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61" r:id="rId5"/>
    <p:sldId id="263" r:id="rId6"/>
    <p:sldId id="265" r:id="rId7"/>
    <p:sldId id="267" r:id="rId8"/>
    <p:sldId id="268" r:id="rId9"/>
    <p:sldId id="270" r:id="rId10"/>
    <p:sldId id="272" r:id="rId11"/>
    <p:sldId id="273" r:id="rId12"/>
    <p:sldId id="274" r:id="rId13"/>
    <p:sldId id="258" r:id="rId14"/>
    <p:sldId id="25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AD6777F8-0C1A-4102-B762-7E52B7842A5B}" type="datetimeFigureOut">
              <a:rPr lang="en-US" smtClean="0"/>
              <a:pPr/>
              <a:t>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8EDB1B-EA14-4D66-9946-979B4992E829}"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D6777F8-0C1A-4102-B762-7E52B7842A5B}" type="datetimeFigureOut">
              <a:rPr lang="en-US" smtClean="0"/>
              <a:pPr/>
              <a:t>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8EDB1B-EA14-4D66-9946-979B4992E829}"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D6777F8-0C1A-4102-B762-7E52B7842A5B}" type="datetimeFigureOut">
              <a:rPr lang="en-US" smtClean="0"/>
              <a:pPr/>
              <a:t>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8EDB1B-EA14-4D66-9946-979B4992E829}"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AD6777F8-0C1A-4102-B762-7E52B7842A5B}" type="datetimeFigureOut">
              <a:rPr lang="en-US" smtClean="0"/>
              <a:pPr/>
              <a:t>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8EDB1B-EA14-4D66-9946-979B4992E829}"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AD6777F8-0C1A-4102-B762-7E52B7842A5B}" type="datetimeFigureOut">
              <a:rPr lang="en-US" smtClean="0"/>
              <a:pPr/>
              <a:t>1/5/2018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8EDB1B-EA14-4D66-9946-979B4992E829}"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AD6777F8-0C1A-4102-B762-7E52B7842A5B}" type="datetimeFigureOut">
              <a:rPr lang="en-US" smtClean="0"/>
              <a:pPr/>
              <a:t>1/5/2018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8EDB1B-EA14-4D66-9946-979B4992E829}"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6777F8-0C1A-4102-B762-7E52B7842A5B}" type="datetimeFigureOut">
              <a:rPr lang="en-US" smtClean="0"/>
              <a:pPr/>
              <a:t>1/5/2018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28EDB1B-EA14-4D66-9946-979B4992E829}"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D6777F8-0C1A-4102-B762-7E52B7842A5B}" type="datetimeFigureOut">
              <a:rPr lang="en-US" smtClean="0"/>
              <a:pPr/>
              <a:t>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8EDB1B-EA14-4D66-9946-979B4992E829}"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D6777F8-0C1A-4102-B762-7E52B7842A5B}" type="datetimeFigureOut">
              <a:rPr lang="en-US" smtClean="0"/>
              <a:pPr/>
              <a:t>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8EDB1B-EA14-4D66-9946-979B4992E829}"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D6777F8-0C1A-4102-B762-7E52B7842A5B}" type="datetimeFigureOut">
              <a:rPr lang="en-US" smtClean="0"/>
              <a:pPr/>
              <a:t>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8EDB1B-EA14-4D66-9946-979B4992E829}"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D6777F8-0C1A-4102-B762-7E52B7842A5B}" type="datetimeFigureOut">
              <a:rPr lang="en-US" smtClean="0"/>
              <a:pPr/>
              <a:t>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8EDB1B-EA14-4D66-9946-979B4992E829}"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6777F8-0C1A-4102-B762-7E52B7842A5B}" type="datetimeFigureOut">
              <a:rPr lang="en-US" smtClean="0"/>
              <a:pPr/>
              <a:t>1/5/2018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8EDB1B-EA14-4D66-9946-979B4992E829}"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374775"/>
          </a:xfrm>
        </p:spPr>
        <p:txBody>
          <a:bodyPr>
            <a:noAutofit/>
          </a:bodyPr>
          <a:lstStyle/>
          <a:p>
            <a:r>
              <a:rPr lang="en-US" sz="2800" dirty="0" smtClean="0">
                <a:latin typeface="Times New Roman" pitchFamily="18" charset="0"/>
                <a:cs typeface="Times New Roman" pitchFamily="18" charset="0"/>
              </a:rPr>
              <a:t>Marketing Management (SBMA7138)</a:t>
            </a:r>
            <a:br>
              <a:rPr lang="en-US" sz="2800" dirty="0" smtClean="0">
                <a:latin typeface="Times New Roman" pitchFamily="18" charset="0"/>
                <a:cs typeface="Times New Roman" pitchFamily="18" charset="0"/>
              </a:rPr>
            </a:br>
            <a:r>
              <a:rPr lang="en-US" sz="2800" dirty="0" smtClean="0">
                <a:latin typeface="Times New Roman" pitchFamily="18" charset="0"/>
                <a:cs typeface="Times New Roman" pitchFamily="18" charset="0"/>
              </a:rPr>
              <a:t>RICHARD SMALL</a:t>
            </a:r>
            <a:br>
              <a:rPr lang="en-US" sz="2800" dirty="0" smtClean="0">
                <a:latin typeface="Times New Roman" pitchFamily="18" charset="0"/>
                <a:cs typeface="Times New Roman" pitchFamily="18" charset="0"/>
              </a:rPr>
            </a:br>
            <a:r>
              <a:rPr lang="en-US" sz="2800" dirty="0" smtClean="0">
                <a:latin typeface="Times New Roman" pitchFamily="18" charset="0"/>
                <a:cs typeface="Times New Roman" pitchFamily="18" charset="0"/>
              </a:rPr>
              <a:t>Presentation Assignment </a:t>
            </a:r>
            <a:endParaRPr lang="en-US" sz="2800" dirty="0">
              <a:latin typeface="Times New Roman" pitchFamily="18" charset="0"/>
              <a:cs typeface="Times New Roman" pitchFamily="18" charset="0"/>
            </a:endParaRPr>
          </a:p>
        </p:txBody>
      </p:sp>
      <p:sp>
        <p:nvSpPr>
          <p:cNvPr id="3" name="Subtitle 2"/>
          <p:cNvSpPr>
            <a:spLocks noGrp="1"/>
          </p:cNvSpPr>
          <p:nvPr>
            <p:ph type="subTitle" idx="1"/>
          </p:nvPr>
        </p:nvSpPr>
        <p:spPr>
          <a:xfrm>
            <a:off x="838200" y="3505200"/>
            <a:ext cx="6934200" cy="2895600"/>
          </a:xfrm>
        </p:spPr>
        <p:txBody>
          <a:bodyPr>
            <a:noAutofit/>
          </a:bodyPr>
          <a:lstStyle/>
          <a:p>
            <a:pPr algn="l"/>
            <a:r>
              <a:rPr lang="en-US" sz="1600" dirty="0" smtClean="0">
                <a:solidFill>
                  <a:schemeClr val="tx1"/>
                </a:solidFill>
              </a:rPr>
              <a:t> </a:t>
            </a:r>
            <a:r>
              <a:rPr lang="en-US" sz="1600" u="sng" dirty="0" smtClean="0">
                <a:solidFill>
                  <a:schemeClr val="tx1"/>
                </a:solidFill>
              </a:rPr>
              <a:t>GROUP</a:t>
            </a:r>
            <a:r>
              <a:rPr lang="en-US" sz="1600" dirty="0" smtClean="0">
                <a:solidFill>
                  <a:schemeClr val="tx1"/>
                </a:solidFill>
              </a:rPr>
              <a:t> </a:t>
            </a:r>
            <a:r>
              <a:rPr lang="en-US" sz="1600" u="sng" dirty="0" smtClean="0">
                <a:solidFill>
                  <a:schemeClr val="tx1"/>
                </a:solidFill>
              </a:rPr>
              <a:t>MEMBERS</a:t>
            </a:r>
            <a:r>
              <a:rPr lang="en-US" sz="1600" dirty="0" smtClean="0">
                <a:solidFill>
                  <a:schemeClr val="tx1"/>
                </a:solidFill>
              </a:rPr>
              <a:t> :</a:t>
            </a:r>
          </a:p>
          <a:p>
            <a:pPr algn="l"/>
            <a:r>
              <a:rPr lang="en-US" sz="1600" dirty="0" smtClean="0">
                <a:solidFill>
                  <a:schemeClr val="tx1"/>
                </a:solidFill>
              </a:rPr>
              <a:t>                    VIVEKBHAI PATEL (LEADER) - 1605775</a:t>
            </a:r>
          </a:p>
          <a:p>
            <a:pPr algn="l"/>
            <a:r>
              <a:rPr lang="en-US" sz="1600" dirty="0" smtClean="0">
                <a:solidFill>
                  <a:schemeClr val="tx1"/>
                </a:solidFill>
              </a:rPr>
              <a:t>	DHRUVINKUMAR RAY - 1704866</a:t>
            </a:r>
          </a:p>
          <a:p>
            <a:pPr algn="l"/>
            <a:r>
              <a:rPr lang="en-US" sz="1600" dirty="0" smtClean="0">
                <a:solidFill>
                  <a:schemeClr val="tx1"/>
                </a:solidFill>
              </a:rPr>
              <a:t>	SURVIN PATEL - 1704873  </a:t>
            </a:r>
          </a:p>
          <a:p>
            <a:pPr algn="l"/>
            <a:r>
              <a:rPr lang="en-US" sz="1600" dirty="0" smtClean="0">
                <a:solidFill>
                  <a:schemeClr val="tx1"/>
                </a:solidFill>
              </a:rPr>
              <a:t>	SANDHYA </a:t>
            </a:r>
            <a:r>
              <a:rPr lang="en-US" sz="1600" dirty="0" smtClean="0">
                <a:solidFill>
                  <a:schemeClr val="tx1"/>
                </a:solidFill>
              </a:rPr>
              <a:t>THAKUR - 1705903</a:t>
            </a:r>
            <a:endParaRPr lang="en-US" sz="1600" dirty="0" smtClean="0">
              <a:solidFill>
                <a:schemeClr val="tx1"/>
              </a:solidFill>
            </a:endParaRPr>
          </a:p>
          <a:p>
            <a:pPr algn="l"/>
            <a:r>
              <a:rPr lang="en-US" sz="1600" dirty="0" smtClean="0">
                <a:solidFill>
                  <a:schemeClr val="tx1"/>
                </a:solidFill>
              </a:rPr>
              <a:t>	PRIYANKABEN PRAJAPATI - 1706685</a:t>
            </a:r>
          </a:p>
          <a:p>
            <a:pPr algn="l"/>
            <a:r>
              <a:rPr lang="en-US" sz="1600" dirty="0" smtClean="0">
                <a:solidFill>
                  <a:schemeClr val="tx1"/>
                </a:solidFill>
              </a:rPr>
              <a:t>	VIKAS DESAI - 1706369</a:t>
            </a:r>
          </a:p>
          <a:p>
            <a:pPr algn="l"/>
            <a:r>
              <a:rPr lang="en-US" sz="1600" dirty="0" smtClean="0">
                <a:solidFill>
                  <a:schemeClr val="tx1"/>
                </a:solidFill>
              </a:rPr>
              <a:t>	DHRUV SHAH - 1704816</a:t>
            </a:r>
          </a:p>
          <a:p>
            <a:pPr algn="l"/>
            <a:r>
              <a:rPr lang="en-US" sz="1600" dirty="0" smtClean="0">
                <a:solidFill>
                  <a:schemeClr val="tx1"/>
                </a:solidFill>
              </a:rPr>
              <a:t>	FARHAN PATEL - 1706368</a:t>
            </a:r>
            <a:endParaRPr lang="en-US" sz="1600" dirty="0">
              <a:solidFill>
                <a:schemeClr val="tx1"/>
              </a:solidFill>
            </a:endParaRPr>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t="8000" b="16000"/>
          <a:stretch/>
        </p:blipFill>
        <p:spPr>
          <a:xfrm>
            <a:off x="1752600" y="646113"/>
            <a:ext cx="5638800" cy="14478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a:xfrm>
            <a:off x="463062" y="1752600"/>
            <a:ext cx="8229600" cy="4525963"/>
          </a:xfrm>
        </p:spPr>
        <p:txBody>
          <a:bodyPr>
            <a:normAutofit lnSpcReduction="10000"/>
          </a:bodyPr>
          <a:lstStyle/>
          <a:p>
            <a:pPr>
              <a:buNone/>
            </a:pPr>
            <a:r>
              <a:rPr lang="en-US" u="sng" dirty="0" smtClean="0"/>
              <a:t>About TK Maxx</a:t>
            </a:r>
          </a:p>
          <a:p>
            <a:r>
              <a:rPr lang="en-US" dirty="0" smtClean="0"/>
              <a:t>It is an subsidiary of American Apparel founded in 1994. </a:t>
            </a:r>
            <a:r>
              <a:rPr lang="en-US" dirty="0"/>
              <a:t> </a:t>
            </a:r>
            <a:r>
              <a:rPr lang="en-US" dirty="0" smtClean="0"/>
              <a:t>It’s belongs to retail industry</a:t>
            </a:r>
          </a:p>
          <a:p>
            <a:r>
              <a:rPr lang="en-US" dirty="0" smtClean="0"/>
              <a:t>Headquarters:  Framingham, Massachusetts, U.S</a:t>
            </a:r>
          </a:p>
          <a:p>
            <a:r>
              <a:rPr lang="en-US" dirty="0" smtClean="0"/>
              <a:t>Products: Furniture's, clothing. Giftware, bedding and domestics.</a:t>
            </a:r>
          </a:p>
          <a:p>
            <a:r>
              <a:rPr lang="en-US" dirty="0" smtClean="0"/>
              <a:t>They have 515 stores in Europe  and 38 stores in Australia.</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Industry background of T.K. Maxx</a:t>
            </a:r>
            <a:endParaRPr lang="en-US" dirty="0"/>
          </a:p>
        </p:txBody>
      </p:sp>
      <p:sp>
        <p:nvSpPr>
          <p:cNvPr id="3" name="Content Placeholder 2"/>
          <p:cNvSpPr>
            <a:spLocks noGrp="1"/>
          </p:cNvSpPr>
          <p:nvPr>
            <p:ph idx="1"/>
          </p:nvPr>
        </p:nvSpPr>
        <p:spPr/>
        <p:txBody>
          <a:bodyPr/>
          <a:lstStyle/>
          <a:p>
            <a:r>
              <a:rPr lang="en-US" dirty="0" smtClean="0"/>
              <a:t>It was founded in 1976 with the name T.J. Maxx as first European retail chain.</a:t>
            </a:r>
          </a:p>
          <a:p>
            <a:r>
              <a:rPr lang="en-US" dirty="0" smtClean="0"/>
              <a:t>In 1994 the name was modified as TK Maxx</a:t>
            </a:r>
          </a:p>
          <a:p>
            <a:r>
              <a:rPr lang="en-US" dirty="0" smtClean="0"/>
              <a:t>It’s first central London store was opened in 2008 in Kensington High street, London</a:t>
            </a:r>
          </a:p>
          <a:p>
            <a:r>
              <a:rPr lang="en-US" dirty="0" smtClean="0"/>
              <a:t>In 2009 their e-commerce site was launched. Initially only handbags were sold via these site but later they expanded the options.</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Internal Environmental analysis of T.K. Maxx</a:t>
            </a:r>
            <a:endParaRPr lang="en-US" dirty="0"/>
          </a:p>
        </p:txBody>
      </p:sp>
      <p:sp>
        <p:nvSpPr>
          <p:cNvPr id="3" name="Content Placeholder 2"/>
          <p:cNvSpPr>
            <a:spLocks noGrp="1"/>
          </p:cNvSpPr>
          <p:nvPr>
            <p:ph idx="1"/>
          </p:nvPr>
        </p:nvSpPr>
        <p:spPr>
          <a:xfrm>
            <a:off x="533400" y="1447800"/>
            <a:ext cx="8229600" cy="4525963"/>
          </a:xfrm>
        </p:spPr>
        <p:txBody>
          <a:bodyPr>
            <a:normAutofit fontScale="92500"/>
          </a:bodyPr>
          <a:lstStyle/>
          <a:p>
            <a:pPr>
              <a:buNone/>
            </a:pPr>
            <a:r>
              <a:rPr lang="en-US" sz="2200" b="1" u="sng" dirty="0" smtClean="0"/>
              <a:t>Strength</a:t>
            </a:r>
            <a:endParaRPr lang="en-US" sz="2200" b="1" u="sng" dirty="0"/>
          </a:p>
          <a:p>
            <a:r>
              <a:rPr lang="en-US" sz="2200" dirty="0" smtClean="0"/>
              <a:t>Affordable product price</a:t>
            </a:r>
          </a:p>
          <a:p>
            <a:r>
              <a:rPr lang="en-US" sz="2200" dirty="0" smtClean="0"/>
              <a:t>High quality products</a:t>
            </a:r>
          </a:p>
          <a:p>
            <a:r>
              <a:rPr lang="en-US" sz="2200" dirty="0" smtClean="0"/>
              <a:t>High customer demand and high positive impact on customers</a:t>
            </a:r>
          </a:p>
          <a:p>
            <a:r>
              <a:rPr lang="en-US" sz="2200" dirty="0" smtClean="0"/>
              <a:t>Proper and high-tech inventory management system</a:t>
            </a:r>
          </a:p>
          <a:p>
            <a:r>
              <a:rPr lang="en-US" sz="2200" dirty="0" smtClean="0"/>
              <a:t>Efficient communication method</a:t>
            </a:r>
          </a:p>
          <a:p>
            <a:pPr>
              <a:buNone/>
            </a:pPr>
            <a:r>
              <a:rPr lang="en-US" sz="2600" b="1" u="sng" dirty="0" smtClean="0"/>
              <a:t>Weakness</a:t>
            </a:r>
          </a:p>
          <a:p>
            <a:r>
              <a:rPr lang="en-US" sz="2200" dirty="0" smtClean="0"/>
              <a:t>So many similar company have been established form last few years.</a:t>
            </a:r>
          </a:p>
          <a:p>
            <a:r>
              <a:rPr lang="en-US" sz="2200" dirty="0" smtClean="0"/>
              <a:t>They offer less amount of seasonal sale, they offers sales once a year in Christmas</a:t>
            </a:r>
          </a:p>
          <a:p>
            <a:r>
              <a:rPr lang="en-US" sz="2200" dirty="0" smtClean="0"/>
              <a:t>Their most expensive range of products includes coats, party ware and some elegant gift item but this has demand only in Christmas time.</a:t>
            </a:r>
          </a:p>
          <a:p>
            <a:pPr>
              <a:buNone/>
            </a:pPr>
            <a:endParaRPr lang="en-US" dirty="0" smtClean="0"/>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External environmental analysis of T.K Maxx</a:t>
            </a:r>
            <a:endParaRPr lang="en-US" dirty="0"/>
          </a:p>
        </p:txBody>
      </p:sp>
      <p:sp>
        <p:nvSpPr>
          <p:cNvPr id="3" name="Content Placeholder 2"/>
          <p:cNvSpPr>
            <a:spLocks noGrp="1"/>
          </p:cNvSpPr>
          <p:nvPr>
            <p:ph idx="1"/>
          </p:nvPr>
        </p:nvSpPr>
        <p:spPr/>
        <p:txBody>
          <a:bodyPr>
            <a:normAutofit/>
          </a:bodyPr>
          <a:lstStyle/>
          <a:p>
            <a:pPr>
              <a:buNone/>
            </a:pPr>
            <a:r>
              <a:rPr lang="en-US" sz="2000" b="1" u="sng" dirty="0" smtClean="0"/>
              <a:t>Opportunity:</a:t>
            </a:r>
          </a:p>
          <a:p>
            <a:r>
              <a:rPr lang="en-US" sz="2000" dirty="0" smtClean="0"/>
              <a:t>Offers relatively cheap item during recession</a:t>
            </a:r>
          </a:p>
          <a:p>
            <a:r>
              <a:rPr lang="en-US" sz="2000" dirty="0" smtClean="0"/>
              <a:t>EU can be smart choice as EU residents spend more time in fashion than that of UK.</a:t>
            </a:r>
          </a:p>
          <a:p>
            <a:r>
              <a:rPr lang="en-US" sz="2000" dirty="0" smtClean="0"/>
              <a:t>They could introduce products like interior designing good and home electrical appliances equipments.</a:t>
            </a:r>
          </a:p>
          <a:p>
            <a:r>
              <a:rPr lang="en-US" sz="2000" dirty="0" smtClean="0"/>
              <a:t>They can increase their number of yearly discount to increase the customer number from form low and medium income community.</a:t>
            </a:r>
          </a:p>
          <a:p>
            <a:pPr>
              <a:buNone/>
            </a:pPr>
            <a:r>
              <a:rPr lang="en-US" sz="2000" b="1" u="sng" dirty="0" smtClean="0"/>
              <a:t>Threads:</a:t>
            </a:r>
          </a:p>
          <a:p>
            <a:r>
              <a:rPr lang="en-US" sz="2000" dirty="0" smtClean="0"/>
              <a:t>Increasing retail market completion with price hike in commodities</a:t>
            </a:r>
          </a:p>
          <a:p>
            <a:r>
              <a:rPr lang="en-US" sz="2000" dirty="0" smtClean="0"/>
              <a:t>Growth of cheap product with lower price</a:t>
            </a:r>
          </a:p>
          <a:p>
            <a:pPr>
              <a:buNone/>
            </a:pPr>
            <a:endParaRPr lang="en-US" sz="2000" dirty="0" smtClean="0"/>
          </a:p>
          <a:p>
            <a:endParaRPr lang="en-US" sz="2000" dirty="0" smtClean="0"/>
          </a:p>
          <a:p>
            <a:pPr>
              <a:buNone/>
            </a:pP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External environmental analysis of T.K Maxx (PESTLE)</a:t>
            </a:r>
            <a:endParaRPr lang="en-US" dirty="0"/>
          </a:p>
        </p:txBody>
      </p:sp>
      <p:sp>
        <p:nvSpPr>
          <p:cNvPr id="3" name="Content Placeholder 2"/>
          <p:cNvSpPr>
            <a:spLocks noGrp="1"/>
          </p:cNvSpPr>
          <p:nvPr>
            <p:ph idx="1"/>
          </p:nvPr>
        </p:nvSpPr>
        <p:spPr/>
        <p:txBody>
          <a:bodyPr/>
          <a:lstStyle/>
          <a:p>
            <a:pPr>
              <a:buNone/>
            </a:pPr>
            <a:r>
              <a:rPr lang="en-US" sz="2000" b="1" u="sng" dirty="0" smtClean="0"/>
              <a:t>Political factor</a:t>
            </a:r>
          </a:p>
          <a:p>
            <a:r>
              <a:rPr lang="en-US" sz="2000" dirty="0" smtClean="0"/>
              <a:t>Influenced by U.K government tax policies</a:t>
            </a:r>
          </a:p>
          <a:p>
            <a:r>
              <a:rPr lang="en-US" sz="2000" dirty="0" smtClean="0"/>
              <a:t>Various trade restriction has been implemented which can negatively effect T.K Maxx marketing</a:t>
            </a:r>
          </a:p>
          <a:p>
            <a:r>
              <a:rPr lang="en-US" sz="2000" dirty="0" smtClean="0"/>
              <a:t>Another factor is revised tariff restriction.</a:t>
            </a:r>
          </a:p>
          <a:p>
            <a:pPr>
              <a:buNone/>
            </a:pPr>
            <a:r>
              <a:rPr lang="en-US" sz="2000" b="1" u="sng" dirty="0" smtClean="0"/>
              <a:t>Economic Factor:</a:t>
            </a:r>
          </a:p>
          <a:p>
            <a:r>
              <a:rPr lang="en-US" sz="2000" dirty="0" smtClean="0"/>
              <a:t>The sale of retail products and home accessories has been reduced as a effect of global recession and economic downstream</a:t>
            </a:r>
          </a:p>
          <a:p>
            <a:r>
              <a:rPr lang="en-US" sz="2000" dirty="0" smtClean="0"/>
              <a:t>Unemployment rate is  on hike. Almost 1.64 million people are jobless</a:t>
            </a:r>
          </a:p>
          <a:p>
            <a:r>
              <a:rPr lang="en-US" sz="2000" dirty="0" smtClean="0"/>
              <a:t>The brand image of T.K Maxx has promised to sell product to everyone hence they had reduced their product price in order to retain their brand image, which has affected their business.</a:t>
            </a:r>
          </a:p>
          <a:p>
            <a:endParaRPr lang="en-US" sz="2000" dirty="0" smtClean="0"/>
          </a:p>
          <a:p>
            <a:pPr>
              <a:buNone/>
            </a:pP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External environmental analysis of T.K Maxx (PESTLE)</a:t>
            </a:r>
            <a:endParaRPr lang="en-US" dirty="0"/>
          </a:p>
        </p:txBody>
      </p:sp>
      <p:sp>
        <p:nvSpPr>
          <p:cNvPr id="3" name="Content Placeholder 2"/>
          <p:cNvSpPr>
            <a:spLocks noGrp="1"/>
          </p:cNvSpPr>
          <p:nvPr>
            <p:ph idx="1"/>
          </p:nvPr>
        </p:nvSpPr>
        <p:spPr/>
        <p:txBody>
          <a:bodyPr>
            <a:normAutofit/>
          </a:bodyPr>
          <a:lstStyle/>
          <a:p>
            <a:pPr>
              <a:buNone/>
            </a:pPr>
            <a:r>
              <a:rPr lang="en-US" sz="2000" b="1" u="sng" dirty="0" smtClean="0"/>
              <a:t>Social Factor:</a:t>
            </a:r>
          </a:p>
          <a:p>
            <a:r>
              <a:rPr lang="en-US" sz="2000" dirty="0" smtClean="0"/>
              <a:t>People are becoming sophisticated and emphasizing on fashion</a:t>
            </a:r>
          </a:p>
          <a:p>
            <a:r>
              <a:rPr lang="en-US" sz="2000" dirty="0" smtClean="0"/>
              <a:t>T.K Maxx offers a huge range of both trendy and traditional outfits at affordable price.</a:t>
            </a:r>
          </a:p>
          <a:p>
            <a:r>
              <a:rPr lang="en-US" sz="2000" dirty="0" smtClean="0"/>
              <a:t>Their quality product positively effect customers.</a:t>
            </a:r>
          </a:p>
          <a:p>
            <a:r>
              <a:rPr lang="en-US" sz="2000" dirty="0" smtClean="0"/>
              <a:t>T.K Maxx is a very active brand in </a:t>
            </a:r>
            <a:r>
              <a:rPr lang="en-US" sz="2000" dirty="0" err="1" smtClean="0"/>
              <a:t>Facebook</a:t>
            </a:r>
            <a:r>
              <a:rPr lang="en-US" sz="2000" dirty="0" smtClean="0"/>
              <a:t>, Twitter, Instagram and YouTube.</a:t>
            </a:r>
          </a:p>
          <a:p>
            <a:r>
              <a:rPr lang="en-US" sz="2000" dirty="0" smtClean="0"/>
              <a:t>They always stay in tough with customers.</a:t>
            </a:r>
          </a:p>
          <a:p>
            <a:r>
              <a:rPr lang="en-US" sz="2000" dirty="0" smtClean="0"/>
              <a:t>Their TV trailers are advertised in YouTube</a:t>
            </a:r>
          </a:p>
          <a:p>
            <a:r>
              <a:rPr lang="en-US" sz="2000" dirty="0" smtClean="0"/>
              <a:t>They have a online charity channel name “Give up Cloths for good”</a:t>
            </a:r>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External environmental analysis of T.K Maxx (PESTLE)</a:t>
            </a:r>
            <a:endParaRPr lang="en-US" dirty="0"/>
          </a:p>
        </p:txBody>
      </p:sp>
      <p:sp>
        <p:nvSpPr>
          <p:cNvPr id="3" name="Content Placeholder 2"/>
          <p:cNvSpPr>
            <a:spLocks noGrp="1"/>
          </p:cNvSpPr>
          <p:nvPr>
            <p:ph idx="1"/>
          </p:nvPr>
        </p:nvSpPr>
        <p:spPr/>
        <p:txBody>
          <a:bodyPr>
            <a:normAutofit/>
          </a:bodyPr>
          <a:lstStyle/>
          <a:p>
            <a:pPr>
              <a:buNone/>
            </a:pPr>
            <a:r>
              <a:rPr lang="en-US" sz="2000" b="1" u="sng" dirty="0" smtClean="0"/>
              <a:t>Technological Factor:</a:t>
            </a:r>
          </a:p>
          <a:p>
            <a:r>
              <a:rPr lang="en-US" sz="2000" dirty="0" smtClean="0"/>
              <a:t>Technology offers new and efficient way of customer communication</a:t>
            </a:r>
          </a:p>
          <a:p>
            <a:r>
              <a:rPr lang="en-US" sz="2000" dirty="0" smtClean="0"/>
              <a:t>It has reduced the cost of product, while the quality of service has been increased.</a:t>
            </a:r>
          </a:p>
          <a:p>
            <a:r>
              <a:rPr lang="en-US" sz="2000" dirty="0" smtClean="0"/>
              <a:t>They offers online gift card competition</a:t>
            </a:r>
          </a:p>
          <a:p>
            <a:r>
              <a:rPr lang="en-US" sz="2000" dirty="0" smtClean="0"/>
              <a:t>They have CCTV recording facility for enhanced security.</a:t>
            </a:r>
            <a:endParaRPr lang="en-US" sz="2000" dirty="0"/>
          </a:p>
          <a:p>
            <a:pPr>
              <a:buNone/>
            </a:pPr>
            <a:r>
              <a:rPr lang="en-US" sz="2000" b="1" u="sng" dirty="0" smtClean="0"/>
              <a:t>Environmental Factors:</a:t>
            </a:r>
          </a:p>
          <a:p>
            <a:r>
              <a:rPr lang="en-US" sz="2000" dirty="0" smtClean="0"/>
              <a:t>T.K Maxx provides training to their cleaning staffs in order to maintain a neat and clean environment.</a:t>
            </a:r>
          </a:p>
          <a:p>
            <a:r>
              <a:rPr lang="en-US" sz="2000" dirty="0" smtClean="0"/>
              <a:t>94 % of their store wastes are recycled.</a:t>
            </a:r>
          </a:p>
          <a:p>
            <a:endParaRPr lang="en-US" sz="2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External environmental analysis of T.K Maxx (PESTLE)</a:t>
            </a:r>
            <a:endParaRPr lang="en-US" dirty="0"/>
          </a:p>
        </p:txBody>
      </p:sp>
      <p:sp>
        <p:nvSpPr>
          <p:cNvPr id="3" name="Content Placeholder 2"/>
          <p:cNvSpPr>
            <a:spLocks noGrp="1"/>
          </p:cNvSpPr>
          <p:nvPr>
            <p:ph idx="1"/>
          </p:nvPr>
        </p:nvSpPr>
        <p:spPr/>
        <p:txBody>
          <a:bodyPr>
            <a:normAutofit/>
          </a:bodyPr>
          <a:lstStyle/>
          <a:p>
            <a:pPr>
              <a:buNone/>
            </a:pPr>
            <a:r>
              <a:rPr lang="en-US" sz="2000" b="1" u="sng" dirty="0" smtClean="0"/>
              <a:t>Legal Factor:</a:t>
            </a:r>
          </a:p>
          <a:p>
            <a:r>
              <a:rPr lang="en-US" sz="2000" dirty="0" smtClean="0"/>
              <a:t>The legal act for age restriction and increase of minimum age of labor has affected T.K Maxx badly. In addition the new employment law has set a rule that student will work maximum for 20/10 hours and full-timers will work for 40 hours. .T.K Maxx has most of the labor form student community.  Thus T.K max has been badly affected by these laws.</a:t>
            </a:r>
            <a:endParaRPr lang="en-US" sz="2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Role of Marketing in T.K Maxx</a:t>
            </a:r>
            <a:endParaRPr lang="en-US" dirty="0"/>
          </a:p>
        </p:txBody>
      </p:sp>
      <p:sp>
        <p:nvSpPr>
          <p:cNvPr id="3" name="Content Placeholder 2"/>
          <p:cNvSpPr>
            <a:spLocks noGrp="1"/>
          </p:cNvSpPr>
          <p:nvPr>
            <p:ph idx="1"/>
          </p:nvPr>
        </p:nvSpPr>
        <p:spPr/>
        <p:txBody>
          <a:bodyPr/>
          <a:lstStyle/>
          <a:p>
            <a:r>
              <a:rPr lang="en-US" dirty="0" smtClean="0"/>
              <a:t>Marketing i.e advertising has become a very crucial tools in retails industry like T.K. Maxx</a:t>
            </a:r>
          </a:p>
          <a:p>
            <a:r>
              <a:rPr lang="en-US" dirty="0" smtClean="0"/>
              <a:t>It provides an opportunity to manufacturers and distributors to get closer to the customers. </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Role of Marketing in T.K Maxx</a:t>
            </a:r>
            <a:endParaRPr lang="en-US" dirty="0"/>
          </a:p>
        </p:txBody>
      </p:sp>
      <p:sp>
        <p:nvSpPr>
          <p:cNvPr id="3" name="Content Placeholder 2"/>
          <p:cNvSpPr>
            <a:spLocks noGrp="1"/>
          </p:cNvSpPr>
          <p:nvPr>
            <p:ph idx="1"/>
          </p:nvPr>
        </p:nvSpPr>
        <p:spPr/>
        <p:txBody>
          <a:bodyPr>
            <a:normAutofit fontScale="77500" lnSpcReduction="20000"/>
          </a:bodyPr>
          <a:lstStyle/>
          <a:p>
            <a:r>
              <a:rPr lang="en-US" b="1" dirty="0" smtClean="0"/>
              <a:t>Support Advertising : </a:t>
            </a:r>
            <a:r>
              <a:rPr lang="en-US" dirty="0" smtClean="0"/>
              <a:t>T.K Maxx use inside store retail advertising to increase the number of regional customers.</a:t>
            </a:r>
            <a:endParaRPr lang="en-US" b="1" dirty="0" smtClean="0"/>
          </a:p>
          <a:p>
            <a:r>
              <a:rPr lang="en-US" b="1" dirty="0" smtClean="0"/>
              <a:t>Cross-Selling and Up-Selling: </a:t>
            </a:r>
            <a:r>
              <a:rPr lang="en-US" dirty="0" smtClean="0"/>
              <a:t>the overall expenditure is increased by each shopper via this marketing strategy</a:t>
            </a:r>
            <a:r>
              <a:rPr lang="en-US" b="1" dirty="0" smtClean="0"/>
              <a:t> </a:t>
            </a:r>
            <a:endParaRPr lang="en-US" dirty="0" smtClean="0"/>
          </a:p>
          <a:p>
            <a:r>
              <a:rPr lang="en-US" b="1" dirty="0" smtClean="0"/>
              <a:t>Customer relation management: </a:t>
            </a:r>
            <a:r>
              <a:rPr lang="en-US" dirty="0" smtClean="0"/>
              <a:t>advertisement in social sites also receive so many comments, review and recommendation which helps in business growth. More over customers need and satisfaction level can also be traced. </a:t>
            </a:r>
          </a:p>
          <a:p>
            <a:r>
              <a:rPr lang="en-US" b="1" dirty="0" smtClean="0"/>
              <a:t>Shopper Navigation: </a:t>
            </a:r>
            <a:r>
              <a:rPr lang="en-US" dirty="0" smtClean="0"/>
              <a:t>advertisement helps the shoppers to locate their products and they are navigated according to their choices.</a:t>
            </a:r>
            <a:endParaRPr lang="en-US" b="1"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Customers value in marketing</a:t>
            </a:r>
            <a:endParaRPr lang="en-US" dirty="0"/>
          </a:p>
        </p:txBody>
      </p:sp>
      <p:sp>
        <p:nvSpPr>
          <p:cNvPr id="3" name="Content Placeholder 2"/>
          <p:cNvSpPr>
            <a:spLocks noGrp="1"/>
          </p:cNvSpPr>
          <p:nvPr>
            <p:ph idx="1"/>
          </p:nvPr>
        </p:nvSpPr>
        <p:spPr>
          <a:xfrm>
            <a:off x="457200" y="1600200"/>
            <a:ext cx="8229600" cy="4724400"/>
          </a:xfrm>
        </p:spPr>
        <p:txBody>
          <a:bodyPr/>
          <a:lstStyle/>
          <a:p>
            <a:r>
              <a:rPr lang="en-US" dirty="0" smtClean="0"/>
              <a:t>The methods of weighing the benefits of individual purchasing  decision against cost is defined as customer value to a brand.</a:t>
            </a:r>
          </a:p>
          <a:p>
            <a:pPr>
              <a:buNone/>
            </a:pPr>
            <a:r>
              <a:rPr lang="en-US" b="1" dirty="0" smtClean="0"/>
              <a:t>How T.K Maxx value their Customers?</a:t>
            </a:r>
          </a:p>
          <a:p>
            <a:r>
              <a:rPr lang="en-US" sz="2000" dirty="0" smtClean="0"/>
              <a:t>For them value is the combination of brand, price, quality and fashion. </a:t>
            </a:r>
          </a:p>
          <a:p>
            <a:r>
              <a:rPr lang="en-US" sz="2000" dirty="0" smtClean="0"/>
              <a:t>They never add big tag </a:t>
            </a:r>
            <a:r>
              <a:rPr lang="en-US" sz="2000" dirty="0"/>
              <a:t> </a:t>
            </a:r>
            <a:r>
              <a:rPr lang="en-US" sz="2000" dirty="0" smtClean="0"/>
              <a:t>of 60% discount on cheaper product  to make their customer fool like other retailer</a:t>
            </a:r>
            <a:r>
              <a:rPr lang="en-US" dirty="0" smtClean="0"/>
              <a:t>.</a:t>
            </a:r>
          </a:p>
          <a:p>
            <a:r>
              <a:rPr lang="en-US" sz="2000" dirty="0" smtClean="0"/>
              <a:t>They have no outlet store as they don’t sell merchandise form single seller.</a:t>
            </a:r>
          </a:p>
          <a:p>
            <a:r>
              <a:rPr lang="en-US" sz="2000" dirty="0" smtClean="0"/>
              <a:t>All of their RRPs are  independently obtained form  brand owners and their suppliers which always carry evidence of  the RRP</a:t>
            </a:r>
          </a:p>
          <a:p>
            <a:endParaRPr lang="en-US" dirty="0" smtClean="0"/>
          </a:p>
          <a:p>
            <a:pPr>
              <a:buNone/>
            </a:pPr>
            <a:endParaRPr lang="en-US" sz="2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Conclusion and recommendations to the company</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Although T.K Maxx always maintain a great level of customers value but it’s also true that most of the percentage of customs comes form moderate socio-economic status. Hence T.K Maxx may be flexible to provide more seasonal offers and  discount to earn higher number of customer in current competitive market environment.</a:t>
            </a:r>
          </a:p>
          <a:p>
            <a:r>
              <a:rPr lang="en-US" dirty="0" smtClean="0"/>
              <a:t>In addition they should expand their range of product with electronic home appliances and interior designing product. </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normAutofit fontScale="77500" lnSpcReduction="20000"/>
          </a:bodyPr>
          <a:lstStyle/>
          <a:p>
            <a:r>
              <a:rPr lang="en-US" dirty="0"/>
              <a:t>Schroeder, J.E. and Schroeder, J.E., 2017. Corporate branding in perspective: a typology. </a:t>
            </a:r>
            <a:r>
              <a:rPr lang="en-US" i="1" dirty="0"/>
              <a:t>European Journal of Marketing</a:t>
            </a:r>
            <a:r>
              <a:rPr lang="en-US" dirty="0"/>
              <a:t>, </a:t>
            </a:r>
            <a:r>
              <a:rPr lang="en-US" i="1" dirty="0"/>
              <a:t>51</a:t>
            </a:r>
            <a:r>
              <a:rPr lang="en-US" dirty="0"/>
              <a:t>(9/10), pp.1522-1529</a:t>
            </a:r>
            <a:r>
              <a:rPr lang="en-US" dirty="0" smtClean="0"/>
              <a:t>.</a:t>
            </a:r>
          </a:p>
          <a:p>
            <a:r>
              <a:rPr lang="en-US" dirty="0"/>
              <a:t>Ryan, D., 2016. </a:t>
            </a:r>
            <a:r>
              <a:rPr lang="en-US" i="1" dirty="0"/>
              <a:t>Understanding digital marketing: marketing strategies for engaging the digital generation</a:t>
            </a:r>
            <a:r>
              <a:rPr lang="en-US" dirty="0"/>
              <a:t>. </a:t>
            </a:r>
            <a:r>
              <a:rPr lang="en-US" dirty="0" err="1"/>
              <a:t>Kogan</a:t>
            </a:r>
            <a:r>
              <a:rPr lang="en-US" dirty="0"/>
              <a:t> Page Publishers</a:t>
            </a:r>
            <a:r>
              <a:rPr lang="en-US" dirty="0" smtClean="0"/>
              <a:t>.</a:t>
            </a:r>
          </a:p>
          <a:p>
            <a:r>
              <a:rPr lang="en-US" dirty="0" err="1"/>
              <a:t>McMurrian</a:t>
            </a:r>
            <a:r>
              <a:rPr lang="en-US" dirty="0"/>
              <a:t>, R.C. and </a:t>
            </a:r>
            <a:r>
              <a:rPr lang="en-US" dirty="0" err="1"/>
              <a:t>Matulich</a:t>
            </a:r>
            <a:r>
              <a:rPr lang="en-US" dirty="0"/>
              <a:t>, E., 2016. Building customer value and profitability with business ethics. </a:t>
            </a:r>
            <a:r>
              <a:rPr lang="en-US" i="1" dirty="0"/>
              <a:t>Journal of Business &amp; Economics Research (Online)</a:t>
            </a:r>
            <a:r>
              <a:rPr lang="en-US" dirty="0"/>
              <a:t>, </a:t>
            </a:r>
            <a:r>
              <a:rPr lang="en-US" i="1" dirty="0"/>
              <a:t>14</a:t>
            </a:r>
            <a:r>
              <a:rPr lang="en-US" dirty="0"/>
              <a:t>(3), p.83</a:t>
            </a:r>
            <a:r>
              <a:rPr lang="en-US" dirty="0" smtClean="0"/>
              <a:t>.</a:t>
            </a:r>
          </a:p>
          <a:p>
            <a:r>
              <a:rPr lang="en-US" dirty="0"/>
              <a:t>Chiang, W.Y., 2017. Discovering customer value for marketing systems: an empirical case study. </a:t>
            </a:r>
            <a:r>
              <a:rPr lang="en-US" i="1" dirty="0"/>
              <a:t>International Journal of Production Research</a:t>
            </a:r>
            <a:r>
              <a:rPr lang="en-US" dirty="0"/>
              <a:t>, </a:t>
            </a:r>
            <a:r>
              <a:rPr lang="en-US" i="1" dirty="0"/>
              <a:t>55</a:t>
            </a:r>
            <a:r>
              <a:rPr lang="en-US" dirty="0"/>
              <a:t>(17), pp.5157-5167.</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305</TotalTime>
  <Words>997</Words>
  <Application>Microsoft Office PowerPoint</Application>
  <PresentationFormat>On-screen Show (4:3)</PresentationFormat>
  <Paragraphs>95</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Times New Roman</vt:lpstr>
      <vt:lpstr>Office Theme</vt:lpstr>
      <vt:lpstr>Marketing Management (SBMA7138) RICHARD SMALL Presentation Assignment </vt:lpstr>
      <vt:lpstr>Introduction</vt:lpstr>
      <vt:lpstr>Industry background of T.K. Maxx</vt:lpstr>
      <vt:lpstr>Internal Environmental analysis of T.K. Maxx</vt:lpstr>
      <vt:lpstr>External environmental analysis of T.K Maxx</vt:lpstr>
      <vt:lpstr>External environmental analysis of T.K Maxx (PESTLE)</vt:lpstr>
      <vt:lpstr>External environmental analysis of T.K Maxx (PESTLE)</vt:lpstr>
      <vt:lpstr>External environmental analysis of T.K Maxx (PESTLE)</vt:lpstr>
      <vt:lpstr>External environmental analysis of T.K Maxx (PESTLE)</vt:lpstr>
      <vt:lpstr>Role of Marketing in T.K Maxx</vt:lpstr>
      <vt:lpstr>Role of Marketing in T.K Maxx</vt:lpstr>
      <vt:lpstr>Customers value in marketing</vt:lpstr>
      <vt:lpstr>Conclusion and recommendations to the company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Management</dc:title>
  <dc:creator>SystemsIX</dc:creator>
  <cp:lastModifiedBy>Vivekbhai Patel (1605775)</cp:lastModifiedBy>
  <cp:revision>69</cp:revision>
  <dcterms:created xsi:type="dcterms:W3CDTF">2017-12-20T05:20:06Z</dcterms:created>
  <dcterms:modified xsi:type="dcterms:W3CDTF">2018-01-05T15:05:13Z</dcterms:modified>
</cp:coreProperties>
</file>