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1508" autoAdjust="0"/>
  </p:normalViewPr>
  <p:slideViewPr>
    <p:cSldViewPr snapToGrid="0">
      <p:cViewPr varScale="1">
        <p:scale>
          <a:sx n="61" d="100"/>
          <a:sy n="61" d="100"/>
        </p:scale>
        <p:origin x="109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1.xml.rels><?xml version="1.0" encoding="UTF-8" standalone="yes"?>
<Relationships xmlns="http://schemas.openxmlformats.org/package/2006/relationships"><Relationship Id="rId8" Type="http://schemas.openxmlformats.org/officeDocument/2006/relationships/image" Target="../media/image8.svg" /><Relationship Id="rId3" Type="http://schemas.openxmlformats.org/officeDocument/2006/relationships/image" Target="../media/image3.png" /><Relationship Id="rId7" Type="http://schemas.openxmlformats.org/officeDocument/2006/relationships/image" Target="../media/image7.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 /><Relationship Id="rId3" Type="http://schemas.openxmlformats.org/officeDocument/2006/relationships/image" Target="../media/image3.png" /><Relationship Id="rId7" Type="http://schemas.openxmlformats.org/officeDocument/2006/relationships/image" Target="../media/image7.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B527900B-D31F-4503-931C-5AF26D4C89E3}"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A2FB196-1E23-4A1B-89B9-511895805ED4}">
      <dgm:prSet/>
      <dgm:spPr/>
      <dgm:t>
        <a:bodyPr/>
        <a:lstStyle/>
        <a:p>
          <a:r>
            <a:rPr lang="en-GB"/>
            <a:t>Entrepreneurs refers to an individual with the ability to establish new businesses based upon innovative concepts with the ability to handle or controlling all the risk involved in the business process while enjoying most of its benefits or rewards </a:t>
          </a:r>
          <a:r>
            <a:rPr lang="en-US"/>
            <a:t>(Rusu, 2011)</a:t>
          </a:r>
          <a:r>
            <a:rPr lang="en-GB"/>
            <a:t>.</a:t>
          </a:r>
          <a:endParaRPr lang="en-US"/>
        </a:p>
      </dgm:t>
    </dgm:pt>
    <dgm:pt modelId="{05A40CAE-8AF1-4C20-A72E-EE3FFE562E06}" type="parTrans" cxnId="{75282363-F5C1-4B43-B44B-7A6FBC5C6732}">
      <dgm:prSet/>
      <dgm:spPr/>
      <dgm:t>
        <a:bodyPr/>
        <a:lstStyle/>
        <a:p>
          <a:endParaRPr lang="en-US"/>
        </a:p>
      </dgm:t>
    </dgm:pt>
    <dgm:pt modelId="{21271EDC-BEFB-401B-9C27-F5179D1DA38E}" type="sibTrans" cxnId="{75282363-F5C1-4B43-B44B-7A6FBC5C6732}">
      <dgm:prSet/>
      <dgm:spPr/>
      <dgm:t>
        <a:bodyPr/>
        <a:lstStyle/>
        <a:p>
          <a:endParaRPr lang="en-US"/>
        </a:p>
      </dgm:t>
    </dgm:pt>
    <dgm:pt modelId="{2132C932-8A7B-4A7D-BD5E-37C551C72D5A}">
      <dgm:prSet/>
      <dgm:spPr/>
      <dgm:t>
        <a:bodyPr/>
        <a:lstStyle/>
        <a:p>
          <a:r>
            <a:rPr lang="en-GB"/>
            <a:t>Entrepreneurs play a significant role in bringing economic stability through determining existing business opportunities, innovative ideas and concepts, the establishment of a new venture and providing employment opportunities. </a:t>
          </a:r>
          <a:endParaRPr lang="en-US"/>
        </a:p>
      </dgm:t>
    </dgm:pt>
    <dgm:pt modelId="{0BA93713-B1B2-4CCB-9270-8E60D4CE4587}" type="parTrans" cxnId="{39E34CAE-F265-48FC-AD0C-CAB1F0B4A910}">
      <dgm:prSet/>
      <dgm:spPr/>
      <dgm:t>
        <a:bodyPr/>
        <a:lstStyle/>
        <a:p>
          <a:endParaRPr lang="en-US"/>
        </a:p>
      </dgm:t>
    </dgm:pt>
    <dgm:pt modelId="{0CCB67F3-ACEB-413C-8495-68BEE82F853F}" type="sibTrans" cxnId="{39E34CAE-F265-48FC-AD0C-CAB1F0B4A910}">
      <dgm:prSet/>
      <dgm:spPr/>
      <dgm:t>
        <a:bodyPr/>
        <a:lstStyle/>
        <a:p>
          <a:endParaRPr lang="en-US"/>
        </a:p>
      </dgm:t>
    </dgm:pt>
    <dgm:pt modelId="{B75698E6-A7CF-4466-BACF-3E6C8D31BD6F}">
      <dgm:prSet/>
      <dgm:spPr/>
      <dgm:t>
        <a:bodyPr/>
        <a:lstStyle/>
        <a:p>
          <a:r>
            <a:rPr lang="en-GB"/>
            <a:t>Entrepreneurs are considered as the main source of innovation in terms of bringing a new method of production, distribution, organisational process, new products and ideas. </a:t>
          </a:r>
          <a:endParaRPr lang="en-US"/>
        </a:p>
      </dgm:t>
    </dgm:pt>
    <dgm:pt modelId="{C1950AC8-B293-4739-973A-55685F50AC60}" type="parTrans" cxnId="{CA0B12F1-68EF-4430-9B95-D795FBD86DA3}">
      <dgm:prSet/>
      <dgm:spPr/>
      <dgm:t>
        <a:bodyPr/>
        <a:lstStyle/>
        <a:p>
          <a:endParaRPr lang="en-US"/>
        </a:p>
      </dgm:t>
    </dgm:pt>
    <dgm:pt modelId="{FBA84FA0-C3F9-406B-8821-FBA65A4DCA77}" type="sibTrans" cxnId="{CA0B12F1-68EF-4430-9B95-D795FBD86DA3}">
      <dgm:prSet/>
      <dgm:spPr/>
      <dgm:t>
        <a:bodyPr/>
        <a:lstStyle/>
        <a:p>
          <a:endParaRPr lang="en-US"/>
        </a:p>
      </dgm:t>
    </dgm:pt>
    <dgm:pt modelId="{1BA891BD-A359-4D7D-9695-99EBCA367A55}">
      <dgm:prSet/>
      <dgm:spPr/>
      <dgm:t>
        <a:bodyPr/>
        <a:lstStyle/>
        <a:p>
          <a:r>
            <a:rPr lang="en-GB"/>
            <a:t>This presentation will present some key findings related to entrepreneurial motivation along with different theories and models of entrepreneurship. </a:t>
          </a:r>
          <a:endParaRPr lang="en-US"/>
        </a:p>
      </dgm:t>
    </dgm:pt>
    <dgm:pt modelId="{550E297B-9460-4E3A-9913-9C72F809C371}" type="parTrans" cxnId="{624FB7AA-7B72-4053-8480-F505FC896D67}">
      <dgm:prSet/>
      <dgm:spPr/>
      <dgm:t>
        <a:bodyPr/>
        <a:lstStyle/>
        <a:p>
          <a:endParaRPr lang="en-US"/>
        </a:p>
      </dgm:t>
    </dgm:pt>
    <dgm:pt modelId="{93E6C123-CBCE-48A6-BF4D-A1A24F61722E}" type="sibTrans" cxnId="{624FB7AA-7B72-4053-8480-F505FC896D67}">
      <dgm:prSet/>
      <dgm:spPr/>
      <dgm:t>
        <a:bodyPr/>
        <a:lstStyle/>
        <a:p>
          <a:endParaRPr lang="en-US"/>
        </a:p>
      </dgm:t>
    </dgm:pt>
    <dgm:pt modelId="{A4E66700-55F6-480C-A368-29D8959BFB2E}" type="pres">
      <dgm:prSet presAssocID="{B527900B-D31F-4503-931C-5AF26D4C89E3}" presName="root" presStyleCnt="0">
        <dgm:presLayoutVars>
          <dgm:dir/>
          <dgm:resizeHandles val="exact"/>
        </dgm:presLayoutVars>
      </dgm:prSet>
      <dgm:spPr/>
    </dgm:pt>
    <dgm:pt modelId="{AD271B1F-0F1D-4BF5-8AA8-CD052B37EE03}" type="pres">
      <dgm:prSet presAssocID="{B527900B-D31F-4503-931C-5AF26D4C89E3}" presName="container" presStyleCnt="0">
        <dgm:presLayoutVars>
          <dgm:dir/>
          <dgm:resizeHandles val="exact"/>
        </dgm:presLayoutVars>
      </dgm:prSet>
      <dgm:spPr/>
    </dgm:pt>
    <dgm:pt modelId="{764227A9-406B-4256-97C3-26CDC54C6E56}" type="pres">
      <dgm:prSet presAssocID="{CA2FB196-1E23-4A1B-89B9-511895805ED4}" presName="compNode" presStyleCnt="0"/>
      <dgm:spPr/>
    </dgm:pt>
    <dgm:pt modelId="{7DC21BD3-5922-4430-A526-85D784D946C8}" type="pres">
      <dgm:prSet presAssocID="{CA2FB196-1E23-4A1B-89B9-511895805ED4}" presName="iconBgRect" presStyleLbl="bgShp" presStyleIdx="0" presStyleCnt="4"/>
      <dgm:spPr/>
    </dgm:pt>
    <dgm:pt modelId="{ADC723C7-44F5-4AE5-9E01-AE1C1DC06ED0}" type="pres">
      <dgm:prSet presAssocID="{CA2FB196-1E23-4A1B-89B9-511895805ED4}"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327E4F89-94A3-4845-8D43-628F21A368B8}" type="pres">
      <dgm:prSet presAssocID="{CA2FB196-1E23-4A1B-89B9-511895805ED4}" presName="spaceRect" presStyleCnt="0"/>
      <dgm:spPr/>
    </dgm:pt>
    <dgm:pt modelId="{9C1130BF-238C-444E-9D45-3401AC131F23}" type="pres">
      <dgm:prSet presAssocID="{CA2FB196-1E23-4A1B-89B9-511895805ED4}" presName="textRect" presStyleLbl="revTx" presStyleIdx="0" presStyleCnt="4">
        <dgm:presLayoutVars>
          <dgm:chMax val="1"/>
          <dgm:chPref val="1"/>
        </dgm:presLayoutVars>
      </dgm:prSet>
      <dgm:spPr/>
    </dgm:pt>
    <dgm:pt modelId="{AC1D2106-5D1A-4DAC-B839-59BDF28C36D3}" type="pres">
      <dgm:prSet presAssocID="{21271EDC-BEFB-401B-9C27-F5179D1DA38E}" presName="sibTrans" presStyleLbl="sibTrans2D1" presStyleIdx="0" presStyleCnt="0"/>
      <dgm:spPr/>
    </dgm:pt>
    <dgm:pt modelId="{D6CD928A-8EF6-4780-8ABB-00AE7151B7C1}" type="pres">
      <dgm:prSet presAssocID="{2132C932-8A7B-4A7D-BD5E-37C551C72D5A}" presName="compNode" presStyleCnt="0"/>
      <dgm:spPr/>
    </dgm:pt>
    <dgm:pt modelId="{758A7059-DE9E-480C-B87E-38EA450A8389}" type="pres">
      <dgm:prSet presAssocID="{2132C932-8A7B-4A7D-BD5E-37C551C72D5A}" presName="iconBgRect" presStyleLbl="bgShp" presStyleIdx="1" presStyleCnt="4"/>
      <dgm:spPr/>
    </dgm:pt>
    <dgm:pt modelId="{F4D8ACC3-68D0-47B6-A8DD-F8D94952D824}" type="pres">
      <dgm:prSet presAssocID="{2132C932-8A7B-4A7D-BD5E-37C551C72D5A}"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919FE29-E687-43DC-A33E-47CA806C18E2}" type="pres">
      <dgm:prSet presAssocID="{2132C932-8A7B-4A7D-BD5E-37C551C72D5A}" presName="spaceRect" presStyleCnt="0"/>
      <dgm:spPr/>
    </dgm:pt>
    <dgm:pt modelId="{ABAE9B71-B456-4BCF-8EED-674098D5322E}" type="pres">
      <dgm:prSet presAssocID="{2132C932-8A7B-4A7D-BD5E-37C551C72D5A}" presName="textRect" presStyleLbl="revTx" presStyleIdx="1" presStyleCnt="4">
        <dgm:presLayoutVars>
          <dgm:chMax val="1"/>
          <dgm:chPref val="1"/>
        </dgm:presLayoutVars>
      </dgm:prSet>
      <dgm:spPr/>
    </dgm:pt>
    <dgm:pt modelId="{F2DDB30D-59E1-4ABA-A5AD-1AB0BEC45642}" type="pres">
      <dgm:prSet presAssocID="{0CCB67F3-ACEB-413C-8495-68BEE82F853F}" presName="sibTrans" presStyleLbl="sibTrans2D1" presStyleIdx="0" presStyleCnt="0"/>
      <dgm:spPr/>
    </dgm:pt>
    <dgm:pt modelId="{3E6267D9-9E63-46A8-84D6-3134E0E12013}" type="pres">
      <dgm:prSet presAssocID="{B75698E6-A7CF-4466-BACF-3E6C8D31BD6F}" presName="compNode" presStyleCnt="0"/>
      <dgm:spPr/>
    </dgm:pt>
    <dgm:pt modelId="{F745243F-24BF-42D4-8066-27E553EBD4B3}" type="pres">
      <dgm:prSet presAssocID="{B75698E6-A7CF-4466-BACF-3E6C8D31BD6F}" presName="iconBgRect" presStyleLbl="bgShp" presStyleIdx="2" presStyleCnt="4"/>
      <dgm:spPr/>
    </dgm:pt>
    <dgm:pt modelId="{880482EA-E3E6-4FFA-BA63-7F3E16601373}" type="pres">
      <dgm:prSet presAssocID="{B75698E6-A7CF-4466-BACF-3E6C8D31BD6F}"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CC5F1E2F-958E-430E-8C8C-8F72023B9EA1}" type="pres">
      <dgm:prSet presAssocID="{B75698E6-A7CF-4466-BACF-3E6C8D31BD6F}" presName="spaceRect" presStyleCnt="0"/>
      <dgm:spPr/>
    </dgm:pt>
    <dgm:pt modelId="{2B310BFE-D0D2-4AA8-ADAC-577D752A76E0}" type="pres">
      <dgm:prSet presAssocID="{B75698E6-A7CF-4466-BACF-3E6C8D31BD6F}" presName="textRect" presStyleLbl="revTx" presStyleIdx="2" presStyleCnt="4">
        <dgm:presLayoutVars>
          <dgm:chMax val="1"/>
          <dgm:chPref val="1"/>
        </dgm:presLayoutVars>
      </dgm:prSet>
      <dgm:spPr/>
    </dgm:pt>
    <dgm:pt modelId="{12B315AF-DA35-46D6-8F89-450B425E210F}" type="pres">
      <dgm:prSet presAssocID="{FBA84FA0-C3F9-406B-8821-FBA65A4DCA77}" presName="sibTrans" presStyleLbl="sibTrans2D1" presStyleIdx="0" presStyleCnt="0"/>
      <dgm:spPr/>
    </dgm:pt>
    <dgm:pt modelId="{7F0B9BCF-3724-4969-A627-E7F3EB63A32B}" type="pres">
      <dgm:prSet presAssocID="{1BA891BD-A359-4D7D-9695-99EBCA367A55}" presName="compNode" presStyleCnt="0"/>
      <dgm:spPr/>
    </dgm:pt>
    <dgm:pt modelId="{47461DD1-089E-4EBD-9CF7-7C154944194A}" type="pres">
      <dgm:prSet presAssocID="{1BA891BD-A359-4D7D-9695-99EBCA367A55}" presName="iconBgRect" presStyleLbl="bgShp" presStyleIdx="3" presStyleCnt="4"/>
      <dgm:spPr/>
    </dgm:pt>
    <dgm:pt modelId="{6B900A5B-713E-4AF0-B1A2-B47B51540035}" type="pres">
      <dgm:prSet presAssocID="{1BA891BD-A359-4D7D-9695-99EBCA367A55}"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0ACC295D-15C7-498B-8BFF-4CDE63521784}" type="pres">
      <dgm:prSet presAssocID="{1BA891BD-A359-4D7D-9695-99EBCA367A55}" presName="spaceRect" presStyleCnt="0"/>
      <dgm:spPr/>
    </dgm:pt>
    <dgm:pt modelId="{F528DC4A-6FB6-418E-AC54-02E6617EF6AB}" type="pres">
      <dgm:prSet presAssocID="{1BA891BD-A359-4D7D-9695-99EBCA367A55}" presName="textRect" presStyleLbl="revTx" presStyleIdx="3" presStyleCnt="4">
        <dgm:presLayoutVars>
          <dgm:chMax val="1"/>
          <dgm:chPref val="1"/>
        </dgm:presLayoutVars>
      </dgm:prSet>
      <dgm:spPr/>
    </dgm:pt>
  </dgm:ptLst>
  <dgm:cxnLst>
    <dgm:cxn modelId="{3F5A4905-1288-40AE-A16B-A091B832FD70}" type="presOf" srcId="{B527900B-D31F-4503-931C-5AF26D4C89E3}" destId="{A4E66700-55F6-480C-A368-29D8959BFB2E}" srcOrd="0" destOrd="0" presId="urn:microsoft.com/office/officeart/2018/2/layout/IconCircleList"/>
    <dgm:cxn modelId="{B23F8128-1E67-4896-829C-6CA29A7BC523}" type="presOf" srcId="{B75698E6-A7CF-4466-BACF-3E6C8D31BD6F}" destId="{2B310BFE-D0D2-4AA8-ADAC-577D752A76E0}" srcOrd="0" destOrd="0" presId="urn:microsoft.com/office/officeart/2018/2/layout/IconCircleList"/>
    <dgm:cxn modelId="{75282363-F5C1-4B43-B44B-7A6FBC5C6732}" srcId="{B527900B-D31F-4503-931C-5AF26D4C89E3}" destId="{CA2FB196-1E23-4A1B-89B9-511895805ED4}" srcOrd="0" destOrd="0" parTransId="{05A40CAE-8AF1-4C20-A72E-EE3FFE562E06}" sibTransId="{21271EDC-BEFB-401B-9C27-F5179D1DA38E}"/>
    <dgm:cxn modelId="{8AC36191-08E3-4FD8-8D89-124816EC3D6D}" type="presOf" srcId="{0CCB67F3-ACEB-413C-8495-68BEE82F853F}" destId="{F2DDB30D-59E1-4ABA-A5AD-1AB0BEC45642}" srcOrd="0" destOrd="0" presId="urn:microsoft.com/office/officeart/2018/2/layout/IconCircleList"/>
    <dgm:cxn modelId="{075AF693-7438-4719-9260-0EBB061A4E16}" type="presOf" srcId="{CA2FB196-1E23-4A1B-89B9-511895805ED4}" destId="{9C1130BF-238C-444E-9D45-3401AC131F23}" srcOrd="0" destOrd="0" presId="urn:microsoft.com/office/officeart/2018/2/layout/IconCircleList"/>
    <dgm:cxn modelId="{D373FDA1-7EC3-4D93-B0B8-8F4C6A0278DD}" type="presOf" srcId="{1BA891BD-A359-4D7D-9695-99EBCA367A55}" destId="{F528DC4A-6FB6-418E-AC54-02E6617EF6AB}" srcOrd="0" destOrd="0" presId="urn:microsoft.com/office/officeart/2018/2/layout/IconCircleList"/>
    <dgm:cxn modelId="{624FB7AA-7B72-4053-8480-F505FC896D67}" srcId="{B527900B-D31F-4503-931C-5AF26D4C89E3}" destId="{1BA891BD-A359-4D7D-9695-99EBCA367A55}" srcOrd="3" destOrd="0" parTransId="{550E297B-9460-4E3A-9913-9C72F809C371}" sibTransId="{93E6C123-CBCE-48A6-BF4D-A1A24F61722E}"/>
    <dgm:cxn modelId="{39E34CAE-F265-48FC-AD0C-CAB1F0B4A910}" srcId="{B527900B-D31F-4503-931C-5AF26D4C89E3}" destId="{2132C932-8A7B-4A7D-BD5E-37C551C72D5A}" srcOrd="1" destOrd="0" parTransId="{0BA93713-B1B2-4CCB-9270-8E60D4CE4587}" sibTransId="{0CCB67F3-ACEB-413C-8495-68BEE82F853F}"/>
    <dgm:cxn modelId="{4121B5C3-84EB-43B0-87EC-02426737362C}" type="presOf" srcId="{2132C932-8A7B-4A7D-BD5E-37C551C72D5A}" destId="{ABAE9B71-B456-4BCF-8EED-674098D5322E}" srcOrd="0" destOrd="0" presId="urn:microsoft.com/office/officeart/2018/2/layout/IconCircleList"/>
    <dgm:cxn modelId="{FB0706E0-2B57-4556-B505-5FE7BA1639B8}" type="presOf" srcId="{FBA84FA0-C3F9-406B-8821-FBA65A4DCA77}" destId="{12B315AF-DA35-46D6-8F89-450B425E210F}" srcOrd="0" destOrd="0" presId="urn:microsoft.com/office/officeart/2018/2/layout/IconCircleList"/>
    <dgm:cxn modelId="{CA0B12F1-68EF-4430-9B95-D795FBD86DA3}" srcId="{B527900B-D31F-4503-931C-5AF26D4C89E3}" destId="{B75698E6-A7CF-4466-BACF-3E6C8D31BD6F}" srcOrd="2" destOrd="0" parTransId="{C1950AC8-B293-4739-973A-55685F50AC60}" sibTransId="{FBA84FA0-C3F9-406B-8821-FBA65A4DCA77}"/>
    <dgm:cxn modelId="{9411F1FB-880B-4B13-B891-195B86B389AE}" type="presOf" srcId="{21271EDC-BEFB-401B-9C27-F5179D1DA38E}" destId="{AC1D2106-5D1A-4DAC-B839-59BDF28C36D3}" srcOrd="0" destOrd="0" presId="urn:microsoft.com/office/officeart/2018/2/layout/IconCircleList"/>
    <dgm:cxn modelId="{3248D528-56A5-4EA5-8C8F-2D96585E3B90}" type="presParOf" srcId="{A4E66700-55F6-480C-A368-29D8959BFB2E}" destId="{AD271B1F-0F1D-4BF5-8AA8-CD052B37EE03}" srcOrd="0" destOrd="0" presId="urn:microsoft.com/office/officeart/2018/2/layout/IconCircleList"/>
    <dgm:cxn modelId="{EC16DB73-06E5-49AF-BBDB-6CE7F0EE3003}" type="presParOf" srcId="{AD271B1F-0F1D-4BF5-8AA8-CD052B37EE03}" destId="{764227A9-406B-4256-97C3-26CDC54C6E56}" srcOrd="0" destOrd="0" presId="urn:microsoft.com/office/officeart/2018/2/layout/IconCircleList"/>
    <dgm:cxn modelId="{0B381D27-A4AE-44A7-B280-ABC74BCDDE8B}" type="presParOf" srcId="{764227A9-406B-4256-97C3-26CDC54C6E56}" destId="{7DC21BD3-5922-4430-A526-85D784D946C8}" srcOrd="0" destOrd="0" presId="urn:microsoft.com/office/officeart/2018/2/layout/IconCircleList"/>
    <dgm:cxn modelId="{2501D874-4EC3-4D35-840A-E53C70BCD6F2}" type="presParOf" srcId="{764227A9-406B-4256-97C3-26CDC54C6E56}" destId="{ADC723C7-44F5-4AE5-9E01-AE1C1DC06ED0}" srcOrd="1" destOrd="0" presId="urn:microsoft.com/office/officeart/2018/2/layout/IconCircleList"/>
    <dgm:cxn modelId="{E449B1C7-A207-4CCA-A857-08ACE31BEB1A}" type="presParOf" srcId="{764227A9-406B-4256-97C3-26CDC54C6E56}" destId="{327E4F89-94A3-4845-8D43-628F21A368B8}" srcOrd="2" destOrd="0" presId="urn:microsoft.com/office/officeart/2018/2/layout/IconCircleList"/>
    <dgm:cxn modelId="{A9C9BE6F-00DF-4A0B-A9E0-570E8DF106E2}" type="presParOf" srcId="{764227A9-406B-4256-97C3-26CDC54C6E56}" destId="{9C1130BF-238C-444E-9D45-3401AC131F23}" srcOrd="3" destOrd="0" presId="urn:microsoft.com/office/officeart/2018/2/layout/IconCircleList"/>
    <dgm:cxn modelId="{09A6386E-44D2-4A99-9FE6-52241B5FB4CA}" type="presParOf" srcId="{AD271B1F-0F1D-4BF5-8AA8-CD052B37EE03}" destId="{AC1D2106-5D1A-4DAC-B839-59BDF28C36D3}" srcOrd="1" destOrd="0" presId="urn:microsoft.com/office/officeart/2018/2/layout/IconCircleList"/>
    <dgm:cxn modelId="{16EC5BFA-7D63-4963-B63B-9168718B1547}" type="presParOf" srcId="{AD271B1F-0F1D-4BF5-8AA8-CD052B37EE03}" destId="{D6CD928A-8EF6-4780-8ABB-00AE7151B7C1}" srcOrd="2" destOrd="0" presId="urn:microsoft.com/office/officeart/2018/2/layout/IconCircleList"/>
    <dgm:cxn modelId="{6CBB8C50-E2D0-45E7-B37F-3B6BEB4AA79B}" type="presParOf" srcId="{D6CD928A-8EF6-4780-8ABB-00AE7151B7C1}" destId="{758A7059-DE9E-480C-B87E-38EA450A8389}" srcOrd="0" destOrd="0" presId="urn:microsoft.com/office/officeart/2018/2/layout/IconCircleList"/>
    <dgm:cxn modelId="{A1D59353-63F5-4460-9B91-5C189E840414}" type="presParOf" srcId="{D6CD928A-8EF6-4780-8ABB-00AE7151B7C1}" destId="{F4D8ACC3-68D0-47B6-A8DD-F8D94952D824}" srcOrd="1" destOrd="0" presId="urn:microsoft.com/office/officeart/2018/2/layout/IconCircleList"/>
    <dgm:cxn modelId="{8BE8C97D-7E7B-4100-806A-B6416065B600}" type="presParOf" srcId="{D6CD928A-8EF6-4780-8ABB-00AE7151B7C1}" destId="{2919FE29-E687-43DC-A33E-47CA806C18E2}" srcOrd="2" destOrd="0" presId="urn:microsoft.com/office/officeart/2018/2/layout/IconCircleList"/>
    <dgm:cxn modelId="{11D4E8DB-7DB1-46A1-9DED-AA7B42E1A696}" type="presParOf" srcId="{D6CD928A-8EF6-4780-8ABB-00AE7151B7C1}" destId="{ABAE9B71-B456-4BCF-8EED-674098D5322E}" srcOrd="3" destOrd="0" presId="urn:microsoft.com/office/officeart/2018/2/layout/IconCircleList"/>
    <dgm:cxn modelId="{4B936108-C9F7-4592-A7E2-51B54A33D0EC}" type="presParOf" srcId="{AD271B1F-0F1D-4BF5-8AA8-CD052B37EE03}" destId="{F2DDB30D-59E1-4ABA-A5AD-1AB0BEC45642}" srcOrd="3" destOrd="0" presId="urn:microsoft.com/office/officeart/2018/2/layout/IconCircleList"/>
    <dgm:cxn modelId="{AE7146EF-237B-4075-968B-2949ED315509}" type="presParOf" srcId="{AD271B1F-0F1D-4BF5-8AA8-CD052B37EE03}" destId="{3E6267D9-9E63-46A8-84D6-3134E0E12013}" srcOrd="4" destOrd="0" presId="urn:microsoft.com/office/officeart/2018/2/layout/IconCircleList"/>
    <dgm:cxn modelId="{12399163-D280-4730-9EF5-60390C3F6266}" type="presParOf" srcId="{3E6267D9-9E63-46A8-84D6-3134E0E12013}" destId="{F745243F-24BF-42D4-8066-27E553EBD4B3}" srcOrd="0" destOrd="0" presId="urn:microsoft.com/office/officeart/2018/2/layout/IconCircleList"/>
    <dgm:cxn modelId="{3D5664AC-E697-40FB-B7F7-FF91B229BA4B}" type="presParOf" srcId="{3E6267D9-9E63-46A8-84D6-3134E0E12013}" destId="{880482EA-E3E6-4FFA-BA63-7F3E16601373}" srcOrd="1" destOrd="0" presId="urn:microsoft.com/office/officeart/2018/2/layout/IconCircleList"/>
    <dgm:cxn modelId="{3CF5E4DE-32C9-4AB7-A9A3-ABCC18E806D3}" type="presParOf" srcId="{3E6267D9-9E63-46A8-84D6-3134E0E12013}" destId="{CC5F1E2F-958E-430E-8C8C-8F72023B9EA1}" srcOrd="2" destOrd="0" presId="urn:microsoft.com/office/officeart/2018/2/layout/IconCircleList"/>
    <dgm:cxn modelId="{D10EB01D-A5ED-490A-8DF1-6B964A2C3947}" type="presParOf" srcId="{3E6267D9-9E63-46A8-84D6-3134E0E12013}" destId="{2B310BFE-D0D2-4AA8-ADAC-577D752A76E0}" srcOrd="3" destOrd="0" presId="urn:microsoft.com/office/officeart/2018/2/layout/IconCircleList"/>
    <dgm:cxn modelId="{AFF47024-8338-497F-AAB1-61E2D3495C47}" type="presParOf" srcId="{AD271B1F-0F1D-4BF5-8AA8-CD052B37EE03}" destId="{12B315AF-DA35-46D6-8F89-450B425E210F}" srcOrd="5" destOrd="0" presId="urn:microsoft.com/office/officeart/2018/2/layout/IconCircleList"/>
    <dgm:cxn modelId="{ED37B250-EF58-4AE7-9403-6BB14477EB4B}" type="presParOf" srcId="{AD271B1F-0F1D-4BF5-8AA8-CD052B37EE03}" destId="{7F0B9BCF-3724-4969-A627-E7F3EB63A32B}" srcOrd="6" destOrd="0" presId="urn:microsoft.com/office/officeart/2018/2/layout/IconCircleList"/>
    <dgm:cxn modelId="{B4522D0D-ACA7-4FCE-9AD5-99E1AFCFAF2E}" type="presParOf" srcId="{7F0B9BCF-3724-4969-A627-E7F3EB63A32B}" destId="{47461DD1-089E-4EBD-9CF7-7C154944194A}" srcOrd="0" destOrd="0" presId="urn:microsoft.com/office/officeart/2018/2/layout/IconCircleList"/>
    <dgm:cxn modelId="{F70723BD-850D-4D4D-AE9E-C370888A6763}" type="presParOf" srcId="{7F0B9BCF-3724-4969-A627-E7F3EB63A32B}" destId="{6B900A5B-713E-4AF0-B1A2-B47B51540035}" srcOrd="1" destOrd="0" presId="urn:microsoft.com/office/officeart/2018/2/layout/IconCircleList"/>
    <dgm:cxn modelId="{0650E103-CAA4-4596-9F8F-7E7BE4010235}" type="presParOf" srcId="{7F0B9BCF-3724-4969-A627-E7F3EB63A32B}" destId="{0ACC295D-15C7-498B-8BFF-4CDE63521784}" srcOrd="2" destOrd="0" presId="urn:microsoft.com/office/officeart/2018/2/layout/IconCircleList"/>
    <dgm:cxn modelId="{5BA269A5-7606-4662-959D-0CFB0D3D59EA}" type="presParOf" srcId="{7F0B9BCF-3724-4969-A627-E7F3EB63A32B}" destId="{F528DC4A-6FB6-418E-AC54-02E6617EF6AB}"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21BD3-5922-4430-A526-85D784D946C8}">
      <dsp:nvSpPr>
        <dsp:cNvPr id="0" name=""/>
        <dsp:cNvSpPr/>
      </dsp:nvSpPr>
      <dsp:spPr>
        <a:xfrm>
          <a:off x="57315" y="230376"/>
          <a:ext cx="1255904" cy="125590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723C7-44F5-4AE5-9E01-AE1C1DC06ED0}">
      <dsp:nvSpPr>
        <dsp:cNvPr id="0" name=""/>
        <dsp:cNvSpPr/>
      </dsp:nvSpPr>
      <dsp:spPr>
        <a:xfrm>
          <a:off x="321055" y="494116"/>
          <a:ext cx="728424" cy="72842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9C1130BF-238C-444E-9D45-3401AC131F23}">
      <dsp:nvSpPr>
        <dsp:cNvPr id="0" name=""/>
        <dsp:cNvSpPr/>
      </dsp:nvSpPr>
      <dsp:spPr>
        <a:xfrm>
          <a:off x="1582343" y="230376"/>
          <a:ext cx="2960347"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Entrepreneurs refers to an individual with the ability to establish new businesses based upon innovative concepts with the ability to handle or controlling all the risk involved in the business process while enjoying most of its benefits or rewards </a:t>
          </a:r>
          <a:r>
            <a:rPr lang="en-US" sz="1300" kern="1200"/>
            <a:t>(Rusu, 2011)</a:t>
          </a:r>
          <a:r>
            <a:rPr lang="en-GB" sz="1300" kern="1200"/>
            <a:t>.</a:t>
          </a:r>
          <a:endParaRPr lang="en-US" sz="1300" kern="1200"/>
        </a:p>
      </dsp:txBody>
      <dsp:txXfrm>
        <a:off x="1582343" y="230376"/>
        <a:ext cx="2960347" cy="1255904"/>
      </dsp:txXfrm>
    </dsp:sp>
    <dsp:sp modelId="{758A7059-DE9E-480C-B87E-38EA450A8389}">
      <dsp:nvSpPr>
        <dsp:cNvPr id="0" name=""/>
        <dsp:cNvSpPr/>
      </dsp:nvSpPr>
      <dsp:spPr>
        <a:xfrm>
          <a:off x="5058509" y="230376"/>
          <a:ext cx="1255904" cy="125590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8ACC3-68D0-47B6-A8DD-F8D94952D824}">
      <dsp:nvSpPr>
        <dsp:cNvPr id="0" name=""/>
        <dsp:cNvSpPr/>
      </dsp:nvSpPr>
      <dsp:spPr>
        <a:xfrm>
          <a:off x="5322249" y="494116"/>
          <a:ext cx="728424" cy="72842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BAE9B71-B456-4BCF-8EED-674098D5322E}">
      <dsp:nvSpPr>
        <dsp:cNvPr id="0" name=""/>
        <dsp:cNvSpPr/>
      </dsp:nvSpPr>
      <dsp:spPr>
        <a:xfrm>
          <a:off x="6583536" y="230376"/>
          <a:ext cx="2960347"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Entrepreneurs play a significant role in bringing economic stability through determining existing business opportunities, innovative ideas and concepts, the establishment of a new venture and providing employment opportunities. </a:t>
          </a:r>
          <a:endParaRPr lang="en-US" sz="1300" kern="1200"/>
        </a:p>
      </dsp:txBody>
      <dsp:txXfrm>
        <a:off x="6583536" y="230376"/>
        <a:ext cx="2960347" cy="1255904"/>
      </dsp:txXfrm>
    </dsp:sp>
    <dsp:sp modelId="{F745243F-24BF-42D4-8066-27E553EBD4B3}">
      <dsp:nvSpPr>
        <dsp:cNvPr id="0" name=""/>
        <dsp:cNvSpPr/>
      </dsp:nvSpPr>
      <dsp:spPr>
        <a:xfrm>
          <a:off x="57315" y="2095119"/>
          <a:ext cx="1255904" cy="125590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0482EA-E3E6-4FFA-BA63-7F3E16601373}">
      <dsp:nvSpPr>
        <dsp:cNvPr id="0" name=""/>
        <dsp:cNvSpPr/>
      </dsp:nvSpPr>
      <dsp:spPr>
        <a:xfrm>
          <a:off x="321055" y="2358859"/>
          <a:ext cx="728424" cy="72842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B310BFE-D0D2-4AA8-ADAC-577D752A76E0}">
      <dsp:nvSpPr>
        <dsp:cNvPr id="0" name=""/>
        <dsp:cNvSpPr/>
      </dsp:nvSpPr>
      <dsp:spPr>
        <a:xfrm>
          <a:off x="1582343" y="2095119"/>
          <a:ext cx="2960347"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Entrepreneurs are considered as the main source of innovation in terms of bringing a new method of production, distribution, organisational process, new products and ideas. </a:t>
          </a:r>
          <a:endParaRPr lang="en-US" sz="1300" kern="1200"/>
        </a:p>
      </dsp:txBody>
      <dsp:txXfrm>
        <a:off x="1582343" y="2095119"/>
        <a:ext cx="2960347" cy="1255904"/>
      </dsp:txXfrm>
    </dsp:sp>
    <dsp:sp modelId="{47461DD1-089E-4EBD-9CF7-7C154944194A}">
      <dsp:nvSpPr>
        <dsp:cNvPr id="0" name=""/>
        <dsp:cNvSpPr/>
      </dsp:nvSpPr>
      <dsp:spPr>
        <a:xfrm>
          <a:off x="5058509" y="2095119"/>
          <a:ext cx="1255904" cy="1255904"/>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900A5B-713E-4AF0-B1A2-B47B51540035}">
      <dsp:nvSpPr>
        <dsp:cNvPr id="0" name=""/>
        <dsp:cNvSpPr/>
      </dsp:nvSpPr>
      <dsp:spPr>
        <a:xfrm>
          <a:off x="5322249" y="2358859"/>
          <a:ext cx="728424" cy="72842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528DC4A-6FB6-418E-AC54-02E6617EF6AB}">
      <dsp:nvSpPr>
        <dsp:cNvPr id="0" name=""/>
        <dsp:cNvSpPr/>
      </dsp:nvSpPr>
      <dsp:spPr>
        <a:xfrm>
          <a:off x="6583536" y="2095119"/>
          <a:ext cx="2960347" cy="12559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This presentation will present some key findings related to entrepreneurial motivation along with different theories and models of entrepreneurship. </a:t>
          </a:r>
          <a:endParaRPr lang="en-US" sz="1300" kern="1200"/>
        </a:p>
      </dsp:txBody>
      <dsp:txXfrm>
        <a:off x="6583536" y="2095119"/>
        <a:ext cx="2960347" cy="125590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0B451-5663-439A-B8B9-82A6DA277F32}" type="datetimeFigureOut">
              <a:rPr lang="en-GB" smtClean="0"/>
              <a:t>27/05/2020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74E075-150F-46EC-8BBF-600D642570ED}" type="slidenum">
              <a:rPr lang="en-GB" smtClean="0"/>
              <a:t>‹#›</a:t>
            </a:fld>
            <a:endParaRPr lang="en-GB"/>
          </a:p>
        </p:txBody>
      </p:sp>
    </p:spTree>
    <p:extLst>
      <p:ext uri="{BB962C8B-B14F-4D97-AF65-F5344CB8AC3E}">
        <p14:creationId xmlns:p14="http://schemas.microsoft.com/office/powerpoint/2010/main" val="1591508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74E075-150F-46EC-8BBF-600D642570ED}" type="slidenum">
              <a:rPr lang="en-GB" smtClean="0"/>
              <a:t>9</a:t>
            </a:fld>
            <a:endParaRPr lang="en-GB"/>
          </a:p>
        </p:txBody>
      </p:sp>
    </p:spTree>
    <p:extLst>
      <p:ext uri="{BB962C8B-B14F-4D97-AF65-F5344CB8AC3E}">
        <p14:creationId xmlns:p14="http://schemas.microsoft.com/office/powerpoint/2010/main" val="412993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11905C49-C056-44BD-8234-CBA94F0B0485}" type="datetimeFigureOut">
              <a:rPr lang="en-GB" smtClean="0"/>
              <a:t>27/05/2020</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BDEA0591-55D5-4642-967E-17AEB3F4A645}"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04283870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905C49-C056-44BD-8234-CBA94F0B048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3048581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11905C49-C056-44BD-8234-CBA94F0B0485}" type="datetimeFigureOut">
              <a:rPr lang="en-GB" smtClean="0"/>
              <a:t>27/05/2020</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BDEA0591-55D5-4642-967E-17AEB3F4A645}"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27286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905C49-C056-44BD-8234-CBA94F0B0485}"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1083794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905C49-C056-44BD-8234-CBA94F0B0485}" type="datetimeFigureOut">
              <a:rPr lang="en-GB" smtClean="0"/>
              <a:t>27/05/2020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233968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905C49-C056-44BD-8234-CBA94F0B0485}" type="datetimeFigureOut">
              <a:rPr lang="en-GB" smtClean="0"/>
              <a:t>27/05/2020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2611965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905C49-C056-44BD-8234-CBA94F0B0485}" type="datetimeFigureOut">
              <a:rPr lang="en-GB" smtClean="0"/>
              <a:t>27/05/2020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644573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1905C49-C056-44BD-8234-CBA94F0B0485}" type="datetimeFigureOut">
              <a:rPr lang="en-GB" smtClean="0"/>
              <a:t>27/05/2020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DEA0591-55D5-4642-967E-17AEB3F4A64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97346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11905C49-C056-44BD-8234-CBA94F0B0485}" type="datetimeFigureOut">
              <a:rPr lang="en-GB" smtClean="0"/>
              <a:t>27/05/2020</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BDEA0591-55D5-4642-967E-17AEB3F4A645}"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87998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905C49-C056-44BD-8234-CBA94F0B048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303270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905C49-C056-44BD-8234-CBA94F0B0485}"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EA0591-55D5-4642-967E-17AEB3F4A645}" type="slidenum">
              <a:rPr lang="en-GB" smtClean="0"/>
              <a:t>‹#›</a:t>
            </a:fld>
            <a:endParaRPr lang="en-GB"/>
          </a:p>
        </p:txBody>
      </p:sp>
    </p:spTree>
    <p:extLst>
      <p:ext uri="{BB962C8B-B14F-4D97-AF65-F5344CB8AC3E}">
        <p14:creationId xmlns:p14="http://schemas.microsoft.com/office/powerpoint/2010/main" val="2147309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11905C49-C056-44BD-8234-CBA94F0B0485}" type="datetimeFigureOut">
              <a:rPr lang="en-GB" smtClean="0"/>
              <a:t>27/05/2020</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BDEA0591-55D5-4642-967E-17AEB3F4A645}"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765804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21"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a:extLst>
              <a:ext uri="{FF2B5EF4-FFF2-40B4-BE49-F238E27FC236}">
                <a16:creationId xmlns:a16="http://schemas.microsoft.com/office/drawing/2014/main" id="{58F1CC92-AA1F-4D0F-B899-242A94A8E682}"/>
              </a:ext>
            </a:extLst>
          </p:cNvPr>
          <p:cNvSpPr>
            <a:spLocks noGrp="1"/>
          </p:cNvSpPr>
          <p:nvPr>
            <p:ph type="ctrTitle"/>
          </p:nvPr>
        </p:nvSpPr>
        <p:spPr>
          <a:xfrm>
            <a:off x="1915128" y="1788454"/>
            <a:ext cx="8361229" cy="2098226"/>
          </a:xfrm>
        </p:spPr>
        <p:txBody>
          <a:bodyPr>
            <a:normAutofit/>
          </a:bodyPr>
          <a:lstStyle/>
          <a:p>
            <a:r>
              <a:rPr lang="en-GB" sz="6700"/>
              <a:t>Entrepreneurship  Bill Gates</a:t>
            </a:r>
          </a:p>
        </p:txBody>
      </p:sp>
      <p:sp>
        <p:nvSpPr>
          <p:cNvPr id="3" name="Subtitle 2">
            <a:extLst>
              <a:ext uri="{FF2B5EF4-FFF2-40B4-BE49-F238E27FC236}">
                <a16:creationId xmlns:a16="http://schemas.microsoft.com/office/drawing/2014/main" id="{009BE2C3-24B8-4AEF-A543-E3BBC5D9D256}"/>
              </a:ext>
            </a:extLst>
          </p:cNvPr>
          <p:cNvSpPr>
            <a:spLocks noGrp="1"/>
          </p:cNvSpPr>
          <p:nvPr>
            <p:ph type="subTitle" idx="1"/>
          </p:nvPr>
        </p:nvSpPr>
        <p:spPr>
          <a:xfrm>
            <a:off x="2679906" y="3956279"/>
            <a:ext cx="6831673" cy="1086237"/>
          </a:xfrm>
        </p:spPr>
        <p:txBody>
          <a:bodyPr>
            <a:normAutofit/>
          </a:bodyPr>
          <a:lstStyle/>
          <a:p>
            <a:pPr>
              <a:spcAft>
                <a:spcPts val="600"/>
              </a:spcAft>
            </a:pPr>
            <a:r>
              <a:rPr lang="en-US" dirty="0"/>
              <a:t>Submitted BY: </a:t>
            </a:r>
            <a:r>
              <a:rPr lang="en-US" dirty="0" err="1"/>
              <a:t>Afjol</a:t>
            </a:r>
            <a:r>
              <a:rPr lang="en-US" dirty="0"/>
              <a:t> Hussain</a:t>
            </a:r>
          </a:p>
          <a:p>
            <a:pPr>
              <a:spcAft>
                <a:spcPts val="600"/>
              </a:spcAft>
            </a:pPr>
            <a:r>
              <a:rPr lang="en-US" dirty="0"/>
              <a:t>Student ID: 1705277</a:t>
            </a:r>
          </a:p>
          <a:p>
            <a:pPr>
              <a:spcAft>
                <a:spcPts val="600"/>
              </a:spcAft>
            </a:pPr>
            <a:endParaRPr lang="en-US" dirty="0"/>
          </a:p>
        </p:txBody>
      </p:sp>
    </p:spTree>
    <p:extLst>
      <p:ext uri="{BB962C8B-B14F-4D97-AF65-F5344CB8AC3E}">
        <p14:creationId xmlns:p14="http://schemas.microsoft.com/office/powerpoint/2010/main" val="341126763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5F7EF-78EC-486B-BF20-DA0F84068AE8}"/>
              </a:ext>
            </a:extLst>
          </p:cNvPr>
          <p:cNvSpPr>
            <a:spLocks noGrp="1"/>
          </p:cNvSpPr>
          <p:nvPr>
            <p:ph type="title"/>
          </p:nvPr>
        </p:nvSpPr>
        <p:spPr>
          <a:xfrm>
            <a:off x="1371600" y="685800"/>
            <a:ext cx="9601200" cy="1485900"/>
          </a:xfrm>
        </p:spPr>
        <p:txBody>
          <a:bodyPr>
            <a:normAutofit/>
          </a:bodyPr>
          <a:lstStyle/>
          <a:p>
            <a:r>
              <a:rPr lang="en-GB" b="1">
                <a:effectLst/>
              </a:rPr>
              <a:t>Introduction</a:t>
            </a:r>
            <a:endParaRPr lang="en-GB" dirty="0"/>
          </a:p>
        </p:txBody>
      </p:sp>
      <p:graphicFrame>
        <p:nvGraphicFramePr>
          <p:cNvPr id="5" name="Content Placeholder 2">
            <a:extLst>
              <a:ext uri="{FF2B5EF4-FFF2-40B4-BE49-F238E27FC236}">
                <a16:creationId xmlns:a16="http://schemas.microsoft.com/office/drawing/2014/main" id="{BBF62821-3478-4BDA-8E2B-5359CC2DED38}"/>
              </a:ext>
            </a:extLst>
          </p:cNvPr>
          <p:cNvGraphicFramePr>
            <a:graphicFrameLocks noGrp="1"/>
          </p:cNvGraphicFramePr>
          <p:nvPr>
            <p:ph idx="1"/>
            <p:extLst>
              <p:ext uri="{D42A27DB-BD31-4B8C-83A1-F6EECF244321}">
                <p14:modId xmlns:p14="http://schemas.microsoft.com/office/powerpoint/2010/main" val="31573401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157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E77CDA-36B2-44E2-97BE-28D507762DA0}"/>
              </a:ext>
            </a:extLst>
          </p:cNvPr>
          <p:cNvPicPr>
            <a:picLocks noChangeAspect="1"/>
          </p:cNvPicPr>
          <p:nvPr/>
        </p:nvPicPr>
        <p:blipFill rotWithShape="1">
          <a:blip r:embed="rId2"/>
          <a:srcRect t="2080" r="1" b="13629"/>
          <a:stretch/>
        </p:blipFill>
        <p:spPr>
          <a:xfrm>
            <a:off x="-1" y="10"/>
            <a:ext cx="12188652" cy="6857990"/>
          </a:xfrm>
          <a:prstGeom prst="rect">
            <a:avLst/>
          </a:prstGeom>
        </p:spPr>
      </p:pic>
      <p:sp>
        <p:nvSpPr>
          <p:cNvPr id="19" name="Rectangle 15">
            <a:extLst>
              <a:ext uri="{FF2B5EF4-FFF2-40B4-BE49-F238E27FC236}">
                <a16:creationId xmlns:a16="http://schemas.microsoft.com/office/drawing/2014/main" id="{2078F889-8780-48D5-8B9E-DF8B13063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1AE1C-4A6B-480E-9141-1E49DF9D3259}"/>
              </a:ext>
            </a:extLst>
          </p:cNvPr>
          <p:cNvSpPr>
            <a:spLocks noGrp="1"/>
          </p:cNvSpPr>
          <p:nvPr>
            <p:ph type="title"/>
          </p:nvPr>
        </p:nvSpPr>
        <p:spPr>
          <a:xfrm>
            <a:off x="1371600" y="685800"/>
            <a:ext cx="9601200" cy="1485900"/>
          </a:xfrm>
        </p:spPr>
        <p:txBody>
          <a:bodyPr>
            <a:normAutofit/>
          </a:bodyPr>
          <a:lstStyle/>
          <a:p>
            <a:r>
              <a:rPr lang="en-GB" b="1">
                <a:solidFill>
                  <a:schemeClr val="bg2"/>
                </a:solidFill>
              </a:rPr>
              <a:t>Selected Entrepreneur Background </a:t>
            </a:r>
            <a:br>
              <a:rPr lang="en-GB" b="1">
                <a:solidFill>
                  <a:schemeClr val="bg2"/>
                </a:solidFill>
              </a:rPr>
            </a:br>
            <a:endParaRPr lang="en-GB">
              <a:solidFill>
                <a:schemeClr val="bg2"/>
              </a:solidFill>
            </a:endParaRPr>
          </a:p>
        </p:txBody>
      </p:sp>
      <p:sp>
        <p:nvSpPr>
          <p:cNvPr id="18" name="Rectangle 17">
            <a:extLst>
              <a:ext uri="{FF2B5EF4-FFF2-40B4-BE49-F238E27FC236}">
                <a16:creationId xmlns:a16="http://schemas.microsoft.com/office/drawing/2014/main" id="{3A4CABA2-22A0-44B2-BD92-28FF73FCEA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04329B54-0413-47CD-9A70-A6E57B09458D}"/>
              </a:ext>
            </a:extLst>
          </p:cNvPr>
          <p:cNvSpPr>
            <a:spLocks noGrp="1"/>
          </p:cNvSpPr>
          <p:nvPr>
            <p:ph idx="1"/>
          </p:nvPr>
        </p:nvSpPr>
        <p:spPr>
          <a:xfrm>
            <a:off x="1371600" y="2286000"/>
            <a:ext cx="9601200" cy="3581400"/>
          </a:xfrm>
        </p:spPr>
        <p:txBody>
          <a:bodyPr>
            <a:normAutofit/>
          </a:bodyPr>
          <a:lstStyle/>
          <a:p>
            <a:r>
              <a:rPr lang="en-GB">
                <a:solidFill>
                  <a:schemeClr val="bg2"/>
                </a:solidFill>
              </a:rPr>
              <a:t>The entrepreneur selected for this presentation is Bill Gates, which is an American entrepreneur, influencer, software developer and a businessman.</a:t>
            </a:r>
          </a:p>
          <a:p>
            <a:r>
              <a:rPr lang="en-GB">
                <a:solidFill>
                  <a:schemeClr val="bg2"/>
                </a:solidFill>
              </a:rPr>
              <a:t>Bill Gates is the co-founder and developer of the world’s largest software business known as Microsoft corporation based upon technological innovation. </a:t>
            </a:r>
          </a:p>
          <a:p>
            <a:r>
              <a:rPr lang="en-GB">
                <a:solidFill>
                  <a:schemeClr val="bg2"/>
                </a:solidFill>
              </a:rPr>
              <a:t>He was born in Seattle, Washington in the year 1955.</a:t>
            </a:r>
          </a:p>
          <a:p>
            <a:r>
              <a:rPr lang="en-GB">
                <a:solidFill>
                  <a:schemeClr val="bg2"/>
                </a:solidFill>
              </a:rPr>
              <a:t>His total net worth during the year 2020 is about $106 billion. </a:t>
            </a:r>
          </a:p>
          <a:p>
            <a:endParaRPr lang="en-GB">
              <a:solidFill>
                <a:schemeClr val="bg2"/>
              </a:solidFill>
            </a:endParaRPr>
          </a:p>
        </p:txBody>
      </p:sp>
    </p:spTree>
    <p:extLst>
      <p:ext uri="{BB962C8B-B14F-4D97-AF65-F5344CB8AC3E}">
        <p14:creationId xmlns:p14="http://schemas.microsoft.com/office/powerpoint/2010/main" val="1707064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8C71984-6585-47DC-A0C3-B4E3C45FC8CF}"/>
              </a:ext>
            </a:extLst>
          </p:cNvPr>
          <p:cNvSpPr>
            <a:spLocks noGrp="1"/>
          </p:cNvSpPr>
          <p:nvPr>
            <p:ph type="title"/>
          </p:nvPr>
        </p:nvSpPr>
        <p:spPr>
          <a:xfrm>
            <a:off x="1253764" y="1327355"/>
            <a:ext cx="3559425" cy="4482564"/>
          </a:xfrm>
        </p:spPr>
        <p:txBody>
          <a:bodyPr>
            <a:normAutofit/>
          </a:bodyPr>
          <a:lstStyle/>
          <a:p>
            <a:r>
              <a:rPr lang="en-GB" sz="3700" b="1" dirty="0"/>
              <a:t>Entrepreneurial Motivation</a:t>
            </a:r>
            <a:br>
              <a:rPr lang="en-GB" sz="3700" b="1" dirty="0"/>
            </a:br>
            <a:endParaRPr lang="en-GB" sz="3700" dirty="0"/>
          </a:p>
        </p:txBody>
      </p:sp>
      <p:sp>
        <p:nvSpPr>
          <p:cNvPr id="3" name="Content Placeholder 2">
            <a:extLst>
              <a:ext uri="{FF2B5EF4-FFF2-40B4-BE49-F238E27FC236}">
                <a16:creationId xmlns:a16="http://schemas.microsoft.com/office/drawing/2014/main" id="{88FC6809-CF59-4209-8975-9C5894F67109}"/>
              </a:ext>
            </a:extLst>
          </p:cNvPr>
          <p:cNvSpPr>
            <a:spLocks noGrp="1"/>
          </p:cNvSpPr>
          <p:nvPr>
            <p:ph idx="1"/>
          </p:nvPr>
        </p:nvSpPr>
        <p:spPr>
          <a:xfrm>
            <a:off x="5092505" y="1327355"/>
            <a:ext cx="5880295" cy="4482565"/>
          </a:xfrm>
        </p:spPr>
        <p:txBody>
          <a:bodyPr>
            <a:normAutofit lnSpcReduction="10000"/>
          </a:bodyPr>
          <a:lstStyle/>
          <a:p>
            <a:r>
              <a:rPr lang="en-GB" sz="1600" dirty="0"/>
              <a:t>Entrepreneurial motivation refers to the process of transforming or converting an individual into a powerful, successful and leading businessman who can create different opportunities along with the capability of maximising the economic development and wealth generation ability </a:t>
            </a:r>
            <a:r>
              <a:rPr lang="en-US" sz="1600" dirty="0"/>
              <a:t>(</a:t>
            </a:r>
            <a:r>
              <a:rPr lang="en-US" sz="1600" dirty="0" err="1"/>
              <a:t>Murnieks</a:t>
            </a:r>
            <a:r>
              <a:rPr lang="en-US" sz="1600" dirty="0"/>
              <a:t>, et al., 2020)</a:t>
            </a:r>
            <a:r>
              <a:rPr lang="en-GB" sz="1600" dirty="0"/>
              <a:t>. </a:t>
            </a:r>
          </a:p>
          <a:p>
            <a:r>
              <a:rPr lang="en-GB" sz="1600" dirty="0"/>
              <a:t>Entrepreneurs are motivated by both intrinsic and extrinsic factors of motivation  </a:t>
            </a:r>
          </a:p>
          <a:p>
            <a:r>
              <a:rPr lang="en-GB" sz="1600" dirty="0"/>
              <a:t>Intrinsic motivation refers to internal motivation which include self-fulfilment, individual needs for achievement and self-interdependence. </a:t>
            </a:r>
          </a:p>
          <a:p>
            <a:r>
              <a:rPr lang="en-GB" sz="1600" dirty="0"/>
              <a:t>Extrinsic motivation that occurs from outside and include external motivation factors such as family support, status, financial rewards, power, and wealth creation. </a:t>
            </a:r>
          </a:p>
          <a:p>
            <a:r>
              <a:rPr lang="en-GB" sz="1600" dirty="0"/>
              <a:t>Entrepreneurs are not born they are made and possess certain behavioural and personality traits which made them successful entrepreneurs.    </a:t>
            </a:r>
          </a:p>
          <a:p>
            <a:endParaRPr lang="en-GB" sz="1400" dirty="0"/>
          </a:p>
        </p:txBody>
      </p:sp>
      <p:sp>
        <p:nvSpPr>
          <p:cNvPr id="16"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0807824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32A4-1091-4491-A057-8BC8B5C112BB}"/>
              </a:ext>
            </a:extLst>
          </p:cNvPr>
          <p:cNvSpPr>
            <a:spLocks noGrp="1"/>
          </p:cNvSpPr>
          <p:nvPr>
            <p:ph type="title"/>
          </p:nvPr>
        </p:nvSpPr>
        <p:spPr>
          <a:xfrm>
            <a:off x="7860667" y="685800"/>
            <a:ext cx="3656419" cy="1485900"/>
          </a:xfrm>
        </p:spPr>
        <p:txBody>
          <a:bodyPr>
            <a:normAutofit/>
          </a:bodyPr>
          <a:lstStyle/>
          <a:p>
            <a:r>
              <a:rPr lang="en-GB" sz="3400" b="1"/>
              <a:t>Microsoft-High Growth Ventures</a:t>
            </a:r>
            <a:br>
              <a:rPr lang="en-GB" sz="3400" b="1"/>
            </a:br>
            <a:endParaRPr lang="en-GB" sz="3400"/>
          </a:p>
        </p:txBody>
      </p:sp>
      <p:sp>
        <p:nvSpPr>
          <p:cNvPr id="13" name="Rectangle 8">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B9F6ECAA-3419-43F4-A05E-0A5CEB63CFC6}"/>
              </a:ext>
            </a:extLst>
          </p:cNvPr>
          <p:cNvPicPr>
            <a:picLocks noChangeAspect="1"/>
          </p:cNvPicPr>
          <p:nvPr/>
        </p:nvPicPr>
        <p:blipFill>
          <a:blip r:embed="rId2"/>
          <a:stretch>
            <a:fillRect/>
          </a:stretch>
        </p:blipFill>
        <p:spPr>
          <a:xfrm>
            <a:off x="1023561" y="1093909"/>
            <a:ext cx="6517065" cy="4350140"/>
          </a:xfrm>
          <a:prstGeom prst="rect">
            <a:avLst/>
          </a:prstGeom>
        </p:spPr>
      </p:pic>
      <p:sp>
        <p:nvSpPr>
          <p:cNvPr id="3" name="Content Placeholder 2">
            <a:extLst>
              <a:ext uri="{FF2B5EF4-FFF2-40B4-BE49-F238E27FC236}">
                <a16:creationId xmlns:a16="http://schemas.microsoft.com/office/drawing/2014/main" id="{26BCBF74-A498-4E3C-A795-AEE1940E7C70}"/>
              </a:ext>
            </a:extLst>
          </p:cNvPr>
          <p:cNvSpPr>
            <a:spLocks noGrp="1"/>
          </p:cNvSpPr>
          <p:nvPr>
            <p:ph idx="1"/>
          </p:nvPr>
        </p:nvSpPr>
        <p:spPr>
          <a:xfrm>
            <a:off x="7860667" y="2286000"/>
            <a:ext cx="3656419" cy="3581400"/>
          </a:xfrm>
        </p:spPr>
        <p:txBody>
          <a:bodyPr>
            <a:normAutofit/>
          </a:bodyPr>
          <a:lstStyle/>
          <a:p>
            <a:r>
              <a:rPr lang="en-GB" sz="1600"/>
              <a:t>According to Florin et al. </a:t>
            </a:r>
            <a:r>
              <a:rPr lang="en-US" sz="1600"/>
              <a:t>(2003)</a:t>
            </a:r>
            <a:r>
              <a:rPr lang="en-GB" sz="1600"/>
              <a:t>, high growth ventures are defined as businesses that designed to achieve high growth and profits based on business innovation.</a:t>
            </a:r>
          </a:p>
          <a:p>
            <a:r>
              <a:rPr lang="en-GB" sz="1600"/>
              <a:t>Microsoft is based on technological innovation.</a:t>
            </a:r>
          </a:p>
          <a:p>
            <a:r>
              <a:rPr lang="en-GB" sz="1600"/>
              <a:t>The main purpose of Microsoft is to revolutionise the field of computer science through the development of software business. </a:t>
            </a:r>
          </a:p>
          <a:p>
            <a:r>
              <a:rPr lang="en-GB" sz="1600"/>
              <a:t>Higher growth along with higher profit generation capabilities.</a:t>
            </a:r>
          </a:p>
          <a:p>
            <a:endParaRPr lang="en-GB" sz="1600"/>
          </a:p>
        </p:txBody>
      </p:sp>
    </p:spTree>
    <p:extLst>
      <p:ext uri="{BB962C8B-B14F-4D97-AF65-F5344CB8AC3E}">
        <p14:creationId xmlns:p14="http://schemas.microsoft.com/office/powerpoint/2010/main" val="63886887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8CAB30AA-DE83-4767-B477-1023D8D3FFB1}"/>
              </a:ext>
            </a:extLst>
          </p:cNvPr>
          <p:cNvSpPr>
            <a:spLocks noGrp="1"/>
          </p:cNvSpPr>
          <p:nvPr>
            <p:ph type="title"/>
          </p:nvPr>
        </p:nvSpPr>
        <p:spPr>
          <a:xfrm>
            <a:off x="1253764" y="1327355"/>
            <a:ext cx="3559425" cy="4482564"/>
          </a:xfrm>
        </p:spPr>
        <p:txBody>
          <a:bodyPr>
            <a:normAutofit/>
          </a:bodyPr>
          <a:lstStyle/>
          <a:p>
            <a:r>
              <a:rPr lang="en-GB" sz="3700" b="1" dirty="0"/>
              <a:t>Bill Gates Entrepreneurial Motivation </a:t>
            </a:r>
            <a:br>
              <a:rPr lang="en-GB" sz="3700" b="1" dirty="0"/>
            </a:br>
            <a:endParaRPr lang="en-GB" sz="3700" dirty="0"/>
          </a:p>
        </p:txBody>
      </p:sp>
      <p:sp>
        <p:nvSpPr>
          <p:cNvPr id="3" name="Content Placeholder 2">
            <a:extLst>
              <a:ext uri="{FF2B5EF4-FFF2-40B4-BE49-F238E27FC236}">
                <a16:creationId xmlns:a16="http://schemas.microsoft.com/office/drawing/2014/main" id="{86D5EE7E-BF74-405D-87F8-AAE5689275BB}"/>
              </a:ext>
            </a:extLst>
          </p:cNvPr>
          <p:cNvSpPr>
            <a:spLocks noGrp="1"/>
          </p:cNvSpPr>
          <p:nvPr>
            <p:ph idx="1"/>
          </p:nvPr>
        </p:nvSpPr>
        <p:spPr>
          <a:xfrm>
            <a:off x="5205047" y="1327356"/>
            <a:ext cx="6175716" cy="4482564"/>
          </a:xfrm>
        </p:spPr>
        <p:txBody>
          <a:bodyPr>
            <a:normAutofit/>
          </a:bodyPr>
          <a:lstStyle/>
          <a:p>
            <a:r>
              <a:rPr lang="en-GB" sz="1600" b="1" u="sng" dirty="0"/>
              <a:t>Push and Pull theory of Motivation </a:t>
            </a:r>
          </a:p>
          <a:p>
            <a:r>
              <a:rPr lang="en-GB" sz="1600" dirty="0"/>
              <a:t>Push theory states individual are pushed towards the business goals by some undesirable forces such as insufficient wages, lack of job opportunities, inflexible working schedule  </a:t>
            </a:r>
            <a:r>
              <a:rPr lang="en-US" sz="1600" dirty="0"/>
              <a:t>(</a:t>
            </a:r>
            <a:r>
              <a:rPr lang="en-US" sz="1600" dirty="0" err="1"/>
              <a:t>Uysal</a:t>
            </a:r>
            <a:r>
              <a:rPr lang="en-US" sz="1600" dirty="0"/>
              <a:t> &amp; </a:t>
            </a:r>
            <a:r>
              <a:rPr lang="en-US" sz="1600" dirty="0" err="1"/>
              <a:t>Sirakaya</a:t>
            </a:r>
            <a:r>
              <a:rPr lang="en-US" sz="1600" dirty="0"/>
              <a:t>-Turk, 2008)</a:t>
            </a:r>
            <a:r>
              <a:rPr lang="en-GB" sz="1600" dirty="0"/>
              <a:t>.</a:t>
            </a:r>
          </a:p>
          <a:p>
            <a:r>
              <a:rPr lang="en-GB" sz="1600" dirty="0"/>
              <a:t>Pull theory states individuals are attracted to different business opportunities due to individual needs for achievement, self-desires, self-interdependence, and self-fulfilment of needs and wants.</a:t>
            </a:r>
          </a:p>
          <a:p>
            <a:r>
              <a:rPr lang="en-GB" sz="1600" dirty="0"/>
              <a:t>Bill Gates was pushed into entrepreneurial activities because of no interest in studies he was a Harvard dropped out while pulled by individual needs of accomplishment and self-dependence. </a:t>
            </a:r>
          </a:p>
          <a:p>
            <a:r>
              <a:rPr lang="en-GB" sz="1600" dirty="0"/>
              <a:t>During the year 2019, the annual revenues of Microsoft was 125.84 billion USD. </a:t>
            </a:r>
          </a:p>
          <a:p>
            <a:endParaRPr lang="en-GB" sz="1400" dirty="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67479569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62DFFC-4DCC-48EE-B781-94D04B95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5303520" cy="685762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E2B43DC-3DA7-4FA2-A5EB-93CCE102F017}"/>
              </a:ext>
            </a:extLst>
          </p:cNvPr>
          <p:cNvSpPr>
            <a:spLocks noGrp="1"/>
          </p:cNvSpPr>
          <p:nvPr>
            <p:ph type="title"/>
          </p:nvPr>
        </p:nvSpPr>
        <p:spPr>
          <a:xfrm>
            <a:off x="640081" y="791570"/>
            <a:ext cx="4018839" cy="5262390"/>
          </a:xfrm>
        </p:spPr>
        <p:txBody>
          <a:bodyPr anchor="ctr">
            <a:normAutofit/>
          </a:bodyPr>
          <a:lstStyle/>
          <a:p>
            <a:pPr algn="r"/>
            <a:r>
              <a:rPr lang="en-GB" sz="5400" b="1">
                <a:solidFill>
                  <a:schemeClr val="bg2"/>
                </a:solidFill>
              </a:rPr>
              <a:t>Personality and Behavioural Traits of Bill Gates </a:t>
            </a:r>
            <a:br>
              <a:rPr lang="en-GB" sz="5400" b="1">
                <a:solidFill>
                  <a:schemeClr val="bg2"/>
                </a:solidFill>
              </a:rPr>
            </a:br>
            <a:endParaRPr lang="en-GB" sz="5400">
              <a:solidFill>
                <a:schemeClr val="bg2"/>
              </a:solidFill>
            </a:endParaRPr>
          </a:p>
        </p:txBody>
      </p:sp>
      <p:sp>
        <p:nvSpPr>
          <p:cNvPr id="10" name="Rectangle 9">
            <a:extLst>
              <a:ext uri="{FF2B5EF4-FFF2-40B4-BE49-F238E27FC236}">
                <a16:creationId xmlns:a16="http://schemas.microsoft.com/office/drawing/2014/main" id="{18B8B265-E68C-4B64-9238-781F0102C5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520" y="376"/>
            <a:ext cx="22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AC812D8-012A-4C5D-923C-DC5538919C6F}"/>
              </a:ext>
            </a:extLst>
          </p:cNvPr>
          <p:cNvSpPr>
            <a:spLocks noGrp="1"/>
          </p:cNvSpPr>
          <p:nvPr>
            <p:ph idx="1"/>
          </p:nvPr>
        </p:nvSpPr>
        <p:spPr>
          <a:xfrm>
            <a:off x="6176720" y="791570"/>
            <a:ext cx="4892308" cy="5262390"/>
          </a:xfrm>
        </p:spPr>
        <p:txBody>
          <a:bodyPr anchor="ctr">
            <a:normAutofit/>
          </a:bodyPr>
          <a:lstStyle/>
          <a:p>
            <a:r>
              <a:rPr lang="en-GB" sz="1800"/>
              <a:t>The key personality and behavioural traits of entrepreneurs include locus of control, risk-taking abilities, need for achievement. </a:t>
            </a:r>
          </a:p>
          <a:p>
            <a:r>
              <a:rPr lang="en-GB" sz="1800"/>
              <a:t>Locus of control includes individual control over situations, need for achievement includes personal desire towards accomplishment while risk-taking abilities include risk calculation and evaluation  </a:t>
            </a:r>
            <a:r>
              <a:rPr lang="en-US" sz="1800"/>
              <a:t>(Lăzăroiu, 2015)</a:t>
            </a:r>
            <a:r>
              <a:rPr lang="en-GB" sz="1800"/>
              <a:t>. </a:t>
            </a:r>
          </a:p>
          <a:p>
            <a:r>
              <a:rPr lang="en-GB" sz="1800"/>
              <a:t>Key personality and behavioural traits of Bill Gates include desire towards continuous innovation in the technological field, higher risk-taking abilities and self-desire towards accomplishment. </a:t>
            </a:r>
          </a:p>
          <a:p>
            <a:endParaRPr lang="en-GB" sz="1800"/>
          </a:p>
        </p:txBody>
      </p:sp>
    </p:spTree>
    <p:extLst>
      <p:ext uri="{BB962C8B-B14F-4D97-AF65-F5344CB8AC3E}">
        <p14:creationId xmlns:p14="http://schemas.microsoft.com/office/powerpoint/2010/main" val="33634655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102FF26E-85D2-4B00-87D7-57D98548E574}"/>
              </a:ext>
            </a:extLst>
          </p:cNvPr>
          <p:cNvSpPr>
            <a:spLocks noGrp="1"/>
          </p:cNvSpPr>
          <p:nvPr>
            <p:ph type="title"/>
          </p:nvPr>
        </p:nvSpPr>
        <p:spPr>
          <a:xfrm>
            <a:off x="1253764" y="1327355"/>
            <a:ext cx="3559425" cy="4482564"/>
          </a:xfrm>
        </p:spPr>
        <p:txBody>
          <a:bodyPr>
            <a:normAutofit/>
          </a:bodyPr>
          <a:lstStyle/>
          <a:p>
            <a:r>
              <a:rPr lang="en-GB" b="1" dirty="0"/>
              <a:t>Conclusion</a:t>
            </a:r>
            <a:br>
              <a:rPr lang="en-GB" b="1" dirty="0"/>
            </a:br>
            <a:endParaRPr lang="en-GB" dirty="0"/>
          </a:p>
        </p:txBody>
      </p:sp>
      <p:sp>
        <p:nvSpPr>
          <p:cNvPr id="3" name="Content Placeholder 2">
            <a:extLst>
              <a:ext uri="{FF2B5EF4-FFF2-40B4-BE49-F238E27FC236}">
                <a16:creationId xmlns:a16="http://schemas.microsoft.com/office/drawing/2014/main" id="{0381B30B-7A78-4EA5-9F2D-AC02E25C4DD8}"/>
              </a:ext>
            </a:extLst>
          </p:cNvPr>
          <p:cNvSpPr>
            <a:spLocks noGrp="1"/>
          </p:cNvSpPr>
          <p:nvPr>
            <p:ph idx="1"/>
          </p:nvPr>
        </p:nvSpPr>
        <p:spPr>
          <a:xfrm>
            <a:off x="6100123" y="1327356"/>
            <a:ext cx="4872677" cy="4482564"/>
          </a:xfrm>
        </p:spPr>
        <p:txBody>
          <a:bodyPr>
            <a:normAutofit/>
          </a:bodyPr>
          <a:lstStyle/>
          <a:p>
            <a:r>
              <a:rPr lang="en-GB" sz="1900"/>
              <a:t>Entrepreneurship refers to the process of new business establishment based upon innovation. </a:t>
            </a:r>
          </a:p>
          <a:p>
            <a:r>
              <a:rPr lang="en-GB" sz="1900"/>
              <a:t>Their main purpose is to bring improvement in current business process and to find possible solutions to the problems identifies which is currently not included by other businesses. </a:t>
            </a:r>
          </a:p>
          <a:p>
            <a:r>
              <a:rPr lang="en-GB" sz="1900"/>
              <a:t>Their motivation highly depends upon both intrinsic and extrinsic factors of motivation. </a:t>
            </a:r>
          </a:p>
          <a:p>
            <a:r>
              <a:rPr lang="en-GB" sz="1900"/>
              <a:t>They are a source of new ideas and concepts. </a:t>
            </a:r>
          </a:p>
          <a:p>
            <a:endParaRPr lang="en-GB" sz="19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8563716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638F2F-4688-4030-B1CC-80272444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48C811F0-0ED8-4A7B-BFDE-6433C690E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973751" y="303896"/>
            <a:ext cx="1910102" cy="257067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CA5227DE-A7F3-44CC-BC0E-FD2425E92379}"/>
              </a:ext>
            </a:extLst>
          </p:cNvPr>
          <p:cNvSpPr>
            <a:spLocks noGrp="1"/>
          </p:cNvSpPr>
          <p:nvPr>
            <p:ph type="title"/>
          </p:nvPr>
        </p:nvSpPr>
        <p:spPr>
          <a:xfrm>
            <a:off x="1253764" y="1327355"/>
            <a:ext cx="3559425" cy="4482564"/>
          </a:xfrm>
        </p:spPr>
        <p:txBody>
          <a:bodyPr>
            <a:normAutofit/>
          </a:bodyPr>
          <a:lstStyle/>
          <a:p>
            <a:r>
              <a:rPr lang="en-US" dirty="0"/>
              <a:t>References </a:t>
            </a:r>
            <a:endParaRPr lang="en-GB" dirty="0"/>
          </a:p>
        </p:txBody>
      </p:sp>
      <p:sp>
        <p:nvSpPr>
          <p:cNvPr id="3" name="Content Placeholder 2">
            <a:extLst>
              <a:ext uri="{FF2B5EF4-FFF2-40B4-BE49-F238E27FC236}">
                <a16:creationId xmlns:a16="http://schemas.microsoft.com/office/drawing/2014/main" id="{B2B29339-3E41-4E0C-81B9-205D3628FE5F}"/>
              </a:ext>
            </a:extLst>
          </p:cNvPr>
          <p:cNvSpPr>
            <a:spLocks noGrp="1"/>
          </p:cNvSpPr>
          <p:nvPr>
            <p:ph idx="1"/>
          </p:nvPr>
        </p:nvSpPr>
        <p:spPr>
          <a:xfrm>
            <a:off x="6100123" y="1327356"/>
            <a:ext cx="4872677" cy="4482564"/>
          </a:xfrm>
        </p:spPr>
        <p:txBody>
          <a:bodyPr>
            <a:normAutofit/>
          </a:bodyPr>
          <a:lstStyle/>
          <a:p>
            <a:r>
              <a:rPr lang="en-US" sz="1400"/>
              <a:t>Florin, J., </a:t>
            </a:r>
            <a:r>
              <a:rPr lang="en-US" sz="1400" err="1"/>
              <a:t>Lubatkin</a:t>
            </a:r>
            <a:r>
              <a:rPr lang="en-US" sz="1400"/>
              <a:t>, M. &amp; Schulze, W., 2003. A social capital model of high-growth ventures. Academy of Management Journal, 46(3), pp. 374-384.</a:t>
            </a:r>
          </a:p>
          <a:p>
            <a:r>
              <a:rPr lang="en-US" sz="1400" err="1"/>
              <a:t>Lăzăroiu</a:t>
            </a:r>
            <a:r>
              <a:rPr lang="en-US" sz="1400"/>
              <a:t>, G., 2015. Work motivation and organizational behavior. Contemporary Readings in Law and Social Justice, 7(2), pp. 66-75.</a:t>
            </a:r>
          </a:p>
          <a:p>
            <a:r>
              <a:rPr lang="en-US" sz="1400" err="1"/>
              <a:t>Murnieks</a:t>
            </a:r>
            <a:r>
              <a:rPr lang="en-US" sz="1400"/>
              <a:t>, C. Y., Klotz, A. C. &amp; Shepherd, D. A., 2020. Entrepreneurial motivation: A review of the literature and an agenda for future research. Journal of Organizational Behavior, 41(2), pp. 115-143.</a:t>
            </a:r>
          </a:p>
          <a:p>
            <a:r>
              <a:rPr lang="en-US" sz="1400" err="1"/>
              <a:t>Rusu</a:t>
            </a:r>
            <a:r>
              <a:rPr lang="en-US" sz="1400"/>
              <a:t>, C. R., 2011. The importance of entrepreneurs in the “New Economy”. Managerial Challenges of the Contemporary Society, 1(2), pp. 265-269.</a:t>
            </a:r>
          </a:p>
          <a:p>
            <a:r>
              <a:rPr lang="en-US" sz="1400" err="1"/>
              <a:t>Uysal</a:t>
            </a:r>
            <a:r>
              <a:rPr lang="en-US" sz="1400"/>
              <a:t>, M. L. X. &amp; </a:t>
            </a:r>
            <a:r>
              <a:rPr lang="en-US" sz="1400" err="1"/>
              <a:t>Sirakaya</a:t>
            </a:r>
            <a:r>
              <a:rPr lang="en-US" sz="1400"/>
              <a:t>-Turk, E., 2008. Push-pull dynamics in travel decisions. Handbook of Hospitality Marketing Management, 2(3), pp. 412-439.</a:t>
            </a:r>
          </a:p>
          <a:p>
            <a:endParaRPr lang="en-US" sz="1400"/>
          </a:p>
          <a:p>
            <a:endParaRPr lang="en-GB" sz="1400"/>
          </a:p>
        </p:txBody>
      </p:sp>
      <p:sp>
        <p:nvSpPr>
          <p:cNvPr id="12" name="Rectangle 11">
            <a:extLst>
              <a:ext uri="{FF2B5EF4-FFF2-40B4-BE49-F238E27FC236}">
                <a16:creationId xmlns:a16="http://schemas.microsoft.com/office/drawing/2014/main" id="{AAC19CEE-435E-4643-849E-5194A5743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10555323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846</Words>
  <Application>Microsoft Office PowerPoint</Application>
  <PresentationFormat>Widescreen</PresentationFormat>
  <Paragraphs>46</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Crop</vt:lpstr>
      <vt:lpstr>Entrepreneurship  Bill Gates</vt:lpstr>
      <vt:lpstr>Introduction</vt:lpstr>
      <vt:lpstr>Selected Entrepreneur Background  </vt:lpstr>
      <vt:lpstr>Entrepreneurial Motivation </vt:lpstr>
      <vt:lpstr>Microsoft-High Growth Ventures </vt:lpstr>
      <vt:lpstr>Bill Gates Entrepreneurial Motivation  </vt:lpstr>
      <vt:lpstr>Personality and Behavioural Traits of Bill Gates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Bill Gates</dc:title>
  <dc:creator>Sundas Saeed</dc:creator>
  <cp:lastModifiedBy>ulyssestyme44@gmail.com</cp:lastModifiedBy>
  <cp:revision>5</cp:revision>
  <dcterms:created xsi:type="dcterms:W3CDTF">2020-05-20T10:27:48Z</dcterms:created>
  <dcterms:modified xsi:type="dcterms:W3CDTF">2020-05-27T22:39:07Z</dcterms:modified>
</cp:coreProperties>
</file>