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0"/>
  </p:handoutMasterIdLst>
  <p:sldIdLst>
    <p:sldId id="256" r:id="rId2"/>
    <p:sldId id="270" r:id="rId3"/>
    <p:sldId id="257" r:id="rId4"/>
    <p:sldId id="258" r:id="rId5"/>
    <p:sldId id="259" r:id="rId6"/>
    <p:sldId id="273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75" r:id="rId16"/>
    <p:sldId id="274" r:id="rId17"/>
    <p:sldId id="271" r:id="rId18"/>
    <p:sldId id="272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47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F76D56-0E8A-40B8-98C4-076504DE5139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EB317-74A7-4520-A912-2214E53D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0272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kumimoji="0" lang="en-US">
              <a:solidFill>
                <a:schemeClr val="accent1">
                  <a:tint val="20000"/>
                </a:scheme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3/5/2020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Health compromising and enhancing behaviours….</a:t>
            </a:r>
            <a:r>
              <a:rPr lang="en-GB" dirty="0"/>
              <a:t> </a:t>
            </a:r>
            <a:r>
              <a:rPr lang="en-GB" dirty="0" smtClean="0"/>
              <a:t>Diet / </a:t>
            </a:r>
            <a:r>
              <a:rPr lang="en-GB" dirty="0"/>
              <a:t>O</a:t>
            </a:r>
            <a:r>
              <a:rPr lang="en-GB" dirty="0" smtClean="0"/>
              <a:t>ccupational </a:t>
            </a:r>
            <a:r>
              <a:rPr lang="en-GB" dirty="0"/>
              <a:t>S</a:t>
            </a:r>
            <a:r>
              <a:rPr lang="en-GB" dirty="0" smtClean="0"/>
              <a:t>tress 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611606"/>
            <a:ext cx="7772400" cy="1798593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 smtClean="0"/>
              <a:t>Introduction to Health and Exercise Psychology</a:t>
            </a:r>
          </a:p>
          <a:p>
            <a:pPr algn="ctr"/>
            <a:r>
              <a:rPr lang="en-GB" dirty="0" smtClean="0"/>
              <a:t>Alison Connaughton </a:t>
            </a:r>
            <a:endParaRPr lang="en-GB" dirty="0" smtClean="0"/>
          </a:p>
          <a:p>
            <a:pPr algn="ctr"/>
            <a:r>
              <a:rPr lang="en-GB" dirty="0" smtClean="0"/>
              <a:t>Week 6 - 2020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14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issues raised, according to the article?</a:t>
            </a:r>
          </a:p>
          <a:p>
            <a:endParaRPr lang="en-GB" dirty="0" smtClean="0"/>
          </a:p>
          <a:p>
            <a:r>
              <a:rPr lang="en-GB" dirty="0" smtClean="0"/>
              <a:t>What are the limitations of the study?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Healthy eating in the workplace</a:t>
            </a:r>
            <a:r>
              <a:rPr lang="en-US" dirty="0" smtClean="0"/>
              <a:t>…</a:t>
            </a:r>
            <a:br>
              <a:rPr lang="en-US" dirty="0" smtClean="0"/>
            </a:br>
            <a:r>
              <a:rPr lang="en-US" dirty="0" smtClean="0"/>
              <a:t>Article </a:t>
            </a:r>
            <a:r>
              <a:rPr lang="en-US" sz="2700" dirty="0" smtClean="0"/>
              <a:t>(</a:t>
            </a:r>
            <a:r>
              <a:rPr lang="en-US" sz="2700" dirty="0" err="1" smtClean="0"/>
              <a:t>Pridgeon</a:t>
            </a:r>
            <a:r>
              <a:rPr lang="en-US" sz="2700" dirty="0" smtClean="0"/>
              <a:t> &amp; Whitehead, 2012)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809820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‘any activity undertaken by a person believing themselves to be healthy for the purposes of preventing disease or detecting it at an asymptomatic stage’</a:t>
            </a:r>
          </a:p>
          <a:p>
            <a:pPr lvl="1"/>
            <a:r>
              <a:rPr lang="en-GB" dirty="0" err="1" smtClean="0"/>
              <a:t>Kasl</a:t>
            </a:r>
            <a:r>
              <a:rPr lang="en-GB" dirty="0" smtClean="0"/>
              <a:t> &amp; Cobb (1966)</a:t>
            </a:r>
          </a:p>
          <a:p>
            <a:pPr marL="393192" lvl="1" indent="0">
              <a:buNone/>
            </a:pPr>
            <a:endParaRPr lang="en-US" dirty="0"/>
          </a:p>
          <a:p>
            <a:r>
              <a:rPr lang="en-GB" dirty="0" smtClean="0"/>
              <a:t>Definition influenced by medical perspective in that it assumes healthy people engage in particular behaviours to prevent the chance of disease onset.</a:t>
            </a:r>
          </a:p>
          <a:p>
            <a:pPr lvl="1"/>
            <a:r>
              <a:rPr lang="en-GB" dirty="0" smtClean="0"/>
              <a:t>E.g. Exercise / seeking medical attention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Behaviour…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79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contrast:</a:t>
            </a:r>
          </a:p>
          <a:p>
            <a:r>
              <a:rPr lang="en-GB" dirty="0" smtClean="0"/>
              <a:t>‘behaviour performed by an individual, regardless of his / her perceived health status, with the purpose of protecting, promoting or maintaining his / her health’</a:t>
            </a:r>
          </a:p>
          <a:p>
            <a:r>
              <a:rPr lang="en-GB" dirty="0" smtClean="0"/>
              <a:t>Could include the behaviour of unhealthy people. </a:t>
            </a:r>
          </a:p>
          <a:p>
            <a:r>
              <a:rPr lang="en-GB" dirty="0" smtClean="0"/>
              <a:t>Heart disease – exercise to prevent progression.</a:t>
            </a:r>
          </a:p>
          <a:p>
            <a:r>
              <a:rPr lang="en-GB" dirty="0" smtClean="0"/>
              <a:t>Healthy person – change diet – limit risk of heart disease.</a:t>
            </a:r>
          </a:p>
          <a:p>
            <a:endParaRPr lang="en-GB" dirty="0"/>
          </a:p>
          <a:p>
            <a:r>
              <a:rPr lang="en-GB" dirty="0" smtClean="0"/>
              <a:t>Assumption – that behaviour is motivated by goal of health.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Harris &amp; </a:t>
            </a:r>
            <a:r>
              <a:rPr lang="en-GB" dirty="0" err="1" smtClean="0"/>
              <a:t>Guten</a:t>
            </a:r>
            <a:r>
              <a:rPr lang="en-GB" dirty="0" smtClean="0"/>
              <a:t> (1979)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81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Weight loss</a:t>
            </a:r>
            <a:r>
              <a:rPr lang="en-US" dirty="0" smtClean="0"/>
              <a:t> for appearance reasons</a:t>
            </a:r>
          </a:p>
          <a:p>
            <a:r>
              <a:rPr lang="en-GB" dirty="0" smtClean="0"/>
              <a:t>Social interactions</a:t>
            </a:r>
          </a:p>
          <a:p>
            <a:r>
              <a:rPr lang="en-GB" dirty="0" smtClean="0"/>
              <a:t>Enjoyment</a:t>
            </a:r>
          </a:p>
          <a:p>
            <a:endParaRPr lang="en-GB" dirty="0"/>
          </a:p>
          <a:p>
            <a:r>
              <a:rPr lang="en-GB" dirty="0" smtClean="0"/>
              <a:t>Behavioural pathogens – health risk behaviour</a:t>
            </a:r>
          </a:p>
          <a:p>
            <a:pPr lvl="1"/>
            <a:r>
              <a:rPr lang="en-GB" dirty="0" smtClean="0"/>
              <a:t>E.g. smoking</a:t>
            </a:r>
          </a:p>
          <a:p>
            <a:r>
              <a:rPr lang="en-GB" dirty="0" smtClean="0"/>
              <a:t>Behavioural </a:t>
            </a:r>
            <a:r>
              <a:rPr lang="en-GB" dirty="0" err="1" smtClean="0"/>
              <a:t>immunogens</a:t>
            </a:r>
            <a:r>
              <a:rPr lang="en-GB" dirty="0" smtClean="0"/>
              <a:t> – health protective behaviour</a:t>
            </a:r>
          </a:p>
          <a:p>
            <a:pPr lvl="1"/>
            <a:r>
              <a:rPr lang="en-GB" dirty="0" smtClean="0"/>
              <a:t>E.g. exercising</a:t>
            </a:r>
          </a:p>
          <a:p>
            <a:pPr lvl="1"/>
            <a:endParaRPr lang="en-GB" dirty="0" smtClean="0"/>
          </a:p>
          <a:p>
            <a:pPr lvl="1"/>
            <a:r>
              <a:rPr lang="en-GB" dirty="0" err="1" smtClean="0"/>
              <a:t>Matarazzo</a:t>
            </a:r>
            <a:r>
              <a:rPr lang="en-GB" dirty="0" smtClean="0"/>
              <a:t> (1984)</a:t>
            </a:r>
            <a:endParaRPr lang="en-GB" dirty="0"/>
          </a:p>
          <a:p>
            <a:pPr lvl="1"/>
            <a:endParaRPr lang="en-GB" dirty="0" smtClean="0"/>
          </a:p>
          <a:p>
            <a:pPr marL="393192" lvl="1" indent="0"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might people exercise other than ‘health’ reasons?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747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the general public see themselves as ‘at risk’ from a poor lifestyle?</a:t>
            </a:r>
          </a:p>
          <a:p>
            <a:endParaRPr lang="en-GB" dirty="0"/>
          </a:p>
          <a:p>
            <a:r>
              <a:rPr lang="en-GB" dirty="0" smtClean="0"/>
              <a:t>Who?</a:t>
            </a:r>
          </a:p>
          <a:p>
            <a:r>
              <a:rPr lang="en-GB" dirty="0" smtClean="0"/>
              <a:t>When?</a:t>
            </a:r>
          </a:p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440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07187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‘a probability of an adverse outcome, or a factor that raises this probability’.</a:t>
            </a:r>
          </a:p>
          <a:p>
            <a:endParaRPr lang="en-GB" dirty="0"/>
          </a:p>
          <a:p>
            <a:r>
              <a:rPr lang="en-GB" dirty="0" smtClean="0"/>
              <a:t>Cultural factors – developed countries assumptions (e.g. USA 45</a:t>
            </a:r>
            <a:r>
              <a:rPr lang="en-GB" baseline="30000" dirty="0" smtClean="0"/>
              <a:t>th</a:t>
            </a:r>
            <a:r>
              <a:rPr lang="en-GB" dirty="0" smtClean="0"/>
              <a:t> for life expectancy across globe) (CIA, 2008)</a:t>
            </a:r>
          </a:p>
          <a:p>
            <a:r>
              <a:rPr lang="en-GB" dirty="0" smtClean="0"/>
              <a:t>Historical change – perceptions of health behaviours change over time.</a:t>
            </a:r>
          </a:p>
          <a:p>
            <a:pPr lvl="1"/>
            <a:r>
              <a:rPr lang="en-GB" dirty="0" smtClean="0"/>
              <a:t>Smoking</a:t>
            </a:r>
          </a:p>
          <a:p>
            <a:pPr lvl="1"/>
            <a:r>
              <a:rPr lang="en-GB" dirty="0" smtClean="0"/>
              <a:t>Sun exposure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Other issues – lack of sun exposure – benefits of vitamin D </a:t>
            </a:r>
          </a:p>
          <a:p>
            <a:pPr lvl="1"/>
            <a:r>
              <a:rPr lang="en-GB" dirty="0" smtClean="0"/>
              <a:t>Reduces risk of autoimmune disease, CVD, reduces risk of the following cancers:</a:t>
            </a:r>
          </a:p>
          <a:p>
            <a:pPr lvl="1"/>
            <a:r>
              <a:rPr lang="en-GB" dirty="0" smtClean="0"/>
              <a:t>Breast, colon, prostate, ovary, lungs and pancreas (</a:t>
            </a:r>
            <a:r>
              <a:rPr lang="en-GB" dirty="0" err="1" smtClean="0"/>
              <a:t>Holick</a:t>
            </a:r>
            <a:r>
              <a:rPr lang="en-GB" dirty="0" smtClean="0"/>
              <a:t>, 2004; Ingraham et al., 2008)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(2002) - Risk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66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7000 healthy adults followed for over 15 years. </a:t>
            </a:r>
          </a:p>
          <a:p>
            <a:r>
              <a:rPr lang="en-GB" dirty="0" smtClean="0"/>
              <a:t>Behavioural factors associated with health and longevity identified as: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Sleeping 7-8 </a:t>
            </a:r>
            <a:r>
              <a:rPr lang="en-GB" dirty="0" err="1" smtClean="0"/>
              <a:t>hrs</a:t>
            </a:r>
            <a:r>
              <a:rPr lang="en-GB" dirty="0" smtClean="0"/>
              <a:t> a night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Not smoking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Consuming no more than 1-2 alcoholic drinks per day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Getting regular exercise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Not eating between meals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Eating breakfast</a:t>
            </a:r>
          </a:p>
          <a:p>
            <a:pPr marL="850392" lvl="1" indent="-457200">
              <a:buFont typeface="+mj-lt"/>
              <a:buAutoNum type="arabicPeriod"/>
            </a:pPr>
            <a:r>
              <a:rPr lang="en-GB" dirty="0" smtClean="0"/>
              <a:t>Being no more than 10% overweight</a:t>
            </a:r>
          </a:p>
          <a:p>
            <a:pPr marL="850392" lvl="1" indent="-457200">
              <a:buFont typeface="+mj-lt"/>
              <a:buAutoNum type="arabicPeriod"/>
            </a:pPr>
            <a:endParaRPr lang="en-GB" dirty="0"/>
          </a:p>
          <a:p>
            <a:pPr marL="850392" lvl="1" indent="-457200">
              <a:buFont typeface="+mj-lt"/>
              <a:buAutoNum type="arabicPeriod"/>
            </a:pPr>
            <a:endParaRPr lang="en-GB" dirty="0" smtClean="0"/>
          </a:p>
          <a:p>
            <a:pPr marL="393192" lvl="1" indent="0">
              <a:buNone/>
            </a:pPr>
            <a:r>
              <a:rPr lang="en-GB" dirty="0" smtClean="0"/>
              <a:t>Task: Assess your own behavioural factors!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At the time of starting the study only smoking was identified as a health threat. </a:t>
            </a:r>
          </a:p>
          <a:p>
            <a:pPr lvl="1"/>
            <a:r>
              <a:rPr lang="en-GB" dirty="0" smtClean="0"/>
              <a:t>Raised awareness of the other factors.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Alameda county study – mid 1960’s to present day…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92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Fewer than 4% of both females and males who engaged in all 7 types of behaviour had died at the 15 year follow up. </a:t>
            </a:r>
          </a:p>
          <a:p>
            <a:r>
              <a:rPr lang="en-GB" dirty="0" smtClean="0"/>
              <a:t>Compared with 7-13% of females and males who engaged in fewer than 4 of these!</a:t>
            </a:r>
          </a:p>
          <a:p>
            <a:endParaRPr lang="en-GB" dirty="0"/>
          </a:p>
          <a:p>
            <a:r>
              <a:rPr lang="en-GB" dirty="0" smtClean="0"/>
              <a:t>Relationship increases with age – more important over age of 65.</a:t>
            </a:r>
          </a:p>
          <a:p>
            <a:r>
              <a:rPr lang="en-GB" dirty="0" smtClean="0"/>
              <a:t>Benefits of activities multiplicative rather than additive.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49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Definition:</a:t>
            </a:r>
          </a:p>
          <a:p>
            <a:r>
              <a:rPr lang="en-GB" dirty="0" smtClean="0"/>
              <a:t>BMI (weight in Kg /height in meters)</a:t>
            </a:r>
          </a:p>
          <a:p>
            <a:pPr lvl="1"/>
            <a:r>
              <a:rPr lang="en-GB" dirty="0" smtClean="0"/>
              <a:t>Normal weight – 20-24.9</a:t>
            </a:r>
          </a:p>
          <a:p>
            <a:pPr lvl="1"/>
            <a:r>
              <a:rPr lang="en-GB" dirty="0" smtClean="0"/>
              <a:t>Mildly obese or ‘overweight’ 25-29.9</a:t>
            </a:r>
          </a:p>
          <a:p>
            <a:pPr lvl="1"/>
            <a:r>
              <a:rPr lang="en-GB" dirty="0" smtClean="0"/>
              <a:t>Moderate or clinically obese – 30-39.9</a:t>
            </a:r>
          </a:p>
          <a:p>
            <a:pPr lvl="1"/>
            <a:r>
              <a:rPr lang="en-GB" dirty="0" smtClean="0"/>
              <a:t>Severely obese – 40+</a:t>
            </a:r>
          </a:p>
          <a:p>
            <a:endParaRPr lang="en-GB" dirty="0" smtClean="0"/>
          </a:p>
          <a:p>
            <a:r>
              <a:rPr lang="en-GB" dirty="0" smtClean="0"/>
              <a:t>Issues with BMI?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ge, body frame / composition etc. </a:t>
            </a:r>
            <a:endParaRPr lang="en-GB" dirty="0"/>
          </a:p>
          <a:p>
            <a:pPr lvl="1"/>
            <a:r>
              <a:rPr lang="en-GB" dirty="0" smtClean="0"/>
              <a:t>Lean muscular individuals classified as obese!!!</a:t>
            </a:r>
          </a:p>
          <a:p>
            <a:pPr marL="393192" lvl="1" indent="0">
              <a:buNone/>
            </a:pPr>
            <a:endParaRPr lang="en-GB" dirty="0"/>
          </a:p>
          <a:p>
            <a:pPr marL="393192" lvl="1" indent="0">
              <a:buNone/>
            </a:pPr>
            <a:r>
              <a:rPr lang="en-GB" dirty="0" smtClean="0"/>
              <a:t>Hip / waist ratio… </a:t>
            </a:r>
          </a:p>
          <a:p>
            <a:pPr marL="393192" lvl="1" indent="0">
              <a:buNone/>
            </a:pPr>
            <a:r>
              <a:rPr lang="en-GB" dirty="0" smtClean="0"/>
              <a:t>Apple shaped – fat deposit around middle increases risk of heart attack in both men (Smith et al., 2005) </a:t>
            </a:r>
            <a:r>
              <a:rPr lang="en-GB" dirty="0"/>
              <a:t>and women </a:t>
            </a:r>
            <a:r>
              <a:rPr lang="en-GB" dirty="0" smtClean="0"/>
              <a:t>(</a:t>
            </a:r>
            <a:r>
              <a:rPr lang="en-GB" dirty="0" err="1" smtClean="0"/>
              <a:t>Iribarren</a:t>
            </a:r>
            <a:r>
              <a:rPr lang="en-GB" dirty="0"/>
              <a:t> </a:t>
            </a:r>
            <a:r>
              <a:rPr lang="en-GB" dirty="0" smtClean="0"/>
              <a:t>et al., 2006).</a:t>
            </a:r>
          </a:p>
          <a:p>
            <a:pPr marL="393192" lvl="1" indent="0">
              <a:buNone/>
            </a:pPr>
            <a:r>
              <a:rPr lang="en-GB" dirty="0" smtClean="0"/>
              <a:t>Inc. risk of T2 Diabetes + some forms of cancer.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Obesity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57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Risk of disease increases proportionately with the percentage overweight. </a:t>
            </a:r>
          </a:p>
          <a:p>
            <a:pPr lvl="1"/>
            <a:r>
              <a:rPr lang="en-GB" dirty="0" smtClean="0"/>
              <a:t>Also linked with risk of being underweight…</a:t>
            </a:r>
          </a:p>
          <a:p>
            <a:r>
              <a:rPr lang="en-GB" dirty="0" smtClean="0"/>
              <a:t>Obesity is implicated in psychological ill health including low self esteem and social isolation (BMA, 2003).</a:t>
            </a:r>
          </a:p>
          <a:p>
            <a:r>
              <a:rPr lang="en-GB" dirty="0" smtClean="0"/>
              <a:t>Being overweight as a child associated with poorer health related quality of life (Williams et al., 2005)</a:t>
            </a:r>
            <a:endParaRPr lang="en-US" dirty="0" smtClean="0"/>
          </a:p>
          <a:p>
            <a:r>
              <a:rPr lang="en-GB" dirty="0" smtClean="0"/>
              <a:t>+ even earlier mortality </a:t>
            </a:r>
            <a:r>
              <a:rPr lang="en-GB" dirty="0"/>
              <a:t>(</a:t>
            </a:r>
            <a:r>
              <a:rPr lang="en-GB" dirty="0" err="1" smtClean="0"/>
              <a:t>Bjorge</a:t>
            </a:r>
            <a:r>
              <a:rPr lang="en-GB" dirty="0" smtClean="0"/>
              <a:t> et al., 2008)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of Obesity…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65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Energy intake that grossly exceeds the energy output (</a:t>
            </a:r>
            <a:r>
              <a:rPr lang="en-US" dirty="0" err="1" smtClean="0"/>
              <a:t>Pinel</a:t>
            </a:r>
            <a:r>
              <a:rPr lang="en-US" dirty="0" smtClean="0"/>
              <a:t>, 2003).</a:t>
            </a:r>
          </a:p>
          <a:p>
            <a:r>
              <a:rPr lang="en-US" dirty="0" smtClean="0"/>
              <a:t>Hereditary </a:t>
            </a:r>
            <a:r>
              <a:rPr lang="en-US" dirty="0" err="1" smtClean="0"/>
              <a:t>explainations</a:t>
            </a:r>
            <a:r>
              <a:rPr lang="en-US" dirty="0" smtClean="0"/>
              <a:t>:</a:t>
            </a:r>
          </a:p>
          <a:p>
            <a:pPr lvl="1"/>
            <a:r>
              <a:rPr lang="en-US" dirty="0" smtClean="0"/>
              <a:t>Obese individuals born with greater number of fat cells</a:t>
            </a:r>
          </a:p>
          <a:p>
            <a:pPr lvl="1"/>
            <a:r>
              <a:rPr lang="en-US" dirty="0" smtClean="0"/>
              <a:t>Obese individuals inherit lower metabolic rates</a:t>
            </a:r>
          </a:p>
          <a:p>
            <a:pPr lvl="1"/>
            <a:r>
              <a:rPr lang="en-US" dirty="0" smtClean="0"/>
              <a:t>Obese individuals deficiency in hormone responsible for appetite control (</a:t>
            </a:r>
            <a:r>
              <a:rPr lang="en-US" dirty="0" err="1" smtClean="0"/>
              <a:t>leptin</a:t>
            </a:r>
            <a:r>
              <a:rPr lang="en-US" dirty="0" smtClean="0"/>
              <a:t>)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Still being researched / investigated…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smtClean="0"/>
              <a:t>causes obesity?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51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224272"/>
          </a:xfrm>
        </p:spPr>
        <p:txBody>
          <a:bodyPr>
            <a:normAutofit fontScale="70000" lnSpcReduction="20000"/>
          </a:bodyPr>
          <a:lstStyle/>
          <a:p>
            <a:r>
              <a:rPr lang="en-GB" b="1" i="1" dirty="0" smtClean="0"/>
              <a:t>Do you ‘eat to live’ or ‘live to eat’?</a:t>
            </a:r>
          </a:p>
          <a:p>
            <a:endParaRPr lang="en-GB" b="1" i="1" dirty="0" smtClean="0"/>
          </a:p>
          <a:p>
            <a:r>
              <a:rPr lang="en-GB" dirty="0" smtClean="0"/>
              <a:t>Are you likely to eat when something looks or smells good, even if you have eaten recently and don</a:t>
            </a:r>
            <a:r>
              <a:rPr lang="fr-FR" dirty="0" smtClean="0"/>
              <a:t>’</a:t>
            </a:r>
            <a:r>
              <a:rPr lang="en-GB" dirty="0" smtClean="0"/>
              <a:t>t feel hungry?</a:t>
            </a:r>
          </a:p>
          <a:p>
            <a:pPr lvl="1"/>
            <a:r>
              <a:rPr lang="en-GB" dirty="0" smtClean="0"/>
              <a:t>(External / Sensory eating)</a:t>
            </a:r>
          </a:p>
          <a:p>
            <a:r>
              <a:rPr lang="en-GB" dirty="0" smtClean="0"/>
              <a:t>Are you easily swayed by people simply eating in front of you?</a:t>
            </a:r>
          </a:p>
          <a:p>
            <a:pPr lvl="1"/>
            <a:r>
              <a:rPr lang="en-GB" dirty="0" smtClean="0"/>
              <a:t>(External eating)</a:t>
            </a:r>
            <a:endParaRPr lang="en-GB" dirty="0"/>
          </a:p>
          <a:p>
            <a:r>
              <a:rPr lang="en-GB" dirty="0" smtClean="0"/>
              <a:t>Can you exercise restraint over what you eat (e.g. if you have eaten a lot over the weekend, cut down the next day)?</a:t>
            </a:r>
          </a:p>
          <a:p>
            <a:pPr lvl="1"/>
            <a:r>
              <a:rPr lang="en-GB" dirty="0" smtClean="0"/>
              <a:t>(Restraint eating)</a:t>
            </a:r>
          </a:p>
          <a:p>
            <a:r>
              <a:rPr lang="en-GB" dirty="0" smtClean="0"/>
              <a:t>If you feel depressed, do you eat more or less?</a:t>
            </a:r>
          </a:p>
          <a:p>
            <a:r>
              <a:rPr lang="en-GB" dirty="0" smtClean="0"/>
              <a:t>Do you seek out certain types of foods?</a:t>
            </a:r>
          </a:p>
          <a:p>
            <a:pPr lvl="1"/>
            <a:r>
              <a:rPr lang="en-GB" dirty="0" smtClean="0"/>
              <a:t>(Emotional eating)</a:t>
            </a:r>
          </a:p>
          <a:p>
            <a:endParaRPr lang="en-GB" dirty="0"/>
          </a:p>
          <a:p>
            <a:r>
              <a:rPr lang="en-GB" dirty="0" smtClean="0"/>
              <a:t>Different obesity treatments matched to the differ</a:t>
            </a:r>
            <a:r>
              <a:rPr lang="en-US" dirty="0" smtClean="0"/>
              <a:t>e</a:t>
            </a:r>
            <a:r>
              <a:rPr lang="en-GB" dirty="0" err="1" smtClean="0"/>
              <a:t>nt</a:t>
            </a:r>
            <a:r>
              <a:rPr lang="en-GB" dirty="0" smtClean="0"/>
              <a:t> styles of eating.</a:t>
            </a:r>
          </a:p>
          <a:p>
            <a:endParaRPr lang="en-GB" dirty="0" smtClean="0"/>
          </a:p>
          <a:p>
            <a:r>
              <a:rPr lang="en-GB" dirty="0" smtClean="0"/>
              <a:t>Look up the Dutch Eating Behaviour Questionnaire (if interested in this)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eating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499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Must be careful not to ‘over focus’ on weight of individual children.</a:t>
            </a:r>
          </a:p>
          <a:p>
            <a:endParaRPr lang="en-GB" dirty="0" smtClean="0"/>
          </a:p>
          <a:p>
            <a:r>
              <a:rPr lang="en-GB" dirty="0" smtClean="0"/>
              <a:t>Obesity is on the increase, however so too is extreme dietary behaviour.</a:t>
            </a:r>
          </a:p>
          <a:p>
            <a:endParaRPr lang="en-GB" dirty="0" smtClean="0"/>
          </a:p>
          <a:p>
            <a:r>
              <a:rPr lang="en-GB" dirty="0" smtClean="0"/>
              <a:t>Body dissatisfaction can lead to dietary restraint and conversely, overeating (</a:t>
            </a:r>
            <a:r>
              <a:rPr lang="en-GB" dirty="0" err="1" smtClean="0"/>
              <a:t>Strien</a:t>
            </a:r>
            <a:r>
              <a:rPr lang="en-GB" dirty="0" smtClean="0"/>
              <a:t> et al., 2007).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caution: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1172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Task: 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304800" y="1066800"/>
            <a:ext cx="8229600" cy="50736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In groups of ...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Analysis of facilities / food on campus.</a:t>
            </a:r>
          </a:p>
          <a:p>
            <a:pPr eaLnBrk="1" hangingPunct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What is available?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Identify as many potential barriers as you can, in relation to the (resident) student population at TSD maintaining a healthy diet.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Outline strategies / advice /  interventions that could be used to overcome these potential problems.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You should use recognised strategies and ideas outlined by research studies / relevant texts, as well as your own ideas.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ea typeface="ＭＳ Ｐゴシック" panose="020B0600070205080204" pitchFamily="34" charset="-128"/>
              </a:rPr>
              <a:t>Keep these realistic, would you ‘go for’ them?!</a:t>
            </a:r>
          </a:p>
        </p:txBody>
      </p:sp>
    </p:spTree>
    <p:extLst>
      <p:ext uri="{BB962C8B-B14F-4D97-AF65-F5344CB8AC3E}">
        <p14:creationId xmlns:p14="http://schemas.microsoft.com/office/powerpoint/2010/main" val="42789464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Freshman 15 Article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803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Potential structure</a:t>
            </a:r>
          </a:p>
          <a:p>
            <a:r>
              <a:rPr lang="en-US" dirty="0"/>
              <a:t>This should go from general information to specific research and then the aims of the study</a:t>
            </a:r>
            <a:r>
              <a:rPr lang="en-US" dirty="0" smtClean="0"/>
              <a:t>…</a:t>
            </a:r>
          </a:p>
          <a:p>
            <a:pPr marL="393192" lvl="1" indent="0">
              <a:buNone/>
            </a:pPr>
            <a:endParaRPr lang="en-US" dirty="0"/>
          </a:p>
          <a:p>
            <a:pPr lvl="1"/>
            <a:r>
              <a:rPr lang="en-US" dirty="0"/>
              <a:t>Current exercise levels / physical activity in the UK / Wales</a:t>
            </a:r>
          </a:p>
          <a:p>
            <a:pPr lvl="1"/>
            <a:r>
              <a:rPr lang="en-US" dirty="0"/>
              <a:t>Why exercise is </a:t>
            </a:r>
            <a:r>
              <a:rPr lang="en-US" dirty="0" smtClean="0"/>
              <a:t>important – physical and psychological health</a:t>
            </a:r>
            <a:endParaRPr lang="en-US" dirty="0"/>
          </a:p>
          <a:p>
            <a:pPr lvl="1"/>
            <a:r>
              <a:rPr lang="en-US" dirty="0"/>
              <a:t>Why exercise is important for </a:t>
            </a:r>
            <a:r>
              <a:rPr lang="en-US" dirty="0" smtClean="0"/>
              <a:t>students / adults </a:t>
            </a:r>
            <a:r>
              <a:rPr lang="en-US" dirty="0"/>
              <a:t>in </a:t>
            </a:r>
            <a:r>
              <a:rPr lang="en-US" dirty="0" smtClean="0"/>
              <a:t>particular </a:t>
            </a:r>
            <a:endParaRPr lang="en-US" dirty="0"/>
          </a:p>
          <a:p>
            <a:pPr lvl="1"/>
            <a:r>
              <a:rPr lang="en-US" dirty="0" smtClean="0"/>
              <a:t>Mood state and exercise </a:t>
            </a:r>
            <a:r>
              <a:rPr lang="en-US" dirty="0"/>
              <a:t>– what </a:t>
            </a:r>
            <a:r>
              <a:rPr lang="en-US" dirty="0" smtClean="0"/>
              <a:t>are the links</a:t>
            </a:r>
            <a:r>
              <a:rPr lang="en-US" dirty="0" smtClean="0"/>
              <a:t>?</a:t>
            </a:r>
            <a:endParaRPr lang="en-US" dirty="0"/>
          </a:p>
          <a:p>
            <a:pPr lvl="1"/>
            <a:r>
              <a:rPr lang="en-US" dirty="0" smtClean="0"/>
              <a:t>Suggest reasons why exercise improves mood (social / distract./ endorphin / </a:t>
            </a:r>
            <a:r>
              <a:rPr lang="en-US" dirty="0" err="1" smtClean="0"/>
              <a:t>thermogenic</a:t>
            </a:r>
            <a:r>
              <a:rPr lang="en-US" dirty="0" smtClean="0"/>
              <a:t>).</a:t>
            </a:r>
            <a:endParaRPr lang="en-US" dirty="0"/>
          </a:p>
          <a:p>
            <a:pPr lvl="1"/>
            <a:r>
              <a:rPr lang="en-US" dirty="0" smtClean="0"/>
              <a:t>Mood state research </a:t>
            </a:r>
            <a:r>
              <a:rPr lang="en-US" dirty="0"/>
              <a:t>– </a:t>
            </a:r>
            <a:r>
              <a:rPr lang="en-US" dirty="0" smtClean="0"/>
              <a:t>general </a:t>
            </a:r>
            <a:r>
              <a:rPr lang="en-US" dirty="0"/>
              <a:t>population / different ages / male and female</a:t>
            </a:r>
          </a:p>
          <a:p>
            <a:pPr lvl="1"/>
            <a:r>
              <a:rPr lang="en-US" dirty="0" smtClean="0"/>
              <a:t>Mood state research </a:t>
            </a:r>
            <a:r>
              <a:rPr lang="en-US" dirty="0"/>
              <a:t>– </a:t>
            </a:r>
            <a:r>
              <a:rPr lang="en-US" dirty="0" smtClean="0"/>
              <a:t>different activities</a:t>
            </a:r>
            <a:endParaRPr lang="en-US" dirty="0"/>
          </a:p>
          <a:p>
            <a:pPr lvl="1"/>
            <a:r>
              <a:rPr lang="en-US" dirty="0"/>
              <a:t>Aims of the study.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Coursework questions / discussion</a:t>
            </a:r>
            <a:r>
              <a:rPr lang="en-US" dirty="0" smtClean="0"/>
              <a:t>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9981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Presentations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58211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142</TotalTime>
  <Words>1153</Words>
  <Application>Microsoft Office PowerPoint</Application>
  <PresentationFormat>On-screen Show (4:3)</PresentationFormat>
  <Paragraphs>148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ＭＳ Ｐゴシック</vt:lpstr>
      <vt:lpstr>Calibri</vt:lpstr>
      <vt:lpstr>Lucida Sans Unicode</vt:lpstr>
      <vt:lpstr>Verdana</vt:lpstr>
      <vt:lpstr>Wingdings 2</vt:lpstr>
      <vt:lpstr>Wingdings 3</vt:lpstr>
      <vt:lpstr>Concourse</vt:lpstr>
      <vt:lpstr>Health compromising and enhancing behaviours…. Diet / Occupational Stress  </vt:lpstr>
      <vt:lpstr>Healthy eating in the workplace… Article (Pridgeon &amp; Whitehead, 2012)</vt:lpstr>
      <vt:lpstr>Health Behaviour…</vt:lpstr>
      <vt:lpstr>Harris &amp; Guten (1979)</vt:lpstr>
      <vt:lpstr>Why might people exercise other than ‘health’ reasons?</vt:lpstr>
      <vt:lpstr>Risk?</vt:lpstr>
      <vt:lpstr>WHO (2002) - Risk</vt:lpstr>
      <vt:lpstr>Alameda county study – mid 1960’s to present day…</vt:lpstr>
      <vt:lpstr>Results</vt:lpstr>
      <vt:lpstr>Obesity</vt:lpstr>
      <vt:lpstr>Implications of Obesity…</vt:lpstr>
      <vt:lpstr>What causes obesity?</vt:lpstr>
      <vt:lpstr>Types of eating…</vt:lpstr>
      <vt:lpstr>Exercise caution:</vt:lpstr>
      <vt:lpstr>Task: </vt:lpstr>
      <vt:lpstr>Freshman 15 Article</vt:lpstr>
      <vt:lpstr>Coursework questions / discussion…..</vt:lpstr>
      <vt:lpstr>Presentations…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compromising and enhancing behaviours…. Diet</dc:title>
  <dc:creator>Administrator</dc:creator>
  <cp:lastModifiedBy>Alison Connaughton</cp:lastModifiedBy>
  <cp:revision>16</cp:revision>
  <cp:lastPrinted>2020-03-05T14:28:34Z</cp:lastPrinted>
  <dcterms:created xsi:type="dcterms:W3CDTF">2017-03-08T14:47:22Z</dcterms:created>
  <dcterms:modified xsi:type="dcterms:W3CDTF">2020-03-05T14:28:47Z</dcterms:modified>
</cp:coreProperties>
</file>