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Lst>
  <p:notesMasterIdLst>
    <p:notesMasterId r:id="rId14"/>
  </p:notesMasterIdLst>
  <p:sldIdLst>
    <p:sldId id="256" r:id="rId2"/>
    <p:sldId id="272" r:id="rId3"/>
    <p:sldId id="270" r:id="rId4"/>
    <p:sldId id="266" r:id="rId5"/>
    <p:sldId id="258" r:id="rId6"/>
    <p:sldId id="267" r:id="rId7"/>
    <p:sldId id="271" r:id="rId8"/>
    <p:sldId id="260" r:id="rId9"/>
    <p:sldId id="261" r:id="rId10"/>
    <p:sldId id="268" r:id="rId11"/>
    <p:sldId id="264" r:id="rId12"/>
    <p:sldId id="265" r:id="rId13"/>
  </p:sldIdLst>
  <p:sldSz cx="18288000" cy="10287000"/>
  <p:notesSz cx="6858000" cy="9144000"/>
  <p:embeddedFontLst>
    <p:embeddedFont>
      <p:font typeface="Algerian" panose="04020705040A02060702" pitchFamily="82" charset="0"/>
      <p:regular r:id="rId15"/>
    </p:embeddedFont>
    <p:embeddedFont>
      <p:font typeface="Arimo" panose="020B0604020202020204" charset="0"/>
      <p:regular r:id="rId16"/>
    </p:embeddedFont>
    <p:embeddedFont>
      <p:font typeface="Calibri (MS)" panose="020B0604020202020204" charset="0"/>
      <p:regular r:id="rId17"/>
    </p:embeddedFont>
    <p:embeddedFont>
      <p:font typeface="Calibri (MS) Bold" panose="020B0604020202020204" charset="0"/>
      <p:regular r:id="rId18"/>
    </p:embeddedFont>
    <p:embeddedFont>
      <p:font typeface="Roboto" panose="020F0502020204030204" pitchFamily="2" charset="0"/>
      <p:regular r:id="rId19"/>
    </p:embeddedFont>
    <p:embeddedFont>
      <p:font typeface="Roboto Bold"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15E2FA-0992-47B4-8D6F-2D2DEB15D136}"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AA545A01-946E-4F9F-A322-4B34BF9F1605}">
      <dgm:prSet phldrT="[Text]" custT="1"/>
      <dgm:spPr/>
      <dgm:t>
        <a:bodyPr/>
        <a:lstStyle/>
        <a:p>
          <a:pPr rtl="0"/>
          <a:r>
            <a:rPr lang="en-US" sz="2400" b="0" dirty="0">
              <a:latin typeface="+mn-lt"/>
            </a:rPr>
            <a:t>Introduction to Sunrise Residential Care Home</a:t>
          </a:r>
        </a:p>
      </dgm:t>
    </dgm:pt>
    <dgm:pt modelId="{C0495166-6AD0-4725-83F6-E5D338B6E0D5}" type="parTrans" cxnId="{2B629B04-4B49-474C-A8FA-90F725C8A472}">
      <dgm:prSet/>
      <dgm:spPr/>
      <dgm:t>
        <a:bodyPr/>
        <a:lstStyle/>
        <a:p>
          <a:endParaRPr lang="en-US"/>
        </a:p>
      </dgm:t>
    </dgm:pt>
    <dgm:pt modelId="{E0367F09-B82E-441F-8A19-E4B24B44317C}" type="sibTrans" cxnId="{2B629B04-4B49-474C-A8FA-90F725C8A472}">
      <dgm:prSet/>
      <dgm:spPr/>
      <dgm:t>
        <a:bodyPr/>
        <a:lstStyle/>
        <a:p>
          <a:endParaRPr lang="en-US"/>
        </a:p>
      </dgm:t>
    </dgm:pt>
    <dgm:pt modelId="{094FA33C-D9F7-4DC4-828B-C6E81D32ABE4}">
      <dgm:prSet phldrT="[Text]" custT="1"/>
      <dgm:spPr/>
      <dgm:t>
        <a:bodyPr/>
        <a:lstStyle/>
        <a:p>
          <a:pPr rtl="0"/>
          <a:r>
            <a:rPr lang="en-US" sz="2400" b="0" dirty="0">
              <a:latin typeface="+mn-lt"/>
            </a:rPr>
            <a:t>Impact of Limited Digital Literacy on Care Delivery</a:t>
          </a:r>
        </a:p>
      </dgm:t>
    </dgm:pt>
    <dgm:pt modelId="{349CAD27-AD65-4418-B5FC-BFD1FA9B3912}" type="parTrans" cxnId="{17E4A315-B3F5-4EBB-8E6F-BCBBFD83E691}">
      <dgm:prSet/>
      <dgm:spPr/>
      <dgm:t>
        <a:bodyPr/>
        <a:lstStyle/>
        <a:p>
          <a:endParaRPr lang="en-US"/>
        </a:p>
      </dgm:t>
    </dgm:pt>
    <dgm:pt modelId="{E36549F4-022D-4F3D-8B89-0BEE6118F400}" type="sibTrans" cxnId="{17E4A315-B3F5-4EBB-8E6F-BCBBFD83E691}">
      <dgm:prSet/>
      <dgm:spPr/>
      <dgm:t>
        <a:bodyPr/>
        <a:lstStyle/>
        <a:p>
          <a:endParaRPr lang="en-US"/>
        </a:p>
      </dgm:t>
    </dgm:pt>
    <dgm:pt modelId="{CA81833F-1D4E-468D-B69C-8D1A1796E66A}">
      <dgm:prSet phldrT="[Text]" custT="1"/>
      <dgm:spPr/>
      <dgm:t>
        <a:bodyPr/>
        <a:lstStyle/>
        <a:p>
          <a:pPr rtl="0"/>
          <a:r>
            <a:rPr lang="en-US" sz="2400" b="0" dirty="0">
              <a:latin typeface="+mn-lt"/>
            </a:rPr>
            <a:t>Digital Safety Checklist for Sunrise Care Home</a:t>
          </a:r>
        </a:p>
      </dgm:t>
    </dgm:pt>
    <dgm:pt modelId="{D09502B4-2C42-40E0-A6AB-536B9E3BF179}" type="parTrans" cxnId="{3BC047C2-9382-4B5E-8CEA-42D8AB8A468E}">
      <dgm:prSet/>
      <dgm:spPr/>
      <dgm:t>
        <a:bodyPr/>
        <a:lstStyle/>
        <a:p>
          <a:endParaRPr lang="en-US"/>
        </a:p>
      </dgm:t>
    </dgm:pt>
    <dgm:pt modelId="{A63A08EB-A08E-4B77-8D4B-AA3FC3EBA58C}" type="sibTrans" cxnId="{3BC047C2-9382-4B5E-8CEA-42D8AB8A468E}">
      <dgm:prSet/>
      <dgm:spPr/>
      <dgm:t>
        <a:bodyPr/>
        <a:lstStyle/>
        <a:p>
          <a:endParaRPr lang="en-US"/>
        </a:p>
      </dgm:t>
    </dgm:pt>
    <dgm:pt modelId="{F9E1F79F-079E-46E5-8A38-64B921067B76}">
      <dgm:prSet phldrT="[Text]" custT="1"/>
      <dgm:spPr/>
      <dgm:t>
        <a:bodyPr/>
        <a:lstStyle/>
        <a:p>
          <a:pPr rtl="0"/>
          <a:r>
            <a:rPr lang="en-US" sz="2400" b="0" dirty="0">
              <a:latin typeface="+mn-lt"/>
            </a:rPr>
            <a:t>Key  Findings</a:t>
          </a:r>
        </a:p>
      </dgm:t>
    </dgm:pt>
    <dgm:pt modelId="{31116A28-A027-4A81-94E3-482F7F964455}" type="parTrans" cxnId="{94E9E8FA-4A6B-453B-BAAC-4C220A17F794}">
      <dgm:prSet/>
      <dgm:spPr/>
      <dgm:t>
        <a:bodyPr/>
        <a:lstStyle/>
        <a:p>
          <a:endParaRPr lang="en-US"/>
        </a:p>
      </dgm:t>
    </dgm:pt>
    <dgm:pt modelId="{63D1E2DE-DEE1-4135-A40E-A812CE4AA98B}" type="sibTrans" cxnId="{94E9E8FA-4A6B-453B-BAAC-4C220A17F794}">
      <dgm:prSet/>
      <dgm:spPr/>
      <dgm:t>
        <a:bodyPr/>
        <a:lstStyle/>
        <a:p>
          <a:endParaRPr lang="en-US"/>
        </a:p>
      </dgm:t>
    </dgm:pt>
    <dgm:pt modelId="{42C1E12B-BA06-48EC-A29D-D7326E1F2309}">
      <dgm:prSet custT="1"/>
      <dgm:spPr/>
      <dgm:t>
        <a:bodyPr/>
        <a:lstStyle/>
        <a:p>
          <a:r>
            <a:rPr lang="en-US" sz="2400" b="0" dirty="0">
              <a:latin typeface="+mn-lt"/>
              <a:ea typeface="Calibri (MS)"/>
              <a:cs typeface="Calibri (MS)"/>
              <a:sym typeface="Calibri (MS)"/>
            </a:rPr>
            <a:t>Reference List</a:t>
          </a:r>
        </a:p>
      </dgm:t>
    </dgm:pt>
    <dgm:pt modelId="{3E435D63-7569-4E86-B3FF-4C81B5EFF286}" type="parTrans" cxnId="{8E10E5A9-F81E-4EF1-96CA-65E0C9C40A6A}">
      <dgm:prSet/>
      <dgm:spPr/>
      <dgm:t>
        <a:bodyPr/>
        <a:lstStyle/>
        <a:p>
          <a:endParaRPr lang="en-US"/>
        </a:p>
      </dgm:t>
    </dgm:pt>
    <dgm:pt modelId="{3F4E12AD-A271-4D27-9A27-5290A38670B8}" type="sibTrans" cxnId="{8E10E5A9-F81E-4EF1-96CA-65E0C9C40A6A}">
      <dgm:prSet/>
      <dgm:spPr/>
      <dgm:t>
        <a:bodyPr/>
        <a:lstStyle/>
        <a:p>
          <a:endParaRPr lang="en-US"/>
        </a:p>
      </dgm:t>
    </dgm:pt>
    <dgm:pt modelId="{07830BB8-98A1-456A-B016-49601ACB975E}">
      <dgm:prSet phldrT="[Text]" custT="1"/>
      <dgm:spPr/>
      <dgm:t>
        <a:bodyPr/>
        <a:lstStyle/>
        <a:p>
          <a:pPr rtl="0"/>
          <a:r>
            <a:rPr lang="en-US" sz="2400" b="0" dirty="0">
              <a:latin typeface="+mn-lt"/>
            </a:rPr>
            <a:t>Microsoft Teams: Enhancing Care Team Communication</a:t>
          </a:r>
        </a:p>
      </dgm:t>
    </dgm:pt>
    <dgm:pt modelId="{031EFEF6-EFE8-4B67-A921-7ED2D635B520}" type="parTrans" cxnId="{A82B6CE5-42D8-47F5-A396-2E6A07D7AB15}">
      <dgm:prSet/>
      <dgm:spPr/>
      <dgm:t>
        <a:bodyPr/>
        <a:lstStyle/>
        <a:p>
          <a:endParaRPr lang="en-US"/>
        </a:p>
      </dgm:t>
    </dgm:pt>
    <dgm:pt modelId="{3FA92B04-01E9-4A78-A296-4725170FB80F}" type="sibTrans" cxnId="{A82B6CE5-42D8-47F5-A396-2E6A07D7AB15}">
      <dgm:prSet/>
      <dgm:spPr/>
      <dgm:t>
        <a:bodyPr/>
        <a:lstStyle/>
        <a:p>
          <a:endParaRPr lang="en-US"/>
        </a:p>
      </dgm:t>
    </dgm:pt>
    <dgm:pt modelId="{766B8523-9357-4760-B6B8-1D10B6CDCEDD}">
      <dgm:prSet phldrT="[Text]" custT="1"/>
      <dgm:spPr/>
      <dgm:t>
        <a:bodyPr/>
        <a:lstStyle/>
        <a:p>
          <a:pPr rtl="0"/>
          <a:r>
            <a:rPr lang="en-US" sz="2400" b="0" dirty="0">
              <a:latin typeface="+mn-lt"/>
            </a:rPr>
            <a:t>Microsoft Excel: Streamlining Resident Care Management</a:t>
          </a:r>
        </a:p>
      </dgm:t>
    </dgm:pt>
    <dgm:pt modelId="{C656A258-D73E-4443-B907-42599E5EDC09}" type="parTrans" cxnId="{C48D3106-F08F-4C74-80E6-BB78F1619A34}">
      <dgm:prSet/>
      <dgm:spPr/>
      <dgm:t>
        <a:bodyPr/>
        <a:lstStyle/>
        <a:p>
          <a:endParaRPr lang="en-US"/>
        </a:p>
      </dgm:t>
    </dgm:pt>
    <dgm:pt modelId="{16F5146D-3290-46D5-8E85-9435FBFCF677}" type="sibTrans" cxnId="{C48D3106-F08F-4C74-80E6-BB78F1619A34}">
      <dgm:prSet/>
      <dgm:spPr/>
      <dgm:t>
        <a:bodyPr/>
        <a:lstStyle/>
        <a:p>
          <a:endParaRPr lang="en-US"/>
        </a:p>
      </dgm:t>
    </dgm:pt>
    <dgm:pt modelId="{971095A7-2336-4AF4-A576-45F265EBCE33}" type="pres">
      <dgm:prSet presAssocID="{F215E2FA-0992-47B4-8D6F-2D2DEB15D136}" presName="linear" presStyleCnt="0">
        <dgm:presLayoutVars>
          <dgm:dir/>
          <dgm:animLvl val="lvl"/>
          <dgm:resizeHandles val="exact"/>
        </dgm:presLayoutVars>
      </dgm:prSet>
      <dgm:spPr/>
    </dgm:pt>
    <dgm:pt modelId="{BB62F37F-B604-4DD8-889E-2D10833C2B49}" type="pres">
      <dgm:prSet presAssocID="{AA545A01-946E-4F9F-A322-4B34BF9F1605}" presName="parentLin" presStyleCnt="0"/>
      <dgm:spPr/>
    </dgm:pt>
    <dgm:pt modelId="{FEAD9D99-EDCB-4CE4-BCEA-6DCA5699A9F0}" type="pres">
      <dgm:prSet presAssocID="{AA545A01-946E-4F9F-A322-4B34BF9F1605}" presName="parentLeftMargin" presStyleLbl="node1" presStyleIdx="0" presStyleCnt="7"/>
      <dgm:spPr/>
    </dgm:pt>
    <dgm:pt modelId="{B434FC17-2097-4BF6-A643-A9163B2B7303}" type="pres">
      <dgm:prSet presAssocID="{AA545A01-946E-4F9F-A322-4B34BF9F1605}" presName="parentText" presStyleLbl="node1" presStyleIdx="0" presStyleCnt="7">
        <dgm:presLayoutVars>
          <dgm:chMax val="0"/>
          <dgm:bulletEnabled val="1"/>
        </dgm:presLayoutVars>
      </dgm:prSet>
      <dgm:spPr/>
    </dgm:pt>
    <dgm:pt modelId="{F7F5C0FD-0A42-42D5-A883-11EF4E7E9C9E}" type="pres">
      <dgm:prSet presAssocID="{AA545A01-946E-4F9F-A322-4B34BF9F1605}" presName="negativeSpace" presStyleCnt="0"/>
      <dgm:spPr/>
    </dgm:pt>
    <dgm:pt modelId="{69376494-1AB1-4434-B877-4095510B90A5}" type="pres">
      <dgm:prSet presAssocID="{AA545A01-946E-4F9F-A322-4B34BF9F1605}" presName="childText" presStyleLbl="conFgAcc1" presStyleIdx="0" presStyleCnt="7">
        <dgm:presLayoutVars>
          <dgm:bulletEnabled val="1"/>
        </dgm:presLayoutVars>
      </dgm:prSet>
      <dgm:spPr/>
    </dgm:pt>
    <dgm:pt modelId="{97F67F47-7339-4744-9165-147C56B586AB}" type="pres">
      <dgm:prSet presAssocID="{E0367F09-B82E-441F-8A19-E4B24B44317C}" presName="spaceBetweenRectangles" presStyleCnt="0"/>
      <dgm:spPr/>
    </dgm:pt>
    <dgm:pt modelId="{55C1D5DD-AE8E-46FE-9744-2705C5B78B53}" type="pres">
      <dgm:prSet presAssocID="{766B8523-9357-4760-B6B8-1D10B6CDCEDD}" presName="parentLin" presStyleCnt="0"/>
      <dgm:spPr/>
    </dgm:pt>
    <dgm:pt modelId="{E946E538-8B94-4842-881D-110F7E2BF830}" type="pres">
      <dgm:prSet presAssocID="{766B8523-9357-4760-B6B8-1D10B6CDCEDD}" presName="parentLeftMargin" presStyleLbl="node1" presStyleIdx="0" presStyleCnt="7"/>
      <dgm:spPr/>
    </dgm:pt>
    <dgm:pt modelId="{A06A7D2E-4DD3-41D8-947F-CA09C35BD12F}" type="pres">
      <dgm:prSet presAssocID="{766B8523-9357-4760-B6B8-1D10B6CDCEDD}" presName="parentText" presStyleLbl="node1" presStyleIdx="1" presStyleCnt="7" custLinFactNeighborX="-13580" custLinFactNeighborY="2769">
        <dgm:presLayoutVars>
          <dgm:chMax val="0"/>
          <dgm:bulletEnabled val="1"/>
        </dgm:presLayoutVars>
      </dgm:prSet>
      <dgm:spPr/>
    </dgm:pt>
    <dgm:pt modelId="{861A5430-BE0D-4526-ACE6-E66E8DF9C12D}" type="pres">
      <dgm:prSet presAssocID="{766B8523-9357-4760-B6B8-1D10B6CDCEDD}" presName="negativeSpace" presStyleCnt="0"/>
      <dgm:spPr/>
    </dgm:pt>
    <dgm:pt modelId="{255E0190-AE79-46A3-94C9-109311697EEC}" type="pres">
      <dgm:prSet presAssocID="{766B8523-9357-4760-B6B8-1D10B6CDCEDD}" presName="childText" presStyleLbl="conFgAcc1" presStyleIdx="1" presStyleCnt="7">
        <dgm:presLayoutVars>
          <dgm:bulletEnabled val="1"/>
        </dgm:presLayoutVars>
      </dgm:prSet>
      <dgm:spPr/>
    </dgm:pt>
    <dgm:pt modelId="{65555EB7-F105-4DFC-A6AC-00B307D656AB}" type="pres">
      <dgm:prSet presAssocID="{16F5146D-3290-46D5-8E85-9435FBFCF677}" presName="spaceBetweenRectangles" presStyleCnt="0"/>
      <dgm:spPr/>
    </dgm:pt>
    <dgm:pt modelId="{00C180DF-10C3-4B1F-A9DF-4F64C0B17A65}" type="pres">
      <dgm:prSet presAssocID="{07830BB8-98A1-456A-B016-49601ACB975E}" presName="parentLin" presStyleCnt="0"/>
      <dgm:spPr/>
    </dgm:pt>
    <dgm:pt modelId="{CCB25D5B-E65B-472C-BAF3-C3E0652F734F}" type="pres">
      <dgm:prSet presAssocID="{07830BB8-98A1-456A-B016-49601ACB975E}" presName="parentLeftMargin" presStyleLbl="node1" presStyleIdx="1" presStyleCnt="7"/>
      <dgm:spPr/>
    </dgm:pt>
    <dgm:pt modelId="{1C269E65-95F3-47F9-92A7-234BA67E80E6}" type="pres">
      <dgm:prSet presAssocID="{07830BB8-98A1-456A-B016-49601ACB975E}" presName="parentText" presStyleLbl="node1" presStyleIdx="2" presStyleCnt="7">
        <dgm:presLayoutVars>
          <dgm:chMax val="0"/>
          <dgm:bulletEnabled val="1"/>
        </dgm:presLayoutVars>
      </dgm:prSet>
      <dgm:spPr/>
    </dgm:pt>
    <dgm:pt modelId="{C56EB633-2D94-4D00-9270-F0C3B5B5BA91}" type="pres">
      <dgm:prSet presAssocID="{07830BB8-98A1-456A-B016-49601ACB975E}" presName="negativeSpace" presStyleCnt="0"/>
      <dgm:spPr/>
    </dgm:pt>
    <dgm:pt modelId="{36535D76-532D-485A-8CF0-1FF500C12251}" type="pres">
      <dgm:prSet presAssocID="{07830BB8-98A1-456A-B016-49601ACB975E}" presName="childText" presStyleLbl="conFgAcc1" presStyleIdx="2" presStyleCnt="7">
        <dgm:presLayoutVars>
          <dgm:bulletEnabled val="1"/>
        </dgm:presLayoutVars>
      </dgm:prSet>
      <dgm:spPr/>
    </dgm:pt>
    <dgm:pt modelId="{ACECF3E2-D613-4FF3-A62A-528AD45BD1E9}" type="pres">
      <dgm:prSet presAssocID="{3FA92B04-01E9-4A78-A296-4725170FB80F}" presName="spaceBetweenRectangles" presStyleCnt="0"/>
      <dgm:spPr/>
    </dgm:pt>
    <dgm:pt modelId="{EB5D4287-8F27-4D09-96EA-28F8ED5FD6E4}" type="pres">
      <dgm:prSet presAssocID="{094FA33C-D9F7-4DC4-828B-C6E81D32ABE4}" presName="parentLin" presStyleCnt="0"/>
      <dgm:spPr/>
    </dgm:pt>
    <dgm:pt modelId="{5702883C-82C6-403A-8E44-8BF75D31D993}" type="pres">
      <dgm:prSet presAssocID="{094FA33C-D9F7-4DC4-828B-C6E81D32ABE4}" presName="parentLeftMargin" presStyleLbl="node1" presStyleIdx="2" presStyleCnt="7"/>
      <dgm:spPr/>
    </dgm:pt>
    <dgm:pt modelId="{DA96641D-56BC-4F29-90EB-DAF38F648817}" type="pres">
      <dgm:prSet presAssocID="{094FA33C-D9F7-4DC4-828B-C6E81D32ABE4}" presName="parentText" presStyleLbl="node1" presStyleIdx="3" presStyleCnt="7">
        <dgm:presLayoutVars>
          <dgm:chMax val="0"/>
          <dgm:bulletEnabled val="1"/>
        </dgm:presLayoutVars>
      </dgm:prSet>
      <dgm:spPr/>
    </dgm:pt>
    <dgm:pt modelId="{3A1349E4-A892-4C36-86B3-C9D688413365}" type="pres">
      <dgm:prSet presAssocID="{094FA33C-D9F7-4DC4-828B-C6E81D32ABE4}" presName="negativeSpace" presStyleCnt="0"/>
      <dgm:spPr/>
    </dgm:pt>
    <dgm:pt modelId="{CB1CBF52-C3C7-4EA6-9E36-E9CED29F6469}" type="pres">
      <dgm:prSet presAssocID="{094FA33C-D9F7-4DC4-828B-C6E81D32ABE4}" presName="childText" presStyleLbl="conFgAcc1" presStyleIdx="3" presStyleCnt="7">
        <dgm:presLayoutVars>
          <dgm:bulletEnabled val="1"/>
        </dgm:presLayoutVars>
      </dgm:prSet>
      <dgm:spPr/>
    </dgm:pt>
    <dgm:pt modelId="{482D204D-7FC0-4DDE-9627-B442A21E9910}" type="pres">
      <dgm:prSet presAssocID="{E36549F4-022D-4F3D-8B89-0BEE6118F400}" presName="spaceBetweenRectangles" presStyleCnt="0"/>
      <dgm:spPr/>
    </dgm:pt>
    <dgm:pt modelId="{714B2616-7F6F-4D5A-9355-C5E84C31247D}" type="pres">
      <dgm:prSet presAssocID="{CA81833F-1D4E-468D-B69C-8D1A1796E66A}" presName="parentLin" presStyleCnt="0"/>
      <dgm:spPr/>
    </dgm:pt>
    <dgm:pt modelId="{F21A4C7B-4C77-4AC2-B72D-23417DF2EC02}" type="pres">
      <dgm:prSet presAssocID="{CA81833F-1D4E-468D-B69C-8D1A1796E66A}" presName="parentLeftMargin" presStyleLbl="node1" presStyleIdx="3" presStyleCnt="7"/>
      <dgm:spPr/>
    </dgm:pt>
    <dgm:pt modelId="{6AEC7AAE-632A-40AE-B749-CA62966560EB}" type="pres">
      <dgm:prSet presAssocID="{CA81833F-1D4E-468D-B69C-8D1A1796E66A}" presName="parentText" presStyleLbl="node1" presStyleIdx="4" presStyleCnt="7">
        <dgm:presLayoutVars>
          <dgm:chMax val="0"/>
          <dgm:bulletEnabled val="1"/>
        </dgm:presLayoutVars>
      </dgm:prSet>
      <dgm:spPr/>
    </dgm:pt>
    <dgm:pt modelId="{D9FB969B-EF93-4B8A-A085-B667EB9C063F}" type="pres">
      <dgm:prSet presAssocID="{CA81833F-1D4E-468D-B69C-8D1A1796E66A}" presName="negativeSpace" presStyleCnt="0"/>
      <dgm:spPr/>
    </dgm:pt>
    <dgm:pt modelId="{9650861E-2CEC-4B1B-B512-11FE631C9D5C}" type="pres">
      <dgm:prSet presAssocID="{CA81833F-1D4E-468D-B69C-8D1A1796E66A}" presName="childText" presStyleLbl="conFgAcc1" presStyleIdx="4" presStyleCnt="7">
        <dgm:presLayoutVars>
          <dgm:bulletEnabled val="1"/>
        </dgm:presLayoutVars>
      </dgm:prSet>
      <dgm:spPr/>
    </dgm:pt>
    <dgm:pt modelId="{267520E8-F775-4C77-8E6B-E1C23F89AF71}" type="pres">
      <dgm:prSet presAssocID="{A63A08EB-A08E-4B77-8D4B-AA3FC3EBA58C}" presName="spaceBetweenRectangles" presStyleCnt="0"/>
      <dgm:spPr/>
    </dgm:pt>
    <dgm:pt modelId="{E088AF42-5786-40AF-A9E7-62DEBB66C895}" type="pres">
      <dgm:prSet presAssocID="{F9E1F79F-079E-46E5-8A38-64B921067B76}" presName="parentLin" presStyleCnt="0"/>
      <dgm:spPr/>
    </dgm:pt>
    <dgm:pt modelId="{25019792-10DB-4E3B-8E0E-AF6343BDDEA6}" type="pres">
      <dgm:prSet presAssocID="{F9E1F79F-079E-46E5-8A38-64B921067B76}" presName="parentLeftMargin" presStyleLbl="node1" presStyleIdx="4" presStyleCnt="7"/>
      <dgm:spPr/>
    </dgm:pt>
    <dgm:pt modelId="{560CCDFE-5F90-4DB4-AAF2-CB6BCF73F36E}" type="pres">
      <dgm:prSet presAssocID="{F9E1F79F-079E-46E5-8A38-64B921067B76}" presName="parentText" presStyleLbl="node1" presStyleIdx="5" presStyleCnt="7">
        <dgm:presLayoutVars>
          <dgm:chMax val="0"/>
          <dgm:bulletEnabled val="1"/>
        </dgm:presLayoutVars>
      </dgm:prSet>
      <dgm:spPr/>
    </dgm:pt>
    <dgm:pt modelId="{E8D0CA28-1697-42EB-994C-BDD6FE3F9ACD}" type="pres">
      <dgm:prSet presAssocID="{F9E1F79F-079E-46E5-8A38-64B921067B76}" presName="negativeSpace" presStyleCnt="0"/>
      <dgm:spPr/>
    </dgm:pt>
    <dgm:pt modelId="{7A23922B-9F7F-4757-97FA-0A07DBC076F8}" type="pres">
      <dgm:prSet presAssocID="{F9E1F79F-079E-46E5-8A38-64B921067B76}" presName="childText" presStyleLbl="conFgAcc1" presStyleIdx="5" presStyleCnt="7">
        <dgm:presLayoutVars>
          <dgm:bulletEnabled val="1"/>
        </dgm:presLayoutVars>
      </dgm:prSet>
      <dgm:spPr/>
    </dgm:pt>
    <dgm:pt modelId="{DD6CF60E-2A53-40A3-BDF6-2F2CF7555CF8}" type="pres">
      <dgm:prSet presAssocID="{63D1E2DE-DEE1-4135-A40E-A812CE4AA98B}" presName="spaceBetweenRectangles" presStyleCnt="0"/>
      <dgm:spPr/>
    </dgm:pt>
    <dgm:pt modelId="{003F8796-56A9-4B1A-AD59-C007D64D2DC2}" type="pres">
      <dgm:prSet presAssocID="{42C1E12B-BA06-48EC-A29D-D7326E1F2309}" presName="parentLin" presStyleCnt="0"/>
      <dgm:spPr/>
    </dgm:pt>
    <dgm:pt modelId="{A5FE7877-3640-4BD7-9B81-B368155D8CAA}" type="pres">
      <dgm:prSet presAssocID="{42C1E12B-BA06-48EC-A29D-D7326E1F2309}" presName="parentLeftMargin" presStyleLbl="node1" presStyleIdx="5" presStyleCnt="7"/>
      <dgm:spPr/>
    </dgm:pt>
    <dgm:pt modelId="{EE27791F-B8F0-4979-BB3E-62C8AD74E499}" type="pres">
      <dgm:prSet presAssocID="{42C1E12B-BA06-48EC-A29D-D7326E1F2309}" presName="parentText" presStyleLbl="node1" presStyleIdx="6" presStyleCnt="7">
        <dgm:presLayoutVars>
          <dgm:chMax val="0"/>
          <dgm:bulletEnabled val="1"/>
        </dgm:presLayoutVars>
      </dgm:prSet>
      <dgm:spPr/>
    </dgm:pt>
    <dgm:pt modelId="{1C8CB31E-D49B-4B71-922B-12ED227A9464}" type="pres">
      <dgm:prSet presAssocID="{42C1E12B-BA06-48EC-A29D-D7326E1F2309}" presName="negativeSpace" presStyleCnt="0"/>
      <dgm:spPr/>
    </dgm:pt>
    <dgm:pt modelId="{1D6DBDF9-EC85-4232-B3C4-5BE719D49075}" type="pres">
      <dgm:prSet presAssocID="{42C1E12B-BA06-48EC-A29D-D7326E1F2309}" presName="childText" presStyleLbl="conFgAcc1" presStyleIdx="6" presStyleCnt="7">
        <dgm:presLayoutVars>
          <dgm:bulletEnabled val="1"/>
        </dgm:presLayoutVars>
      </dgm:prSet>
      <dgm:spPr/>
    </dgm:pt>
  </dgm:ptLst>
  <dgm:cxnLst>
    <dgm:cxn modelId="{2B629B04-4B49-474C-A8FA-90F725C8A472}" srcId="{F215E2FA-0992-47B4-8D6F-2D2DEB15D136}" destId="{AA545A01-946E-4F9F-A322-4B34BF9F1605}" srcOrd="0" destOrd="0" parTransId="{C0495166-6AD0-4725-83F6-E5D338B6E0D5}" sibTransId="{E0367F09-B82E-441F-8A19-E4B24B44317C}"/>
    <dgm:cxn modelId="{C48D3106-F08F-4C74-80E6-BB78F1619A34}" srcId="{F215E2FA-0992-47B4-8D6F-2D2DEB15D136}" destId="{766B8523-9357-4760-B6B8-1D10B6CDCEDD}" srcOrd="1" destOrd="0" parTransId="{C656A258-D73E-4443-B907-42599E5EDC09}" sibTransId="{16F5146D-3290-46D5-8E85-9435FBFCF677}"/>
    <dgm:cxn modelId="{37BE7707-4F44-4545-A93C-26C2AF0F0550}" type="presOf" srcId="{766B8523-9357-4760-B6B8-1D10B6CDCEDD}" destId="{A06A7D2E-4DD3-41D8-947F-CA09C35BD12F}" srcOrd="1" destOrd="0" presId="urn:microsoft.com/office/officeart/2005/8/layout/list1"/>
    <dgm:cxn modelId="{17E4A315-B3F5-4EBB-8E6F-BCBBFD83E691}" srcId="{F215E2FA-0992-47B4-8D6F-2D2DEB15D136}" destId="{094FA33C-D9F7-4DC4-828B-C6E81D32ABE4}" srcOrd="3" destOrd="0" parTransId="{349CAD27-AD65-4418-B5FC-BFD1FA9B3912}" sibTransId="{E36549F4-022D-4F3D-8B89-0BEE6118F400}"/>
    <dgm:cxn modelId="{067FFD17-81E4-4BBE-8E6E-C03B3AC749BD}" type="presOf" srcId="{42C1E12B-BA06-48EC-A29D-D7326E1F2309}" destId="{EE27791F-B8F0-4979-BB3E-62C8AD74E499}" srcOrd="1" destOrd="0" presId="urn:microsoft.com/office/officeart/2005/8/layout/list1"/>
    <dgm:cxn modelId="{56033D28-5D68-44C8-B035-63B2F26201F7}" type="presOf" srcId="{F215E2FA-0992-47B4-8D6F-2D2DEB15D136}" destId="{971095A7-2336-4AF4-A576-45F265EBCE33}" srcOrd="0" destOrd="0" presId="urn:microsoft.com/office/officeart/2005/8/layout/list1"/>
    <dgm:cxn modelId="{A2A04F43-B6B0-466A-8583-86C91539AB91}" type="presOf" srcId="{42C1E12B-BA06-48EC-A29D-D7326E1F2309}" destId="{A5FE7877-3640-4BD7-9B81-B368155D8CAA}" srcOrd="0" destOrd="0" presId="urn:microsoft.com/office/officeart/2005/8/layout/list1"/>
    <dgm:cxn modelId="{EA0A5050-ABF2-4B23-B448-74F8D2C2B5AB}" type="presOf" srcId="{07830BB8-98A1-456A-B016-49601ACB975E}" destId="{1C269E65-95F3-47F9-92A7-234BA67E80E6}" srcOrd="1" destOrd="0" presId="urn:microsoft.com/office/officeart/2005/8/layout/list1"/>
    <dgm:cxn modelId="{7B174F77-457D-496C-83CE-530836BC2162}" type="presOf" srcId="{094FA33C-D9F7-4DC4-828B-C6E81D32ABE4}" destId="{5702883C-82C6-403A-8E44-8BF75D31D993}" srcOrd="0" destOrd="0" presId="urn:microsoft.com/office/officeart/2005/8/layout/list1"/>
    <dgm:cxn modelId="{F436207A-C9C3-4762-B20F-6C264F37924C}" type="presOf" srcId="{AA545A01-946E-4F9F-A322-4B34BF9F1605}" destId="{FEAD9D99-EDCB-4CE4-BCEA-6DCA5699A9F0}" srcOrd="0" destOrd="0" presId="urn:microsoft.com/office/officeart/2005/8/layout/list1"/>
    <dgm:cxn modelId="{FDC0AF91-AC86-431C-9354-DFC57BEBD7AF}" type="presOf" srcId="{CA81833F-1D4E-468D-B69C-8D1A1796E66A}" destId="{6AEC7AAE-632A-40AE-B749-CA62966560EB}" srcOrd="1" destOrd="0" presId="urn:microsoft.com/office/officeart/2005/8/layout/list1"/>
    <dgm:cxn modelId="{68A3FA99-8FAD-41B2-B646-E334DEB82709}" type="presOf" srcId="{094FA33C-D9F7-4DC4-828B-C6E81D32ABE4}" destId="{DA96641D-56BC-4F29-90EB-DAF38F648817}" srcOrd="1" destOrd="0" presId="urn:microsoft.com/office/officeart/2005/8/layout/list1"/>
    <dgm:cxn modelId="{9B945D9C-519C-4A4F-B2F6-E36BBD2593CF}" type="presOf" srcId="{F9E1F79F-079E-46E5-8A38-64B921067B76}" destId="{25019792-10DB-4E3B-8E0E-AF6343BDDEA6}" srcOrd="0" destOrd="0" presId="urn:microsoft.com/office/officeart/2005/8/layout/list1"/>
    <dgm:cxn modelId="{8E10E5A9-F81E-4EF1-96CA-65E0C9C40A6A}" srcId="{F215E2FA-0992-47B4-8D6F-2D2DEB15D136}" destId="{42C1E12B-BA06-48EC-A29D-D7326E1F2309}" srcOrd="6" destOrd="0" parTransId="{3E435D63-7569-4E86-B3FF-4C81B5EFF286}" sibTransId="{3F4E12AD-A271-4D27-9A27-5290A38670B8}"/>
    <dgm:cxn modelId="{55125FC2-C549-406B-AF9A-C57FA955C5DF}" type="presOf" srcId="{AA545A01-946E-4F9F-A322-4B34BF9F1605}" destId="{B434FC17-2097-4BF6-A643-A9163B2B7303}" srcOrd="1" destOrd="0" presId="urn:microsoft.com/office/officeart/2005/8/layout/list1"/>
    <dgm:cxn modelId="{3BC047C2-9382-4B5E-8CEA-42D8AB8A468E}" srcId="{F215E2FA-0992-47B4-8D6F-2D2DEB15D136}" destId="{CA81833F-1D4E-468D-B69C-8D1A1796E66A}" srcOrd="4" destOrd="0" parTransId="{D09502B4-2C42-40E0-A6AB-536B9E3BF179}" sibTransId="{A63A08EB-A08E-4B77-8D4B-AA3FC3EBA58C}"/>
    <dgm:cxn modelId="{CE2243C5-E110-4569-99AC-8FBF9D6BD433}" type="presOf" srcId="{07830BB8-98A1-456A-B016-49601ACB975E}" destId="{CCB25D5B-E65B-472C-BAF3-C3E0652F734F}" srcOrd="0" destOrd="0" presId="urn:microsoft.com/office/officeart/2005/8/layout/list1"/>
    <dgm:cxn modelId="{E37856DE-240B-4FF7-8BCA-42636C542E02}" type="presOf" srcId="{CA81833F-1D4E-468D-B69C-8D1A1796E66A}" destId="{F21A4C7B-4C77-4AC2-B72D-23417DF2EC02}" srcOrd="0" destOrd="0" presId="urn:microsoft.com/office/officeart/2005/8/layout/list1"/>
    <dgm:cxn modelId="{A82B6CE5-42D8-47F5-A396-2E6A07D7AB15}" srcId="{F215E2FA-0992-47B4-8D6F-2D2DEB15D136}" destId="{07830BB8-98A1-456A-B016-49601ACB975E}" srcOrd="2" destOrd="0" parTransId="{031EFEF6-EFE8-4B67-A921-7ED2D635B520}" sibTransId="{3FA92B04-01E9-4A78-A296-4725170FB80F}"/>
    <dgm:cxn modelId="{8C70A1EE-AD35-4F0F-8D48-B5B01CD63898}" type="presOf" srcId="{766B8523-9357-4760-B6B8-1D10B6CDCEDD}" destId="{E946E538-8B94-4842-881D-110F7E2BF830}" srcOrd="0" destOrd="0" presId="urn:microsoft.com/office/officeart/2005/8/layout/list1"/>
    <dgm:cxn modelId="{D03739F9-DFB0-4D86-92B3-0883AE49A422}" type="presOf" srcId="{F9E1F79F-079E-46E5-8A38-64B921067B76}" destId="{560CCDFE-5F90-4DB4-AAF2-CB6BCF73F36E}" srcOrd="1" destOrd="0" presId="urn:microsoft.com/office/officeart/2005/8/layout/list1"/>
    <dgm:cxn modelId="{94E9E8FA-4A6B-453B-BAAC-4C220A17F794}" srcId="{F215E2FA-0992-47B4-8D6F-2D2DEB15D136}" destId="{F9E1F79F-079E-46E5-8A38-64B921067B76}" srcOrd="5" destOrd="0" parTransId="{31116A28-A027-4A81-94E3-482F7F964455}" sibTransId="{63D1E2DE-DEE1-4135-A40E-A812CE4AA98B}"/>
    <dgm:cxn modelId="{2C5DDD05-28D1-402B-930C-462C864A8B28}" type="presParOf" srcId="{971095A7-2336-4AF4-A576-45F265EBCE33}" destId="{BB62F37F-B604-4DD8-889E-2D10833C2B49}" srcOrd="0" destOrd="0" presId="urn:microsoft.com/office/officeart/2005/8/layout/list1"/>
    <dgm:cxn modelId="{2A33F7FA-C0A7-47A8-A087-A16B01D69218}" type="presParOf" srcId="{BB62F37F-B604-4DD8-889E-2D10833C2B49}" destId="{FEAD9D99-EDCB-4CE4-BCEA-6DCA5699A9F0}" srcOrd="0" destOrd="0" presId="urn:microsoft.com/office/officeart/2005/8/layout/list1"/>
    <dgm:cxn modelId="{E945DA2C-F54F-49B9-82D1-80976DC740C4}" type="presParOf" srcId="{BB62F37F-B604-4DD8-889E-2D10833C2B49}" destId="{B434FC17-2097-4BF6-A643-A9163B2B7303}" srcOrd="1" destOrd="0" presId="urn:microsoft.com/office/officeart/2005/8/layout/list1"/>
    <dgm:cxn modelId="{9BB8467A-ADDC-4E63-956F-F736EB5F2ADB}" type="presParOf" srcId="{971095A7-2336-4AF4-A576-45F265EBCE33}" destId="{F7F5C0FD-0A42-42D5-A883-11EF4E7E9C9E}" srcOrd="1" destOrd="0" presId="urn:microsoft.com/office/officeart/2005/8/layout/list1"/>
    <dgm:cxn modelId="{38F4891E-7DE3-42F6-AA48-D7939DB6214C}" type="presParOf" srcId="{971095A7-2336-4AF4-A576-45F265EBCE33}" destId="{69376494-1AB1-4434-B877-4095510B90A5}" srcOrd="2" destOrd="0" presId="urn:microsoft.com/office/officeart/2005/8/layout/list1"/>
    <dgm:cxn modelId="{CBE493E3-A68A-4D7B-A9C8-8EF8A138E562}" type="presParOf" srcId="{971095A7-2336-4AF4-A576-45F265EBCE33}" destId="{97F67F47-7339-4744-9165-147C56B586AB}" srcOrd="3" destOrd="0" presId="urn:microsoft.com/office/officeart/2005/8/layout/list1"/>
    <dgm:cxn modelId="{86A8DD84-835A-4AEB-9DC0-A3CE03544E32}" type="presParOf" srcId="{971095A7-2336-4AF4-A576-45F265EBCE33}" destId="{55C1D5DD-AE8E-46FE-9744-2705C5B78B53}" srcOrd="4" destOrd="0" presId="urn:microsoft.com/office/officeart/2005/8/layout/list1"/>
    <dgm:cxn modelId="{1477D49D-6F53-4D40-BEA4-BD0D9A40E1DF}" type="presParOf" srcId="{55C1D5DD-AE8E-46FE-9744-2705C5B78B53}" destId="{E946E538-8B94-4842-881D-110F7E2BF830}" srcOrd="0" destOrd="0" presId="urn:microsoft.com/office/officeart/2005/8/layout/list1"/>
    <dgm:cxn modelId="{AEB8F479-1278-44A6-8D44-764EBC8F679A}" type="presParOf" srcId="{55C1D5DD-AE8E-46FE-9744-2705C5B78B53}" destId="{A06A7D2E-4DD3-41D8-947F-CA09C35BD12F}" srcOrd="1" destOrd="0" presId="urn:microsoft.com/office/officeart/2005/8/layout/list1"/>
    <dgm:cxn modelId="{557EC778-E0A3-4EA7-A827-E41A59F8C67E}" type="presParOf" srcId="{971095A7-2336-4AF4-A576-45F265EBCE33}" destId="{861A5430-BE0D-4526-ACE6-E66E8DF9C12D}" srcOrd="5" destOrd="0" presId="urn:microsoft.com/office/officeart/2005/8/layout/list1"/>
    <dgm:cxn modelId="{43F68ADE-7FB3-456D-AA87-070A4D2DB0BB}" type="presParOf" srcId="{971095A7-2336-4AF4-A576-45F265EBCE33}" destId="{255E0190-AE79-46A3-94C9-109311697EEC}" srcOrd="6" destOrd="0" presId="urn:microsoft.com/office/officeart/2005/8/layout/list1"/>
    <dgm:cxn modelId="{5170AE39-4AD6-4E49-975E-B3E3DB214F0B}" type="presParOf" srcId="{971095A7-2336-4AF4-A576-45F265EBCE33}" destId="{65555EB7-F105-4DFC-A6AC-00B307D656AB}" srcOrd="7" destOrd="0" presId="urn:microsoft.com/office/officeart/2005/8/layout/list1"/>
    <dgm:cxn modelId="{5021377A-9A75-4CA3-8F4A-231F7FBFEB0C}" type="presParOf" srcId="{971095A7-2336-4AF4-A576-45F265EBCE33}" destId="{00C180DF-10C3-4B1F-A9DF-4F64C0B17A65}" srcOrd="8" destOrd="0" presId="urn:microsoft.com/office/officeart/2005/8/layout/list1"/>
    <dgm:cxn modelId="{79021138-EA08-49D8-B111-EF222F14F673}" type="presParOf" srcId="{00C180DF-10C3-4B1F-A9DF-4F64C0B17A65}" destId="{CCB25D5B-E65B-472C-BAF3-C3E0652F734F}" srcOrd="0" destOrd="0" presId="urn:microsoft.com/office/officeart/2005/8/layout/list1"/>
    <dgm:cxn modelId="{3B20841F-94E4-4C7B-AFC5-14C10DD4D850}" type="presParOf" srcId="{00C180DF-10C3-4B1F-A9DF-4F64C0B17A65}" destId="{1C269E65-95F3-47F9-92A7-234BA67E80E6}" srcOrd="1" destOrd="0" presId="urn:microsoft.com/office/officeart/2005/8/layout/list1"/>
    <dgm:cxn modelId="{8012037B-A47A-4E61-A3FA-F3C3CA41267E}" type="presParOf" srcId="{971095A7-2336-4AF4-A576-45F265EBCE33}" destId="{C56EB633-2D94-4D00-9270-F0C3B5B5BA91}" srcOrd="9" destOrd="0" presId="urn:microsoft.com/office/officeart/2005/8/layout/list1"/>
    <dgm:cxn modelId="{95207F81-F6F6-4205-8B33-1CD88D70775B}" type="presParOf" srcId="{971095A7-2336-4AF4-A576-45F265EBCE33}" destId="{36535D76-532D-485A-8CF0-1FF500C12251}" srcOrd="10" destOrd="0" presId="urn:microsoft.com/office/officeart/2005/8/layout/list1"/>
    <dgm:cxn modelId="{B3A1E463-49D5-4A29-9113-4F9CE6433700}" type="presParOf" srcId="{971095A7-2336-4AF4-A576-45F265EBCE33}" destId="{ACECF3E2-D613-4FF3-A62A-528AD45BD1E9}" srcOrd="11" destOrd="0" presId="urn:microsoft.com/office/officeart/2005/8/layout/list1"/>
    <dgm:cxn modelId="{56685972-2667-4DA7-B6A9-2A7F14EA3438}" type="presParOf" srcId="{971095A7-2336-4AF4-A576-45F265EBCE33}" destId="{EB5D4287-8F27-4D09-96EA-28F8ED5FD6E4}" srcOrd="12" destOrd="0" presId="urn:microsoft.com/office/officeart/2005/8/layout/list1"/>
    <dgm:cxn modelId="{69D07508-C0EA-4544-9C49-6DBD79FC71E2}" type="presParOf" srcId="{EB5D4287-8F27-4D09-96EA-28F8ED5FD6E4}" destId="{5702883C-82C6-403A-8E44-8BF75D31D993}" srcOrd="0" destOrd="0" presId="urn:microsoft.com/office/officeart/2005/8/layout/list1"/>
    <dgm:cxn modelId="{74B3C791-6C90-4302-ADEC-033BB3471652}" type="presParOf" srcId="{EB5D4287-8F27-4D09-96EA-28F8ED5FD6E4}" destId="{DA96641D-56BC-4F29-90EB-DAF38F648817}" srcOrd="1" destOrd="0" presId="urn:microsoft.com/office/officeart/2005/8/layout/list1"/>
    <dgm:cxn modelId="{C18FB50C-F645-49EA-A813-0C8A61128A03}" type="presParOf" srcId="{971095A7-2336-4AF4-A576-45F265EBCE33}" destId="{3A1349E4-A892-4C36-86B3-C9D688413365}" srcOrd="13" destOrd="0" presId="urn:microsoft.com/office/officeart/2005/8/layout/list1"/>
    <dgm:cxn modelId="{4C6AC1EE-5405-4DA9-8780-94D15FC3B454}" type="presParOf" srcId="{971095A7-2336-4AF4-A576-45F265EBCE33}" destId="{CB1CBF52-C3C7-4EA6-9E36-E9CED29F6469}" srcOrd="14" destOrd="0" presId="urn:microsoft.com/office/officeart/2005/8/layout/list1"/>
    <dgm:cxn modelId="{118AB03F-2102-425A-B722-F5E197AE1E69}" type="presParOf" srcId="{971095A7-2336-4AF4-A576-45F265EBCE33}" destId="{482D204D-7FC0-4DDE-9627-B442A21E9910}" srcOrd="15" destOrd="0" presId="urn:microsoft.com/office/officeart/2005/8/layout/list1"/>
    <dgm:cxn modelId="{554CF6DF-5A9A-4AE8-BC01-BEC01DC8C10A}" type="presParOf" srcId="{971095A7-2336-4AF4-A576-45F265EBCE33}" destId="{714B2616-7F6F-4D5A-9355-C5E84C31247D}" srcOrd="16" destOrd="0" presId="urn:microsoft.com/office/officeart/2005/8/layout/list1"/>
    <dgm:cxn modelId="{B0338E3E-64DC-4D70-8576-B4471C1431A6}" type="presParOf" srcId="{714B2616-7F6F-4D5A-9355-C5E84C31247D}" destId="{F21A4C7B-4C77-4AC2-B72D-23417DF2EC02}" srcOrd="0" destOrd="0" presId="urn:microsoft.com/office/officeart/2005/8/layout/list1"/>
    <dgm:cxn modelId="{73F2B261-2C49-4161-9D43-8BAF1ABFAC99}" type="presParOf" srcId="{714B2616-7F6F-4D5A-9355-C5E84C31247D}" destId="{6AEC7AAE-632A-40AE-B749-CA62966560EB}" srcOrd="1" destOrd="0" presId="urn:microsoft.com/office/officeart/2005/8/layout/list1"/>
    <dgm:cxn modelId="{24F34D6B-693D-422B-9743-E4F4696D511D}" type="presParOf" srcId="{971095A7-2336-4AF4-A576-45F265EBCE33}" destId="{D9FB969B-EF93-4B8A-A085-B667EB9C063F}" srcOrd="17" destOrd="0" presId="urn:microsoft.com/office/officeart/2005/8/layout/list1"/>
    <dgm:cxn modelId="{36E184C1-3947-4C81-89D8-50791637EFF6}" type="presParOf" srcId="{971095A7-2336-4AF4-A576-45F265EBCE33}" destId="{9650861E-2CEC-4B1B-B512-11FE631C9D5C}" srcOrd="18" destOrd="0" presId="urn:microsoft.com/office/officeart/2005/8/layout/list1"/>
    <dgm:cxn modelId="{F3E095C2-F214-40FA-8D26-1D4779FBE907}" type="presParOf" srcId="{971095A7-2336-4AF4-A576-45F265EBCE33}" destId="{267520E8-F775-4C77-8E6B-E1C23F89AF71}" srcOrd="19" destOrd="0" presId="urn:microsoft.com/office/officeart/2005/8/layout/list1"/>
    <dgm:cxn modelId="{ADC2792F-47D2-4AA9-8CFC-27E1B1FBA5E9}" type="presParOf" srcId="{971095A7-2336-4AF4-A576-45F265EBCE33}" destId="{E088AF42-5786-40AF-A9E7-62DEBB66C895}" srcOrd="20" destOrd="0" presId="urn:microsoft.com/office/officeart/2005/8/layout/list1"/>
    <dgm:cxn modelId="{CCFC3767-E520-49B3-B863-D2D89BDE73EA}" type="presParOf" srcId="{E088AF42-5786-40AF-A9E7-62DEBB66C895}" destId="{25019792-10DB-4E3B-8E0E-AF6343BDDEA6}" srcOrd="0" destOrd="0" presId="urn:microsoft.com/office/officeart/2005/8/layout/list1"/>
    <dgm:cxn modelId="{09BC1E07-F7E5-4510-85CC-5D3939F8EDD2}" type="presParOf" srcId="{E088AF42-5786-40AF-A9E7-62DEBB66C895}" destId="{560CCDFE-5F90-4DB4-AAF2-CB6BCF73F36E}" srcOrd="1" destOrd="0" presId="urn:microsoft.com/office/officeart/2005/8/layout/list1"/>
    <dgm:cxn modelId="{0EF8F196-C789-4C2D-88CD-2BD8352C32D7}" type="presParOf" srcId="{971095A7-2336-4AF4-A576-45F265EBCE33}" destId="{E8D0CA28-1697-42EB-994C-BDD6FE3F9ACD}" srcOrd="21" destOrd="0" presId="urn:microsoft.com/office/officeart/2005/8/layout/list1"/>
    <dgm:cxn modelId="{5B8D3853-3286-4C8A-8693-D4597A9C252D}" type="presParOf" srcId="{971095A7-2336-4AF4-A576-45F265EBCE33}" destId="{7A23922B-9F7F-4757-97FA-0A07DBC076F8}" srcOrd="22" destOrd="0" presId="urn:microsoft.com/office/officeart/2005/8/layout/list1"/>
    <dgm:cxn modelId="{20F82CB0-629A-423F-A155-0589F5B984BC}" type="presParOf" srcId="{971095A7-2336-4AF4-A576-45F265EBCE33}" destId="{DD6CF60E-2A53-40A3-BDF6-2F2CF7555CF8}" srcOrd="23" destOrd="0" presId="urn:microsoft.com/office/officeart/2005/8/layout/list1"/>
    <dgm:cxn modelId="{0409C156-30A1-4DD6-A673-EE832458B8B3}" type="presParOf" srcId="{971095A7-2336-4AF4-A576-45F265EBCE33}" destId="{003F8796-56A9-4B1A-AD59-C007D64D2DC2}" srcOrd="24" destOrd="0" presId="urn:microsoft.com/office/officeart/2005/8/layout/list1"/>
    <dgm:cxn modelId="{4C6B1D6B-5B73-4052-90AA-3CBFA2431805}" type="presParOf" srcId="{003F8796-56A9-4B1A-AD59-C007D64D2DC2}" destId="{A5FE7877-3640-4BD7-9B81-B368155D8CAA}" srcOrd="0" destOrd="0" presId="urn:microsoft.com/office/officeart/2005/8/layout/list1"/>
    <dgm:cxn modelId="{99E14465-F56A-45FF-92B2-A498178E4E81}" type="presParOf" srcId="{003F8796-56A9-4B1A-AD59-C007D64D2DC2}" destId="{EE27791F-B8F0-4979-BB3E-62C8AD74E499}" srcOrd="1" destOrd="0" presId="urn:microsoft.com/office/officeart/2005/8/layout/list1"/>
    <dgm:cxn modelId="{B95F93DF-EF1E-4A9B-BE7A-E0A3EC03D2D2}" type="presParOf" srcId="{971095A7-2336-4AF4-A576-45F265EBCE33}" destId="{1C8CB31E-D49B-4B71-922B-12ED227A9464}" srcOrd="25" destOrd="0" presId="urn:microsoft.com/office/officeart/2005/8/layout/list1"/>
    <dgm:cxn modelId="{95DAA249-6321-45E9-937A-17D78EA46C5F}" type="presParOf" srcId="{971095A7-2336-4AF4-A576-45F265EBCE33}" destId="{1D6DBDF9-EC85-4232-B3C4-5BE719D49075}"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C13A68-1E41-491E-BDFD-084680609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873BEB0-420F-42A3-8282-4E29DA0EAD5B}">
      <dgm:prSet phldrT="[Text]" custT="1"/>
      <dgm:spPr/>
      <dgm:t>
        <a:bodyPr/>
        <a:lstStyle/>
        <a:p>
          <a:r>
            <a:rPr lang="en-US" sz="2800" b="1" dirty="0"/>
            <a:t>Facility Overview:</a:t>
          </a:r>
          <a:r>
            <a:rPr lang="en-US" sz="2800" dirty="0"/>
            <a:t> 35 residents with dementia, mobility issues, and long-term conditions.</a:t>
          </a:r>
        </a:p>
      </dgm:t>
    </dgm:pt>
    <dgm:pt modelId="{F17D5F65-9DC9-49F1-AA96-D4264A89DACA}" type="parTrans" cxnId="{027C9967-B343-4F98-BAB3-2BBCAE661113}">
      <dgm:prSet/>
      <dgm:spPr/>
      <dgm:t>
        <a:bodyPr/>
        <a:lstStyle/>
        <a:p>
          <a:endParaRPr lang="en-US"/>
        </a:p>
      </dgm:t>
    </dgm:pt>
    <dgm:pt modelId="{9E24D7DE-F0F1-4799-BEF0-7D6543949967}" type="sibTrans" cxnId="{027C9967-B343-4F98-BAB3-2BBCAE661113}">
      <dgm:prSet/>
      <dgm:spPr/>
      <dgm:t>
        <a:bodyPr/>
        <a:lstStyle/>
        <a:p>
          <a:endParaRPr lang="en-US"/>
        </a:p>
      </dgm:t>
    </dgm:pt>
    <dgm:pt modelId="{4D29FE7E-4AD8-4C4C-9ABE-ECF7813FF388}">
      <dgm:prSet custT="1"/>
      <dgm:spPr/>
      <dgm:t>
        <a:bodyPr/>
        <a:lstStyle/>
        <a:p>
          <a:r>
            <a:rPr lang="en-US" sz="2800" b="1" dirty="0"/>
            <a:t>Digital Goal:</a:t>
          </a:r>
          <a:r>
            <a:rPr lang="en-US" sz="2800" dirty="0"/>
            <a:t> Transitioning to Microsoft 365 to improve efficiency and care quality.</a:t>
          </a:r>
        </a:p>
      </dgm:t>
    </dgm:pt>
    <dgm:pt modelId="{5859331D-B608-4A1B-B092-0CCCAB4C4475}" type="parTrans" cxnId="{EF2E6B70-458F-4765-AE51-A5E7C2003E00}">
      <dgm:prSet/>
      <dgm:spPr/>
      <dgm:t>
        <a:bodyPr/>
        <a:lstStyle/>
        <a:p>
          <a:endParaRPr lang="en-US"/>
        </a:p>
      </dgm:t>
    </dgm:pt>
    <dgm:pt modelId="{4902E807-7475-466A-B4A2-0F07C1242238}" type="sibTrans" cxnId="{EF2E6B70-458F-4765-AE51-A5E7C2003E00}">
      <dgm:prSet/>
      <dgm:spPr/>
      <dgm:t>
        <a:bodyPr/>
        <a:lstStyle/>
        <a:p>
          <a:endParaRPr lang="en-US"/>
        </a:p>
      </dgm:t>
    </dgm:pt>
    <dgm:pt modelId="{474CF760-D715-4504-B2CD-105E73B7DC38}">
      <dgm:prSet custT="1"/>
      <dgm:spPr/>
      <dgm:t>
        <a:bodyPr/>
        <a:lstStyle/>
        <a:p>
          <a:r>
            <a:rPr lang="en-US" sz="2800" b="1" dirty="0"/>
            <a:t>Current Status:</a:t>
          </a:r>
          <a:r>
            <a:rPr lang="en-US" sz="2800" dirty="0"/>
            <a:t> Moving from paper-based or basic digital use to full M365 integration.</a:t>
          </a:r>
        </a:p>
      </dgm:t>
    </dgm:pt>
    <dgm:pt modelId="{7543DF04-1B58-4886-9079-C6EEC53E6CDE}" type="parTrans" cxnId="{38E644EC-4735-4AFF-8287-65A774B55BB1}">
      <dgm:prSet/>
      <dgm:spPr/>
      <dgm:t>
        <a:bodyPr/>
        <a:lstStyle/>
        <a:p>
          <a:endParaRPr lang="en-US"/>
        </a:p>
      </dgm:t>
    </dgm:pt>
    <dgm:pt modelId="{A6A88A0D-61FD-49B2-8F43-975FB2DAE73D}" type="sibTrans" cxnId="{38E644EC-4735-4AFF-8287-65A774B55BB1}">
      <dgm:prSet/>
      <dgm:spPr/>
      <dgm:t>
        <a:bodyPr/>
        <a:lstStyle/>
        <a:p>
          <a:endParaRPr lang="en-US"/>
        </a:p>
      </dgm:t>
    </dgm:pt>
    <dgm:pt modelId="{925E7C24-18E4-4D75-A798-E2ACDB9E6CA3}">
      <dgm:prSet custT="1"/>
      <dgm:spPr/>
      <dgm:t>
        <a:bodyPr/>
        <a:lstStyle/>
        <a:p>
          <a:r>
            <a:rPr lang="en-US" sz="2800" b="1" dirty="0"/>
            <a:t>The Team:</a:t>
          </a:r>
          <a:r>
            <a:rPr lang="en-US" sz="2800" dirty="0"/>
            <a:t> Nurses, care workers, administrators, and visiting professionals.</a:t>
          </a:r>
        </a:p>
      </dgm:t>
    </dgm:pt>
    <dgm:pt modelId="{040C494F-C5E3-4A5C-B84E-32FE8FF8CEAF}" type="sibTrans" cxnId="{E7D78F24-B41F-4D7D-B8E0-05D7F22E2C88}">
      <dgm:prSet/>
      <dgm:spPr/>
      <dgm:t>
        <a:bodyPr/>
        <a:lstStyle/>
        <a:p>
          <a:endParaRPr lang="en-US"/>
        </a:p>
      </dgm:t>
    </dgm:pt>
    <dgm:pt modelId="{88B571F5-932A-4315-8122-FE199A657587}" type="parTrans" cxnId="{E7D78F24-B41F-4D7D-B8E0-05D7F22E2C88}">
      <dgm:prSet/>
      <dgm:spPr/>
      <dgm:t>
        <a:bodyPr/>
        <a:lstStyle/>
        <a:p>
          <a:endParaRPr lang="en-US"/>
        </a:p>
      </dgm:t>
    </dgm:pt>
    <dgm:pt modelId="{D51499A6-16B7-4FA1-969E-6EEF77668E43}" type="pres">
      <dgm:prSet presAssocID="{FCC13A68-1E41-491E-BDFD-08468060965F}" presName="vert0" presStyleCnt="0">
        <dgm:presLayoutVars>
          <dgm:dir/>
          <dgm:animOne val="branch"/>
          <dgm:animLvl val="lvl"/>
        </dgm:presLayoutVars>
      </dgm:prSet>
      <dgm:spPr/>
    </dgm:pt>
    <dgm:pt modelId="{BA0B4015-0A5E-4F14-A0A5-3FF2B916AB98}" type="pres">
      <dgm:prSet presAssocID="{1873BEB0-420F-42A3-8282-4E29DA0EAD5B}" presName="thickLine" presStyleLbl="alignNode1" presStyleIdx="0" presStyleCnt="4"/>
      <dgm:spPr/>
    </dgm:pt>
    <dgm:pt modelId="{A70F380D-87D9-48A6-A099-7C34F6F8C0A9}" type="pres">
      <dgm:prSet presAssocID="{1873BEB0-420F-42A3-8282-4E29DA0EAD5B}" presName="horz1" presStyleCnt="0"/>
      <dgm:spPr/>
    </dgm:pt>
    <dgm:pt modelId="{20F269B8-39CC-4A7C-93A2-70CF6BAB8338}" type="pres">
      <dgm:prSet presAssocID="{1873BEB0-420F-42A3-8282-4E29DA0EAD5B}" presName="tx1" presStyleLbl="revTx" presStyleIdx="0" presStyleCnt="4"/>
      <dgm:spPr/>
    </dgm:pt>
    <dgm:pt modelId="{EE590CF3-2AD9-46D9-A90E-583A5E0A7104}" type="pres">
      <dgm:prSet presAssocID="{1873BEB0-420F-42A3-8282-4E29DA0EAD5B}" presName="vert1" presStyleCnt="0"/>
      <dgm:spPr/>
    </dgm:pt>
    <dgm:pt modelId="{84EA01C9-C908-4548-AD33-03A77295F715}" type="pres">
      <dgm:prSet presAssocID="{925E7C24-18E4-4D75-A798-E2ACDB9E6CA3}" presName="thickLine" presStyleLbl="alignNode1" presStyleIdx="1" presStyleCnt="4" custLinFactNeighborX="353" custLinFactNeighborY="-21297"/>
      <dgm:spPr/>
    </dgm:pt>
    <dgm:pt modelId="{4EE918F6-5658-4D0F-A359-364607367766}" type="pres">
      <dgm:prSet presAssocID="{925E7C24-18E4-4D75-A798-E2ACDB9E6CA3}" presName="horz1" presStyleCnt="0"/>
      <dgm:spPr/>
    </dgm:pt>
    <dgm:pt modelId="{A3B9A42F-D544-4A17-999A-11845D21E3A0}" type="pres">
      <dgm:prSet presAssocID="{925E7C24-18E4-4D75-A798-E2ACDB9E6CA3}" presName="tx1" presStyleLbl="revTx" presStyleIdx="1" presStyleCnt="4" custScaleY="86140"/>
      <dgm:spPr/>
    </dgm:pt>
    <dgm:pt modelId="{F3F18BE2-2591-4D53-AC92-2401E990DC4F}" type="pres">
      <dgm:prSet presAssocID="{925E7C24-18E4-4D75-A798-E2ACDB9E6CA3}" presName="vert1" presStyleCnt="0"/>
      <dgm:spPr/>
    </dgm:pt>
    <dgm:pt modelId="{E35750C2-F0A1-4DE4-A1F6-FB86C0B80E94}" type="pres">
      <dgm:prSet presAssocID="{4D29FE7E-4AD8-4C4C-9ABE-ECF7813FF388}" presName="thickLine" presStyleLbl="alignNode1" presStyleIdx="2" presStyleCnt="4" custLinFactNeighborX="-1663" custLinFactNeighborY="-12437"/>
      <dgm:spPr/>
    </dgm:pt>
    <dgm:pt modelId="{4921BAF3-56AF-4C4C-901E-E4459CD6CFC2}" type="pres">
      <dgm:prSet presAssocID="{4D29FE7E-4AD8-4C4C-9ABE-ECF7813FF388}" presName="horz1" presStyleCnt="0"/>
      <dgm:spPr/>
    </dgm:pt>
    <dgm:pt modelId="{DB905474-2A02-4D00-974C-59C23D9FFDED}" type="pres">
      <dgm:prSet presAssocID="{4D29FE7E-4AD8-4C4C-9ABE-ECF7813FF388}" presName="tx1" presStyleLbl="revTx" presStyleIdx="2" presStyleCnt="4"/>
      <dgm:spPr/>
    </dgm:pt>
    <dgm:pt modelId="{125FC7D5-A5B1-445D-80B8-11E1E473AAD5}" type="pres">
      <dgm:prSet presAssocID="{4D29FE7E-4AD8-4C4C-9ABE-ECF7813FF388}" presName="vert1" presStyleCnt="0"/>
      <dgm:spPr/>
    </dgm:pt>
    <dgm:pt modelId="{EB908061-08EC-4E62-8286-47A89839ABC4}" type="pres">
      <dgm:prSet presAssocID="{474CF760-D715-4504-B2CD-105E73B7DC38}" presName="thickLine" presStyleLbl="alignNode1" presStyleIdx="3" presStyleCnt="4" custLinFactNeighborX="-1663" custLinFactNeighborY="-20389"/>
      <dgm:spPr/>
    </dgm:pt>
    <dgm:pt modelId="{9EE5E996-5765-463D-8CDA-D6C0ACC8243E}" type="pres">
      <dgm:prSet presAssocID="{474CF760-D715-4504-B2CD-105E73B7DC38}" presName="horz1" presStyleCnt="0"/>
      <dgm:spPr/>
    </dgm:pt>
    <dgm:pt modelId="{0E63F008-85F4-45CC-AC58-5D723CE27B1C}" type="pres">
      <dgm:prSet presAssocID="{474CF760-D715-4504-B2CD-105E73B7DC38}" presName="tx1" presStyleLbl="revTx" presStyleIdx="3" presStyleCnt="4"/>
      <dgm:spPr/>
    </dgm:pt>
    <dgm:pt modelId="{4E926070-B227-4BFB-868C-E3D9DE69F3F8}" type="pres">
      <dgm:prSet presAssocID="{474CF760-D715-4504-B2CD-105E73B7DC38}" presName="vert1" presStyleCnt="0"/>
      <dgm:spPr/>
    </dgm:pt>
  </dgm:ptLst>
  <dgm:cxnLst>
    <dgm:cxn modelId="{E7D78F24-B41F-4D7D-B8E0-05D7F22E2C88}" srcId="{FCC13A68-1E41-491E-BDFD-08468060965F}" destId="{925E7C24-18E4-4D75-A798-E2ACDB9E6CA3}" srcOrd="1" destOrd="0" parTransId="{88B571F5-932A-4315-8122-FE199A657587}" sibTransId="{040C494F-C5E3-4A5C-B84E-32FE8FF8CEAF}"/>
    <dgm:cxn modelId="{111F252F-78F1-4D7A-A26D-C642E7DCBAB5}" type="presOf" srcId="{925E7C24-18E4-4D75-A798-E2ACDB9E6CA3}" destId="{A3B9A42F-D544-4A17-999A-11845D21E3A0}" srcOrd="0" destOrd="0" presId="urn:microsoft.com/office/officeart/2008/layout/LinedList"/>
    <dgm:cxn modelId="{027C9967-B343-4F98-BAB3-2BBCAE661113}" srcId="{FCC13A68-1E41-491E-BDFD-08468060965F}" destId="{1873BEB0-420F-42A3-8282-4E29DA0EAD5B}" srcOrd="0" destOrd="0" parTransId="{F17D5F65-9DC9-49F1-AA96-D4264A89DACA}" sibTransId="{9E24D7DE-F0F1-4799-BEF0-7D6543949967}"/>
    <dgm:cxn modelId="{ECEE9A47-2AAC-4FCF-8C1A-B6F79A543EBA}" type="presOf" srcId="{474CF760-D715-4504-B2CD-105E73B7DC38}" destId="{0E63F008-85F4-45CC-AC58-5D723CE27B1C}" srcOrd="0" destOrd="0" presId="urn:microsoft.com/office/officeart/2008/layout/LinedList"/>
    <dgm:cxn modelId="{EF2E6B70-458F-4765-AE51-A5E7C2003E00}" srcId="{FCC13A68-1E41-491E-BDFD-08468060965F}" destId="{4D29FE7E-4AD8-4C4C-9ABE-ECF7813FF388}" srcOrd="2" destOrd="0" parTransId="{5859331D-B608-4A1B-B092-0CCCAB4C4475}" sibTransId="{4902E807-7475-466A-B4A2-0F07C1242238}"/>
    <dgm:cxn modelId="{3AB13081-D06F-41FF-B9FF-4CD7EE682067}" type="presOf" srcId="{FCC13A68-1E41-491E-BDFD-08468060965F}" destId="{D51499A6-16B7-4FA1-969E-6EEF77668E43}" srcOrd="0" destOrd="0" presId="urn:microsoft.com/office/officeart/2008/layout/LinedList"/>
    <dgm:cxn modelId="{175F5BE3-3BBE-4289-A2CD-B38868B0D617}" type="presOf" srcId="{1873BEB0-420F-42A3-8282-4E29DA0EAD5B}" destId="{20F269B8-39CC-4A7C-93A2-70CF6BAB8338}" srcOrd="0" destOrd="0" presId="urn:microsoft.com/office/officeart/2008/layout/LinedList"/>
    <dgm:cxn modelId="{FB878BEA-9BE3-4C43-AAAB-AB92CC6669E4}" type="presOf" srcId="{4D29FE7E-4AD8-4C4C-9ABE-ECF7813FF388}" destId="{DB905474-2A02-4D00-974C-59C23D9FFDED}" srcOrd="0" destOrd="0" presId="urn:microsoft.com/office/officeart/2008/layout/LinedList"/>
    <dgm:cxn modelId="{38E644EC-4735-4AFF-8287-65A774B55BB1}" srcId="{FCC13A68-1E41-491E-BDFD-08468060965F}" destId="{474CF760-D715-4504-B2CD-105E73B7DC38}" srcOrd="3" destOrd="0" parTransId="{7543DF04-1B58-4886-9079-C6EEC53E6CDE}" sibTransId="{A6A88A0D-61FD-49B2-8F43-975FB2DAE73D}"/>
    <dgm:cxn modelId="{46150FB3-399C-4DD4-98CC-42A83D979CDE}" type="presParOf" srcId="{D51499A6-16B7-4FA1-969E-6EEF77668E43}" destId="{BA0B4015-0A5E-4F14-A0A5-3FF2B916AB98}" srcOrd="0" destOrd="0" presId="urn:microsoft.com/office/officeart/2008/layout/LinedList"/>
    <dgm:cxn modelId="{87C09F72-2132-4618-9ED3-53A5230AAA13}" type="presParOf" srcId="{D51499A6-16B7-4FA1-969E-6EEF77668E43}" destId="{A70F380D-87D9-48A6-A099-7C34F6F8C0A9}" srcOrd="1" destOrd="0" presId="urn:microsoft.com/office/officeart/2008/layout/LinedList"/>
    <dgm:cxn modelId="{05C46913-EB88-4688-8CF9-B558C1B3B9B9}" type="presParOf" srcId="{A70F380D-87D9-48A6-A099-7C34F6F8C0A9}" destId="{20F269B8-39CC-4A7C-93A2-70CF6BAB8338}" srcOrd="0" destOrd="0" presId="urn:microsoft.com/office/officeart/2008/layout/LinedList"/>
    <dgm:cxn modelId="{5D86F535-5CA3-42AD-93BC-80EEEECB7F63}" type="presParOf" srcId="{A70F380D-87D9-48A6-A099-7C34F6F8C0A9}" destId="{EE590CF3-2AD9-46D9-A90E-583A5E0A7104}" srcOrd="1" destOrd="0" presId="urn:microsoft.com/office/officeart/2008/layout/LinedList"/>
    <dgm:cxn modelId="{6A82D945-4273-4426-9054-5B9B9F7856E5}" type="presParOf" srcId="{D51499A6-16B7-4FA1-969E-6EEF77668E43}" destId="{84EA01C9-C908-4548-AD33-03A77295F715}" srcOrd="2" destOrd="0" presId="urn:microsoft.com/office/officeart/2008/layout/LinedList"/>
    <dgm:cxn modelId="{04FBE4D6-CBB4-4D0D-91DB-C86A6CC2DCD7}" type="presParOf" srcId="{D51499A6-16B7-4FA1-969E-6EEF77668E43}" destId="{4EE918F6-5658-4D0F-A359-364607367766}" srcOrd="3" destOrd="0" presId="urn:microsoft.com/office/officeart/2008/layout/LinedList"/>
    <dgm:cxn modelId="{F5AE6ADA-CE5A-41F0-8668-381E458EB2BE}" type="presParOf" srcId="{4EE918F6-5658-4D0F-A359-364607367766}" destId="{A3B9A42F-D544-4A17-999A-11845D21E3A0}" srcOrd="0" destOrd="0" presId="urn:microsoft.com/office/officeart/2008/layout/LinedList"/>
    <dgm:cxn modelId="{35433F35-B7CA-448D-9D5E-94FDFE6FE51B}" type="presParOf" srcId="{4EE918F6-5658-4D0F-A359-364607367766}" destId="{F3F18BE2-2591-4D53-AC92-2401E990DC4F}" srcOrd="1" destOrd="0" presId="urn:microsoft.com/office/officeart/2008/layout/LinedList"/>
    <dgm:cxn modelId="{023607E0-C5C7-4AA3-A93F-7AB19B06E135}" type="presParOf" srcId="{D51499A6-16B7-4FA1-969E-6EEF77668E43}" destId="{E35750C2-F0A1-4DE4-A1F6-FB86C0B80E94}" srcOrd="4" destOrd="0" presId="urn:microsoft.com/office/officeart/2008/layout/LinedList"/>
    <dgm:cxn modelId="{E2FDC476-6287-4265-A737-1833BF1293E7}" type="presParOf" srcId="{D51499A6-16B7-4FA1-969E-6EEF77668E43}" destId="{4921BAF3-56AF-4C4C-901E-E4459CD6CFC2}" srcOrd="5" destOrd="0" presId="urn:microsoft.com/office/officeart/2008/layout/LinedList"/>
    <dgm:cxn modelId="{6A4379D8-7B54-4CF4-B88F-B5CAE2981A0A}" type="presParOf" srcId="{4921BAF3-56AF-4C4C-901E-E4459CD6CFC2}" destId="{DB905474-2A02-4D00-974C-59C23D9FFDED}" srcOrd="0" destOrd="0" presId="urn:microsoft.com/office/officeart/2008/layout/LinedList"/>
    <dgm:cxn modelId="{5BBFE8E9-816F-4C40-98E4-BA6C43DB658F}" type="presParOf" srcId="{4921BAF3-56AF-4C4C-901E-E4459CD6CFC2}" destId="{125FC7D5-A5B1-445D-80B8-11E1E473AAD5}" srcOrd="1" destOrd="0" presId="urn:microsoft.com/office/officeart/2008/layout/LinedList"/>
    <dgm:cxn modelId="{46AD1BD9-E7CD-4663-9FFD-04040FDF8DEE}" type="presParOf" srcId="{D51499A6-16B7-4FA1-969E-6EEF77668E43}" destId="{EB908061-08EC-4E62-8286-47A89839ABC4}" srcOrd="6" destOrd="0" presId="urn:microsoft.com/office/officeart/2008/layout/LinedList"/>
    <dgm:cxn modelId="{146E18BC-5D4F-4B62-A92C-8CE391D5C751}" type="presParOf" srcId="{D51499A6-16B7-4FA1-969E-6EEF77668E43}" destId="{9EE5E996-5765-463D-8CDA-D6C0ACC8243E}" srcOrd="7" destOrd="0" presId="urn:microsoft.com/office/officeart/2008/layout/LinedList"/>
    <dgm:cxn modelId="{25FE97D7-FEFF-423F-9DBE-513FB3B40A5C}" type="presParOf" srcId="{9EE5E996-5765-463D-8CDA-D6C0ACC8243E}" destId="{0E63F008-85F4-45CC-AC58-5D723CE27B1C}" srcOrd="0" destOrd="0" presId="urn:microsoft.com/office/officeart/2008/layout/LinedList"/>
    <dgm:cxn modelId="{2FDC55D8-0574-460B-A89A-08258ED95935}" type="presParOf" srcId="{9EE5E996-5765-463D-8CDA-D6C0ACC8243E}" destId="{4E926070-B227-4BFB-868C-E3D9DE69F3F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F7CF66-4991-4DC0-9AB0-7A024CAC8F12}"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5039AB14-457D-4C5B-88B8-8261A328D18D}">
      <dgm:prSet phldrT="[Text]"/>
      <dgm:spPr/>
      <dgm:t>
        <a:bodyPr/>
        <a:lstStyle/>
        <a:p>
          <a:r>
            <a:rPr lang="en-US" b="1" dirty="0">
              <a:solidFill>
                <a:srgbClr val="000000"/>
              </a:solidFill>
              <a:latin typeface="Calibri (MS) Bold"/>
              <a:ea typeface="Calibri (MS) Bold"/>
              <a:cs typeface="Calibri (MS) Bold"/>
              <a:sym typeface="Calibri (MS) Bold"/>
            </a:rPr>
            <a:t>Benefits</a:t>
          </a:r>
          <a:endParaRPr lang="en-US" dirty="0"/>
        </a:p>
      </dgm:t>
    </dgm:pt>
    <dgm:pt modelId="{3C941316-479C-4C6D-82DB-3E2D20062006}" type="parTrans" cxnId="{DEAD5A8B-0B03-41FD-A2B1-ACEFB2A295E0}">
      <dgm:prSet/>
      <dgm:spPr/>
      <dgm:t>
        <a:bodyPr/>
        <a:lstStyle/>
        <a:p>
          <a:endParaRPr lang="en-US"/>
        </a:p>
      </dgm:t>
    </dgm:pt>
    <dgm:pt modelId="{DCE545FF-1350-48B0-B199-40AD521CD41B}" type="sibTrans" cxnId="{DEAD5A8B-0B03-41FD-A2B1-ACEFB2A295E0}">
      <dgm:prSet/>
      <dgm:spPr/>
      <dgm:t>
        <a:bodyPr/>
        <a:lstStyle/>
        <a:p>
          <a:endParaRPr lang="en-US"/>
        </a:p>
      </dgm:t>
    </dgm:pt>
    <dgm:pt modelId="{00D7B459-845F-4045-94B1-728BF3C3AEE6}">
      <dgm:prSet phldrT="[Text]"/>
      <dgm:spPr/>
      <dgm:t>
        <a:bodyPr/>
        <a:lstStyle/>
        <a:p>
          <a:pPr rtl="0"/>
          <a:r>
            <a:rPr lang="en-US" dirty="0"/>
            <a:t>Real-time data entry and updates reduce documentation time by 40% (Smith, 2023)</a:t>
          </a:r>
        </a:p>
      </dgm:t>
    </dgm:pt>
    <dgm:pt modelId="{4CC01C37-3786-42CD-8DA5-6C6DCAEC7FD1}" type="parTrans" cxnId="{16DEC516-A044-4259-A391-EDA5335FB585}">
      <dgm:prSet/>
      <dgm:spPr/>
      <dgm:t>
        <a:bodyPr/>
        <a:lstStyle/>
        <a:p>
          <a:endParaRPr lang="en-US"/>
        </a:p>
      </dgm:t>
    </dgm:pt>
    <dgm:pt modelId="{1CD85E44-36F0-44F5-A704-B7FB1F0BAAB4}" type="sibTrans" cxnId="{16DEC516-A044-4259-A391-EDA5335FB585}">
      <dgm:prSet/>
      <dgm:spPr/>
      <dgm:t>
        <a:bodyPr/>
        <a:lstStyle/>
        <a:p>
          <a:endParaRPr lang="en-US"/>
        </a:p>
      </dgm:t>
    </dgm:pt>
    <dgm:pt modelId="{054BF8D2-6690-4776-BB86-0009F4BED312}">
      <dgm:prSet/>
      <dgm:spPr/>
      <dgm:t>
        <a:bodyPr/>
        <a:lstStyle/>
        <a:p>
          <a:pPr rtl="0"/>
          <a:r>
            <a:rPr lang="en-US" dirty="0"/>
            <a:t>Automated calculations for medication dosages minimize human error</a:t>
          </a:r>
        </a:p>
      </dgm:t>
    </dgm:pt>
    <dgm:pt modelId="{6AAE39EB-E344-437D-A45C-2C600D7E53B4}" type="parTrans" cxnId="{7E900688-6681-473A-8C29-A7AC0D27A787}">
      <dgm:prSet/>
      <dgm:spPr/>
      <dgm:t>
        <a:bodyPr/>
        <a:lstStyle/>
        <a:p>
          <a:endParaRPr lang="en-US"/>
        </a:p>
      </dgm:t>
    </dgm:pt>
    <dgm:pt modelId="{6FB74AEF-E41B-47B1-9FB4-50E3C3443158}" type="sibTrans" cxnId="{7E900688-6681-473A-8C29-A7AC0D27A787}">
      <dgm:prSet/>
      <dgm:spPr/>
      <dgm:t>
        <a:bodyPr/>
        <a:lstStyle/>
        <a:p>
          <a:endParaRPr lang="en-US"/>
        </a:p>
      </dgm:t>
    </dgm:pt>
    <dgm:pt modelId="{BCD307AB-8E93-4C52-92F0-543D7704D900}">
      <dgm:prSet/>
      <dgm:spPr/>
      <dgm:t>
        <a:bodyPr/>
        <a:lstStyle/>
        <a:p>
          <a:pPr rtl="0"/>
          <a:r>
            <a:rPr lang="en-US" dirty="0"/>
            <a:t>Filtering and sorting capabilities enable quick identification of residents requiring immediate attention</a:t>
          </a:r>
        </a:p>
      </dgm:t>
    </dgm:pt>
    <dgm:pt modelId="{A07F2026-C314-47A7-8FF3-9AB80213D066}" type="parTrans" cxnId="{2B126FD7-0FF3-4890-AC3B-111CA003AC8C}">
      <dgm:prSet/>
      <dgm:spPr/>
      <dgm:t>
        <a:bodyPr/>
        <a:lstStyle/>
        <a:p>
          <a:endParaRPr lang="en-US"/>
        </a:p>
      </dgm:t>
    </dgm:pt>
    <dgm:pt modelId="{F537024D-79C6-46D9-BEF1-ED05E9300313}" type="sibTrans" cxnId="{2B126FD7-0FF3-4890-AC3B-111CA003AC8C}">
      <dgm:prSet/>
      <dgm:spPr/>
      <dgm:t>
        <a:bodyPr/>
        <a:lstStyle/>
        <a:p>
          <a:endParaRPr lang="en-US"/>
        </a:p>
      </dgm:t>
    </dgm:pt>
    <dgm:pt modelId="{7A13B16D-681D-4A69-9D6E-0ECEAAF87152}">
      <dgm:prSet phldrT="[Text]"/>
      <dgm:spPr/>
      <dgm:t>
        <a:bodyPr/>
        <a:lstStyle/>
        <a:p>
          <a:pPr rtl="0"/>
          <a:r>
            <a:rPr lang="en-US" b="1" dirty="0"/>
            <a:t>Limitations</a:t>
          </a:r>
          <a:endParaRPr lang="en-US" dirty="0"/>
        </a:p>
      </dgm:t>
    </dgm:pt>
    <dgm:pt modelId="{B342471A-2CF4-4DC8-A792-80CBD543B427}" type="parTrans" cxnId="{9C512929-5D63-4BC5-A611-48E3B17A833A}">
      <dgm:prSet/>
      <dgm:spPr/>
      <dgm:t>
        <a:bodyPr/>
        <a:lstStyle/>
        <a:p>
          <a:endParaRPr lang="en-US"/>
        </a:p>
      </dgm:t>
    </dgm:pt>
    <dgm:pt modelId="{EA1367ED-D005-4F13-9268-89EDACA221F2}" type="sibTrans" cxnId="{9C512929-5D63-4BC5-A611-48E3B17A833A}">
      <dgm:prSet/>
      <dgm:spPr/>
      <dgm:t>
        <a:bodyPr/>
        <a:lstStyle/>
        <a:p>
          <a:endParaRPr lang="en-US"/>
        </a:p>
      </dgm:t>
    </dgm:pt>
    <dgm:pt modelId="{A538CA12-3784-4A06-BD1C-A3717BF902C7}">
      <dgm:prSet/>
      <dgm:spPr/>
      <dgm:t>
        <a:bodyPr/>
        <a:lstStyle/>
        <a:p>
          <a:pPr rtl="0"/>
          <a:r>
            <a:rPr lang="en-US" dirty="0"/>
            <a:t>Complex formulas require advanced training that many staff lack (Johnson, 2022)</a:t>
          </a:r>
        </a:p>
      </dgm:t>
    </dgm:pt>
    <dgm:pt modelId="{68C6E326-EFD2-4CE2-93E9-A5CC37FBEEC0}" type="parTrans" cxnId="{783A7805-D825-4D25-B873-0072EAB06B09}">
      <dgm:prSet/>
      <dgm:spPr/>
      <dgm:t>
        <a:bodyPr/>
        <a:lstStyle/>
        <a:p>
          <a:endParaRPr lang="en-US"/>
        </a:p>
      </dgm:t>
    </dgm:pt>
    <dgm:pt modelId="{92C75621-48DC-4FA9-921C-95EC0DFE8113}" type="sibTrans" cxnId="{783A7805-D825-4D25-B873-0072EAB06B09}">
      <dgm:prSet/>
      <dgm:spPr/>
      <dgm:t>
        <a:bodyPr/>
        <a:lstStyle/>
        <a:p>
          <a:endParaRPr lang="en-US"/>
        </a:p>
      </dgm:t>
    </dgm:pt>
    <dgm:pt modelId="{EA2D4BD2-FEF3-48F3-9ED9-DEB3429CE072}">
      <dgm:prSet/>
      <dgm:spPr/>
      <dgm:t>
        <a:bodyPr/>
        <a:lstStyle/>
        <a:p>
          <a:pPr rtl="0"/>
          <a:r>
            <a:rPr lang="en-US" dirty="0"/>
            <a:t>Manual data entry remains time-intensive for less tech-savvy workers</a:t>
          </a:r>
        </a:p>
      </dgm:t>
    </dgm:pt>
    <dgm:pt modelId="{DB99489B-D79A-4E00-B3ED-BEFA593E0429}" type="parTrans" cxnId="{B2F5F28E-8811-4CCD-90DC-F903286FB994}">
      <dgm:prSet/>
      <dgm:spPr/>
      <dgm:t>
        <a:bodyPr/>
        <a:lstStyle/>
        <a:p>
          <a:endParaRPr lang="en-US"/>
        </a:p>
      </dgm:t>
    </dgm:pt>
    <dgm:pt modelId="{DEE9D641-9379-466E-B70B-444925915878}" type="sibTrans" cxnId="{B2F5F28E-8811-4CCD-90DC-F903286FB994}">
      <dgm:prSet/>
      <dgm:spPr/>
      <dgm:t>
        <a:bodyPr/>
        <a:lstStyle/>
        <a:p>
          <a:endParaRPr lang="en-US"/>
        </a:p>
      </dgm:t>
    </dgm:pt>
    <dgm:pt modelId="{314E8F2F-4991-4933-8FBC-33349A7A777C}">
      <dgm:prSet/>
      <dgm:spPr/>
      <dgm:t>
        <a:bodyPr/>
        <a:lstStyle/>
        <a:p>
          <a:pPr rtl="0"/>
          <a:r>
            <a:rPr lang="en-US"/>
            <a:t>Limited integration with external healthcare systems</a:t>
          </a:r>
        </a:p>
      </dgm:t>
    </dgm:pt>
    <dgm:pt modelId="{4C3630EC-B098-4562-8776-266F561159BB}" type="parTrans" cxnId="{E26014A1-8969-454F-A7A8-41F19468B081}">
      <dgm:prSet/>
      <dgm:spPr/>
      <dgm:t>
        <a:bodyPr/>
        <a:lstStyle/>
        <a:p>
          <a:endParaRPr lang="en-US"/>
        </a:p>
      </dgm:t>
    </dgm:pt>
    <dgm:pt modelId="{2C489B9F-C9E4-4A17-B173-987CB7C66204}" type="sibTrans" cxnId="{E26014A1-8969-454F-A7A8-41F19468B081}">
      <dgm:prSet/>
      <dgm:spPr/>
      <dgm:t>
        <a:bodyPr/>
        <a:lstStyle/>
        <a:p>
          <a:endParaRPr lang="en-US"/>
        </a:p>
      </dgm:t>
    </dgm:pt>
    <dgm:pt modelId="{8FB6CD9F-B3D1-4D8D-9C8D-8389DB44D1F4}" type="pres">
      <dgm:prSet presAssocID="{A0F7CF66-4991-4DC0-9AB0-7A024CAC8F12}" presName="theList" presStyleCnt="0">
        <dgm:presLayoutVars>
          <dgm:dir/>
          <dgm:animLvl val="lvl"/>
          <dgm:resizeHandles val="exact"/>
        </dgm:presLayoutVars>
      </dgm:prSet>
      <dgm:spPr/>
    </dgm:pt>
    <dgm:pt modelId="{AB346166-8A00-4DF5-97B8-5997C4C35B48}" type="pres">
      <dgm:prSet presAssocID="{5039AB14-457D-4C5B-88B8-8261A328D18D}" presName="compNode" presStyleCnt="0"/>
      <dgm:spPr/>
    </dgm:pt>
    <dgm:pt modelId="{2DF29668-AC84-4F8D-A950-C24659665F73}" type="pres">
      <dgm:prSet presAssocID="{5039AB14-457D-4C5B-88B8-8261A328D18D}" presName="aNode" presStyleLbl="bgShp" presStyleIdx="0" presStyleCnt="2" custLinFactNeighborX="-17215" custLinFactNeighborY="-5972"/>
      <dgm:spPr/>
    </dgm:pt>
    <dgm:pt modelId="{9F298AC8-DFDB-440E-8CD0-A29ABAE60FFC}" type="pres">
      <dgm:prSet presAssocID="{5039AB14-457D-4C5B-88B8-8261A328D18D}" presName="textNode" presStyleLbl="bgShp" presStyleIdx="0" presStyleCnt="2"/>
      <dgm:spPr/>
    </dgm:pt>
    <dgm:pt modelId="{AF3C8E7E-F3EE-495A-9DD9-87A9D0DC03BF}" type="pres">
      <dgm:prSet presAssocID="{5039AB14-457D-4C5B-88B8-8261A328D18D}" presName="compChildNode" presStyleCnt="0"/>
      <dgm:spPr/>
    </dgm:pt>
    <dgm:pt modelId="{6C2621AE-D8DB-4963-8226-B515DF64B540}" type="pres">
      <dgm:prSet presAssocID="{5039AB14-457D-4C5B-88B8-8261A328D18D}" presName="theInnerList" presStyleCnt="0"/>
      <dgm:spPr/>
    </dgm:pt>
    <dgm:pt modelId="{C5F00895-75E7-4177-989D-C5649214CDFC}" type="pres">
      <dgm:prSet presAssocID="{00D7B459-845F-4045-94B1-728BF3C3AEE6}" presName="childNode" presStyleLbl="node1" presStyleIdx="0" presStyleCnt="6">
        <dgm:presLayoutVars>
          <dgm:bulletEnabled val="1"/>
        </dgm:presLayoutVars>
      </dgm:prSet>
      <dgm:spPr/>
    </dgm:pt>
    <dgm:pt modelId="{DA1199AD-9C85-4A23-A61B-29CB71AB0357}" type="pres">
      <dgm:prSet presAssocID="{00D7B459-845F-4045-94B1-728BF3C3AEE6}" presName="aSpace2" presStyleCnt="0"/>
      <dgm:spPr/>
    </dgm:pt>
    <dgm:pt modelId="{D257D795-72FF-478E-8A7D-228C668DF532}" type="pres">
      <dgm:prSet presAssocID="{054BF8D2-6690-4776-BB86-0009F4BED312}" presName="childNode" presStyleLbl="node1" presStyleIdx="1" presStyleCnt="6">
        <dgm:presLayoutVars>
          <dgm:bulletEnabled val="1"/>
        </dgm:presLayoutVars>
      </dgm:prSet>
      <dgm:spPr/>
    </dgm:pt>
    <dgm:pt modelId="{FEDD20CA-09C2-4512-9541-4CCB89B3BAE2}" type="pres">
      <dgm:prSet presAssocID="{054BF8D2-6690-4776-BB86-0009F4BED312}" presName="aSpace2" presStyleCnt="0"/>
      <dgm:spPr/>
    </dgm:pt>
    <dgm:pt modelId="{7548CCF5-85D3-424B-947F-DD2B2986255F}" type="pres">
      <dgm:prSet presAssocID="{BCD307AB-8E93-4C52-92F0-543D7704D900}" presName="childNode" presStyleLbl="node1" presStyleIdx="2" presStyleCnt="6">
        <dgm:presLayoutVars>
          <dgm:bulletEnabled val="1"/>
        </dgm:presLayoutVars>
      </dgm:prSet>
      <dgm:spPr/>
    </dgm:pt>
    <dgm:pt modelId="{2C058CEC-B67C-4AE6-A397-0CF22B8F44C5}" type="pres">
      <dgm:prSet presAssocID="{5039AB14-457D-4C5B-88B8-8261A328D18D}" presName="aSpace" presStyleCnt="0"/>
      <dgm:spPr/>
    </dgm:pt>
    <dgm:pt modelId="{BC7F3248-18FD-455C-A97E-A6443A55C741}" type="pres">
      <dgm:prSet presAssocID="{7A13B16D-681D-4A69-9D6E-0ECEAAF87152}" presName="compNode" presStyleCnt="0"/>
      <dgm:spPr/>
    </dgm:pt>
    <dgm:pt modelId="{2C9F2418-E63E-4FBF-81EA-8B0031F905ED}" type="pres">
      <dgm:prSet presAssocID="{7A13B16D-681D-4A69-9D6E-0ECEAAF87152}" presName="aNode" presStyleLbl="bgShp" presStyleIdx="1" presStyleCnt="2"/>
      <dgm:spPr/>
    </dgm:pt>
    <dgm:pt modelId="{A3160F59-7854-4CCF-ACF8-A18669AC9C04}" type="pres">
      <dgm:prSet presAssocID="{7A13B16D-681D-4A69-9D6E-0ECEAAF87152}" presName="textNode" presStyleLbl="bgShp" presStyleIdx="1" presStyleCnt="2"/>
      <dgm:spPr/>
    </dgm:pt>
    <dgm:pt modelId="{5F74BF8D-3ED7-4529-89DA-A925271FC708}" type="pres">
      <dgm:prSet presAssocID="{7A13B16D-681D-4A69-9D6E-0ECEAAF87152}" presName="compChildNode" presStyleCnt="0"/>
      <dgm:spPr/>
    </dgm:pt>
    <dgm:pt modelId="{AFC5E0DA-38E3-4C46-B319-0E851C0F1DC8}" type="pres">
      <dgm:prSet presAssocID="{7A13B16D-681D-4A69-9D6E-0ECEAAF87152}" presName="theInnerList" presStyleCnt="0"/>
      <dgm:spPr/>
    </dgm:pt>
    <dgm:pt modelId="{63DB8D63-DD24-42F6-8249-1B53C3E4EA3D}" type="pres">
      <dgm:prSet presAssocID="{A538CA12-3784-4A06-BD1C-A3717BF902C7}" presName="childNode" presStyleLbl="node1" presStyleIdx="3" presStyleCnt="6">
        <dgm:presLayoutVars>
          <dgm:bulletEnabled val="1"/>
        </dgm:presLayoutVars>
      </dgm:prSet>
      <dgm:spPr/>
    </dgm:pt>
    <dgm:pt modelId="{D3CCB768-9E79-40E6-BC0D-876C990FC391}" type="pres">
      <dgm:prSet presAssocID="{A538CA12-3784-4A06-BD1C-A3717BF902C7}" presName="aSpace2" presStyleCnt="0"/>
      <dgm:spPr/>
    </dgm:pt>
    <dgm:pt modelId="{6BAE917C-CF3F-47C6-8458-97F4BE6EC459}" type="pres">
      <dgm:prSet presAssocID="{EA2D4BD2-FEF3-48F3-9ED9-DEB3429CE072}" presName="childNode" presStyleLbl="node1" presStyleIdx="4" presStyleCnt="6">
        <dgm:presLayoutVars>
          <dgm:bulletEnabled val="1"/>
        </dgm:presLayoutVars>
      </dgm:prSet>
      <dgm:spPr/>
    </dgm:pt>
    <dgm:pt modelId="{271FFA0D-FCE0-4AAF-9F22-C5F2D99A8E16}" type="pres">
      <dgm:prSet presAssocID="{EA2D4BD2-FEF3-48F3-9ED9-DEB3429CE072}" presName="aSpace2" presStyleCnt="0"/>
      <dgm:spPr/>
    </dgm:pt>
    <dgm:pt modelId="{3E293195-E5C5-4FB1-AAED-D5329B787CD9}" type="pres">
      <dgm:prSet presAssocID="{314E8F2F-4991-4933-8FBC-33349A7A777C}" presName="childNode" presStyleLbl="node1" presStyleIdx="5" presStyleCnt="6">
        <dgm:presLayoutVars>
          <dgm:bulletEnabled val="1"/>
        </dgm:presLayoutVars>
      </dgm:prSet>
      <dgm:spPr/>
    </dgm:pt>
  </dgm:ptLst>
  <dgm:cxnLst>
    <dgm:cxn modelId="{783A7805-D825-4D25-B873-0072EAB06B09}" srcId="{7A13B16D-681D-4A69-9D6E-0ECEAAF87152}" destId="{A538CA12-3784-4A06-BD1C-A3717BF902C7}" srcOrd="0" destOrd="0" parTransId="{68C6E326-EFD2-4CE2-93E9-A5CC37FBEEC0}" sibTransId="{92C75621-48DC-4FA9-921C-95EC0DFE8113}"/>
    <dgm:cxn modelId="{16DEC516-A044-4259-A391-EDA5335FB585}" srcId="{5039AB14-457D-4C5B-88B8-8261A328D18D}" destId="{00D7B459-845F-4045-94B1-728BF3C3AEE6}" srcOrd="0" destOrd="0" parTransId="{4CC01C37-3786-42CD-8DA5-6C6DCAEC7FD1}" sibTransId="{1CD85E44-36F0-44F5-A704-B7FB1F0BAAB4}"/>
    <dgm:cxn modelId="{9C512929-5D63-4BC5-A611-48E3B17A833A}" srcId="{A0F7CF66-4991-4DC0-9AB0-7A024CAC8F12}" destId="{7A13B16D-681D-4A69-9D6E-0ECEAAF87152}" srcOrd="1" destOrd="0" parTransId="{B342471A-2CF4-4DC8-A792-80CBD543B427}" sibTransId="{EA1367ED-D005-4F13-9268-89EDACA221F2}"/>
    <dgm:cxn modelId="{60C71569-6852-4B1A-92F5-639027003122}" type="presOf" srcId="{054BF8D2-6690-4776-BB86-0009F4BED312}" destId="{D257D795-72FF-478E-8A7D-228C668DF532}" srcOrd="0" destOrd="0" presId="urn:microsoft.com/office/officeart/2005/8/layout/lProcess2"/>
    <dgm:cxn modelId="{7E900688-6681-473A-8C29-A7AC0D27A787}" srcId="{5039AB14-457D-4C5B-88B8-8261A328D18D}" destId="{054BF8D2-6690-4776-BB86-0009F4BED312}" srcOrd="1" destOrd="0" parTransId="{6AAE39EB-E344-437D-A45C-2C600D7E53B4}" sibTransId="{6FB74AEF-E41B-47B1-9FB4-50E3C3443158}"/>
    <dgm:cxn modelId="{DEAD5A8B-0B03-41FD-A2B1-ACEFB2A295E0}" srcId="{A0F7CF66-4991-4DC0-9AB0-7A024CAC8F12}" destId="{5039AB14-457D-4C5B-88B8-8261A328D18D}" srcOrd="0" destOrd="0" parTransId="{3C941316-479C-4C6D-82DB-3E2D20062006}" sibTransId="{DCE545FF-1350-48B0-B199-40AD521CD41B}"/>
    <dgm:cxn modelId="{B2F5F28E-8811-4CCD-90DC-F903286FB994}" srcId="{7A13B16D-681D-4A69-9D6E-0ECEAAF87152}" destId="{EA2D4BD2-FEF3-48F3-9ED9-DEB3429CE072}" srcOrd="1" destOrd="0" parTransId="{DB99489B-D79A-4E00-B3ED-BEFA593E0429}" sibTransId="{DEE9D641-9379-466E-B70B-444925915878}"/>
    <dgm:cxn modelId="{679EC594-B4D0-42AC-ACDB-D2D7019E94E1}" type="presOf" srcId="{5039AB14-457D-4C5B-88B8-8261A328D18D}" destId="{9F298AC8-DFDB-440E-8CD0-A29ABAE60FFC}" srcOrd="1" destOrd="0" presId="urn:microsoft.com/office/officeart/2005/8/layout/lProcess2"/>
    <dgm:cxn modelId="{F62F6197-964E-4641-8FE5-B989B21E06DC}" type="presOf" srcId="{7A13B16D-681D-4A69-9D6E-0ECEAAF87152}" destId="{A3160F59-7854-4CCF-ACF8-A18669AC9C04}" srcOrd="1" destOrd="0" presId="urn:microsoft.com/office/officeart/2005/8/layout/lProcess2"/>
    <dgm:cxn modelId="{BA71099A-D4E4-42EE-804F-D25DEA49430A}" type="presOf" srcId="{7A13B16D-681D-4A69-9D6E-0ECEAAF87152}" destId="{2C9F2418-E63E-4FBF-81EA-8B0031F905ED}" srcOrd="0" destOrd="0" presId="urn:microsoft.com/office/officeart/2005/8/layout/lProcess2"/>
    <dgm:cxn modelId="{249CF29A-7FC8-45E8-BE1F-9F5963D29E7C}" type="presOf" srcId="{A538CA12-3784-4A06-BD1C-A3717BF902C7}" destId="{63DB8D63-DD24-42F6-8249-1B53C3E4EA3D}" srcOrd="0" destOrd="0" presId="urn:microsoft.com/office/officeart/2005/8/layout/lProcess2"/>
    <dgm:cxn modelId="{E26014A1-8969-454F-A7A8-41F19468B081}" srcId="{7A13B16D-681D-4A69-9D6E-0ECEAAF87152}" destId="{314E8F2F-4991-4933-8FBC-33349A7A777C}" srcOrd="2" destOrd="0" parTransId="{4C3630EC-B098-4562-8776-266F561159BB}" sibTransId="{2C489B9F-C9E4-4A17-B173-987CB7C66204}"/>
    <dgm:cxn modelId="{5BC6E3B9-7440-473C-B6E7-FD8E7A02B96E}" type="presOf" srcId="{A0F7CF66-4991-4DC0-9AB0-7A024CAC8F12}" destId="{8FB6CD9F-B3D1-4D8D-9C8D-8389DB44D1F4}" srcOrd="0" destOrd="0" presId="urn:microsoft.com/office/officeart/2005/8/layout/lProcess2"/>
    <dgm:cxn modelId="{9420FAB9-7D57-454F-ADB3-AED002D49684}" type="presOf" srcId="{5039AB14-457D-4C5B-88B8-8261A328D18D}" destId="{2DF29668-AC84-4F8D-A950-C24659665F73}" srcOrd="0" destOrd="0" presId="urn:microsoft.com/office/officeart/2005/8/layout/lProcess2"/>
    <dgm:cxn modelId="{932EE0D5-1906-482B-9776-EEADEEA8F71D}" type="presOf" srcId="{EA2D4BD2-FEF3-48F3-9ED9-DEB3429CE072}" destId="{6BAE917C-CF3F-47C6-8458-97F4BE6EC459}" srcOrd="0" destOrd="0" presId="urn:microsoft.com/office/officeart/2005/8/layout/lProcess2"/>
    <dgm:cxn modelId="{2B126FD7-0FF3-4890-AC3B-111CA003AC8C}" srcId="{5039AB14-457D-4C5B-88B8-8261A328D18D}" destId="{BCD307AB-8E93-4C52-92F0-543D7704D900}" srcOrd="2" destOrd="0" parTransId="{A07F2026-C314-47A7-8FF3-9AB80213D066}" sibTransId="{F537024D-79C6-46D9-BEF1-ED05E9300313}"/>
    <dgm:cxn modelId="{968517F2-7E2D-4F5B-B6C2-8BE9AEF36D7B}" type="presOf" srcId="{BCD307AB-8E93-4C52-92F0-543D7704D900}" destId="{7548CCF5-85D3-424B-947F-DD2B2986255F}" srcOrd="0" destOrd="0" presId="urn:microsoft.com/office/officeart/2005/8/layout/lProcess2"/>
    <dgm:cxn modelId="{BA15B4FA-6BE9-4C43-9B43-E435C1F7697E}" type="presOf" srcId="{00D7B459-845F-4045-94B1-728BF3C3AEE6}" destId="{C5F00895-75E7-4177-989D-C5649214CDFC}" srcOrd="0" destOrd="0" presId="urn:microsoft.com/office/officeart/2005/8/layout/lProcess2"/>
    <dgm:cxn modelId="{4E5D6AFF-A7E9-463F-8D4C-1AF2ABFD2EEA}" type="presOf" srcId="{314E8F2F-4991-4933-8FBC-33349A7A777C}" destId="{3E293195-E5C5-4FB1-AAED-D5329B787CD9}" srcOrd="0" destOrd="0" presId="urn:microsoft.com/office/officeart/2005/8/layout/lProcess2"/>
    <dgm:cxn modelId="{07656791-6774-4C1A-B20F-6BB0B0DCBBA2}" type="presParOf" srcId="{8FB6CD9F-B3D1-4D8D-9C8D-8389DB44D1F4}" destId="{AB346166-8A00-4DF5-97B8-5997C4C35B48}" srcOrd="0" destOrd="0" presId="urn:microsoft.com/office/officeart/2005/8/layout/lProcess2"/>
    <dgm:cxn modelId="{A51774EA-F7A6-41F5-8B60-344A1E01889E}" type="presParOf" srcId="{AB346166-8A00-4DF5-97B8-5997C4C35B48}" destId="{2DF29668-AC84-4F8D-A950-C24659665F73}" srcOrd="0" destOrd="0" presId="urn:microsoft.com/office/officeart/2005/8/layout/lProcess2"/>
    <dgm:cxn modelId="{0F367E36-A683-4BE2-8B1A-8BECFAE8D1DF}" type="presParOf" srcId="{AB346166-8A00-4DF5-97B8-5997C4C35B48}" destId="{9F298AC8-DFDB-440E-8CD0-A29ABAE60FFC}" srcOrd="1" destOrd="0" presId="urn:microsoft.com/office/officeart/2005/8/layout/lProcess2"/>
    <dgm:cxn modelId="{367033D1-BF93-438E-B607-B07340092CB7}" type="presParOf" srcId="{AB346166-8A00-4DF5-97B8-5997C4C35B48}" destId="{AF3C8E7E-F3EE-495A-9DD9-87A9D0DC03BF}" srcOrd="2" destOrd="0" presId="urn:microsoft.com/office/officeart/2005/8/layout/lProcess2"/>
    <dgm:cxn modelId="{14946357-ED07-4164-B779-A6EDC3928B1D}" type="presParOf" srcId="{AF3C8E7E-F3EE-495A-9DD9-87A9D0DC03BF}" destId="{6C2621AE-D8DB-4963-8226-B515DF64B540}" srcOrd="0" destOrd="0" presId="urn:microsoft.com/office/officeart/2005/8/layout/lProcess2"/>
    <dgm:cxn modelId="{092C6A79-A3BC-4E8E-93A8-B237918EBEDE}" type="presParOf" srcId="{6C2621AE-D8DB-4963-8226-B515DF64B540}" destId="{C5F00895-75E7-4177-989D-C5649214CDFC}" srcOrd="0" destOrd="0" presId="urn:microsoft.com/office/officeart/2005/8/layout/lProcess2"/>
    <dgm:cxn modelId="{FB998877-3DF5-4B99-B6EF-8A2560BE0874}" type="presParOf" srcId="{6C2621AE-D8DB-4963-8226-B515DF64B540}" destId="{DA1199AD-9C85-4A23-A61B-29CB71AB0357}" srcOrd="1" destOrd="0" presId="urn:microsoft.com/office/officeart/2005/8/layout/lProcess2"/>
    <dgm:cxn modelId="{A61FA071-2326-4F4F-9404-42087946188D}" type="presParOf" srcId="{6C2621AE-D8DB-4963-8226-B515DF64B540}" destId="{D257D795-72FF-478E-8A7D-228C668DF532}" srcOrd="2" destOrd="0" presId="urn:microsoft.com/office/officeart/2005/8/layout/lProcess2"/>
    <dgm:cxn modelId="{A85D0A75-CCA9-4535-A64D-9938A05CF08F}" type="presParOf" srcId="{6C2621AE-D8DB-4963-8226-B515DF64B540}" destId="{FEDD20CA-09C2-4512-9541-4CCB89B3BAE2}" srcOrd="3" destOrd="0" presId="urn:microsoft.com/office/officeart/2005/8/layout/lProcess2"/>
    <dgm:cxn modelId="{DADCF07B-E74A-41EB-9BB7-D933391E6EFC}" type="presParOf" srcId="{6C2621AE-D8DB-4963-8226-B515DF64B540}" destId="{7548CCF5-85D3-424B-947F-DD2B2986255F}" srcOrd="4" destOrd="0" presId="urn:microsoft.com/office/officeart/2005/8/layout/lProcess2"/>
    <dgm:cxn modelId="{53D98711-AF93-49E0-B47E-87BA5F66CF2F}" type="presParOf" srcId="{8FB6CD9F-B3D1-4D8D-9C8D-8389DB44D1F4}" destId="{2C058CEC-B67C-4AE6-A397-0CF22B8F44C5}" srcOrd="1" destOrd="0" presId="urn:microsoft.com/office/officeart/2005/8/layout/lProcess2"/>
    <dgm:cxn modelId="{3BABE441-3714-480C-BEA8-365E265F6070}" type="presParOf" srcId="{8FB6CD9F-B3D1-4D8D-9C8D-8389DB44D1F4}" destId="{BC7F3248-18FD-455C-A97E-A6443A55C741}" srcOrd="2" destOrd="0" presId="urn:microsoft.com/office/officeart/2005/8/layout/lProcess2"/>
    <dgm:cxn modelId="{A1F876BB-FC28-4958-9179-B1D578724DCA}" type="presParOf" srcId="{BC7F3248-18FD-455C-A97E-A6443A55C741}" destId="{2C9F2418-E63E-4FBF-81EA-8B0031F905ED}" srcOrd="0" destOrd="0" presId="urn:microsoft.com/office/officeart/2005/8/layout/lProcess2"/>
    <dgm:cxn modelId="{25CC91C7-52ED-4803-A18E-788BC35A6E94}" type="presParOf" srcId="{BC7F3248-18FD-455C-A97E-A6443A55C741}" destId="{A3160F59-7854-4CCF-ACF8-A18669AC9C04}" srcOrd="1" destOrd="0" presId="urn:microsoft.com/office/officeart/2005/8/layout/lProcess2"/>
    <dgm:cxn modelId="{DDFC2414-6797-4EB1-8B5E-5BB8793A9919}" type="presParOf" srcId="{BC7F3248-18FD-455C-A97E-A6443A55C741}" destId="{5F74BF8D-3ED7-4529-89DA-A925271FC708}" srcOrd="2" destOrd="0" presId="urn:microsoft.com/office/officeart/2005/8/layout/lProcess2"/>
    <dgm:cxn modelId="{DAFD1D15-6456-4107-9034-3B3533A26897}" type="presParOf" srcId="{5F74BF8D-3ED7-4529-89DA-A925271FC708}" destId="{AFC5E0DA-38E3-4C46-B319-0E851C0F1DC8}" srcOrd="0" destOrd="0" presId="urn:microsoft.com/office/officeart/2005/8/layout/lProcess2"/>
    <dgm:cxn modelId="{F0B99A2F-1659-4F86-9D4D-AB2319164591}" type="presParOf" srcId="{AFC5E0DA-38E3-4C46-B319-0E851C0F1DC8}" destId="{63DB8D63-DD24-42F6-8249-1B53C3E4EA3D}" srcOrd="0" destOrd="0" presId="urn:microsoft.com/office/officeart/2005/8/layout/lProcess2"/>
    <dgm:cxn modelId="{4DA85041-CED5-4731-9954-70B9DEFCE596}" type="presParOf" srcId="{AFC5E0DA-38E3-4C46-B319-0E851C0F1DC8}" destId="{D3CCB768-9E79-40E6-BC0D-876C990FC391}" srcOrd="1" destOrd="0" presId="urn:microsoft.com/office/officeart/2005/8/layout/lProcess2"/>
    <dgm:cxn modelId="{BC93BAAD-3032-4304-9AFB-504ED6A328BC}" type="presParOf" srcId="{AFC5E0DA-38E3-4C46-B319-0E851C0F1DC8}" destId="{6BAE917C-CF3F-47C6-8458-97F4BE6EC459}" srcOrd="2" destOrd="0" presId="urn:microsoft.com/office/officeart/2005/8/layout/lProcess2"/>
    <dgm:cxn modelId="{D76EF683-DCE6-463B-B93A-ABF283F3CD67}" type="presParOf" srcId="{AFC5E0DA-38E3-4C46-B319-0E851C0F1DC8}" destId="{271FFA0D-FCE0-4AAF-9F22-C5F2D99A8E16}" srcOrd="3" destOrd="0" presId="urn:microsoft.com/office/officeart/2005/8/layout/lProcess2"/>
    <dgm:cxn modelId="{D3403239-F079-45A0-841E-5C3D59960780}" type="presParOf" srcId="{AFC5E0DA-38E3-4C46-B319-0E851C0F1DC8}" destId="{3E293195-E5C5-4FB1-AAED-D5329B787CD9}"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C5AB4E-BF6D-4F32-96F8-1AA0C5F535F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7339A19A-015C-438A-A9EE-FC8E233BA94B}">
      <dgm:prSet phldrT="[Text]" custT="1"/>
      <dgm:spPr/>
      <dgm:t>
        <a:bodyPr/>
        <a:lstStyle/>
        <a:p>
          <a:pPr rtl="0"/>
          <a:r>
            <a:rPr lang="en-US" sz="4000" b="1" dirty="0"/>
            <a:t>Virtual Consultations</a:t>
          </a:r>
          <a:endParaRPr lang="en-US" sz="4000" dirty="0"/>
        </a:p>
      </dgm:t>
    </dgm:pt>
    <dgm:pt modelId="{DE14B7D3-D7F2-4F59-AE60-4322F7613748}" type="parTrans" cxnId="{81B153BC-2DD2-40CD-8737-9DAEC92E22B2}">
      <dgm:prSet/>
      <dgm:spPr/>
      <dgm:t>
        <a:bodyPr/>
        <a:lstStyle/>
        <a:p>
          <a:endParaRPr lang="en-US"/>
        </a:p>
      </dgm:t>
    </dgm:pt>
    <dgm:pt modelId="{3AF3AE99-3E48-4FE5-AC17-C769812C8FF5}" type="sibTrans" cxnId="{81B153BC-2DD2-40CD-8737-9DAEC92E22B2}">
      <dgm:prSet/>
      <dgm:spPr/>
      <dgm:t>
        <a:bodyPr/>
        <a:lstStyle/>
        <a:p>
          <a:endParaRPr lang="en-US"/>
        </a:p>
      </dgm:t>
    </dgm:pt>
    <dgm:pt modelId="{0A117F3E-48D7-4B0F-974C-32FB17C16192}">
      <dgm:prSet phldrT="[Text]" custT="1"/>
      <dgm:spPr/>
      <dgm:t>
        <a:bodyPr/>
        <a:lstStyle/>
        <a:p>
          <a:r>
            <a:rPr lang="en-US" sz="2400" dirty="0">
              <a:solidFill>
                <a:srgbClr val="000000"/>
              </a:solidFill>
              <a:latin typeface="+mn-lt"/>
              <a:ea typeface="Calibri (MS)"/>
              <a:cs typeface="Calibri (MS)"/>
              <a:sym typeface="Calibri (MS)"/>
            </a:rPr>
            <a:t>Teams enables remote consultations between care staff, visiting GPs, and specialists, reducing travel time and enabling faster response to resident health concerns (Brown, 2023).</a:t>
          </a:r>
          <a:endParaRPr lang="en-US" sz="2400" dirty="0">
            <a:latin typeface="+mn-lt"/>
          </a:endParaRPr>
        </a:p>
      </dgm:t>
    </dgm:pt>
    <dgm:pt modelId="{D0AEA5D1-71C5-46DB-97B2-9BED1988990D}" type="parTrans" cxnId="{AAF71D98-A22C-4DA2-9F6A-7FF077C38683}">
      <dgm:prSet/>
      <dgm:spPr/>
      <dgm:t>
        <a:bodyPr/>
        <a:lstStyle/>
        <a:p>
          <a:endParaRPr lang="en-US"/>
        </a:p>
      </dgm:t>
    </dgm:pt>
    <dgm:pt modelId="{872FAC27-B30F-4E3E-BAFC-C2DCB6DC4E4B}" type="sibTrans" cxnId="{AAF71D98-A22C-4DA2-9F6A-7FF077C38683}">
      <dgm:prSet/>
      <dgm:spPr/>
      <dgm:t>
        <a:bodyPr/>
        <a:lstStyle/>
        <a:p>
          <a:endParaRPr lang="en-US"/>
        </a:p>
      </dgm:t>
    </dgm:pt>
    <dgm:pt modelId="{2EB95972-20C0-4C0D-A7B3-5AEFCAA3680F}">
      <dgm:prSet phldrT="[Text]" custT="1"/>
      <dgm:spPr/>
      <dgm:t>
        <a:bodyPr/>
        <a:lstStyle/>
        <a:p>
          <a:pPr rtl="0"/>
          <a:r>
            <a:rPr lang="en-US" sz="4200" b="1" dirty="0"/>
            <a:t>Instant Messaging</a:t>
          </a:r>
          <a:endParaRPr lang="en-US" sz="4200" dirty="0"/>
        </a:p>
      </dgm:t>
    </dgm:pt>
    <dgm:pt modelId="{3D0FA3AB-47EF-451B-9B22-387D731BDD19}" type="parTrans" cxnId="{187953D0-31A5-4807-9222-F8D77F110FB0}">
      <dgm:prSet/>
      <dgm:spPr/>
      <dgm:t>
        <a:bodyPr/>
        <a:lstStyle/>
        <a:p>
          <a:endParaRPr lang="en-US"/>
        </a:p>
      </dgm:t>
    </dgm:pt>
    <dgm:pt modelId="{F065B948-C38E-44C0-A375-21D26FAC5484}" type="sibTrans" cxnId="{187953D0-31A5-4807-9222-F8D77F110FB0}">
      <dgm:prSet/>
      <dgm:spPr/>
      <dgm:t>
        <a:bodyPr/>
        <a:lstStyle/>
        <a:p>
          <a:endParaRPr lang="en-US"/>
        </a:p>
      </dgm:t>
    </dgm:pt>
    <dgm:pt modelId="{8596B344-57BE-4871-A912-0CDF6D058BC6}">
      <dgm:prSet phldrT="[Text]" custT="1"/>
      <dgm:spPr/>
      <dgm:t>
        <a:bodyPr/>
        <a:lstStyle/>
        <a:p>
          <a:r>
            <a:rPr lang="en-US" sz="2400" dirty="0">
              <a:solidFill>
                <a:srgbClr val="000000"/>
              </a:solidFill>
              <a:latin typeface="+mn-lt"/>
              <a:ea typeface="Calibri (MS)"/>
              <a:cs typeface="Calibri (MS)"/>
              <a:sym typeface="Calibri (MS)"/>
            </a:rPr>
            <a:t>Secure messaging allows care workers to quickly update nurses about resident conditions, share shift reports, and coordinate urgent interventions without disrupting workflows.</a:t>
          </a:r>
          <a:endParaRPr lang="en-US" sz="2400" dirty="0">
            <a:latin typeface="+mn-lt"/>
          </a:endParaRPr>
        </a:p>
      </dgm:t>
    </dgm:pt>
    <dgm:pt modelId="{2A049DD8-CA51-4A7E-9822-4204770296AD}" type="parTrans" cxnId="{95760A5E-43A4-4ED5-ADC3-79BEC928A643}">
      <dgm:prSet/>
      <dgm:spPr/>
      <dgm:t>
        <a:bodyPr/>
        <a:lstStyle/>
        <a:p>
          <a:endParaRPr lang="en-US"/>
        </a:p>
      </dgm:t>
    </dgm:pt>
    <dgm:pt modelId="{F98B1E21-FB8F-40CF-BC01-FAB21D86BBAD}" type="sibTrans" cxnId="{95760A5E-43A4-4ED5-ADC3-79BEC928A643}">
      <dgm:prSet/>
      <dgm:spPr/>
      <dgm:t>
        <a:bodyPr/>
        <a:lstStyle/>
        <a:p>
          <a:endParaRPr lang="en-US"/>
        </a:p>
      </dgm:t>
    </dgm:pt>
    <dgm:pt modelId="{81BDD5BC-34F8-4215-B8FD-E0F03FF535D9}">
      <dgm:prSet phldrT="[Text]" custT="1"/>
      <dgm:spPr/>
      <dgm:t>
        <a:bodyPr/>
        <a:lstStyle/>
        <a:p>
          <a:pPr rtl="0"/>
          <a:r>
            <a:rPr lang="en-US" sz="4200" b="1" dirty="0"/>
            <a:t>Centralized Information </a:t>
          </a:r>
          <a:endParaRPr lang="en-US" sz="4200" dirty="0"/>
        </a:p>
      </dgm:t>
    </dgm:pt>
    <dgm:pt modelId="{FD80C0DE-9A5E-4BB3-99D7-306795FA7E4B}" type="parTrans" cxnId="{E9540703-D7D0-4455-B96B-2A66D6D35AD7}">
      <dgm:prSet/>
      <dgm:spPr/>
      <dgm:t>
        <a:bodyPr/>
        <a:lstStyle/>
        <a:p>
          <a:endParaRPr lang="en-US"/>
        </a:p>
      </dgm:t>
    </dgm:pt>
    <dgm:pt modelId="{0023326E-B997-40F4-80F8-1B483FE68C27}" type="sibTrans" cxnId="{E9540703-D7D0-4455-B96B-2A66D6D35AD7}">
      <dgm:prSet/>
      <dgm:spPr/>
      <dgm:t>
        <a:bodyPr/>
        <a:lstStyle/>
        <a:p>
          <a:endParaRPr lang="en-US"/>
        </a:p>
      </dgm:t>
    </dgm:pt>
    <dgm:pt modelId="{FCA7F794-32D6-423C-80CC-E3990CA94F44}">
      <dgm:prSet phldrT="[Text]" custT="1"/>
      <dgm:spPr/>
      <dgm:t>
        <a:bodyPr/>
        <a:lstStyle/>
        <a:p>
          <a:r>
            <a:rPr lang="en-US" sz="2400" dirty="0">
              <a:solidFill>
                <a:srgbClr val="000000"/>
              </a:solidFill>
              <a:latin typeface="Calibri (MS)"/>
              <a:ea typeface="Calibri (MS)"/>
              <a:cs typeface="Calibri (MS)"/>
              <a:sym typeface="Calibri (MS)"/>
            </a:rPr>
            <a:t>Secure messaging allows care workers to quickly update nurses about resident conditions, share shift reports, and coordinate urgent interventions without disrupting workflows.</a:t>
          </a:r>
          <a:endParaRPr lang="en-US" sz="2400" dirty="0"/>
        </a:p>
      </dgm:t>
    </dgm:pt>
    <dgm:pt modelId="{E72EC5B6-E5B4-44DB-8951-DE53FC79E49C}" type="sibTrans" cxnId="{A1814DA8-5E58-4FBF-A3EC-E027253E07FB}">
      <dgm:prSet/>
      <dgm:spPr/>
      <dgm:t>
        <a:bodyPr/>
        <a:lstStyle/>
        <a:p>
          <a:endParaRPr lang="en-US"/>
        </a:p>
      </dgm:t>
    </dgm:pt>
    <dgm:pt modelId="{1314C93C-6144-41DB-BA66-202485634A14}" type="parTrans" cxnId="{A1814DA8-5E58-4FBF-A3EC-E027253E07FB}">
      <dgm:prSet/>
      <dgm:spPr/>
      <dgm:t>
        <a:bodyPr/>
        <a:lstStyle/>
        <a:p>
          <a:endParaRPr lang="en-US"/>
        </a:p>
      </dgm:t>
    </dgm:pt>
    <dgm:pt modelId="{BD73551D-7665-4B52-A8A5-A9C5F4F3F2C8}" type="pres">
      <dgm:prSet presAssocID="{18C5AB4E-BF6D-4F32-96F8-1AA0C5F535FF}" presName="diagram" presStyleCnt="0">
        <dgm:presLayoutVars>
          <dgm:chPref val="1"/>
          <dgm:dir/>
          <dgm:animOne val="branch"/>
          <dgm:animLvl val="lvl"/>
          <dgm:resizeHandles/>
        </dgm:presLayoutVars>
      </dgm:prSet>
      <dgm:spPr/>
    </dgm:pt>
    <dgm:pt modelId="{3BB1017C-D71A-4BC3-BC4B-92D9CCE2A94E}" type="pres">
      <dgm:prSet presAssocID="{7339A19A-015C-438A-A9EE-FC8E233BA94B}" presName="root" presStyleCnt="0"/>
      <dgm:spPr/>
    </dgm:pt>
    <dgm:pt modelId="{A4604E3E-97FC-45EE-8F5C-A64D2C862604}" type="pres">
      <dgm:prSet presAssocID="{7339A19A-015C-438A-A9EE-FC8E233BA94B}" presName="rootComposite" presStyleCnt="0"/>
      <dgm:spPr/>
    </dgm:pt>
    <dgm:pt modelId="{8ECC0691-D421-4023-88D7-9D891FE31A75}" type="pres">
      <dgm:prSet presAssocID="{7339A19A-015C-438A-A9EE-FC8E233BA94B}" presName="rootText" presStyleLbl="node1" presStyleIdx="0" presStyleCnt="3"/>
      <dgm:spPr/>
    </dgm:pt>
    <dgm:pt modelId="{F9898B1D-6E76-40B0-AFA6-07C0D6CFBFDF}" type="pres">
      <dgm:prSet presAssocID="{7339A19A-015C-438A-A9EE-FC8E233BA94B}" presName="rootConnector" presStyleLbl="node1" presStyleIdx="0" presStyleCnt="3"/>
      <dgm:spPr/>
    </dgm:pt>
    <dgm:pt modelId="{EB7A7212-B119-472B-BB59-FD78C90E1B08}" type="pres">
      <dgm:prSet presAssocID="{7339A19A-015C-438A-A9EE-FC8E233BA94B}" presName="childShape" presStyleCnt="0"/>
      <dgm:spPr/>
    </dgm:pt>
    <dgm:pt modelId="{43DCEA30-CA4A-4D48-BD19-3BB43CD8C0EF}" type="pres">
      <dgm:prSet presAssocID="{D0AEA5D1-71C5-46DB-97B2-9BED1988990D}" presName="Name13" presStyleLbl="parChTrans1D2" presStyleIdx="0" presStyleCnt="3"/>
      <dgm:spPr/>
    </dgm:pt>
    <dgm:pt modelId="{C6F5FBFB-A2A9-416A-8BB2-AC7BE7F85B98}" type="pres">
      <dgm:prSet presAssocID="{0A117F3E-48D7-4B0F-974C-32FB17C16192}" presName="childText" presStyleLbl="bgAcc1" presStyleIdx="0" presStyleCnt="3" custScaleY="224450">
        <dgm:presLayoutVars>
          <dgm:bulletEnabled val="1"/>
        </dgm:presLayoutVars>
      </dgm:prSet>
      <dgm:spPr/>
    </dgm:pt>
    <dgm:pt modelId="{28AF3877-53EC-453B-8C20-D3C4CA9C394B}" type="pres">
      <dgm:prSet presAssocID="{2EB95972-20C0-4C0D-A7B3-5AEFCAA3680F}" presName="root" presStyleCnt="0"/>
      <dgm:spPr/>
    </dgm:pt>
    <dgm:pt modelId="{548B9BD1-29D3-4894-ACED-D60F9D18AD1B}" type="pres">
      <dgm:prSet presAssocID="{2EB95972-20C0-4C0D-A7B3-5AEFCAA3680F}" presName="rootComposite" presStyleCnt="0"/>
      <dgm:spPr/>
    </dgm:pt>
    <dgm:pt modelId="{D6542755-D526-4D66-A767-BC3A4C4C33C4}" type="pres">
      <dgm:prSet presAssocID="{2EB95972-20C0-4C0D-A7B3-5AEFCAA3680F}" presName="rootText" presStyleLbl="node1" presStyleIdx="1" presStyleCnt="3"/>
      <dgm:spPr/>
    </dgm:pt>
    <dgm:pt modelId="{A9A8C204-A443-4E43-BD02-4032E99D404F}" type="pres">
      <dgm:prSet presAssocID="{2EB95972-20C0-4C0D-A7B3-5AEFCAA3680F}" presName="rootConnector" presStyleLbl="node1" presStyleIdx="1" presStyleCnt="3"/>
      <dgm:spPr/>
    </dgm:pt>
    <dgm:pt modelId="{D55E29DD-AB58-4D71-964B-60A47D8B3607}" type="pres">
      <dgm:prSet presAssocID="{2EB95972-20C0-4C0D-A7B3-5AEFCAA3680F}" presName="childShape" presStyleCnt="0"/>
      <dgm:spPr/>
    </dgm:pt>
    <dgm:pt modelId="{A1410A23-288D-4707-8043-9CF9FFFAE051}" type="pres">
      <dgm:prSet presAssocID="{2A049DD8-CA51-4A7E-9822-4204770296AD}" presName="Name13" presStyleLbl="parChTrans1D2" presStyleIdx="1" presStyleCnt="3"/>
      <dgm:spPr/>
    </dgm:pt>
    <dgm:pt modelId="{A87B508D-9800-4CE6-8036-8AFB140F9224}" type="pres">
      <dgm:prSet presAssocID="{8596B344-57BE-4871-A912-0CDF6D058BC6}" presName="childText" presStyleLbl="bgAcc1" presStyleIdx="1" presStyleCnt="3" custScaleY="224628">
        <dgm:presLayoutVars>
          <dgm:bulletEnabled val="1"/>
        </dgm:presLayoutVars>
      </dgm:prSet>
      <dgm:spPr/>
    </dgm:pt>
    <dgm:pt modelId="{3EC146AC-AD0A-4804-8465-EC610244D432}" type="pres">
      <dgm:prSet presAssocID="{81BDD5BC-34F8-4215-B8FD-E0F03FF535D9}" presName="root" presStyleCnt="0"/>
      <dgm:spPr/>
    </dgm:pt>
    <dgm:pt modelId="{4ABEA3EC-DD2B-4138-A59F-AD168EE9FEA8}" type="pres">
      <dgm:prSet presAssocID="{81BDD5BC-34F8-4215-B8FD-E0F03FF535D9}" presName="rootComposite" presStyleCnt="0"/>
      <dgm:spPr/>
    </dgm:pt>
    <dgm:pt modelId="{A5E7D4C1-E53A-4FBD-B2F9-4A57DBBB9046}" type="pres">
      <dgm:prSet presAssocID="{81BDD5BC-34F8-4215-B8FD-E0F03FF535D9}" presName="rootText" presStyleLbl="node1" presStyleIdx="2" presStyleCnt="3"/>
      <dgm:spPr/>
    </dgm:pt>
    <dgm:pt modelId="{9D8137B4-E01D-483B-8F38-53F9A167D46F}" type="pres">
      <dgm:prSet presAssocID="{81BDD5BC-34F8-4215-B8FD-E0F03FF535D9}" presName="rootConnector" presStyleLbl="node1" presStyleIdx="2" presStyleCnt="3"/>
      <dgm:spPr/>
    </dgm:pt>
    <dgm:pt modelId="{66CF1F25-52FC-4A3A-A9CE-E01BDB306DC6}" type="pres">
      <dgm:prSet presAssocID="{81BDD5BC-34F8-4215-B8FD-E0F03FF535D9}" presName="childShape" presStyleCnt="0"/>
      <dgm:spPr/>
    </dgm:pt>
    <dgm:pt modelId="{E2F2E15B-485D-4395-8F89-72F3B60CCD0A}" type="pres">
      <dgm:prSet presAssocID="{1314C93C-6144-41DB-BA66-202485634A14}" presName="Name13" presStyleLbl="parChTrans1D2" presStyleIdx="2" presStyleCnt="3"/>
      <dgm:spPr/>
    </dgm:pt>
    <dgm:pt modelId="{D225F5B3-763E-400F-9FBD-0A0460349F4C}" type="pres">
      <dgm:prSet presAssocID="{FCA7F794-32D6-423C-80CC-E3990CA94F44}" presName="childText" presStyleLbl="bgAcc1" presStyleIdx="2" presStyleCnt="3" custScaleY="215792" custLinFactNeighborX="-2889" custLinFactNeighborY="-5650">
        <dgm:presLayoutVars>
          <dgm:bulletEnabled val="1"/>
        </dgm:presLayoutVars>
      </dgm:prSet>
      <dgm:spPr/>
    </dgm:pt>
  </dgm:ptLst>
  <dgm:cxnLst>
    <dgm:cxn modelId="{E9540703-D7D0-4455-B96B-2A66D6D35AD7}" srcId="{18C5AB4E-BF6D-4F32-96F8-1AA0C5F535FF}" destId="{81BDD5BC-34F8-4215-B8FD-E0F03FF535D9}" srcOrd="2" destOrd="0" parTransId="{FD80C0DE-9A5E-4BB3-99D7-306795FA7E4B}" sibTransId="{0023326E-B997-40F4-80F8-1B483FE68C27}"/>
    <dgm:cxn modelId="{C7A0060E-D2E2-4266-8635-6487F0BEFA89}" type="presOf" srcId="{1314C93C-6144-41DB-BA66-202485634A14}" destId="{E2F2E15B-485D-4395-8F89-72F3B60CCD0A}" srcOrd="0" destOrd="0" presId="urn:microsoft.com/office/officeart/2005/8/layout/hierarchy3"/>
    <dgm:cxn modelId="{C0CD2515-CD74-4A9B-9EC8-AC7E291D727F}" type="presOf" srcId="{81BDD5BC-34F8-4215-B8FD-E0F03FF535D9}" destId="{A5E7D4C1-E53A-4FBD-B2F9-4A57DBBB9046}" srcOrd="0" destOrd="0" presId="urn:microsoft.com/office/officeart/2005/8/layout/hierarchy3"/>
    <dgm:cxn modelId="{C85CA116-37A6-4415-9C71-18C0CEA6D8FE}" type="presOf" srcId="{2EB95972-20C0-4C0D-A7B3-5AEFCAA3680F}" destId="{A9A8C204-A443-4E43-BD02-4032E99D404F}" srcOrd="1" destOrd="0" presId="urn:microsoft.com/office/officeart/2005/8/layout/hierarchy3"/>
    <dgm:cxn modelId="{18BE942D-8B09-4AC1-97DF-89BA6F435511}" type="presOf" srcId="{7339A19A-015C-438A-A9EE-FC8E233BA94B}" destId="{8ECC0691-D421-4023-88D7-9D891FE31A75}" srcOrd="0" destOrd="0" presId="urn:microsoft.com/office/officeart/2005/8/layout/hierarchy3"/>
    <dgm:cxn modelId="{1B3F523D-530E-4BC2-AFC1-3E9413852DCD}" type="presOf" srcId="{2EB95972-20C0-4C0D-A7B3-5AEFCAA3680F}" destId="{D6542755-D526-4D66-A767-BC3A4C4C33C4}" srcOrd="0" destOrd="0" presId="urn:microsoft.com/office/officeart/2005/8/layout/hierarchy3"/>
    <dgm:cxn modelId="{95760A5E-43A4-4ED5-ADC3-79BEC928A643}" srcId="{2EB95972-20C0-4C0D-A7B3-5AEFCAA3680F}" destId="{8596B344-57BE-4871-A912-0CDF6D058BC6}" srcOrd="0" destOrd="0" parTransId="{2A049DD8-CA51-4A7E-9822-4204770296AD}" sibTransId="{F98B1E21-FB8F-40CF-BC01-FAB21D86BBAD}"/>
    <dgm:cxn modelId="{80994743-EFBA-4D03-8476-2AA46220D081}" type="presOf" srcId="{2A049DD8-CA51-4A7E-9822-4204770296AD}" destId="{A1410A23-288D-4707-8043-9CF9FFFAE051}" srcOrd="0" destOrd="0" presId="urn:microsoft.com/office/officeart/2005/8/layout/hierarchy3"/>
    <dgm:cxn modelId="{A8ADC081-076B-4685-9233-1B7FC50810D7}" type="presOf" srcId="{8596B344-57BE-4871-A912-0CDF6D058BC6}" destId="{A87B508D-9800-4CE6-8036-8AFB140F9224}" srcOrd="0" destOrd="0" presId="urn:microsoft.com/office/officeart/2005/8/layout/hierarchy3"/>
    <dgm:cxn modelId="{AAF71D98-A22C-4DA2-9F6A-7FF077C38683}" srcId="{7339A19A-015C-438A-A9EE-FC8E233BA94B}" destId="{0A117F3E-48D7-4B0F-974C-32FB17C16192}" srcOrd="0" destOrd="0" parTransId="{D0AEA5D1-71C5-46DB-97B2-9BED1988990D}" sibTransId="{872FAC27-B30F-4E3E-BAFC-C2DCB6DC4E4B}"/>
    <dgm:cxn modelId="{C6CFEF98-4091-425B-85A4-9E23222D6AEE}" type="presOf" srcId="{0A117F3E-48D7-4B0F-974C-32FB17C16192}" destId="{C6F5FBFB-A2A9-416A-8BB2-AC7BE7F85B98}" srcOrd="0" destOrd="0" presId="urn:microsoft.com/office/officeart/2005/8/layout/hierarchy3"/>
    <dgm:cxn modelId="{A1814DA8-5E58-4FBF-A3EC-E027253E07FB}" srcId="{81BDD5BC-34F8-4215-B8FD-E0F03FF535D9}" destId="{FCA7F794-32D6-423C-80CC-E3990CA94F44}" srcOrd="0" destOrd="0" parTransId="{1314C93C-6144-41DB-BA66-202485634A14}" sibTransId="{E72EC5B6-E5B4-44DB-8951-DE53FC79E49C}"/>
    <dgm:cxn modelId="{81B153BC-2DD2-40CD-8737-9DAEC92E22B2}" srcId="{18C5AB4E-BF6D-4F32-96F8-1AA0C5F535FF}" destId="{7339A19A-015C-438A-A9EE-FC8E233BA94B}" srcOrd="0" destOrd="0" parTransId="{DE14B7D3-D7F2-4F59-AE60-4322F7613748}" sibTransId="{3AF3AE99-3E48-4FE5-AC17-C769812C8FF5}"/>
    <dgm:cxn modelId="{AA34CDC7-218A-4EAF-AF62-0360133984D2}" type="presOf" srcId="{D0AEA5D1-71C5-46DB-97B2-9BED1988990D}" destId="{43DCEA30-CA4A-4D48-BD19-3BB43CD8C0EF}" srcOrd="0" destOrd="0" presId="urn:microsoft.com/office/officeart/2005/8/layout/hierarchy3"/>
    <dgm:cxn modelId="{DE61A7CC-E3EC-4EC8-8635-4AB5300C3B17}" type="presOf" srcId="{18C5AB4E-BF6D-4F32-96F8-1AA0C5F535FF}" destId="{BD73551D-7665-4B52-A8A5-A9C5F4F3F2C8}" srcOrd="0" destOrd="0" presId="urn:microsoft.com/office/officeart/2005/8/layout/hierarchy3"/>
    <dgm:cxn modelId="{187953D0-31A5-4807-9222-F8D77F110FB0}" srcId="{18C5AB4E-BF6D-4F32-96F8-1AA0C5F535FF}" destId="{2EB95972-20C0-4C0D-A7B3-5AEFCAA3680F}" srcOrd="1" destOrd="0" parTransId="{3D0FA3AB-47EF-451B-9B22-387D731BDD19}" sibTransId="{F065B948-C38E-44C0-A375-21D26FAC5484}"/>
    <dgm:cxn modelId="{67E6E2D6-18CB-4BAC-8CEB-E078EE2C965A}" type="presOf" srcId="{7339A19A-015C-438A-A9EE-FC8E233BA94B}" destId="{F9898B1D-6E76-40B0-AFA6-07C0D6CFBFDF}" srcOrd="1" destOrd="0" presId="urn:microsoft.com/office/officeart/2005/8/layout/hierarchy3"/>
    <dgm:cxn modelId="{153672DF-B14E-4DD7-8241-1F40378228A4}" type="presOf" srcId="{FCA7F794-32D6-423C-80CC-E3990CA94F44}" destId="{D225F5B3-763E-400F-9FBD-0A0460349F4C}" srcOrd="0" destOrd="0" presId="urn:microsoft.com/office/officeart/2005/8/layout/hierarchy3"/>
    <dgm:cxn modelId="{E8525DFB-C2DC-4462-987B-4691273340D4}" type="presOf" srcId="{81BDD5BC-34F8-4215-B8FD-E0F03FF535D9}" destId="{9D8137B4-E01D-483B-8F38-53F9A167D46F}" srcOrd="1" destOrd="0" presId="urn:microsoft.com/office/officeart/2005/8/layout/hierarchy3"/>
    <dgm:cxn modelId="{A2F6AA67-4EFC-4CB6-84B7-B6568A7B6713}" type="presParOf" srcId="{BD73551D-7665-4B52-A8A5-A9C5F4F3F2C8}" destId="{3BB1017C-D71A-4BC3-BC4B-92D9CCE2A94E}" srcOrd="0" destOrd="0" presId="urn:microsoft.com/office/officeart/2005/8/layout/hierarchy3"/>
    <dgm:cxn modelId="{0E670DE8-D1B6-48C1-8DBD-BBAA34E29DEF}" type="presParOf" srcId="{3BB1017C-D71A-4BC3-BC4B-92D9CCE2A94E}" destId="{A4604E3E-97FC-45EE-8F5C-A64D2C862604}" srcOrd="0" destOrd="0" presId="urn:microsoft.com/office/officeart/2005/8/layout/hierarchy3"/>
    <dgm:cxn modelId="{E313F453-6BB2-47C3-937C-F72D9E2ABA62}" type="presParOf" srcId="{A4604E3E-97FC-45EE-8F5C-A64D2C862604}" destId="{8ECC0691-D421-4023-88D7-9D891FE31A75}" srcOrd="0" destOrd="0" presId="urn:microsoft.com/office/officeart/2005/8/layout/hierarchy3"/>
    <dgm:cxn modelId="{3903A246-7C4E-4430-AFAC-1370583624FF}" type="presParOf" srcId="{A4604E3E-97FC-45EE-8F5C-A64D2C862604}" destId="{F9898B1D-6E76-40B0-AFA6-07C0D6CFBFDF}" srcOrd="1" destOrd="0" presId="urn:microsoft.com/office/officeart/2005/8/layout/hierarchy3"/>
    <dgm:cxn modelId="{819C746F-0778-46D0-A2CB-FACF0ACF008E}" type="presParOf" srcId="{3BB1017C-D71A-4BC3-BC4B-92D9CCE2A94E}" destId="{EB7A7212-B119-472B-BB59-FD78C90E1B08}" srcOrd="1" destOrd="0" presId="urn:microsoft.com/office/officeart/2005/8/layout/hierarchy3"/>
    <dgm:cxn modelId="{68E76CF1-E8D4-4843-BD43-40F806A6C97A}" type="presParOf" srcId="{EB7A7212-B119-472B-BB59-FD78C90E1B08}" destId="{43DCEA30-CA4A-4D48-BD19-3BB43CD8C0EF}" srcOrd="0" destOrd="0" presId="urn:microsoft.com/office/officeart/2005/8/layout/hierarchy3"/>
    <dgm:cxn modelId="{8928D1AD-B05F-46C2-A66A-40E8E9B89AA5}" type="presParOf" srcId="{EB7A7212-B119-472B-BB59-FD78C90E1B08}" destId="{C6F5FBFB-A2A9-416A-8BB2-AC7BE7F85B98}" srcOrd="1" destOrd="0" presId="urn:microsoft.com/office/officeart/2005/8/layout/hierarchy3"/>
    <dgm:cxn modelId="{6FB39640-AA52-4C9F-BC38-070F6FDD92D7}" type="presParOf" srcId="{BD73551D-7665-4B52-A8A5-A9C5F4F3F2C8}" destId="{28AF3877-53EC-453B-8C20-D3C4CA9C394B}" srcOrd="1" destOrd="0" presId="urn:microsoft.com/office/officeart/2005/8/layout/hierarchy3"/>
    <dgm:cxn modelId="{090C88A5-D10F-4081-BB3D-B6A038DE57D8}" type="presParOf" srcId="{28AF3877-53EC-453B-8C20-D3C4CA9C394B}" destId="{548B9BD1-29D3-4894-ACED-D60F9D18AD1B}" srcOrd="0" destOrd="0" presId="urn:microsoft.com/office/officeart/2005/8/layout/hierarchy3"/>
    <dgm:cxn modelId="{6DFECA06-FEF2-46DA-82A6-1223E25D6656}" type="presParOf" srcId="{548B9BD1-29D3-4894-ACED-D60F9D18AD1B}" destId="{D6542755-D526-4D66-A767-BC3A4C4C33C4}" srcOrd="0" destOrd="0" presId="urn:microsoft.com/office/officeart/2005/8/layout/hierarchy3"/>
    <dgm:cxn modelId="{610E81B8-D7F9-4A64-9704-CE598B323D39}" type="presParOf" srcId="{548B9BD1-29D3-4894-ACED-D60F9D18AD1B}" destId="{A9A8C204-A443-4E43-BD02-4032E99D404F}" srcOrd="1" destOrd="0" presId="urn:microsoft.com/office/officeart/2005/8/layout/hierarchy3"/>
    <dgm:cxn modelId="{366B2B81-B92A-4EB6-96AA-ADD6EAA14340}" type="presParOf" srcId="{28AF3877-53EC-453B-8C20-D3C4CA9C394B}" destId="{D55E29DD-AB58-4D71-964B-60A47D8B3607}" srcOrd="1" destOrd="0" presId="urn:microsoft.com/office/officeart/2005/8/layout/hierarchy3"/>
    <dgm:cxn modelId="{D01D0C31-BE13-4FAB-9A57-249241AD35D7}" type="presParOf" srcId="{D55E29DD-AB58-4D71-964B-60A47D8B3607}" destId="{A1410A23-288D-4707-8043-9CF9FFFAE051}" srcOrd="0" destOrd="0" presId="urn:microsoft.com/office/officeart/2005/8/layout/hierarchy3"/>
    <dgm:cxn modelId="{33EDC5E7-B238-4191-AF2F-8257F839046E}" type="presParOf" srcId="{D55E29DD-AB58-4D71-964B-60A47D8B3607}" destId="{A87B508D-9800-4CE6-8036-8AFB140F9224}" srcOrd="1" destOrd="0" presId="urn:microsoft.com/office/officeart/2005/8/layout/hierarchy3"/>
    <dgm:cxn modelId="{4AFDB09C-FD0B-42B8-B8F5-EA66DC2C4434}" type="presParOf" srcId="{BD73551D-7665-4B52-A8A5-A9C5F4F3F2C8}" destId="{3EC146AC-AD0A-4804-8465-EC610244D432}" srcOrd="2" destOrd="0" presId="urn:microsoft.com/office/officeart/2005/8/layout/hierarchy3"/>
    <dgm:cxn modelId="{13C8A66B-BBD7-4E1F-824B-F673107C32EF}" type="presParOf" srcId="{3EC146AC-AD0A-4804-8465-EC610244D432}" destId="{4ABEA3EC-DD2B-4138-A59F-AD168EE9FEA8}" srcOrd="0" destOrd="0" presId="urn:microsoft.com/office/officeart/2005/8/layout/hierarchy3"/>
    <dgm:cxn modelId="{A9FBF844-1BA9-43F9-9CB0-BF10617D146C}" type="presParOf" srcId="{4ABEA3EC-DD2B-4138-A59F-AD168EE9FEA8}" destId="{A5E7D4C1-E53A-4FBD-B2F9-4A57DBBB9046}" srcOrd="0" destOrd="0" presId="urn:microsoft.com/office/officeart/2005/8/layout/hierarchy3"/>
    <dgm:cxn modelId="{FBC8ED91-ABC6-4BA7-81BB-C2CCAEB23642}" type="presParOf" srcId="{4ABEA3EC-DD2B-4138-A59F-AD168EE9FEA8}" destId="{9D8137B4-E01D-483B-8F38-53F9A167D46F}" srcOrd="1" destOrd="0" presId="urn:microsoft.com/office/officeart/2005/8/layout/hierarchy3"/>
    <dgm:cxn modelId="{94C5D127-282E-4D8B-A05B-1B7330A422C5}" type="presParOf" srcId="{3EC146AC-AD0A-4804-8465-EC610244D432}" destId="{66CF1F25-52FC-4A3A-A9CE-E01BDB306DC6}" srcOrd="1" destOrd="0" presId="urn:microsoft.com/office/officeart/2005/8/layout/hierarchy3"/>
    <dgm:cxn modelId="{20BD5795-D0FB-49A6-9E2A-53332B56BB77}" type="presParOf" srcId="{66CF1F25-52FC-4A3A-A9CE-E01BDB306DC6}" destId="{E2F2E15B-485D-4395-8F89-72F3B60CCD0A}" srcOrd="0" destOrd="0" presId="urn:microsoft.com/office/officeart/2005/8/layout/hierarchy3"/>
    <dgm:cxn modelId="{B275C9F4-353F-4A77-9902-143335CF1F7A}" type="presParOf" srcId="{66CF1F25-52FC-4A3A-A9CE-E01BDB306DC6}" destId="{D225F5B3-763E-400F-9FBD-0A0460349F4C}"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C123B7-5030-4249-8B90-F8891F0475C7}"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6BE859B4-51C7-45AE-A725-A0A94925F877}">
      <dgm:prSet phldrT="[Text]" custT="1"/>
      <dgm:spPr/>
      <dgm:t>
        <a:bodyPr/>
        <a:lstStyle/>
        <a:p>
          <a:r>
            <a:rPr lang="en-US" sz="4400" b="1" dirty="0">
              <a:solidFill>
                <a:schemeClr val="bg1"/>
              </a:solidFill>
              <a:latin typeface="Calibri (MS) Bold"/>
              <a:ea typeface="Calibri (MS) Bold"/>
              <a:cs typeface="Calibri (MS) Bold"/>
              <a:sym typeface="Calibri (MS) Bold"/>
            </a:rPr>
            <a:t>Technology Shows Promise</a:t>
          </a:r>
          <a:endParaRPr lang="en-US" sz="4400" dirty="0">
            <a:solidFill>
              <a:schemeClr val="bg1"/>
            </a:solidFill>
          </a:endParaRPr>
        </a:p>
      </dgm:t>
    </dgm:pt>
    <dgm:pt modelId="{F4FAEBDB-1908-4AEC-99B6-EBA5FC0C37F1}" type="parTrans" cxnId="{6D30087D-270B-4789-8CCF-73BC6B61BC37}">
      <dgm:prSet/>
      <dgm:spPr/>
      <dgm:t>
        <a:bodyPr/>
        <a:lstStyle/>
        <a:p>
          <a:endParaRPr lang="en-US"/>
        </a:p>
      </dgm:t>
    </dgm:pt>
    <dgm:pt modelId="{2A596ECA-217C-4A52-BE47-CDABC97615E8}" type="sibTrans" cxnId="{6D30087D-270B-4789-8CCF-73BC6B61BC37}">
      <dgm:prSet/>
      <dgm:spPr/>
      <dgm:t>
        <a:bodyPr/>
        <a:lstStyle/>
        <a:p>
          <a:endParaRPr lang="en-US"/>
        </a:p>
      </dgm:t>
    </dgm:pt>
    <dgm:pt modelId="{3A5C921E-6835-4FB3-BBF0-D045B5D4E682}">
      <dgm:prSet phldrT="[Text]" custT="1"/>
      <dgm:spPr/>
      <dgm:t>
        <a:bodyPr/>
        <a:lstStyle/>
        <a:p>
          <a:pPr rtl="0"/>
          <a:r>
            <a:rPr lang="en-US" sz="4400" b="1" dirty="0"/>
            <a:t>Training Is Essential</a:t>
          </a:r>
          <a:endParaRPr lang="en-US" sz="4400" dirty="0"/>
        </a:p>
      </dgm:t>
    </dgm:pt>
    <dgm:pt modelId="{E68D8E6F-EBC6-4475-96A7-66AFE64524D0}" type="parTrans" cxnId="{65689740-916B-49D8-83FB-E32B67945D30}">
      <dgm:prSet/>
      <dgm:spPr/>
      <dgm:t>
        <a:bodyPr/>
        <a:lstStyle/>
        <a:p>
          <a:endParaRPr lang="en-US"/>
        </a:p>
      </dgm:t>
    </dgm:pt>
    <dgm:pt modelId="{773A663C-3BE7-49D2-8F0E-777FC02FCCCF}" type="sibTrans" cxnId="{65689740-916B-49D8-83FB-E32B67945D30}">
      <dgm:prSet/>
      <dgm:spPr/>
      <dgm:t>
        <a:bodyPr/>
        <a:lstStyle/>
        <a:p>
          <a:endParaRPr lang="en-US"/>
        </a:p>
      </dgm:t>
    </dgm:pt>
    <dgm:pt modelId="{F8816CAC-9C23-44EE-BA5B-B3D01BA63F6C}">
      <dgm:prSet phldrT="[Text]"/>
      <dgm:spPr/>
      <dgm:t>
        <a:bodyPr/>
        <a:lstStyle/>
        <a:p>
          <a:pPr algn="l" rtl="0"/>
          <a:r>
            <a:rPr lang="en-US" dirty="0"/>
            <a:t>Addressing digital literacy gaps through targeted training will maximize the benefits of these digital tools(Wilson, 2023).</a:t>
          </a:r>
        </a:p>
      </dgm:t>
    </dgm:pt>
    <dgm:pt modelId="{B8C9087D-52E7-4001-8EA9-7EA3EA26F69C}" type="parTrans" cxnId="{4CD42247-BCE6-41E8-AA60-015A4DBDC2EC}">
      <dgm:prSet/>
      <dgm:spPr/>
      <dgm:t>
        <a:bodyPr/>
        <a:lstStyle/>
        <a:p>
          <a:endParaRPr lang="en-US"/>
        </a:p>
      </dgm:t>
    </dgm:pt>
    <dgm:pt modelId="{104C6B28-0653-4E5A-9E5C-67BF576B0C33}" type="sibTrans" cxnId="{4CD42247-BCE6-41E8-AA60-015A4DBDC2EC}">
      <dgm:prSet/>
      <dgm:spPr/>
      <dgm:t>
        <a:bodyPr/>
        <a:lstStyle/>
        <a:p>
          <a:endParaRPr lang="en-US"/>
        </a:p>
      </dgm:t>
    </dgm:pt>
    <dgm:pt modelId="{4BBE1BB8-8F52-468F-8C61-1F5F19B86748}">
      <dgm:prSet phldrT="[Text]" custT="1"/>
      <dgm:spPr/>
      <dgm:t>
        <a:bodyPr/>
        <a:lstStyle/>
        <a:p>
          <a:pPr rtl="0"/>
          <a:r>
            <a:rPr lang="en-US" sz="4400" b="1" dirty="0"/>
            <a:t>Security Must Be Prioritized</a:t>
          </a:r>
          <a:endParaRPr lang="en-US" sz="4400" dirty="0"/>
        </a:p>
      </dgm:t>
    </dgm:pt>
    <dgm:pt modelId="{CFD76BA8-99A3-44E4-AE3A-38AD5049A292}" type="parTrans" cxnId="{2E161B67-EA4C-4F73-918D-11434EDE372E}">
      <dgm:prSet/>
      <dgm:spPr/>
      <dgm:t>
        <a:bodyPr/>
        <a:lstStyle/>
        <a:p>
          <a:endParaRPr lang="en-US"/>
        </a:p>
      </dgm:t>
    </dgm:pt>
    <dgm:pt modelId="{E0E9B6BE-C668-429C-88C7-215B04F42BA6}" type="sibTrans" cxnId="{2E161B67-EA4C-4F73-918D-11434EDE372E}">
      <dgm:prSet/>
      <dgm:spPr/>
      <dgm:t>
        <a:bodyPr/>
        <a:lstStyle/>
        <a:p>
          <a:endParaRPr lang="en-US"/>
        </a:p>
      </dgm:t>
    </dgm:pt>
    <dgm:pt modelId="{EA9DEF92-57F0-4FE5-8506-290B1CB87245}">
      <dgm:prSet phldrT="[Text]"/>
      <dgm:spPr/>
      <dgm:t>
        <a:bodyPr/>
        <a:lstStyle/>
        <a:p>
          <a:pPr rtl="0"/>
          <a:r>
            <a:rPr lang="en-US" dirty="0"/>
            <a:t>Following digital safety practices protects resident confidentiality and ensures compliance with healthcare regulations  (Anderson, 2023).</a:t>
          </a:r>
        </a:p>
      </dgm:t>
    </dgm:pt>
    <dgm:pt modelId="{DD125075-D5BF-4690-B907-BC2483EE71B1}" type="parTrans" cxnId="{DF0A3CCA-BDAE-4974-B8CE-D0E352A86EF3}">
      <dgm:prSet/>
      <dgm:spPr/>
      <dgm:t>
        <a:bodyPr/>
        <a:lstStyle/>
        <a:p>
          <a:endParaRPr lang="en-US"/>
        </a:p>
      </dgm:t>
    </dgm:pt>
    <dgm:pt modelId="{C8651F08-DCED-4EAE-A481-9B1275167DAE}" type="sibTrans" cxnId="{DF0A3CCA-BDAE-4974-B8CE-D0E352A86EF3}">
      <dgm:prSet/>
      <dgm:spPr/>
      <dgm:t>
        <a:bodyPr/>
        <a:lstStyle/>
        <a:p>
          <a:endParaRPr lang="en-US"/>
        </a:p>
      </dgm:t>
    </dgm:pt>
    <dgm:pt modelId="{CFC394C2-F6C1-4BBD-A224-CA8069C244DF}">
      <dgm:prSet/>
      <dgm:spPr/>
      <dgm:t>
        <a:bodyPr/>
        <a:lstStyle/>
        <a:p>
          <a:pPr algn="l"/>
          <a:r>
            <a:rPr lang="en-US" dirty="0">
              <a:solidFill>
                <a:srgbClr val="000000"/>
              </a:solidFill>
              <a:latin typeface="Calibri (MS)"/>
              <a:ea typeface="Calibri (MS)"/>
              <a:cs typeface="Calibri (MS)"/>
              <a:sym typeface="Calibri (MS)"/>
            </a:rPr>
            <a:t>MS 365 tools can significantly improve efficiency and care coordination at Sunrise when implemented effectively.</a:t>
          </a:r>
        </a:p>
      </dgm:t>
    </dgm:pt>
    <dgm:pt modelId="{E4762F31-C045-4973-883A-A17E2B767DFD}" type="parTrans" cxnId="{0F92A833-7BF2-4261-B307-16B306722078}">
      <dgm:prSet/>
      <dgm:spPr/>
      <dgm:t>
        <a:bodyPr/>
        <a:lstStyle/>
        <a:p>
          <a:endParaRPr lang="en-US"/>
        </a:p>
      </dgm:t>
    </dgm:pt>
    <dgm:pt modelId="{F03FDB55-3E8D-4143-AABB-AE8130505A49}" type="sibTrans" cxnId="{0F92A833-7BF2-4261-B307-16B306722078}">
      <dgm:prSet/>
      <dgm:spPr/>
      <dgm:t>
        <a:bodyPr/>
        <a:lstStyle/>
        <a:p>
          <a:endParaRPr lang="en-US"/>
        </a:p>
      </dgm:t>
    </dgm:pt>
    <dgm:pt modelId="{AF3AC8E3-94A9-4C2A-9248-FECD7D9C7719}" type="pres">
      <dgm:prSet presAssocID="{3BC123B7-5030-4249-8B90-F8891F0475C7}" presName="Name0" presStyleCnt="0">
        <dgm:presLayoutVars>
          <dgm:chPref val="3"/>
          <dgm:dir/>
          <dgm:animLvl val="lvl"/>
          <dgm:resizeHandles/>
        </dgm:presLayoutVars>
      </dgm:prSet>
      <dgm:spPr/>
    </dgm:pt>
    <dgm:pt modelId="{2167C00C-E0C7-427E-8D2A-F457411D9E6B}" type="pres">
      <dgm:prSet presAssocID="{6BE859B4-51C7-45AE-A725-A0A94925F877}" presName="horFlow" presStyleCnt="0"/>
      <dgm:spPr/>
    </dgm:pt>
    <dgm:pt modelId="{479117E5-2348-4ADB-92C7-23AD6F6FEC8E}" type="pres">
      <dgm:prSet presAssocID="{6BE859B4-51C7-45AE-A725-A0A94925F877}" presName="bigChev" presStyleLbl="node1" presStyleIdx="0" presStyleCnt="3" custScaleX="157402"/>
      <dgm:spPr/>
    </dgm:pt>
    <dgm:pt modelId="{74239FEF-F51B-4868-9577-48038720A58B}" type="pres">
      <dgm:prSet presAssocID="{E4762F31-C045-4973-883A-A17E2B767DFD}" presName="parTrans" presStyleCnt="0"/>
      <dgm:spPr/>
    </dgm:pt>
    <dgm:pt modelId="{D7CC8E87-50DB-4037-A644-7C82794B71B6}" type="pres">
      <dgm:prSet presAssocID="{CFC394C2-F6C1-4BBD-A224-CA8069C244DF}" presName="node" presStyleLbl="alignAccFollowNode1" presStyleIdx="0" presStyleCnt="3" custScaleX="232330">
        <dgm:presLayoutVars>
          <dgm:bulletEnabled val="1"/>
        </dgm:presLayoutVars>
      </dgm:prSet>
      <dgm:spPr/>
    </dgm:pt>
    <dgm:pt modelId="{8F122D3E-A665-48F1-83AE-C9CB31801085}" type="pres">
      <dgm:prSet presAssocID="{6BE859B4-51C7-45AE-A725-A0A94925F877}" presName="vSp" presStyleCnt="0"/>
      <dgm:spPr/>
    </dgm:pt>
    <dgm:pt modelId="{02DA66EE-681B-45E2-B1C5-ABB75028560F}" type="pres">
      <dgm:prSet presAssocID="{3A5C921E-6835-4FB3-BBF0-D045B5D4E682}" presName="horFlow" presStyleCnt="0"/>
      <dgm:spPr/>
    </dgm:pt>
    <dgm:pt modelId="{6C2B4C83-9E46-4B9F-B941-5F8672D43C7E}" type="pres">
      <dgm:prSet presAssocID="{3A5C921E-6835-4FB3-BBF0-D045B5D4E682}" presName="bigChev" presStyleLbl="node1" presStyleIdx="1" presStyleCnt="3" custScaleX="155178" custLinFactNeighborX="-1841" custLinFactNeighborY="3958"/>
      <dgm:spPr/>
    </dgm:pt>
    <dgm:pt modelId="{3A341C7C-3A6D-48F3-9BDD-9B79B45D35F1}" type="pres">
      <dgm:prSet presAssocID="{B8C9087D-52E7-4001-8EA9-7EA3EA26F69C}" presName="parTrans" presStyleCnt="0"/>
      <dgm:spPr/>
    </dgm:pt>
    <dgm:pt modelId="{4BF17054-9621-4A75-8BBF-F45B25056F64}" type="pres">
      <dgm:prSet presAssocID="{F8816CAC-9C23-44EE-BA5B-B3D01BA63F6C}" presName="node" presStyleLbl="alignAccFollowNode1" presStyleIdx="1" presStyleCnt="3" custScaleX="232347">
        <dgm:presLayoutVars>
          <dgm:bulletEnabled val="1"/>
        </dgm:presLayoutVars>
      </dgm:prSet>
      <dgm:spPr/>
    </dgm:pt>
    <dgm:pt modelId="{F56D930C-6416-4CB5-BC74-0C4E00802AA7}" type="pres">
      <dgm:prSet presAssocID="{3A5C921E-6835-4FB3-BBF0-D045B5D4E682}" presName="vSp" presStyleCnt="0"/>
      <dgm:spPr/>
    </dgm:pt>
    <dgm:pt modelId="{DCD6FE11-8A61-433B-B6E6-F6738A8EDD9C}" type="pres">
      <dgm:prSet presAssocID="{4BBE1BB8-8F52-468F-8C61-1F5F19B86748}" presName="horFlow" presStyleCnt="0"/>
      <dgm:spPr/>
    </dgm:pt>
    <dgm:pt modelId="{4B1797BD-B72A-45EC-8502-0CFFAD7FFB2C}" type="pres">
      <dgm:prSet presAssocID="{4BBE1BB8-8F52-468F-8C61-1F5F19B86748}" presName="bigChev" presStyleLbl="node1" presStyleIdx="2" presStyleCnt="3" custScaleX="168110"/>
      <dgm:spPr/>
    </dgm:pt>
    <dgm:pt modelId="{A2919D02-7D49-4BCE-83AB-F4DD25A4F612}" type="pres">
      <dgm:prSet presAssocID="{DD125075-D5BF-4690-B907-BC2483EE71B1}" presName="parTrans" presStyleCnt="0"/>
      <dgm:spPr/>
    </dgm:pt>
    <dgm:pt modelId="{27928F76-B107-4F3B-8B82-B0F2F224F0CA}" type="pres">
      <dgm:prSet presAssocID="{EA9DEF92-57F0-4FE5-8506-290B1CB87245}" presName="node" presStyleLbl="alignAccFollowNode1" presStyleIdx="2" presStyleCnt="3" custScaleX="220390" custLinFactNeighborX="14540" custLinFactNeighborY="-3729">
        <dgm:presLayoutVars>
          <dgm:bulletEnabled val="1"/>
        </dgm:presLayoutVars>
      </dgm:prSet>
      <dgm:spPr/>
    </dgm:pt>
  </dgm:ptLst>
  <dgm:cxnLst>
    <dgm:cxn modelId="{0F92A833-7BF2-4261-B307-16B306722078}" srcId="{6BE859B4-51C7-45AE-A725-A0A94925F877}" destId="{CFC394C2-F6C1-4BBD-A224-CA8069C244DF}" srcOrd="0" destOrd="0" parTransId="{E4762F31-C045-4973-883A-A17E2B767DFD}" sibTransId="{F03FDB55-3E8D-4143-AABB-AE8130505A49}"/>
    <dgm:cxn modelId="{16E24C39-33E2-4699-BE5C-183438D47A8E}" type="presOf" srcId="{CFC394C2-F6C1-4BBD-A224-CA8069C244DF}" destId="{D7CC8E87-50DB-4037-A644-7C82794B71B6}" srcOrd="0" destOrd="0" presId="urn:microsoft.com/office/officeart/2005/8/layout/lProcess3"/>
    <dgm:cxn modelId="{1E1D6E3F-CC70-42B0-92B8-0829A3FC6BAF}" type="presOf" srcId="{EA9DEF92-57F0-4FE5-8506-290B1CB87245}" destId="{27928F76-B107-4F3B-8B82-B0F2F224F0CA}" srcOrd="0" destOrd="0" presId="urn:microsoft.com/office/officeart/2005/8/layout/lProcess3"/>
    <dgm:cxn modelId="{65689740-916B-49D8-83FB-E32B67945D30}" srcId="{3BC123B7-5030-4249-8B90-F8891F0475C7}" destId="{3A5C921E-6835-4FB3-BBF0-D045B5D4E682}" srcOrd="1" destOrd="0" parTransId="{E68D8E6F-EBC6-4475-96A7-66AFE64524D0}" sibTransId="{773A663C-3BE7-49D2-8F0E-777FC02FCCCF}"/>
    <dgm:cxn modelId="{2E161B67-EA4C-4F73-918D-11434EDE372E}" srcId="{3BC123B7-5030-4249-8B90-F8891F0475C7}" destId="{4BBE1BB8-8F52-468F-8C61-1F5F19B86748}" srcOrd="2" destOrd="0" parTransId="{CFD76BA8-99A3-44E4-AE3A-38AD5049A292}" sibTransId="{E0E9B6BE-C668-429C-88C7-215B04F42BA6}"/>
    <dgm:cxn modelId="{4CD42247-BCE6-41E8-AA60-015A4DBDC2EC}" srcId="{3A5C921E-6835-4FB3-BBF0-D045B5D4E682}" destId="{F8816CAC-9C23-44EE-BA5B-B3D01BA63F6C}" srcOrd="0" destOrd="0" parTransId="{B8C9087D-52E7-4001-8EA9-7EA3EA26F69C}" sibTransId="{104C6B28-0653-4E5A-9E5C-67BF576B0C33}"/>
    <dgm:cxn modelId="{79F20B57-397D-4336-80D2-754DA61EA851}" type="presOf" srcId="{3A5C921E-6835-4FB3-BBF0-D045B5D4E682}" destId="{6C2B4C83-9E46-4B9F-B941-5F8672D43C7E}" srcOrd="0" destOrd="0" presId="urn:microsoft.com/office/officeart/2005/8/layout/lProcess3"/>
    <dgm:cxn modelId="{6D30087D-270B-4789-8CCF-73BC6B61BC37}" srcId="{3BC123B7-5030-4249-8B90-F8891F0475C7}" destId="{6BE859B4-51C7-45AE-A725-A0A94925F877}" srcOrd="0" destOrd="0" parTransId="{F4FAEBDB-1908-4AEC-99B6-EBA5FC0C37F1}" sibTransId="{2A596ECA-217C-4A52-BE47-CDABC97615E8}"/>
    <dgm:cxn modelId="{A1A46393-A00E-4E78-ACB8-2B279D10C6F4}" type="presOf" srcId="{4BBE1BB8-8F52-468F-8C61-1F5F19B86748}" destId="{4B1797BD-B72A-45EC-8502-0CFFAD7FFB2C}" srcOrd="0" destOrd="0" presId="urn:microsoft.com/office/officeart/2005/8/layout/lProcess3"/>
    <dgm:cxn modelId="{5730C49E-9B4E-46C6-8AC8-34196FE9A0F5}" type="presOf" srcId="{6BE859B4-51C7-45AE-A725-A0A94925F877}" destId="{479117E5-2348-4ADB-92C7-23AD6F6FEC8E}" srcOrd="0" destOrd="0" presId="urn:microsoft.com/office/officeart/2005/8/layout/lProcess3"/>
    <dgm:cxn modelId="{9E34B2A2-2902-41CE-B7D7-B7D6DBF4D0E9}" type="presOf" srcId="{F8816CAC-9C23-44EE-BA5B-B3D01BA63F6C}" destId="{4BF17054-9621-4A75-8BBF-F45B25056F64}" srcOrd="0" destOrd="0" presId="urn:microsoft.com/office/officeart/2005/8/layout/lProcess3"/>
    <dgm:cxn modelId="{806448AF-CA3D-40DF-B975-6D5D79CEAF93}" type="presOf" srcId="{3BC123B7-5030-4249-8B90-F8891F0475C7}" destId="{AF3AC8E3-94A9-4C2A-9248-FECD7D9C7719}" srcOrd="0" destOrd="0" presId="urn:microsoft.com/office/officeart/2005/8/layout/lProcess3"/>
    <dgm:cxn modelId="{DF0A3CCA-BDAE-4974-B8CE-D0E352A86EF3}" srcId="{4BBE1BB8-8F52-468F-8C61-1F5F19B86748}" destId="{EA9DEF92-57F0-4FE5-8506-290B1CB87245}" srcOrd="0" destOrd="0" parTransId="{DD125075-D5BF-4690-B907-BC2483EE71B1}" sibTransId="{C8651F08-DCED-4EAE-A481-9B1275167DAE}"/>
    <dgm:cxn modelId="{C89F6EE6-1977-4A67-8BE3-89E712A74244}" type="presParOf" srcId="{AF3AC8E3-94A9-4C2A-9248-FECD7D9C7719}" destId="{2167C00C-E0C7-427E-8D2A-F457411D9E6B}" srcOrd="0" destOrd="0" presId="urn:microsoft.com/office/officeart/2005/8/layout/lProcess3"/>
    <dgm:cxn modelId="{8D342919-2FBC-4225-93CB-429817059AD3}" type="presParOf" srcId="{2167C00C-E0C7-427E-8D2A-F457411D9E6B}" destId="{479117E5-2348-4ADB-92C7-23AD6F6FEC8E}" srcOrd="0" destOrd="0" presId="urn:microsoft.com/office/officeart/2005/8/layout/lProcess3"/>
    <dgm:cxn modelId="{7C400262-BB85-4415-8EF1-EEA78CFB38C3}" type="presParOf" srcId="{2167C00C-E0C7-427E-8D2A-F457411D9E6B}" destId="{74239FEF-F51B-4868-9577-48038720A58B}" srcOrd="1" destOrd="0" presId="urn:microsoft.com/office/officeart/2005/8/layout/lProcess3"/>
    <dgm:cxn modelId="{2DF4F2A9-6C9B-4C7A-A969-BEB4CD606438}" type="presParOf" srcId="{2167C00C-E0C7-427E-8D2A-F457411D9E6B}" destId="{D7CC8E87-50DB-4037-A644-7C82794B71B6}" srcOrd="2" destOrd="0" presId="urn:microsoft.com/office/officeart/2005/8/layout/lProcess3"/>
    <dgm:cxn modelId="{28550FDC-FC9C-4EBD-9C14-BFFCA855BECD}" type="presParOf" srcId="{AF3AC8E3-94A9-4C2A-9248-FECD7D9C7719}" destId="{8F122D3E-A665-48F1-83AE-C9CB31801085}" srcOrd="1" destOrd="0" presId="urn:microsoft.com/office/officeart/2005/8/layout/lProcess3"/>
    <dgm:cxn modelId="{42846D1A-3843-409A-A08D-CA3EA2D4D1E6}" type="presParOf" srcId="{AF3AC8E3-94A9-4C2A-9248-FECD7D9C7719}" destId="{02DA66EE-681B-45E2-B1C5-ABB75028560F}" srcOrd="2" destOrd="0" presId="urn:microsoft.com/office/officeart/2005/8/layout/lProcess3"/>
    <dgm:cxn modelId="{6C1CE6A3-726B-496E-8105-705D7E93C737}" type="presParOf" srcId="{02DA66EE-681B-45E2-B1C5-ABB75028560F}" destId="{6C2B4C83-9E46-4B9F-B941-5F8672D43C7E}" srcOrd="0" destOrd="0" presId="urn:microsoft.com/office/officeart/2005/8/layout/lProcess3"/>
    <dgm:cxn modelId="{7E847A60-1F98-4A5C-A4DA-F8CB11086FD6}" type="presParOf" srcId="{02DA66EE-681B-45E2-B1C5-ABB75028560F}" destId="{3A341C7C-3A6D-48F3-9BDD-9B79B45D35F1}" srcOrd="1" destOrd="0" presId="urn:microsoft.com/office/officeart/2005/8/layout/lProcess3"/>
    <dgm:cxn modelId="{C6A3427C-54A0-4151-BE4B-2F63211A9584}" type="presParOf" srcId="{02DA66EE-681B-45E2-B1C5-ABB75028560F}" destId="{4BF17054-9621-4A75-8BBF-F45B25056F64}" srcOrd="2" destOrd="0" presId="urn:microsoft.com/office/officeart/2005/8/layout/lProcess3"/>
    <dgm:cxn modelId="{2F5E92E7-C3D3-4BCF-B9D6-C1C60D34D105}" type="presParOf" srcId="{AF3AC8E3-94A9-4C2A-9248-FECD7D9C7719}" destId="{F56D930C-6416-4CB5-BC74-0C4E00802AA7}" srcOrd="3" destOrd="0" presId="urn:microsoft.com/office/officeart/2005/8/layout/lProcess3"/>
    <dgm:cxn modelId="{90D9025A-2971-4789-9BED-34B612FEC4A2}" type="presParOf" srcId="{AF3AC8E3-94A9-4C2A-9248-FECD7D9C7719}" destId="{DCD6FE11-8A61-433B-B6E6-F6738A8EDD9C}" srcOrd="4" destOrd="0" presId="urn:microsoft.com/office/officeart/2005/8/layout/lProcess3"/>
    <dgm:cxn modelId="{B82884A3-C1E3-4B26-88F3-3204C72A994E}" type="presParOf" srcId="{DCD6FE11-8A61-433B-B6E6-F6738A8EDD9C}" destId="{4B1797BD-B72A-45EC-8502-0CFFAD7FFB2C}" srcOrd="0" destOrd="0" presId="urn:microsoft.com/office/officeart/2005/8/layout/lProcess3"/>
    <dgm:cxn modelId="{B02056E5-E2FC-4FC6-8558-3FFAB3D7CB39}" type="presParOf" srcId="{DCD6FE11-8A61-433B-B6E6-F6738A8EDD9C}" destId="{A2919D02-7D49-4BCE-83AB-F4DD25A4F612}" srcOrd="1" destOrd="0" presId="urn:microsoft.com/office/officeart/2005/8/layout/lProcess3"/>
    <dgm:cxn modelId="{7F6F1FA3-4302-4760-96CC-2841BD04BDD1}" type="presParOf" srcId="{DCD6FE11-8A61-433B-B6E6-F6738A8EDD9C}" destId="{27928F76-B107-4F3B-8B82-B0F2F224F0CA}"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76494-1AB1-4434-B877-4095510B90A5}">
      <dsp:nvSpPr>
        <dsp:cNvPr id="0" name=""/>
        <dsp:cNvSpPr/>
      </dsp:nvSpPr>
      <dsp:spPr>
        <a:xfrm>
          <a:off x="0" y="42040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434FC17-2097-4BF6-A643-A9163B2B7303}">
      <dsp:nvSpPr>
        <dsp:cNvPr id="0" name=""/>
        <dsp:cNvSpPr/>
      </dsp:nvSpPr>
      <dsp:spPr>
        <a:xfrm>
          <a:off x="613410" y="8092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Introduction to Sunrise Residential Care Home</a:t>
          </a:r>
        </a:p>
      </dsp:txBody>
      <dsp:txXfrm>
        <a:off x="646554" y="114064"/>
        <a:ext cx="8521452" cy="612672"/>
      </dsp:txXfrm>
    </dsp:sp>
    <dsp:sp modelId="{255E0190-AE79-46A3-94C9-109311697EEC}">
      <dsp:nvSpPr>
        <dsp:cNvPr id="0" name=""/>
        <dsp:cNvSpPr/>
      </dsp:nvSpPr>
      <dsp:spPr>
        <a:xfrm>
          <a:off x="0" y="146368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06A7D2E-4DD3-41D8-947F-CA09C35BD12F}">
      <dsp:nvSpPr>
        <dsp:cNvPr id="0" name=""/>
        <dsp:cNvSpPr/>
      </dsp:nvSpPr>
      <dsp:spPr>
        <a:xfrm>
          <a:off x="530108" y="114300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Microsoft Excel: Streamlining Resident Care Management</a:t>
          </a:r>
        </a:p>
      </dsp:txBody>
      <dsp:txXfrm>
        <a:off x="563252" y="1176144"/>
        <a:ext cx="8521452" cy="612672"/>
      </dsp:txXfrm>
    </dsp:sp>
    <dsp:sp modelId="{36535D76-532D-485A-8CF0-1FF500C12251}">
      <dsp:nvSpPr>
        <dsp:cNvPr id="0" name=""/>
        <dsp:cNvSpPr/>
      </dsp:nvSpPr>
      <dsp:spPr>
        <a:xfrm>
          <a:off x="0" y="250696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C269E65-95F3-47F9-92A7-234BA67E80E6}">
      <dsp:nvSpPr>
        <dsp:cNvPr id="0" name=""/>
        <dsp:cNvSpPr/>
      </dsp:nvSpPr>
      <dsp:spPr>
        <a:xfrm>
          <a:off x="613410" y="216748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Microsoft Teams: Enhancing Care Team Communication</a:t>
          </a:r>
        </a:p>
      </dsp:txBody>
      <dsp:txXfrm>
        <a:off x="646554" y="2200624"/>
        <a:ext cx="8521452" cy="612672"/>
      </dsp:txXfrm>
    </dsp:sp>
    <dsp:sp modelId="{CB1CBF52-C3C7-4EA6-9E36-E9CED29F6469}">
      <dsp:nvSpPr>
        <dsp:cNvPr id="0" name=""/>
        <dsp:cNvSpPr/>
      </dsp:nvSpPr>
      <dsp:spPr>
        <a:xfrm>
          <a:off x="0" y="355024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A96641D-56BC-4F29-90EB-DAF38F648817}">
      <dsp:nvSpPr>
        <dsp:cNvPr id="0" name=""/>
        <dsp:cNvSpPr/>
      </dsp:nvSpPr>
      <dsp:spPr>
        <a:xfrm>
          <a:off x="613410" y="321076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Impact of Limited Digital Literacy on Care Delivery</a:t>
          </a:r>
        </a:p>
      </dsp:txBody>
      <dsp:txXfrm>
        <a:off x="646554" y="3243904"/>
        <a:ext cx="8521452" cy="612672"/>
      </dsp:txXfrm>
    </dsp:sp>
    <dsp:sp modelId="{9650861E-2CEC-4B1B-B512-11FE631C9D5C}">
      <dsp:nvSpPr>
        <dsp:cNvPr id="0" name=""/>
        <dsp:cNvSpPr/>
      </dsp:nvSpPr>
      <dsp:spPr>
        <a:xfrm>
          <a:off x="0" y="459352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6AEC7AAE-632A-40AE-B749-CA62966560EB}">
      <dsp:nvSpPr>
        <dsp:cNvPr id="0" name=""/>
        <dsp:cNvSpPr/>
      </dsp:nvSpPr>
      <dsp:spPr>
        <a:xfrm>
          <a:off x="613410" y="425404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Digital Safety Checklist for Sunrise Care Home</a:t>
          </a:r>
        </a:p>
      </dsp:txBody>
      <dsp:txXfrm>
        <a:off x="646554" y="4287184"/>
        <a:ext cx="8521452" cy="612672"/>
      </dsp:txXfrm>
    </dsp:sp>
    <dsp:sp modelId="{7A23922B-9F7F-4757-97FA-0A07DBC076F8}">
      <dsp:nvSpPr>
        <dsp:cNvPr id="0" name=""/>
        <dsp:cNvSpPr/>
      </dsp:nvSpPr>
      <dsp:spPr>
        <a:xfrm>
          <a:off x="0" y="563680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60CCDFE-5F90-4DB4-AAF2-CB6BCF73F36E}">
      <dsp:nvSpPr>
        <dsp:cNvPr id="0" name=""/>
        <dsp:cNvSpPr/>
      </dsp:nvSpPr>
      <dsp:spPr>
        <a:xfrm>
          <a:off x="613410" y="5297320"/>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rtl="0">
            <a:lnSpc>
              <a:spcPct val="90000"/>
            </a:lnSpc>
            <a:spcBef>
              <a:spcPct val="0"/>
            </a:spcBef>
            <a:spcAft>
              <a:spcPct val="35000"/>
            </a:spcAft>
            <a:buNone/>
          </a:pPr>
          <a:r>
            <a:rPr lang="en-US" sz="2400" b="0" kern="1200" dirty="0">
              <a:latin typeface="+mn-lt"/>
            </a:rPr>
            <a:t>Key  Findings</a:t>
          </a:r>
        </a:p>
      </dsp:txBody>
      <dsp:txXfrm>
        <a:off x="646554" y="5330464"/>
        <a:ext cx="8521452" cy="612672"/>
      </dsp:txXfrm>
    </dsp:sp>
    <dsp:sp modelId="{1D6DBDF9-EC85-4232-B3C4-5BE719D49075}">
      <dsp:nvSpPr>
        <dsp:cNvPr id="0" name=""/>
        <dsp:cNvSpPr/>
      </dsp:nvSpPr>
      <dsp:spPr>
        <a:xfrm>
          <a:off x="0" y="6680080"/>
          <a:ext cx="122682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E27791F-B8F0-4979-BB3E-62C8AD74E499}">
      <dsp:nvSpPr>
        <dsp:cNvPr id="0" name=""/>
        <dsp:cNvSpPr/>
      </dsp:nvSpPr>
      <dsp:spPr>
        <a:xfrm>
          <a:off x="613410" y="6340599"/>
          <a:ext cx="8587740" cy="67896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4596" tIns="0" rIns="324596" bIns="0" numCol="1" spcCol="1270" anchor="ctr" anchorCtr="0">
          <a:noAutofit/>
        </a:bodyPr>
        <a:lstStyle/>
        <a:p>
          <a:pPr marL="0" lvl="0" indent="0" algn="l" defTabSz="1066800">
            <a:lnSpc>
              <a:spcPct val="90000"/>
            </a:lnSpc>
            <a:spcBef>
              <a:spcPct val="0"/>
            </a:spcBef>
            <a:spcAft>
              <a:spcPct val="35000"/>
            </a:spcAft>
            <a:buNone/>
          </a:pPr>
          <a:r>
            <a:rPr lang="en-US" sz="2400" b="0" kern="1200" dirty="0">
              <a:latin typeface="+mn-lt"/>
              <a:ea typeface="Calibri (MS)"/>
              <a:cs typeface="Calibri (MS)"/>
              <a:sym typeface="Calibri (MS)"/>
            </a:rPr>
            <a:t>Reference List</a:t>
          </a:r>
        </a:p>
      </dsp:txBody>
      <dsp:txXfrm>
        <a:off x="646554" y="6373743"/>
        <a:ext cx="8521452"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B4015-0A5E-4F14-A0A5-3FF2B916AB98}">
      <dsp:nvSpPr>
        <dsp:cNvPr id="0" name=""/>
        <dsp:cNvSpPr/>
      </dsp:nvSpPr>
      <dsp:spPr>
        <a:xfrm>
          <a:off x="0" y="2391"/>
          <a:ext cx="7559112"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F269B8-39CC-4A7C-93A2-70CF6BAB8338}">
      <dsp:nvSpPr>
        <dsp:cNvPr id="0" name=""/>
        <dsp:cNvSpPr/>
      </dsp:nvSpPr>
      <dsp:spPr>
        <a:xfrm>
          <a:off x="0" y="2391"/>
          <a:ext cx="7559112" cy="1738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Facility Overview:</a:t>
          </a:r>
          <a:r>
            <a:rPr lang="en-US" sz="2800" kern="1200" dirty="0"/>
            <a:t> 35 residents with dementia, mobility issues, and long-term conditions.</a:t>
          </a:r>
        </a:p>
      </dsp:txBody>
      <dsp:txXfrm>
        <a:off x="0" y="2391"/>
        <a:ext cx="7559112" cy="1738442"/>
      </dsp:txXfrm>
    </dsp:sp>
    <dsp:sp modelId="{84EA01C9-C908-4548-AD33-03A77295F715}">
      <dsp:nvSpPr>
        <dsp:cNvPr id="0" name=""/>
        <dsp:cNvSpPr/>
      </dsp:nvSpPr>
      <dsp:spPr>
        <a:xfrm>
          <a:off x="0" y="1421912"/>
          <a:ext cx="7559112"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B9A42F-D544-4A17-999A-11845D21E3A0}">
      <dsp:nvSpPr>
        <dsp:cNvPr id="0" name=""/>
        <dsp:cNvSpPr/>
      </dsp:nvSpPr>
      <dsp:spPr>
        <a:xfrm>
          <a:off x="0" y="1740833"/>
          <a:ext cx="7559112" cy="14974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The Team:</a:t>
          </a:r>
          <a:r>
            <a:rPr lang="en-US" sz="2800" kern="1200" dirty="0"/>
            <a:t> Nurses, care workers, administrators, and visiting professionals.</a:t>
          </a:r>
        </a:p>
      </dsp:txBody>
      <dsp:txXfrm>
        <a:off x="0" y="1740833"/>
        <a:ext cx="7559112" cy="1497494"/>
      </dsp:txXfrm>
    </dsp:sp>
    <dsp:sp modelId="{E35750C2-F0A1-4DE4-A1F6-FB86C0B80E94}">
      <dsp:nvSpPr>
        <dsp:cNvPr id="0" name=""/>
        <dsp:cNvSpPr/>
      </dsp:nvSpPr>
      <dsp:spPr>
        <a:xfrm>
          <a:off x="0" y="3022118"/>
          <a:ext cx="7559112"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905474-2A02-4D00-974C-59C23D9FFDED}">
      <dsp:nvSpPr>
        <dsp:cNvPr id="0" name=""/>
        <dsp:cNvSpPr/>
      </dsp:nvSpPr>
      <dsp:spPr>
        <a:xfrm>
          <a:off x="0" y="3238328"/>
          <a:ext cx="7559112" cy="1738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Digital Goal:</a:t>
          </a:r>
          <a:r>
            <a:rPr lang="en-US" sz="2800" kern="1200" dirty="0"/>
            <a:t> Transitioning to Microsoft 365 to improve efficiency and care quality.</a:t>
          </a:r>
        </a:p>
      </dsp:txBody>
      <dsp:txXfrm>
        <a:off x="0" y="3238328"/>
        <a:ext cx="7559112" cy="1738442"/>
      </dsp:txXfrm>
    </dsp:sp>
    <dsp:sp modelId="{EB908061-08EC-4E62-8286-47A89839ABC4}">
      <dsp:nvSpPr>
        <dsp:cNvPr id="0" name=""/>
        <dsp:cNvSpPr/>
      </dsp:nvSpPr>
      <dsp:spPr>
        <a:xfrm>
          <a:off x="0" y="4622320"/>
          <a:ext cx="7559112"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63F008-85F4-45CC-AC58-5D723CE27B1C}">
      <dsp:nvSpPr>
        <dsp:cNvPr id="0" name=""/>
        <dsp:cNvSpPr/>
      </dsp:nvSpPr>
      <dsp:spPr>
        <a:xfrm>
          <a:off x="0" y="4976771"/>
          <a:ext cx="7559112" cy="1738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Current Status:</a:t>
          </a:r>
          <a:r>
            <a:rPr lang="en-US" sz="2800" kern="1200" dirty="0"/>
            <a:t> Moving from paper-based or basic digital use to full M365 integration.</a:t>
          </a:r>
        </a:p>
      </dsp:txBody>
      <dsp:txXfrm>
        <a:off x="0" y="4976771"/>
        <a:ext cx="7559112" cy="17384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F29668-AC84-4F8D-A950-C24659665F73}">
      <dsp:nvSpPr>
        <dsp:cNvPr id="0" name=""/>
        <dsp:cNvSpPr/>
      </dsp:nvSpPr>
      <dsp:spPr>
        <a:xfrm>
          <a:off x="0" y="0"/>
          <a:ext cx="7366609" cy="61975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kern="1200" dirty="0">
              <a:solidFill>
                <a:srgbClr val="000000"/>
              </a:solidFill>
              <a:latin typeface="Calibri (MS) Bold"/>
              <a:ea typeface="Calibri (MS) Bold"/>
              <a:cs typeface="Calibri (MS) Bold"/>
              <a:sym typeface="Calibri (MS) Bold"/>
            </a:rPr>
            <a:t>Benefits</a:t>
          </a:r>
          <a:endParaRPr lang="en-US" sz="6500" kern="1200" dirty="0"/>
        </a:p>
      </dsp:txBody>
      <dsp:txXfrm>
        <a:off x="0" y="0"/>
        <a:ext cx="7366609" cy="1859279"/>
      </dsp:txXfrm>
    </dsp:sp>
    <dsp:sp modelId="{C5F00895-75E7-4177-989D-C5649214CDFC}">
      <dsp:nvSpPr>
        <dsp:cNvPr id="0" name=""/>
        <dsp:cNvSpPr/>
      </dsp:nvSpPr>
      <dsp:spPr>
        <a:xfrm>
          <a:off x="744318" y="18598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dirty="0"/>
            <a:t>Real-time data entry and updates reduce documentation time by 40% (Smith, 2023)</a:t>
          </a:r>
        </a:p>
      </dsp:txBody>
      <dsp:txXfrm>
        <a:off x="779980" y="1895471"/>
        <a:ext cx="5821963" cy="1146256"/>
      </dsp:txXfrm>
    </dsp:sp>
    <dsp:sp modelId="{D257D795-72FF-478E-8A7D-228C668DF532}">
      <dsp:nvSpPr>
        <dsp:cNvPr id="0" name=""/>
        <dsp:cNvSpPr/>
      </dsp:nvSpPr>
      <dsp:spPr>
        <a:xfrm>
          <a:off x="744318" y="32647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dirty="0"/>
            <a:t>Automated calculations for medication dosages minimize human error</a:t>
          </a:r>
        </a:p>
      </dsp:txBody>
      <dsp:txXfrm>
        <a:off x="779980" y="3300371"/>
        <a:ext cx="5821963" cy="1146256"/>
      </dsp:txXfrm>
    </dsp:sp>
    <dsp:sp modelId="{7548CCF5-85D3-424B-947F-DD2B2986255F}">
      <dsp:nvSpPr>
        <dsp:cNvPr id="0" name=""/>
        <dsp:cNvSpPr/>
      </dsp:nvSpPr>
      <dsp:spPr>
        <a:xfrm>
          <a:off x="744318" y="46696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dirty="0"/>
            <a:t>Filtering and sorting capabilities enable quick identification of residents requiring immediate attention</a:t>
          </a:r>
        </a:p>
      </dsp:txBody>
      <dsp:txXfrm>
        <a:off x="779980" y="4705271"/>
        <a:ext cx="5821963" cy="1146256"/>
      </dsp:txXfrm>
    </dsp:sp>
    <dsp:sp modelId="{2C9F2418-E63E-4FBF-81EA-8B0031F905ED}">
      <dsp:nvSpPr>
        <dsp:cNvPr id="0" name=""/>
        <dsp:cNvSpPr/>
      </dsp:nvSpPr>
      <dsp:spPr>
        <a:xfrm>
          <a:off x="7926763" y="0"/>
          <a:ext cx="7366609" cy="61975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rtl="0">
            <a:lnSpc>
              <a:spcPct val="90000"/>
            </a:lnSpc>
            <a:spcBef>
              <a:spcPct val="0"/>
            </a:spcBef>
            <a:spcAft>
              <a:spcPct val="35000"/>
            </a:spcAft>
            <a:buNone/>
          </a:pPr>
          <a:r>
            <a:rPr lang="en-US" sz="6500" b="1" kern="1200" dirty="0"/>
            <a:t>Limitations</a:t>
          </a:r>
          <a:endParaRPr lang="en-US" sz="6500" kern="1200" dirty="0"/>
        </a:p>
      </dsp:txBody>
      <dsp:txXfrm>
        <a:off x="7926763" y="0"/>
        <a:ext cx="7366609" cy="1859279"/>
      </dsp:txXfrm>
    </dsp:sp>
    <dsp:sp modelId="{63DB8D63-DD24-42F6-8249-1B53C3E4EA3D}">
      <dsp:nvSpPr>
        <dsp:cNvPr id="0" name=""/>
        <dsp:cNvSpPr/>
      </dsp:nvSpPr>
      <dsp:spPr>
        <a:xfrm>
          <a:off x="8663424" y="18598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dirty="0"/>
            <a:t>Complex formulas require advanced training that many staff lack (Johnson, 2022)</a:t>
          </a:r>
        </a:p>
      </dsp:txBody>
      <dsp:txXfrm>
        <a:off x="8699086" y="1895471"/>
        <a:ext cx="5821963" cy="1146256"/>
      </dsp:txXfrm>
    </dsp:sp>
    <dsp:sp modelId="{6BAE917C-CF3F-47C6-8458-97F4BE6EC459}">
      <dsp:nvSpPr>
        <dsp:cNvPr id="0" name=""/>
        <dsp:cNvSpPr/>
      </dsp:nvSpPr>
      <dsp:spPr>
        <a:xfrm>
          <a:off x="8663424" y="32647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dirty="0"/>
            <a:t>Manual data entry remains time-intensive for less tech-savvy workers</a:t>
          </a:r>
        </a:p>
      </dsp:txBody>
      <dsp:txXfrm>
        <a:off x="8699086" y="3300371"/>
        <a:ext cx="5821963" cy="1146256"/>
      </dsp:txXfrm>
    </dsp:sp>
    <dsp:sp modelId="{3E293195-E5C5-4FB1-AAED-D5329B787CD9}">
      <dsp:nvSpPr>
        <dsp:cNvPr id="0" name=""/>
        <dsp:cNvSpPr/>
      </dsp:nvSpPr>
      <dsp:spPr>
        <a:xfrm>
          <a:off x="8663424" y="4669609"/>
          <a:ext cx="5893287" cy="121758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47625" rIns="63500" bIns="47625" numCol="1" spcCol="1270" anchor="ctr" anchorCtr="0">
          <a:noAutofit/>
        </a:bodyPr>
        <a:lstStyle/>
        <a:p>
          <a:pPr marL="0" lvl="0" indent="0" algn="ctr" defTabSz="1111250" rtl="0">
            <a:lnSpc>
              <a:spcPct val="90000"/>
            </a:lnSpc>
            <a:spcBef>
              <a:spcPct val="0"/>
            </a:spcBef>
            <a:spcAft>
              <a:spcPct val="35000"/>
            </a:spcAft>
            <a:buNone/>
          </a:pPr>
          <a:r>
            <a:rPr lang="en-US" sz="2500" kern="1200"/>
            <a:t>Limited integration with external healthcare systems</a:t>
          </a:r>
        </a:p>
      </dsp:txBody>
      <dsp:txXfrm>
        <a:off x="8699086" y="4705271"/>
        <a:ext cx="5821963" cy="11462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CC0691-D421-4023-88D7-9D891FE31A75}">
      <dsp:nvSpPr>
        <dsp:cNvPr id="0" name=""/>
        <dsp:cNvSpPr/>
      </dsp:nvSpPr>
      <dsp:spPr>
        <a:xfrm>
          <a:off x="1562" y="42282"/>
          <a:ext cx="3656707" cy="18283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rtl="0">
            <a:lnSpc>
              <a:spcPct val="90000"/>
            </a:lnSpc>
            <a:spcBef>
              <a:spcPct val="0"/>
            </a:spcBef>
            <a:spcAft>
              <a:spcPct val="35000"/>
            </a:spcAft>
            <a:buNone/>
          </a:pPr>
          <a:r>
            <a:rPr lang="en-US" sz="4000" b="1" kern="1200" dirty="0"/>
            <a:t>Virtual Consultations</a:t>
          </a:r>
          <a:endParaRPr lang="en-US" sz="4000" kern="1200" dirty="0"/>
        </a:p>
      </dsp:txBody>
      <dsp:txXfrm>
        <a:off x="55113" y="95833"/>
        <a:ext cx="3549605" cy="1721251"/>
      </dsp:txXfrm>
    </dsp:sp>
    <dsp:sp modelId="{43DCEA30-CA4A-4D48-BD19-3BB43CD8C0EF}">
      <dsp:nvSpPr>
        <dsp:cNvPr id="0" name=""/>
        <dsp:cNvSpPr/>
      </dsp:nvSpPr>
      <dsp:spPr>
        <a:xfrm>
          <a:off x="367233" y="1870635"/>
          <a:ext cx="365670" cy="2508958"/>
        </a:xfrm>
        <a:custGeom>
          <a:avLst/>
          <a:gdLst/>
          <a:ahLst/>
          <a:cxnLst/>
          <a:rect l="0" t="0" r="0" b="0"/>
          <a:pathLst>
            <a:path>
              <a:moveTo>
                <a:pt x="0" y="0"/>
              </a:moveTo>
              <a:lnTo>
                <a:pt x="0" y="2508958"/>
              </a:lnTo>
              <a:lnTo>
                <a:pt x="365670" y="25089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F5FBFB-A2A9-416A-8BB2-AC7BE7F85B98}">
      <dsp:nvSpPr>
        <dsp:cNvPr id="0" name=""/>
        <dsp:cNvSpPr/>
      </dsp:nvSpPr>
      <dsp:spPr>
        <a:xfrm>
          <a:off x="732904" y="2327723"/>
          <a:ext cx="2925365" cy="41037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latin typeface="+mn-lt"/>
              <a:ea typeface="Calibri (MS)"/>
              <a:cs typeface="Calibri (MS)"/>
              <a:sym typeface="Calibri (MS)"/>
            </a:rPr>
            <a:t>Teams enables remote consultations between care staff, visiting GPs, and specialists, reducing travel time and enabling faster response to resident health concerns (Brown, 2023).</a:t>
          </a:r>
          <a:endParaRPr lang="en-US" sz="2400" kern="1200" dirty="0">
            <a:latin typeface="+mn-lt"/>
          </a:endParaRPr>
        </a:p>
      </dsp:txBody>
      <dsp:txXfrm>
        <a:off x="818585" y="2413404"/>
        <a:ext cx="2754003" cy="3932377"/>
      </dsp:txXfrm>
    </dsp:sp>
    <dsp:sp modelId="{D6542755-D526-4D66-A767-BC3A4C4C33C4}">
      <dsp:nvSpPr>
        <dsp:cNvPr id="0" name=""/>
        <dsp:cNvSpPr/>
      </dsp:nvSpPr>
      <dsp:spPr>
        <a:xfrm>
          <a:off x="4572446" y="42282"/>
          <a:ext cx="3656707" cy="18283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80010" bIns="53340" numCol="1" spcCol="1270" anchor="ctr" anchorCtr="0">
          <a:noAutofit/>
        </a:bodyPr>
        <a:lstStyle/>
        <a:p>
          <a:pPr marL="0" lvl="0" indent="0" algn="ctr" defTabSz="1866900" rtl="0">
            <a:lnSpc>
              <a:spcPct val="90000"/>
            </a:lnSpc>
            <a:spcBef>
              <a:spcPct val="0"/>
            </a:spcBef>
            <a:spcAft>
              <a:spcPct val="35000"/>
            </a:spcAft>
            <a:buNone/>
          </a:pPr>
          <a:r>
            <a:rPr lang="en-US" sz="4200" b="1" kern="1200" dirty="0"/>
            <a:t>Instant Messaging</a:t>
          </a:r>
          <a:endParaRPr lang="en-US" sz="4200" kern="1200" dirty="0"/>
        </a:p>
      </dsp:txBody>
      <dsp:txXfrm>
        <a:off x="4625997" y="95833"/>
        <a:ext cx="3549605" cy="1721251"/>
      </dsp:txXfrm>
    </dsp:sp>
    <dsp:sp modelId="{A1410A23-288D-4707-8043-9CF9FFFAE051}">
      <dsp:nvSpPr>
        <dsp:cNvPr id="0" name=""/>
        <dsp:cNvSpPr/>
      </dsp:nvSpPr>
      <dsp:spPr>
        <a:xfrm>
          <a:off x="4938117" y="1870635"/>
          <a:ext cx="365670" cy="2510585"/>
        </a:xfrm>
        <a:custGeom>
          <a:avLst/>
          <a:gdLst/>
          <a:ahLst/>
          <a:cxnLst/>
          <a:rect l="0" t="0" r="0" b="0"/>
          <a:pathLst>
            <a:path>
              <a:moveTo>
                <a:pt x="0" y="0"/>
              </a:moveTo>
              <a:lnTo>
                <a:pt x="0" y="2510585"/>
              </a:lnTo>
              <a:lnTo>
                <a:pt x="365670" y="251058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7B508D-9800-4CE6-8036-8AFB140F9224}">
      <dsp:nvSpPr>
        <dsp:cNvPr id="0" name=""/>
        <dsp:cNvSpPr/>
      </dsp:nvSpPr>
      <dsp:spPr>
        <a:xfrm>
          <a:off x="5303787" y="2327723"/>
          <a:ext cx="2925365" cy="410699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latin typeface="+mn-lt"/>
              <a:ea typeface="Calibri (MS)"/>
              <a:cs typeface="Calibri (MS)"/>
              <a:sym typeface="Calibri (MS)"/>
            </a:rPr>
            <a:t>Secure messaging allows care workers to quickly update nurses about resident conditions, share shift reports, and coordinate urgent interventions without disrupting workflows.</a:t>
          </a:r>
          <a:endParaRPr lang="en-US" sz="2400" kern="1200" dirty="0">
            <a:latin typeface="+mn-lt"/>
          </a:endParaRPr>
        </a:p>
      </dsp:txBody>
      <dsp:txXfrm>
        <a:off x="5389468" y="2413404"/>
        <a:ext cx="2754003" cy="3935631"/>
      </dsp:txXfrm>
    </dsp:sp>
    <dsp:sp modelId="{A5E7D4C1-E53A-4FBD-B2F9-4A57DBBB9046}">
      <dsp:nvSpPr>
        <dsp:cNvPr id="0" name=""/>
        <dsp:cNvSpPr/>
      </dsp:nvSpPr>
      <dsp:spPr>
        <a:xfrm>
          <a:off x="9143330" y="42282"/>
          <a:ext cx="3656707" cy="18283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80010" bIns="53340" numCol="1" spcCol="1270" anchor="ctr" anchorCtr="0">
          <a:noAutofit/>
        </a:bodyPr>
        <a:lstStyle/>
        <a:p>
          <a:pPr marL="0" lvl="0" indent="0" algn="ctr" defTabSz="1866900" rtl="0">
            <a:lnSpc>
              <a:spcPct val="90000"/>
            </a:lnSpc>
            <a:spcBef>
              <a:spcPct val="0"/>
            </a:spcBef>
            <a:spcAft>
              <a:spcPct val="35000"/>
            </a:spcAft>
            <a:buNone/>
          </a:pPr>
          <a:r>
            <a:rPr lang="en-US" sz="4200" b="1" kern="1200" dirty="0"/>
            <a:t>Centralized Information </a:t>
          </a:r>
          <a:endParaRPr lang="en-US" sz="4200" kern="1200" dirty="0"/>
        </a:p>
      </dsp:txBody>
      <dsp:txXfrm>
        <a:off x="9196881" y="95833"/>
        <a:ext cx="3549605" cy="1721251"/>
      </dsp:txXfrm>
    </dsp:sp>
    <dsp:sp modelId="{E2F2E15B-485D-4395-8F89-72F3B60CCD0A}">
      <dsp:nvSpPr>
        <dsp:cNvPr id="0" name=""/>
        <dsp:cNvSpPr/>
      </dsp:nvSpPr>
      <dsp:spPr>
        <a:xfrm>
          <a:off x="9509000" y="1870635"/>
          <a:ext cx="281156" cy="2326506"/>
        </a:xfrm>
        <a:custGeom>
          <a:avLst/>
          <a:gdLst/>
          <a:ahLst/>
          <a:cxnLst/>
          <a:rect l="0" t="0" r="0" b="0"/>
          <a:pathLst>
            <a:path>
              <a:moveTo>
                <a:pt x="0" y="0"/>
              </a:moveTo>
              <a:lnTo>
                <a:pt x="0" y="2326506"/>
              </a:lnTo>
              <a:lnTo>
                <a:pt x="281156" y="232650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25F5B3-763E-400F-9FBD-0A0460349F4C}">
      <dsp:nvSpPr>
        <dsp:cNvPr id="0" name=""/>
        <dsp:cNvSpPr/>
      </dsp:nvSpPr>
      <dsp:spPr>
        <a:xfrm>
          <a:off x="9790157" y="2224422"/>
          <a:ext cx="2925365" cy="394544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0000"/>
              </a:solidFill>
              <a:latin typeface="Calibri (MS)"/>
              <a:ea typeface="Calibri (MS)"/>
              <a:cs typeface="Calibri (MS)"/>
              <a:sym typeface="Calibri (MS)"/>
            </a:rPr>
            <a:t>Secure messaging allows care workers to quickly update nurses about resident conditions, share shift reports, and coordinate urgent interventions without disrupting workflows.</a:t>
          </a:r>
          <a:endParaRPr lang="en-US" sz="2400" kern="1200" dirty="0"/>
        </a:p>
      </dsp:txBody>
      <dsp:txXfrm>
        <a:off x="9875838" y="2310103"/>
        <a:ext cx="2754003" cy="37740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9117E5-2348-4ADB-92C7-23AD6F6FEC8E}">
      <dsp:nvSpPr>
        <dsp:cNvPr id="0" name=""/>
        <dsp:cNvSpPr/>
      </dsp:nvSpPr>
      <dsp:spPr>
        <a:xfrm>
          <a:off x="10068" y="453647"/>
          <a:ext cx="6621088" cy="1682593"/>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27940" rIns="0" bIns="279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bg1"/>
              </a:solidFill>
              <a:latin typeface="Calibri (MS) Bold"/>
              <a:ea typeface="Calibri (MS) Bold"/>
              <a:cs typeface="Calibri (MS) Bold"/>
              <a:sym typeface="Calibri (MS) Bold"/>
            </a:rPr>
            <a:t>Technology Shows Promise</a:t>
          </a:r>
          <a:endParaRPr lang="en-US" sz="4400" kern="1200" dirty="0">
            <a:solidFill>
              <a:schemeClr val="bg1"/>
            </a:solidFill>
          </a:endParaRPr>
        </a:p>
      </dsp:txBody>
      <dsp:txXfrm>
        <a:off x="851365" y="453647"/>
        <a:ext cx="4938495" cy="1682593"/>
      </dsp:txXfrm>
    </dsp:sp>
    <dsp:sp modelId="{D7CC8E87-50DB-4037-A644-7C82794B71B6}">
      <dsp:nvSpPr>
        <dsp:cNvPr id="0" name=""/>
        <dsp:cNvSpPr/>
      </dsp:nvSpPr>
      <dsp:spPr>
        <a:xfrm>
          <a:off x="6084313" y="596667"/>
          <a:ext cx="8111525" cy="1396552"/>
        </a:xfrm>
        <a:prstGeom prst="chevron">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15875" rIns="0" bIns="15875" numCol="1" spcCol="1270" anchor="ctr" anchorCtr="0">
          <a:noAutofit/>
        </a:bodyPr>
        <a:lstStyle/>
        <a:p>
          <a:pPr marL="0" lvl="0" indent="0" algn="l" defTabSz="1111250">
            <a:lnSpc>
              <a:spcPct val="90000"/>
            </a:lnSpc>
            <a:spcBef>
              <a:spcPct val="0"/>
            </a:spcBef>
            <a:spcAft>
              <a:spcPct val="35000"/>
            </a:spcAft>
            <a:buNone/>
          </a:pPr>
          <a:r>
            <a:rPr lang="en-US" sz="2500" kern="1200" dirty="0">
              <a:solidFill>
                <a:srgbClr val="000000"/>
              </a:solidFill>
              <a:latin typeface="Calibri (MS)"/>
              <a:ea typeface="Calibri (MS)"/>
              <a:cs typeface="Calibri (MS)"/>
              <a:sym typeface="Calibri (MS)"/>
            </a:rPr>
            <a:t>MS 365 tools can significantly improve efficiency and care coordination at Sunrise when implemented effectively.</a:t>
          </a:r>
        </a:p>
      </dsp:txBody>
      <dsp:txXfrm>
        <a:off x="6782589" y="596667"/>
        <a:ext cx="6714973" cy="1396552"/>
      </dsp:txXfrm>
    </dsp:sp>
    <dsp:sp modelId="{6C2B4C83-9E46-4B9F-B941-5F8672D43C7E}">
      <dsp:nvSpPr>
        <dsp:cNvPr id="0" name=""/>
        <dsp:cNvSpPr/>
      </dsp:nvSpPr>
      <dsp:spPr>
        <a:xfrm>
          <a:off x="0" y="2438400"/>
          <a:ext cx="6527536" cy="1682593"/>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27940" rIns="0" bIns="27940" numCol="1" spcCol="1270" anchor="ctr" anchorCtr="0">
          <a:noAutofit/>
        </a:bodyPr>
        <a:lstStyle/>
        <a:p>
          <a:pPr marL="0" lvl="0" indent="0" algn="ctr" defTabSz="1955800" rtl="0">
            <a:lnSpc>
              <a:spcPct val="90000"/>
            </a:lnSpc>
            <a:spcBef>
              <a:spcPct val="0"/>
            </a:spcBef>
            <a:spcAft>
              <a:spcPct val="35000"/>
            </a:spcAft>
            <a:buNone/>
          </a:pPr>
          <a:r>
            <a:rPr lang="en-US" sz="4400" b="1" kern="1200" dirty="0"/>
            <a:t>Training Is Essential</a:t>
          </a:r>
          <a:endParaRPr lang="en-US" sz="4400" kern="1200" dirty="0"/>
        </a:p>
      </dsp:txBody>
      <dsp:txXfrm>
        <a:off x="841297" y="2438400"/>
        <a:ext cx="4844943" cy="1682593"/>
      </dsp:txXfrm>
    </dsp:sp>
    <dsp:sp modelId="{4BF17054-9621-4A75-8BBF-F45B25056F64}">
      <dsp:nvSpPr>
        <dsp:cNvPr id="0" name=""/>
        <dsp:cNvSpPr/>
      </dsp:nvSpPr>
      <dsp:spPr>
        <a:xfrm>
          <a:off x="5990761" y="2514823"/>
          <a:ext cx="8112119" cy="1396552"/>
        </a:xfrm>
        <a:prstGeom prst="chevron">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15875" rIns="0" bIns="15875" numCol="1" spcCol="1270" anchor="ctr" anchorCtr="0">
          <a:noAutofit/>
        </a:bodyPr>
        <a:lstStyle/>
        <a:p>
          <a:pPr marL="0" lvl="0" indent="0" algn="l" defTabSz="1111250" rtl="0">
            <a:lnSpc>
              <a:spcPct val="90000"/>
            </a:lnSpc>
            <a:spcBef>
              <a:spcPct val="0"/>
            </a:spcBef>
            <a:spcAft>
              <a:spcPct val="35000"/>
            </a:spcAft>
            <a:buNone/>
          </a:pPr>
          <a:r>
            <a:rPr lang="en-US" sz="2500" kern="1200" dirty="0"/>
            <a:t>Addressing digital literacy gaps through targeted training will maximize the benefits of these digital tools(Wilson, 2023).</a:t>
          </a:r>
        </a:p>
      </dsp:txBody>
      <dsp:txXfrm>
        <a:off x="6689037" y="2514823"/>
        <a:ext cx="6715567" cy="1396552"/>
      </dsp:txXfrm>
    </dsp:sp>
    <dsp:sp modelId="{4B1797BD-B72A-45EC-8502-0CFFAD7FFB2C}">
      <dsp:nvSpPr>
        <dsp:cNvPr id="0" name=""/>
        <dsp:cNvSpPr/>
      </dsp:nvSpPr>
      <dsp:spPr>
        <a:xfrm>
          <a:off x="10068" y="4289959"/>
          <a:ext cx="7071518" cy="1682593"/>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27940" rIns="0" bIns="27940" numCol="1" spcCol="1270" anchor="ctr" anchorCtr="0">
          <a:noAutofit/>
        </a:bodyPr>
        <a:lstStyle/>
        <a:p>
          <a:pPr marL="0" lvl="0" indent="0" algn="ctr" defTabSz="1955800" rtl="0">
            <a:lnSpc>
              <a:spcPct val="90000"/>
            </a:lnSpc>
            <a:spcBef>
              <a:spcPct val="0"/>
            </a:spcBef>
            <a:spcAft>
              <a:spcPct val="35000"/>
            </a:spcAft>
            <a:buNone/>
          </a:pPr>
          <a:r>
            <a:rPr lang="en-US" sz="4400" b="1" kern="1200" dirty="0"/>
            <a:t>Security Must Be Prioritized</a:t>
          </a:r>
          <a:endParaRPr lang="en-US" sz="4400" kern="1200" dirty="0"/>
        </a:p>
      </dsp:txBody>
      <dsp:txXfrm>
        <a:off x="851365" y="4289959"/>
        <a:ext cx="5388925" cy="1682593"/>
      </dsp:txXfrm>
    </dsp:sp>
    <dsp:sp modelId="{27928F76-B107-4F3B-8B82-B0F2F224F0CA}">
      <dsp:nvSpPr>
        <dsp:cNvPr id="0" name=""/>
        <dsp:cNvSpPr/>
      </dsp:nvSpPr>
      <dsp:spPr>
        <a:xfrm>
          <a:off x="6544812" y="4380902"/>
          <a:ext cx="7694654" cy="1396552"/>
        </a:xfrm>
        <a:prstGeom prst="chevron">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15875" rIns="0" bIns="15875" numCol="1" spcCol="1270" anchor="ctr" anchorCtr="0">
          <a:noAutofit/>
        </a:bodyPr>
        <a:lstStyle/>
        <a:p>
          <a:pPr marL="0" lvl="0" indent="0" algn="ctr" defTabSz="1111250" rtl="0">
            <a:lnSpc>
              <a:spcPct val="90000"/>
            </a:lnSpc>
            <a:spcBef>
              <a:spcPct val="0"/>
            </a:spcBef>
            <a:spcAft>
              <a:spcPct val="35000"/>
            </a:spcAft>
            <a:buNone/>
          </a:pPr>
          <a:r>
            <a:rPr lang="en-US" sz="2500" kern="1200" dirty="0"/>
            <a:t>Following digital safety practices protects resident confidentiality and ensures compliance with healthcare regulations  (Anderson, 2023).</a:t>
          </a:r>
        </a:p>
      </dsp:txBody>
      <dsp:txXfrm>
        <a:off x="7243088" y="4380902"/>
        <a:ext cx="6298102" cy="139655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9B6F83-0A53-487B-9AF0-395A81F106A3}"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F2EC3D-9D0F-41B7-A44E-0063D581AC4F}" type="slidenum">
              <a:rPr lang="en-US" smtClean="0"/>
              <a:t>‹#›</a:t>
            </a:fld>
            <a:endParaRPr lang="en-US"/>
          </a:p>
        </p:txBody>
      </p:sp>
    </p:spTree>
    <p:extLst>
      <p:ext uri="{BB962C8B-B14F-4D97-AF65-F5344CB8AC3E}">
        <p14:creationId xmlns:p14="http://schemas.microsoft.com/office/powerpoint/2010/main" val="1097024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F2EC3D-9D0F-41B7-A44E-0063D581AC4F}" type="slidenum">
              <a:rPr lang="en-US" smtClean="0"/>
              <a:t>4</a:t>
            </a:fld>
            <a:endParaRPr lang="en-US"/>
          </a:p>
        </p:txBody>
      </p:sp>
    </p:spTree>
    <p:extLst>
      <p:ext uri="{BB962C8B-B14F-4D97-AF65-F5344CB8AC3E}">
        <p14:creationId xmlns:p14="http://schemas.microsoft.com/office/powerpoint/2010/main" val="2244430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 y="9601200"/>
            <a:ext cx="18288000"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 y="9501474"/>
            <a:ext cx="18288000" cy="997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645920" y="1138428"/>
            <a:ext cx="15087600" cy="5349240"/>
          </a:xfrm>
        </p:spPr>
        <p:txBody>
          <a:bodyPr anchor="b">
            <a:normAutofit/>
          </a:bodyPr>
          <a:lstStyle>
            <a:lvl1pPr algn="l">
              <a:lnSpc>
                <a:spcPct val="85000"/>
              </a:lnSpc>
              <a:defRPr sz="12000" spc="-75"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50077" y="6683432"/>
            <a:ext cx="15087600" cy="1714500"/>
          </a:xfrm>
        </p:spPr>
        <p:txBody>
          <a:bodyPr lIns="91440" rIns="91440">
            <a:normAutofit/>
          </a:bodyPr>
          <a:lstStyle>
            <a:lvl1pPr marL="0" indent="0" algn="l">
              <a:buNone/>
              <a:defRPr sz="3600" cap="all" spc="300" baseline="0">
                <a:solidFill>
                  <a:schemeClr val="tx2"/>
                </a:solidFill>
                <a:latin typeface="+mj-lt"/>
              </a:defRPr>
            </a:lvl1pPr>
            <a:lvl2pPr marL="685800" indent="0" algn="ctr">
              <a:buNone/>
              <a:defRPr sz="3600"/>
            </a:lvl2pPr>
            <a:lvl3pPr marL="1371600" indent="0" algn="ctr">
              <a:buNone/>
              <a:defRPr sz="3600"/>
            </a:lvl3pPr>
            <a:lvl4pPr marL="2057400" indent="0" algn="ctr">
              <a:buNone/>
              <a:defRPr sz="3000"/>
            </a:lvl4pPr>
            <a:lvl5pPr marL="2743200" indent="0" algn="ctr">
              <a:buNone/>
              <a:defRPr sz="3000"/>
            </a:lvl5pPr>
            <a:lvl6pPr marL="3429000" indent="0" algn="ctr">
              <a:buNone/>
              <a:defRPr sz="3000"/>
            </a:lvl6pPr>
            <a:lvl7pPr marL="4114800" indent="0" algn="ctr">
              <a:buNone/>
              <a:defRPr sz="3000"/>
            </a:lvl7pPr>
            <a:lvl8pPr marL="4800600" indent="0" algn="ctr">
              <a:buNone/>
              <a:defRPr sz="3000"/>
            </a:lvl8pPr>
            <a:lvl9pPr marL="5486400" indent="0" algn="ctr">
              <a:buNone/>
              <a:defRPr sz="3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7547892-2B28-4985-9707-CD6F7EE2C052}" type="datetime1">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811487" y="6515100"/>
            <a:ext cx="1481328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541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ABE63-1849-4CA6-9E14-016DD445FD02}" type="datetime1">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25097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45920" y="1138428"/>
            <a:ext cx="15087600" cy="5349240"/>
          </a:xfrm>
        </p:spPr>
        <p:txBody>
          <a:bodyPr anchor="b" anchorCtr="0">
            <a:normAutofit/>
          </a:bodyPr>
          <a:lstStyle>
            <a:lvl1pPr>
              <a:lnSpc>
                <a:spcPct val="85000"/>
              </a:lnSpc>
              <a:defRPr sz="12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45920" y="6679692"/>
            <a:ext cx="15087600" cy="1714500"/>
          </a:xfrm>
        </p:spPr>
        <p:txBody>
          <a:bodyPr lIns="91440" rIns="91440" anchor="t" anchorCtr="0">
            <a:normAutofit/>
          </a:bodyPr>
          <a:lstStyle>
            <a:lvl1pPr marL="0" indent="0">
              <a:buNone/>
              <a:defRPr sz="3600" cap="all" spc="300" baseline="0">
                <a:solidFill>
                  <a:schemeClr val="tx2"/>
                </a:solidFill>
                <a:latin typeface="+mj-lt"/>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CDF60B-6212-4475-90A6-79C24B99700C}" type="datetime1">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811487" y="6515100"/>
            <a:ext cx="1481328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2805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645920" y="429905"/>
            <a:ext cx="15087600" cy="217613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645920" y="2768602"/>
            <a:ext cx="7406640" cy="60350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326880" y="2768603"/>
            <a:ext cx="7406640" cy="6035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EFA9BA-D5A3-4B8C-BE86-E5650638A8F7}" type="datetime1">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50999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645920" y="429905"/>
            <a:ext cx="15087600" cy="21761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45920" y="2769078"/>
            <a:ext cx="7406640" cy="1104423"/>
          </a:xfrm>
        </p:spPr>
        <p:txBody>
          <a:bodyPr lIns="91440" rIns="91440" anchor="ctr">
            <a:normAutofit/>
          </a:bodyPr>
          <a:lstStyle>
            <a:lvl1pPr marL="0" indent="0">
              <a:buNone/>
              <a:defRPr sz="3000" b="0" cap="all" baseline="0">
                <a:solidFill>
                  <a:schemeClr val="tx2"/>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645920" y="3873503"/>
            <a:ext cx="7406640" cy="4930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326880" y="2769078"/>
            <a:ext cx="7406640" cy="1104423"/>
          </a:xfrm>
        </p:spPr>
        <p:txBody>
          <a:bodyPr lIns="91440" rIns="91440" anchor="ctr">
            <a:normAutofit/>
          </a:bodyPr>
          <a:lstStyle>
            <a:lvl1pPr marL="0" indent="0">
              <a:buNone/>
              <a:defRPr sz="3000" b="0" cap="all" baseline="0">
                <a:solidFill>
                  <a:schemeClr val="tx2"/>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326880" y="3873501"/>
            <a:ext cx="7406640" cy="4930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563BA6-940B-4AF6-BD4F-8F0027F9E3DB}" type="datetime1">
              <a:rPr lang="en-US" smtClean="0"/>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4651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8DAA50-B2C8-41C4-8417-3673DDA3B9FB}" type="datetime1">
              <a:rPr lang="en-US" smtClean="0"/>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9439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019795B7-3B3F-4CE4-93A5-4BDF67A9A1D9}" type="datetime1">
              <a:rPr lang="en-US" smtClean="0"/>
              <a:t>3/13/2026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61202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5" y="0"/>
            <a:ext cx="6076187" cy="10287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060107" y="0"/>
            <a:ext cx="96012" cy="10287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891538"/>
            <a:ext cx="4800600" cy="3429000"/>
          </a:xfrm>
        </p:spPr>
        <p:txBody>
          <a:bodyPr anchor="b">
            <a:normAutofit/>
          </a:bodyPr>
          <a:lstStyle>
            <a:lvl1pPr>
              <a:defRPr sz="5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200900" y="1097280"/>
            <a:ext cx="9738360" cy="7886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4389120"/>
            <a:ext cx="4800600" cy="5068686"/>
          </a:xfrm>
        </p:spPr>
        <p:txBody>
          <a:bodyPr lIns="91440" rIns="91440">
            <a:normAutofit/>
          </a:bodyPr>
          <a:lstStyle>
            <a:lvl1pPr marL="0" indent="0">
              <a:buNone/>
              <a:defRPr sz="2250">
                <a:solidFill>
                  <a:srgbClr val="FFFFFF"/>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a:xfrm>
            <a:off x="698268" y="9689678"/>
            <a:ext cx="3927765" cy="547688"/>
          </a:xfrm>
        </p:spPr>
        <p:txBody>
          <a:bodyPr/>
          <a:lstStyle>
            <a:lvl1pPr algn="l">
              <a:defRPr/>
            </a:lvl1pPr>
          </a:lstStyle>
          <a:p>
            <a:fld id="{69F1E3D4-C597-4848-A637-DE7FFE82C089}" type="datetime1">
              <a:rPr lang="en-US" smtClean="0"/>
              <a:t>3/13/2026</a:t>
            </a:fld>
            <a:endParaRPr lang="en-US"/>
          </a:p>
        </p:txBody>
      </p:sp>
      <p:sp>
        <p:nvSpPr>
          <p:cNvPr id="6" name="Footer Placeholder 5"/>
          <p:cNvSpPr>
            <a:spLocks noGrp="1"/>
          </p:cNvSpPr>
          <p:nvPr>
            <p:ph type="ftr" sz="quarter" idx="11"/>
          </p:nvPr>
        </p:nvSpPr>
        <p:spPr>
          <a:xfrm>
            <a:off x="7200900" y="9689678"/>
            <a:ext cx="6972300" cy="547688"/>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41729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7429500"/>
            <a:ext cx="18283238" cy="2857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37261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45921" y="7612380"/>
            <a:ext cx="15170468" cy="1234440"/>
          </a:xfrm>
        </p:spPr>
        <p:txBody>
          <a:bodyPr tIns="0" bIns="0" anchor="b">
            <a:noAutofit/>
          </a:bodyPr>
          <a:lstStyle>
            <a:lvl1pPr>
              <a:defRPr sz="54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8287978" cy="7372614"/>
          </a:xfrm>
          <a:solidFill>
            <a:schemeClr val="bg2">
              <a:lumMod val="90000"/>
            </a:schemeClr>
          </a:solidFill>
        </p:spPr>
        <p:txBody>
          <a:bodyPr lIns="457200" tIns="457200"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1645920" y="8860536"/>
            <a:ext cx="15169896" cy="891540"/>
          </a:xfrm>
        </p:spPr>
        <p:txBody>
          <a:bodyPr lIns="91440" tIns="0" rIns="91440" bIns="0">
            <a:normAutofit/>
          </a:bodyPr>
          <a:lstStyle>
            <a:lvl1pPr marL="0" indent="0">
              <a:spcBef>
                <a:spcPts val="0"/>
              </a:spcBef>
              <a:spcAft>
                <a:spcPts val="900"/>
              </a:spcAft>
              <a:buNone/>
              <a:defRPr sz="2250">
                <a:solidFill>
                  <a:srgbClr val="FFFFFF"/>
                </a:solidFill>
              </a:defRPr>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E0BD770F-7BFE-4A40-86BD-57556336BC02}" type="datetime1">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41219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30F661-DEE7-4210-98E9-55DBEE29C5BD}" type="datetime1">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30534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3087350" y="618453"/>
            <a:ext cx="3943350" cy="863984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618453"/>
            <a:ext cx="11601450" cy="8639847"/>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9C59D5-3834-4A5A-AF36-E27F8E0A86CC}" type="datetime1">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99114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4763" y="9601200"/>
            <a:ext cx="18283238"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23" y="9501474"/>
            <a:ext cx="18283238" cy="96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645920" y="429905"/>
            <a:ext cx="15087600" cy="2176136"/>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645920" y="2768601"/>
            <a:ext cx="15087600" cy="603504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45921" y="9689678"/>
            <a:ext cx="3708407" cy="547688"/>
          </a:xfrm>
          <a:prstGeom prst="rect">
            <a:avLst/>
          </a:prstGeom>
        </p:spPr>
        <p:txBody>
          <a:bodyPr vert="horz" lIns="91440" tIns="45720" rIns="91440" bIns="45720" rtlCol="0" anchor="ctr"/>
          <a:lstStyle>
            <a:lvl1pPr algn="l">
              <a:defRPr sz="1350">
                <a:solidFill>
                  <a:srgbClr val="FFFFFF"/>
                </a:solidFill>
              </a:defRPr>
            </a:lvl1pPr>
          </a:lstStyle>
          <a:p>
            <a:fld id="{45AAC88C-6C59-4BA3-8C3C-37FD7684B9C0}" type="datetime1">
              <a:rPr lang="en-US" smtClean="0"/>
              <a:t>3/13/2026</a:t>
            </a:fld>
            <a:endParaRPr lang="en-US"/>
          </a:p>
        </p:txBody>
      </p:sp>
      <p:sp>
        <p:nvSpPr>
          <p:cNvPr id="5" name="Footer Placeholder 4"/>
          <p:cNvSpPr>
            <a:spLocks noGrp="1"/>
          </p:cNvSpPr>
          <p:nvPr>
            <p:ph type="ftr" sz="quarter" idx="3"/>
          </p:nvPr>
        </p:nvSpPr>
        <p:spPr>
          <a:xfrm>
            <a:off x="5529278" y="9689678"/>
            <a:ext cx="7234206" cy="547688"/>
          </a:xfrm>
          <a:prstGeom prst="rect">
            <a:avLst/>
          </a:prstGeom>
        </p:spPr>
        <p:txBody>
          <a:bodyPr vert="horz" lIns="91440" tIns="45720" rIns="91440" bIns="45720" rtlCol="0" anchor="ctr"/>
          <a:lstStyle>
            <a:lvl1pPr algn="ctr">
              <a:defRPr sz="135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14850688" y="9689678"/>
            <a:ext cx="1968038" cy="547688"/>
          </a:xfrm>
          <a:prstGeom prst="rect">
            <a:avLst/>
          </a:prstGeom>
        </p:spPr>
        <p:txBody>
          <a:bodyPr vert="horz" lIns="91440" tIns="45720" rIns="91440" bIns="45720" rtlCol="0" anchor="ctr"/>
          <a:lstStyle>
            <a:lvl1pPr algn="r">
              <a:defRPr sz="1575">
                <a:solidFill>
                  <a:srgbClr val="FFFFFF"/>
                </a:solidFill>
              </a:defRPr>
            </a:lvl1pPr>
          </a:lstStyle>
          <a:p>
            <a:fld id="{B6F15528-21DE-4FAA-801E-634DDDAF4B2B}" type="slidenum">
              <a:rPr lang="en-US" smtClean="0"/>
              <a:pPr/>
              <a:t>‹#›</a:t>
            </a:fld>
            <a:endParaRPr lang="en-US"/>
          </a:p>
        </p:txBody>
      </p:sp>
      <p:cxnSp>
        <p:nvCxnSpPr>
          <p:cNvPr id="10" name="Straight Connector 9"/>
          <p:cNvCxnSpPr/>
          <p:nvPr/>
        </p:nvCxnSpPr>
        <p:spPr>
          <a:xfrm>
            <a:off x="1790298" y="2606768"/>
            <a:ext cx="149504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32587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p:titleStyle>
    <p:bodyStyle>
      <a:lvl1pPr marL="137160" indent="-137160" algn="l" defTabSz="1371600" rtl="0" eaLnBrk="1" latinLnBrk="0" hangingPunct="1">
        <a:lnSpc>
          <a:spcPct val="90000"/>
        </a:lnSpc>
        <a:spcBef>
          <a:spcPts val="1800"/>
        </a:spcBef>
        <a:spcAft>
          <a:spcPts val="300"/>
        </a:spcAft>
        <a:buClr>
          <a:schemeClr val="accent1"/>
        </a:buClr>
        <a:buSzPct val="100000"/>
        <a:buFont typeface="Calibri" panose="020F0502020204030204" pitchFamily="34" charset="0"/>
        <a:buChar char=" "/>
        <a:defRPr sz="3000" kern="1200">
          <a:solidFill>
            <a:schemeClr val="tx1">
              <a:lumMod val="75000"/>
              <a:lumOff val="25000"/>
            </a:schemeClr>
          </a:solidFill>
          <a:latin typeface="+mn-lt"/>
          <a:ea typeface="+mn-ea"/>
          <a:cs typeface="+mn-cs"/>
        </a:defRPr>
      </a:lvl1pPr>
      <a:lvl2pPr marL="576072" indent="-274320" algn="l" defTabSz="1371600" rtl="0" eaLnBrk="1" latinLnBrk="0" hangingPunct="1">
        <a:lnSpc>
          <a:spcPct val="90000"/>
        </a:lnSpc>
        <a:spcBef>
          <a:spcPts val="300"/>
        </a:spcBef>
        <a:spcAft>
          <a:spcPts val="600"/>
        </a:spcAft>
        <a:buClr>
          <a:schemeClr val="accent1"/>
        </a:buClr>
        <a:buFont typeface="Calibri" pitchFamily="34" charset="0"/>
        <a:buChar char="◦"/>
        <a:defRPr sz="2700" kern="1200">
          <a:solidFill>
            <a:schemeClr val="tx1">
              <a:lumMod val="75000"/>
              <a:lumOff val="25000"/>
            </a:schemeClr>
          </a:solidFill>
          <a:latin typeface="+mn-lt"/>
          <a:ea typeface="+mn-ea"/>
          <a:cs typeface="+mn-cs"/>
        </a:defRPr>
      </a:lvl2pPr>
      <a:lvl3pPr marL="85039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3pPr>
      <a:lvl4pPr marL="112471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4pPr>
      <a:lvl5pPr marL="1399032" indent="-27432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5pPr>
      <a:lvl6pPr marL="16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6pPr>
      <a:lvl7pPr marL="19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7pPr>
      <a:lvl8pPr marL="22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8pPr>
      <a:lvl9pPr marL="2550000" indent="-342900" algn="l" defTabSz="1371600" rtl="0" eaLnBrk="1" latinLnBrk="0" hangingPunct="1">
        <a:lnSpc>
          <a:spcPct val="90000"/>
        </a:lnSpc>
        <a:spcBef>
          <a:spcPts val="300"/>
        </a:spcBef>
        <a:spcAft>
          <a:spcPts val="600"/>
        </a:spcAft>
        <a:buClr>
          <a:schemeClr val="accent1"/>
        </a:buClr>
        <a:buFont typeface="Calibri" pitchFamily="34" charset="0"/>
        <a:buChar char="◦"/>
        <a:defRPr sz="2100" kern="1200">
          <a:solidFill>
            <a:schemeClr val="tx1">
              <a:lumMod val="75000"/>
              <a:lumOff val="25000"/>
            </a:schemeClr>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7961261" y="3110911"/>
            <a:ext cx="8878939" cy="1776346"/>
          </a:xfrm>
          <a:prstGeom prst="rect">
            <a:avLst/>
          </a:prstGeom>
        </p:spPr>
        <p:txBody>
          <a:bodyPr wrap="square" lIns="0" tIns="0" rIns="0" bIns="0" rtlCol="0" anchor="t">
            <a:spAutoFit/>
          </a:bodyPr>
          <a:lstStyle/>
          <a:p>
            <a:pPr algn="l">
              <a:lnSpc>
                <a:spcPts val="6937"/>
              </a:lnSpc>
            </a:pPr>
            <a:r>
              <a:rPr lang="en-US" sz="5562" b="1" dirty="0">
                <a:solidFill>
                  <a:srgbClr val="000000"/>
                </a:solidFill>
                <a:ea typeface="Arimo"/>
                <a:cs typeface="Arimo"/>
                <a:sym typeface="Arimo"/>
              </a:rPr>
              <a:t>Enhancing Care Through Digital Technology</a:t>
            </a:r>
          </a:p>
        </p:txBody>
      </p:sp>
      <p:sp>
        <p:nvSpPr>
          <p:cNvPr id="5" name="TextBox 5"/>
          <p:cNvSpPr txBox="1"/>
          <p:nvPr/>
        </p:nvSpPr>
        <p:spPr>
          <a:xfrm>
            <a:off x="7924800" y="5372100"/>
            <a:ext cx="9445523" cy="846386"/>
          </a:xfrm>
          <a:prstGeom prst="rect">
            <a:avLst/>
          </a:prstGeom>
        </p:spPr>
        <p:txBody>
          <a:bodyPr lIns="0" tIns="0" rIns="0" bIns="0" rtlCol="0" anchor="t">
            <a:spAutoFit/>
          </a:bodyPr>
          <a:lstStyle/>
          <a:p>
            <a:pPr algn="l">
              <a:lnSpc>
                <a:spcPts val="3312"/>
              </a:lnSpc>
            </a:pPr>
            <a:r>
              <a:rPr lang="en-US" sz="3200" b="1" dirty="0">
                <a:solidFill>
                  <a:srgbClr val="000000"/>
                </a:solidFill>
                <a:ea typeface="Roboto"/>
                <a:cs typeface="Roboto"/>
                <a:sym typeface="Roboto"/>
              </a:rPr>
              <a:t>Evaluating Microsoft 365 Tools at Sunrise Residential Care Home</a:t>
            </a:r>
          </a:p>
        </p:txBody>
      </p:sp>
      <p:sp>
        <p:nvSpPr>
          <p:cNvPr id="6" name="TextBox 6"/>
          <p:cNvSpPr txBox="1"/>
          <p:nvPr/>
        </p:nvSpPr>
        <p:spPr>
          <a:xfrm>
            <a:off x="7961261" y="6919130"/>
            <a:ext cx="9445523" cy="1668214"/>
          </a:xfrm>
          <a:prstGeom prst="rect">
            <a:avLst/>
          </a:prstGeom>
        </p:spPr>
        <p:txBody>
          <a:bodyPr lIns="0" tIns="0" rIns="0" bIns="0" rtlCol="0" anchor="t">
            <a:spAutoFit/>
          </a:bodyPr>
          <a:lstStyle/>
          <a:p>
            <a:pPr algn="l">
              <a:lnSpc>
                <a:spcPts val="3312"/>
              </a:lnSpc>
            </a:pPr>
            <a:r>
              <a:rPr lang="en-US" sz="2400" b="1" dirty="0">
                <a:solidFill>
                  <a:srgbClr val="000000"/>
                </a:solidFill>
                <a:ea typeface="Roboto Bold"/>
                <a:cs typeface="Roboto"/>
                <a:sym typeface="Roboto Bold"/>
              </a:rPr>
              <a:t>Student name: Ashfaq Mohammad</a:t>
            </a:r>
          </a:p>
          <a:p>
            <a:pPr algn="l">
              <a:lnSpc>
                <a:spcPts val="3312"/>
              </a:lnSpc>
            </a:pPr>
            <a:r>
              <a:rPr lang="en-US" sz="2400" b="1" dirty="0">
                <a:solidFill>
                  <a:srgbClr val="000000"/>
                </a:solidFill>
                <a:ea typeface="Roboto Bold"/>
                <a:cs typeface="Roboto"/>
                <a:sym typeface="Roboto Bold"/>
              </a:rPr>
              <a:t>Student number:2504711</a:t>
            </a:r>
          </a:p>
          <a:p>
            <a:pPr algn="l">
              <a:lnSpc>
                <a:spcPts val="3312"/>
              </a:lnSpc>
            </a:pPr>
            <a:r>
              <a:rPr lang="en-US" sz="2400" b="1" dirty="0">
                <a:solidFill>
                  <a:srgbClr val="000000"/>
                </a:solidFill>
                <a:ea typeface="Roboto Bold"/>
                <a:cs typeface="Roboto"/>
                <a:sym typeface="Roboto Bold"/>
              </a:rPr>
              <a:t>Module lead: </a:t>
            </a:r>
            <a:r>
              <a:rPr lang="en-US" sz="2400" b="1" dirty="0" err="1">
                <a:solidFill>
                  <a:srgbClr val="000000"/>
                </a:solidFill>
                <a:ea typeface="Roboto Bold"/>
                <a:cs typeface="Roboto"/>
                <a:sym typeface="Roboto Bold"/>
              </a:rPr>
              <a:t>hajra</a:t>
            </a:r>
            <a:r>
              <a:rPr lang="en-US" sz="2400" b="1" dirty="0">
                <a:solidFill>
                  <a:srgbClr val="000000"/>
                </a:solidFill>
                <a:ea typeface="Roboto Bold"/>
                <a:cs typeface="Roboto"/>
                <a:sym typeface="Roboto Bold"/>
              </a:rPr>
              <a:t> </a:t>
            </a:r>
            <a:r>
              <a:rPr lang="en-US" sz="2400" b="1" dirty="0" err="1">
                <a:solidFill>
                  <a:srgbClr val="000000"/>
                </a:solidFill>
                <a:ea typeface="Roboto Bold"/>
                <a:cs typeface="Roboto"/>
                <a:sym typeface="Roboto Bold"/>
              </a:rPr>
              <a:t>mustasim</a:t>
            </a:r>
            <a:endParaRPr lang="en-US" sz="2400" b="1" dirty="0">
              <a:solidFill>
                <a:srgbClr val="000000"/>
              </a:solidFill>
              <a:ea typeface="Roboto Bold"/>
              <a:cs typeface="Roboto"/>
              <a:sym typeface="Roboto Bold"/>
            </a:endParaRPr>
          </a:p>
          <a:p>
            <a:pPr algn="l">
              <a:lnSpc>
                <a:spcPts val="3312"/>
              </a:lnSpc>
            </a:pPr>
            <a:endParaRPr lang="en-US" sz="2400" dirty="0">
              <a:solidFill>
                <a:srgbClr val="000000"/>
              </a:solidFill>
              <a:ea typeface="Roboto"/>
              <a:cs typeface="Roboto"/>
              <a:sym typeface="Roboto"/>
            </a:endParaRPr>
          </a:p>
        </p:txBody>
      </p:sp>
      <p:sp>
        <p:nvSpPr>
          <p:cNvPr id="8" name="Slide Number Placeholder 7"/>
          <p:cNvSpPr>
            <a:spLocks noGrp="1"/>
          </p:cNvSpPr>
          <p:nvPr>
            <p:ph type="sldNum" sz="quarter" idx="12"/>
          </p:nvPr>
        </p:nvSpPr>
        <p:spPr>
          <a:xfrm>
            <a:off x="16002000" y="9739312"/>
            <a:ext cx="1968038" cy="547688"/>
          </a:xfrm>
        </p:spPr>
        <p:txBody>
          <a:bodyPr/>
          <a:lstStyle/>
          <a:p>
            <a:fld id="{B6F15528-21DE-4FAA-801E-634DDDAF4B2B}" type="slidenum">
              <a:rPr lang="en-US" b="1" smtClean="0"/>
              <a:pPr/>
              <a:t>1</a:t>
            </a:fld>
            <a:endParaRPr lang="en-US" b="1" dirty="0"/>
          </a:p>
        </p:txBody>
      </p:sp>
      <p:pic>
        <p:nvPicPr>
          <p:cNvPr id="9" name="Picture 2" descr="Prifysgol Cymru Y Drindod Dewi Sant | University of Wales Trinity Saint  David - NP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0" y="910441"/>
            <a:ext cx="3733800" cy="18669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3"/>
          <a:stretch>
            <a:fillRect/>
          </a:stretch>
        </p:blipFill>
        <p:spPr>
          <a:xfrm>
            <a:off x="457200" y="0"/>
            <a:ext cx="6845531" cy="10287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4850688" y="9639300"/>
            <a:ext cx="2980112" cy="598066"/>
          </a:xfrm>
        </p:spPr>
        <p:txBody>
          <a:bodyPr/>
          <a:lstStyle/>
          <a:p>
            <a:fld id="{B6F15528-21DE-4FAA-801E-634DDDAF4B2B}" type="slidenum">
              <a:rPr lang="en-US" smtClean="0"/>
              <a:pPr/>
              <a:t>2</a:t>
            </a:fld>
            <a:endParaRPr lang="en-US" dirty="0"/>
          </a:p>
        </p:txBody>
      </p:sp>
      <p:graphicFrame>
        <p:nvGraphicFramePr>
          <p:cNvPr id="3" name="Diagram 2"/>
          <p:cNvGraphicFramePr/>
          <p:nvPr>
            <p:extLst>
              <p:ext uri="{D42A27DB-BD31-4B8C-83A1-F6EECF244321}">
                <p14:modId xmlns:p14="http://schemas.microsoft.com/office/powerpoint/2010/main" val="2340262135"/>
              </p:ext>
            </p:extLst>
          </p:nvPr>
        </p:nvGraphicFramePr>
        <p:xfrm>
          <a:off x="3048000" y="1866900"/>
          <a:ext cx="12268200" cy="734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838200" y="647700"/>
            <a:ext cx="5160131" cy="769441"/>
          </a:xfrm>
          <a:prstGeom prst="rect">
            <a:avLst/>
          </a:prstGeom>
        </p:spPr>
        <p:txBody>
          <a:bodyPr wrap="none">
            <a:spAutoFit/>
          </a:bodyPr>
          <a:lstStyle/>
          <a:p>
            <a:r>
              <a:rPr lang="en-US" sz="4400" b="1" dirty="0">
                <a:solidFill>
                  <a:schemeClr val="accent2">
                    <a:lumMod val="50000"/>
                  </a:schemeClr>
                </a:solidFill>
              </a:rPr>
              <a:t>What We Will Cover?</a:t>
            </a:r>
          </a:p>
        </p:txBody>
      </p:sp>
      <p:sp>
        <p:nvSpPr>
          <p:cNvPr id="6" name="Rectangle 5"/>
          <p:cNvSpPr/>
          <p:nvPr/>
        </p:nvSpPr>
        <p:spPr>
          <a:xfrm>
            <a:off x="0" y="537120"/>
            <a:ext cx="409575" cy="8800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815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14850688" y="9689678"/>
            <a:ext cx="2827712" cy="547688"/>
          </a:xfrm>
        </p:spPr>
        <p:txBody>
          <a:bodyPr/>
          <a:lstStyle/>
          <a:p>
            <a:fld id="{B6F15528-21DE-4FAA-801E-634DDDAF4B2B}" type="slidenum">
              <a:rPr lang="en-US" smtClean="0"/>
              <a:pPr/>
              <a:t>3</a:t>
            </a:fld>
            <a:endParaRPr lang="en-US"/>
          </a:p>
        </p:txBody>
      </p:sp>
      <p:sp>
        <p:nvSpPr>
          <p:cNvPr id="9" name="Rectangle 8"/>
          <p:cNvSpPr/>
          <p:nvPr/>
        </p:nvSpPr>
        <p:spPr>
          <a:xfrm>
            <a:off x="1600200" y="1333500"/>
            <a:ext cx="6857999" cy="7239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2"/>
          <a:stretch>
            <a:fillRect/>
          </a:stretch>
        </p:blipFill>
        <p:spPr>
          <a:xfrm>
            <a:off x="2019299" y="1943100"/>
            <a:ext cx="6019800" cy="6019800"/>
          </a:xfrm>
          <a:prstGeom prst="rect">
            <a:avLst/>
          </a:prstGeom>
        </p:spPr>
      </p:pic>
      <p:graphicFrame>
        <p:nvGraphicFramePr>
          <p:cNvPr id="3" name="Diagram 2"/>
          <p:cNvGraphicFramePr/>
          <p:nvPr>
            <p:extLst>
              <p:ext uri="{D42A27DB-BD31-4B8C-83A1-F6EECF244321}">
                <p14:modId xmlns:p14="http://schemas.microsoft.com/office/powerpoint/2010/main" val="2369859083"/>
              </p:ext>
            </p:extLst>
          </p:nvPr>
        </p:nvGraphicFramePr>
        <p:xfrm>
          <a:off x="9372600" y="2972073"/>
          <a:ext cx="7559112" cy="6717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2" descr="Prifysgol Cymru Y Drindod Dewi Sant | University of Wales Trinity Saint  David - NPLD"/>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703112" y="0"/>
            <a:ext cx="1533705" cy="7668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0" y="1333500"/>
            <a:ext cx="7559112" cy="1384995"/>
          </a:xfrm>
          <a:prstGeom prst="rect">
            <a:avLst/>
          </a:prstGeom>
        </p:spPr>
        <p:txBody>
          <a:bodyPr wrap="square">
            <a:spAutoFit/>
          </a:bodyPr>
          <a:lstStyle/>
          <a:p>
            <a:r>
              <a:rPr lang="en-US" sz="4200" b="1" dirty="0"/>
              <a:t>Introduction to Sunrise Residential Care Home</a:t>
            </a:r>
          </a:p>
        </p:txBody>
      </p:sp>
    </p:spTree>
    <p:extLst>
      <p:ext uri="{BB962C8B-B14F-4D97-AF65-F5344CB8AC3E}">
        <p14:creationId xmlns:p14="http://schemas.microsoft.com/office/powerpoint/2010/main" val="1248419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4850688" y="9689678"/>
            <a:ext cx="3056312" cy="547688"/>
          </a:xfrm>
        </p:spPr>
        <p:txBody>
          <a:bodyPr/>
          <a:lstStyle/>
          <a:p>
            <a:fld id="{B6F15528-21DE-4FAA-801E-634DDDAF4B2B}" type="slidenum">
              <a:rPr lang="en-US" smtClean="0"/>
              <a:pPr/>
              <a:t>4</a:t>
            </a:fld>
            <a:endParaRPr lang="en-US" dirty="0"/>
          </a:p>
        </p:txBody>
      </p:sp>
      <p:pic>
        <p:nvPicPr>
          <p:cNvPr id="3" name="Picture 2" descr="Prifysgol Cymru Y Drindod Dewi Sant | University of Wales Trinity Saint  David - NP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520147"/>
            <a:ext cx="1533705" cy="76685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0"/>
            <a:ext cx="18288000" cy="4381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4"/>
          <a:stretch>
            <a:fillRect/>
          </a:stretch>
        </p:blipFill>
        <p:spPr>
          <a:xfrm>
            <a:off x="1219200" y="876300"/>
            <a:ext cx="15925800" cy="5906043"/>
          </a:xfrm>
          <a:prstGeom prst="rect">
            <a:avLst/>
          </a:prstGeom>
        </p:spPr>
      </p:pic>
      <p:sp>
        <p:nvSpPr>
          <p:cNvPr id="4" name="Rectangle 3"/>
          <p:cNvSpPr/>
          <p:nvPr/>
        </p:nvSpPr>
        <p:spPr>
          <a:xfrm>
            <a:off x="1955800" y="7316775"/>
            <a:ext cx="15163800" cy="772006"/>
          </a:xfrm>
          <a:prstGeom prst="rect">
            <a:avLst/>
          </a:prstGeom>
        </p:spPr>
        <p:txBody>
          <a:bodyPr wrap="square">
            <a:spAutoFit/>
          </a:bodyPr>
          <a:lstStyle/>
          <a:p>
            <a:pPr>
              <a:lnSpc>
                <a:spcPts val="5250"/>
              </a:lnSpc>
            </a:pPr>
            <a:r>
              <a:rPr lang="en-US" sz="4800" b="1" dirty="0">
                <a:solidFill>
                  <a:schemeClr val="accent1">
                    <a:lumMod val="75000"/>
                  </a:schemeClr>
                </a:solidFill>
                <a:latin typeface="Calibri (MS) Bold"/>
                <a:ea typeface="Calibri (MS) Bold"/>
                <a:cs typeface="Calibri (MS) Bold"/>
                <a:sym typeface="Calibri (MS) Bold"/>
              </a:rPr>
              <a:t>Microsoft Excel: Streamlining Resident Care Management</a:t>
            </a:r>
          </a:p>
        </p:txBody>
      </p:sp>
    </p:spTree>
    <p:extLst>
      <p:ext uri="{BB962C8B-B14F-4D97-AF65-F5344CB8AC3E}">
        <p14:creationId xmlns:p14="http://schemas.microsoft.com/office/powerpoint/2010/main" val="2293727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4"/>
          <p:cNvSpPr txBox="1"/>
          <p:nvPr/>
        </p:nvSpPr>
        <p:spPr>
          <a:xfrm>
            <a:off x="819042" y="626370"/>
            <a:ext cx="15057264" cy="679673"/>
          </a:xfrm>
          <a:prstGeom prst="rect">
            <a:avLst/>
          </a:prstGeom>
        </p:spPr>
        <p:txBody>
          <a:bodyPr lIns="0" tIns="0" rIns="0" bIns="0" rtlCol="0" anchor="t">
            <a:spAutoFit/>
          </a:bodyPr>
          <a:lstStyle/>
          <a:p>
            <a:pPr algn="l">
              <a:lnSpc>
                <a:spcPts val="5250"/>
              </a:lnSpc>
            </a:pPr>
            <a:r>
              <a:rPr lang="en-US" sz="4200" b="1" dirty="0">
                <a:solidFill>
                  <a:schemeClr val="accent1">
                    <a:lumMod val="50000"/>
                  </a:schemeClr>
                </a:solidFill>
                <a:latin typeface="Calibri (MS) Bold"/>
                <a:ea typeface="Calibri (MS) Bold"/>
                <a:cs typeface="Calibri (MS) Bold"/>
                <a:sym typeface="Calibri (MS) Bold"/>
              </a:rPr>
              <a:t>Microsoft Excel: Streamlining Resident Care Management</a:t>
            </a:r>
          </a:p>
        </p:txBody>
      </p:sp>
      <p:sp>
        <p:nvSpPr>
          <p:cNvPr id="19" name="TextBox 19"/>
          <p:cNvSpPr txBox="1"/>
          <p:nvPr/>
        </p:nvSpPr>
        <p:spPr>
          <a:xfrm>
            <a:off x="1615368" y="1631984"/>
            <a:ext cx="15057264" cy="1077218"/>
          </a:xfrm>
          <a:prstGeom prst="rect">
            <a:avLst/>
          </a:prstGeom>
        </p:spPr>
        <p:txBody>
          <a:bodyPr wrap="square" lIns="0" tIns="0" rIns="0" bIns="0" rtlCol="0" anchor="t">
            <a:spAutoFit/>
          </a:bodyPr>
          <a:lstStyle/>
          <a:p>
            <a:pPr algn="l">
              <a:lnSpc>
                <a:spcPts val="2759"/>
              </a:lnSpc>
            </a:pPr>
            <a:r>
              <a:rPr lang="en-US" sz="2400" dirty="0">
                <a:solidFill>
                  <a:srgbClr val="000000"/>
                </a:solidFill>
                <a:ea typeface="Calibri (MS)"/>
                <a:cs typeface="Calibri" panose="020F0502020204030204" pitchFamily="34" charset="0"/>
                <a:sym typeface="Calibri (MS)"/>
              </a:rPr>
              <a:t>Excel serves as Sunrise's central tool for tracking resident care plans, medication schedules, and health monitoring data. Staff create customized spreadsheets to log vital signs, dietary requirements, and care interventions, replacing paper-based systems that were time-consuming and prone to errors.</a:t>
            </a:r>
          </a:p>
        </p:txBody>
      </p:sp>
      <p:sp>
        <p:nvSpPr>
          <p:cNvPr id="26" name="Slide Number Placeholder 25"/>
          <p:cNvSpPr>
            <a:spLocks noGrp="1"/>
          </p:cNvSpPr>
          <p:nvPr>
            <p:ph type="sldNum" sz="quarter" idx="12"/>
          </p:nvPr>
        </p:nvSpPr>
        <p:spPr>
          <a:xfrm>
            <a:off x="14850688" y="9689678"/>
            <a:ext cx="3208712" cy="547688"/>
          </a:xfrm>
        </p:spPr>
        <p:txBody>
          <a:bodyPr/>
          <a:lstStyle/>
          <a:p>
            <a:fld id="{B6F15528-21DE-4FAA-801E-634DDDAF4B2B}" type="slidenum">
              <a:rPr lang="en-US" smtClean="0"/>
              <a:pPr/>
              <a:t>5</a:t>
            </a:fld>
            <a:endParaRPr lang="en-US"/>
          </a:p>
        </p:txBody>
      </p:sp>
      <p:pic>
        <p:nvPicPr>
          <p:cNvPr id="27"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03112" y="0"/>
            <a:ext cx="1533705" cy="7668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p:cNvGraphicFramePr/>
          <p:nvPr>
            <p:extLst>
              <p:ext uri="{D42A27DB-BD31-4B8C-83A1-F6EECF244321}">
                <p14:modId xmlns:p14="http://schemas.microsoft.com/office/powerpoint/2010/main" val="3244213567"/>
              </p:ext>
            </p:extLst>
          </p:nvPr>
        </p:nvGraphicFramePr>
        <p:xfrm>
          <a:off x="1615368" y="3009900"/>
          <a:ext cx="15301031" cy="6197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0" y="383426"/>
            <a:ext cx="304800" cy="10056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6</a:t>
            </a:fld>
            <a:endParaRPr lang="en-US"/>
          </a:p>
        </p:txBody>
      </p:sp>
      <p:pic>
        <p:nvPicPr>
          <p:cNvPr id="3"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9526869"/>
            <a:ext cx="1533705" cy="7668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0"/>
            <a:ext cx="18288000" cy="4533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04952" y="866775"/>
            <a:ext cx="16416248" cy="5503024"/>
          </a:xfrm>
          <a:prstGeom prst="rect">
            <a:avLst/>
          </a:prstGeom>
        </p:spPr>
      </p:pic>
      <p:sp>
        <p:nvSpPr>
          <p:cNvPr id="5" name="Rectangle 4"/>
          <p:cNvSpPr/>
          <p:nvPr/>
        </p:nvSpPr>
        <p:spPr>
          <a:xfrm>
            <a:off x="2438400" y="7257732"/>
            <a:ext cx="14020800" cy="772006"/>
          </a:xfrm>
          <a:prstGeom prst="rect">
            <a:avLst/>
          </a:prstGeom>
        </p:spPr>
        <p:txBody>
          <a:bodyPr wrap="square">
            <a:spAutoFit/>
          </a:bodyPr>
          <a:lstStyle/>
          <a:p>
            <a:pPr>
              <a:lnSpc>
                <a:spcPts val="5270"/>
              </a:lnSpc>
            </a:pPr>
            <a:r>
              <a:rPr lang="en-US" sz="4800" b="1" dirty="0">
                <a:solidFill>
                  <a:schemeClr val="accent1">
                    <a:lumMod val="75000"/>
                  </a:schemeClr>
                </a:solidFill>
                <a:latin typeface="Calibri (MS)"/>
                <a:ea typeface="Calibri (MS)"/>
                <a:cs typeface="Calibri (MS)"/>
                <a:sym typeface="Calibri (MS)"/>
              </a:rPr>
              <a:t>Microsoft Teams: Enhancing Care Team Communication</a:t>
            </a:r>
          </a:p>
        </p:txBody>
      </p:sp>
    </p:spTree>
    <p:extLst>
      <p:ext uri="{BB962C8B-B14F-4D97-AF65-F5344CB8AC3E}">
        <p14:creationId xmlns:p14="http://schemas.microsoft.com/office/powerpoint/2010/main" val="373789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0"/>
          <p:cNvSpPr txBox="1"/>
          <p:nvPr/>
        </p:nvSpPr>
        <p:spPr>
          <a:xfrm>
            <a:off x="914400" y="716768"/>
            <a:ext cx="12142557" cy="651973"/>
          </a:xfrm>
          <a:prstGeom prst="rect">
            <a:avLst/>
          </a:prstGeom>
        </p:spPr>
        <p:txBody>
          <a:bodyPr lIns="0" tIns="0" rIns="0" bIns="0" rtlCol="0" anchor="t">
            <a:spAutoFit/>
          </a:bodyPr>
          <a:lstStyle/>
          <a:p>
            <a:pPr algn="l">
              <a:lnSpc>
                <a:spcPts val="5270"/>
              </a:lnSpc>
            </a:pPr>
            <a:r>
              <a:rPr lang="en-US" sz="4200" b="1" dirty="0">
                <a:solidFill>
                  <a:schemeClr val="accent1">
                    <a:lumMod val="50000"/>
                  </a:schemeClr>
                </a:solidFill>
                <a:latin typeface="Calibri (MS)"/>
                <a:ea typeface="Calibri (MS)"/>
                <a:cs typeface="Calibri (MS)"/>
                <a:sym typeface="Calibri (MS)"/>
              </a:rPr>
              <a:t>Microsoft Teams: Enhancing Care Team Communication</a:t>
            </a:r>
          </a:p>
        </p:txBody>
      </p:sp>
      <p:sp>
        <p:nvSpPr>
          <p:cNvPr id="15" name="TextBox 15"/>
          <p:cNvSpPr txBox="1"/>
          <p:nvPr/>
        </p:nvSpPr>
        <p:spPr>
          <a:xfrm>
            <a:off x="2524002" y="2630686"/>
            <a:ext cx="3592757" cy="333425"/>
          </a:xfrm>
          <a:prstGeom prst="rect">
            <a:avLst/>
          </a:prstGeom>
        </p:spPr>
        <p:txBody>
          <a:bodyPr lIns="0" tIns="0" rIns="0" bIns="0" rtlCol="0" anchor="t">
            <a:spAutoFit/>
          </a:bodyPr>
          <a:lstStyle/>
          <a:p>
            <a:pPr algn="l">
              <a:lnSpc>
                <a:spcPts val="2639"/>
              </a:lnSpc>
            </a:pPr>
            <a:endParaRPr lang="en-US" sz="2199" dirty="0">
              <a:solidFill>
                <a:srgbClr val="000000"/>
              </a:solidFill>
              <a:latin typeface="Calibri (MS)"/>
              <a:ea typeface="Calibri (MS)"/>
              <a:cs typeface="Calibri (MS)"/>
              <a:sym typeface="Calibri (MS)"/>
            </a:endParaRPr>
          </a:p>
        </p:txBody>
      </p:sp>
      <p:sp>
        <p:nvSpPr>
          <p:cNvPr id="25" name="TextBox 25"/>
          <p:cNvSpPr txBox="1"/>
          <p:nvPr/>
        </p:nvSpPr>
        <p:spPr>
          <a:xfrm>
            <a:off x="12604263" y="2609331"/>
            <a:ext cx="3354384" cy="333425"/>
          </a:xfrm>
          <a:prstGeom prst="rect">
            <a:avLst/>
          </a:prstGeom>
        </p:spPr>
        <p:txBody>
          <a:bodyPr lIns="0" tIns="0" rIns="0" bIns="0" rtlCol="0" anchor="t">
            <a:spAutoFit/>
          </a:bodyPr>
          <a:lstStyle/>
          <a:p>
            <a:pPr algn="l">
              <a:lnSpc>
                <a:spcPts val="2639"/>
              </a:lnSpc>
            </a:pPr>
            <a:endParaRPr lang="en-US" sz="2199" dirty="0">
              <a:solidFill>
                <a:srgbClr val="000000"/>
              </a:solidFill>
              <a:latin typeface="Roboto"/>
              <a:ea typeface="Roboto"/>
              <a:cs typeface="Roboto"/>
              <a:sym typeface="Roboto"/>
            </a:endParaRPr>
          </a:p>
        </p:txBody>
      </p:sp>
      <p:sp>
        <p:nvSpPr>
          <p:cNvPr id="33" name="Slide Number Placeholder 32"/>
          <p:cNvSpPr>
            <a:spLocks noGrp="1"/>
          </p:cNvSpPr>
          <p:nvPr>
            <p:ph type="sldNum" sz="quarter" idx="12"/>
          </p:nvPr>
        </p:nvSpPr>
        <p:spPr>
          <a:xfrm>
            <a:off x="14850688" y="9689678"/>
            <a:ext cx="3208712" cy="547688"/>
          </a:xfrm>
        </p:spPr>
        <p:txBody>
          <a:bodyPr/>
          <a:lstStyle/>
          <a:p>
            <a:fld id="{B6F15528-21DE-4FAA-801E-634DDDAF4B2B}" type="slidenum">
              <a:rPr lang="en-US" smtClean="0"/>
              <a:pPr/>
              <a:t>7</a:t>
            </a:fld>
            <a:endParaRPr lang="en-US"/>
          </a:p>
        </p:txBody>
      </p:sp>
      <p:sp>
        <p:nvSpPr>
          <p:cNvPr id="2" name="Rectangle 1"/>
          <p:cNvSpPr/>
          <p:nvPr/>
        </p:nvSpPr>
        <p:spPr>
          <a:xfrm>
            <a:off x="0" y="660138"/>
            <a:ext cx="304800" cy="6519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Diagram 2"/>
          <p:cNvGraphicFramePr/>
          <p:nvPr>
            <p:extLst>
              <p:ext uri="{D42A27DB-BD31-4B8C-83A1-F6EECF244321}">
                <p14:modId xmlns:p14="http://schemas.microsoft.com/office/powerpoint/2010/main" val="537822601"/>
              </p:ext>
            </p:extLst>
          </p:nvPr>
        </p:nvGraphicFramePr>
        <p:xfrm>
          <a:off x="2049088" y="2247900"/>
          <a:ext cx="12801600" cy="6477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1621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73117" y="491191"/>
            <a:ext cx="11070498" cy="651973"/>
          </a:xfrm>
          <a:prstGeom prst="rect">
            <a:avLst/>
          </a:prstGeom>
        </p:spPr>
        <p:txBody>
          <a:bodyPr lIns="0" tIns="0" rIns="0" bIns="0" rtlCol="0" anchor="t">
            <a:spAutoFit/>
          </a:bodyPr>
          <a:lstStyle/>
          <a:p>
            <a:pPr algn="l">
              <a:lnSpc>
                <a:spcPts val="5283"/>
              </a:lnSpc>
            </a:pPr>
            <a:r>
              <a:rPr lang="en-US" sz="4200" b="1" dirty="0">
                <a:solidFill>
                  <a:schemeClr val="accent1">
                    <a:lumMod val="50000"/>
                  </a:schemeClr>
                </a:solidFill>
                <a:latin typeface="Calibri (MS) Bold"/>
                <a:ea typeface="Calibri (MS) Bold"/>
                <a:cs typeface="Calibri (MS) Bold"/>
                <a:sym typeface="Calibri (MS) Bold"/>
              </a:rPr>
              <a:t>Impact of Limited Digital Literacy on Care Delivery</a:t>
            </a:r>
          </a:p>
        </p:txBody>
      </p:sp>
      <p:sp>
        <p:nvSpPr>
          <p:cNvPr id="6" name="TextBox 6"/>
          <p:cNvSpPr txBox="1"/>
          <p:nvPr/>
        </p:nvSpPr>
        <p:spPr>
          <a:xfrm>
            <a:off x="1832520" y="2744376"/>
            <a:ext cx="4197401" cy="2154436"/>
          </a:xfrm>
          <a:prstGeom prst="rect">
            <a:avLst/>
          </a:prstGeom>
        </p:spPr>
        <p:txBody>
          <a:bodyPr lIns="0" tIns="0" rIns="0" bIns="0" rtlCol="0" anchor="t">
            <a:spAutoFit/>
          </a:bodyPr>
          <a:lstStyle/>
          <a:p>
            <a:pPr algn="l">
              <a:lnSpc>
                <a:spcPts val="2816"/>
              </a:lnSpc>
            </a:pPr>
            <a:r>
              <a:rPr lang="en-US" sz="2400" dirty="0">
                <a:solidFill>
                  <a:srgbClr val="000000"/>
                </a:solidFill>
                <a:ea typeface="Calibri (MS)"/>
                <a:cs typeface="Calibri (MS)"/>
                <a:sym typeface="Calibri (MS)"/>
              </a:rPr>
              <a:t>Many care workers lack confidence using digital tools, leading to avoidance and continued reliance on inefficient paper-based systems (Wilson, 2023).</a:t>
            </a:r>
          </a:p>
        </p:txBody>
      </p:sp>
      <p:sp>
        <p:nvSpPr>
          <p:cNvPr id="10" name="TextBox 10"/>
          <p:cNvSpPr txBox="1"/>
          <p:nvPr/>
        </p:nvSpPr>
        <p:spPr>
          <a:xfrm>
            <a:off x="7192122" y="2812062"/>
            <a:ext cx="4197553" cy="1795363"/>
          </a:xfrm>
          <a:prstGeom prst="rect">
            <a:avLst/>
          </a:prstGeom>
        </p:spPr>
        <p:txBody>
          <a:bodyPr lIns="0" tIns="0" rIns="0" bIns="0" rtlCol="0" anchor="t">
            <a:spAutoFit/>
          </a:bodyPr>
          <a:lstStyle/>
          <a:p>
            <a:pPr algn="l">
              <a:lnSpc>
                <a:spcPts val="2816"/>
              </a:lnSpc>
            </a:pPr>
            <a:r>
              <a:rPr lang="en-US" sz="2400" dirty="0">
                <a:solidFill>
                  <a:srgbClr val="000000"/>
                </a:solidFill>
                <a:ea typeface="Calibri (MS)"/>
                <a:cs typeface="Calibri (MS)"/>
                <a:sym typeface="Calibri (MS)"/>
              </a:rPr>
              <a:t>Varied technology adoption creates information silos where some staff receive updates digitally while others wait for printed handovers.</a:t>
            </a:r>
          </a:p>
        </p:txBody>
      </p:sp>
      <p:sp>
        <p:nvSpPr>
          <p:cNvPr id="13" name="TextBox 13"/>
          <p:cNvSpPr txBox="1"/>
          <p:nvPr/>
        </p:nvSpPr>
        <p:spPr>
          <a:xfrm>
            <a:off x="11451726" y="2347603"/>
            <a:ext cx="1660757" cy="405367"/>
          </a:xfrm>
          <a:prstGeom prst="rect">
            <a:avLst/>
          </a:prstGeom>
        </p:spPr>
        <p:txBody>
          <a:bodyPr lIns="0" tIns="0" rIns="0" bIns="0" rtlCol="0" anchor="t">
            <a:spAutoFit/>
          </a:bodyPr>
          <a:lstStyle/>
          <a:p>
            <a:pPr algn="l">
              <a:lnSpc>
                <a:spcPts val="3270"/>
              </a:lnSpc>
            </a:pPr>
            <a:endParaRPr lang="en-US" sz="2600" b="1" dirty="0">
              <a:solidFill>
                <a:srgbClr val="000000"/>
              </a:solidFill>
              <a:latin typeface="Calibri (MS) Bold"/>
              <a:ea typeface="Calibri (MS) Bold"/>
              <a:cs typeface="Calibri (MS) Bold"/>
              <a:sym typeface="Calibri (MS) Bold"/>
            </a:endParaRPr>
          </a:p>
        </p:txBody>
      </p:sp>
      <p:sp>
        <p:nvSpPr>
          <p:cNvPr id="14" name="TextBox 14"/>
          <p:cNvSpPr txBox="1"/>
          <p:nvPr/>
        </p:nvSpPr>
        <p:spPr>
          <a:xfrm>
            <a:off x="12551876" y="2744376"/>
            <a:ext cx="4197553" cy="1795363"/>
          </a:xfrm>
          <a:prstGeom prst="rect">
            <a:avLst/>
          </a:prstGeom>
        </p:spPr>
        <p:txBody>
          <a:bodyPr lIns="0" tIns="0" rIns="0" bIns="0" rtlCol="0" anchor="t">
            <a:spAutoFit/>
          </a:bodyPr>
          <a:lstStyle/>
          <a:p>
            <a:pPr algn="l">
              <a:lnSpc>
                <a:spcPts val="2816"/>
              </a:lnSpc>
            </a:pPr>
            <a:r>
              <a:rPr lang="en-US" sz="2400" dirty="0">
                <a:solidFill>
                  <a:srgbClr val="000000"/>
                </a:solidFill>
                <a:ea typeface="Calibri (MS)"/>
                <a:cs typeface="Calibri (MS)"/>
                <a:sym typeface="Calibri (MS)"/>
              </a:rPr>
              <a:t>Staff spend extra time seeking help or manually completing tasks that digital tools could automate, reducing time spent with residents.</a:t>
            </a:r>
          </a:p>
        </p:txBody>
      </p:sp>
      <p:sp>
        <p:nvSpPr>
          <p:cNvPr id="16" name="TextBox 16"/>
          <p:cNvSpPr txBox="1"/>
          <p:nvPr/>
        </p:nvSpPr>
        <p:spPr>
          <a:xfrm>
            <a:off x="1582645" y="6564230"/>
            <a:ext cx="6652022" cy="2667397"/>
          </a:xfrm>
          <a:prstGeom prst="rect">
            <a:avLst/>
          </a:prstGeom>
        </p:spPr>
        <p:txBody>
          <a:bodyPr lIns="0" tIns="0" rIns="0" bIns="0" rtlCol="0" anchor="t">
            <a:spAutoFit/>
          </a:bodyPr>
          <a:lstStyle/>
          <a:p>
            <a:pPr marL="301625" lvl="1" indent="-150813" algn="l">
              <a:lnSpc>
                <a:spcPts val="2560"/>
              </a:lnSpc>
              <a:buFont typeface="Arial"/>
              <a:buChar char="•"/>
            </a:pPr>
            <a:r>
              <a:rPr lang="en-US" sz="2400" dirty="0">
                <a:solidFill>
                  <a:srgbClr val="000000"/>
                </a:solidFill>
                <a:ea typeface="Calibri (MS)"/>
                <a:cs typeface="Calibri (MS)"/>
                <a:sym typeface="Calibri (MS)"/>
              </a:rPr>
              <a:t>New digital workflows create frustration between tech-savvy and less experienced staff</a:t>
            </a:r>
          </a:p>
          <a:p>
            <a:pPr marL="301625" lvl="1" indent="-150813" algn="l">
              <a:lnSpc>
                <a:spcPts val="2560"/>
              </a:lnSpc>
              <a:buFont typeface="Arial"/>
              <a:buChar char="•"/>
            </a:pPr>
            <a:r>
              <a:rPr lang="en-US" sz="2400" dirty="0">
                <a:solidFill>
                  <a:srgbClr val="000000"/>
                </a:solidFill>
                <a:ea typeface="Calibri (MS)"/>
                <a:cs typeface="Calibri (MS)"/>
                <a:sym typeface="Calibri (MS)"/>
              </a:rPr>
              <a:t>Team meetings require additional time for technology troubleshooting</a:t>
            </a:r>
          </a:p>
          <a:p>
            <a:pPr marL="301625" lvl="1" indent="-150813" algn="l">
              <a:lnSpc>
                <a:spcPts val="2560"/>
              </a:lnSpc>
              <a:buFont typeface="Arial"/>
              <a:buChar char="•"/>
            </a:pPr>
            <a:r>
              <a:rPr lang="en-US" sz="2400" dirty="0">
                <a:solidFill>
                  <a:srgbClr val="000000"/>
                </a:solidFill>
                <a:ea typeface="Calibri (MS)"/>
                <a:cs typeface="Calibri (MS)"/>
                <a:sym typeface="Calibri (MS)"/>
              </a:rPr>
              <a:t>Younger staff often become informal IT support, diverting attention from care duties</a:t>
            </a:r>
          </a:p>
          <a:p>
            <a:pPr marL="301625" lvl="1" indent="-150813" algn="l">
              <a:lnSpc>
                <a:spcPts val="2560"/>
              </a:lnSpc>
              <a:buFont typeface="Arial"/>
              <a:buChar char="•"/>
            </a:pPr>
            <a:r>
              <a:rPr lang="en-US" sz="2400" dirty="0">
                <a:solidFill>
                  <a:srgbClr val="000000"/>
                </a:solidFill>
                <a:ea typeface="Calibri (MS)"/>
                <a:cs typeface="Calibri (MS)"/>
                <a:sym typeface="Calibri (MS)"/>
              </a:rPr>
              <a:t>Resistance to change slows adoption of beneficial tools</a:t>
            </a:r>
          </a:p>
        </p:txBody>
      </p:sp>
      <p:sp>
        <p:nvSpPr>
          <p:cNvPr id="18" name="TextBox 18"/>
          <p:cNvSpPr txBox="1"/>
          <p:nvPr/>
        </p:nvSpPr>
        <p:spPr>
          <a:xfrm>
            <a:off x="10544164" y="6638590"/>
            <a:ext cx="6124067" cy="2667397"/>
          </a:xfrm>
          <a:prstGeom prst="rect">
            <a:avLst/>
          </a:prstGeom>
        </p:spPr>
        <p:txBody>
          <a:bodyPr wrap="square" lIns="0" tIns="0" rIns="0" bIns="0" rtlCol="0" anchor="t">
            <a:spAutoFit/>
          </a:bodyPr>
          <a:lstStyle/>
          <a:p>
            <a:pPr marL="301625" lvl="1" indent="-150813" algn="l">
              <a:lnSpc>
                <a:spcPts val="2560"/>
              </a:lnSpc>
              <a:buFont typeface="Arial"/>
              <a:buChar char="•"/>
            </a:pPr>
            <a:r>
              <a:rPr lang="en-US" sz="2400" dirty="0">
                <a:solidFill>
                  <a:srgbClr val="000000"/>
                </a:solidFill>
                <a:latin typeface="Calibri" panose="020F0502020204030204" pitchFamily="34" charset="0"/>
                <a:ea typeface="Calibri (MS)"/>
                <a:cs typeface="Calibri" panose="020F0502020204030204" pitchFamily="34" charset="0"/>
                <a:sym typeface="Calibri (MS)"/>
              </a:rPr>
              <a:t>Incomplete digital records due to staff discomfort with technology</a:t>
            </a:r>
          </a:p>
          <a:p>
            <a:pPr marL="301625" lvl="1" indent="-150813" algn="l">
              <a:lnSpc>
                <a:spcPts val="2560"/>
              </a:lnSpc>
              <a:buFont typeface="Arial"/>
              <a:buChar char="•"/>
            </a:pPr>
            <a:r>
              <a:rPr lang="en-US" sz="2400" dirty="0">
                <a:solidFill>
                  <a:srgbClr val="000000"/>
                </a:solidFill>
                <a:latin typeface="Calibri" panose="020F0502020204030204" pitchFamily="34" charset="0"/>
                <a:ea typeface="Calibri (MS)"/>
                <a:cs typeface="Calibri" panose="020F0502020204030204" pitchFamily="34" charset="0"/>
                <a:sym typeface="Calibri (MS)"/>
              </a:rPr>
              <a:t>Late medication administration when digital systems malfunction</a:t>
            </a:r>
          </a:p>
          <a:p>
            <a:pPr marL="301625" lvl="1" indent="-150813" algn="l">
              <a:lnSpc>
                <a:spcPts val="2560"/>
              </a:lnSpc>
              <a:buFont typeface="Arial"/>
              <a:buChar char="•"/>
            </a:pPr>
            <a:r>
              <a:rPr lang="en-US" sz="2400" dirty="0">
                <a:solidFill>
                  <a:srgbClr val="000000"/>
                </a:solidFill>
                <a:latin typeface="Calibri" panose="020F0502020204030204" pitchFamily="34" charset="0"/>
                <a:ea typeface="Calibri (MS)"/>
                <a:cs typeface="Calibri" panose="020F0502020204030204" pitchFamily="34" charset="0"/>
                <a:sym typeface="Calibri (MS)"/>
              </a:rPr>
              <a:t>Delayed responses to resident needs during system outages</a:t>
            </a:r>
          </a:p>
          <a:p>
            <a:pPr marL="301625" lvl="1" indent="-150813" algn="l">
              <a:lnSpc>
                <a:spcPts val="2560"/>
              </a:lnSpc>
              <a:buFont typeface="Arial"/>
              <a:buChar char="•"/>
            </a:pPr>
            <a:r>
              <a:rPr lang="en-US" sz="2400" dirty="0">
                <a:solidFill>
                  <a:srgbClr val="000000"/>
                </a:solidFill>
                <a:latin typeface="Calibri" panose="020F0502020204030204" pitchFamily="34" charset="0"/>
                <a:ea typeface="Calibri (MS)"/>
                <a:cs typeface="Calibri" panose="020F0502020204030204" pitchFamily="34" charset="0"/>
                <a:sym typeface="Calibri (MS)"/>
              </a:rPr>
              <a:t>Reduced data accuracy affecting care planning decisions</a:t>
            </a:r>
          </a:p>
        </p:txBody>
      </p:sp>
      <p:sp>
        <p:nvSpPr>
          <p:cNvPr id="25" name="Slide Number Placeholder 24"/>
          <p:cNvSpPr>
            <a:spLocks noGrp="1"/>
          </p:cNvSpPr>
          <p:nvPr>
            <p:ph type="sldNum" sz="quarter" idx="12"/>
          </p:nvPr>
        </p:nvSpPr>
        <p:spPr>
          <a:xfrm>
            <a:off x="14850688" y="9689678"/>
            <a:ext cx="3208712" cy="547688"/>
          </a:xfrm>
        </p:spPr>
        <p:txBody>
          <a:bodyPr/>
          <a:lstStyle/>
          <a:p>
            <a:fld id="{B6F15528-21DE-4FAA-801E-634DDDAF4B2B}" type="slidenum">
              <a:rPr lang="en-US" smtClean="0"/>
              <a:pPr/>
              <a:t>8</a:t>
            </a:fld>
            <a:endParaRPr lang="en-US" dirty="0"/>
          </a:p>
        </p:txBody>
      </p:sp>
      <p:pic>
        <p:nvPicPr>
          <p:cNvPr id="26"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4295" y="52854"/>
            <a:ext cx="1533705" cy="766853"/>
          </a:xfrm>
          <a:prstGeom prst="rect">
            <a:avLst/>
          </a:prstGeom>
          <a:noFill/>
          <a:extLst>
            <a:ext uri="{909E8E84-426E-40DD-AFC4-6F175D3DCCD1}">
              <a14:hiddenFill xmlns:a14="http://schemas.microsoft.com/office/drawing/2010/main">
                <a:solidFill>
                  <a:srgbClr val="FFFFFF"/>
                </a:solidFill>
              </a14:hiddenFill>
            </a:ext>
          </a:extLst>
        </p:spPr>
      </p:pic>
      <p:sp>
        <p:nvSpPr>
          <p:cNvPr id="19" name="Chevron 18"/>
          <p:cNvSpPr/>
          <p:nvPr/>
        </p:nvSpPr>
        <p:spPr>
          <a:xfrm>
            <a:off x="1582645" y="1444133"/>
            <a:ext cx="4597146" cy="79952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Chevron 22"/>
          <p:cNvSpPr/>
          <p:nvPr/>
        </p:nvSpPr>
        <p:spPr>
          <a:xfrm>
            <a:off x="12235538" y="1541428"/>
            <a:ext cx="4597146" cy="79952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Chevron 23"/>
          <p:cNvSpPr/>
          <p:nvPr/>
        </p:nvSpPr>
        <p:spPr>
          <a:xfrm>
            <a:off x="6764263" y="1463125"/>
            <a:ext cx="4597146" cy="79952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TextBox 9"/>
          <p:cNvSpPr txBox="1"/>
          <p:nvPr/>
        </p:nvSpPr>
        <p:spPr>
          <a:xfrm>
            <a:off x="7573235" y="1641702"/>
            <a:ext cx="5155158" cy="423193"/>
          </a:xfrm>
          <a:prstGeom prst="rect">
            <a:avLst/>
          </a:prstGeom>
        </p:spPr>
        <p:txBody>
          <a:bodyPr wrap="square" lIns="0" tIns="0" rIns="0" bIns="0" rtlCol="0" anchor="t">
            <a:spAutoFit/>
          </a:bodyPr>
          <a:lstStyle/>
          <a:p>
            <a:pPr algn="l">
              <a:lnSpc>
                <a:spcPts val="3270"/>
              </a:lnSpc>
            </a:pPr>
            <a:r>
              <a:rPr lang="en-US" sz="2800" b="1" dirty="0">
                <a:solidFill>
                  <a:schemeClr val="bg1"/>
                </a:solidFill>
                <a:latin typeface="Calibri (MS) Bold"/>
                <a:ea typeface="Calibri (MS) Bold"/>
                <a:cs typeface="Calibri (MS) Bold"/>
                <a:sym typeface="Calibri (MS) Bold"/>
              </a:rPr>
              <a:t>Communication Gaps</a:t>
            </a:r>
          </a:p>
        </p:txBody>
      </p:sp>
      <p:sp>
        <p:nvSpPr>
          <p:cNvPr id="28" name="TextBox 5"/>
          <p:cNvSpPr txBox="1"/>
          <p:nvPr/>
        </p:nvSpPr>
        <p:spPr>
          <a:xfrm>
            <a:off x="2609236" y="1641702"/>
            <a:ext cx="3512964" cy="423193"/>
          </a:xfrm>
          <a:prstGeom prst="rect">
            <a:avLst/>
          </a:prstGeom>
        </p:spPr>
        <p:txBody>
          <a:bodyPr wrap="square" lIns="0" tIns="0" rIns="0" bIns="0" rtlCol="0" anchor="t">
            <a:spAutoFit/>
          </a:bodyPr>
          <a:lstStyle/>
          <a:p>
            <a:pPr algn="l">
              <a:lnSpc>
                <a:spcPts val="3270"/>
              </a:lnSpc>
            </a:pPr>
            <a:r>
              <a:rPr lang="en-US" sz="2800" b="1" dirty="0">
                <a:solidFill>
                  <a:schemeClr val="bg1"/>
                </a:solidFill>
                <a:latin typeface="Calibri (MS) Bold"/>
                <a:ea typeface="Calibri (MS) Bold"/>
                <a:cs typeface="Calibri (MS) Bold"/>
                <a:sym typeface="Calibri (MS) Bold"/>
              </a:rPr>
              <a:t>Staff Confidence</a:t>
            </a:r>
          </a:p>
        </p:txBody>
      </p:sp>
      <p:sp>
        <p:nvSpPr>
          <p:cNvPr id="29" name="Chevron 28"/>
          <p:cNvSpPr/>
          <p:nvPr/>
        </p:nvSpPr>
        <p:spPr>
          <a:xfrm>
            <a:off x="10176415" y="5354593"/>
            <a:ext cx="6491818" cy="79952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Chevron 29"/>
          <p:cNvSpPr/>
          <p:nvPr/>
        </p:nvSpPr>
        <p:spPr>
          <a:xfrm>
            <a:off x="1582645" y="5372860"/>
            <a:ext cx="7038967" cy="79952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TextBox 13"/>
          <p:cNvSpPr txBox="1"/>
          <p:nvPr/>
        </p:nvSpPr>
        <p:spPr>
          <a:xfrm>
            <a:off x="13083208" y="1816397"/>
            <a:ext cx="3252157" cy="423193"/>
          </a:xfrm>
          <a:prstGeom prst="rect">
            <a:avLst/>
          </a:prstGeom>
        </p:spPr>
        <p:txBody>
          <a:bodyPr wrap="square" lIns="0" tIns="0" rIns="0" bIns="0" rtlCol="0" anchor="t">
            <a:spAutoFit/>
          </a:bodyPr>
          <a:lstStyle/>
          <a:p>
            <a:pPr algn="l">
              <a:lnSpc>
                <a:spcPts val="3270"/>
              </a:lnSpc>
            </a:pPr>
            <a:r>
              <a:rPr lang="en-US" sz="2800" b="1" dirty="0">
                <a:solidFill>
                  <a:schemeClr val="bg1"/>
                </a:solidFill>
                <a:latin typeface="Calibri (MS) Bold"/>
                <a:ea typeface="Calibri (MS) Bold"/>
                <a:cs typeface="Calibri (MS) Bold"/>
                <a:sym typeface="Calibri (MS) Bold"/>
              </a:rPr>
              <a:t>Time Delays</a:t>
            </a:r>
          </a:p>
        </p:txBody>
      </p:sp>
      <p:sp>
        <p:nvSpPr>
          <p:cNvPr id="32" name="TextBox 17"/>
          <p:cNvSpPr txBox="1"/>
          <p:nvPr/>
        </p:nvSpPr>
        <p:spPr>
          <a:xfrm>
            <a:off x="11467167" y="5561029"/>
            <a:ext cx="5774542" cy="423193"/>
          </a:xfrm>
          <a:prstGeom prst="rect">
            <a:avLst/>
          </a:prstGeom>
        </p:spPr>
        <p:txBody>
          <a:bodyPr lIns="0" tIns="0" rIns="0" bIns="0" rtlCol="0" anchor="t">
            <a:spAutoFit/>
          </a:bodyPr>
          <a:lstStyle/>
          <a:p>
            <a:pPr algn="l">
              <a:lnSpc>
                <a:spcPts val="3302"/>
              </a:lnSpc>
            </a:pPr>
            <a:r>
              <a:rPr lang="en-US" sz="2800" b="1" dirty="0">
                <a:solidFill>
                  <a:schemeClr val="bg1"/>
                </a:solidFill>
                <a:latin typeface="Calibri (MS) Bold"/>
                <a:ea typeface="Calibri (MS) Bold"/>
                <a:cs typeface="Calibri (MS) Bold"/>
                <a:sym typeface="Calibri (MS) Bold"/>
              </a:rPr>
              <a:t>Quality of Care Concerns</a:t>
            </a:r>
          </a:p>
        </p:txBody>
      </p:sp>
      <p:sp>
        <p:nvSpPr>
          <p:cNvPr id="33" name="TextBox 15"/>
          <p:cNvSpPr txBox="1"/>
          <p:nvPr/>
        </p:nvSpPr>
        <p:spPr>
          <a:xfrm>
            <a:off x="2706193" y="5542760"/>
            <a:ext cx="4791870" cy="423193"/>
          </a:xfrm>
          <a:prstGeom prst="rect">
            <a:avLst/>
          </a:prstGeom>
        </p:spPr>
        <p:txBody>
          <a:bodyPr lIns="0" tIns="0" rIns="0" bIns="0" rtlCol="0" anchor="t">
            <a:spAutoFit/>
          </a:bodyPr>
          <a:lstStyle/>
          <a:p>
            <a:pPr algn="l">
              <a:lnSpc>
                <a:spcPts val="3302"/>
              </a:lnSpc>
            </a:pPr>
            <a:r>
              <a:rPr lang="en-US" sz="2800" b="1" dirty="0">
                <a:solidFill>
                  <a:schemeClr val="bg1"/>
                </a:solidFill>
                <a:latin typeface="Calibri (MS) Bold"/>
                <a:ea typeface="Calibri (MS) Bold"/>
                <a:cs typeface="Calibri (MS) Bold"/>
                <a:sym typeface="Calibri (MS) Bold"/>
              </a:rPr>
              <a:t>Effects</a:t>
            </a:r>
            <a:r>
              <a:rPr lang="en-US" sz="2600" b="1" dirty="0">
                <a:solidFill>
                  <a:schemeClr val="bg1"/>
                </a:solidFill>
                <a:latin typeface="Calibri (MS) Bold"/>
                <a:ea typeface="Calibri (MS) Bold"/>
                <a:cs typeface="Calibri (MS) Bold"/>
                <a:sym typeface="Calibri (MS) Bold"/>
              </a:rPr>
              <a:t> on </a:t>
            </a:r>
            <a:r>
              <a:rPr lang="en-US" sz="2600" b="1" dirty="0" err="1">
                <a:solidFill>
                  <a:schemeClr val="bg1"/>
                </a:solidFill>
                <a:latin typeface="Calibri (MS) Bold"/>
                <a:ea typeface="Calibri (MS) Bold"/>
                <a:cs typeface="Calibri (MS) Bold"/>
                <a:sym typeface="Calibri (MS) Bold"/>
              </a:rPr>
              <a:t>Teamworking</a:t>
            </a:r>
            <a:endParaRPr lang="en-US" sz="2600" b="1" dirty="0">
              <a:solidFill>
                <a:schemeClr val="bg1"/>
              </a:solidFill>
              <a:latin typeface="Calibri (MS) Bold"/>
              <a:ea typeface="Calibri (MS) Bold"/>
              <a:cs typeface="Calibri (MS) Bold"/>
              <a:sym typeface="Calibri (MS) Bold"/>
            </a:endParaRPr>
          </a:p>
        </p:txBody>
      </p:sp>
      <p:sp>
        <p:nvSpPr>
          <p:cNvPr id="20" name="Rectangle 19"/>
          <p:cNvSpPr/>
          <p:nvPr/>
        </p:nvSpPr>
        <p:spPr>
          <a:xfrm>
            <a:off x="0" y="462843"/>
            <a:ext cx="304800" cy="7405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74461" y="1127674"/>
            <a:ext cx="9637448" cy="616323"/>
          </a:xfrm>
          <a:prstGeom prst="rect">
            <a:avLst/>
          </a:prstGeom>
        </p:spPr>
        <p:txBody>
          <a:bodyPr lIns="0" tIns="0" rIns="0" bIns="0" rtlCol="0" anchor="t">
            <a:spAutoFit/>
          </a:bodyPr>
          <a:lstStyle/>
          <a:p>
            <a:pPr algn="l">
              <a:lnSpc>
                <a:spcPts val="4984"/>
              </a:lnSpc>
            </a:pPr>
            <a:r>
              <a:rPr lang="en-US" sz="3999" b="1" dirty="0">
                <a:solidFill>
                  <a:schemeClr val="accent1">
                    <a:lumMod val="50000"/>
                  </a:schemeClr>
                </a:solidFill>
                <a:latin typeface="Calibri (MS) Bold"/>
                <a:ea typeface="Calibri (MS) Bold"/>
                <a:cs typeface="Calibri (MS) Bold"/>
                <a:sym typeface="Calibri (MS) Bold"/>
              </a:rPr>
              <a:t>Digital Safety Checklist for Sunrise Care Home</a:t>
            </a:r>
          </a:p>
        </p:txBody>
      </p:sp>
      <p:grpSp>
        <p:nvGrpSpPr>
          <p:cNvPr id="3" name="Group 3"/>
          <p:cNvGrpSpPr/>
          <p:nvPr/>
        </p:nvGrpSpPr>
        <p:grpSpPr>
          <a:xfrm>
            <a:off x="1996383" y="2165747"/>
            <a:ext cx="7086448" cy="3095604"/>
            <a:chOff x="0" y="0"/>
            <a:chExt cx="9448597" cy="4127473"/>
          </a:xfrm>
        </p:grpSpPr>
        <p:sp>
          <p:nvSpPr>
            <p:cNvPr id="4" name="Freeform 4"/>
            <p:cNvSpPr/>
            <p:nvPr/>
          </p:nvSpPr>
          <p:spPr>
            <a:xfrm>
              <a:off x="19050" y="20934"/>
              <a:ext cx="9410446" cy="4085605"/>
            </a:xfrm>
            <a:custGeom>
              <a:avLst/>
              <a:gdLst/>
              <a:ahLst/>
              <a:cxnLst/>
              <a:rect l="l" t="t" r="r" b="b"/>
              <a:pathLst>
                <a:path w="9410446" h="4085605">
                  <a:moveTo>
                    <a:pt x="0" y="127278"/>
                  </a:moveTo>
                  <a:cubicBezTo>
                    <a:pt x="0" y="57080"/>
                    <a:pt x="52197" y="0"/>
                    <a:pt x="116459" y="0"/>
                  </a:cubicBezTo>
                  <a:lnTo>
                    <a:pt x="9293987" y="0"/>
                  </a:lnTo>
                  <a:cubicBezTo>
                    <a:pt x="9358376" y="0"/>
                    <a:pt x="9410446" y="56940"/>
                    <a:pt x="9410446" y="127278"/>
                  </a:cubicBezTo>
                  <a:lnTo>
                    <a:pt x="9410446" y="3958327"/>
                  </a:lnTo>
                  <a:cubicBezTo>
                    <a:pt x="9410446" y="4028525"/>
                    <a:pt x="9358249" y="4085604"/>
                    <a:pt x="9293987" y="4085604"/>
                  </a:cubicBezTo>
                  <a:lnTo>
                    <a:pt x="116459" y="4085604"/>
                  </a:lnTo>
                  <a:cubicBezTo>
                    <a:pt x="52070" y="4085604"/>
                    <a:pt x="0" y="4028665"/>
                    <a:pt x="0" y="3958327"/>
                  </a:cubicBezTo>
                  <a:close/>
                </a:path>
              </a:pathLst>
            </a:custGeom>
            <a:solidFill>
              <a:srgbClr val="FFFFFF"/>
            </a:solidFill>
          </p:spPr>
          <p:txBody>
            <a:bodyPr/>
            <a:lstStyle/>
            <a:p>
              <a:endParaRPr lang="en-GB"/>
            </a:p>
          </p:txBody>
        </p:sp>
        <p:sp>
          <p:nvSpPr>
            <p:cNvPr id="5" name="Freeform 5"/>
            <p:cNvSpPr/>
            <p:nvPr/>
          </p:nvSpPr>
          <p:spPr>
            <a:xfrm>
              <a:off x="0" y="0"/>
              <a:ext cx="9448546" cy="4127472"/>
            </a:xfrm>
            <a:custGeom>
              <a:avLst/>
              <a:gdLst/>
              <a:ahLst/>
              <a:cxnLst/>
              <a:rect l="l" t="t" r="r" b="b"/>
              <a:pathLst>
                <a:path w="9448546" h="4127472">
                  <a:moveTo>
                    <a:pt x="0" y="148212"/>
                  </a:moveTo>
                  <a:cubicBezTo>
                    <a:pt x="0" y="66151"/>
                    <a:pt x="60833" y="0"/>
                    <a:pt x="135509" y="0"/>
                  </a:cubicBezTo>
                  <a:lnTo>
                    <a:pt x="9313037" y="0"/>
                  </a:lnTo>
                  <a:lnTo>
                    <a:pt x="9313037" y="20934"/>
                  </a:lnTo>
                  <a:lnTo>
                    <a:pt x="9313037" y="0"/>
                  </a:lnTo>
                  <a:cubicBezTo>
                    <a:pt x="9387840" y="0"/>
                    <a:pt x="9448546" y="66151"/>
                    <a:pt x="9448546" y="148212"/>
                  </a:cubicBezTo>
                  <a:lnTo>
                    <a:pt x="9429496" y="148212"/>
                  </a:lnTo>
                  <a:lnTo>
                    <a:pt x="9448546" y="148212"/>
                  </a:lnTo>
                  <a:lnTo>
                    <a:pt x="9448546" y="3979261"/>
                  </a:lnTo>
                  <a:lnTo>
                    <a:pt x="9429496" y="3979261"/>
                  </a:lnTo>
                  <a:lnTo>
                    <a:pt x="9448546" y="3979261"/>
                  </a:lnTo>
                  <a:cubicBezTo>
                    <a:pt x="9448546" y="4061182"/>
                    <a:pt x="9387713" y="4127472"/>
                    <a:pt x="9313037" y="4127472"/>
                  </a:cubicBezTo>
                  <a:lnTo>
                    <a:pt x="9313037" y="4106538"/>
                  </a:lnTo>
                  <a:lnTo>
                    <a:pt x="9313037" y="4127472"/>
                  </a:lnTo>
                  <a:lnTo>
                    <a:pt x="135509" y="4127472"/>
                  </a:lnTo>
                  <a:lnTo>
                    <a:pt x="135509" y="4106538"/>
                  </a:lnTo>
                  <a:lnTo>
                    <a:pt x="135509" y="4127472"/>
                  </a:lnTo>
                  <a:cubicBezTo>
                    <a:pt x="60833" y="4127472"/>
                    <a:pt x="0" y="4061321"/>
                    <a:pt x="0" y="3979261"/>
                  </a:cubicBezTo>
                  <a:lnTo>
                    <a:pt x="0" y="148212"/>
                  </a:lnTo>
                  <a:lnTo>
                    <a:pt x="19050" y="148212"/>
                  </a:lnTo>
                  <a:lnTo>
                    <a:pt x="0" y="148212"/>
                  </a:lnTo>
                  <a:moveTo>
                    <a:pt x="38100" y="148212"/>
                  </a:moveTo>
                  <a:lnTo>
                    <a:pt x="38100" y="3979261"/>
                  </a:lnTo>
                  <a:lnTo>
                    <a:pt x="19050" y="3979261"/>
                  </a:lnTo>
                  <a:lnTo>
                    <a:pt x="38100" y="3979261"/>
                  </a:lnTo>
                  <a:cubicBezTo>
                    <a:pt x="38100" y="4037876"/>
                    <a:pt x="81661" y="4085604"/>
                    <a:pt x="135509" y="4085604"/>
                  </a:cubicBezTo>
                  <a:lnTo>
                    <a:pt x="9313037" y="4085604"/>
                  </a:lnTo>
                  <a:cubicBezTo>
                    <a:pt x="9367012" y="4085604"/>
                    <a:pt x="9410446" y="4037876"/>
                    <a:pt x="9410446" y="3979261"/>
                  </a:cubicBezTo>
                  <a:lnTo>
                    <a:pt x="9410446" y="148212"/>
                  </a:lnTo>
                  <a:cubicBezTo>
                    <a:pt x="9410446" y="89597"/>
                    <a:pt x="9366885" y="41868"/>
                    <a:pt x="9313037" y="41868"/>
                  </a:cubicBezTo>
                  <a:lnTo>
                    <a:pt x="135509" y="41868"/>
                  </a:lnTo>
                  <a:lnTo>
                    <a:pt x="135509" y="20934"/>
                  </a:lnTo>
                  <a:lnTo>
                    <a:pt x="135509" y="41868"/>
                  </a:lnTo>
                  <a:cubicBezTo>
                    <a:pt x="81661" y="41868"/>
                    <a:pt x="38100" y="89597"/>
                    <a:pt x="38100" y="148212"/>
                  </a:cubicBezTo>
                  <a:close/>
                </a:path>
              </a:pathLst>
            </a:custGeom>
            <a:solidFill>
              <a:srgbClr val="C6E4EB"/>
            </a:solidFill>
          </p:spPr>
          <p:txBody>
            <a:bodyPr/>
            <a:lstStyle/>
            <a:p>
              <a:endParaRPr lang="en-GB"/>
            </a:p>
          </p:txBody>
        </p:sp>
      </p:grpSp>
      <p:grpSp>
        <p:nvGrpSpPr>
          <p:cNvPr id="6" name="Group 6"/>
          <p:cNvGrpSpPr/>
          <p:nvPr/>
        </p:nvGrpSpPr>
        <p:grpSpPr>
          <a:xfrm>
            <a:off x="2039245" y="2208609"/>
            <a:ext cx="7000723" cy="620163"/>
            <a:chOff x="0" y="0"/>
            <a:chExt cx="9334297" cy="826884"/>
          </a:xfrm>
        </p:grpSpPr>
        <p:sp>
          <p:nvSpPr>
            <p:cNvPr id="7" name="Freeform 7"/>
            <p:cNvSpPr/>
            <p:nvPr/>
          </p:nvSpPr>
          <p:spPr>
            <a:xfrm>
              <a:off x="0" y="0"/>
              <a:ext cx="9334373" cy="826897"/>
            </a:xfrm>
            <a:custGeom>
              <a:avLst/>
              <a:gdLst/>
              <a:ahLst/>
              <a:cxnLst/>
              <a:rect l="l" t="t" r="r" b="b"/>
              <a:pathLst>
                <a:path w="9334373" h="826897">
                  <a:moveTo>
                    <a:pt x="0" y="70104"/>
                  </a:moveTo>
                  <a:cubicBezTo>
                    <a:pt x="0" y="31369"/>
                    <a:pt x="31369" y="0"/>
                    <a:pt x="70104" y="0"/>
                  </a:cubicBezTo>
                  <a:lnTo>
                    <a:pt x="9264269" y="0"/>
                  </a:lnTo>
                  <a:cubicBezTo>
                    <a:pt x="9303003" y="0"/>
                    <a:pt x="9334373" y="31369"/>
                    <a:pt x="9334373" y="70104"/>
                  </a:cubicBezTo>
                  <a:lnTo>
                    <a:pt x="9334373" y="756793"/>
                  </a:lnTo>
                  <a:cubicBezTo>
                    <a:pt x="9334373" y="795528"/>
                    <a:pt x="9303003" y="826897"/>
                    <a:pt x="9264269" y="826897"/>
                  </a:cubicBezTo>
                  <a:lnTo>
                    <a:pt x="70104" y="826897"/>
                  </a:lnTo>
                  <a:cubicBezTo>
                    <a:pt x="31369" y="826897"/>
                    <a:pt x="0" y="795528"/>
                    <a:pt x="0" y="756793"/>
                  </a:cubicBezTo>
                  <a:close/>
                </a:path>
              </a:pathLst>
            </a:custGeom>
            <a:solidFill>
              <a:srgbClr val="C6E4EB"/>
            </a:solidFill>
          </p:spPr>
          <p:txBody>
            <a:bodyPr/>
            <a:lstStyle/>
            <a:p>
              <a:endParaRPr lang="en-GB"/>
            </a:p>
          </p:txBody>
        </p:sp>
      </p:grpSp>
      <p:sp>
        <p:nvSpPr>
          <p:cNvPr id="8" name="TextBox 8"/>
          <p:cNvSpPr txBox="1"/>
          <p:nvPr/>
        </p:nvSpPr>
        <p:spPr>
          <a:xfrm>
            <a:off x="3525348" y="2374685"/>
            <a:ext cx="3655428" cy="588494"/>
          </a:xfrm>
          <a:prstGeom prst="rect">
            <a:avLst/>
          </a:prstGeom>
        </p:spPr>
        <p:txBody>
          <a:bodyPr wrap="square" lIns="0" tIns="0" rIns="0" bIns="0" rtlCol="0" anchor="t">
            <a:spAutoFit/>
          </a:bodyPr>
          <a:lstStyle/>
          <a:p>
            <a:pPr>
              <a:lnSpc>
                <a:spcPts val="2200"/>
              </a:lnSpc>
            </a:pPr>
            <a:r>
              <a:rPr lang="en-US" sz="2800" b="1" dirty="0">
                <a:solidFill>
                  <a:srgbClr val="000000"/>
                </a:solidFill>
                <a:latin typeface="Calibri (MS) Bold"/>
                <a:ea typeface="Calibri (MS) Bold"/>
                <a:cs typeface="Calibri (MS) Bold"/>
                <a:sym typeface="Calibri (MS) Bold"/>
              </a:rPr>
              <a:t>Secure Login Practices</a:t>
            </a:r>
          </a:p>
          <a:p>
            <a:pPr algn="l">
              <a:lnSpc>
                <a:spcPts val="2200"/>
              </a:lnSpc>
            </a:pPr>
            <a:endParaRPr lang="en-US" sz="2800" b="1" dirty="0">
              <a:solidFill>
                <a:srgbClr val="000000"/>
              </a:solidFill>
              <a:latin typeface="Calibri (MS) Bold"/>
              <a:ea typeface="Calibri (MS) Bold"/>
              <a:cs typeface="Calibri (MS) Bold"/>
              <a:sym typeface="Calibri (MS) Bold"/>
            </a:endParaRPr>
          </a:p>
        </p:txBody>
      </p:sp>
      <p:sp>
        <p:nvSpPr>
          <p:cNvPr id="10" name="TextBox 10"/>
          <p:cNvSpPr txBox="1"/>
          <p:nvPr/>
        </p:nvSpPr>
        <p:spPr>
          <a:xfrm>
            <a:off x="2245948" y="3166301"/>
            <a:ext cx="6587280" cy="1924694"/>
          </a:xfrm>
          <a:prstGeom prst="rect">
            <a:avLst/>
          </a:prstGeom>
        </p:spPr>
        <p:txBody>
          <a:bodyPr lIns="0" tIns="0" rIns="0" bIns="0" rtlCol="0" anchor="t">
            <a:spAutoFit/>
          </a:bodyPr>
          <a:lstStyle/>
          <a:p>
            <a:pPr algn="l">
              <a:lnSpc>
                <a:spcPts val="2538"/>
              </a:lnSpc>
            </a:pPr>
            <a:r>
              <a:rPr lang="en-US" sz="2400" dirty="0">
                <a:solidFill>
                  <a:srgbClr val="000000"/>
                </a:solidFill>
                <a:ea typeface="Calibri (MS)"/>
                <a:cs typeface="Calibri (MS)"/>
                <a:sym typeface="Calibri (MS)"/>
              </a:rPr>
              <a:t>Use strong passwords with 12+ characters including numbers, symbols, and mixed case. Never share login credentials. Enable two-factor authentication for all staff accounts. Log out of shared computers after each session. Change passwords quarterly or immediately if compromised (Anderson, 2023).</a:t>
            </a:r>
          </a:p>
        </p:txBody>
      </p:sp>
      <p:grpSp>
        <p:nvGrpSpPr>
          <p:cNvPr id="11" name="Group 11"/>
          <p:cNvGrpSpPr/>
          <p:nvPr/>
        </p:nvGrpSpPr>
        <p:grpSpPr>
          <a:xfrm>
            <a:off x="9191658" y="2165747"/>
            <a:ext cx="7086600" cy="3166951"/>
            <a:chOff x="0" y="0"/>
            <a:chExt cx="9448800" cy="4222601"/>
          </a:xfrm>
        </p:grpSpPr>
        <p:sp>
          <p:nvSpPr>
            <p:cNvPr id="12" name="Freeform 12"/>
            <p:cNvSpPr/>
            <p:nvPr/>
          </p:nvSpPr>
          <p:spPr>
            <a:xfrm>
              <a:off x="19050" y="21416"/>
              <a:ext cx="9410700" cy="4179768"/>
            </a:xfrm>
            <a:custGeom>
              <a:avLst/>
              <a:gdLst/>
              <a:ahLst/>
              <a:cxnLst/>
              <a:rect l="l" t="t" r="r" b="b"/>
              <a:pathLst>
                <a:path w="9410700" h="4179768">
                  <a:moveTo>
                    <a:pt x="0" y="130212"/>
                  </a:moveTo>
                  <a:cubicBezTo>
                    <a:pt x="0" y="58396"/>
                    <a:pt x="52197" y="0"/>
                    <a:pt x="116459" y="0"/>
                  </a:cubicBezTo>
                  <a:lnTo>
                    <a:pt x="9294241" y="0"/>
                  </a:lnTo>
                  <a:cubicBezTo>
                    <a:pt x="9358630" y="0"/>
                    <a:pt x="9410700" y="58253"/>
                    <a:pt x="9410700" y="130212"/>
                  </a:cubicBezTo>
                  <a:lnTo>
                    <a:pt x="9410700" y="4049557"/>
                  </a:lnTo>
                  <a:cubicBezTo>
                    <a:pt x="9410700" y="4121373"/>
                    <a:pt x="9358503" y="4179768"/>
                    <a:pt x="9294241" y="4179768"/>
                  </a:cubicBezTo>
                  <a:lnTo>
                    <a:pt x="116459" y="4179768"/>
                  </a:lnTo>
                  <a:cubicBezTo>
                    <a:pt x="52070" y="4179768"/>
                    <a:pt x="0" y="4121516"/>
                    <a:pt x="0" y="4049557"/>
                  </a:cubicBezTo>
                  <a:close/>
                </a:path>
              </a:pathLst>
            </a:custGeom>
            <a:solidFill>
              <a:srgbClr val="FFFFFF"/>
            </a:solidFill>
          </p:spPr>
          <p:txBody>
            <a:bodyPr/>
            <a:lstStyle/>
            <a:p>
              <a:endParaRPr lang="en-GB"/>
            </a:p>
          </p:txBody>
        </p:sp>
        <p:sp>
          <p:nvSpPr>
            <p:cNvPr id="13" name="Freeform 13"/>
            <p:cNvSpPr/>
            <p:nvPr/>
          </p:nvSpPr>
          <p:spPr>
            <a:xfrm>
              <a:off x="0" y="0"/>
              <a:ext cx="9448800" cy="4222601"/>
            </a:xfrm>
            <a:custGeom>
              <a:avLst/>
              <a:gdLst/>
              <a:ahLst/>
              <a:cxnLst/>
              <a:rect l="l" t="t" r="r" b="b"/>
              <a:pathLst>
                <a:path w="9448800" h="4222601">
                  <a:moveTo>
                    <a:pt x="0" y="151628"/>
                  </a:moveTo>
                  <a:cubicBezTo>
                    <a:pt x="0" y="67676"/>
                    <a:pt x="60833" y="0"/>
                    <a:pt x="135509" y="0"/>
                  </a:cubicBezTo>
                  <a:lnTo>
                    <a:pt x="9313291" y="0"/>
                  </a:lnTo>
                  <a:lnTo>
                    <a:pt x="9313291" y="21416"/>
                  </a:lnTo>
                  <a:lnTo>
                    <a:pt x="9313291" y="0"/>
                  </a:lnTo>
                  <a:cubicBezTo>
                    <a:pt x="9387967" y="0"/>
                    <a:pt x="9448800" y="67676"/>
                    <a:pt x="9448800" y="151628"/>
                  </a:cubicBezTo>
                  <a:lnTo>
                    <a:pt x="9429750" y="151628"/>
                  </a:lnTo>
                  <a:lnTo>
                    <a:pt x="9448800" y="151628"/>
                  </a:lnTo>
                  <a:lnTo>
                    <a:pt x="9448800" y="4070973"/>
                  </a:lnTo>
                  <a:lnTo>
                    <a:pt x="9429750" y="4070973"/>
                  </a:lnTo>
                  <a:lnTo>
                    <a:pt x="9448800" y="4070973"/>
                  </a:lnTo>
                  <a:cubicBezTo>
                    <a:pt x="9448800" y="4154782"/>
                    <a:pt x="9387967" y="4222601"/>
                    <a:pt x="9313291" y="4222601"/>
                  </a:cubicBezTo>
                  <a:lnTo>
                    <a:pt x="9313291" y="4201184"/>
                  </a:lnTo>
                  <a:lnTo>
                    <a:pt x="9313291" y="4222601"/>
                  </a:lnTo>
                  <a:lnTo>
                    <a:pt x="135509" y="4222601"/>
                  </a:lnTo>
                  <a:lnTo>
                    <a:pt x="135509" y="4201184"/>
                  </a:lnTo>
                  <a:lnTo>
                    <a:pt x="135509" y="4222601"/>
                  </a:lnTo>
                  <a:cubicBezTo>
                    <a:pt x="60833" y="4222601"/>
                    <a:pt x="0" y="4154925"/>
                    <a:pt x="0" y="4070973"/>
                  </a:cubicBezTo>
                  <a:lnTo>
                    <a:pt x="0" y="151628"/>
                  </a:lnTo>
                  <a:lnTo>
                    <a:pt x="19050" y="151628"/>
                  </a:lnTo>
                  <a:lnTo>
                    <a:pt x="0" y="151628"/>
                  </a:lnTo>
                  <a:moveTo>
                    <a:pt x="38100" y="151628"/>
                  </a:moveTo>
                  <a:lnTo>
                    <a:pt x="38100" y="4070973"/>
                  </a:lnTo>
                  <a:lnTo>
                    <a:pt x="19050" y="4070973"/>
                  </a:lnTo>
                  <a:lnTo>
                    <a:pt x="38100" y="4070973"/>
                  </a:lnTo>
                  <a:cubicBezTo>
                    <a:pt x="38100" y="4130939"/>
                    <a:pt x="81661" y="4179768"/>
                    <a:pt x="135509" y="4179768"/>
                  </a:cubicBezTo>
                  <a:lnTo>
                    <a:pt x="9313291" y="4179768"/>
                  </a:lnTo>
                  <a:cubicBezTo>
                    <a:pt x="9367266" y="4179768"/>
                    <a:pt x="9410700" y="4130939"/>
                    <a:pt x="9410700" y="4070973"/>
                  </a:cubicBezTo>
                  <a:lnTo>
                    <a:pt x="9410700" y="151628"/>
                  </a:lnTo>
                  <a:cubicBezTo>
                    <a:pt x="9410700" y="91662"/>
                    <a:pt x="9367139" y="42833"/>
                    <a:pt x="9313291" y="42833"/>
                  </a:cubicBezTo>
                  <a:lnTo>
                    <a:pt x="135509" y="42833"/>
                  </a:lnTo>
                  <a:lnTo>
                    <a:pt x="135509" y="21416"/>
                  </a:lnTo>
                  <a:lnTo>
                    <a:pt x="135509" y="42833"/>
                  </a:lnTo>
                  <a:cubicBezTo>
                    <a:pt x="81661" y="42833"/>
                    <a:pt x="38100" y="91662"/>
                    <a:pt x="38100" y="151628"/>
                  </a:cubicBezTo>
                  <a:close/>
                </a:path>
              </a:pathLst>
            </a:custGeom>
            <a:solidFill>
              <a:srgbClr val="C6E4EB"/>
            </a:solidFill>
          </p:spPr>
          <p:txBody>
            <a:bodyPr/>
            <a:lstStyle/>
            <a:p>
              <a:endParaRPr lang="en-GB"/>
            </a:p>
          </p:txBody>
        </p:sp>
      </p:grpSp>
      <p:grpSp>
        <p:nvGrpSpPr>
          <p:cNvPr id="14" name="Group 14"/>
          <p:cNvGrpSpPr/>
          <p:nvPr/>
        </p:nvGrpSpPr>
        <p:grpSpPr>
          <a:xfrm>
            <a:off x="9234521" y="2208609"/>
            <a:ext cx="7000875" cy="620163"/>
            <a:chOff x="0" y="0"/>
            <a:chExt cx="9334500" cy="826884"/>
          </a:xfrm>
        </p:grpSpPr>
        <p:sp>
          <p:nvSpPr>
            <p:cNvPr id="15" name="Freeform 15"/>
            <p:cNvSpPr/>
            <p:nvPr/>
          </p:nvSpPr>
          <p:spPr>
            <a:xfrm>
              <a:off x="0" y="0"/>
              <a:ext cx="9334500" cy="826897"/>
            </a:xfrm>
            <a:custGeom>
              <a:avLst/>
              <a:gdLst/>
              <a:ahLst/>
              <a:cxnLst/>
              <a:rect l="l" t="t" r="r" b="b"/>
              <a:pathLst>
                <a:path w="9334500" h="826897">
                  <a:moveTo>
                    <a:pt x="0" y="70104"/>
                  </a:moveTo>
                  <a:cubicBezTo>
                    <a:pt x="0" y="31369"/>
                    <a:pt x="31369" y="0"/>
                    <a:pt x="70104" y="0"/>
                  </a:cubicBezTo>
                  <a:lnTo>
                    <a:pt x="9264396" y="0"/>
                  </a:lnTo>
                  <a:cubicBezTo>
                    <a:pt x="9303131" y="0"/>
                    <a:pt x="9334500" y="31369"/>
                    <a:pt x="9334500" y="70104"/>
                  </a:cubicBezTo>
                  <a:lnTo>
                    <a:pt x="9334500" y="756793"/>
                  </a:lnTo>
                  <a:cubicBezTo>
                    <a:pt x="9334500" y="795528"/>
                    <a:pt x="9303131" y="826897"/>
                    <a:pt x="9264396" y="826897"/>
                  </a:cubicBezTo>
                  <a:lnTo>
                    <a:pt x="70104" y="826897"/>
                  </a:lnTo>
                  <a:cubicBezTo>
                    <a:pt x="31369" y="826897"/>
                    <a:pt x="0" y="795528"/>
                    <a:pt x="0" y="756793"/>
                  </a:cubicBezTo>
                  <a:close/>
                </a:path>
              </a:pathLst>
            </a:custGeom>
            <a:solidFill>
              <a:srgbClr val="C6E4EB"/>
            </a:solidFill>
          </p:spPr>
          <p:txBody>
            <a:bodyPr/>
            <a:lstStyle/>
            <a:p>
              <a:endParaRPr lang="en-GB"/>
            </a:p>
          </p:txBody>
        </p:sp>
      </p:grpSp>
      <p:sp>
        <p:nvSpPr>
          <p:cNvPr id="16" name="TextBox 16"/>
          <p:cNvSpPr txBox="1"/>
          <p:nvPr/>
        </p:nvSpPr>
        <p:spPr>
          <a:xfrm>
            <a:off x="11328698" y="2374685"/>
            <a:ext cx="4699975" cy="564257"/>
          </a:xfrm>
          <a:prstGeom prst="rect">
            <a:avLst/>
          </a:prstGeom>
        </p:spPr>
        <p:txBody>
          <a:bodyPr wrap="square" lIns="0" tIns="0" rIns="0" bIns="0" rtlCol="0" anchor="t">
            <a:spAutoFit/>
          </a:bodyPr>
          <a:lstStyle/>
          <a:p>
            <a:pPr>
              <a:lnSpc>
                <a:spcPts val="2200"/>
              </a:lnSpc>
            </a:pPr>
            <a:r>
              <a:rPr lang="en-US" sz="2800" b="1" dirty="0">
                <a:solidFill>
                  <a:srgbClr val="000000"/>
                </a:solidFill>
                <a:latin typeface="Calibri (MS) Bold"/>
                <a:ea typeface="Calibri (MS) Bold"/>
                <a:cs typeface="Calibri (MS) Bold"/>
                <a:sym typeface="Calibri (MS) Bold"/>
              </a:rPr>
              <a:t>Email Safety Protocols</a:t>
            </a:r>
          </a:p>
          <a:p>
            <a:pPr algn="l">
              <a:lnSpc>
                <a:spcPts val="2200"/>
              </a:lnSpc>
            </a:pPr>
            <a:endParaRPr lang="en-US" sz="2800" b="1" dirty="0">
              <a:solidFill>
                <a:srgbClr val="000000"/>
              </a:solidFill>
              <a:latin typeface="Calibri (MS) Bold"/>
              <a:ea typeface="Calibri (MS) Bold"/>
              <a:cs typeface="Calibri (MS) Bold"/>
              <a:sym typeface="Calibri (MS) Bold"/>
            </a:endParaRPr>
          </a:p>
        </p:txBody>
      </p:sp>
      <p:sp>
        <p:nvSpPr>
          <p:cNvPr id="18" name="TextBox 18"/>
          <p:cNvSpPr txBox="1"/>
          <p:nvPr/>
        </p:nvSpPr>
        <p:spPr>
          <a:xfrm>
            <a:off x="9441241" y="3193681"/>
            <a:ext cx="6587433" cy="1923604"/>
          </a:xfrm>
          <a:prstGeom prst="rect">
            <a:avLst/>
          </a:prstGeom>
        </p:spPr>
        <p:txBody>
          <a:bodyPr lIns="0" tIns="0" rIns="0" bIns="0" rtlCol="0" anchor="t">
            <a:spAutoFit/>
          </a:bodyPr>
          <a:lstStyle/>
          <a:p>
            <a:pPr algn="l">
              <a:lnSpc>
                <a:spcPts val="2538"/>
              </a:lnSpc>
            </a:pPr>
            <a:r>
              <a:rPr lang="en-US" sz="2400" dirty="0">
                <a:solidFill>
                  <a:srgbClr val="000000"/>
                </a:solidFill>
                <a:ea typeface="Calibri (MS)"/>
                <a:cs typeface="Calibri (MS)"/>
                <a:sym typeface="Calibri (MS)"/>
              </a:rPr>
              <a:t>Verify sender addresses before opening attachments or clicking links. Never share resident information via unencrypted email. Report suspicious messages to IT immediately. Avoid using personal email for work communications. Delete unnecessary emails weekly to reduce clutter.</a:t>
            </a:r>
          </a:p>
        </p:txBody>
      </p:sp>
      <p:grpSp>
        <p:nvGrpSpPr>
          <p:cNvPr id="19" name="Group 19"/>
          <p:cNvGrpSpPr/>
          <p:nvPr/>
        </p:nvGrpSpPr>
        <p:grpSpPr>
          <a:xfrm>
            <a:off x="1996383" y="5446997"/>
            <a:ext cx="7086448" cy="3001819"/>
            <a:chOff x="0" y="0"/>
            <a:chExt cx="9448597" cy="4002425"/>
          </a:xfrm>
        </p:grpSpPr>
        <p:sp>
          <p:nvSpPr>
            <p:cNvPr id="20" name="Freeform 20"/>
            <p:cNvSpPr/>
            <p:nvPr/>
          </p:nvSpPr>
          <p:spPr>
            <a:xfrm>
              <a:off x="19050" y="20300"/>
              <a:ext cx="9410446" cy="3961826"/>
            </a:xfrm>
            <a:custGeom>
              <a:avLst/>
              <a:gdLst/>
              <a:ahLst/>
              <a:cxnLst/>
              <a:rect l="l" t="t" r="r" b="b"/>
              <a:pathLst>
                <a:path w="9410446" h="3961826">
                  <a:moveTo>
                    <a:pt x="0" y="123422"/>
                  </a:moveTo>
                  <a:cubicBezTo>
                    <a:pt x="0" y="55350"/>
                    <a:pt x="52197" y="0"/>
                    <a:pt x="116459" y="0"/>
                  </a:cubicBezTo>
                  <a:lnTo>
                    <a:pt x="9293987" y="0"/>
                  </a:lnTo>
                  <a:cubicBezTo>
                    <a:pt x="9358376" y="0"/>
                    <a:pt x="9410446" y="55215"/>
                    <a:pt x="9410446" y="123422"/>
                  </a:cubicBezTo>
                  <a:lnTo>
                    <a:pt x="9410446" y="3838403"/>
                  </a:lnTo>
                  <a:cubicBezTo>
                    <a:pt x="9410446" y="3906475"/>
                    <a:pt x="9358249" y="3961826"/>
                    <a:pt x="9293987" y="3961826"/>
                  </a:cubicBezTo>
                  <a:lnTo>
                    <a:pt x="116459" y="3961826"/>
                  </a:lnTo>
                  <a:cubicBezTo>
                    <a:pt x="52070" y="3961826"/>
                    <a:pt x="0" y="3906611"/>
                    <a:pt x="0" y="3838403"/>
                  </a:cubicBezTo>
                  <a:close/>
                </a:path>
              </a:pathLst>
            </a:custGeom>
            <a:solidFill>
              <a:srgbClr val="FFFFFF"/>
            </a:solidFill>
          </p:spPr>
          <p:txBody>
            <a:bodyPr/>
            <a:lstStyle/>
            <a:p>
              <a:endParaRPr lang="en-GB"/>
            </a:p>
          </p:txBody>
        </p:sp>
        <p:sp>
          <p:nvSpPr>
            <p:cNvPr id="21" name="Freeform 21"/>
            <p:cNvSpPr/>
            <p:nvPr/>
          </p:nvSpPr>
          <p:spPr>
            <a:xfrm>
              <a:off x="0" y="0"/>
              <a:ext cx="9448546" cy="4002425"/>
            </a:xfrm>
            <a:custGeom>
              <a:avLst/>
              <a:gdLst/>
              <a:ahLst/>
              <a:cxnLst/>
              <a:rect l="l" t="t" r="r" b="b"/>
              <a:pathLst>
                <a:path w="9448546" h="4002425">
                  <a:moveTo>
                    <a:pt x="0" y="143722"/>
                  </a:moveTo>
                  <a:cubicBezTo>
                    <a:pt x="0" y="64147"/>
                    <a:pt x="60833" y="0"/>
                    <a:pt x="135509" y="0"/>
                  </a:cubicBezTo>
                  <a:lnTo>
                    <a:pt x="9313037" y="0"/>
                  </a:lnTo>
                  <a:lnTo>
                    <a:pt x="9313037" y="20300"/>
                  </a:lnTo>
                  <a:lnTo>
                    <a:pt x="9313037" y="0"/>
                  </a:lnTo>
                  <a:cubicBezTo>
                    <a:pt x="9387840" y="0"/>
                    <a:pt x="9448546" y="64147"/>
                    <a:pt x="9448546" y="143722"/>
                  </a:cubicBezTo>
                  <a:lnTo>
                    <a:pt x="9429496" y="143722"/>
                  </a:lnTo>
                  <a:lnTo>
                    <a:pt x="9448546" y="143722"/>
                  </a:lnTo>
                  <a:lnTo>
                    <a:pt x="9448546" y="3858703"/>
                  </a:lnTo>
                  <a:lnTo>
                    <a:pt x="9429496" y="3858703"/>
                  </a:lnTo>
                  <a:lnTo>
                    <a:pt x="9448546" y="3858703"/>
                  </a:lnTo>
                  <a:cubicBezTo>
                    <a:pt x="9448546" y="3938143"/>
                    <a:pt x="9387713" y="4002425"/>
                    <a:pt x="9313037" y="4002425"/>
                  </a:cubicBezTo>
                  <a:lnTo>
                    <a:pt x="9313037" y="3982126"/>
                  </a:lnTo>
                  <a:lnTo>
                    <a:pt x="9313037" y="4002425"/>
                  </a:lnTo>
                  <a:lnTo>
                    <a:pt x="135509" y="4002425"/>
                  </a:lnTo>
                  <a:lnTo>
                    <a:pt x="135509" y="3982126"/>
                  </a:lnTo>
                  <a:lnTo>
                    <a:pt x="135509" y="4002425"/>
                  </a:lnTo>
                  <a:cubicBezTo>
                    <a:pt x="60833" y="4002425"/>
                    <a:pt x="0" y="3938278"/>
                    <a:pt x="0" y="3858703"/>
                  </a:cubicBezTo>
                  <a:lnTo>
                    <a:pt x="0" y="143722"/>
                  </a:lnTo>
                  <a:lnTo>
                    <a:pt x="19050" y="143722"/>
                  </a:lnTo>
                  <a:lnTo>
                    <a:pt x="0" y="143722"/>
                  </a:lnTo>
                  <a:moveTo>
                    <a:pt x="38100" y="143722"/>
                  </a:moveTo>
                  <a:lnTo>
                    <a:pt x="38100" y="3858703"/>
                  </a:lnTo>
                  <a:lnTo>
                    <a:pt x="19050" y="3858703"/>
                  </a:lnTo>
                  <a:lnTo>
                    <a:pt x="38100" y="3858703"/>
                  </a:lnTo>
                  <a:cubicBezTo>
                    <a:pt x="38100" y="3915543"/>
                    <a:pt x="81661" y="3961826"/>
                    <a:pt x="135509" y="3961826"/>
                  </a:cubicBezTo>
                  <a:lnTo>
                    <a:pt x="9313037" y="3961826"/>
                  </a:lnTo>
                  <a:cubicBezTo>
                    <a:pt x="9367012" y="3961826"/>
                    <a:pt x="9410446" y="3915543"/>
                    <a:pt x="9410446" y="3858703"/>
                  </a:cubicBezTo>
                  <a:lnTo>
                    <a:pt x="9410446" y="143722"/>
                  </a:lnTo>
                  <a:cubicBezTo>
                    <a:pt x="9410446" y="86883"/>
                    <a:pt x="9366885" y="40599"/>
                    <a:pt x="9313037" y="40599"/>
                  </a:cubicBezTo>
                  <a:lnTo>
                    <a:pt x="135509" y="40599"/>
                  </a:lnTo>
                  <a:lnTo>
                    <a:pt x="135509" y="20300"/>
                  </a:lnTo>
                  <a:lnTo>
                    <a:pt x="135509" y="40599"/>
                  </a:lnTo>
                  <a:cubicBezTo>
                    <a:pt x="81661" y="40599"/>
                    <a:pt x="38100" y="86883"/>
                    <a:pt x="38100" y="143722"/>
                  </a:cubicBezTo>
                  <a:close/>
                </a:path>
              </a:pathLst>
            </a:custGeom>
            <a:solidFill>
              <a:srgbClr val="C6E4EB"/>
            </a:solidFill>
          </p:spPr>
          <p:txBody>
            <a:bodyPr/>
            <a:lstStyle/>
            <a:p>
              <a:endParaRPr lang="en-GB"/>
            </a:p>
          </p:txBody>
        </p:sp>
      </p:grpSp>
      <p:grpSp>
        <p:nvGrpSpPr>
          <p:cNvPr id="22" name="Group 22"/>
          <p:cNvGrpSpPr/>
          <p:nvPr/>
        </p:nvGrpSpPr>
        <p:grpSpPr>
          <a:xfrm>
            <a:off x="2039245" y="5489860"/>
            <a:ext cx="7000723" cy="620163"/>
            <a:chOff x="0" y="0"/>
            <a:chExt cx="9334297" cy="826884"/>
          </a:xfrm>
        </p:grpSpPr>
        <p:sp>
          <p:nvSpPr>
            <p:cNvPr id="23" name="Freeform 23"/>
            <p:cNvSpPr/>
            <p:nvPr/>
          </p:nvSpPr>
          <p:spPr>
            <a:xfrm>
              <a:off x="0" y="0"/>
              <a:ext cx="9334373" cy="826897"/>
            </a:xfrm>
            <a:custGeom>
              <a:avLst/>
              <a:gdLst/>
              <a:ahLst/>
              <a:cxnLst/>
              <a:rect l="l" t="t" r="r" b="b"/>
              <a:pathLst>
                <a:path w="9334373" h="826897">
                  <a:moveTo>
                    <a:pt x="0" y="70104"/>
                  </a:moveTo>
                  <a:cubicBezTo>
                    <a:pt x="0" y="31369"/>
                    <a:pt x="31369" y="0"/>
                    <a:pt x="70104" y="0"/>
                  </a:cubicBezTo>
                  <a:lnTo>
                    <a:pt x="9264269" y="0"/>
                  </a:lnTo>
                  <a:cubicBezTo>
                    <a:pt x="9303003" y="0"/>
                    <a:pt x="9334373" y="31369"/>
                    <a:pt x="9334373" y="70104"/>
                  </a:cubicBezTo>
                  <a:lnTo>
                    <a:pt x="9334373" y="756793"/>
                  </a:lnTo>
                  <a:cubicBezTo>
                    <a:pt x="9334373" y="795528"/>
                    <a:pt x="9303003" y="826897"/>
                    <a:pt x="9264269" y="826897"/>
                  </a:cubicBezTo>
                  <a:lnTo>
                    <a:pt x="70104" y="826897"/>
                  </a:lnTo>
                  <a:cubicBezTo>
                    <a:pt x="31369" y="826897"/>
                    <a:pt x="0" y="795528"/>
                    <a:pt x="0" y="756793"/>
                  </a:cubicBezTo>
                  <a:close/>
                </a:path>
              </a:pathLst>
            </a:custGeom>
            <a:solidFill>
              <a:srgbClr val="C6E4EB"/>
            </a:solidFill>
          </p:spPr>
          <p:txBody>
            <a:bodyPr/>
            <a:lstStyle/>
            <a:p>
              <a:endParaRPr lang="en-GB"/>
            </a:p>
          </p:txBody>
        </p:sp>
      </p:grpSp>
      <p:sp>
        <p:nvSpPr>
          <p:cNvPr id="25" name="TextBox 25"/>
          <p:cNvSpPr txBox="1"/>
          <p:nvPr/>
        </p:nvSpPr>
        <p:spPr>
          <a:xfrm>
            <a:off x="3248685" y="5652928"/>
            <a:ext cx="5361915" cy="333425"/>
          </a:xfrm>
          <a:prstGeom prst="rect">
            <a:avLst/>
          </a:prstGeom>
        </p:spPr>
        <p:txBody>
          <a:bodyPr wrap="square" lIns="0" tIns="0" rIns="0" bIns="0" rtlCol="0" anchor="t">
            <a:spAutoFit/>
          </a:bodyPr>
          <a:lstStyle/>
          <a:p>
            <a:pPr algn="l">
              <a:lnSpc>
                <a:spcPts val="2625"/>
              </a:lnSpc>
            </a:pPr>
            <a:r>
              <a:rPr lang="en-US" sz="2800" b="1" dirty="0">
                <a:solidFill>
                  <a:srgbClr val="000000"/>
                </a:solidFill>
                <a:latin typeface="Calibri (MS) Bold"/>
                <a:ea typeface="Calibri (MS) Bold"/>
                <a:cs typeface="Calibri (MS) Bold"/>
                <a:sym typeface="Calibri (MS) Bold"/>
              </a:rPr>
              <a:t>Document Storage Standards</a:t>
            </a:r>
          </a:p>
        </p:txBody>
      </p:sp>
      <p:sp>
        <p:nvSpPr>
          <p:cNvPr id="26" name="TextBox 26"/>
          <p:cNvSpPr txBox="1"/>
          <p:nvPr/>
        </p:nvSpPr>
        <p:spPr>
          <a:xfrm>
            <a:off x="2299545" y="6435762"/>
            <a:ext cx="6587280" cy="1923604"/>
          </a:xfrm>
          <a:prstGeom prst="rect">
            <a:avLst/>
          </a:prstGeom>
        </p:spPr>
        <p:txBody>
          <a:bodyPr lIns="0" tIns="0" rIns="0" bIns="0" rtlCol="0" anchor="t">
            <a:spAutoFit/>
          </a:bodyPr>
          <a:lstStyle/>
          <a:p>
            <a:pPr algn="l">
              <a:lnSpc>
                <a:spcPts val="2538"/>
              </a:lnSpc>
            </a:pPr>
            <a:r>
              <a:rPr lang="en-US" sz="2400" dirty="0">
                <a:solidFill>
                  <a:srgbClr val="000000"/>
                </a:solidFill>
                <a:ea typeface="Calibri (MS)"/>
                <a:cs typeface="Calibri (MS)"/>
                <a:sym typeface="Calibri (MS)"/>
              </a:rPr>
              <a:t>Save all resident files to encrypted </a:t>
            </a:r>
            <a:r>
              <a:rPr lang="en-US" sz="2400" dirty="0" err="1">
                <a:solidFill>
                  <a:srgbClr val="000000"/>
                </a:solidFill>
                <a:ea typeface="Calibri (MS)"/>
                <a:cs typeface="Calibri (MS)"/>
                <a:sym typeface="Calibri (MS)"/>
              </a:rPr>
              <a:t>OneDrive</a:t>
            </a:r>
            <a:r>
              <a:rPr lang="en-US" sz="2400" dirty="0">
                <a:solidFill>
                  <a:srgbClr val="000000"/>
                </a:solidFill>
                <a:ea typeface="Calibri (MS)"/>
                <a:cs typeface="Calibri (MS)"/>
                <a:sym typeface="Calibri (MS)"/>
              </a:rPr>
              <a:t> folders, not local computers. Use clear naming conventions including resident ID and date. Restrict file access to authorized personnel only. Backup critical documents weekly. Delete outdated files according to retention policies.</a:t>
            </a:r>
          </a:p>
        </p:txBody>
      </p:sp>
      <p:grpSp>
        <p:nvGrpSpPr>
          <p:cNvPr id="27" name="Group 27"/>
          <p:cNvGrpSpPr/>
          <p:nvPr/>
        </p:nvGrpSpPr>
        <p:grpSpPr>
          <a:xfrm>
            <a:off x="9205017" y="5446997"/>
            <a:ext cx="7086600" cy="3001819"/>
            <a:chOff x="0" y="0"/>
            <a:chExt cx="9448800" cy="4002425"/>
          </a:xfrm>
        </p:grpSpPr>
        <p:sp>
          <p:nvSpPr>
            <p:cNvPr id="28" name="Freeform 28"/>
            <p:cNvSpPr/>
            <p:nvPr/>
          </p:nvSpPr>
          <p:spPr>
            <a:xfrm>
              <a:off x="19050" y="20300"/>
              <a:ext cx="9410700" cy="3961826"/>
            </a:xfrm>
            <a:custGeom>
              <a:avLst/>
              <a:gdLst/>
              <a:ahLst/>
              <a:cxnLst/>
              <a:rect l="l" t="t" r="r" b="b"/>
              <a:pathLst>
                <a:path w="9410700" h="3961826">
                  <a:moveTo>
                    <a:pt x="0" y="123422"/>
                  </a:moveTo>
                  <a:cubicBezTo>
                    <a:pt x="0" y="55350"/>
                    <a:pt x="52197" y="0"/>
                    <a:pt x="116459" y="0"/>
                  </a:cubicBezTo>
                  <a:lnTo>
                    <a:pt x="9294241" y="0"/>
                  </a:lnTo>
                  <a:cubicBezTo>
                    <a:pt x="9358630" y="0"/>
                    <a:pt x="9410700" y="55215"/>
                    <a:pt x="9410700" y="123422"/>
                  </a:cubicBezTo>
                  <a:lnTo>
                    <a:pt x="9410700" y="3838403"/>
                  </a:lnTo>
                  <a:cubicBezTo>
                    <a:pt x="9410700" y="3906475"/>
                    <a:pt x="9358503" y="3961826"/>
                    <a:pt x="9294241" y="3961826"/>
                  </a:cubicBezTo>
                  <a:lnTo>
                    <a:pt x="116459" y="3961826"/>
                  </a:lnTo>
                  <a:cubicBezTo>
                    <a:pt x="52070" y="3961826"/>
                    <a:pt x="0" y="3906611"/>
                    <a:pt x="0" y="3838403"/>
                  </a:cubicBezTo>
                  <a:close/>
                </a:path>
              </a:pathLst>
            </a:custGeom>
            <a:solidFill>
              <a:srgbClr val="FFFFFF"/>
            </a:solidFill>
          </p:spPr>
          <p:txBody>
            <a:bodyPr/>
            <a:lstStyle/>
            <a:p>
              <a:endParaRPr lang="en-GB"/>
            </a:p>
          </p:txBody>
        </p:sp>
        <p:sp>
          <p:nvSpPr>
            <p:cNvPr id="29" name="Freeform 29"/>
            <p:cNvSpPr/>
            <p:nvPr/>
          </p:nvSpPr>
          <p:spPr>
            <a:xfrm>
              <a:off x="0" y="0"/>
              <a:ext cx="9448800" cy="4002425"/>
            </a:xfrm>
            <a:custGeom>
              <a:avLst/>
              <a:gdLst/>
              <a:ahLst/>
              <a:cxnLst/>
              <a:rect l="l" t="t" r="r" b="b"/>
              <a:pathLst>
                <a:path w="9448800" h="4002425">
                  <a:moveTo>
                    <a:pt x="0" y="143722"/>
                  </a:moveTo>
                  <a:cubicBezTo>
                    <a:pt x="0" y="64147"/>
                    <a:pt x="60833" y="0"/>
                    <a:pt x="135509" y="0"/>
                  </a:cubicBezTo>
                  <a:lnTo>
                    <a:pt x="9313291" y="0"/>
                  </a:lnTo>
                  <a:lnTo>
                    <a:pt x="9313291" y="20300"/>
                  </a:lnTo>
                  <a:lnTo>
                    <a:pt x="9313291" y="0"/>
                  </a:lnTo>
                  <a:cubicBezTo>
                    <a:pt x="9387967" y="0"/>
                    <a:pt x="9448800" y="64147"/>
                    <a:pt x="9448800" y="143722"/>
                  </a:cubicBezTo>
                  <a:lnTo>
                    <a:pt x="9429750" y="143722"/>
                  </a:lnTo>
                  <a:lnTo>
                    <a:pt x="9448800" y="143722"/>
                  </a:lnTo>
                  <a:lnTo>
                    <a:pt x="9448800" y="3858703"/>
                  </a:lnTo>
                  <a:lnTo>
                    <a:pt x="9429750" y="3858703"/>
                  </a:lnTo>
                  <a:lnTo>
                    <a:pt x="9448800" y="3858703"/>
                  </a:lnTo>
                  <a:cubicBezTo>
                    <a:pt x="9448800" y="3938143"/>
                    <a:pt x="9387967" y="4002425"/>
                    <a:pt x="9313291" y="4002425"/>
                  </a:cubicBezTo>
                  <a:lnTo>
                    <a:pt x="9313291" y="3982126"/>
                  </a:lnTo>
                  <a:lnTo>
                    <a:pt x="9313291" y="4002425"/>
                  </a:lnTo>
                  <a:lnTo>
                    <a:pt x="135509" y="4002425"/>
                  </a:lnTo>
                  <a:lnTo>
                    <a:pt x="135509" y="3982126"/>
                  </a:lnTo>
                  <a:lnTo>
                    <a:pt x="135509" y="4002425"/>
                  </a:lnTo>
                  <a:cubicBezTo>
                    <a:pt x="60833" y="4002425"/>
                    <a:pt x="0" y="3938278"/>
                    <a:pt x="0" y="3858703"/>
                  </a:cubicBezTo>
                  <a:lnTo>
                    <a:pt x="0" y="143722"/>
                  </a:lnTo>
                  <a:lnTo>
                    <a:pt x="19050" y="143722"/>
                  </a:lnTo>
                  <a:lnTo>
                    <a:pt x="0" y="143722"/>
                  </a:lnTo>
                  <a:moveTo>
                    <a:pt x="38100" y="143722"/>
                  </a:moveTo>
                  <a:lnTo>
                    <a:pt x="38100" y="3858703"/>
                  </a:lnTo>
                  <a:lnTo>
                    <a:pt x="19050" y="3858703"/>
                  </a:lnTo>
                  <a:lnTo>
                    <a:pt x="38100" y="3858703"/>
                  </a:lnTo>
                  <a:cubicBezTo>
                    <a:pt x="38100" y="3915543"/>
                    <a:pt x="81661" y="3961826"/>
                    <a:pt x="135509" y="3961826"/>
                  </a:cubicBezTo>
                  <a:lnTo>
                    <a:pt x="9313291" y="3961826"/>
                  </a:lnTo>
                  <a:cubicBezTo>
                    <a:pt x="9367266" y="3961826"/>
                    <a:pt x="9410700" y="3915543"/>
                    <a:pt x="9410700" y="3858703"/>
                  </a:cubicBezTo>
                  <a:lnTo>
                    <a:pt x="9410700" y="143722"/>
                  </a:lnTo>
                  <a:cubicBezTo>
                    <a:pt x="9410700" y="86883"/>
                    <a:pt x="9367139" y="40599"/>
                    <a:pt x="9313291" y="40599"/>
                  </a:cubicBezTo>
                  <a:lnTo>
                    <a:pt x="135509" y="40599"/>
                  </a:lnTo>
                  <a:lnTo>
                    <a:pt x="135509" y="20300"/>
                  </a:lnTo>
                  <a:lnTo>
                    <a:pt x="135509" y="40599"/>
                  </a:lnTo>
                  <a:cubicBezTo>
                    <a:pt x="81661" y="40599"/>
                    <a:pt x="38100" y="86883"/>
                    <a:pt x="38100" y="143722"/>
                  </a:cubicBezTo>
                  <a:close/>
                </a:path>
              </a:pathLst>
            </a:custGeom>
            <a:solidFill>
              <a:srgbClr val="C6E4EB"/>
            </a:solidFill>
          </p:spPr>
          <p:txBody>
            <a:bodyPr/>
            <a:lstStyle/>
            <a:p>
              <a:endParaRPr lang="en-GB"/>
            </a:p>
          </p:txBody>
        </p:sp>
      </p:grpSp>
      <p:grpSp>
        <p:nvGrpSpPr>
          <p:cNvPr id="30" name="Group 30"/>
          <p:cNvGrpSpPr/>
          <p:nvPr/>
        </p:nvGrpSpPr>
        <p:grpSpPr>
          <a:xfrm>
            <a:off x="9247880" y="5489860"/>
            <a:ext cx="7000875" cy="620163"/>
            <a:chOff x="0" y="0"/>
            <a:chExt cx="9334500" cy="826884"/>
          </a:xfrm>
        </p:grpSpPr>
        <p:sp>
          <p:nvSpPr>
            <p:cNvPr id="31" name="Freeform 31"/>
            <p:cNvSpPr/>
            <p:nvPr/>
          </p:nvSpPr>
          <p:spPr>
            <a:xfrm>
              <a:off x="0" y="0"/>
              <a:ext cx="9334500" cy="826897"/>
            </a:xfrm>
            <a:custGeom>
              <a:avLst/>
              <a:gdLst/>
              <a:ahLst/>
              <a:cxnLst/>
              <a:rect l="l" t="t" r="r" b="b"/>
              <a:pathLst>
                <a:path w="9334500" h="826897">
                  <a:moveTo>
                    <a:pt x="0" y="70104"/>
                  </a:moveTo>
                  <a:cubicBezTo>
                    <a:pt x="0" y="31369"/>
                    <a:pt x="31369" y="0"/>
                    <a:pt x="70104" y="0"/>
                  </a:cubicBezTo>
                  <a:lnTo>
                    <a:pt x="9264396" y="0"/>
                  </a:lnTo>
                  <a:cubicBezTo>
                    <a:pt x="9303131" y="0"/>
                    <a:pt x="9334500" y="31369"/>
                    <a:pt x="9334500" y="70104"/>
                  </a:cubicBezTo>
                  <a:lnTo>
                    <a:pt x="9334500" y="756793"/>
                  </a:lnTo>
                  <a:cubicBezTo>
                    <a:pt x="9334500" y="795528"/>
                    <a:pt x="9303131" y="826897"/>
                    <a:pt x="9264396" y="826897"/>
                  </a:cubicBezTo>
                  <a:lnTo>
                    <a:pt x="70104" y="826897"/>
                  </a:lnTo>
                  <a:cubicBezTo>
                    <a:pt x="31369" y="826897"/>
                    <a:pt x="0" y="795528"/>
                    <a:pt x="0" y="756793"/>
                  </a:cubicBezTo>
                  <a:close/>
                </a:path>
              </a:pathLst>
            </a:custGeom>
            <a:solidFill>
              <a:srgbClr val="C6E4EB"/>
            </a:solidFill>
          </p:spPr>
          <p:txBody>
            <a:bodyPr/>
            <a:lstStyle/>
            <a:p>
              <a:endParaRPr lang="en-GB"/>
            </a:p>
          </p:txBody>
        </p:sp>
      </p:grpSp>
      <p:sp>
        <p:nvSpPr>
          <p:cNvPr id="33" name="TextBox 33"/>
          <p:cNvSpPr txBox="1"/>
          <p:nvPr/>
        </p:nvSpPr>
        <p:spPr>
          <a:xfrm>
            <a:off x="11183140" y="5652927"/>
            <a:ext cx="4977926" cy="333425"/>
          </a:xfrm>
          <a:prstGeom prst="rect">
            <a:avLst/>
          </a:prstGeom>
        </p:spPr>
        <p:txBody>
          <a:bodyPr wrap="square" lIns="0" tIns="0" rIns="0" bIns="0" rtlCol="0" anchor="t">
            <a:spAutoFit/>
          </a:bodyPr>
          <a:lstStyle/>
          <a:p>
            <a:pPr algn="l">
              <a:lnSpc>
                <a:spcPts val="2625"/>
              </a:lnSpc>
            </a:pPr>
            <a:r>
              <a:rPr lang="en-US" sz="2800" b="1" dirty="0">
                <a:solidFill>
                  <a:srgbClr val="000000"/>
                </a:solidFill>
                <a:latin typeface="Calibri (MS) Bold"/>
                <a:ea typeface="Calibri (MS) Bold"/>
                <a:cs typeface="Calibri (MS) Bold"/>
                <a:sym typeface="Calibri (MS) Bold"/>
              </a:rPr>
              <a:t>Confidentiality Maintenance</a:t>
            </a:r>
          </a:p>
        </p:txBody>
      </p:sp>
      <p:sp>
        <p:nvSpPr>
          <p:cNvPr id="34" name="TextBox 34"/>
          <p:cNvSpPr txBox="1"/>
          <p:nvPr/>
        </p:nvSpPr>
        <p:spPr>
          <a:xfrm>
            <a:off x="9454600" y="6403420"/>
            <a:ext cx="6587433" cy="1923604"/>
          </a:xfrm>
          <a:prstGeom prst="rect">
            <a:avLst/>
          </a:prstGeom>
        </p:spPr>
        <p:txBody>
          <a:bodyPr lIns="0" tIns="0" rIns="0" bIns="0" rtlCol="0" anchor="t">
            <a:spAutoFit/>
          </a:bodyPr>
          <a:lstStyle/>
          <a:p>
            <a:pPr algn="l">
              <a:lnSpc>
                <a:spcPts val="2538"/>
              </a:lnSpc>
            </a:pPr>
            <a:r>
              <a:rPr lang="en-US" sz="2400" dirty="0">
                <a:solidFill>
                  <a:srgbClr val="000000"/>
                </a:solidFill>
                <a:ea typeface="Calibri (MS)"/>
                <a:cs typeface="Arial" panose="020B0604020202020204" pitchFamily="34" charset="0"/>
                <a:sym typeface="Calibri (MS)"/>
              </a:rPr>
              <a:t>Never leave computers unattended while logged in or discussing resident details. Store printed documents in locked cabinets. Share resident information only with involved care team members. Follow GDPR requirements for data handling. Complete annual confidentiality training.</a:t>
            </a:r>
          </a:p>
        </p:txBody>
      </p:sp>
      <p:sp>
        <p:nvSpPr>
          <p:cNvPr id="41" name="Slide Number Placeholder 40"/>
          <p:cNvSpPr>
            <a:spLocks noGrp="1"/>
          </p:cNvSpPr>
          <p:nvPr>
            <p:ph type="sldNum" sz="quarter" idx="12"/>
          </p:nvPr>
        </p:nvSpPr>
        <p:spPr>
          <a:xfrm>
            <a:off x="14850688" y="9689678"/>
            <a:ext cx="3208712" cy="547688"/>
          </a:xfrm>
        </p:spPr>
        <p:txBody>
          <a:bodyPr/>
          <a:lstStyle/>
          <a:p>
            <a:fld id="{B6F15528-21DE-4FAA-801E-634DDDAF4B2B}" type="slidenum">
              <a:rPr lang="en-US" smtClean="0"/>
              <a:pPr/>
              <a:t>9</a:t>
            </a:fld>
            <a:endParaRPr lang="en-US"/>
          </a:p>
        </p:txBody>
      </p:sp>
      <p:pic>
        <p:nvPicPr>
          <p:cNvPr id="42"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36094" y="-38100"/>
            <a:ext cx="1533705" cy="766853"/>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p:cNvSpPr/>
          <p:nvPr/>
        </p:nvSpPr>
        <p:spPr>
          <a:xfrm>
            <a:off x="0" y="1127674"/>
            <a:ext cx="381000" cy="7100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Slide Number Placeholder 20"/>
          <p:cNvSpPr>
            <a:spLocks noGrp="1"/>
          </p:cNvSpPr>
          <p:nvPr>
            <p:ph type="sldNum" sz="quarter" idx="12"/>
          </p:nvPr>
        </p:nvSpPr>
        <p:spPr>
          <a:xfrm>
            <a:off x="14850688" y="9689678"/>
            <a:ext cx="3056312" cy="547688"/>
          </a:xfrm>
        </p:spPr>
        <p:txBody>
          <a:bodyPr/>
          <a:lstStyle/>
          <a:p>
            <a:fld id="{B6F15528-21DE-4FAA-801E-634DDDAF4B2B}" type="slidenum">
              <a:rPr lang="en-US" smtClean="0"/>
              <a:pPr/>
              <a:t>10</a:t>
            </a:fld>
            <a:endParaRPr lang="en-US"/>
          </a:p>
        </p:txBody>
      </p:sp>
      <p:pic>
        <p:nvPicPr>
          <p:cNvPr id="22"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49215" y="0"/>
            <a:ext cx="1533705" cy="7668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Diagram 2"/>
          <p:cNvGraphicFramePr/>
          <p:nvPr>
            <p:extLst>
              <p:ext uri="{D42A27DB-BD31-4B8C-83A1-F6EECF244321}">
                <p14:modId xmlns:p14="http://schemas.microsoft.com/office/powerpoint/2010/main" val="635555712"/>
              </p:ext>
            </p:extLst>
          </p:nvPr>
        </p:nvGraphicFramePr>
        <p:xfrm>
          <a:off x="1752600" y="2400300"/>
          <a:ext cx="14239467" cy="642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609600" y="1171575"/>
            <a:ext cx="4648200" cy="823302"/>
          </a:xfrm>
          <a:prstGeom prst="rect">
            <a:avLst/>
          </a:prstGeom>
        </p:spPr>
        <p:txBody>
          <a:bodyPr wrap="square">
            <a:spAutoFit/>
          </a:bodyPr>
          <a:lstStyle/>
          <a:p>
            <a:pPr>
              <a:lnSpc>
                <a:spcPts val="5737"/>
              </a:lnSpc>
            </a:pPr>
            <a:r>
              <a:rPr lang="en-US" sz="4800" b="1" dirty="0">
                <a:solidFill>
                  <a:schemeClr val="accent1">
                    <a:lumMod val="50000"/>
                  </a:schemeClr>
                </a:solidFill>
                <a:latin typeface="Calibri (MS) Bold"/>
                <a:ea typeface="Calibri (MS) Bold"/>
                <a:cs typeface="Calibri (MS) Bold"/>
                <a:sym typeface="Calibri (MS) Bold"/>
              </a:rPr>
              <a:t>Key  Findings</a:t>
            </a:r>
          </a:p>
        </p:txBody>
      </p:sp>
      <p:sp>
        <p:nvSpPr>
          <p:cNvPr id="5" name="Rectangle 4"/>
          <p:cNvSpPr/>
          <p:nvPr/>
        </p:nvSpPr>
        <p:spPr>
          <a:xfrm>
            <a:off x="0" y="1171575"/>
            <a:ext cx="304800" cy="7947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873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85800" y="951201"/>
            <a:ext cx="6320614" cy="642292"/>
          </a:xfrm>
          <a:prstGeom prst="rect">
            <a:avLst/>
          </a:prstGeom>
        </p:spPr>
        <p:txBody>
          <a:bodyPr lIns="0" tIns="0" rIns="0" bIns="0" rtlCol="0" anchor="t">
            <a:spAutoFit/>
          </a:bodyPr>
          <a:lstStyle/>
          <a:p>
            <a:pPr algn="l">
              <a:lnSpc>
                <a:spcPts val="5249"/>
              </a:lnSpc>
            </a:pPr>
            <a:r>
              <a:rPr lang="en-US" sz="4199" b="1" dirty="0">
                <a:solidFill>
                  <a:schemeClr val="accent1">
                    <a:lumMod val="50000"/>
                  </a:schemeClr>
                </a:solidFill>
                <a:latin typeface="Calibri (MS)"/>
                <a:ea typeface="Calibri (MS)"/>
                <a:cs typeface="Calibri (MS)"/>
                <a:sym typeface="Calibri (MS)"/>
              </a:rPr>
              <a:t>Reference List</a:t>
            </a:r>
          </a:p>
        </p:txBody>
      </p:sp>
      <p:sp>
        <p:nvSpPr>
          <p:cNvPr id="3" name="TextBox 3"/>
          <p:cNvSpPr txBox="1"/>
          <p:nvPr/>
        </p:nvSpPr>
        <p:spPr>
          <a:xfrm>
            <a:off x="1028700" y="1948574"/>
            <a:ext cx="15391188" cy="692497"/>
          </a:xfrm>
          <a:prstGeom prst="rect">
            <a:avLst/>
          </a:prstGeom>
        </p:spPr>
        <p:txBody>
          <a:bodyPr lIns="0" tIns="0" rIns="0" bIns="0" rtlCol="0" anchor="t">
            <a:spAutoFit/>
          </a:bodyPr>
          <a:lstStyle/>
          <a:p>
            <a:pPr marL="457200" indent="-457200" algn="just">
              <a:lnSpc>
                <a:spcPts val="2742"/>
              </a:lnSpc>
              <a:buFont typeface="Arial" panose="020B0604020202020204" pitchFamily="34" charset="0"/>
              <a:buChar char="•"/>
            </a:pPr>
            <a:r>
              <a:rPr lang="en-US" sz="2400" dirty="0">
                <a:solidFill>
                  <a:srgbClr val="000000"/>
                </a:solidFill>
                <a:latin typeface="Calibri (MS)"/>
                <a:ea typeface="Calibri (MS)"/>
                <a:cs typeface="Calibri (MS)"/>
                <a:sym typeface="Calibri (MS)"/>
              </a:rPr>
              <a:t>Anderson, P. (2023) '</a:t>
            </a:r>
            <a:r>
              <a:rPr lang="en-US" sz="2400" dirty="0" err="1">
                <a:solidFill>
                  <a:srgbClr val="000000"/>
                </a:solidFill>
                <a:latin typeface="Calibri (MS)"/>
                <a:ea typeface="Calibri (MS)"/>
                <a:cs typeface="Calibri (MS)"/>
                <a:sym typeface="Calibri (MS)"/>
              </a:rPr>
              <a:t>Cybersecurity</a:t>
            </a:r>
            <a:r>
              <a:rPr lang="en-US" sz="2400" dirty="0">
                <a:solidFill>
                  <a:srgbClr val="000000"/>
                </a:solidFill>
                <a:latin typeface="Calibri (MS)"/>
                <a:ea typeface="Calibri (MS)"/>
                <a:cs typeface="Calibri (MS)"/>
                <a:sym typeface="Calibri (MS)"/>
              </a:rPr>
              <a:t> best practices for healthcare organizations'. Health Information Management Journal, 54(1), pp. 23-35.</a:t>
            </a:r>
          </a:p>
        </p:txBody>
      </p:sp>
      <p:sp>
        <p:nvSpPr>
          <p:cNvPr id="4" name="TextBox 4"/>
          <p:cNvSpPr txBox="1"/>
          <p:nvPr/>
        </p:nvSpPr>
        <p:spPr>
          <a:xfrm>
            <a:off x="1028700" y="2708941"/>
            <a:ext cx="14132224"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dirty="0">
                <a:solidFill>
                  <a:srgbClr val="000000"/>
                </a:solidFill>
                <a:latin typeface="Calibri (MS)"/>
                <a:ea typeface="Calibri (MS)"/>
                <a:cs typeface="Calibri (MS)"/>
                <a:sym typeface="Calibri (MS)"/>
              </a:rPr>
              <a:t>Brown, M. (2023) '</a:t>
            </a:r>
            <a:r>
              <a:rPr lang="en-US" sz="2400" dirty="0" err="1">
                <a:solidFill>
                  <a:srgbClr val="000000"/>
                </a:solidFill>
                <a:latin typeface="Calibri (MS)"/>
                <a:ea typeface="Calibri (MS)"/>
                <a:cs typeface="Calibri (MS)"/>
                <a:sym typeface="Calibri (MS)"/>
              </a:rPr>
              <a:t>Telehealth</a:t>
            </a:r>
            <a:r>
              <a:rPr lang="en-US" sz="2400" dirty="0">
                <a:solidFill>
                  <a:srgbClr val="000000"/>
                </a:solidFill>
                <a:latin typeface="Calibri (MS)"/>
                <a:ea typeface="Calibri (MS)"/>
                <a:cs typeface="Calibri (MS)"/>
                <a:sym typeface="Calibri (MS)"/>
              </a:rPr>
              <a:t> adoption in long-term care facilities'. Journal of Medical Internet Research, 25, e45678.</a:t>
            </a:r>
          </a:p>
        </p:txBody>
      </p:sp>
      <p:sp>
        <p:nvSpPr>
          <p:cNvPr id="5" name="TextBox 5"/>
          <p:cNvSpPr txBox="1"/>
          <p:nvPr/>
        </p:nvSpPr>
        <p:spPr>
          <a:xfrm>
            <a:off x="1028700" y="3469308"/>
            <a:ext cx="13884339"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Davis, L. (2022) 'Barriers to digital communication tools in healthcare'. Health Communication, 37(4), pp. 523-537.</a:t>
            </a:r>
          </a:p>
        </p:txBody>
      </p:sp>
      <p:sp>
        <p:nvSpPr>
          <p:cNvPr id="6" name="TextBox 6"/>
          <p:cNvSpPr txBox="1"/>
          <p:nvPr/>
        </p:nvSpPr>
        <p:spPr>
          <a:xfrm>
            <a:off x="1028700" y="4229675"/>
            <a:ext cx="15138347"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Garcia, M. (2022) 'Infrastructure requirements for care home technology'. Healthcare Technology Management, 19(4), pp. 201-215.</a:t>
            </a:r>
          </a:p>
        </p:txBody>
      </p:sp>
      <p:sp>
        <p:nvSpPr>
          <p:cNvPr id="7" name="TextBox 7"/>
          <p:cNvSpPr txBox="1"/>
          <p:nvPr/>
        </p:nvSpPr>
        <p:spPr>
          <a:xfrm>
            <a:off x="1028700" y="4990042"/>
            <a:ext cx="15138347"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Johnson, A. (2022) 'Digital transformation in care homes: challenges and opportunities'. Journal of Health Informatics, 15(3), pp. 45-58.</a:t>
            </a:r>
          </a:p>
        </p:txBody>
      </p:sp>
      <p:sp>
        <p:nvSpPr>
          <p:cNvPr id="8" name="TextBox 8"/>
          <p:cNvSpPr txBox="1"/>
          <p:nvPr/>
        </p:nvSpPr>
        <p:spPr>
          <a:xfrm>
            <a:off x="1028700" y="5750410"/>
            <a:ext cx="8686079"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NHS Digital (2022) Information Security Manual. London: NHS England.</a:t>
            </a:r>
          </a:p>
        </p:txBody>
      </p:sp>
      <p:sp>
        <p:nvSpPr>
          <p:cNvPr id="9" name="TextBox 9"/>
          <p:cNvSpPr txBox="1"/>
          <p:nvPr/>
        </p:nvSpPr>
        <p:spPr>
          <a:xfrm>
            <a:off x="1028700" y="6510777"/>
            <a:ext cx="15308375"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Roberts, S. (2023) 'Workforce training strategies for healthcare digitization'. Journal of Continuing Education in Nursing, 54(2), pp. 78-86.</a:t>
            </a:r>
          </a:p>
        </p:txBody>
      </p:sp>
      <p:sp>
        <p:nvSpPr>
          <p:cNvPr id="10" name="TextBox 10"/>
          <p:cNvSpPr txBox="1"/>
          <p:nvPr/>
        </p:nvSpPr>
        <p:spPr>
          <a:xfrm>
            <a:off x="1028700" y="7271144"/>
            <a:ext cx="15308375"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Smith, T. (2023) 'Efficiency gains from spreadsheet adoption in residential care'. Healthcare Management Review, 28(2), pp. 112-125.</a:t>
            </a:r>
          </a:p>
        </p:txBody>
      </p:sp>
      <p:sp>
        <p:nvSpPr>
          <p:cNvPr id="11" name="TextBox 11"/>
          <p:cNvSpPr txBox="1"/>
          <p:nvPr/>
        </p:nvSpPr>
        <p:spPr>
          <a:xfrm>
            <a:off x="1028700" y="8031511"/>
            <a:ext cx="13160017"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a:solidFill>
                  <a:srgbClr val="000000"/>
                </a:solidFill>
                <a:latin typeface="Calibri (MS)"/>
                <a:ea typeface="Calibri (MS)"/>
                <a:cs typeface="Calibri (MS)"/>
                <a:sym typeface="Calibri (MS)"/>
              </a:rPr>
              <a:t>Thomas, R. (2022) 'Technology barriers in aged care facilities'. Australian Health Review, 46(3), pp. 312-320.</a:t>
            </a:r>
          </a:p>
        </p:txBody>
      </p:sp>
      <p:sp>
        <p:nvSpPr>
          <p:cNvPr id="12" name="TextBox 12"/>
          <p:cNvSpPr txBox="1"/>
          <p:nvPr/>
        </p:nvSpPr>
        <p:spPr>
          <a:xfrm>
            <a:off x="1028700" y="8791878"/>
            <a:ext cx="15714294" cy="692497"/>
          </a:xfrm>
          <a:prstGeom prst="rect">
            <a:avLst/>
          </a:prstGeom>
        </p:spPr>
        <p:txBody>
          <a:bodyPr lIns="0" tIns="0" rIns="0" bIns="0" rtlCol="0" anchor="t">
            <a:spAutoFit/>
          </a:bodyPr>
          <a:lstStyle/>
          <a:p>
            <a:pPr marL="457200" indent="-457200" algn="l">
              <a:lnSpc>
                <a:spcPts val="2742"/>
              </a:lnSpc>
              <a:buFont typeface="Arial" panose="020B0604020202020204" pitchFamily="34" charset="0"/>
              <a:buChar char="•"/>
            </a:pPr>
            <a:r>
              <a:rPr lang="en-US" sz="2400" dirty="0">
                <a:solidFill>
                  <a:srgbClr val="000000"/>
                </a:solidFill>
                <a:latin typeface="Calibri (MS)"/>
                <a:ea typeface="Calibri (MS)"/>
                <a:cs typeface="Calibri (MS)"/>
                <a:sym typeface="Calibri (MS)"/>
              </a:rPr>
              <a:t>Wilson, K. (2023) 'Digital literacy in healthcare: bridging the generational divide'. International Journal of Nursing Studies, 141, 104489.</a:t>
            </a:r>
          </a:p>
        </p:txBody>
      </p:sp>
      <p:sp>
        <p:nvSpPr>
          <p:cNvPr id="14" name="Slide Number Placeholder 13"/>
          <p:cNvSpPr>
            <a:spLocks noGrp="1"/>
          </p:cNvSpPr>
          <p:nvPr>
            <p:ph type="sldNum" sz="quarter" idx="12"/>
          </p:nvPr>
        </p:nvSpPr>
        <p:spPr>
          <a:xfrm>
            <a:off x="14850688" y="9739312"/>
            <a:ext cx="2903912" cy="547688"/>
          </a:xfrm>
        </p:spPr>
        <p:txBody>
          <a:bodyPr/>
          <a:lstStyle/>
          <a:p>
            <a:fld id="{B6F15528-21DE-4FAA-801E-634DDDAF4B2B}" type="slidenum">
              <a:rPr lang="en-US" smtClean="0"/>
              <a:pPr/>
              <a:t>11</a:t>
            </a:fld>
            <a:endParaRPr lang="en-US" dirty="0"/>
          </a:p>
        </p:txBody>
      </p:sp>
      <p:pic>
        <p:nvPicPr>
          <p:cNvPr id="16" name="Picture 15"/>
          <p:cNvPicPr>
            <a:picLocks noChangeAspect="1"/>
          </p:cNvPicPr>
          <p:nvPr/>
        </p:nvPicPr>
        <p:blipFill>
          <a:blip r:embed="rId2"/>
          <a:stretch>
            <a:fillRect/>
          </a:stretch>
        </p:blipFill>
        <p:spPr>
          <a:xfrm>
            <a:off x="16742994" y="0"/>
            <a:ext cx="1536325" cy="768163"/>
          </a:xfrm>
          <a:prstGeom prst="rect">
            <a:avLst/>
          </a:prstGeom>
        </p:spPr>
      </p:pic>
      <p:sp>
        <p:nvSpPr>
          <p:cNvPr id="13" name="Rectangle 12"/>
          <p:cNvSpPr/>
          <p:nvPr/>
        </p:nvSpPr>
        <p:spPr>
          <a:xfrm>
            <a:off x="0" y="923925"/>
            <a:ext cx="228600" cy="6422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4850688" y="9689678"/>
            <a:ext cx="2903912" cy="547688"/>
          </a:xfrm>
        </p:spPr>
        <p:txBody>
          <a:bodyPr/>
          <a:lstStyle/>
          <a:p>
            <a:fld id="{B6F15528-21DE-4FAA-801E-634DDDAF4B2B}" type="slidenum">
              <a:rPr lang="en-US" smtClean="0"/>
              <a:pPr/>
              <a:t>12</a:t>
            </a:fld>
            <a:endParaRPr lang="en-US"/>
          </a:p>
        </p:txBody>
      </p:sp>
      <p:pic>
        <p:nvPicPr>
          <p:cNvPr id="7" name="Picture 2" descr="Prifysgol Cymru Y Drindod Dewi Sant | University of Wales Trinity Saint  David - NP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66067" y="4233"/>
            <a:ext cx="1896533" cy="9482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19400" y="3924300"/>
            <a:ext cx="13202122" cy="3748719"/>
          </a:xfrm>
          <a:prstGeom prst="rect">
            <a:avLst/>
          </a:prstGeom>
        </p:spPr>
        <p:txBody>
          <a:bodyPr wrap="square">
            <a:spAutoFit/>
          </a:bodyPr>
          <a:lstStyle/>
          <a:p>
            <a:pPr lvl="0" algn="ctr">
              <a:lnSpc>
                <a:spcPct val="90000"/>
              </a:lnSpc>
              <a:spcBef>
                <a:spcPts val="1000"/>
              </a:spcBef>
            </a:pPr>
            <a:r>
              <a:rPr lang="en-US" sz="8800" b="1" dirty="0">
                <a:solidFill>
                  <a:schemeClr val="accent1"/>
                </a:solidFill>
                <a:latin typeface="Algerian" panose="04020705040A02060702" pitchFamily="82" charset="0"/>
              </a:rPr>
              <a:t>THANK YOU FOR ATTENTION AND LISTENING!</a:t>
            </a:r>
          </a:p>
        </p:txBody>
      </p:sp>
      <p:sp>
        <p:nvSpPr>
          <p:cNvPr id="8" name="Rectangle 7"/>
          <p:cNvSpPr/>
          <p:nvPr/>
        </p:nvSpPr>
        <p:spPr>
          <a:xfrm>
            <a:off x="6781800" y="2400300"/>
            <a:ext cx="4575291" cy="76944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chemeClr val="accent1"/>
                </a:solidFill>
                <a:effectLst/>
                <a:uLnTx/>
                <a:uFillTx/>
                <a:latin typeface="Algerian" panose="04020705040A02060702" pitchFamily="82" charset="0"/>
              </a:rPr>
              <a:t>ANY QUESTIONS?</a:t>
            </a:r>
            <a:endParaRPr kumimoji="0" lang="en-US" sz="1800" b="0" i="0" u="none" strike="noStrike" kern="0" cap="none" spc="0" normalizeH="0" baseline="0" noProof="0" dirty="0">
              <a:ln>
                <a:noFill/>
              </a:ln>
              <a:solidFill>
                <a:schemeClr val="accent1"/>
              </a:solidFill>
              <a:effectLst/>
              <a:uLnTx/>
              <a:uFillTx/>
            </a:endParaRPr>
          </a:p>
        </p:txBody>
      </p:sp>
      <p:sp>
        <p:nvSpPr>
          <p:cNvPr id="10" name="Rectangle 9"/>
          <p:cNvSpPr/>
          <p:nvPr/>
        </p:nvSpPr>
        <p:spPr>
          <a:xfrm>
            <a:off x="0" y="952500"/>
            <a:ext cx="3810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166</TotalTime>
  <Words>1049</Words>
  <Application>Microsoft Office PowerPoint</Application>
  <PresentationFormat>Custom</PresentationFormat>
  <Paragraphs>96</Paragraphs>
  <Slides>12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Calibri (MS)</vt:lpstr>
      <vt:lpstr>Algerian</vt:lpstr>
      <vt:lpstr>Calibri</vt:lpstr>
      <vt:lpstr>Arial</vt:lpstr>
      <vt:lpstr>Roboto Bold</vt:lpstr>
      <vt:lpstr>Arimo</vt:lpstr>
      <vt:lpstr>Roboto</vt:lpstr>
      <vt:lpstr>Calibri Light</vt:lpstr>
      <vt:lpstr>Calibri (MS) Bold</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LCHS4007-C1</dc:title>
  <dc:creator>Ashfaq Mohammad</dc:creator>
  <cp:lastModifiedBy>Ashfaq Mohammad</cp:lastModifiedBy>
  <cp:revision>20</cp:revision>
  <dcterms:created xsi:type="dcterms:W3CDTF">2006-08-16T00:00:00Z</dcterms:created>
  <dcterms:modified xsi:type="dcterms:W3CDTF">2026-03-13T12:21:18Z</dcterms:modified>
  <dc:identifier>DAHAb4bSnWQ</dc:identifier>
</cp:coreProperties>
</file>