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123" d="100"/>
          <a:sy n="123" d="100"/>
        </p:scale>
        <p:origin x="11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5AAD9EB-CDA3-4A4B-ACC4-9022A40F833A}"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2115089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AAD9EB-CDA3-4A4B-ACC4-9022A40F833A}"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538203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AAD9EB-CDA3-4A4B-ACC4-9022A40F833A}"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881696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5AAD9EB-CDA3-4A4B-ACC4-9022A40F833A}" type="datetimeFigureOut">
              <a:rPr lang="en-GB" smtClean="0"/>
              <a:t>15/08/2022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1817832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5AAD9EB-CDA3-4A4B-ACC4-9022A40F833A}" type="datetimeFigureOut">
              <a:rPr lang="en-GB" smtClean="0"/>
              <a:t>15/08/2022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2609688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5AAD9EB-CDA3-4A4B-ACC4-9022A40F833A}" type="datetimeFigureOut">
              <a:rPr lang="en-GB" smtClean="0"/>
              <a:t>15/08/2022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2051822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AAD9EB-CDA3-4A4B-ACC4-9022A40F833A}" type="datetimeFigureOut">
              <a:rPr lang="en-GB" smtClean="0"/>
              <a:t>15/08/2022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2587270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AAD9EB-CDA3-4A4B-ACC4-9022A40F833A}" type="datetimeFigureOut">
              <a:rPr lang="en-GB" smtClean="0"/>
              <a:t>15/08/2022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3611907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AAD9EB-CDA3-4A4B-ACC4-9022A40F833A}" type="datetimeFigureOut">
              <a:rPr lang="en-GB" smtClean="0"/>
              <a:t>15/08/2022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1463516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AAD9EB-CDA3-4A4B-ACC4-9022A40F833A}"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26963288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5AAD9EB-CDA3-4A4B-ACC4-9022A40F833A}"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F7BE642-4DA7-4E87-99AA-7995A93DA46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753457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5AAD9EB-CDA3-4A4B-ACC4-9022A40F833A}" type="datetimeFigureOut">
              <a:rPr lang="en-GB" smtClean="0"/>
              <a:t>15/08/2022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12635728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5AAD9EB-CDA3-4A4B-ACC4-9022A40F833A}" type="datetimeFigureOut">
              <a:rPr lang="en-GB" smtClean="0"/>
              <a:t>15/08/2022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F7BE642-4DA7-4E87-99AA-7995A93DA46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5415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5AAD9EB-CDA3-4A4B-ACC4-9022A40F833A}" type="datetimeFigureOut">
              <a:rPr lang="en-GB" smtClean="0"/>
              <a:t>15/08/2022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4245371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AAD9EB-CDA3-4A4B-ACC4-9022A40F833A}"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2470554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5AAD9EB-CDA3-4A4B-ACC4-9022A40F833A}" type="datetimeFigureOut">
              <a:rPr lang="en-GB" smtClean="0"/>
              <a:t>15/08/2022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F7BE642-4DA7-4E87-99AA-7995A93DA46B}" type="slidenum">
              <a:rPr lang="en-GB" smtClean="0"/>
              <a:t>‹#›</a:t>
            </a:fld>
            <a:endParaRPr lang="en-GB"/>
          </a:p>
        </p:txBody>
      </p:sp>
    </p:spTree>
    <p:extLst>
      <p:ext uri="{BB962C8B-B14F-4D97-AF65-F5344CB8AC3E}">
        <p14:creationId xmlns:p14="http://schemas.microsoft.com/office/powerpoint/2010/main" val="1221835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5AAD9EB-CDA3-4A4B-ACC4-9022A40F833A}" type="datetimeFigureOut">
              <a:rPr lang="en-GB" smtClean="0"/>
              <a:t>15/08/2022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F7BE642-4DA7-4E87-99AA-7995A93DA46B}" type="slidenum">
              <a:rPr lang="en-GB" smtClean="0"/>
              <a:t>‹#›</a:t>
            </a:fld>
            <a:endParaRPr lang="en-GB"/>
          </a:p>
        </p:txBody>
      </p:sp>
    </p:spTree>
    <p:extLst>
      <p:ext uri="{BB962C8B-B14F-4D97-AF65-F5344CB8AC3E}">
        <p14:creationId xmlns:p14="http://schemas.microsoft.com/office/powerpoint/2010/main" val="347083145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guardian.com/society/teenage-pregnancy" TargetMode="External"/><Relationship Id="rId2" Type="http://schemas.openxmlformats.org/officeDocument/2006/relationships/hyperlink" Target="https://assets.publishing.service.gov.uk/government/uploads/system/uploads/attachment_data/file/836597/Teenage_Pregnancy_Prevention_Framework.pdf" TargetMode="External"/><Relationship Id="rId1" Type="http://schemas.openxmlformats.org/officeDocument/2006/relationships/slideLayout" Target="../slideLayouts/slideLayout2.xml"/><Relationship Id="rId4" Type="http://schemas.openxmlformats.org/officeDocument/2006/relationships/hyperlink" Target="https://phdessay.com/teenage-pregnancy-croydon-literature-review-research-outli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scover University of Wales Trinity Saint David">
            <a:extLst>
              <a:ext uri="{FF2B5EF4-FFF2-40B4-BE49-F238E27FC236}">
                <a16:creationId xmlns:a16="http://schemas.microsoft.com/office/drawing/2014/main" id="{148F84A5-A712-76CF-4A24-CA4A5DDE9083}"/>
              </a:ext>
            </a:extLst>
          </p:cNvPr>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544481" y="723690"/>
            <a:ext cx="1913584" cy="918298"/>
          </a:xfrm>
          <a:prstGeom prst="rect">
            <a:avLst/>
          </a:prstGeom>
          <a:noFill/>
          <a:ln>
            <a:noFill/>
          </a:ln>
        </p:spPr>
      </p:pic>
      <p:sp>
        <p:nvSpPr>
          <p:cNvPr id="6" name="TextBox 5">
            <a:extLst>
              <a:ext uri="{FF2B5EF4-FFF2-40B4-BE49-F238E27FC236}">
                <a16:creationId xmlns:a16="http://schemas.microsoft.com/office/drawing/2014/main" id="{591C41D1-6C88-D95D-56B0-16DFB2A4C1DF}"/>
              </a:ext>
            </a:extLst>
          </p:cNvPr>
          <p:cNvSpPr txBox="1"/>
          <p:nvPr/>
        </p:nvSpPr>
        <p:spPr>
          <a:xfrm>
            <a:off x="1097280" y="2166162"/>
            <a:ext cx="8046720" cy="1477328"/>
          </a:xfrm>
          <a:prstGeom prst="rect">
            <a:avLst/>
          </a:prstGeom>
          <a:noFill/>
        </p:spPr>
        <p:txBody>
          <a:bodyPr wrap="square">
            <a:spAutoFit/>
          </a:bodyPr>
          <a:lstStyle/>
          <a:p>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Module: Introduction to Research </a:t>
            </a:r>
            <a:b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(BMHP5005)</a:t>
            </a:r>
            <a:b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b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Assessment 2: Viva Voce</a:t>
            </a:r>
            <a:endParaRPr lang="en-GB" dirty="0"/>
          </a:p>
        </p:txBody>
      </p:sp>
      <p:sp>
        <p:nvSpPr>
          <p:cNvPr id="8" name="TextBox 7">
            <a:extLst>
              <a:ext uri="{FF2B5EF4-FFF2-40B4-BE49-F238E27FC236}">
                <a16:creationId xmlns:a16="http://schemas.microsoft.com/office/drawing/2014/main" id="{8394974C-0412-4E55-BFFB-EE773C1D3E28}"/>
              </a:ext>
            </a:extLst>
          </p:cNvPr>
          <p:cNvSpPr txBox="1"/>
          <p:nvPr/>
        </p:nvSpPr>
        <p:spPr>
          <a:xfrm>
            <a:off x="1026160" y="3822224"/>
            <a:ext cx="8046720" cy="1894878"/>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Name</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Richard Oji</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algn="l">
              <a:defRPr/>
            </a:pPr>
            <a:r>
              <a:rPr kumimoji="0" lang="en-GB" sz="16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Student Number</a:t>
            </a:r>
            <a:r>
              <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2013435</a:t>
            </a:r>
          </a:p>
          <a:p>
            <a:pPr algn="l">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Assignment Title: What causes teenage pregnancy in the UK?</a:t>
            </a:r>
          </a:p>
          <a:p>
            <a:pPr algn="l">
              <a:defRPr/>
            </a:pPr>
            <a:endParaRPr lang="en-GB" sz="1600" b="1" dirty="0">
              <a:latin typeface="Arial" panose="020B0604020202020204" pitchFamily="34" charset="0"/>
              <a:cs typeface="Arial" panose="020B0604020202020204" pitchFamily="34" charset="0"/>
            </a:endParaRPr>
          </a:p>
          <a:p>
            <a:pPr algn="l">
              <a:defRPr/>
            </a:pPr>
            <a:r>
              <a:rPr lang="en-GB" sz="1600" b="1" dirty="0">
                <a:latin typeface="Arial" panose="020B0604020202020204" pitchFamily="34" charset="0"/>
                <a:cs typeface="Arial" panose="020B0604020202020204" pitchFamily="34" charset="0"/>
              </a:rPr>
              <a:t>Lecturer Name: Dr Laila Surani</a:t>
            </a:r>
          </a:p>
        </p:txBody>
      </p:sp>
    </p:spTree>
    <p:extLst>
      <p:ext uri="{BB962C8B-B14F-4D97-AF65-F5344CB8AC3E}">
        <p14:creationId xmlns:p14="http://schemas.microsoft.com/office/powerpoint/2010/main" val="8940382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D5B48-7F1A-E4DE-2A78-82F15237A2B3}"/>
              </a:ext>
            </a:extLst>
          </p:cNvPr>
          <p:cNvSpPr>
            <a:spLocks noGrp="1"/>
          </p:cNvSpPr>
          <p:nvPr>
            <p:ph type="ctrTitle"/>
          </p:nvPr>
        </p:nvSpPr>
        <p:spPr>
          <a:xfrm>
            <a:off x="3743960" y="370523"/>
            <a:ext cx="4704080" cy="787717"/>
          </a:xfrm>
        </p:spPr>
        <p:txBody>
          <a:bodyPr>
            <a:normAutofit fontScale="90000"/>
          </a:bodyPr>
          <a:lstStyle/>
          <a:p>
            <a:r>
              <a:rPr lang="en-GB" dirty="0"/>
              <a:t>Introduction </a:t>
            </a:r>
          </a:p>
        </p:txBody>
      </p:sp>
      <p:sp>
        <p:nvSpPr>
          <p:cNvPr id="5" name="TextBox 4">
            <a:extLst>
              <a:ext uri="{FF2B5EF4-FFF2-40B4-BE49-F238E27FC236}">
                <a16:creationId xmlns:a16="http://schemas.microsoft.com/office/drawing/2014/main" id="{419A4503-0179-FF6B-FF09-FF8CAF7C8EC4}"/>
              </a:ext>
            </a:extLst>
          </p:cNvPr>
          <p:cNvSpPr txBox="1"/>
          <p:nvPr/>
        </p:nvSpPr>
        <p:spPr>
          <a:xfrm>
            <a:off x="711200" y="1763799"/>
            <a:ext cx="11165840" cy="1477328"/>
          </a:xfrm>
          <a:prstGeom prst="rect">
            <a:avLst/>
          </a:prstGeom>
          <a:noFill/>
        </p:spPr>
        <p:txBody>
          <a:bodyPr wrap="square">
            <a:spAutoFit/>
          </a:bodyPr>
          <a:lstStyle/>
          <a:p>
            <a:pPr marL="285750" indent="-285750">
              <a:buFont typeface="Arial" panose="020B0604020202020204" pitchFamily="34" charset="0"/>
              <a:buChar char="•"/>
            </a:pPr>
            <a:r>
              <a:rPr lang="en-GB" b="1" dirty="0"/>
              <a:t>What causes teenage pregnancy in the UK?</a:t>
            </a:r>
          </a:p>
          <a:p>
            <a:endParaRPr lang="en-GB" dirty="0"/>
          </a:p>
          <a:p>
            <a:r>
              <a:rPr lang="en-GB" dirty="0"/>
              <a:t>Within the UK teenage pregnancy has risen greatly. In the year 1999, the under 18s conception rate was very low compared to the year 2010. Since 2010 there has been evidence showing that investments have been made in contraception services in order to assist individuals in many different/ local areas.</a:t>
            </a:r>
          </a:p>
        </p:txBody>
      </p:sp>
      <p:sp>
        <p:nvSpPr>
          <p:cNvPr id="7" name="TextBox 6">
            <a:extLst>
              <a:ext uri="{FF2B5EF4-FFF2-40B4-BE49-F238E27FC236}">
                <a16:creationId xmlns:a16="http://schemas.microsoft.com/office/drawing/2014/main" id="{AA1400F3-3A45-5DD2-9ABE-8137A48632F4}"/>
              </a:ext>
            </a:extLst>
          </p:cNvPr>
          <p:cNvSpPr txBox="1"/>
          <p:nvPr/>
        </p:nvSpPr>
        <p:spPr>
          <a:xfrm>
            <a:off x="711200" y="3388297"/>
            <a:ext cx="9357360" cy="1469826"/>
          </a:xfrm>
          <a:prstGeom prst="rect">
            <a:avLst/>
          </a:prstGeom>
          <a:noFill/>
        </p:spPr>
        <p:txBody>
          <a:bodyPr wrap="square">
            <a:spAutoFit/>
          </a:bodyPr>
          <a:lstStyle/>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Aim:</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To find out what causes teenage pregnancy within the UK</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Objective: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There will be a secondary literature review on the causes of teenage pregnancy within the UK   </a:t>
            </a:r>
          </a:p>
        </p:txBody>
      </p:sp>
      <p:sp>
        <p:nvSpPr>
          <p:cNvPr id="11" name="TextBox 10">
            <a:extLst>
              <a:ext uri="{FF2B5EF4-FFF2-40B4-BE49-F238E27FC236}">
                <a16:creationId xmlns:a16="http://schemas.microsoft.com/office/drawing/2014/main" id="{D862F822-503A-B2B9-2E8C-D164C1B4C3EF}"/>
              </a:ext>
            </a:extLst>
          </p:cNvPr>
          <p:cNvSpPr txBox="1"/>
          <p:nvPr/>
        </p:nvSpPr>
        <p:spPr>
          <a:xfrm>
            <a:off x="3703320" y="4858123"/>
            <a:ext cx="4744720" cy="1572418"/>
          </a:xfrm>
          <a:prstGeom prst="rect">
            <a:avLst/>
          </a:prstGeom>
          <a:noFill/>
        </p:spPr>
        <p:txBody>
          <a:bodyPr wrap="square">
            <a:spAutoFit/>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article used to conduct the reviews are:</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Online journals from 2013 to present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Online journals from 2021 to present </a:t>
            </a:r>
          </a:p>
          <a:p>
            <a:pPr marL="285750" indent="-285750">
              <a:lnSpc>
                <a:spcPct val="107000"/>
              </a:lnSpc>
              <a:spcAft>
                <a:spcPts val="800"/>
              </a:spcAft>
              <a:buFont typeface="Arial" panose="020B0604020202020204" pitchFamily="34" charset="0"/>
              <a:buChar char="•"/>
            </a:pPr>
            <a:r>
              <a:rPr lang="en-GB" dirty="0">
                <a:latin typeface="Calibri" panose="020F0502020204030204" pitchFamily="34" charset="0"/>
                <a:ea typeface="Calibri" panose="020F0502020204030204" pitchFamily="34" charset="0"/>
                <a:cs typeface="Times New Roman" panose="02020603050405020304" pitchFamily="18" charset="0"/>
              </a:rPr>
              <a:t>Online journals from 2022</a:t>
            </a:r>
          </a:p>
        </p:txBody>
      </p:sp>
    </p:spTree>
    <p:extLst>
      <p:ext uri="{BB962C8B-B14F-4D97-AF65-F5344CB8AC3E}">
        <p14:creationId xmlns:p14="http://schemas.microsoft.com/office/powerpoint/2010/main" val="708939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E72DC-AB80-A255-37FE-B1616776BD37}"/>
              </a:ext>
            </a:extLst>
          </p:cNvPr>
          <p:cNvSpPr>
            <a:spLocks noGrp="1"/>
          </p:cNvSpPr>
          <p:nvPr>
            <p:ph type="title"/>
          </p:nvPr>
        </p:nvSpPr>
        <p:spPr>
          <a:xfrm>
            <a:off x="4231640" y="243205"/>
            <a:ext cx="2799080" cy="1057275"/>
          </a:xfrm>
        </p:spPr>
        <p:txBody>
          <a:bodyPr/>
          <a:lstStyle/>
          <a:p>
            <a:r>
              <a:rPr lang="en-GB" dirty="0"/>
              <a:t>Methods </a:t>
            </a:r>
          </a:p>
        </p:txBody>
      </p:sp>
      <p:sp>
        <p:nvSpPr>
          <p:cNvPr id="3" name="Content Placeholder 2">
            <a:extLst>
              <a:ext uri="{FF2B5EF4-FFF2-40B4-BE49-F238E27FC236}">
                <a16:creationId xmlns:a16="http://schemas.microsoft.com/office/drawing/2014/main" id="{95FE0B19-69CF-FDC5-C629-728EDA7EFF56}"/>
              </a:ext>
            </a:extLst>
          </p:cNvPr>
          <p:cNvSpPr>
            <a:spLocks noGrp="1"/>
          </p:cNvSpPr>
          <p:nvPr>
            <p:ph idx="1"/>
          </p:nvPr>
        </p:nvSpPr>
        <p:spPr/>
        <p:txBody>
          <a:bodyPr>
            <a:normAutofit lnSpcReduction="10000"/>
          </a:bodyPr>
          <a:lstStyle/>
          <a:p>
            <a:pPr marL="0" indent="0">
              <a:buNone/>
            </a:pPr>
            <a:r>
              <a:rPr lang="en-GB" dirty="0"/>
              <a:t>Method-  qualitative method </a:t>
            </a:r>
          </a:p>
          <a:p>
            <a:pPr marL="0" indent="0">
              <a:buNone/>
            </a:pPr>
            <a:endParaRPr lang="en-GB" dirty="0"/>
          </a:p>
          <a:p>
            <a:pPr marL="0" indent="0">
              <a:buNone/>
            </a:pPr>
            <a:r>
              <a:rPr lang="en-GB" dirty="0"/>
              <a:t>Keywords- teenage pregnancy, causes of teenage pregnancy, peer pressure on teenagers in relation to pregnancy </a:t>
            </a:r>
          </a:p>
          <a:p>
            <a:pPr marL="0" indent="0">
              <a:buNone/>
            </a:pPr>
            <a:r>
              <a:rPr lang="en-GB" dirty="0"/>
              <a:t> </a:t>
            </a:r>
          </a:p>
          <a:p>
            <a:pPr marL="0" indent="0">
              <a:buNone/>
            </a:pPr>
            <a:r>
              <a:rPr lang="en-GB" dirty="0"/>
              <a:t>Database- online articles and google scholar </a:t>
            </a:r>
          </a:p>
          <a:p>
            <a:pPr marL="0" indent="0">
              <a:buNone/>
            </a:pPr>
            <a:endParaRPr lang="en-GB" dirty="0"/>
          </a:p>
          <a:p>
            <a:pPr marL="0" indent="0">
              <a:buNone/>
            </a:pPr>
            <a:r>
              <a:rPr lang="en-GB" dirty="0"/>
              <a:t>Inclusion: teenage, age, pregnancy, and contraception   </a:t>
            </a:r>
          </a:p>
          <a:p>
            <a:pPr marL="0" indent="0">
              <a:buNone/>
            </a:pPr>
            <a:endParaRPr lang="en-GB" dirty="0"/>
          </a:p>
          <a:p>
            <a:pPr marL="0" indent="0">
              <a:buNone/>
            </a:pPr>
            <a:r>
              <a:rPr lang="en-GB" dirty="0"/>
              <a:t>Exclusion: Adults, race  </a:t>
            </a:r>
          </a:p>
        </p:txBody>
      </p:sp>
    </p:spTree>
    <p:extLst>
      <p:ext uri="{BB962C8B-B14F-4D97-AF65-F5344CB8AC3E}">
        <p14:creationId xmlns:p14="http://schemas.microsoft.com/office/powerpoint/2010/main" val="1304393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17CBB-8A4D-5D55-E8BD-A164B9F3A985}"/>
              </a:ext>
            </a:extLst>
          </p:cNvPr>
          <p:cNvSpPr>
            <a:spLocks noGrp="1"/>
          </p:cNvSpPr>
          <p:nvPr>
            <p:ph type="title"/>
          </p:nvPr>
        </p:nvSpPr>
        <p:spPr>
          <a:xfrm>
            <a:off x="3601720" y="131445"/>
            <a:ext cx="4434840" cy="1325563"/>
          </a:xfrm>
        </p:spPr>
        <p:txBody>
          <a:bodyPr/>
          <a:lstStyle/>
          <a:p>
            <a:r>
              <a:rPr lang="en-GB" dirty="0"/>
              <a:t>Literature review </a:t>
            </a:r>
          </a:p>
        </p:txBody>
      </p:sp>
      <p:graphicFrame>
        <p:nvGraphicFramePr>
          <p:cNvPr id="4" name="Table 3">
            <a:extLst>
              <a:ext uri="{FF2B5EF4-FFF2-40B4-BE49-F238E27FC236}">
                <a16:creationId xmlns:a16="http://schemas.microsoft.com/office/drawing/2014/main" id="{FB65D0D4-58EF-EF10-3618-8DBE71FE5A44}"/>
              </a:ext>
            </a:extLst>
          </p:cNvPr>
          <p:cNvGraphicFramePr>
            <a:graphicFrameLocks noGrp="1"/>
          </p:cNvGraphicFramePr>
          <p:nvPr>
            <p:extLst>
              <p:ext uri="{D42A27DB-BD31-4B8C-83A1-F6EECF244321}">
                <p14:modId xmlns:p14="http://schemas.microsoft.com/office/powerpoint/2010/main" val="1402573221"/>
              </p:ext>
            </p:extLst>
          </p:nvPr>
        </p:nvGraphicFramePr>
        <p:xfrm>
          <a:off x="591185" y="1233488"/>
          <a:ext cx="10848976" cy="5329152"/>
        </p:xfrm>
        <a:graphic>
          <a:graphicData uri="http://schemas.openxmlformats.org/drawingml/2006/table">
            <a:tbl>
              <a:tblPr firstRow="1" firstCol="1" bandRow="1"/>
              <a:tblGrid>
                <a:gridCol w="432990">
                  <a:extLst>
                    <a:ext uri="{9D8B030D-6E8A-4147-A177-3AD203B41FA5}">
                      <a16:colId xmlns:a16="http://schemas.microsoft.com/office/drawing/2014/main" val="484612519"/>
                    </a:ext>
                  </a:extLst>
                </a:gridCol>
                <a:gridCol w="2032800">
                  <a:extLst>
                    <a:ext uri="{9D8B030D-6E8A-4147-A177-3AD203B41FA5}">
                      <a16:colId xmlns:a16="http://schemas.microsoft.com/office/drawing/2014/main" val="1604901950"/>
                    </a:ext>
                  </a:extLst>
                </a:gridCol>
                <a:gridCol w="1946513">
                  <a:extLst>
                    <a:ext uri="{9D8B030D-6E8A-4147-A177-3AD203B41FA5}">
                      <a16:colId xmlns:a16="http://schemas.microsoft.com/office/drawing/2014/main" val="3256617560"/>
                    </a:ext>
                  </a:extLst>
                </a:gridCol>
                <a:gridCol w="2964200">
                  <a:extLst>
                    <a:ext uri="{9D8B030D-6E8A-4147-A177-3AD203B41FA5}">
                      <a16:colId xmlns:a16="http://schemas.microsoft.com/office/drawing/2014/main" val="2606768533"/>
                    </a:ext>
                  </a:extLst>
                </a:gridCol>
                <a:gridCol w="3472473">
                  <a:extLst>
                    <a:ext uri="{9D8B030D-6E8A-4147-A177-3AD203B41FA5}">
                      <a16:colId xmlns:a16="http://schemas.microsoft.com/office/drawing/2014/main" val="4110602445"/>
                    </a:ext>
                  </a:extLst>
                </a:gridCol>
              </a:tblGrid>
              <a:tr h="1139442">
                <a:tc>
                  <a:txBody>
                    <a:bodyPr/>
                    <a:lstStyle/>
                    <a:p>
                      <a:pPr>
                        <a:lnSpc>
                          <a:spcPct val="107000"/>
                        </a:lnSpc>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b="1">
                          <a:effectLst/>
                          <a:latin typeface="Arial" panose="020B0604020202020204" pitchFamily="34" charset="0"/>
                          <a:ea typeface="Calibri" panose="020F0502020204030204" pitchFamily="34" charset="0"/>
                          <a:cs typeface="Times New Roman" panose="02020603050405020304" pitchFamily="18" charset="0"/>
                        </a:rPr>
                        <a:t>Author(s), title, and year of publication</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b="1">
                          <a:effectLst/>
                          <a:latin typeface="Arial" panose="020B0604020202020204" pitchFamily="34" charset="0"/>
                          <a:ea typeface="Calibri" panose="020F0502020204030204" pitchFamily="34" charset="0"/>
                          <a:cs typeface="Times New Roman" panose="02020603050405020304" pitchFamily="18" charset="0"/>
                        </a:rPr>
                        <a:t>Aim of study</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b="1">
                          <a:effectLst/>
                          <a:latin typeface="Arial" panose="020B0604020202020204" pitchFamily="34" charset="0"/>
                          <a:ea typeface="Calibri" panose="020F0502020204030204" pitchFamily="34" charset="0"/>
                          <a:cs typeface="Times New Roman" panose="02020603050405020304" pitchFamily="18" charset="0"/>
                        </a:rPr>
                        <a:t>Methods, Sample size and characteristics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b="1">
                          <a:effectLst/>
                          <a:latin typeface="Arial" panose="020B0604020202020204" pitchFamily="34" charset="0"/>
                          <a:ea typeface="Calibri" panose="020F0502020204030204" pitchFamily="34" charset="0"/>
                          <a:cs typeface="Times New Roman" panose="02020603050405020304" pitchFamily="18" charset="0"/>
                        </a:rPr>
                        <a:t>Summary of main findings</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200" b="1">
                          <a:effectLst/>
                          <a:latin typeface="Arial" panose="020B0604020202020204" pitchFamily="34" charset="0"/>
                          <a:ea typeface="Calibri" panose="020F0502020204030204" pitchFamily="34" charset="0"/>
                          <a:cs typeface="Times New Roman" panose="02020603050405020304" pitchFamily="18" charset="0"/>
                        </a:rPr>
                        <a:t> </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55714998"/>
                  </a:ext>
                </a:extLst>
              </a:tr>
              <a:tr h="1267821">
                <a:tc>
                  <a:txBody>
                    <a:bodyPr/>
                    <a:lstStyle/>
                    <a:p>
                      <a:pPr algn="ctr">
                        <a:lnSpc>
                          <a:spcPct val="107000"/>
                        </a:lnSpc>
                        <a:spcAft>
                          <a:spcPts val="800"/>
                        </a:spcAft>
                      </a:pPr>
                      <a:r>
                        <a:rPr lang="en-GB" sz="1200" b="1">
                          <a:effectLst/>
                          <a:latin typeface="Arial" panose="020B0604020202020204" pitchFamily="34" charset="0"/>
                          <a:ea typeface="Calibri" panose="020F0502020204030204" pitchFamily="34" charset="0"/>
                          <a:cs typeface="Times New Roman" panose="02020603050405020304" pitchFamily="18" charset="0"/>
                        </a:rPr>
                        <a:t>1</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Guardian (2013), Teenage pregnancy in the UK.</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pPr>
                      <a:r>
                        <a:rPr lang="en-GB" sz="1200" dirty="0">
                          <a:effectLst/>
                          <a:latin typeface="Times New Roman" panose="02020603050405020304" pitchFamily="18" charset="0"/>
                          <a:cs typeface="Times New Roman" panose="02020603050405020304" pitchFamily="18" charset="0"/>
                        </a:rPr>
                        <a:t>To be able to know the rate of teenage pregnancy with in the UK.</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The method that was used is an interview</a:t>
                      </a: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Sample size was 40</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pPr>
                      <a:r>
                        <a:rPr lang="en-GB" sz="1200" dirty="0">
                          <a:effectLst/>
                          <a:latin typeface="Times New Roman" panose="02020603050405020304" pitchFamily="18" charset="0"/>
                          <a:cs typeface="Times New Roman" panose="02020603050405020304" pitchFamily="18" charset="0"/>
                        </a:rPr>
                        <a:t>The main findings of this article are:</a:t>
                      </a: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Teenage pregnancy happens by lack of education </a:t>
                      </a: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Being abused </a:t>
                      </a: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 peer pressure</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41879746"/>
                  </a:ext>
                </a:extLst>
              </a:tr>
              <a:tr h="582906">
                <a:tc>
                  <a:txBody>
                    <a:bodyPr/>
                    <a:lstStyle/>
                    <a:p>
                      <a:pPr algn="ctr">
                        <a:lnSpc>
                          <a:spcPct val="107000"/>
                        </a:lnSpc>
                        <a:spcAft>
                          <a:spcPts val="800"/>
                        </a:spcAft>
                      </a:pPr>
                      <a:r>
                        <a:rPr lang="en-GB" sz="1200" b="1">
                          <a:effectLst/>
                          <a:latin typeface="Arial" panose="020B0604020202020204" pitchFamily="34" charset="0"/>
                          <a:ea typeface="Calibri" panose="020F0502020204030204" pitchFamily="34" charset="0"/>
                          <a:cs typeface="Times New Roman" panose="02020603050405020304" pitchFamily="18" charset="0"/>
                        </a:rPr>
                        <a:t>2</a:t>
                      </a:r>
                      <a:endParaRPr lang="en-GB"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pPr>
                      <a:r>
                        <a:rPr lang="en-GB" sz="1200" dirty="0">
                          <a:effectLst/>
                          <a:latin typeface="Times New Roman" panose="02020603050405020304" pitchFamily="18" charset="0"/>
                          <a:cs typeface="Times New Roman" panose="02020603050405020304" pitchFamily="18" charset="0"/>
                        </a:rPr>
                        <a:t>Croydon review (2022), teenage pregnancy in Croydon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pPr>
                      <a:r>
                        <a:rPr lang="en-GB" sz="1200" dirty="0">
                          <a:effectLst/>
                          <a:latin typeface="Times New Roman" panose="02020603050405020304" pitchFamily="18" charset="0"/>
                          <a:cs typeface="Times New Roman" panose="02020603050405020304" pitchFamily="18" charset="0"/>
                        </a:rPr>
                        <a:t>To find out the causes of teenage pregnancy in the Croydon area and how it can be prevented so that teenagers can have more access to contraceptives to lower the risks of teenage pregnancy.</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Qualitative method of gathering quality information</a:t>
                      </a: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Sample size 15 </a:t>
                      </a:r>
                    </a:p>
                    <a:p>
                      <a:pPr marL="171450" indent="-171450">
                        <a:lnSpc>
                          <a:spcPct val="107000"/>
                        </a:lnSpc>
                        <a:buFont typeface="Arial" panose="020B0604020202020204" pitchFamily="34" charset="0"/>
                        <a:buChar char="•"/>
                      </a:pPr>
                      <a:endParaRPr lang="en-GB" sz="1200"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 teenagers’ pregnancy is high due to lack of education</a:t>
                      </a: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Not having someone to talk to because they find it hard to trust.</a:t>
                      </a: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Abuse places a massive role in teenage pregnancy.</a:t>
                      </a:r>
                    </a:p>
                    <a:p>
                      <a:pPr marL="171450" indent="-171450">
                        <a:lnSpc>
                          <a:spcPct val="107000"/>
                        </a:lnSpc>
                        <a:buFont typeface="Arial" panose="020B0604020202020204" pitchFamily="34" charset="0"/>
                        <a:buChar char="•"/>
                      </a:pPr>
                      <a:endParaRPr lang="en-GB" sz="1200"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69520847"/>
                  </a:ext>
                </a:extLst>
              </a:tr>
              <a:tr h="582906">
                <a:tc>
                  <a:txBody>
                    <a:bodyPr/>
                    <a:lstStyle/>
                    <a:p>
                      <a:pPr algn="ctr">
                        <a:lnSpc>
                          <a:spcPct val="107000"/>
                        </a:lnSpc>
                        <a:spcAft>
                          <a:spcPts val="800"/>
                        </a:spcAft>
                      </a:pPr>
                      <a:r>
                        <a:rPr lang="en-GB" sz="1200" b="1" dirty="0">
                          <a:effectLst/>
                          <a:latin typeface="Arial" panose="020B0604020202020204" pitchFamily="34" charset="0"/>
                          <a:ea typeface="Calibri" panose="020F0502020204030204" pitchFamily="34" charset="0"/>
                          <a:cs typeface="Times New Roman" panose="02020603050405020304" pitchFamily="18" charset="0"/>
                        </a:rPr>
                        <a:t>3</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pPr>
                      <a:r>
                        <a:rPr lang="en-GB" sz="1200" dirty="0">
                          <a:effectLst/>
                          <a:latin typeface="Times New Roman" panose="02020603050405020304" pitchFamily="18" charset="0"/>
                          <a:cs typeface="Times New Roman" panose="02020603050405020304" pitchFamily="18" charset="0"/>
                        </a:rPr>
                        <a:t>Public health England (2018),</a:t>
                      </a:r>
                    </a:p>
                    <a:p>
                      <a:pPr>
                        <a:lnSpc>
                          <a:spcPct val="107000"/>
                        </a:lnSpc>
                      </a:pPr>
                      <a:r>
                        <a:rPr lang="en-GB" sz="1200" dirty="0">
                          <a:effectLst/>
                          <a:latin typeface="Times New Roman" panose="02020603050405020304" pitchFamily="18" charset="0"/>
                          <a:cs typeface="Times New Roman" panose="02020603050405020304" pitchFamily="18" charset="0"/>
                        </a:rPr>
                        <a:t>Teenage pregnancy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pPr>
                      <a:r>
                        <a:rPr lang="en-GB" sz="1200" dirty="0">
                          <a:effectLst/>
                          <a:latin typeface="Times New Roman" panose="02020603050405020304" pitchFamily="18" charset="0"/>
                          <a:cs typeface="Times New Roman" panose="02020603050405020304" pitchFamily="18" charset="0"/>
                        </a:rPr>
                        <a:t>Speaking to teenagers in schools, providing information on wat they can protect themselves from getting pregnant. It also aim to safeguard teenage singer parents.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Questionnaire method </a:t>
                      </a: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Sample size to conduct this review was 17</a:t>
                      </a:r>
                    </a:p>
                    <a:p>
                      <a:pPr>
                        <a:lnSpc>
                          <a:spcPct val="107000"/>
                        </a:lnSpc>
                      </a:pPr>
                      <a:endParaRPr lang="en-GB" sz="1200" dirty="0">
                        <a:effectLst/>
                        <a:latin typeface="Times New Roman" panose="02020603050405020304" pitchFamily="18" charset="0"/>
                        <a:cs typeface="Times New Roman" panose="02020603050405020304" pitchFamily="18"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Most teenagers getting pregnant are from care services.</a:t>
                      </a:r>
                    </a:p>
                    <a:p>
                      <a:pPr marL="171450" indent="-171450">
                        <a:lnSpc>
                          <a:spcPct val="107000"/>
                        </a:lnSpc>
                        <a:buFont typeface="Arial" panose="020B0604020202020204" pitchFamily="34" charset="0"/>
                        <a:buChar char="•"/>
                      </a:pPr>
                      <a:r>
                        <a:rPr lang="en-GB" sz="1200" dirty="0">
                          <a:effectLst/>
                          <a:latin typeface="Times New Roman" panose="02020603050405020304" pitchFamily="18" charset="0"/>
                          <a:cs typeface="Times New Roman" panose="02020603050405020304" pitchFamily="18" charset="0"/>
                        </a:rPr>
                        <a:t>Some teenagers run away once they find out there are pregnant especially teenagers from minority backgrounds as they find this type of action disgraceful to the family.</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61446015"/>
                  </a:ext>
                </a:extLst>
              </a:tr>
            </a:tbl>
          </a:graphicData>
        </a:graphic>
      </p:graphicFrame>
    </p:spTree>
    <p:extLst>
      <p:ext uri="{BB962C8B-B14F-4D97-AF65-F5344CB8AC3E}">
        <p14:creationId xmlns:p14="http://schemas.microsoft.com/office/powerpoint/2010/main" val="3525324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0AC20-1507-C325-7B92-DB7FB04C2E36}"/>
              </a:ext>
            </a:extLst>
          </p:cNvPr>
          <p:cNvSpPr>
            <a:spLocks noGrp="1"/>
          </p:cNvSpPr>
          <p:nvPr>
            <p:ph type="title"/>
          </p:nvPr>
        </p:nvSpPr>
        <p:spPr>
          <a:xfrm>
            <a:off x="4953000" y="131445"/>
            <a:ext cx="3266440" cy="823595"/>
          </a:xfrm>
        </p:spPr>
        <p:txBody>
          <a:bodyPr/>
          <a:lstStyle/>
          <a:p>
            <a:r>
              <a:rPr lang="en-GB" dirty="0"/>
              <a:t>Result </a:t>
            </a:r>
          </a:p>
        </p:txBody>
      </p:sp>
      <p:sp>
        <p:nvSpPr>
          <p:cNvPr id="3" name="Content Placeholder 2">
            <a:extLst>
              <a:ext uri="{FF2B5EF4-FFF2-40B4-BE49-F238E27FC236}">
                <a16:creationId xmlns:a16="http://schemas.microsoft.com/office/drawing/2014/main" id="{CBF18B39-0ACE-6B7F-8825-4345FA43F9D1}"/>
              </a:ext>
            </a:extLst>
          </p:cNvPr>
          <p:cNvSpPr>
            <a:spLocks noGrp="1"/>
          </p:cNvSpPr>
          <p:nvPr>
            <p:ph idx="1"/>
          </p:nvPr>
        </p:nvSpPr>
        <p:spPr>
          <a:xfrm>
            <a:off x="685800" y="1815465"/>
            <a:ext cx="10515600" cy="4351338"/>
          </a:xfrm>
        </p:spPr>
        <p:txBody>
          <a:bodyPr>
            <a:normAutofit lnSpcReduction="10000"/>
          </a:bodyPr>
          <a:lstStyle/>
          <a:p>
            <a:r>
              <a:rPr lang="en-GB" b="0" i="0" dirty="0">
                <a:solidFill>
                  <a:srgbClr val="212529"/>
                </a:solidFill>
                <a:effectLst/>
                <a:latin typeface="-apple-system"/>
              </a:rPr>
              <a:t>Some teenagers stop attending school because they don’t want to be seen by others due to peer pressure.</a:t>
            </a:r>
          </a:p>
          <a:p>
            <a:r>
              <a:rPr lang="en-GB" dirty="0">
                <a:solidFill>
                  <a:srgbClr val="212529"/>
                </a:solidFill>
                <a:latin typeface="-apple-system"/>
              </a:rPr>
              <a:t>Most teenagers do not obtain parental care so try to find love through someone else.</a:t>
            </a:r>
          </a:p>
          <a:p>
            <a:r>
              <a:rPr lang="en-GB" dirty="0">
                <a:solidFill>
                  <a:srgbClr val="212529"/>
                </a:solidFill>
                <a:latin typeface="-apple-system"/>
              </a:rPr>
              <a:t>Both mother and baby’s health would be at risk and the babies would also be born with very low birth weight.</a:t>
            </a:r>
          </a:p>
          <a:p>
            <a:pPr marL="0" indent="0">
              <a:buNone/>
            </a:pPr>
            <a:endParaRPr lang="en-GB" dirty="0">
              <a:solidFill>
                <a:srgbClr val="212529"/>
              </a:solidFill>
              <a:latin typeface="-apple-system"/>
            </a:endParaRPr>
          </a:p>
          <a:p>
            <a:pPr marL="0" indent="0">
              <a:buNone/>
            </a:pPr>
            <a:r>
              <a:rPr lang="en-GB" dirty="0">
                <a:solidFill>
                  <a:srgbClr val="212529"/>
                </a:solidFill>
                <a:latin typeface="-apple-system"/>
              </a:rPr>
              <a:t>Theme: </a:t>
            </a:r>
          </a:p>
          <a:p>
            <a:r>
              <a:rPr lang="en-GB" dirty="0">
                <a:solidFill>
                  <a:srgbClr val="212529"/>
                </a:solidFill>
                <a:latin typeface="-apple-system"/>
              </a:rPr>
              <a:t>Poor education </a:t>
            </a:r>
          </a:p>
          <a:p>
            <a:r>
              <a:rPr lang="en-GB" dirty="0">
                <a:solidFill>
                  <a:srgbClr val="212529"/>
                </a:solidFill>
                <a:latin typeface="-apple-system"/>
              </a:rPr>
              <a:t>Behaviour </a:t>
            </a:r>
          </a:p>
          <a:p>
            <a:r>
              <a:rPr lang="en-GB" dirty="0">
                <a:solidFill>
                  <a:srgbClr val="212529"/>
                </a:solidFill>
                <a:latin typeface="-apple-system"/>
              </a:rPr>
              <a:t>Attention </a:t>
            </a:r>
          </a:p>
          <a:p>
            <a:r>
              <a:rPr lang="en-GB" dirty="0">
                <a:solidFill>
                  <a:srgbClr val="212529"/>
                </a:solidFill>
                <a:latin typeface="-apple-system"/>
              </a:rPr>
              <a:t> Single-parent household </a:t>
            </a:r>
          </a:p>
          <a:p>
            <a:r>
              <a:rPr lang="en-GB" dirty="0">
                <a:solidFill>
                  <a:srgbClr val="212529"/>
                </a:solidFill>
                <a:latin typeface="-apple-system"/>
              </a:rPr>
              <a:t>Lack of parenting supervision </a:t>
            </a:r>
          </a:p>
          <a:p>
            <a:r>
              <a:rPr lang="en-GB" dirty="0">
                <a:solidFill>
                  <a:srgbClr val="212529"/>
                </a:solidFill>
                <a:latin typeface="-apple-system"/>
              </a:rPr>
              <a:t>Lack of parent and child communication</a:t>
            </a:r>
          </a:p>
          <a:p>
            <a:endParaRPr lang="en-GB" dirty="0"/>
          </a:p>
        </p:txBody>
      </p:sp>
    </p:spTree>
    <p:extLst>
      <p:ext uri="{BB962C8B-B14F-4D97-AF65-F5344CB8AC3E}">
        <p14:creationId xmlns:p14="http://schemas.microsoft.com/office/powerpoint/2010/main" val="3775177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3EDC5-1703-41B4-E3A7-FD8A9C2EC3E9}"/>
              </a:ext>
            </a:extLst>
          </p:cNvPr>
          <p:cNvSpPr>
            <a:spLocks noGrp="1"/>
          </p:cNvSpPr>
          <p:nvPr>
            <p:ph type="title"/>
          </p:nvPr>
        </p:nvSpPr>
        <p:spPr>
          <a:xfrm>
            <a:off x="4597400" y="151765"/>
            <a:ext cx="3398520" cy="1325563"/>
          </a:xfrm>
        </p:spPr>
        <p:txBody>
          <a:bodyPr/>
          <a:lstStyle/>
          <a:p>
            <a:r>
              <a:rPr lang="en-GB" dirty="0"/>
              <a:t>Discussion</a:t>
            </a:r>
          </a:p>
        </p:txBody>
      </p:sp>
      <p:sp>
        <p:nvSpPr>
          <p:cNvPr id="3" name="Content Placeholder 2">
            <a:extLst>
              <a:ext uri="{FF2B5EF4-FFF2-40B4-BE49-F238E27FC236}">
                <a16:creationId xmlns:a16="http://schemas.microsoft.com/office/drawing/2014/main" id="{3880D6BE-0924-E530-88F1-15A06A7D4633}"/>
              </a:ext>
            </a:extLst>
          </p:cNvPr>
          <p:cNvSpPr>
            <a:spLocks noGrp="1"/>
          </p:cNvSpPr>
          <p:nvPr>
            <p:ph idx="1"/>
          </p:nvPr>
        </p:nvSpPr>
        <p:spPr>
          <a:xfrm>
            <a:off x="838200" y="2191385"/>
            <a:ext cx="10515600" cy="2959735"/>
          </a:xfrm>
        </p:spPr>
        <p:txBody>
          <a:bodyPr/>
          <a:lstStyle/>
          <a:p>
            <a:r>
              <a:rPr lang="en-GB" dirty="0"/>
              <a:t>In so many cases teenage pregnancy is known to be a global issue</a:t>
            </a:r>
          </a:p>
          <a:p>
            <a:r>
              <a:rPr lang="en-GB" dirty="0"/>
              <a:t>Teenage pregnancy accrues more in low-income families</a:t>
            </a:r>
          </a:p>
          <a:p>
            <a:r>
              <a:rPr lang="en-GB" dirty="0"/>
              <a:t>Being a teenage mother can really impact their mental health due to stress and depression more than older adults.</a:t>
            </a:r>
          </a:p>
          <a:p>
            <a:r>
              <a:rPr lang="en-GB" dirty="0"/>
              <a:t>They may also turn to drug abuse and alcohol.</a:t>
            </a:r>
          </a:p>
          <a:p>
            <a:endParaRPr lang="en-GB" dirty="0"/>
          </a:p>
          <a:p>
            <a:endParaRPr lang="en-GB" dirty="0"/>
          </a:p>
        </p:txBody>
      </p:sp>
    </p:spTree>
    <p:extLst>
      <p:ext uri="{BB962C8B-B14F-4D97-AF65-F5344CB8AC3E}">
        <p14:creationId xmlns:p14="http://schemas.microsoft.com/office/powerpoint/2010/main" val="3100880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6D7DF-1EEB-3FDB-CE5D-66FC772C5883}"/>
              </a:ext>
            </a:extLst>
          </p:cNvPr>
          <p:cNvSpPr>
            <a:spLocks noGrp="1"/>
          </p:cNvSpPr>
          <p:nvPr>
            <p:ph type="title"/>
          </p:nvPr>
        </p:nvSpPr>
        <p:spPr>
          <a:xfrm>
            <a:off x="3896360" y="182245"/>
            <a:ext cx="4577080" cy="1325563"/>
          </a:xfrm>
        </p:spPr>
        <p:txBody>
          <a:bodyPr/>
          <a:lstStyle/>
          <a:p>
            <a:r>
              <a:rPr lang="en-GB" dirty="0"/>
              <a:t>Recommendation </a:t>
            </a:r>
          </a:p>
        </p:txBody>
      </p:sp>
      <p:sp>
        <p:nvSpPr>
          <p:cNvPr id="3" name="Content Placeholder 2">
            <a:extLst>
              <a:ext uri="{FF2B5EF4-FFF2-40B4-BE49-F238E27FC236}">
                <a16:creationId xmlns:a16="http://schemas.microsoft.com/office/drawing/2014/main" id="{FACC3028-ADC3-31F6-9173-FB69AD2FB462}"/>
              </a:ext>
            </a:extLst>
          </p:cNvPr>
          <p:cNvSpPr>
            <a:spLocks noGrp="1"/>
          </p:cNvSpPr>
          <p:nvPr>
            <p:ph idx="1"/>
          </p:nvPr>
        </p:nvSpPr>
        <p:spPr>
          <a:xfrm>
            <a:off x="929640" y="2269489"/>
            <a:ext cx="10515600" cy="3538855"/>
          </a:xfrm>
        </p:spPr>
        <p:txBody>
          <a:bodyPr/>
          <a:lstStyle/>
          <a:p>
            <a:r>
              <a:rPr lang="en-GB" dirty="0"/>
              <a:t>Community programs </a:t>
            </a:r>
          </a:p>
          <a:p>
            <a:r>
              <a:rPr lang="en-GB" dirty="0"/>
              <a:t>Sex education programs </a:t>
            </a:r>
          </a:p>
          <a:p>
            <a:r>
              <a:rPr lang="en-GB" dirty="0"/>
              <a:t>Contraceptive counseling</a:t>
            </a:r>
          </a:p>
          <a:p>
            <a:r>
              <a:rPr lang="en-GB" dirty="0"/>
              <a:t>Parents need to communicate with their children on ways they can prevent themselves from becoming pregnant</a:t>
            </a:r>
          </a:p>
          <a:p>
            <a:r>
              <a:rPr lang="en-GB" dirty="0"/>
              <a:t> supervise and know your child’s friends and what activities they get up to. </a:t>
            </a:r>
          </a:p>
          <a:p>
            <a:endParaRPr lang="en-GB" dirty="0"/>
          </a:p>
        </p:txBody>
      </p:sp>
    </p:spTree>
    <p:extLst>
      <p:ext uri="{BB962C8B-B14F-4D97-AF65-F5344CB8AC3E}">
        <p14:creationId xmlns:p14="http://schemas.microsoft.com/office/powerpoint/2010/main" val="151352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9B744-A984-0056-4AB9-0F2999056D6B}"/>
              </a:ext>
            </a:extLst>
          </p:cNvPr>
          <p:cNvSpPr>
            <a:spLocks noGrp="1"/>
          </p:cNvSpPr>
          <p:nvPr>
            <p:ph type="title"/>
          </p:nvPr>
        </p:nvSpPr>
        <p:spPr>
          <a:xfrm>
            <a:off x="4503420" y="212725"/>
            <a:ext cx="3185160" cy="1325563"/>
          </a:xfrm>
        </p:spPr>
        <p:txBody>
          <a:bodyPr/>
          <a:lstStyle/>
          <a:p>
            <a:r>
              <a:rPr lang="en-GB" dirty="0"/>
              <a:t>Conclusion </a:t>
            </a:r>
          </a:p>
        </p:txBody>
      </p:sp>
      <p:sp>
        <p:nvSpPr>
          <p:cNvPr id="3" name="Content Placeholder 2">
            <a:extLst>
              <a:ext uri="{FF2B5EF4-FFF2-40B4-BE49-F238E27FC236}">
                <a16:creationId xmlns:a16="http://schemas.microsoft.com/office/drawing/2014/main" id="{3CE8E7EE-B9D5-10C9-2249-A9E1C534ACDC}"/>
              </a:ext>
            </a:extLst>
          </p:cNvPr>
          <p:cNvSpPr>
            <a:spLocks noGrp="1"/>
          </p:cNvSpPr>
          <p:nvPr>
            <p:ph idx="1"/>
          </p:nvPr>
        </p:nvSpPr>
        <p:spPr/>
        <p:txBody>
          <a:bodyPr/>
          <a:lstStyle/>
          <a:p>
            <a:r>
              <a:rPr lang="en-GB" dirty="0"/>
              <a:t>Teenage pregnancy can be difficult to prevent because of a lack of guidance from parents</a:t>
            </a:r>
          </a:p>
          <a:p>
            <a:r>
              <a:rPr lang="en-GB" dirty="0"/>
              <a:t>Teenagers who find themselves to be pregnant faces high medical risk because their body has not fully formed to carry a child.</a:t>
            </a:r>
          </a:p>
          <a:p>
            <a:r>
              <a:rPr lang="en-GB" dirty="0"/>
              <a:t>Most teenagers suffer from poorer life outcomes for example not being able to work can have a negative impact on their life especially not being able to provide for themselves and their children.</a:t>
            </a:r>
          </a:p>
          <a:p>
            <a:endParaRPr lang="en-GB" dirty="0"/>
          </a:p>
          <a:p>
            <a:endParaRPr lang="en-GB" dirty="0"/>
          </a:p>
        </p:txBody>
      </p:sp>
    </p:spTree>
    <p:extLst>
      <p:ext uri="{BB962C8B-B14F-4D97-AF65-F5344CB8AC3E}">
        <p14:creationId xmlns:p14="http://schemas.microsoft.com/office/powerpoint/2010/main" val="2008181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1FF7F-48D0-E2B2-D8C0-CAB860CACDA4}"/>
              </a:ext>
            </a:extLst>
          </p:cNvPr>
          <p:cNvSpPr>
            <a:spLocks noGrp="1"/>
          </p:cNvSpPr>
          <p:nvPr>
            <p:ph type="title"/>
          </p:nvPr>
        </p:nvSpPr>
        <p:spPr>
          <a:xfrm>
            <a:off x="4211320" y="161925"/>
            <a:ext cx="3926840" cy="1325563"/>
          </a:xfrm>
        </p:spPr>
        <p:txBody>
          <a:bodyPr/>
          <a:lstStyle/>
          <a:p>
            <a:r>
              <a:rPr lang="en-GB" dirty="0"/>
              <a:t>Reference </a:t>
            </a:r>
          </a:p>
        </p:txBody>
      </p:sp>
      <p:sp>
        <p:nvSpPr>
          <p:cNvPr id="3" name="Content Placeholder 2">
            <a:extLst>
              <a:ext uri="{FF2B5EF4-FFF2-40B4-BE49-F238E27FC236}">
                <a16:creationId xmlns:a16="http://schemas.microsoft.com/office/drawing/2014/main" id="{5D5B0D35-A5CB-9647-A510-918B531EB63E}"/>
              </a:ext>
            </a:extLst>
          </p:cNvPr>
          <p:cNvSpPr>
            <a:spLocks noGrp="1"/>
          </p:cNvSpPr>
          <p:nvPr>
            <p:ph idx="1"/>
          </p:nvPr>
        </p:nvSpPr>
        <p:spPr>
          <a:xfrm>
            <a:off x="665480" y="1253331"/>
            <a:ext cx="10515600" cy="4351338"/>
          </a:xfrm>
        </p:spPr>
        <p:txBody>
          <a:bodyPr>
            <a:normAutofit fontScale="92500" lnSpcReduction="20000"/>
          </a:bodyPr>
          <a:lstStyle/>
          <a:p>
            <a:r>
              <a:rPr lang="en-GB" dirty="0"/>
              <a:t>Public Health England (2018) Teenage Pregnancy Prevention Framework Supporting young people to prevent unplanned pregnancy and develop healthy relationships.</a:t>
            </a:r>
          </a:p>
          <a:p>
            <a:pPr marL="0" indent="0">
              <a:buNone/>
            </a:pPr>
            <a:r>
              <a:rPr lang="en-GB" dirty="0"/>
              <a:t>    Available at: </a:t>
            </a:r>
            <a:r>
              <a:rPr lang="en-GB" dirty="0">
                <a:hlinkClick r:id="rId2"/>
              </a:rPr>
              <a:t>Teenage Pregnancy Prevention Framework (publishing.service.gov.uk)</a:t>
            </a:r>
            <a:endParaRPr lang="en-GB" dirty="0"/>
          </a:p>
          <a:p>
            <a:pPr marL="0" indent="0">
              <a:buNone/>
            </a:pPr>
            <a:r>
              <a:rPr lang="en-GB" dirty="0"/>
              <a:t>    Accessed: 12.08.2022</a:t>
            </a:r>
          </a:p>
          <a:p>
            <a:pPr marL="0" indent="0">
              <a:buNone/>
            </a:pPr>
            <a:endParaRPr lang="en-GB" dirty="0"/>
          </a:p>
          <a:p>
            <a:r>
              <a:rPr lang="en-GB" dirty="0"/>
              <a:t>The Guardian (2022) </a:t>
            </a:r>
            <a:r>
              <a:rPr lang="en-GB" i="0" dirty="0">
                <a:effectLst/>
                <a:latin typeface="GH Guardian Headline"/>
              </a:rPr>
              <a:t>How the UK halved its teenage pregnancy rate.</a:t>
            </a:r>
          </a:p>
          <a:p>
            <a:pPr marL="0" indent="0">
              <a:buNone/>
            </a:pPr>
            <a:r>
              <a:rPr lang="en-GB" dirty="0">
                <a:latin typeface="GH Guardian Headline"/>
              </a:rPr>
              <a:t>    Available at: </a:t>
            </a:r>
            <a:r>
              <a:rPr lang="en-GB" dirty="0">
                <a:hlinkClick r:id="rId3"/>
              </a:rPr>
              <a:t>Teenage pregnancy | Society | The Guardian</a:t>
            </a:r>
            <a:endParaRPr lang="en-GB" dirty="0"/>
          </a:p>
          <a:p>
            <a:pPr marL="0" indent="0">
              <a:buNone/>
            </a:pPr>
            <a:r>
              <a:rPr lang="en-GB" dirty="0"/>
              <a:t>    Accessed: 12.08.2022</a:t>
            </a:r>
          </a:p>
          <a:p>
            <a:pPr marL="0" indent="0">
              <a:buNone/>
            </a:pPr>
            <a:endParaRPr lang="en-GB" dirty="0"/>
          </a:p>
          <a:p>
            <a:r>
              <a:rPr lang="en-GB" dirty="0"/>
              <a:t>PHD (2022) teenage pregnancy in Croydon.</a:t>
            </a:r>
          </a:p>
          <a:p>
            <a:pPr marL="0" indent="0">
              <a:buNone/>
            </a:pPr>
            <a:r>
              <a:rPr lang="en-GB" dirty="0"/>
              <a:t>    Available at: </a:t>
            </a:r>
            <a:r>
              <a:rPr lang="en-GB" dirty="0">
                <a:hlinkClick r:id="rId4"/>
              </a:rPr>
              <a:t>Teenage Pregnancy In Croydon - Literature Review And Research Outline Essay Paper    Example - PHDessay.com</a:t>
            </a:r>
            <a:endParaRPr lang="en-GB" dirty="0"/>
          </a:p>
          <a:p>
            <a:pPr marL="0" indent="0">
              <a:buNone/>
            </a:pPr>
            <a:r>
              <a:rPr lang="en-GB" dirty="0"/>
              <a:t>    Accessed: 12.08.2022</a:t>
            </a:r>
          </a:p>
          <a:p>
            <a:pPr marL="0" indent="0">
              <a:buNone/>
            </a:pPr>
            <a:endParaRPr lang="en-GB" i="0" dirty="0">
              <a:effectLst/>
              <a:latin typeface="GH Guardian Headline"/>
            </a:endParaRPr>
          </a:p>
          <a:p>
            <a:pPr marL="0" indent="0">
              <a:buNone/>
            </a:pPr>
            <a:endParaRPr lang="en-GB" dirty="0"/>
          </a:p>
        </p:txBody>
      </p:sp>
    </p:spTree>
    <p:extLst>
      <p:ext uri="{BB962C8B-B14F-4D97-AF65-F5344CB8AC3E}">
        <p14:creationId xmlns:p14="http://schemas.microsoft.com/office/powerpoint/2010/main" val="224536881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151</TotalTime>
  <Words>809</Words>
  <Application>Microsoft Office PowerPoint</Application>
  <PresentationFormat>Widescreen</PresentationFormat>
  <Paragraphs>100</Paragraphs>
  <Slides>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-apple-system</vt:lpstr>
      <vt:lpstr>Arial</vt:lpstr>
      <vt:lpstr>Calibri</vt:lpstr>
      <vt:lpstr>Century Gothic</vt:lpstr>
      <vt:lpstr>GH Guardian Headline</vt:lpstr>
      <vt:lpstr>Times New Roman</vt:lpstr>
      <vt:lpstr>Wingdings 3</vt:lpstr>
      <vt:lpstr>Wisp</vt:lpstr>
      <vt:lpstr>PowerPoint Presentation</vt:lpstr>
      <vt:lpstr>Introduction </vt:lpstr>
      <vt:lpstr>Methods </vt:lpstr>
      <vt:lpstr>Literature review </vt:lpstr>
      <vt:lpstr>Result </vt:lpstr>
      <vt:lpstr>Discussion</vt:lpstr>
      <vt:lpstr>Recommendation </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Olivette Cole (2022097)</dc:creator>
  <cp:lastModifiedBy>Richard Oji (2013435)</cp:lastModifiedBy>
  <cp:revision>10</cp:revision>
  <dcterms:created xsi:type="dcterms:W3CDTF">2022-08-12T20:10:31Z</dcterms:created>
  <dcterms:modified xsi:type="dcterms:W3CDTF">2022-08-15T10:58:22Z</dcterms:modified>
</cp:coreProperties>
</file>