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6" r:id="rId4"/>
    <p:sldId id="259" r:id="rId5"/>
    <p:sldId id="275" r:id="rId6"/>
    <p:sldId id="260" r:id="rId7"/>
    <p:sldId id="261" r:id="rId8"/>
    <p:sldId id="262" r:id="rId9"/>
    <p:sldId id="263" r:id="rId10"/>
    <p:sldId id="270" r:id="rId11"/>
    <p:sldId id="271" r:id="rId12"/>
    <p:sldId id="278" r:id="rId13"/>
    <p:sldId id="267" r:id="rId14"/>
    <p:sldId id="272" r:id="rId15"/>
    <p:sldId id="273" r:id="rId16"/>
    <p:sldId id="266" r:id="rId17"/>
    <p:sldId id="279" r:id="rId18"/>
    <p:sldId id="274" r:id="rId19"/>
    <p:sldId id="277"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176302-C7D5-46CF-8FB6-CA051DEEC400}"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016B123A-CA3C-46EE-8A49-225F3688BDDA}">
      <dgm:prSet phldrT="[Text]"/>
      <dgm:spPr/>
      <dgm:t>
        <a:bodyPr/>
        <a:lstStyle/>
        <a:p>
          <a:r>
            <a:rPr lang="en-GB" dirty="0"/>
            <a:t>Short term goal</a:t>
          </a:r>
        </a:p>
      </dgm:t>
    </dgm:pt>
    <dgm:pt modelId="{CADD9417-42FB-4949-A829-C92A59552CEC}" type="parTrans" cxnId="{CA5C9091-0246-4D61-A1AB-CD822A29A13A}">
      <dgm:prSet/>
      <dgm:spPr/>
      <dgm:t>
        <a:bodyPr/>
        <a:lstStyle/>
        <a:p>
          <a:endParaRPr lang="en-GB"/>
        </a:p>
      </dgm:t>
    </dgm:pt>
    <dgm:pt modelId="{B9F63A71-1CB9-462A-B443-7A5277EE4932}" type="sibTrans" cxnId="{CA5C9091-0246-4D61-A1AB-CD822A29A13A}">
      <dgm:prSet/>
      <dgm:spPr/>
      <dgm:t>
        <a:bodyPr/>
        <a:lstStyle/>
        <a:p>
          <a:endParaRPr lang="en-GB"/>
        </a:p>
      </dgm:t>
    </dgm:pt>
    <dgm:pt modelId="{BCD1E288-17F3-40D8-AADD-80E8BAE33E25}">
      <dgm:prSet phldrT="[Text]"/>
      <dgm:spPr/>
      <dgm:t>
        <a:bodyPr/>
        <a:lstStyle/>
        <a:p>
          <a:r>
            <a:rPr lang="en-GB" dirty="0"/>
            <a:t>use the quality of our service and advertising to soon become well known throughout in oval </a:t>
          </a:r>
        </a:p>
      </dgm:t>
    </dgm:pt>
    <dgm:pt modelId="{B92A837B-37A9-4FAE-AC6F-3CF0B506EA08}" type="parTrans" cxnId="{2A386EA7-DBC3-4C5F-8185-CE2F3BDC32CD}">
      <dgm:prSet/>
      <dgm:spPr/>
      <dgm:t>
        <a:bodyPr/>
        <a:lstStyle/>
        <a:p>
          <a:endParaRPr lang="en-GB"/>
        </a:p>
      </dgm:t>
    </dgm:pt>
    <dgm:pt modelId="{78942F47-DD0B-4EA5-8530-C26AE113D9AF}" type="sibTrans" cxnId="{2A386EA7-DBC3-4C5F-8185-CE2F3BDC32CD}">
      <dgm:prSet/>
      <dgm:spPr/>
      <dgm:t>
        <a:bodyPr/>
        <a:lstStyle/>
        <a:p>
          <a:endParaRPr lang="en-GB"/>
        </a:p>
      </dgm:t>
    </dgm:pt>
    <dgm:pt modelId="{6BB7ECF0-E70D-4DDF-837F-5588656C2BE0}">
      <dgm:prSet phldrT="[Text]"/>
      <dgm:spPr/>
      <dgm:t>
        <a:bodyPr/>
        <a:lstStyle/>
        <a:p>
          <a:r>
            <a:rPr lang="en-GB" dirty="0"/>
            <a:t>Long term goal</a:t>
          </a:r>
        </a:p>
      </dgm:t>
    </dgm:pt>
    <dgm:pt modelId="{E42BB7BE-E172-45B8-A95C-BD066327844C}" type="parTrans" cxnId="{8121E72C-22B9-4307-9F28-CE48279D210E}">
      <dgm:prSet/>
      <dgm:spPr/>
      <dgm:t>
        <a:bodyPr/>
        <a:lstStyle/>
        <a:p>
          <a:endParaRPr lang="en-GB"/>
        </a:p>
      </dgm:t>
    </dgm:pt>
    <dgm:pt modelId="{4443AD63-70E8-4353-987E-2F19C66883B1}" type="sibTrans" cxnId="{8121E72C-22B9-4307-9F28-CE48279D210E}">
      <dgm:prSet/>
      <dgm:spPr/>
      <dgm:t>
        <a:bodyPr/>
        <a:lstStyle/>
        <a:p>
          <a:endParaRPr lang="en-GB"/>
        </a:p>
      </dgm:t>
    </dgm:pt>
    <dgm:pt modelId="{D54854FD-1F4C-4349-B3BB-95101EC37CEA}">
      <dgm:prSet phldrT="[Text]"/>
      <dgm:spPr/>
      <dgm:t>
        <a:bodyPr/>
        <a:lstStyle/>
        <a:p>
          <a:r>
            <a:rPr lang="en-GB" dirty="0"/>
            <a:t> expand the business to other location and include catering </a:t>
          </a:r>
          <a:br>
            <a:rPr lang="en-GB" dirty="0"/>
          </a:br>
          <a:endParaRPr lang="en-GB" dirty="0"/>
        </a:p>
      </dgm:t>
    </dgm:pt>
    <dgm:pt modelId="{15335B2B-5D32-4F9E-9A35-5C20EFA04E8A}" type="parTrans" cxnId="{B9774698-B10C-44DA-8FFA-7CDA80BF4F4C}">
      <dgm:prSet/>
      <dgm:spPr/>
      <dgm:t>
        <a:bodyPr/>
        <a:lstStyle/>
        <a:p>
          <a:endParaRPr lang="en-GB"/>
        </a:p>
      </dgm:t>
    </dgm:pt>
    <dgm:pt modelId="{3D5063A2-93FA-42D6-AD83-491F72926FCB}" type="sibTrans" cxnId="{B9774698-B10C-44DA-8FFA-7CDA80BF4F4C}">
      <dgm:prSet/>
      <dgm:spPr/>
      <dgm:t>
        <a:bodyPr/>
        <a:lstStyle/>
        <a:p>
          <a:endParaRPr lang="en-GB"/>
        </a:p>
      </dgm:t>
    </dgm:pt>
    <dgm:pt modelId="{9EC5E8B7-0AA8-4EFD-A807-C34B43C3752C}">
      <dgm:prSet phldrT="[Text]"/>
      <dgm:spPr/>
      <dgm:t>
        <a:bodyPr/>
        <a:lstStyle/>
        <a:p>
          <a:r>
            <a:rPr lang="en-GB" dirty="0"/>
            <a:t>strategy</a:t>
          </a:r>
        </a:p>
      </dgm:t>
    </dgm:pt>
    <dgm:pt modelId="{875749D4-4EE1-4F4C-A059-65812B50AB2E}" type="parTrans" cxnId="{6C1B560E-29EC-4CF4-8600-77E2E840ADD5}">
      <dgm:prSet/>
      <dgm:spPr/>
      <dgm:t>
        <a:bodyPr/>
        <a:lstStyle/>
        <a:p>
          <a:endParaRPr lang="en-GB"/>
        </a:p>
      </dgm:t>
    </dgm:pt>
    <dgm:pt modelId="{46F2689E-52B8-4EDF-9529-9FFC0A295426}" type="sibTrans" cxnId="{6C1B560E-29EC-4CF4-8600-77E2E840ADD5}">
      <dgm:prSet/>
      <dgm:spPr/>
      <dgm:t>
        <a:bodyPr/>
        <a:lstStyle/>
        <a:p>
          <a:endParaRPr lang="en-GB"/>
        </a:p>
      </dgm:t>
    </dgm:pt>
    <dgm:pt modelId="{DD396E80-38F0-433F-984C-D7C63C7A942B}">
      <dgm:prSet phldrT="[Text]"/>
      <dgm:spPr/>
      <dgm:t>
        <a:bodyPr/>
        <a:lstStyle/>
        <a:p>
          <a:r>
            <a:rPr lang="en-GB" dirty="0"/>
            <a:t> work hard to have the best tasting coffee , treats and serve in town and surrounding area </a:t>
          </a:r>
        </a:p>
      </dgm:t>
    </dgm:pt>
    <dgm:pt modelId="{757C980B-A0AE-4625-B609-917099AC88B0}" type="parTrans" cxnId="{189DB9B2-D826-4F9C-AC61-E218D9A1A4C2}">
      <dgm:prSet/>
      <dgm:spPr/>
      <dgm:t>
        <a:bodyPr/>
        <a:lstStyle/>
        <a:p>
          <a:endParaRPr lang="en-GB"/>
        </a:p>
      </dgm:t>
    </dgm:pt>
    <dgm:pt modelId="{6EAE6564-F654-4C56-BFDE-471E3985E243}" type="sibTrans" cxnId="{189DB9B2-D826-4F9C-AC61-E218D9A1A4C2}">
      <dgm:prSet/>
      <dgm:spPr/>
      <dgm:t>
        <a:bodyPr/>
        <a:lstStyle/>
        <a:p>
          <a:endParaRPr lang="en-GB"/>
        </a:p>
      </dgm:t>
    </dgm:pt>
    <dgm:pt modelId="{801ABABC-A6CA-442F-9F03-2F4B7CFC0C56}" type="pres">
      <dgm:prSet presAssocID="{7C176302-C7D5-46CF-8FB6-CA051DEEC400}" presName="linearFlow" presStyleCnt="0">
        <dgm:presLayoutVars>
          <dgm:dir/>
          <dgm:animLvl val="lvl"/>
          <dgm:resizeHandles val="exact"/>
        </dgm:presLayoutVars>
      </dgm:prSet>
      <dgm:spPr/>
    </dgm:pt>
    <dgm:pt modelId="{E616413A-265C-4D3B-9D6F-76EDDF9D2D54}" type="pres">
      <dgm:prSet presAssocID="{016B123A-CA3C-46EE-8A49-225F3688BDDA}" presName="composite" presStyleCnt="0"/>
      <dgm:spPr/>
    </dgm:pt>
    <dgm:pt modelId="{321F47C9-CE81-4C2D-84F2-F29CF5C317D0}" type="pres">
      <dgm:prSet presAssocID="{016B123A-CA3C-46EE-8A49-225F3688BDDA}" presName="parentText" presStyleLbl="alignNode1" presStyleIdx="0" presStyleCnt="3">
        <dgm:presLayoutVars>
          <dgm:chMax val="1"/>
          <dgm:bulletEnabled val="1"/>
        </dgm:presLayoutVars>
      </dgm:prSet>
      <dgm:spPr/>
    </dgm:pt>
    <dgm:pt modelId="{8D4AE2A8-3825-451B-9672-A5CD14FB75EA}" type="pres">
      <dgm:prSet presAssocID="{016B123A-CA3C-46EE-8A49-225F3688BDDA}" presName="descendantText" presStyleLbl="alignAcc1" presStyleIdx="0" presStyleCnt="3">
        <dgm:presLayoutVars>
          <dgm:bulletEnabled val="1"/>
        </dgm:presLayoutVars>
      </dgm:prSet>
      <dgm:spPr/>
    </dgm:pt>
    <dgm:pt modelId="{9E9303F6-DF65-41DC-82E2-476BFBC12B06}" type="pres">
      <dgm:prSet presAssocID="{B9F63A71-1CB9-462A-B443-7A5277EE4932}" presName="sp" presStyleCnt="0"/>
      <dgm:spPr/>
    </dgm:pt>
    <dgm:pt modelId="{B29F1B34-0C20-4199-8BEE-2362078F23A6}" type="pres">
      <dgm:prSet presAssocID="{6BB7ECF0-E70D-4DDF-837F-5588656C2BE0}" presName="composite" presStyleCnt="0"/>
      <dgm:spPr/>
    </dgm:pt>
    <dgm:pt modelId="{06677915-DCEC-452F-9E92-FB3A62DF5129}" type="pres">
      <dgm:prSet presAssocID="{6BB7ECF0-E70D-4DDF-837F-5588656C2BE0}" presName="parentText" presStyleLbl="alignNode1" presStyleIdx="1" presStyleCnt="3">
        <dgm:presLayoutVars>
          <dgm:chMax val="1"/>
          <dgm:bulletEnabled val="1"/>
        </dgm:presLayoutVars>
      </dgm:prSet>
      <dgm:spPr/>
    </dgm:pt>
    <dgm:pt modelId="{E52FA392-4085-4301-A108-9BF365A54FAB}" type="pres">
      <dgm:prSet presAssocID="{6BB7ECF0-E70D-4DDF-837F-5588656C2BE0}" presName="descendantText" presStyleLbl="alignAcc1" presStyleIdx="1" presStyleCnt="3">
        <dgm:presLayoutVars>
          <dgm:bulletEnabled val="1"/>
        </dgm:presLayoutVars>
      </dgm:prSet>
      <dgm:spPr/>
    </dgm:pt>
    <dgm:pt modelId="{D6432EC4-0686-46BC-8383-36A97EA3C55D}" type="pres">
      <dgm:prSet presAssocID="{4443AD63-70E8-4353-987E-2F19C66883B1}" presName="sp" presStyleCnt="0"/>
      <dgm:spPr/>
    </dgm:pt>
    <dgm:pt modelId="{91522436-92FE-4B54-BC75-519933EFF4E5}" type="pres">
      <dgm:prSet presAssocID="{9EC5E8B7-0AA8-4EFD-A807-C34B43C3752C}" presName="composite" presStyleCnt="0"/>
      <dgm:spPr/>
    </dgm:pt>
    <dgm:pt modelId="{E5C68044-6509-4155-88F7-05AEBD5076CF}" type="pres">
      <dgm:prSet presAssocID="{9EC5E8B7-0AA8-4EFD-A807-C34B43C3752C}" presName="parentText" presStyleLbl="alignNode1" presStyleIdx="2" presStyleCnt="3">
        <dgm:presLayoutVars>
          <dgm:chMax val="1"/>
          <dgm:bulletEnabled val="1"/>
        </dgm:presLayoutVars>
      </dgm:prSet>
      <dgm:spPr/>
    </dgm:pt>
    <dgm:pt modelId="{4CDD2B6A-4DCE-4C1A-9C76-DBD7BF0825D7}" type="pres">
      <dgm:prSet presAssocID="{9EC5E8B7-0AA8-4EFD-A807-C34B43C3752C}" presName="descendantText" presStyleLbl="alignAcc1" presStyleIdx="2" presStyleCnt="3">
        <dgm:presLayoutVars>
          <dgm:bulletEnabled val="1"/>
        </dgm:presLayoutVars>
      </dgm:prSet>
      <dgm:spPr/>
    </dgm:pt>
  </dgm:ptLst>
  <dgm:cxnLst>
    <dgm:cxn modelId="{6C1B560E-29EC-4CF4-8600-77E2E840ADD5}" srcId="{7C176302-C7D5-46CF-8FB6-CA051DEEC400}" destId="{9EC5E8B7-0AA8-4EFD-A807-C34B43C3752C}" srcOrd="2" destOrd="0" parTransId="{875749D4-4EE1-4F4C-A059-65812B50AB2E}" sibTransId="{46F2689E-52B8-4EDF-9529-9FFC0A295426}"/>
    <dgm:cxn modelId="{AADCFC0F-768C-49AD-801F-D8FB913A6B9F}" type="presOf" srcId="{D54854FD-1F4C-4349-B3BB-95101EC37CEA}" destId="{E52FA392-4085-4301-A108-9BF365A54FAB}" srcOrd="0" destOrd="0" presId="urn:microsoft.com/office/officeart/2005/8/layout/chevron2"/>
    <dgm:cxn modelId="{7E842218-2CD2-42BD-A7F1-D3C1E8BBA43C}" type="presOf" srcId="{6BB7ECF0-E70D-4DDF-837F-5588656C2BE0}" destId="{06677915-DCEC-452F-9E92-FB3A62DF5129}" srcOrd="0" destOrd="0" presId="urn:microsoft.com/office/officeart/2005/8/layout/chevron2"/>
    <dgm:cxn modelId="{CD70A628-D996-441E-ADCA-5A6113D374C5}" type="presOf" srcId="{016B123A-CA3C-46EE-8A49-225F3688BDDA}" destId="{321F47C9-CE81-4C2D-84F2-F29CF5C317D0}" srcOrd="0" destOrd="0" presId="urn:microsoft.com/office/officeart/2005/8/layout/chevron2"/>
    <dgm:cxn modelId="{8121E72C-22B9-4307-9F28-CE48279D210E}" srcId="{7C176302-C7D5-46CF-8FB6-CA051DEEC400}" destId="{6BB7ECF0-E70D-4DDF-837F-5588656C2BE0}" srcOrd="1" destOrd="0" parTransId="{E42BB7BE-E172-45B8-A95C-BD066327844C}" sibTransId="{4443AD63-70E8-4353-987E-2F19C66883B1}"/>
    <dgm:cxn modelId="{65D8A58E-F691-4CB3-B33E-3CF202EE482D}" type="presOf" srcId="{9EC5E8B7-0AA8-4EFD-A807-C34B43C3752C}" destId="{E5C68044-6509-4155-88F7-05AEBD5076CF}" srcOrd="0" destOrd="0" presId="urn:microsoft.com/office/officeart/2005/8/layout/chevron2"/>
    <dgm:cxn modelId="{CA5C9091-0246-4D61-A1AB-CD822A29A13A}" srcId="{7C176302-C7D5-46CF-8FB6-CA051DEEC400}" destId="{016B123A-CA3C-46EE-8A49-225F3688BDDA}" srcOrd="0" destOrd="0" parTransId="{CADD9417-42FB-4949-A829-C92A59552CEC}" sibTransId="{B9F63A71-1CB9-462A-B443-7A5277EE4932}"/>
    <dgm:cxn modelId="{7F30D096-22F1-470D-BC6A-A35BEEFD96D6}" type="presOf" srcId="{7C176302-C7D5-46CF-8FB6-CA051DEEC400}" destId="{801ABABC-A6CA-442F-9F03-2F4B7CFC0C56}" srcOrd="0" destOrd="0" presId="urn:microsoft.com/office/officeart/2005/8/layout/chevron2"/>
    <dgm:cxn modelId="{B9774698-B10C-44DA-8FFA-7CDA80BF4F4C}" srcId="{6BB7ECF0-E70D-4DDF-837F-5588656C2BE0}" destId="{D54854FD-1F4C-4349-B3BB-95101EC37CEA}" srcOrd="0" destOrd="0" parTransId="{15335B2B-5D32-4F9E-9A35-5C20EFA04E8A}" sibTransId="{3D5063A2-93FA-42D6-AD83-491F72926FCB}"/>
    <dgm:cxn modelId="{A9C9E59D-5165-4835-9962-6C35BA72E2C8}" type="presOf" srcId="{BCD1E288-17F3-40D8-AADD-80E8BAE33E25}" destId="{8D4AE2A8-3825-451B-9672-A5CD14FB75EA}" srcOrd="0" destOrd="0" presId="urn:microsoft.com/office/officeart/2005/8/layout/chevron2"/>
    <dgm:cxn modelId="{2A386EA7-DBC3-4C5F-8185-CE2F3BDC32CD}" srcId="{016B123A-CA3C-46EE-8A49-225F3688BDDA}" destId="{BCD1E288-17F3-40D8-AADD-80E8BAE33E25}" srcOrd="0" destOrd="0" parTransId="{B92A837B-37A9-4FAE-AC6F-3CF0B506EA08}" sibTransId="{78942F47-DD0B-4EA5-8530-C26AE113D9AF}"/>
    <dgm:cxn modelId="{189DB9B2-D826-4F9C-AC61-E218D9A1A4C2}" srcId="{9EC5E8B7-0AA8-4EFD-A807-C34B43C3752C}" destId="{DD396E80-38F0-433F-984C-D7C63C7A942B}" srcOrd="0" destOrd="0" parTransId="{757C980B-A0AE-4625-B609-917099AC88B0}" sibTransId="{6EAE6564-F654-4C56-BFDE-471E3985E243}"/>
    <dgm:cxn modelId="{785273CC-58DF-44D4-99BE-4CC87069D760}" type="presOf" srcId="{DD396E80-38F0-433F-984C-D7C63C7A942B}" destId="{4CDD2B6A-4DCE-4C1A-9C76-DBD7BF0825D7}" srcOrd="0" destOrd="0" presId="urn:microsoft.com/office/officeart/2005/8/layout/chevron2"/>
    <dgm:cxn modelId="{A58771CE-6830-4FFE-908A-A3900F631AC9}" type="presParOf" srcId="{801ABABC-A6CA-442F-9F03-2F4B7CFC0C56}" destId="{E616413A-265C-4D3B-9D6F-76EDDF9D2D54}" srcOrd="0" destOrd="0" presId="urn:microsoft.com/office/officeart/2005/8/layout/chevron2"/>
    <dgm:cxn modelId="{176B75D4-9A64-45B3-A7B3-C7CEFB7EE4CC}" type="presParOf" srcId="{E616413A-265C-4D3B-9D6F-76EDDF9D2D54}" destId="{321F47C9-CE81-4C2D-84F2-F29CF5C317D0}" srcOrd="0" destOrd="0" presId="urn:microsoft.com/office/officeart/2005/8/layout/chevron2"/>
    <dgm:cxn modelId="{D01CAABF-763E-4903-99B9-8F100A2FA86B}" type="presParOf" srcId="{E616413A-265C-4D3B-9D6F-76EDDF9D2D54}" destId="{8D4AE2A8-3825-451B-9672-A5CD14FB75EA}" srcOrd="1" destOrd="0" presId="urn:microsoft.com/office/officeart/2005/8/layout/chevron2"/>
    <dgm:cxn modelId="{A3696711-2ABA-49A3-BE2B-2D9D8C84B376}" type="presParOf" srcId="{801ABABC-A6CA-442F-9F03-2F4B7CFC0C56}" destId="{9E9303F6-DF65-41DC-82E2-476BFBC12B06}" srcOrd="1" destOrd="0" presId="urn:microsoft.com/office/officeart/2005/8/layout/chevron2"/>
    <dgm:cxn modelId="{EC82C082-A612-4B7A-AE18-86A0D16AA0C8}" type="presParOf" srcId="{801ABABC-A6CA-442F-9F03-2F4B7CFC0C56}" destId="{B29F1B34-0C20-4199-8BEE-2362078F23A6}" srcOrd="2" destOrd="0" presId="urn:microsoft.com/office/officeart/2005/8/layout/chevron2"/>
    <dgm:cxn modelId="{A5C22CB4-D5A4-42E5-B021-373C58C78A44}" type="presParOf" srcId="{B29F1B34-0C20-4199-8BEE-2362078F23A6}" destId="{06677915-DCEC-452F-9E92-FB3A62DF5129}" srcOrd="0" destOrd="0" presId="urn:microsoft.com/office/officeart/2005/8/layout/chevron2"/>
    <dgm:cxn modelId="{35DD545C-C293-42DB-A9F7-F6EEBD99015F}" type="presParOf" srcId="{B29F1B34-0C20-4199-8BEE-2362078F23A6}" destId="{E52FA392-4085-4301-A108-9BF365A54FAB}" srcOrd="1" destOrd="0" presId="urn:microsoft.com/office/officeart/2005/8/layout/chevron2"/>
    <dgm:cxn modelId="{E851ABE8-4C6B-4A0B-9012-E3786028A230}" type="presParOf" srcId="{801ABABC-A6CA-442F-9F03-2F4B7CFC0C56}" destId="{D6432EC4-0686-46BC-8383-36A97EA3C55D}" srcOrd="3" destOrd="0" presId="urn:microsoft.com/office/officeart/2005/8/layout/chevron2"/>
    <dgm:cxn modelId="{DAB09125-E8CB-48A7-A384-02604149D47F}" type="presParOf" srcId="{801ABABC-A6CA-442F-9F03-2F4B7CFC0C56}" destId="{91522436-92FE-4B54-BC75-519933EFF4E5}" srcOrd="4" destOrd="0" presId="urn:microsoft.com/office/officeart/2005/8/layout/chevron2"/>
    <dgm:cxn modelId="{AC9F83A4-E639-4D61-85A1-60821A229492}" type="presParOf" srcId="{91522436-92FE-4B54-BC75-519933EFF4E5}" destId="{E5C68044-6509-4155-88F7-05AEBD5076CF}" srcOrd="0" destOrd="0" presId="urn:microsoft.com/office/officeart/2005/8/layout/chevron2"/>
    <dgm:cxn modelId="{A926C67C-0076-4A09-82BE-8238585865CE}" type="presParOf" srcId="{91522436-92FE-4B54-BC75-519933EFF4E5}" destId="{4CDD2B6A-4DCE-4C1A-9C76-DBD7BF0825D7}"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D22D6C-A45F-481A-8D94-88882EC8633E}"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C4BC16A4-5C1F-4E69-ABFA-47A09DB59914}">
      <dgm:prSet phldrT="[Text]"/>
      <dgm:spPr/>
      <dgm:t>
        <a:bodyPr/>
        <a:lstStyle/>
        <a:p>
          <a:r>
            <a:rPr lang="en-GB" dirty="0"/>
            <a:t>Strength is reasonable prices, wide Varity of coffee and drinks, a lot of home made treats</a:t>
          </a:r>
          <a:br>
            <a:rPr lang="en-GB" dirty="0"/>
          </a:br>
          <a:endParaRPr lang="en-GB" dirty="0"/>
        </a:p>
      </dgm:t>
    </dgm:pt>
    <dgm:pt modelId="{E3C3C880-B031-4B22-AE4D-165A159571C1}" type="parTrans" cxnId="{C8251C93-C194-456C-B816-3067C677E4A5}">
      <dgm:prSet/>
      <dgm:spPr/>
      <dgm:t>
        <a:bodyPr/>
        <a:lstStyle/>
        <a:p>
          <a:endParaRPr lang="en-GB"/>
        </a:p>
      </dgm:t>
    </dgm:pt>
    <dgm:pt modelId="{9F395150-4FFF-471C-B4DF-1E4BD32B71D6}" type="sibTrans" cxnId="{C8251C93-C194-456C-B816-3067C677E4A5}">
      <dgm:prSet/>
      <dgm:spPr/>
      <dgm:t>
        <a:bodyPr/>
        <a:lstStyle/>
        <a:p>
          <a:endParaRPr lang="en-GB"/>
        </a:p>
      </dgm:t>
    </dgm:pt>
    <dgm:pt modelId="{DA4A301B-0F2D-425C-ADF6-DB2CA7660DA0}">
      <dgm:prSet phldrT="[Text]"/>
      <dgm:spPr/>
      <dgm:t>
        <a:bodyPr/>
        <a:lstStyle/>
        <a:p>
          <a:r>
            <a:rPr lang="en-GB" dirty="0"/>
            <a:t>Weakness is </a:t>
          </a:r>
          <a:br>
            <a:rPr lang="en-GB" dirty="0"/>
          </a:br>
          <a:r>
            <a:rPr lang="en-GB" dirty="0"/>
            <a:t>High rental costs, market research data may be out date, also cash flow problems and poor record keeping.</a:t>
          </a:r>
        </a:p>
      </dgm:t>
    </dgm:pt>
    <dgm:pt modelId="{66D113DB-8C69-4FC1-A29A-32B51CB8CDED}" type="parTrans" cxnId="{791BAC72-C35F-4C49-8E42-E0C1C635C5D0}">
      <dgm:prSet/>
      <dgm:spPr/>
      <dgm:t>
        <a:bodyPr/>
        <a:lstStyle/>
        <a:p>
          <a:endParaRPr lang="en-GB"/>
        </a:p>
      </dgm:t>
    </dgm:pt>
    <dgm:pt modelId="{0F7BFF5F-E062-4627-9D6B-F11B4D252F96}" type="sibTrans" cxnId="{791BAC72-C35F-4C49-8E42-E0C1C635C5D0}">
      <dgm:prSet/>
      <dgm:spPr/>
      <dgm:t>
        <a:bodyPr/>
        <a:lstStyle/>
        <a:p>
          <a:endParaRPr lang="en-GB"/>
        </a:p>
      </dgm:t>
    </dgm:pt>
    <dgm:pt modelId="{E7D839DF-D5E1-4E45-A3BF-8362694B5DAC}">
      <dgm:prSet phldrT="[Text]"/>
      <dgm:spPr/>
      <dgm:t>
        <a:bodyPr/>
        <a:lstStyle/>
        <a:p>
          <a:r>
            <a:rPr lang="en-GB" dirty="0"/>
            <a:t>Opportunity is</a:t>
          </a:r>
        </a:p>
        <a:p>
          <a:r>
            <a:rPr lang="en-GB" dirty="0"/>
            <a:t>   job opportunity for many unemployed in oval catering  </a:t>
          </a:r>
        </a:p>
        <a:p>
          <a:endParaRPr lang="en-GB" dirty="0"/>
        </a:p>
      </dgm:t>
    </dgm:pt>
    <dgm:pt modelId="{4FDBAA0C-7300-4BD8-BD01-4EB2641DAE40}" type="parTrans" cxnId="{49B27152-AC7C-4D35-BF0E-8A6D3539DD81}">
      <dgm:prSet/>
      <dgm:spPr/>
      <dgm:t>
        <a:bodyPr/>
        <a:lstStyle/>
        <a:p>
          <a:endParaRPr lang="en-GB"/>
        </a:p>
      </dgm:t>
    </dgm:pt>
    <dgm:pt modelId="{299828AA-BC98-423A-B53A-452FD1D7191E}" type="sibTrans" cxnId="{49B27152-AC7C-4D35-BF0E-8A6D3539DD81}">
      <dgm:prSet/>
      <dgm:spPr/>
      <dgm:t>
        <a:bodyPr/>
        <a:lstStyle/>
        <a:p>
          <a:endParaRPr lang="en-GB"/>
        </a:p>
      </dgm:t>
    </dgm:pt>
    <dgm:pt modelId="{56351AF4-E6D4-4ABB-A617-5AA6FE31BF7A}">
      <dgm:prSet phldrT="[Text]"/>
      <dgm:spPr/>
      <dgm:t>
        <a:bodyPr/>
        <a:lstStyle/>
        <a:p>
          <a:r>
            <a:rPr lang="en-GB" dirty="0"/>
            <a:t>Threat is </a:t>
          </a:r>
          <a:br>
            <a:rPr lang="en-GB" dirty="0"/>
          </a:br>
          <a:r>
            <a:rPr lang="en-GB" dirty="0"/>
            <a:t>   MacDonald, Starbucks , and other local restaurant </a:t>
          </a:r>
        </a:p>
        <a:p>
          <a:endParaRPr lang="en-GB" dirty="0"/>
        </a:p>
      </dgm:t>
    </dgm:pt>
    <dgm:pt modelId="{23BB3F65-22F8-4A85-8ADE-378DDAF7CD82}" type="parTrans" cxnId="{111208D6-DDD7-4698-BD62-AC2037A16A57}">
      <dgm:prSet/>
      <dgm:spPr/>
      <dgm:t>
        <a:bodyPr/>
        <a:lstStyle/>
        <a:p>
          <a:endParaRPr lang="en-GB"/>
        </a:p>
      </dgm:t>
    </dgm:pt>
    <dgm:pt modelId="{F989182B-45EB-4A25-A189-0776C0FAF9F8}" type="sibTrans" cxnId="{111208D6-DDD7-4698-BD62-AC2037A16A57}">
      <dgm:prSet/>
      <dgm:spPr/>
      <dgm:t>
        <a:bodyPr/>
        <a:lstStyle/>
        <a:p>
          <a:endParaRPr lang="en-GB"/>
        </a:p>
      </dgm:t>
    </dgm:pt>
    <dgm:pt modelId="{09ECD762-3AB3-4855-8B65-7926AF8B6308}" type="pres">
      <dgm:prSet presAssocID="{96D22D6C-A45F-481A-8D94-88882EC8633E}" presName="matrix" presStyleCnt="0">
        <dgm:presLayoutVars>
          <dgm:chMax val="1"/>
          <dgm:dir/>
          <dgm:resizeHandles val="exact"/>
        </dgm:presLayoutVars>
      </dgm:prSet>
      <dgm:spPr/>
    </dgm:pt>
    <dgm:pt modelId="{A83D54DA-12B1-4B24-94F6-917A8E243166}" type="pres">
      <dgm:prSet presAssocID="{96D22D6C-A45F-481A-8D94-88882EC8633E}" presName="diamond" presStyleLbl="bgShp" presStyleIdx="0" presStyleCnt="1" custLinFactNeighborX="1589" custLinFactNeighborY="-959"/>
      <dgm:spPr/>
    </dgm:pt>
    <dgm:pt modelId="{498A2C17-3835-4E41-A33D-F5C4945417C1}" type="pres">
      <dgm:prSet presAssocID="{96D22D6C-A45F-481A-8D94-88882EC8633E}" presName="quad1" presStyleLbl="node1" presStyleIdx="0" presStyleCnt="4">
        <dgm:presLayoutVars>
          <dgm:chMax val="0"/>
          <dgm:chPref val="0"/>
          <dgm:bulletEnabled val="1"/>
        </dgm:presLayoutVars>
      </dgm:prSet>
      <dgm:spPr/>
    </dgm:pt>
    <dgm:pt modelId="{8E81049B-492F-42A9-A1D3-32338A7E17D6}" type="pres">
      <dgm:prSet presAssocID="{96D22D6C-A45F-481A-8D94-88882EC8633E}" presName="quad2" presStyleLbl="node1" presStyleIdx="1" presStyleCnt="4">
        <dgm:presLayoutVars>
          <dgm:chMax val="0"/>
          <dgm:chPref val="0"/>
          <dgm:bulletEnabled val="1"/>
        </dgm:presLayoutVars>
      </dgm:prSet>
      <dgm:spPr/>
    </dgm:pt>
    <dgm:pt modelId="{FBEC3423-7AA8-4A10-ADE9-FF25C4A5E9F9}" type="pres">
      <dgm:prSet presAssocID="{96D22D6C-A45F-481A-8D94-88882EC8633E}" presName="quad3" presStyleLbl="node1" presStyleIdx="2" presStyleCnt="4">
        <dgm:presLayoutVars>
          <dgm:chMax val="0"/>
          <dgm:chPref val="0"/>
          <dgm:bulletEnabled val="1"/>
        </dgm:presLayoutVars>
      </dgm:prSet>
      <dgm:spPr/>
    </dgm:pt>
    <dgm:pt modelId="{9DDB4029-D359-47BB-86B8-EF194A59744F}" type="pres">
      <dgm:prSet presAssocID="{96D22D6C-A45F-481A-8D94-88882EC8633E}" presName="quad4" presStyleLbl="node1" presStyleIdx="3" presStyleCnt="4">
        <dgm:presLayoutVars>
          <dgm:chMax val="0"/>
          <dgm:chPref val="0"/>
          <dgm:bulletEnabled val="1"/>
        </dgm:presLayoutVars>
      </dgm:prSet>
      <dgm:spPr/>
    </dgm:pt>
  </dgm:ptLst>
  <dgm:cxnLst>
    <dgm:cxn modelId="{F581F426-004F-452D-8BC7-0CDCC9E70424}" type="presOf" srcId="{C4BC16A4-5C1F-4E69-ABFA-47A09DB59914}" destId="{498A2C17-3835-4E41-A33D-F5C4945417C1}" srcOrd="0" destOrd="0" presId="urn:microsoft.com/office/officeart/2005/8/layout/matrix3"/>
    <dgm:cxn modelId="{841EE45F-D8BC-4DBD-B6A5-1187F58FE0D9}" type="presOf" srcId="{56351AF4-E6D4-4ABB-A617-5AA6FE31BF7A}" destId="{9DDB4029-D359-47BB-86B8-EF194A59744F}" srcOrd="0" destOrd="0" presId="urn:microsoft.com/office/officeart/2005/8/layout/matrix3"/>
    <dgm:cxn modelId="{49B27152-AC7C-4D35-BF0E-8A6D3539DD81}" srcId="{96D22D6C-A45F-481A-8D94-88882EC8633E}" destId="{E7D839DF-D5E1-4E45-A3BF-8362694B5DAC}" srcOrd="2" destOrd="0" parTransId="{4FDBAA0C-7300-4BD8-BD01-4EB2641DAE40}" sibTransId="{299828AA-BC98-423A-B53A-452FD1D7191E}"/>
    <dgm:cxn modelId="{791BAC72-C35F-4C49-8E42-E0C1C635C5D0}" srcId="{96D22D6C-A45F-481A-8D94-88882EC8633E}" destId="{DA4A301B-0F2D-425C-ADF6-DB2CA7660DA0}" srcOrd="1" destOrd="0" parTransId="{66D113DB-8C69-4FC1-A29A-32B51CB8CDED}" sibTransId="{0F7BFF5F-E062-4627-9D6B-F11B4D252F96}"/>
    <dgm:cxn modelId="{EA57DF86-3907-456E-8A00-725777CC568B}" type="presOf" srcId="{96D22D6C-A45F-481A-8D94-88882EC8633E}" destId="{09ECD762-3AB3-4855-8B65-7926AF8B6308}" srcOrd="0" destOrd="0" presId="urn:microsoft.com/office/officeart/2005/8/layout/matrix3"/>
    <dgm:cxn modelId="{C8251C93-C194-456C-B816-3067C677E4A5}" srcId="{96D22D6C-A45F-481A-8D94-88882EC8633E}" destId="{C4BC16A4-5C1F-4E69-ABFA-47A09DB59914}" srcOrd="0" destOrd="0" parTransId="{E3C3C880-B031-4B22-AE4D-165A159571C1}" sibTransId="{9F395150-4FFF-471C-B4DF-1E4BD32B71D6}"/>
    <dgm:cxn modelId="{6392E7C9-6811-406D-AF6C-D068D7B3A3FE}" type="presOf" srcId="{E7D839DF-D5E1-4E45-A3BF-8362694B5DAC}" destId="{FBEC3423-7AA8-4A10-ADE9-FF25C4A5E9F9}" srcOrd="0" destOrd="0" presId="urn:microsoft.com/office/officeart/2005/8/layout/matrix3"/>
    <dgm:cxn modelId="{111208D6-DDD7-4698-BD62-AC2037A16A57}" srcId="{96D22D6C-A45F-481A-8D94-88882EC8633E}" destId="{56351AF4-E6D4-4ABB-A617-5AA6FE31BF7A}" srcOrd="3" destOrd="0" parTransId="{23BB3F65-22F8-4A85-8ADE-378DDAF7CD82}" sibTransId="{F989182B-45EB-4A25-A189-0776C0FAF9F8}"/>
    <dgm:cxn modelId="{944BD6F4-3822-48DD-A13A-EEDA99AD1382}" type="presOf" srcId="{DA4A301B-0F2D-425C-ADF6-DB2CA7660DA0}" destId="{8E81049B-492F-42A9-A1D3-32338A7E17D6}" srcOrd="0" destOrd="0" presId="urn:microsoft.com/office/officeart/2005/8/layout/matrix3"/>
    <dgm:cxn modelId="{5F59F530-5808-4499-AC65-4E68B4A2A163}" type="presParOf" srcId="{09ECD762-3AB3-4855-8B65-7926AF8B6308}" destId="{A83D54DA-12B1-4B24-94F6-917A8E243166}" srcOrd="0" destOrd="0" presId="urn:microsoft.com/office/officeart/2005/8/layout/matrix3"/>
    <dgm:cxn modelId="{96B6E0A6-D5D5-4D28-B87F-1CCC3F5766D5}" type="presParOf" srcId="{09ECD762-3AB3-4855-8B65-7926AF8B6308}" destId="{498A2C17-3835-4E41-A33D-F5C4945417C1}" srcOrd="1" destOrd="0" presId="urn:microsoft.com/office/officeart/2005/8/layout/matrix3"/>
    <dgm:cxn modelId="{DE4CA715-A50C-40B9-A972-E54FC6160787}" type="presParOf" srcId="{09ECD762-3AB3-4855-8B65-7926AF8B6308}" destId="{8E81049B-492F-42A9-A1D3-32338A7E17D6}" srcOrd="2" destOrd="0" presId="urn:microsoft.com/office/officeart/2005/8/layout/matrix3"/>
    <dgm:cxn modelId="{30ED7E46-486F-4B6F-A779-C5AB12E5623A}" type="presParOf" srcId="{09ECD762-3AB3-4855-8B65-7926AF8B6308}" destId="{FBEC3423-7AA8-4A10-ADE9-FF25C4A5E9F9}" srcOrd="3" destOrd="0" presId="urn:microsoft.com/office/officeart/2005/8/layout/matrix3"/>
    <dgm:cxn modelId="{E25CE76D-A4FD-4A88-B76C-8286DFAD98CF}" type="presParOf" srcId="{09ECD762-3AB3-4855-8B65-7926AF8B6308}" destId="{9DDB4029-D359-47BB-86B8-EF194A59744F}"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F47C9-CE81-4C2D-84F2-F29CF5C317D0}">
      <dsp:nvSpPr>
        <dsp:cNvPr id="0" name=""/>
        <dsp:cNvSpPr/>
      </dsp:nvSpPr>
      <dsp:spPr>
        <a:xfrm rot="5400000">
          <a:off x="-245635" y="246082"/>
          <a:ext cx="1637567" cy="114629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Short term goal</a:t>
          </a:r>
        </a:p>
      </dsp:txBody>
      <dsp:txXfrm rot="-5400000">
        <a:off x="1" y="573596"/>
        <a:ext cx="1146297" cy="491270"/>
      </dsp:txXfrm>
    </dsp:sp>
    <dsp:sp modelId="{8D4AE2A8-3825-451B-9672-A5CD14FB75EA}">
      <dsp:nvSpPr>
        <dsp:cNvPr id="0" name=""/>
        <dsp:cNvSpPr/>
      </dsp:nvSpPr>
      <dsp:spPr>
        <a:xfrm rot="5400000">
          <a:off x="4155739" y="-3008994"/>
          <a:ext cx="1064418" cy="708330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t>use the quality of our service and advertising to soon become well known throughout in oval </a:t>
          </a:r>
        </a:p>
      </dsp:txBody>
      <dsp:txXfrm rot="-5400000">
        <a:off x="1146298" y="52408"/>
        <a:ext cx="7031341" cy="960496"/>
      </dsp:txXfrm>
    </dsp:sp>
    <dsp:sp modelId="{06677915-DCEC-452F-9E92-FB3A62DF5129}">
      <dsp:nvSpPr>
        <dsp:cNvPr id="0" name=""/>
        <dsp:cNvSpPr/>
      </dsp:nvSpPr>
      <dsp:spPr>
        <a:xfrm rot="5400000">
          <a:off x="-245635" y="1689832"/>
          <a:ext cx="1637567" cy="114629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Long term goal</a:t>
          </a:r>
        </a:p>
      </dsp:txBody>
      <dsp:txXfrm rot="-5400000">
        <a:off x="1" y="2017346"/>
        <a:ext cx="1146297" cy="491270"/>
      </dsp:txXfrm>
    </dsp:sp>
    <dsp:sp modelId="{E52FA392-4085-4301-A108-9BF365A54FAB}">
      <dsp:nvSpPr>
        <dsp:cNvPr id="0" name=""/>
        <dsp:cNvSpPr/>
      </dsp:nvSpPr>
      <dsp:spPr>
        <a:xfrm rot="5400000">
          <a:off x="4155739" y="-1565244"/>
          <a:ext cx="1064418" cy="708330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t> expand the business to other location and include catering </a:t>
          </a:r>
          <a:br>
            <a:rPr lang="en-GB" sz="2200" kern="1200" dirty="0"/>
          </a:br>
          <a:endParaRPr lang="en-GB" sz="2200" kern="1200" dirty="0"/>
        </a:p>
      </dsp:txBody>
      <dsp:txXfrm rot="-5400000">
        <a:off x="1146298" y="1496158"/>
        <a:ext cx="7031341" cy="960496"/>
      </dsp:txXfrm>
    </dsp:sp>
    <dsp:sp modelId="{E5C68044-6509-4155-88F7-05AEBD5076CF}">
      <dsp:nvSpPr>
        <dsp:cNvPr id="0" name=""/>
        <dsp:cNvSpPr/>
      </dsp:nvSpPr>
      <dsp:spPr>
        <a:xfrm rot="5400000">
          <a:off x="-245635" y="3133582"/>
          <a:ext cx="1637567" cy="114629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strategy</a:t>
          </a:r>
        </a:p>
      </dsp:txBody>
      <dsp:txXfrm rot="-5400000">
        <a:off x="1" y="3461096"/>
        <a:ext cx="1146297" cy="491270"/>
      </dsp:txXfrm>
    </dsp:sp>
    <dsp:sp modelId="{4CDD2B6A-4DCE-4C1A-9C76-DBD7BF0825D7}">
      <dsp:nvSpPr>
        <dsp:cNvPr id="0" name=""/>
        <dsp:cNvSpPr/>
      </dsp:nvSpPr>
      <dsp:spPr>
        <a:xfrm rot="5400000">
          <a:off x="4155739" y="-121494"/>
          <a:ext cx="1064418" cy="708330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t> work hard to have the best tasting coffee , treats and serve in town and surrounding area </a:t>
          </a:r>
        </a:p>
      </dsp:txBody>
      <dsp:txXfrm rot="-5400000">
        <a:off x="1146298" y="2939908"/>
        <a:ext cx="7031341" cy="9604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D54DA-12B1-4B24-94F6-917A8E243166}">
      <dsp:nvSpPr>
        <dsp:cNvPr id="0" name=""/>
        <dsp:cNvSpPr/>
      </dsp:nvSpPr>
      <dsp:spPr>
        <a:xfrm>
          <a:off x="947623" y="0"/>
          <a:ext cx="5256583" cy="5256583"/>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8A2C17-3835-4E41-A33D-F5C4945417C1}">
      <dsp:nvSpPr>
        <dsp:cNvPr id="0" name=""/>
        <dsp:cNvSpPr/>
      </dsp:nvSpPr>
      <dsp:spPr>
        <a:xfrm>
          <a:off x="1363471" y="499375"/>
          <a:ext cx="2050067" cy="20500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Strength is reasonable prices, wide Varity of coffee and drinks, a lot of home made treats</a:t>
          </a:r>
          <a:br>
            <a:rPr lang="en-GB" sz="1700" kern="1200" dirty="0"/>
          </a:br>
          <a:endParaRPr lang="en-GB" sz="1700" kern="1200" dirty="0"/>
        </a:p>
      </dsp:txBody>
      <dsp:txXfrm>
        <a:off x="1463547" y="599451"/>
        <a:ext cx="1849915" cy="1849915"/>
      </dsp:txXfrm>
    </dsp:sp>
    <dsp:sp modelId="{8E81049B-492F-42A9-A1D3-32338A7E17D6}">
      <dsp:nvSpPr>
        <dsp:cNvPr id="0" name=""/>
        <dsp:cNvSpPr/>
      </dsp:nvSpPr>
      <dsp:spPr>
        <a:xfrm>
          <a:off x="3571236" y="499375"/>
          <a:ext cx="2050067" cy="20500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Weakness is </a:t>
          </a:r>
          <a:br>
            <a:rPr lang="en-GB" sz="1700" kern="1200" dirty="0"/>
          </a:br>
          <a:r>
            <a:rPr lang="en-GB" sz="1700" kern="1200" dirty="0"/>
            <a:t>High rental costs, market research data may be out date, also cash flow problems and poor record keeping.</a:t>
          </a:r>
        </a:p>
      </dsp:txBody>
      <dsp:txXfrm>
        <a:off x="3671312" y="599451"/>
        <a:ext cx="1849915" cy="1849915"/>
      </dsp:txXfrm>
    </dsp:sp>
    <dsp:sp modelId="{FBEC3423-7AA8-4A10-ADE9-FF25C4A5E9F9}">
      <dsp:nvSpPr>
        <dsp:cNvPr id="0" name=""/>
        <dsp:cNvSpPr/>
      </dsp:nvSpPr>
      <dsp:spPr>
        <a:xfrm>
          <a:off x="1363471" y="2707140"/>
          <a:ext cx="2050067" cy="20500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Opportunity is</a:t>
          </a:r>
        </a:p>
        <a:p>
          <a:pPr marL="0" lvl="0" indent="0" algn="ctr" defTabSz="755650">
            <a:lnSpc>
              <a:spcPct val="90000"/>
            </a:lnSpc>
            <a:spcBef>
              <a:spcPct val="0"/>
            </a:spcBef>
            <a:spcAft>
              <a:spcPct val="35000"/>
            </a:spcAft>
            <a:buNone/>
          </a:pPr>
          <a:r>
            <a:rPr lang="en-GB" sz="1700" kern="1200" dirty="0"/>
            <a:t>   job opportunity for many unemployed in oval catering  </a:t>
          </a:r>
        </a:p>
        <a:p>
          <a:pPr marL="0" lvl="0" indent="0" algn="ctr" defTabSz="755650">
            <a:lnSpc>
              <a:spcPct val="90000"/>
            </a:lnSpc>
            <a:spcBef>
              <a:spcPct val="0"/>
            </a:spcBef>
            <a:spcAft>
              <a:spcPct val="35000"/>
            </a:spcAft>
            <a:buNone/>
          </a:pPr>
          <a:endParaRPr lang="en-GB" sz="1700" kern="1200" dirty="0"/>
        </a:p>
      </dsp:txBody>
      <dsp:txXfrm>
        <a:off x="1463547" y="2807216"/>
        <a:ext cx="1849915" cy="1849915"/>
      </dsp:txXfrm>
    </dsp:sp>
    <dsp:sp modelId="{9DDB4029-D359-47BB-86B8-EF194A59744F}">
      <dsp:nvSpPr>
        <dsp:cNvPr id="0" name=""/>
        <dsp:cNvSpPr/>
      </dsp:nvSpPr>
      <dsp:spPr>
        <a:xfrm>
          <a:off x="3571236" y="2707140"/>
          <a:ext cx="2050067" cy="20500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Threat is </a:t>
          </a:r>
          <a:br>
            <a:rPr lang="en-GB" sz="1700" kern="1200" dirty="0"/>
          </a:br>
          <a:r>
            <a:rPr lang="en-GB" sz="1700" kern="1200" dirty="0"/>
            <a:t>   MacDonald, Starbucks , and other local restaurant </a:t>
          </a:r>
        </a:p>
        <a:p>
          <a:pPr marL="0" lvl="0" indent="0" algn="ctr" defTabSz="755650">
            <a:lnSpc>
              <a:spcPct val="90000"/>
            </a:lnSpc>
            <a:spcBef>
              <a:spcPct val="0"/>
            </a:spcBef>
            <a:spcAft>
              <a:spcPct val="35000"/>
            </a:spcAft>
            <a:buNone/>
          </a:pPr>
          <a:endParaRPr lang="en-GB" sz="1700" kern="1200" dirty="0"/>
        </a:p>
      </dsp:txBody>
      <dsp:txXfrm>
        <a:off x="3671312" y="2807216"/>
        <a:ext cx="1849915" cy="184991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4E85F80-2DF9-4AAE-830C-C73474290538}"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E13AB2-A541-469A-9F3D-5C371032FA6D}" type="slidenum">
              <a:rPr lang="en-GB" smtClean="0"/>
              <a:t>‹#›</a:t>
            </a:fld>
            <a:endParaRPr lang="en-GB"/>
          </a:p>
        </p:txBody>
      </p:sp>
    </p:spTree>
    <p:extLst>
      <p:ext uri="{BB962C8B-B14F-4D97-AF65-F5344CB8AC3E}">
        <p14:creationId xmlns:p14="http://schemas.microsoft.com/office/powerpoint/2010/main" val="526515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4E85F80-2DF9-4AAE-830C-C73474290538}"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E13AB2-A541-469A-9F3D-5C371032FA6D}" type="slidenum">
              <a:rPr lang="en-GB" smtClean="0"/>
              <a:t>‹#›</a:t>
            </a:fld>
            <a:endParaRPr lang="en-GB"/>
          </a:p>
        </p:txBody>
      </p:sp>
    </p:spTree>
    <p:extLst>
      <p:ext uri="{BB962C8B-B14F-4D97-AF65-F5344CB8AC3E}">
        <p14:creationId xmlns:p14="http://schemas.microsoft.com/office/powerpoint/2010/main" val="4128024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E85F80-2DF9-4AAE-830C-C73474290538}"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E13AB2-A541-469A-9F3D-5C371032FA6D}" type="slidenum">
              <a:rPr lang="en-GB" smtClean="0"/>
              <a:t>‹#›</a:t>
            </a:fld>
            <a:endParaRPr lang="en-GB"/>
          </a:p>
        </p:txBody>
      </p:sp>
    </p:spTree>
    <p:extLst>
      <p:ext uri="{BB962C8B-B14F-4D97-AF65-F5344CB8AC3E}">
        <p14:creationId xmlns:p14="http://schemas.microsoft.com/office/powerpoint/2010/main" val="70924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4E85F80-2DF9-4AAE-830C-C73474290538}"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E13AB2-A541-469A-9F3D-5C371032FA6D}" type="slidenum">
              <a:rPr lang="en-GB" smtClean="0"/>
              <a:t>‹#›</a:t>
            </a:fld>
            <a:endParaRPr lang="en-GB"/>
          </a:p>
        </p:txBody>
      </p:sp>
    </p:spTree>
    <p:extLst>
      <p:ext uri="{BB962C8B-B14F-4D97-AF65-F5344CB8AC3E}">
        <p14:creationId xmlns:p14="http://schemas.microsoft.com/office/powerpoint/2010/main" val="3198138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4E85F80-2DF9-4AAE-830C-C73474290538}" type="datetimeFigureOut">
              <a:rPr lang="en-GB" smtClean="0"/>
              <a:t>12/12/2017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E13AB2-A541-469A-9F3D-5C371032FA6D}" type="slidenum">
              <a:rPr lang="en-GB" smtClean="0"/>
              <a:t>‹#›</a:t>
            </a:fld>
            <a:endParaRPr lang="en-GB"/>
          </a:p>
        </p:txBody>
      </p:sp>
    </p:spTree>
    <p:extLst>
      <p:ext uri="{BB962C8B-B14F-4D97-AF65-F5344CB8AC3E}">
        <p14:creationId xmlns:p14="http://schemas.microsoft.com/office/powerpoint/2010/main" val="792122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4E85F80-2DF9-4AAE-830C-C73474290538}" type="datetimeFigureOut">
              <a:rPr lang="en-GB" smtClean="0"/>
              <a:t>12/12/2017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E13AB2-A541-469A-9F3D-5C371032FA6D}" type="slidenum">
              <a:rPr lang="en-GB" smtClean="0"/>
              <a:t>‹#›</a:t>
            </a:fld>
            <a:endParaRPr lang="en-GB"/>
          </a:p>
        </p:txBody>
      </p:sp>
    </p:spTree>
    <p:extLst>
      <p:ext uri="{BB962C8B-B14F-4D97-AF65-F5344CB8AC3E}">
        <p14:creationId xmlns:p14="http://schemas.microsoft.com/office/powerpoint/2010/main" val="2437215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E85F80-2DF9-4AAE-830C-C73474290538}" type="datetimeFigureOut">
              <a:rPr lang="en-GB" smtClean="0"/>
              <a:t>12/12/2017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E13AB2-A541-469A-9F3D-5C371032FA6D}" type="slidenum">
              <a:rPr lang="en-GB" smtClean="0"/>
              <a:t>‹#›</a:t>
            </a:fld>
            <a:endParaRPr lang="en-GB"/>
          </a:p>
        </p:txBody>
      </p:sp>
    </p:spTree>
    <p:extLst>
      <p:ext uri="{BB962C8B-B14F-4D97-AF65-F5344CB8AC3E}">
        <p14:creationId xmlns:p14="http://schemas.microsoft.com/office/powerpoint/2010/main" val="2338695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E85F80-2DF9-4AAE-830C-C73474290538}"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E13AB2-A541-469A-9F3D-5C371032FA6D}" type="slidenum">
              <a:rPr lang="en-GB" smtClean="0"/>
              <a:t>‹#›</a:t>
            </a:fld>
            <a:endParaRPr lang="en-GB"/>
          </a:p>
        </p:txBody>
      </p:sp>
    </p:spTree>
    <p:extLst>
      <p:ext uri="{BB962C8B-B14F-4D97-AF65-F5344CB8AC3E}">
        <p14:creationId xmlns:p14="http://schemas.microsoft.com/office/powerpoint/2010/main" val="2390215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E85F80-2DF9-4AAE-830C-C73474290538}"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E13AB2-A541-469A-9F3D-5C371032FA6D}" type="slidenum">
              <a:rPr lang="en-GB" smtClean="0"/>
              <a:t>‹#›</a:t>
            </a:fld>
            <a:endParaRPr lang="en-GB"/>
          </a:p>
        </p:txBody>
      </p:sp>
    </p:spTree>
    <p:extLst>
      <p:ext uri="{BB962C8B-B14F-4D97-AF65-F5344CB8AC3E}">
        <p14:creationId xmlns:p14="http://schemas.microsoft.com/office/powerpoint/2010/main" val="1827396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4E85F80-2DF9-4AAE-830C-C73474290538}"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E13AB2-A541-469A-9F3D-5C371032FA6D}" type="slidenum">
              <a:rPr lang="en-GB" smtClean="0"/>
              <a:t>‹#›</a:t>
            </a:fld>
            <a:endParaRPr lang="en-GB"/>
          </a:p>
        </p:txBody>
      </p:sp>
    </p:spTree>
    <p:extLst>
      <p:ext uri="{BB962C8B-B14F-4D97-AF65-F5344CB8AC3E}">
        <p14:creationId xmlns:p14="http://schemas.microsoft.com/office/powerpoint/2010/main" val="2059514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4E85F80-2DF9-4AAE-830C-C73474290538}"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E13AB2-A541-469A-9F3D-5C371032FA6D}" type="slidenum">
              <a:rPr lang="en-GB" smtClean="0"/>
              <a:t>‹#›</a:t>
            </a:fld>
            <a:endParaRPr lang="en-GB"/>
          </a:p>
        </p:txBody>
      </p:sp>
    </p:spTree>
    <p:extLst>
      <p:ext uri="{BB962C8B-B14F-4D97-AF65-F5344CB8AC3E}">
        <p14:creationId xmlns:p14="http://schemas.microsoft.com/office/powerpoint/2010/main" val="1160180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E85F80-2DF9-4AAE-830C-C73474290538}" type="datetimeFigureOut">
              <a:rPr lang="en-GB" smtClean="0"/>
              <a:t>12/12/2017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E13AB2-A541-469A-9F3D-5C371032FA6D}" type="slidenum">
              <a:rPr lang="en-GB" smtClean="0"/>
              <a:t>‹#›</a:t>
            </a:fld>
            <a:endParaRPr lang="en-GB"/>
          </a:p>
        </p:txBody>
      </p:sp>
    </p:spTree>
    <p:extLst>
      <p:ext uri="{BB962C8B-B14F-4D97-AF65-F5344CB8AC3E}">
        <p14:creationId xmlns:p14="http://schemas.microsoft.com/office/powerpoint/2010/main" val="42447798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88640"/>
            <a:ext cx="7772400" cy="1116124"/>
          </a:xfrm>
        </p:spPr>
        <p:txBody>
          <a:bodyPr>
            <a:normAutofit fontScale="90000"/>
          </a:bodyPr>
          <a:lstStyle/>
          <a:p>
            <a:r>
              <a:rPr lang="en-GB" u="sng" dirty="0">
                <a:latin typeface="Algerian" panose="04020705040A02060702" pitchFamily="82" charset="0"/>
              </a:rPr>
              <a:t>5Girls coffee cafe Group members </a:t>
            </a:r>
          </a:p>
        </p:txBody>
      </p:sp>
      <p:sp>
        <p:nvSpPr>
          <p:cNvPr id="3" name="Subtitle 2"/>
          <p:cNvSpPr>
            <a:spLocks noGrp="1"/>
          </p:cNvSpPr>
          <p:nvPr>
            <p:ph type="subTitle" idx="1"/>
          </p:nvPr>
        </p:nvSpPr>
        <p:spPr>
          <a:xfrm>
            <a:off x="2483768" y="1844824"/>
            <a:ext cx="5176664" cy="2880320"/>
          </a:xfrm>
        </p:spPr>
        <p:txBody>
          <a:bodyPr/>
          <a:lstStyle/>
          <a:p>
            <a:r>
              <a:rPr lang="en-GB" dirty="0" err="1">
                <a:latin typeface="Agency FB" panose="020B0503020202020204" pitchFamily="34" charset="0"/>
              </a:rPr>
              <a:t>Safiya</a:t>
            </a:r>
            <a:r>
              <a:rPr lang="en-GB" dirty="0">
                <a:latin typeface="Agency FB" panose="020B0503020202020204" pitchFamily="34" charset="0"/>
              </a:rPr>
              <a:t> </a:t>
            </a:r>
            <a:r>
              <a:rPr lang="en-GB" dirty="0" err="1">
                <a:latin typeface="Agency FB" panose="020B0503020202020204" pitchFamily="34" charset="0"/>
              </a:rPr>
              <a:t>Fareed</a:t>
            </a:r>
            <a:r>
              <a:rPr lang="en-GB" dirty="0">
                <a:latin typeface="Agency FB" panose="020B0503020202020204" pitchFamily="34" charset="0"/>
              </a:rPr>
              <a:t>( Leader )</a:t>
            </a:r>
          </a:p>
          <a:p>
            <a:r>
              <a:rPr lang="en-GB" dirty="0" err="1">
                <a:latin typeface="Agency FB" panose="020B0503020202020204" pitchFamily="34" charset="0"/>
              </a:rPr>
              <a:t>Rukshana</a:t>
            </a:r>
            <a:r>
              <a:rPr lang="en-GB" dirty="0">
                <a:latin typeface="Agency FB" panose="020B0503020202020204" pitchFamily="34" charset="0"/>
              </a:rPr>
              <a:t> </a:t>
            </a:r>
            <a:r>
              <a:rPr lang="en-GB" dirty="0" err="1">
                <a:latin typeface="Agency FB" panose="020B0503020202020204" pitchFamily="34" charset="0"/>
              </a:rPr>
              <a:t>Laskar</a:t>
            </a:r>
            <a:br>
              <a:rPr lang="en-GB" dirty="0">
                <a:latin typeface="Agency FB" panose="020B0503020202020204" pitchFamily="34" charset="0"/>
              </a:rPr>
            </a:br>
            <a:r>
              <a:rPr lang="en-GB" dirty="0">
                <a:latin typeface="Agency FB" panose="020B0503020202020204" pitchFamily="34" charset="0"/>
              </a:rPr>
              <a:t>Madeline </a:t>
            </a:r>
            <a:r>
              <a:rPr lang="en-GB" dirty="0" err="1">
                <a:latin typeface="Agency FB" panose="020B0503020202020204" pitchFamily="34" charset="0"/>
              </a:rPr>
              <a:t>Mariama</a:t>
            </a:r>
            <a:endParaRPr lang="en-GB" dirty="0">
              <a:latin typeface="Agency FB" panose="020B0503020202020204" pitchFamily="34" charset="0"/>
            </a:endParaRPr>
          </a:p>
          <a:p>
            <a:r>
              <a:rPr lang="en-GB" dirty="0" err="1">
                <a:latin typeface="Agency FB" panose="020B0503020202020204" pitchFamily="34" charset="0"/>
              </a:rPr>
              <a:t>Suhana</a:t>
            </a:r>
            <a:r>
              <a:rPr lang="en-GB" dirty="0">
                <a:latin typeface="Agency FB" panose="020B0503020202020204" pitchFamily="34" charset="0"/>
              </a:rPr>
              <a:t> khan</a:t>
            </a:r>
            <a:br>
              <a:rPr lang="en-GB" dirty="0">
                <a:latin typeface="Agency FB" panose="020B0503020202020204" pitchFamily="34" charset="0"/>
              </a:rPr>
            </a:br>
            <a:r>
              <a:rPr lang="en-GB" dirty="0">
                <a:latin typeface="Agency FB" panose="020B0503020202020204" pitchFamily="34" charset="0"/>
              </a:rPr>
              <a:t>jasmine Islam</a:t>
            </a:r>
          </a:p>
        </p:txBody>
      </p:sp>
      <p:pic>
        <p:nvPicPr>
          <p:cNvPr id="4" name="Picture 3"/>
          <p:cNvPicPr>
            <a:picLocks noChangeAspect="1"/>
          </p:cNvPicPr>
          <p:nvPr/>
        </p:nvPicPr>
        <p:blipFill>
          <a:blip r:embed="rId2"/>
          <a:stretch>
            <a:fillRect/>
          </a:stretch>
        </p:blipFill>
        <p:spPr>
          <a:xfrm>
            <a:off x="179512" y="2924944"/>
            <a:ext cx="2777108" cy="3744416"/>
          </a:xfrm>
          <a:prstGeom prst="rect">
            <a:avLst/>
          </a:prstGeom>
        </p:spPr>
      </p:pic>
      <p:pic>
        <p:nvPicPr>
          <p:cNvPr id="6" name="Picture 5"/>
          <p:cNvPicPr>
            <a:picLocks noChangeAspect="1"/>
          </p:cNvPicPr>
          <p:nvPr/>
        </p:nvPicPr>
        <p:blipFill>
          <a:blip r:embed="rId3"/>
          <a:stretch>
            <a:fillRect/>
          </a:stretch>
        </p:blipFill>
        <p:spPr>
          <a:xfrm>
            <a:off x="6220272" y="4409728"/>
            <a:ext cx="2880320" cy="2448272"/>
          </a:xfrm>
          <a:prstGeom prst="rect">
            <a:avLst/>
          </a:prstGeom>
        </p:spPr>
      </p:pic>
    </p:spTree>
    <p:extLst>
      <p:ext uri="{BB962C8B-B14F-4D97-AF65-F5344CB8AC3E}">
        <p14:creationId xmlns:p14="http://schemas.microsoft.com/office/powerpoint/2010/main" val="3227843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4000" u="sng" dirty="0">
                <a:latin typeface="Algerian" panose="04020705040A02060702" pitchFamily="82" charset="0"/>
              </a:rPr>
              <a:t>Executive summery</a:t>
            </a:r>
          </a:p>
        </p:txBody>
      </p:sp>
      <p:sp>
        <p:nvSpPr>
          <p:cNvPr id="3" name="Content Placeholder 2"/>
          <p:cNvSpPr>
            <a:spLocks noGrp="1"/>
          </p:cNvSpPr>
          <p:nvPr>
            <p:ph idx="1"/>
          </p:nvPr>
        </p:nvSpPr>
        <p:spPr>
          <a:xfrm>
            <a:off x="457200" y="1600200"/>
            <a:ext cx="6851104" cy="3412975"/>
          </a:xfrm>
        </p:spPr>
        <p:txBody>
          <a:bodyPr>
            <a:normAutofit/>
          </a:bodyPr>
          <a:lstStyle/>
          <a:p>
            <a:r>
              <a:rPr lang="en-GB" sz="1600" dirty="0"/>
              <a:t>Our mission is to will provide a friendly, comfortable, atmosphere where the customers can receive quality food drinks, and service at a reasonable price </a:t>
            </a:r>
          </a:p>
          <a:p>
            <a:pPr marL="0" indent="0">
              <a:buNone/>
            </a:pPr>
            <a:endParaRPr lang="en-GB" sz="1600" dirty="0"/>
          </a:p>
          <a:p>
            <a:r>
              <a:rPr lang="en-GB" sz="1600" dirty="0"/>
              <a:t>Our café will offer a Varity of choices to the customers cappuccinos, lattes, espressos, smoothies, regular coffee , soft drinks and tea of all sorts will be available </a:t>
            </a:r>
          </a:p>
          <a:p>
            <a:endParaRPr lang="en-GB" sz="1600" dirty="0"/>
          </a:p>
          <a:p>
            <a:r>
              <a:rPr lang="en-GB" sz="1600" dirty="0"/>
              <a:t>The café will also serve deli-style food breakfast sandwiches with the freshest ingredients muffins , croissants, cinnamon rolls coffee cake and other tasty treats </a:t>
            </a:r>
          </a:p>
          <a:p>
            <a:pPr marL="0" indent="0">
              <a:buNone/>
            </a:pPr>
            <a:endParaRPr lang="en-GB" sz="1600" dirty="0"/>
          </a:p>
          <a:p>
            <a:r>
              <a:rPr lang="en-GB" sz="1600" dirty="0"/>
              <a:t>5GIRLS COFFEE CAFÉ will be open fro 6.00 am to 6.00  pm</a:t>
            </a:r>
          </a:p>
        </p:txBody>
      </p:sp>
      <p:pic>
        <p:nvPicPr>
          <p:cNvPr id="4" name="Picture 3"/>
          <p:cNvPicPr>
            <a:picLocks noChangeAspect="1"/>
          </p:cNvPicPr>
          <p:nvPr/>
        </p:nvPicPr>
        <p:blipFill>
          <a:blip r:embed="rId2"/>
          <a:stretch>
            <a:fillRect/>
          </a:stretch>
        </p:blipFill>
        <p:spPr>
          <a:xfrm>
            <a:off x="6012160" y="4077072"/>
            <a:ext cx="2880320" cy="2664296"/>
          </a:xfrm>
          <a:prstGeom prst="rect">
            <a:avLst/>
          </a:prstGeom>
        </p:spPr>
      </p:pic>
    </p:spTree>
    <p:extLst>
      <p:ext uri="{BB962C8B-B14F-4D97-AF65-F5344CB8AC3E}">
        <p14:creationId xmlns:p14="http://schemas.microsoft.com/office/powerpoint/2010/main" val="983201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u="sng" dirty="0">
                <a:latin typeface="Algerian" panose="04020705040A02060702" pitchFamily="82" charset="0"/>
              </a:rPr>
              <a:t>Goals &amp; strategies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76522783"/>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1750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u="sng" dirty="0">
                <a:latin typeface="Algerian" panose="04020705040A02060702" pitchFamily="82" charset="0"/>
              </a:rPr>
              <a:t>Goals &amp; strategies </a:t>
            </a:r>
          </a:p>
        </p:txBody>
      </p:sp>
      <p:sp>
        <p:nvSpPr>
          <p:cNvPr id="3" name="Content Placeholder 2"/>
          <p:cNvSpPr>
            <a:spLocks noGrp="1"/>
          </p:cNvSpPr>
          <p:nvPr>
            <p:ph idx="1"/>
          </p:nvPr>
        </p:nvSpPr>
        <p:spPr>
          <a:xfrm>
            <a:off x="3635896" y="1519647"/>
            <a:ext cx="5338936" cy="5005697"/>
          </a:xfrm>
        </p:spPr>
        <p:txBody>
          <a:bodyPr>
            <a:normAutofit/>
          </a:bodyPr>
          <a:lstStyle/>
          <a:p>
            <a:r>
              <a:rPr lang="en-GB" sz="1600" b="1" dirty="0"/>
              <a:t>Short term goal </a:t>
            </a:r>
            <a:r>
              <a:rPr lang="en-GB" sz="1600" dirty="0"/>
              <a:t>:</a:t>
            </a:r>
          </a:p>
          <a:p>
            <a:r>
              <a:rPr lang="en-GB" sz="1600" dirty="0"/>
              <a:t>                          use the quality of our service and advertising to soon become well known                   throughout in oval </a:t>
            </a:r>
          </a:p>
          <a:p>
            <a:endParaRPr lang="en-GB" sz="1600" dirty="0"/>
          </a:p>
          <a:p>
            <a:r>
              <a:rPr lang="en-GB" sz="1600" b="1" dirty="0"/>
              <a:t>Long term goal : </a:t>
            </a:r>
          </a:p>
          <a:p>
            <a:r>
              <a:rPr lang="en-GB" sz="1600" b="1" dirty="0"/>
              <a:t>                            </a:t>
            </a:r>
            <a:r>
              <a:rPr lang="en-GB" sz="1600" dirty="0"/>
              <a:t>expand the business to other location and include catering </a:t>
            </a:r>
            <a:br>
              <a:rPr lang="en-GB" sz="1600" dirty="0"/>
            </a:br>
            <a:endParaRPr lang="en-GB" sz="1600" dirty="0"/>
          </a:p>
          <a:p>
            <a:r>
              <a:rPr lang="en-GB" sz="1600" b="1" dirty="0"/>
              <a:t>Strategy</a:t>
            </a:r>
            <a:r>
              <a:rPr lang="en-GB" sz="1600" dirty="0"/>
              <a:t> :</a:t>
            </a:r>
          </a:p>
          <a:p>
            <a:r>
              <a:rPr lang="en-GB" sz="1600" dirty="0"/>
              <a:t>                   work hard to have the best tasting coffee , treats and serve in town and surrounding area </a:t>
            </a:r>
          </a:p>
        </p:txBody>
      </p:sp>
      <p:pic>
        <p:nvPicPr>
          <p:cNvPr id="4" name="Picture 3"/>
          <p:cNvPicPr>
            <a:picLocks noChangeAspect="1"/>
          </p:cNvPicPr>
          <p:nvPr/>
        </p:nvPicPr>
        <p:blipFill>
          <a:blip r:embed="rId2"/>
          <a:stretch>
            <a:fillRect/>
          </a:stretch>
        </p:blipFill>
        <p:spPr>
          <a:xfrm>
            <a:off x="179512" y="1519647"/>
            <a:ext cx="3168757" cy="4888284"/>
          </a:xfrm>
          <a:prstGeom prst="rect">
            <a:avLst/>
          </a:prstGeom>
        </p:spPr>
      </p:pic>
    </p:spTree>
    <p:extLst>
      <p:ext uri="{BB962C8B-B14F-4D97-AF65-F5344CB8AC3E}">
        <p14:creationId xmlns:p14="http://schemas.microsoft.com/office/powerpoint/2010/main" val="2578875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u="sng" dirty="0">
                <a:latin typeface="Algerian" panose="04020705040A02060702" pitchFamily="82" charset="0"/>
              </a:rPr>
              <a:t>Swot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9429308"/>
              </p:ext>
            </p:extLst>
          </p:nvPr>
        </p:nvGraphicFramePr>
        <p:xfrm>
          <a:off x="1043608" y="1412776"/>
          <a:ext cx="6984776" cy="52565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9417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latin typeface="Algerian" panose="04020705040A02060702" pitchFamily="82" charset="0"/>
              </a:rPr>
              <a:t>Swot analysis</a:t>
            </a:r>
          </a:p>
        </p:txBody>
      </p:sp>
      <p:sp>
        <p:nvSpPr>
          <p:cNvPr id="3" name="Content Placeholder 2"/>
          <p:cNvSpPr>
            <a:spLocks noGrp="1"/>
          </p:cNvSpPr>
          <p:nvPr>
            <p:ph idx="1"/>
          </p:nvPr>
        </p:nvSpPr>
        <p:spPr>
          <a:xfrm>
            <a:off x="457200" y="1340768"/>
            <a:ext cx="3754760" cy="5328295"/>
          </a:xfrm>
        </p:spPr>
        <p:txBody>
          <a:bodyPr>
            <a:normAutofit/>
          </a:bodyPr>
          <a:lstStyle/>
          <a:p>
            <a:r>
              <a:rPr lang="en-GB" sz="1600" b="1" dirty="0"/>
              <a:t>Strength </a:t>
            </a:r>
            <a:r>
              <a:rPr lang="en-GB" sz="1600" dirty="0"/>
              <a:t>: </a:t>
            </a:r>
            <a:br>
              <a:rPr lang="en-GB" sz="1600" dirty="0"/>
            </a:br>
            <a:r>
              <a:rPr lang="en-GB" sz="1600" dirty="0"/>
              <a:t>                 reasonable prices, wide Varity of coffee and drinks, a lot of home made treats </a:t>
            </a:r>
          </a:p>
          <a:p>
            <a:endParaRPr lang="en-GB" sz="1600" dirty="0"/>
          </a:p>
          <a:p>
            <a:r>
              <a:rPr lang="en-GB" sz="1600" b="1" dirty="0"/>
              <a:t>Weakness</a:t>
            </a:r>
            <a:r>
              <a:rPr lang="en-GB" sz="1600" dirty="0"/>
              <a:t> : </a:t>
            </a:r>
            <a:br>
              <a:rPr lang="en-GB" sz="1600" dirty="0"/>
            </a:br>
            <a:r>
              <a:rPr lang="en-GB" sz="1600" dirty="0"/>
              <a:t>                   High rental costs, market research data may be out date, also cash flow problems and poor record keeping.</a:t>
            </a:r>
          </a:p>
          <a:p>
            <a:endParaRPr lang="en-GB" sz="1600" dirty="0"/>
          </a:p>
          <a:p>
            <a:r>
              <a:rPr lang="en-GB" sz="1600" b="1" dirty="0"/>
              <a:t>Opportunity </a:t>
            </a:r>
            <a:r>
              <a:rPr lang="en-GB" sz="1600" dirty="0"/>
              <a:t>:</a:t>
            </a:r>
          </a:p>
          <a:p>
            <a:r>
              <a:rPr lang="en-GB" sz="1600" dirty="0"/>
              <a:t>                      job opportunity for many unemployed in oval catering  </a:t>
            </a:r>
          </a:p>
          <a:p>
            <a:endParaRPr lang="en-GB" sz="1600" dirty="0"/>
          </a:p>
          <a:p>
            <a:r>
              <a:rPr lang="en-GB" sz="1600" b="1" dirty="0"/>
              <a:t>Threats</a:t>
            </a:r>
            <a:r>
              <a:rPr lang="en-GB" sz="1600" dirty="0"/>
              <a:t>   : </a:t>
            </a:r>
            <a:br>
              <a:rPr lang="en-GB" sz="1600" dirty="0"/>
            </a:br>
            <a:r>
              <a:rPr lang="en-GB" sz="1600" dirty="0"/>
              <a:t>                 MacDonald, Starbucks , and other local restaurant </a:t>
            </a:r>
          </a:p>
        </p:txBody>
      </p:sp>
      <p:pic>
        <p:nvPicPr>
          <p:cNvPr id="4" name="Picture 3"/>
          <p:cNvPicPr>
            <a:picLocks noChangeAspect="1"/>
          </p:cNvPicPr>
          <p:nvPr/>
        </p:nvPicPr>
        <p:blipFill>
          <a:blip r:embed="rId2"/>
          <a:stretch>
            <a:fillRect/>
          </a:stretch>
        </p:blipFill>
        <p:spPr>
          <a:xfrm>
            <a:off x="5148064" y="1340768"/>
            <a:ext cx="3240360" cy="5328295"/>
          </a:xfrm>
          <a:prstGeom prst="rect">
            <a:avLst/>
          </a:prstGeom>
        </p:spPr>
      </p:pic>
      <p:pic>
        <p:nvPicPr>
          <p:cNvPr id="5" name="Picture 4"/>
          <p:cNvPicPr>
            <a:picLocks noChangeAspect="1"/>
          </p:cNvPicPr>
          <p:nvPr/>
        </p:nvPicPr>
        <p:blipFill>
          <a:blip r:embed="rId2"/>
          <a:stretch>
            <a:fillRect/>
          </a:stretch>
        </p:blipFill>
        <p:spPr>
          <a:xfrm>
            <a:off x="5148064" y="1371955"/>
            <a:ext cx="3240360" cy="5328295"/>
          </a:xfrm>
          <a:prstGeom prst="rect">
            <a:avLst/>
          </a:prstGeom>
        </p:spPr>
      </p:pic>
      <p:pic>
        <p:nvPicPr>
          <p:cNvPr id="6" name="Picture 5"/>
          <p:cNvPicPr>
            <a:picLocks noChangeAspect="1"/>
          </p:cNvPicPr>
          <p:nvPr/>
        </p:nvPicPr>
        <p:blipFill>
          <a:blip r:embed="rId2"/>
          <a:stretch>
            <a:fillRect/>
          </a:stretch>
        </p:blipFill>
        <p:spPr>
          <a:xfrm>
            <a:off x="5148064" y="1379203"/>
            <a:ext cx="3240360" cy="5328295"/>
          </a:xfrm>
          <a:prstGeom prst="rect">
            <a:avLst/>
          </a:prstGeom>
        </p:spPr>
      </p:pic>
    </p:spTree>
    <p:extLst>
      <p:ext uri="{BB962C8B-B14F-4D97-AF65-F5344CB8AC3E}">
        <p14:creationId xmlns:p14="http://schemas.microsoft.com/office/powerpoint/2010/main" val="14037243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18331"/>
            <a:ext cx="7772400" cy="792088"/>
          </a:xfrm>
        </p:spPr>
        <p:txBody>
          <a:bodyPr/>
          <a:lstStyle/>
          <a:p>
            <a:r>
              <a:rPr lang="en-GB" u="sng" dirty="0">
                <a:latin typeface="Algerian" panose="04020705040A02060702" pitchFamily="82" charset="0"/>
              </a:rPr>
              <a:t>Location </a:t>
            </a:r>
          </a:p>
        </p:txBody>
      </p:sp>
      <p:sp>
        <p:nvSpPr>
          <p:cNvPr id="3" name="Subtitle 2"/>
          <p:cNvSpPr>
            <a:spLocks noGrp="1"/>
          </p:cNvSpPr>
          <p:nvPr>
            <p:ph type="subTitle" idx="1"/>
          </p:nvPr>
        </p:nvSpPr>
        <p:spPr>
          <a:xfrm>
            <a:off x="683568" y="1484784"/>
            <a:ext cx="5040560" cy="4968552"/>
          </a:xfrm>
        </p:spPr>
        <p:txBody>
          <a:bodyPr>
            <a:normAutofit fontScale="77500" lnSpcReduction="20000"/>
          </a:bodyPr>
          <a:lstStyle/>
          <a:p>
            <a:r>
              <a:rPr lang="en-GB" dirty="0"/>
              <a:t>Set our 5girls Coffee cafe  Near a Library</a:t>
            </a:r>
          </a:p>
          <a:p>
            <a:r>
              <a:rPr lang="en-GB" dirty="0"/>
              <a:t>Libraries are great locations for a coffee business, especially if it is frequented by local high school, college, and university students.</a:t>
            </a:r>
          </a:p>
          <a:p>
            <a:endParaRPr lang="en-GB" dirty="0"/>
          </a:p>
          <a:p>
            <a:r>
              <a:rPr lang="en-GB" dirty="0"/>
              <a:t>Where there are young adults who are studying, chances are they will be looking for a good cup of coffee. A steady stream of hungry, tired students needing their caffeine jolt makes libraries a perfect candidate area to set up our 5girls coffee cafe .</a:t>
            </a:r>
          </a:p>
        </p:txBody>
      </p:sp>
      <p:pic>
        <p:nvPicPr>
          <p:cNvPr id="4" name="Picture 3"/>
          <p:cNvPicPr>
            <a:picLocks noChangeAspect="1"/>
          </p:cNvPicPr>
          <p:nvPr/>
        </p:nvPicPr>
        <p:blipFill>
          <a:blip r:embed="rId2"/>
          <a:stretch>
            <a:fillRect/>
          </a:stretch>
        </p:blipFill>
        <p:spPr>
          <a:xfrm>
            <a:off x="5868144" y="1484784"/>
            <a:ext cx="2952328" cy="4896544"/>
          </a:xfrm>
          <a:prstGeom prst="rect">
            <a:avLst/>
          </a:prstGeom>
        </p:spPr>
      </p:pic>
    </p:spTree>
    <p:extLst>
      <p:ext uri="{BB962C8B-B14F-4D97-AF65-F5344CB8AC3E}">
        <p14:creationId xmlns:p14="http://schemas.microsoft.com/office/powerpoint/2010/main" val="4061752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260649"/>
            <a:ext cx="7772400" cy="1080120"/>
          </a:xfrm>
        </p:spPr>
        <p:txBody>
          <a:bodyPr/>
          <a:lstStyle/>
          <a:p>
            <a:r>
              <a:rPr lang="en-GB" u="sng" dirty="0">
                <a:latin typeface="Algerian" panose="04020705040A02060702" pitchFamily="82" charset="0"/>
              </a:rPr>
              <a:t>Legal structure</a:t>
            </a:r>
            <a:r>
              <a:rPr lang="en-GB" dirty="0"/>
              <a:t> </a:t>
            </a:r>
          </a:p>
        </p:txBody>
      </p:sp>
      <p:sp>
        <p:nvSpPr>
          <p:cNvPr id="3" name="Subtitle 2"/>
          <p:cNvSpPr>
            <a:spLocks noGrp="1"/>
          </p:cNvSpPr>
          <p:nvPr>
            <p:ph type="subTitle" idx="1"/>
          </p:nvPr>
        </p:nvSpPr>
        <p:spPr>
          <a:xfrm>
            <a:off x="395536" y="1484784"/>
            <a:ext cx="7992888" cy="4680520"/>
          </a:xfrm>
        </p:spPr>
        <p:txBody>
          <a:bodyPr>
            <a:normAutofit fontScale="55000" lnSpcReduction="20000"/>
          </a:bodyPr>
          <a:lstStyle/>
          <a:p>
            <a:r>
              <a:rPr lang="en-GB" dirty="0"/>
              <a:t>Partnership business structure</a:t>
            </a:r>
          </a:p>
          <a:p>
            <a:endParaRPr lang="en-GB" dirty="0"/>
          </a:p>
          <a:p>
            <a:r>
              <a:rPr lang="en-GB" dirty="0"/>
              <a:t>A partnership is when 2 or more people operate a business as co-owners and share income. All co-owners (i.e. partners) act on behalf of each other in the business. Like the sole trader structure, a partnership entity is not separate from its operators.</a:t>
            </a:r>
          </a:p>
          <a:p>
            <a:endParaRPr lang="en-GB" dirty="0"/>
          </a:p>
          <a:p>
            <a:r>
              <a:rPr lang="en-GB" dirty="0"/>
              <a:t>Advantages of partnerships</a:t>
            </a:r>
          </a:p>
          <a:p>
            <a:r>
              <a:rPr lang="en-GB" dirty="0"/>
              <a:t>Partnerships are easier and less expensive than companies to set up.</a:t>
            </a:r>
          </a:p>
          <a:p>
            <a:r>
              <a:rPr lang="en-GB" dirty="0"/>
              <a:t>Partners may carry on business under a trading (business) name.</a:t>
            </a:r>
          </a:p>
          <a:p>
            <a:r>
              <a:rPr lang="en-GB" dirty="0"/>
              <a:t>Partnerships combine the resources and expertise of a number of people.</a:t>
            </a:r>
          </a:p>
          <a:p>
            <a:r>
              <a:rPr lang="en-GB" dirty="0"/>
              <a:t>Partnerships are simple to administer. Profits and losses are shared between partners according to her share (as specified in the 'partnership agreement').</a:t>
            </a:r>
          </a:p>
          <a:p>
            <a:r>
              <a:rPr lang="en-GB" dirty="0"/>
              <a:t>Unlike companies, partnerships do not have to disclose their profits to the public (i.e. greater privacy).</a:t>
            </a:r>
          </a:p>
          <a:p>
            <a:r>
              <a:rPr lang="en-GB" dirty="0"/>
              <a:t>Changing the legal structure is relatively simple (i.e. changing from a partnership into a company at a later stage)</a:t>
            </a:r>
          </a:p>
        </p:txBody>
      </p:sp>
    </p:spTree>
    <p:extLst>
      <p:ext uri="{BB962C8B-B14F-4D97-AF65-F5344CB8AC3E}">
        <p14:creationId xmlns:p14="http://schemas.microsoft.com/office/powerpoint/2010/main" val="1020530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576064"/>
          </a:xfrm>
        </p:spPr>
        <p:txBody>
          <a:bodyPr>
            <a:normAutofit fontScale="90000"/>
          </a:bodyPr>
          <a:lstStyle/>
          <a:p>
            <a:r>
              <a:rPr lang="en-GB" u="sng" dirty="0">
                <a:latin typeface="Algerian" panose="04020705040A02060702" pitchFamily="82" charset="0"/>
              </a:rPr>
              <a:t>Accounting and legal</a:t>
            </a:r>
          </a:p>
        </p:txBody>
      </p:sp>
      <p:sp>
        <p:nvSpPr>
          <p:cNvPr id="3" name="Content Placeholder 2"/>
          <p:cNvSpPr>
            <a:spLocks noGrp="1"/>
          </p:cNvSpPr>
          <p:nvPr>
            <p:ph idx="1"/>
          </p:nvPr>
        </p:nvSpPr>
        <p:spPr>
          <a:xfrm>
            <a:off x="457200" y="980728"/>
            <a:ext cx="8229600" cy="5472608"/>
          </a:xfrm>
        </p:spPr>
        <p:txBody>
          <a:bodyPr>
            <a:normAutofit/>
          </a:bodyPr>
          <a:lstStyle/>
          <a:p>
            <a:pPr marL="0" indent="0">
              <a:buNone/>
            </a:pPr>
            <a:r>
              <a:rPr lang="en-GB" sz="1600" dirty="0"/>
              <a:t> </a:t>
            </a:r>
            <a:br>
              <a:rPr lang="en-GB" sz="1600" dirty="0"/>
            </a:br>
            <a:endParaRPr lang="en-GB" sz="1600" dirty="0"/>
          </a:p>
          <a:p>
            <a:pPr marL="0" indent="0">
              <a:buNone/>
            </a:pPr>
            <a:endParaRPr lang="en-GB" sz="1600" dirty="0"/>
          </a:p>
        </p:txBody>
      </p:sp>
      <p:sp>
        <p:nvSpPr>
          <p:cNvPr id="4" name="Rectangle 3"/>
          <p:cNvSpPr/>
          <p:nvPr/>
        </p:nvSpPr>
        <p:spPr>
          <a:xfrm>
            <a:off x="1187624" y="1700808"/>
            <a:ext cx="7499176" cy="4247317"/>
          </a:xfrm>
          <a:prstGeom prst="rect">
            <a:avLst/>
          </a:prstGeom>
        </p:spPr>
        <p:txBody>
          <a:bodyPr wrap="square">
            <a:spAutoFit/>
          </a:bodyPr>
          <a:lstStyle/>
          <a:p>
            <a:r>
              <a:rPr lang="en-GB" dirty="0"/>
              <a:t>Running a café, is hard work. Apart from the usual</a:t>
            </a:r>
          </a:p>
          <a:p>
            <a:r>
              <a:rPr lang="en-GB" dirty="0"/>
              <a:t>small business compliance issues of GST, BAS, PAYG and superannuation we</a:t>
            </a:r>
          </a:p>
          <a:p>
            <a:r>
              <a:rPr lang="en-GB" dirty="0"/>
              <a:t>have to contend with food handling regulations, early starts and council</a:t>
            </a:r>
          </a:p>
          <a:p>
            <a:r>
              <a:rPr lang="en-GB" dirty="0"/>
              <a:t>permits. The hospitality industry is characterised by irregular trading hours,</a:t>
            </a:r>
          </a:p>
          <a:p>
            <a:r>
              <a:rPr lang="en-GB" dirty="0"/>
              <a:t>erratic and seasonal trade and stiff competition. The industry is littered with</a:t>
            </a:r>
          </a:p>
          <a:p>
            <a:r>
              <a:rPr lang="en-GB" dirty="0"/>
              <a:t>casual employees who bring other issues with them and to top it off,</a:t>
            </a:r>
          </a:p>
          <a:p>
            <a:r>
              <a:rPr lang="en-GB" dirty="0"/>
              <a:t>‘’ we  are on</a:t>
            </a:r>
          </a:p>
          <a:p>
            <a:r>
              <a:rPr lang="en-GB" dirty="0"/>
              <a:t>our feet all day.”</a:t>
            </a:r>
          </a:p>
          <a:p>
            <a:br>
              <a:rPr lang="en-GB" dirty="0"/>
            </a:br>
            <a:r>
              <a:rPr lang="en-GB" dirty="0"/>
              <a:t>we think about our return on investment and keep our cost down whenever we can spend our money on right things and focus on what is important to us.</a:t>
            </a:r>
            <a:br>
              <a:rPr lang="en-GB" dirty="0"/>
            </a:br>
            <a:endParaRPr lang="en-GB" dirty="0"/>
          </a:p>
          <a:p>
            <a:r>
              <a:rPr lang="en-GB" dirty="0"/>
              <a:t>The important thing which we put on our heart into it and try to do most of the works our self. Find local builders and do good research we make any decision. </a:t>
            </a:r>
          </a:p>
        </p:txBody>
      </p:sp>
    </p:spTree>
    <p:extLst>
      <p:ext uri="{BB962C8B-B14F-4D97-AF65-F5344CB8AC3E}">
        <p14:creationId xmlns:p14="http://schemas.microsoft.com/office/powerpoint/2010/main" val="26944522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latin typeface="Algerian" panose="04020705040A02060702" pitchFamily="82" charset="0"/>
              </a:rPr>
              <a:t>Market analysis</a:t>
            </a:r>
          </a:p>
        </p:txBody>
      </p:sp>
      <p:sp>
        <p:nvSpPr>
          <p:cNvPr id="3" name="Content Placeholder 2"/>
          <p:cNvSpPr>
            <a:spLocks noGrp="1"/>
          </p:cNvSpPr>
          <p:nvPr>
            <p:ph idx="1"/>
          </p:nvPr>
        </p:nvSpPr>
        <p:spPr/>
        <p:txBody>
          <a:bodyPr/>
          <a:lstStyle/>
          <a:p>
            <a:r>
              <a:rPr lang="en-GB" dirty="0"/>
              <a:t>Target market</a:t>
            </a:r>
          </a:p>
          <a:p>
            <a:endParaRPr lang="en-GB" dirty="0"/>
          </a:p>
          <a:p>
            <a:r>
              <a:rPr lang="en-GB" dirty="0"/>
              <a:t>Competition</a:t>
            </a:r>
            <a:br>
              <a:rPr lang="en-GB" dirty="0"/>
            </a:br>
            <a:endParaRPr lang="en-GB" dirty="0"/>
          </a:p>
          <a:p>
            <a:r>
              <a:rPr lang="en-GB" dirty="0"/>
              <a:t>Market trends</a:t>
            </a:r>
            <a:br>
              <a:rPr lang="en-GB" dirty="0"/>
            </a:br>
            <a:br>
              <a:rPr lang="en-GB" dirty="0"/>
            </a:br>
            <a:endParaRPr lang="en-GB" dirty="0"/>
          </a:p>
        </p:txBody>
      </p:sp>
    </p:spTree>
    <p:extLst>
      <p:ext uri="{BB962C8B-B14F-4D97-AF65-F5344CB8AC3E}">
        <p14:creationId xmlns:p14="http://schemas.microsoft.com/office/powerpoint/2010/main" val="1107963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latin typeface="Algerian" panose="04020705040A02060702" pitchFamily="82" charset="0"/>
              </a:rPr>
              <a:t>Market strategy</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598644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sz="1600" dirty="0"/>
              <a:t>We  purchase lease equipment's keep the initial cost down. Most espresso machines can be leased for about £5 per day. A full setup of espresso equipment could cost £4k to £10kfor high quality espresso machine and grinder so leasing might be a good option to keep our initial cost down.</a:t>
            </a:r>
          </a:p>
        </p:txBody>
      </p:sp>
    </p:spTree>
    <p:extLst>
      <p:ext uri="{BB962C8B-B14F-4D97-AF65-F5344CB8AC3E}">
        <p14:creationId xmlns:p14="http://schemas.microsoft.com/office/powerpoint/2010/main" val="1664387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563072" cy="562074"/>
          </a:xfrm>
        </p:spPr>
        <p:txBody>
          <a:bodyPr>
            <a:normAutofit fontScale="90000"/>
          </a:bodyPr>
          <a:lstStyle/>
          <a:p>
            <a:r>
              <a:rPr lang="en-GB" u="sng" dirty="0">
                <a:latin typeface="Algerian" panose="04020705040A02060702" pitchFamily="82" charset="0"/>
              </a:rPr>
              <a:t>Start up cost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561936463"/>
              </p:ext>
            </p:extLst>
          </p:nvPr>
        </p:nvGraphicFramePr>
        <p:xfrm>
          <a:off x="971600" y="4149080"/>
          <a:ext cx="6347048" cy="2489200"/>
        </p:xfrm>
        <a:graphic>
          <a:graphicData uri="http://schemas.openxmlformats.org/drawingml/2006/table">
            <a:tbl>
              <a:tblPr firstRow="1" bandRow="1">
                <a:tableStyleId>{5C22544A-7EE6-4342-B048-85BDC9FD1C3A}</a:tableStyleId>
              </a:tblPr>
              <a:tblGrid>
                <a:gridCol w="4762872">
                  <a:extLst>
                    <a:ext uri="{9D8B030D-6E8A-4147-A177-3AD203B41FA5}">
                      <a16:colId xmlns:a16="http://schemas.microsoft.com/office/drawing/2014/main" val="20000"/>
                    </a:ext>
                  </a:extLst>
                </a:gridCol>
                <a:gridCol w="1584176">
                  <a:extLst>
                    <a:ext uri="{9D8B030D-6E8A-4147-A177-3AD203B41FA5}">
                      <a16:colId xmlns:a16="http://schemas.microsoft.com/office/drawing/2014/main" val="20001"/>
                    </a:ext>
                  </a:extLst>
                </a:gridCol>
              </a:tblGrid>
              <a:tr h="126216">
                <a:tc>
                  <a:txBody>
                    <a:bodyPr/>
                    <a:lstStyle/>
                    <a:p>
                      <a:r>
                        <a:rPr lang="en-GB" dirty="0"/>
                        <a:t>First</a:t>
                      </a:r>
                      <a:r>
                        <a:rPr lang="en-GB" baseline="0" dirty="0"/>
                        <a:t> month rent</a:t>
                      </a:r>
                      <a:endParaRPr lang="en-GB" dirty="0"/>
                    </a:p>
                  </a:txBody>
                  <a:tcPr/>
                </a:tc>
                <a:tc>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Modernize</a:t>
                      </a:r>
                      <a:r>
                        <a:rPr lang="en-GB" baseline="0" dirty="0"/>
                        <a:t> fee(impression calm, comfortable soft mood light</a:t>
                      </a:r>
                      <a:endParaRPr lang="en-GB" dirty="0"/>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r>
                        <a:rPr lang="en-GB" dirty="0"/>
                        <a:t>insurance</a:t>
                      </a:r>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r>
                        <a:rPr lang="en-GB" dirty="0"/>
                        <a:t>legal</a:t>
                      </a:r>
                    </a:p>
                  </a:txBody>
                  <a:tcPr/>
                </a:tc>
                <a:tc>
                  <a:txBody>
                    <a:bodyPr/>
                    <a:lstStyle/>
                    <a:p>
                      <a:endParaRPr lang="en-GB"/>
                    </a:p>
                  </a:txBody>
                  <a:tcPr/>
                </a:tc>
                <a:extLst>
                  <a:ext uri="{0D108BD9-81ED-4DB2-BD59-A6C34878D82A}">
                    <a16:rowId xmlns:a16="http://schemas.microsoft.com/office/drawing/2014/main" val="10003"/>
                  </a:ext>
                </a:extLst>
              </a:tr>
              <a:tr h="370840">
                <a:tc>
                  <a:txBody>
                    <a:bodyPr/>
                    <a:lstStyle/>
                    <a:p>
                      <a:r>
                        <a:rPr lang="en-GB" dirty="0"/>
                        <a:t>Bean grinder</a:t>
                      </a:r>
                    </a:p>
                  </a:txBody>
                  <a:tcPr/>
                </a:tc>
                <a:tc>
                  <a:txBody>
                    <a:bodyPr/>
                    <a:lstStyle/>
                    <a:p>
                      <a:endParaRPr lang="en-GB"/>
                    </a:p>
                  </a:txBody>
                  <a:tcPr/>
                </a:tc>
                <a:extLst>
                  <a:ext uri="{0D108BD9-81ED-4DB2-BD59-A6C34878D82A}">
                    <a16:rowId xmlns:a16="http://schemas.microsoft.com/office/drawing/2014/main" val="10004"/>
                  </a:ext>
                </a:extLst>
              </a:tr>
              <a:tr h="370840">
                <a:tc>
                  <a:txBody>
                    <a:bodyPr/>
                    <a:lstStyle/>
                    <a:p>
                      <a:r>
                        <a:rPr lang="en-GB" dirty="0"/>
                        <a:t>Food </a:t>
                      </a:r>
                      <a:r>
                        <a:rPr lang="en-GB" dirty="0" err="1"/>
                        <a:t>suplies</a:t>
                      </a:r>
                      <a:endParaRPr lang="en-GB" dirty="0"/>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851975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a:latin typeface="Algerian" panose="04020705040A02060702" pitchFamily="82" charset="0"/>
              </a:rPr>
              <a:t>Summery of financial needs</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504022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562074"/>
          </a:xfrm>
        </p:spPr>
        <p:txBody>
          <a:bodyPr>
            <a:normAutofit fontScale="90000"/>
          </a:bodyPr>
          <a:lstStyle/>
          <a:p>
            <a:r>
              <a:rPr lang="en-GB" u="sng" dirty="0">
                <a:latin typeface="Algerian" panose="04020705040A02060702" pitchFamily="82" charset="0"/>
              </a:rPr>
              <a:t>products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3017814"/>
              </p:ext>
            </p:extLst>
          </p:nvPr>
        </p:nvGraphicFramePr>
        <p:xfrm>
          <a:off x="539552" y="932587"/>
          <a:ext cx="3744416" cy="6583680"/>
        </p:xfrm>
        <a:graphic>
          <a:graphicData uri="http://schemas.openxmlformats.org/drawingml/2006/table">
            <a:tbl>
              <a:tblPr firstRow="1" bandRow="1">
                <a:tableStyleId>{5C22544A-7EE6-4342-B048-85BDC9FD1C3A}</a:tableStyleId>
              </a:tblPr>
              <a:tblGrid>
                <a:gridCol w="1872208">
                  <a:extLst>
                    <a:ext uri="{9D8B030D-6E8A-4147-A177-3AD203B41FA5}">
                      <a16:colId xmlns:a16="http://schemas.microsoft.com/office/drawing/2014/main" val="20000"/>
                    </a:ext>
                  </a:extLst>
                </a:gridCol>
                <a:gridCol w="1872208">
                  <a:extLst>
                    <a:ext uri="{9D8B030D-6E8A-4147-A177-3AD203B41FA5}">
                      <a16:colId xmlns:a16="http://schemas.microsoft.com/office/drawing/2014/main" val="20001"/>
                    </a:ext>
                  </a:extLst>
                </a:gridCol>
              </a:tblGrid>
              <a:tr h="290707">
                <a:tc>
                  <a:txBody>
                    <a:bodyPr/>
                    <a:lstStyle/>
                    <a:p>
                      <a:r>
                        <a:rPr lang="en-GB" dirty="0"/>
                        <a:t>Espressos coffee</a:t>
                      </a:r>
                    </a:p>
                  </a:txBody>
                  <a:tcPr/>
                </a:tc>
                <a:tc>
                  <a:txBody>
                    <a:bodyPr/>
                    <a:lstStyle/>
                    <a:p>
                      <a:r>
                        <a:rPr lang="en-GB" dirty="0"/>
                        <a:t>bakery</a:t>
                      </a:r>
                    </a:p>
                  </a:txBody>
                  <a:tcPr/>
                </a:tc>
                <a:extLst>
                  <a:ext uri="{0D108BD9-81ED-4DB2-BD59-A6C34878D82A}">
                    <a16:rowId xmlns:a16="http://schemas.microsoft.com/office/drawing/2014/main" val="10000"/>
                  </a:ext>
                </a:extLst>
              </a:tr>
              <a:tr h="290707">
                <a:tc>
                  <a:txBody>
                    <a:bodyPr/>
                    <a:lstStyle/>
                    <a:p>
                      <a:r>
                        <a:rPr lang="en-GB" dirty="0"/>
                        <a:t>Americano</a:t>
                      </a:r>
                    </a:p>
                  </a:txBody>
                  <a:tcPr/>
                </a:tc>
                <a:tc>
                  <a:txBody>
                    <a:bodyPr/>
                    <a:lstStyle/>
                    <a:p>
                      <a:r>
                        <a:rPr lang="en-GB" dirty="0"/>
                        <a:t>croissants</a:t>
                      </a:r>
                    </a:p>
                  </a:txBody>
                  <a:tcPr/>
                </a:tc>
                <a:extLst>
                  <a:ext uri="{0D108BD9-81ED-4DB2-BD59-A6C34878D82A}">
                    <a16:rowId xmlns:a16="http://schemas.microsoft.com/office/drawing/2014/main" val="10001"/>
                  </a:ext>
                </a:extLst>
              </a:tr>
              <a:tr h="290707">
                <a:tc>
                  <a:txBody>
                    <a:bodyPr/>
                    <a:lstStyle/>
                    <a:p>
                      <a:r>
                        <a:rPr lang="en-GB" dirty="0"/>
                        <a:t>cappuccino</a:t>
                      </a:r>
                    </a:p>
                  </a:txBody>
                  <a:tcPr/>
                </a:tc>
                <a:tc>
                  <a:txBody>
                    <a:bodyPr/>
                    <a:lstStyle/>
                    <a:p>
                      <a:r>
                        <a:rPr lang="en-GB" dirty="0"/>
                        <a:t>bagels</a:t>
                      </a:r>
                    </a:p>
                  </a:txBody>
                  <a:tcPr/>
                </a:tc>
                <a:extLst>
                  <a:ext uri="{0D108BD9-81ED-4DB2-BD59-A6C34878D82A}">
                    <a16:rowId xmlns:a16="http://schemas.microsoft.com/office/drawing/2014/main" val="10002"/>
                  </a:ext>
                </a:extLst>
              </a:tr>
              <a:tr h="290707">
                <a:tc>
                  <a:txBody>
                    <a:bodyPr/>
                    <a:lstStyle/>
                    <a:p>
                      <a:r>
                        <a:rPr lang="en-GB" dirty="0"/>
                        <a:t>latte</a:t>
                      </a:r>
                    </a:p>
                  </a:txBody>
                  <a:tcPr/>
                </a:tc>
                <a:tc>
                  <a:txBody>
                    <a:bodyPr/>
                    <a:lstStyle/>
                    <a:p>
                      <a:r>
                        <a:rPr lang="en-GB" dirty="0"/>
                        <a:t>muffins</a:t>
                      </a:r>
                    </a:p>
                  </a:txBody>
                  <a:tcPr/>
                </a:tc>
                <a:extLst>
                  <a:ext uri="{0D108BD9-81ED-4DB2-BD59-A6C34878D82A}">
                    <a16:rowId xmlns:a16="http://schemas.microsoft.com/office/drawing/2014/main" val="10003"/>
                  </a:ext>
                </a:extLst>
              </a:tr>
              <a:tr h="290707">
                <a:tc>
                  <a:txBody>
                    <a:bodyPr/>
                    <a:lstStyle/>
                    <a:p>
                      <a:r>
                        <a:rPr lang="en-GB" dirty="0"/>
                        <a:t>mocha</a:t>
                      </a:r>
                    </a:p>
                  </a:txBody>
                  <a:tcPr/>
                </a:tc>
                <a:tc>
                  <a:txBody>
                    <a:bodyPr/>
                    <a:lstStyle/>
                    <a:p>
                      <a:r>
                        <a:rPr lang="en-GB" dirty="0"/>
                        <a:t>Cinnamon roll</a:t>
                      </a:r>
                    </a:p>
                  </a:txBody>
                  <a:tcPr/>
                </a:tc>
                <a:extLst>
                  <a:ext uri="{0D108BD9-81ED-4DB2-BD59-A6C34878D82A}">
                    <a16:rowId xmlns:a16="http://schemas.microsoft.com/office/drawing/2014/main" val="10004"/>
                  </a:ext>
                </a:extLst>
              </a:tr>
              <a:tr h="508736">
                <a:tc>
                  <a:txBody>
                    <a:bodyPr/>
                    <a:lstStyle/>
                    <a:p>
                      <a:r>
                        <a:rPr lang="en-GB" dirty="0"/>
                        <a:t>Hot chocolate</a:t>
                      </a:r>
                    </a:p>
                  </a:txBody>
                  <a:tcPr/>
                </a:tc>
                <a:tc>
                  <a:txBody>
                    <a:bodyPr/>
                    <a:lstStyle/>
                    <a:p>
                      <a:r>
                        <a:rPr lang="en-GB" dirty="0"/>
                        <a:t>Breakfast sandwich</a:t>
                      </a:r>
                    </a:p>
                  </a:txBody>
                  <a:tcPr/>
                </a:tc>
                <a:extLst>
                  <a:ext uri="{0D108BD9-81ED-4DB2-BD59-A6C34878D82A}">
                    <a16:rowId xmlns:a16="http://schemas.microsoft.com/office/drawing/2014/main" val="10005"/>
                  </a:ext>
                </a:extLst>
              </a:tr>
              <a:tr h="508736">
                <a:tc>
                  <a:txBody>
                    <a:bodyPr/>
                    <a:lstStyle/>
                    <a:p>
                      <a:r>
                        <a:rPr lang="en-GB" dirty="0"/>
                        <a:t>coffee's</a:t>
                      </a:r>
                    </a:p>
                  </a:txBody>
                  <a:tcPr/>
                </a:tc>
                <a:tc>
                  <a:txBody>
                    <a:bodyPr/>
                    <a:lstStyle/>
                    <a:p>
                      <a:r>
                        <a:rPr lang="en-GB" dirty="0"/>
                        <a:t>Pie and cake by the slice</a:t>
                      </a:r>
                    </a:p>
                  </a:txBody>
                  <a:tcPr/>
                </a:tc>
                <a:extLst>
                  <a:ext uri="{0D108BD9-81ED-4DB2-BD59-A6C34878D82A}">
                    <a16:rowId xmlns:a16="http://schemas.microsoft.com/office/drawing/2014/main" val="10006"/>
                  </a:ext>
                </a:extLst>
              </a:tr>
              <a:tr h="726766">
                <a:tc>
                  <a:txBody>
                    <a:bodyPr/>
                    <a:lstStyle/>
                    <a:p>
                      <a:r>
                        <a:rPr lang="en-GB" dirty="0"/>
                        <a:t>Daily/brew</a:t>
                      </a:r>
                      <a:r>
                        <a:rPr lang="en-GB" baseline="0" dirty="0"/>
                        <a:t> /</a:t>
                      </a:r>
                      <a:r>
                        <a:rPr lang="en-GB" baseline="0" dirty="0" err="1"/>
                        <a:t>regu</a:t>
                      </a:r>
                      <a:r>
                        <a:rPr lang="en-GB" baseline="0" dirty="0"/>
                        <a:t>/decaf</a:t>
                      </a:r>
                      <a:endParaRPr lang="en-GB" dirty="0"/>
                    </a:p>
                  </a:txBody>
                  <a:tcPr/>
                </a:tc>
                <a:tc>
                  <a:txBody>
                    <a:bodyPr/>
                    <a:lstStyle/>
                    <a:p>
                      <a:r>
                        <a:rPr lang="en-GB" dirty="0"/>
                        <a:t>Assorted brownies &amp; cookies</a:t>
                      </a:r>
                    </a:p>
                  </a:txBody>
                  <a:tcPr/>
                </a:tc>
                <a:extLst>
                  <a:ext uri="{0D108BD9-81ED-4DB2-BD59-A6C34878D82A}">
                    <a16:rowId xmlns:a16="http://schemas.microsoft.com/office/drawing/2014/main" val="10007"/>
                  </a:ext>
                </a:extLst>
              </a:tr>
              <a:tr h="290707">
                <a:tc>
                  <a:txBody>
                    <a:bodyPr/>
                    <a:lstStyle/>
                    <a:p>
                      <a:endParaRPr lang="en-GB" dirty="0"/>
                    </a:p>
                  </a:txBody>
                  <a:tcPr/>
                </a:tc>
                <a:tc>
                  <a:txBody>
                    <a:bodyPr/>
                    <a:lstStyle/>
                    <a:p>
                      <a:endParaRPr lang="en-GB"/>
                    </a:p>
                  </a:txBody>
                  <a:tcPr/>
                </a:tc>
                <a:extLst>
                  <a:ext uri="{0D108BD9-81ED-4DB2-BD59-A6C34878D82A}">
                    <a16:rowId xmlns:a16="http://schemas.microsoft.com/office/drawing/2014/main" val="10008"/>
                  </a:ext>
                </a:extLst>
              </a:tr>
              <a:tr h="290707">
                <a:tc>
                  <a:txBody>
                    <a:bodyPr/>
                    <a:lstStyle/>
                    <a:p>
                      <a:endParaRPr lang="en-GB"/>
                    </a:p>
                  </a:txBody>
                  <a:tcPr/>
                </a:tc>
                <a:tc>
                  <a:txBody>
                    <a:bodyPr/>
                    <a:lstStyle/>
                    <a:p>
                      <a:endParaRPr lang="en-GB"/>
                    </a:p>
                  </a:txBody>
                  <a:tcPr/>
                </a:tc>
                <a:extLst>
                  <a:ext uri="{0D108BD9-81ED-4DB2-BD59-A6C34878D82A}">
                    <a16:rowId xmlns:a16="http://schemas.microsoft.com/office/drawing/2014/main" val="10009"/>
                  </a:ext>
                </a:extLst>
              </a:tr>
              <a:tr h="290707">
                <a:tc>
                  <a:txBody>
                    <a:bodyPr/>
                    <a:lstStyle/>
                    <a:p>
                      <a:endParaRPr lang="en-GB"/>
                    </a:p>
                  </a:txBody>
                  <a:tcPr/>
                </a:tc>
                <a:tc>
                  <a:txBody>
                    <a:bodyPr/>
                    <a:lstStyle/>
                    <a:p>
                      <a:endParaRPr lang="en-GB"/>
                    </a:p>
                  </a:txBody>
                  <a:tcPr/>
                </a:tc>
                <a:extLst>
                  <a:ext uri="{0D108BD9-81ED-4DB2-BD59-A6C34878D82A}">
                    <a16:rowId xmlns:a16="http://schemas.microsoft.com/office/drawing/2014/main" val="10010"/>
                  </a:ext>
                </a:extLst>
              </a:tr>
              <a:tr h="290707">
                <a:tc>
                  <a:txBody>
                    <a:bodyPr/>
                    <a:lstStyle/>
                    <a:p>
                      <a:endParaRPr lang="en-GB"/>
                    </a:p>
                  </a:txBody>
                  <a:tcPr/>
                </a:tc>
                <a:tc>
                  <a:txBody>
                    <a:bodyPr/>
                    <a:lstStyle/>
                    <a:p>
                      <a:endParaRPr lang="en-GB"/>
                    </a:p>
                  </a:txBody>
                  <a:tcPr/>
                </a:tc>
                <a:extLst>
                  <a:ext uri="{0D108BD9-81ED-4DB2-BD59-A6C34878D82A}">
                    <a16:rowId xmlns:a16="http://schemas.microsoft.com/office/drawing/2014/main" val="10011"/>
                  </a:ext>
                </a:extLst>
              </a:tr>
              <a:tr h="290707">
                <a:tc>
                  <a:txBody>
                    <a:bodyPr/>
                    <a:lstStyle/>
                    <a:p>
                      <a:endParaRPr lang="en-GB"/>
                    </a:p>
                  </a:txBody>
                  <a:tcPr/>
                </a:tc>
                <a:tc>
                  <a:txBody>
                    <a:bodyPr/>
                    <a:lstStyle/>
                    <a:p>
                      <a:endParaRPr lang="en-GB"/>
                    </a:p>
                  </a:txBody>
                  <a:tcPr/>
                </a:tc>
                <a:extLst>
                  <a:ext uri="{0D108BD9-81ED-4DB2-BD59-A6C34878D82A}">
                    <a16:rowId xmlns:a16="http://schemas.microsoft.com/office/drawing/2014/main" val="10012"/>
                  </a:ext>
                </a:extLst>
              </a:tr>
              <a:tr h="290707">
                <a:tc>
                  <a:txBody>
                    <a:bodyPr/>
                    <a:lstStyle/>
                    <a:p>
                      <a:endParaRPr lang="en-GB"/>
                    </a:p>
                  </a:txBody>
                  <a:tcPr/>
                </a:tc>
                <a:tc>
                  <a:txBody>
                    <a:bodyPr/>
                    <a:lstStyle/>
                    <a:p>
                      <a:endParaRPr lang="en-GB"/>
                    </a:p>
                  </a:txBody>
                  <a:tcPr/>
                </a:tc>
                <a:extLst>
                  <a:ext uri="{0D108BD9-81ED-4DB2-BD59-A6C34878D82A}">
                    <a16:rowId xmlns:a16="http://schemas.microsoft.com/office/drawing/2014/main" val="10013"/>
                  </a:ext>
                </a:extLst>
              </a:tr>
              <a:tr h="290707">
                <a:tc>
                  <a:txBody>
                    <a:bodyPr/>
                    <a:lstStyle/>
                    <a:p>
                      <a:endParaRPr lang="en-GB"/>
                    </a:p>
                  </a:txBody>
                  <a:tcPr/>
                </a:tc>
                <a:tc>
                  <a:txBody>
                    <a:bodyPr/>
                    <a:lstStyle/>
                    <a:p>
                      <a:endParaRPr lang="en-GB" dirty="0"/>
                    </a:p>
                  </a:txBody>
                  <a:tcPr/>
                </a:tc>
                <a:extLst>
                  <a:ext uri="{0D108BD9-81ED-4DB2-BD59-A6C34878D82A}">
                    <a16:rowId xmlns:a16="http://schemas.microsoft.com/office/drawing/2014/main" val="10014"/>
                  </a:ext>
                </a:extLst>
              </a:tr>
            </a:tbl>
          </a:graphicData>
        </a:graphic>
      </p:graphicFrame>
      <p:pic>
        <p:nvPicPr>
          <p:cNvPr id="6" name="Picture 5"/>
          <p:cNvPicPr>
            <a:picLocks noChangeAspect="1"/>
          </p:cNvPicPr>
          <p:nvPr/>
        </p:nvPicPr>
        <p:blipFill>
          <a:blip r:embed="rId2"/>
          <a:stretch>
            <a:fillRect/>
          </a:stretch>
        </p:blipFill>
        <p:spPr>
          <a:xfrm>
            <a:off x="5436096" y="3212976"/>
            <a:ext cx="3261048" cy="1476375"/>
          </a:xfrm>
          <a:prstGeom prst="rect">
            <a:avLst/>
          </a:prstGeom>
        </p:spPr>
      </p:pic>
      <p:pic>
        <p:nvPicPr>
          <p:cNvPr id="7" name="Picture 6"/>
          <p:cNvPicPr>
            <a:picLocks noChangeAspect="1"/>
          </p:cNvPicPr>
          <p:nvPr/>
        </p:nvPicPr>
        <p:blipFill>
          <a:blip r:embed="rId3"/>
          <a:stretch>
            <a:fillRect/>
          </a:stretch>
        </p:blipFill>
        <p:spPr>
          <a:xfrm>
            <a:off x="5436096" y="4797152"/>
            <a:ext cx="3261048" cy="1790700"/>
          </a:xfrm>
          <a:prstGeom prst="rect">
            <a:avLst/>
          </a:prstGeom>
        </p:spPr>
      </p:pic>
      <p:pic>
        <p:nvPicPr>
          <p:cNvPr id="8" name="Picture 7"/>
          <p:cNvPicPr>
            <a:picLocks noChangeAspect="1"/>
          </p:cNvPicPr>
          <p:nvPr/>
        </p:nvPicPr>
        <p:blipFill>
          <a:blip r:embed="rId4"/>
          <a:stretch>
            <a:fillRect/>
          </a:stretch>
        </p:blipFill>
        <p:spPr>
          <a:xfrm>
            <a:off x="5626460" y="1117166"/>
            <a:ext cx="2998676" cy="1735770"/>
          </a:xfrm>
          <a:prstGeom prst="rect">
            <a:avLst/>
          </a:prstGeom>
        </p:spPr>
      </p:pic>
    </p:spTree>
    <p:extLst>
      <p:ext uri="{BB962C8B-B14F-4D97-AF65-F5344CB8AC3E}">
        <p14:creationId xmlns:p14="http://schemas.microsoft.com/office/powerpoint/2010/main" val="2123632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latin typeface="Algerian" panose="04020705040A02060702" pitchFamily="82" charset="0"/>
              </a:rPr>
              <a:t>Break even analysis</a:t>
            </a:r>
          </a:p>
        </p:txBody>
      </p:sp>
      <p:sp>
        <p:nvSpPr>
          <p:cNvPr id="3" name="Content Placeholder 2"/>
          <p:cNvSpPr>
            <a:spLocks noGrp="1"/>
          </p:cNvSpPr>
          <p:nvPr>
            <p:ph idx="1"/>
          </p:nvPr>
        </p:nvSpPr>
        <p:spPr>
          <a:xfrm>
            <a:off x="611560" y="1595227"/>
            <a:ext cx="8229600" cy="2376264"/>
          </a:xfrm>
        </p:spPr>
        <p:txBody>
          <a:bodyPr>
            <a:normAutofit lnSpcReduction="10000"/>
          </a:bodyPr>
          <a:lstStyle/>
          <a:p>
            <a:pPr marL="0" indent="0">
              <a:buNone/>
            </a:pPr>
            <a:r>
              <a:rPr lang="en-GB" sz="2000" dirty="0"/>
              <a:t>The business now needs to calculate the total fixed costs, to operate the coffee shop. The total fixed costs are any operating costs, including wages, rent, utilities etc.</a:t>
            </a:r>
          </a:p>
          <a:p>
            <a:pPr marL="0" indent="0">
              <a:buNone/>
            </a:pPr>
            <a:r>
              <a:rPr lang="en-GB" sz="2000" dirty="0"/>
              <a:t>For example, the total fixed costs are £2.00 per day, then the coffee shop break even analysis at a 65% gross margin shows that;</a:t>
            </a:r>
          </a:p>
          <a:p>
            <a:pPr>
              <a:buFont typeface="Wingdings" panose="05000000000000000000" pitchFamily="2" charset="2"/>
              <a:buChar char="Ø"/>
            </a:pPr>
            <a:r>
              <a:rPr lang="en-GB" sz="2000" dirty="0"/>
              <a:t>Break even revenue= Fined costs</a:t>
            </a:r>
          </a:p>
          <a:p>
            <a:pPr>
              <a:buFont typeface="Wingdings" panose="05000000000000000000" pitchFamily="2" charset="2"/>
              <a:buChar char="Ø"/>
            </a:pPr>
            <a:r>
              <a:rPr lang="en-GB" sz="2000" dirty="0"/>
              <a:t>Margin percentage= 200/65%=308</a:t>
            </a:r>
          </a:p>
        </p:txBody>
      </p:sp>
      <p:sp>
        <p:nvSpPr>
          <p:cNvPr id="4" name="TextBox 3">
            <a:extLst>
              <a:ext uri="{FF2B5EF4-FFF2-40B4-BE49-F238E27FC236}">
                <a16:creationId xmlns:a16="http://schemas.microsoft.com/office/drawing/2014/main" id="{52F93EFC-D3A0-4295-92D7-EAEEE43D38EC}"/>
              </a:ext>
            </a:extLst>
          </p:cNvPr>
          <p:cNvSpPr txBox="1"/>
          <p:nvPr/>
        </p:nvSpPr>
        <p:spPr>
          <a:xfrm>
            <a:off x="1115616" y="3971491"/>
            <a:ext cx="7128792" cy="2246769"/>
          </a:xfrm>
          <a:prstGeom prst="rect">
            <a:avLst/>
          </a:prstGeom>
          <a:noFill/>
        </p:spPr>
        <p:txBody>
          <a:bodyPr wrap="square" rtlCol="0">
            <a:spAutoFit/>
          </a:bodyPr>
          <a:lstStyle/>
          <a:p>
            <a:r>
              <a:rPr lang="en-GB" sz="2000" dirty="0"/>
              <a:t>This means if each coffee is £2.00 then the shop must sell 308/£2.00=154 coffees so the coffee shop start up business must sell 154 coffees each day at £2.00 per coffee.</a:t>
            </a:r>
          </a:p>
          <a:p>
            <a:endParaRPr lang="en-GB" sz="2000" dirty="0"/>
          </a:p>
          <a:p>
            <a:r>
              <a:rPr lang="en-GB" sz="2000" dirty="0"/>
              <a:t>We have developed a break even calculator to help carry out the coffee shop break even analysis by inserting values for sales, variable, costs and fixed.</a:t>
            </a:r>
          </a:p>
        </p:txBody>
      </p:sp>
    </p:spTree>
    <p:extLst>
      <p:ext uri="{BB962C8B-B14F-4D97-AF65-F5344CB8AC3E}">
        <p14:creationId xmlns:p14="http://schemas.microsoft.com/office/powerpoint/2010/main" val="33630979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19B3A-D799-482A-8663-9307D192A50F}"/>
              </a:ext>
            </a:extLst>
          </p:cNvPr>
          <p:cNvSpPr>
            <a:spLocks noGrp="1"/>
          </p:cNvSpPr>
          <p:nvPr>
            <p:ph type="title"/>
          </p:nvPr>
        </p:nvSpPr>
        <p:spPr>
          <a:xfrm>
            <a:off x="462345" y="-164339"/>
            <a:ext cx="8229600" cy="1143000"/>
          </a:xfrm>
        </p:spPr>
        <p:txBody>
          <a:bodyPr/>
          <a:lstStyle/>
          <a:p>
            <a:r>
              <a:rPr lang="en-GB" u="sng" dirty="0">
                <a:latin typeface="Algerian" panose="04020705040A02060702" pitchFamily="82" charset="0"/>
              </a:rPr>
              <a:t>Break even calculator</a:t>
            </a:r>
          </a:p>
        </p:txBody>
      </p:sp>
      <p:sp>
        <p:nvSpPr>
          <p:cNvPr id="4" name="Rectangle: Rounded Corners 3">
            <a:extLst>
              <a:ext uri="{FF2B5EF4-FFF2-40B4-BE49-F238E27FC236}">
                <a16:creationId xmlns:a16="http://schemas.microsoft.com/office/drawing/2014/main" id="{B3392705-AE54-47A4-B2AF-F6DD7447268D}"/>
              </a:ext>
            </a:extLst>
          </p:cNvPr>
          <p:cNvSpPr/>
          <p:nvPr/>
        </p:nvSpPr>
        <p:spPr>
          <a:xfrm>
            <a:off x="1475656" y="978661"/>
            <a:ext cx="2880320" cy="1555531"/>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marL="285750" indent="-285750" algn="ctr">
              <a:buFont typeface="Wingdings" panose="05000000000000000000" pitchFamily="2" charset="2"/>
              <a:buChar char="Ø"/>
            </a:pPr>
            <a:r>
              <a:rPr lang="en-GB" dirty="0"/>
              <a:t>First month rent</a:t>
            </a:r>
          </a:p>
          <a:p>
            <a:pPr marL="285750" indent="-285750" algn="ctr">
              <a:buFont typeface="Wingdings" panose="05000000000000000000" pitchFamily="2" charset="2"/>
              <a:buChar char="Ø"/>
            </a:pPr>
            <a:r>
              <a:rPr lang="en-GB" dirty="0"/>
              <a:t>Modernise fee</a:t>
            </a:r>
          </a:p>
          <a:p>
            <a:pPr marL="285750" indent="-285750" algn="ctr">
              <a:buFont typeface="Wingdings" panose="05000000000000000000" pitchFamily="2" charset="2"/>
              <a:buChar char="Ø"/>
            </a:pPr>
            <a:endParaRPr lang="en-GB" dirty="0"/>
          </a:p>
          <a:p>
            <a:pPr marL="285750" indent="-285750" algn="ctr">
              <a:buFont typeface="Wingdings" panose="05000000000000000000" pitchFamily="2" charset="2"/>
              <a:buChar char="Ø"/>
            </a:pPr>
            <a:r>
              <a:rPr lang="en-GB" dirty="0"/>
              <a:t>Insurance</a:t>
            </a:r>
          </a:p>
          <a:p>
            <a:pPr marL="285750" indent="-285750" algn="ctr">
              <a:buFont typeface="Wingdings" panose="05000000000000000000" pitchFamily="2" charset="2"/>
              <a:buChar char="Ø"/>
            </a:pPr>
            <a:r>
              <a:rPr lang="en-GB" dirty="0"/>
              <a:t>Legal</a:t>
            </a:r>
          </a:p>
        </p:txBody>
      </p:sp>
      <p:sp>
        <p:nvSpPr>
          <p:cNvPr id="5" name="Oval 4">
            <a:extLst>
              <a:ext uri="{FF2B5EF4-FFF2-40B4-BE49-F238E27FC236}">
                <a16:creationId xmlns:a16="http://schemas.microsoft.com/office/drawing/2014/main" id="{FC45E22B-6B28-48F5-8F12-8D38602347FB}"/>
              </a:ext>
            </a:extLst>
          </p:cNvPr>
          <p:cNvSpPr/>
          <p:nvPr/>
        </p:nvSpPr>
        <p:spPr>
          <a:xfrm>
            <a:off x="5508104" y="798908"/>
            <a:ext cx="2592288" cy="1800200"/>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(Impression)</a:t>
            </a:r>
          </a:p>
          <a:p>
            <a:pPr algn="ctr"/>
            <a:r>
              <a:rPr lang="en-GB" dirty="0"/>
              <a:t>(comfortable)</a:t>
            </a:r>
          </a:p>
          <a:p>
            <a:pPr algn="ctr"/>
            <a:r>
              <a:rPr lang="en-GB" dirty="0"/>
              <a:t>(soft mood light)</a:t>
            </a:r>
          </a:p>
          <a:p>
            <a:pPr algn="ctr"/>
            <a:r>
              <a:rPr lang="en-GB" dirty="0"/>
              <a:t>(Food supplies)</a:t>
            </a:r>
          </a:p>
          <a:p>
            <a:pPr algn="ctr"/>
            <a:endParaRPr lang="en-GB" dirty="0"/>
          </a:p>
        </p:txBody>
      </p:sp>
      <p:cxnSp>
        <p:nvCxnSpPr>
          <p:cNvPr id="7" name="Connector: Elbow 6">
            <a:extLst>
              <a:ext uri="{FF2B5EF4-FFF2-40B4-BE49-F238E27FC236}">
                <a16:creationId xmlns:a16="http://schemas.microsoft.com/office/drawing/2014/main" id="{752E5CF8-DF27-4B5B-845D-273B43F20300}"/>
              </a:ext>
            </a:extLst>
          </p:cNvPr>
          <p:cNvCxnSpPr/>
          <p:nvPr/>
        </p:nvCxnSpPr>
        <p:spPr>
          <a:xfrm>
            <a:off x="4550296" y="1667823"/>
            <a:ext cx="576064" cy="216024"/>
          </a:xfrm>
          <a:prstGeom prst="bentConnector3">
            <a:avLst/>
          </a:prstGeom>
          <a:ln>
            <a:tailEnd type="triangle"/>
          </a:ln>
        </p:spPr>
        <p:style>
          <a:lnRef idx="2">
            <a:schemeClr val="dk1"/>
          </a:lnRef>
          <a:fillRef idx="0">
            <a:schemeClr val="dk1"/>
          </a:fillRef>
          <a:effectRef idx="1">
            <a:schemeClr val="dk1"/>
          </a:effectRef>
          <a:fontRef idx="minor">
            <a:schemeClr val="tx1"/>
          </a:fontRef>
        </p:style>
      </p:cxnSp>
      <p:sp>
        <p:nvSpPr>
          <p:cNvPr id="8" name="TextBox 7">
            <a:extLst>
              <a:ext uri="{FF2B5EF4-FFF2-40B4-BE49-F238E27FC236}">
                <a16:creationId xmlns:a16="http://schemas.microsoft.com/office/drawing/2014/main" id="{5E3A7495-1B53-4127-A6DF-8E63B4461439}"/>
              </a:ext>
            </a:extLst>
          </p:cNvPr>
          <p:cNvSpPr txBox="1"/>
          <p:nvPr/>
        </p:nvSpPr>
        <p:spPr>
          <a:xfrm>
            <a:off x="1597949" y="2768912"/>
            <a:ext cx="5904693" cy="369332"/>
          </a:xfrm>
          <a:prstGeom prst="rect">
            <a:avLst/>
          </a:prstGeom>
          <a:noFill/>
        </p:spPr>
        <p:txBody>
          <a:bodyPr wrap="none" rtlCol="0">
            <a:spAutoFit/>
          </a:bodyPr>
          <a:lstStyle/>
          <a:p>
            <a:r>
              <a:rPr lang="en-GB" b="1" u="sng" dirty="0"/>
              <a:t>Here is a rough financial summary on opening a coffee shop.</a:t>
            </a:r>
          </a:p>
        </p:txBody>
      </p:sp>
      <p:sp>
        <p:nvSpPr>
          <p:cNvPr id="9" name="Rectangle: Rounded Corners 8">
            <a:extLst>
              <a:ext uri="{FF2B5EF4-FFF2-40B4-BE49-F238E27FC236}">
                <a16:creationId xmlns:a16="http://schemas.microsoft.com/office/drawing/2014/main" id="{122F9E9F-5C33-49C2-9216-7B2D1B594167}"/>
              </a:ext>
            </a:extLst>
          </p:cNvPr>
          <p:cNvSpPr/>
          <p:nvPr/>
        </p:nvSpPr>
        <p:spPr>
          <a:xfrm>
            <a:off x="462345" y="3788589"/>
            <a:ext cx="8229600" cy="2976625"/>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marL="285750" indent="-285750" algn="ctr">
              <a:buFont typeface="Wingdings" panose="05000000000000000000" pitchFamily="2" charset="2"/>
              <a:buChar char="v"/>
            </a:pPr>
            <a:r>
              <a:rPr lang="en-GB" dirty="0"/>
              <a:t>£2.500-£10.000 expresso equipment</a:t>
            </a:r>
          </a:p>
          <a:p>
            <a:pPr marL="285750" indent="-285750" algn="ctr">
              <a:buFont typeface="Wingdings" panose="05000000000000000000" pitchFamily="2" charset="2"/>
              <a:buChar char="v"/>
            </a:pPr>
            <a:r>
              <a:rPr lang="en-GB" dirty="0"/>
              <a:t>£1.000-£2.000 fan celling</a:t>
            </a:r>
          </a:p>
          <a:p>
            <a:pPr marL="285750" indent="-285750" algn="ctr">
              <a:buFont typeface="Wingdings" panose="05000000000000000000" pitchFamily="2" charset="2"/>
              <a:buChar char="v"/>
            </a:pPr>
            <a:r>
              <a:rPr lang="en-GB" dirty="0"/>
              <a:t>£1.000-£2.500 dishwasher</a:t>
            </a:r>
          </a:p>
          <a:p>
            <a:pPr marL="285750" indent="-285750" algn="ctr">
              <a:buFont typeface="Wingdings" panose="05000000000000000000" pitchFamily="2" charset="2"/>
              <a:buChar char="v"/>
            </a:pPr>
            <a:r>
              <a:rPr lang="en-GB" dirty="0"/>
              <a:t>££100-£500 painting</a:t>
            </a:r>
          </a:p>
          <a:p>
            <a:pPr marL="285750" indent="-285750" algn="ctr">
              <a:buFont typeface="Wingdings" panose="05000000000000000000" pitchFamily="2" charset="2"/>
              <a:buChar char="v"/>
            </a:pPr>
            <a:r>
              <a:rPr lang="en-GB" dirty="0"/>
              <a:t>£500-£1.500 insurance</a:t>
            </a:r>
          </a:p>
          <a:p>
            <a:pPr marL="285750" indent="-285750" algn="ctr">
              <a:buFont typeface="Wingdings" panose="05000000000000000000" pitchFamily="2" charset="2"/>
              <a:buChar char="v"/>
            </a:pPr>
            <a:r>
              <a:rPr lang="en-GB" dirty="0"/>
              <a:t>£250-£1000 cookery </a:t>
            </a:r>
          </a:p>
          <a:p>
            <a:pPr marL="285750" indent="-285750" algn="ctr">
              <a:buFont typeface="Wingdings" panose="05000000000000000000" pitchFamily="2" charset="2"/>
              <a:buChar char="v"/>
            </a:pPr>
            <a:r>
              <a:rPr lang="en-GB" dirty="0"/>
              <a:t>£500-£1.500 accountancy </a:t>
            </a:r>
          </a:p>
          <a:p>
            <a:pPr marL="285750" indent="-285750" algn="ctr">
              <a:buFont typeface="Wingdings" panose="05000000000000000000" pitchFamily="2" charset="2"/>
              <a:buChar char="v"/>
            </a:pPr>
            <a:r>
              <a:rPr lang="en-GB" dirty="0"/>
              <a:t>£100-£200 marketing and deposit and planning application also change of fuse. </a:t>
            </a:r>
          </a:p>
        </p:txBody>
      </p:sp>
      <p:cxnSp>
        <p:nvCxnSpPr>
          <p:cNvPr id="11" name="Straight Arrow Connector 10">
            <a:extLst>
              <a:ext uri="{FF2B5EF4-FFF2-40B4-BE49-F238E27FC236}">
                <a16:creationId xmlns:a16="http://schemas.microsoft.com/office/drawing/2014/main" id="{4E27BAA8-84A4-4ED1-89B8-7E921496EE5D}"/>
              </a:ext>
            </a:extLst>
          </p:cNvPr>
          <p:cNvCxnSpPr>
            <a:cxnSpLocks/>
          </p:cNvCxnSpPr>
          <p:nvPr/>
        </p:nvCxnSpPr>
        <p:spPr>
          <a:xfrm>
            <a:off x="4550295" y="3138244"/>
            <a:ext cx="0" cy="57878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6726381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6130"/>
          </a:xfrm>
        </p:spPr>
        <p:txBody>
          <a:bodyPr>
            <a:normAutofit fontScale="90000"/>
          </a:bodyPr>
          <a:lstStyle/>
          <a:p>
            <a:r>
              <a:rPr lang="en-GB" u="sng" dirty="0">
                <a:latin typeface="Algerian" panose="04020705040A02060702" pitchFamily="82" charset="0"/>
              </a:rPr>
              <a:t>Physical training &amp; skill training</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53692706"/>
              </p:ext>
            </p:extLst>
          </p:nvPr>
        </p:nvGraphicFramePr>
        <p:xfrm>
          <a:off x="457200" y="1600200"/>
          <a:ext cx="8229600" cy="222504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r>
                        <a:rPr lang="en-GB" dirty="0"/>
                        <a:t>smile</a:t>
                      </a:r>
                    </a:p>
                  </a:txBody>
                  <a:tcPr/>
                </a:tc>
                <a:tc>
                  <a:txBody>
                    <a:bodyPr/>
                    <a:lstStyle/>
                    <a:p>
                      <a:r>
                        <a:rPr lang="en-GB" dirty="0"/>
                        <a:t>Familiar with our product</a:t>
                      </a:r>
                    </a:p>
                  </a:txBody>
                  <a:tcPr/>
                </a:tc>
                <a:extLst>
                  <a:ext uri="{0D108BD9-81ED-4DB2-BD59-A6C34878D82A}">
                    <a16:rowId xmlns:a16="http://schemas.microsoft.com/office/drawing/2014/main" val="10000"/>
                  </a:ext>
                </a:extLst>
              </a:tr>
              <a:tr h="370840">
                <a:tc>
                  <a:txBody>
                    <a:bodyPr/>
                    <a:lstStyle/>
                    <a:p>
                      <a:r>
                        <a:rPr lang="en-GB" dirty="0"/>
                        <a:t>manners</a:t>
                      </a:r>
                    </a:p>
                  </a:txBody>
                  <a:tcPr/>
                </a:tc>
                <a:tc>
                  <a:txBody>
                    <a:bodyPr/>
                    <a:lstStyle/>
                    <a:p>
                      <a:r>
                        <a:rPr lang="en-GB" dirty="0"/>
                        <a:t>Coffee culture</a:t>
                      </a:r>
                    </a:p>
                  </a:txBody>
                  <a:tcPr/>
                </a:tc>
                <a:extLst>
                  <a:ext uri="{0D108BD9-81ED-4DB2-BD59-A6C34878D82A}">
                    <a16:rowId xmlns:a16="http://schemas.microsoft.com/office/drawing/2014/main" val="10001"/>
                  </a:ext>
                </a:extLst>
              </a:tr>
              <a:tr h="370840">
                <a:tc>
                  <a:txBody>
                    <a:bodyPr/>
                    <a:lstStyle/>
                    <a:p>
                      <a:r>
                        <a:rPr lang="en-GB" dirty="0"/>
                        <a:t>Good posture for long time</a:t>
                      </a:r>
                    </a:p>
                  </a:txBody>
                  <a:tcPr/>
                </a:tc>
                <a:tc>
                  <a:txBody>
                    <a:bodyPr/>
                    <a:lstStyle/>
                    <a:p>
                      <a:r>
                        <a:rPr lang="en-GB" dirty="0"/>
                        <a:t>Proper reaction</a:t>
                      </a:r>
                    </a:p>
                  </a:txBody>
                  <a:tcPr/>
                </a:tc>
                <a:extLst>
                  <a:ext uri="{0D108BD9-81ED-4DB2-BD59-A6C34878D82A}">
                    <a16:rowId xmlns:a16="http://schemas.microsoft.com/office/drawing/2014/main" val="10002"/>
                  </a:ext>
                </a:extLst>
              </a:tr>
              <a:tr h="370840">
                <a:tc>
                  <a:txBody>
                    <a:bodyPr/>
                    <a:lstStyle/>
                    <a:p>
                      <a:r>
                        <a:rPr lang="en-GB" dirty="0"/>
                        <a:t>balance</a:t>
                      </a:r>
                    </a:p>
                  </a:txBody>
                  <a:tcPr/>
                </a:tc>
                <a:tc>
                  <a:txBody>
                    <a:bodyPr/>
                    <a:lstStyle/>
                    <a:p>
                      <a:r>
                        <a:rPr lang="en-GB" dirty="0"/>
                        <a:t>Inner decoration</a:t>
                      </a:r>
                    </a:p>
                  </a:txBody>
                  <a:tcPr/>
                </a:tc>
                <a:extLst>
                  <a:ext uri="{0D108BD9-81ED-4DB2-BD59-A6C34878D82A}">
                    <a16:rowId xmlns:a16="http://schemas.microsoft.com/office/drawing/2014/main" val="10003"/>
                  </a:ext>
                </a:extLst>
              </a:tr>
              <a:tr h="370840">
                <a:tc>
                  <a:txBody>
                    <a:bodyPr/>
                    <a:lstStyle/>
                    <a:p>
                      <a:r>
                        <a:rPr lang="en-GB" dirty="0"/>
                        <a:t>Talking skill</a:t>
                      </a:r>
                    </a:p>
                  </a:txBody>
                  <a:tcPr/>
                </a:tc>
                <a:tc>
                  <a:txBody>
                    <a:bodyPr/>
                    <a:lstStyle/>
                    <a:p>
                      <a:r>
                        <a:rPr lang="en-GB" dirty="0"/>
                        <a:t>Never judge a person by appearance </a:t>
                      </a:r>
                    </a:p>
                  </a:txBody>
                  <a:tcPr/>
                </a:tc>
                <a:extLst>
                  <a:ext uri="{0D108BD9-81ED-4DB2-BD59-A6C34878D82A}">
                    <a16:rowId xmlns:a16="http://schemas.microsoft.com/office/drawing/2014/main" val="10004"/>
                  </a:ext>
                </a:extLst>
              </a:tr>
              <a:tr h="370840">
                <a:tc>
                  <a:txBody>
                    <a:bodyPr/>
                    <a:lstStyle/>
                    <a:p>
                      <a:r>
                        <a:rPr lang="en-GB" dirty="0"/>
                        <a:t>Operation of the coffee machine</a:t>
                      </a:r>
                    </a:p>
                  </a:txBody>
                  <a:tcPr/>
                </a:tc>
                <a:tc>
                  <a:txBody>
                    <a:bodyPr/>
                    <a:lstStyle/>
                    <a:p>
                      <a:r>
                        <a:rPr lang="en-GB" dirty="0"/>
                        <a:t>Cooperation and leadership</a:t>
                      </a:r>
                    </a:p>
                  </a:txBody>
                  <a:tcPr/>
                </a:tc>
                <a:extLst>
                  <a:ext uri="{0D108BD9-81ED-4DB2-BD59-A6C34878D82A}">
                    <a16:rowId xmlns:a16="http://schemas.microsoft.com/office/drawing/2014/main" val="10005"/>
                  </a:ext>
                </a:extLst>
              </a:tr>
            </a:tbl>
          </a:graphicData>
        </a:graphic>
      </p:graphicFrame>
      <p:pic>
        <p:nvPicPr>
          <p:cNvPr id="5" name="Picture 4"/>
          <p:cNvPicPr>
            <a:picLocks noChangeAspect="1"/>
          </p:cNvPicPr>
          <p:nvPr/>
        </p:nvPicPr>
        <p:blipFill>
          <a:blip r:embed="rId2"/>
          <a:stretch>
            <a:fillRect/>
          </a:stretch>
        </p:blipFill>
        <p:spPr>
          <a:xfrm>
            <a:off x="457200" y="4005064"/>
            <a:ext cx="8229600" cy="2618656"/>
          </a:xfrm>
          <a:prstGeom prst="rect">
            <a:avLst/>
          </a:prstGeom>
        </p:spPr>
      </p:pic>
    </p:spTree>
    <p:extLst>
      <p:ext uri="{BB962C8B-B14F-4D97-AF65-F5344CB8AC3E}">
        <p14:creationId xmlns:p14="http://schemas.microsoft.com/office/powerpoint/2010/main" val="3977133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930226"/>
          </a:xfrm>
        </p:spPr>
        <p:txBody>
          <a:bodyPr/>
          <a:lstStyle/>
          <a:p>
            <a:r>
              <a:rPr lang="en-GB" u="sng" dirty="0">
                <a:latin typeface="Algerian" panose="04020705040A02060702" pitchFamily="82" charset="0"/>
              </a:rPr>
              <a:t>Thank you…..</a:t>
            </a:r>
          </a:p>
        </p:txBody>
      </p:sp>
      <p:pic>
        <p:nvPicPr>
          <p:cNvPr id="4" name="Content Placeholder 3"/>
          <p:cNvPicPr>
            <a:picLocks noGrp="1" noChangeAspect="1"/>
          </p:cNvPicPr>
          <p:nvPr>
            <p:ph idx="1"/>
          </p:nvPr>
        </p:nvPicPr>
        <p:blipFill>
          <a:blip r:embed="rId2"/>
          <a:stretch>
            <a:fillRect/>
          </a:stretch>
        </p:blipFill>
        <p:spPr>
          <a:xfrm>
            <a:off x="2267744" y="2796381"/>
            <a:ext cx="3744415" cy="2133600"/>
          </a:xfrm>
          <a:prstGeom prst="rect">
            <a:avLst/>
          </a:prstGeom>
        </p:spPr>
      </p:pic>
    </p:spTree>
    <p:extLst>
      <p:ext uri="{BB962C8B-B14F-4D97-AF65-F5344CB8AC3E}">
        <p14:creationId xmlns:p14="http://schemas.microsoft.com/office/powerpoint/2010/main" val="13282613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461</TotalTime>
  <Words>978</Words>
  <Application>Microsoft Office PowerPoint</Application>
  <PresentationFormat>On-screen Show (4:3)</PresentationFormat>
  <Paragraphs>144</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Agency FB</vt:lpstr>
      <vt:lpstr>Algerian</vt:lpstr>
      <vt:lpstr>Arial</vt:lpstr>
      <vt:lpstr>Calibri</vt:lpstr>
      <vt:lpstr>Wingdings</vt:lpstr>
      <vt:lpstr>Office Theme</vt:lpstr>
      <vt:lpstr>5Girls coffee cafe Group members </vt:lpstr>
      <vt:lpstr>Executive summery</vt:lpstr>
      <vt:lpstr>Goals &amp; strategies </vt:lpstr>
      <vt:lpstr>Goals &amp; strategies </vt:lpstr>
      <vt:lpstr>Swot analysis</vt:lpstr>
      <vt:lpstr>Swot analysis</vt:lpstr>
      <vt:lpstr>Location </vt:lpstr>
      <vt:lpstr>Legal structure </vt:lpstr>
      <vt:lpstr>Accounting and legal</vt:lpstr>
      <vt:lpstr>Market analysis</vt:lpstr>
      <vt:lpstr>Market strategy</vt:lpstr>
      <vt:lpstr>PowerPoint Presentation</vt:lpstr>
      <vt:lpstr>Start up cost </vt:lpstr>
      <vt:lpstr>Summery of financial needs</vt:lpstr>
      <vt:lpstr>products</vt:lpstr>
      <vt:lpstr>Break even analysis</vt:lpstr>
      <vt:lpstr>Break even calculator</vt:lpstr>
      <vt:lpstr>Physical training &amp; skill training</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Cyberism</dc:creator>
  <cp:lastModifiedBy>sujon</cp:lastModifiedBy>
  <cp:revision>38</cp:revision>
  <dcterms:created xsi:type="dcterms:W3CDTF">2017-12-04T15:30:17Z</dcterms:created>
  <dcterms:modified xsi:type="dcterms:W3CDTF">2017-12-12T15:37:12Z</dcterms:modified>
</cp:coreProperties>
</file>