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7"/>
  </p:notesMasterIdLst>
  <p:sldIdLst>
    <p:sldId id="257" r:id="rId2"/>
    <p:sldId id="270" r:id="rId3"/>
    <p:sldId id="271" r:id="rId4"/>
    <p:sldId id="267" r:id="rId5"/>
    <p:sldId id="287" r:id="rId6"/>
    <p:sldId id="268" r:id="rId7"/>
    <p:sldId id="264" r:id="rId8"/>
    <p:sldId id="269" r:id="rId9"/>
    <p:sldId id="272" r:id="rId10"/>
    <p:sldId id="288" r:id="rId11"/>
    <p:sldId id="289" r:id="rId12"/>
    <p:sldId id="296" r:id="rId13"/>
    <p:sldId id="258" r:id="rId14"/>
    <p:sldId id="273" r:id="rId15"/>
    <p:sldId id="275" r:id="rId16"/>
    <p:sldId id="276" r:id="rId17"/>
    <p:sldId id="262" r:id="rId18"/>
    <p:sldId id="295" r:id="rId19"/>
    <p:sldId id="261" r:id="rId20"/>
    <p:sldId id="260" r:id="rId21"/>
    <p:sldId id="278" r:id="rId22"/>
    <p:sldId id="279" r:id="rId23"/>
    <p:sldId id="280" r:id="rId24"/>
    <p:sldId id="281" r:id="rId25"/>
    <p:sldId id="282" r:id="rId26"/>
    <p:sldId id="277" r:id="rId27"/>
    <p:sldId id="284" r:id="rId28"/>
    <p:sldId id="266" r:id="rId29"/>
    <p:sldId id="290" r:id="rId30"/>
    <p:sldId id="292" r:id="rId31"/>
    <p:sldId id="293" r:id="rId32"/>
    <p:sldId id="285" r:id="rId33"/>
    <p:sldId id="265" r:id="rId34"/>
    <p:sldId id="263" r:id="rId35"/>
    <p:sldId id="286"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22" autoAdjust="0"/>
    <p:restoredTop sz="94660"/>
  </p:normalViewPr>
  <p:slideViewPr>
    <p:cSldViewPr snapToGrid="0">
      <p:cViewPr>
        <p:scale>
          <a:sx n="92" d="100"/>
          <a:sy n="92" d="100"/>
        </p:scale>
        <p:origin x="72"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27F558-1016-4185-B154-888E31541D7D}" type="datetimeFigureOut">
              <a:rPr lang="en-GB" smtClean="0"/>
              <a:t>22/03/2021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1759A0-2245-4294-8CC8-C64BE04E1643}" type="slidenum">
              <a:rPr lang="en-GB" smtClean="0"/>
              <a:t>‹#›</a:t>
            </a:fld>
            <a:endParaRPr lang="en-GB"/>
          </a:p>
        </p:txBody>
      </p:sp>
    </p:spTree>
    <p:extLst>
      <p:ext uri="{BB962C8B-B14F-4D97-AF65-F5344CB8AC3E}">
        <p14:creationId xmlns:p14="http://schemas.microsoft.com/office/powerpoint/2010/main" val="15685133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What does risk mean to you?
https://www.polleverywhere.com/free_text_polls/PNQWEENbMITUarQFeEaV8</a:t>
            </a:r>
            <a:endParaRPr lang="en-GB"/>
          </a:p>
        </p:txBody>
      </p:sp>
      <p:sp>
        <p:nvSpPr>
          <p:cNvPr id="4" name="Slide Number Placeholder 3"/>
          <p:cNvSpPr>
            <a:spLocks noGrp="1"/>
          </p:cNvSpPr>
          <p:nvPr>
            <p:ph type="sldNum" sz="quarter" idx="10"/>
          </p:nvPr>
        </p:nvSpPr>
        <p:spPr/>
        <p:txBody>
          <a:bodyPr/>
          <a:lstStyle/>
          <a:p>
            <a:fld id="{181759A0-2245-4294-8CC8-C64BE04E1643}" type="slidenum">
              <a:rPr lang="en-GB" smtClean="0"/>
              <a:t>3</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929048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Do you think risk should be part of Adventurous Activities in PE?
https://www.polleverywhere.com/multiple_choice_polls/710fLErRGw9QRZaBVuS4e?flow=Default&amp;onscreen=persist</a:t>
            </a:r>
            <a:endParaRPr lang="en-GB"/>
          </a:p>
        </p:txBody>
      </p:sp>
      <p:sp>
        <p:nvSpPr>
          <p:cNvPr id="4" name="Slide Number Placeholder 3"/>
          <p:cNvSpPr>
            <a:spLocks noGrp="1"/>
          </p:cNvSpPr>
          <p:nvPr>
            <p:ph type="sldNum" sz="quarter" idx="10"/>
          </p:nvPr>
        </p:nvSpPr>
        <p:spPr/>
        <p:txBody>
          <a:bodyPr/>
          <a:lstStyle/>
          <a:p>
            <a:fld id="{181759A0-2245-4294-8CC8-C64BE04E1643}" type="slidenum">
              <a:rPr lang="en-GB" smtClean="0"/>
              <a:t>5</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32291314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Have you ever completed a risk assessment?
https://www.polleverywhere.com/multiple_choice_polls/qB2VTTPXShHwWpJSRy2Eq?flow=Default&amp;onscreen=persist</a:t>
            </a:r>
            <a:endParaRPr lang="en-GB"/>
          </a:p>
        </p:txBody>
      </p:sp>
      <p:sp>
        <p:nvSpPr>
          <p:cNvPr id="4" name="Slide Number Placeholder 3"/>
          <p:cNvSpPr>
            <a:spLocks noGrp="1"/>
          </p:cNvSpPr>
          <p:nvPr>
            <p:ph type="sldNum" sz="quarter" idx="10"/>
          </p:nvPr>
        </p:nvSpPr>
        <p:spPr/>
        <p:txBody>
          <a:bodyPr/>
          <a:lstStyle/>
          <a:p>
            <a:fld id="{181759A0-2245-4294-8CC8-C64BE04E1643}" type="slidenum">
              <a:rPr lang="en-GB" smtClean="0"/>
              <a:t>10</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7363697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22/03/2021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20634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22/03/2021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374885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13296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22/03/2021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22015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22/03/2021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36106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22/03/2021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33541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22/03/2021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71467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05311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92591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798011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78955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22/03/2021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5124222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8.gi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7.jp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schoolleaders.thekeysupport.com/administration-and-management/risk/curriculum-risk-assessments/risk-assessments-for-pe-learning-and-teaching/#section-1" TargetMode="External"/><Relationship Id="rId2" Type="http://schemas.openxmlformats.org/officeDocument/2006/relationships/hyperlink" Target="https://www.hse.gov.uk/risk/controlling-risks.htm" TargetMode="External"/><Relationship Id="rId1" Type="http://schemas.openxmlformats.org/officeDocument/2006/relationships/slideLayout" Target="../slideLayouts/slideLayout2.xml"/><Relationship Id="rId4" Type="http://schemas.openxmlformats.org/officeDocument/2006/relationships/hyperlink" Target="https://www.wrexham.gov.uk/assets/pdfs/education/pess/safe_practice_pess_risk_assessment_form.pdf"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6000" dirty="0" smtClean="0">
                <a:solidFill>
                  <a:schemeClr val="bg1"/>
                </a:solidFill>
              </a:rPr>
              <a:t>Risk…</a:t>
            </a:r>
            <a:endParaRPr lang="en-GB" sz="6000" dirty="0">
              <a:solidFill>
                <a:schemeClr val="bg1"/>
              </a:solidFill>
            </a:endParaRPr>
          </a:p>
        </p:txBody>
      </p:sp>
    </p:spTree>
    <p:extLst>
      <p:ext uri="{BB962C8B-B14F-4D97-AF65-F5344CB8AC3E}">
        <p14:creationId xmlns:p14="http://schemas.microsoft.com/office/powerpoint/2010/main" val="238079849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768928"/>
            <a:ext cx="12192000" cy="8128000"/>
          </a:xfrm>
          <a:prstGeom prst="rect">
            <a:avLst/>
          </a:prstGeom>
        </p:spPr>
      </p:pic>
    </p:spTree>
    <p:extLst>
      <p:ext uri="{BB962C8B-B14F-4D97-AF65-F5344CB8AC3E}">
        <p14:creationId xmlns:p14="http://schemas.microsoft.com/office/powerpoint/2010/main" val="61187073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260703993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0892" y="-138547"/>
            <a:ext cx="13241555" cy="5846620"/>
          </a:xfrm>
          <a:prstGeom prst="rect">
            <a:avLst/>
          </a:prstGeom>
        </p:spPr>
      </p:pic>
    </p:spTree>
    <p:extLst>
      <p:ext uri="{BB962C8B-B14F-4D97-AF65-F5344CB8AC3E}">
        <p14:creationId xmlns:p14="http://schemas.microsoft.com/office/powerpoint/2010/main" val="58216661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416720385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76745"/>
            <a:ext cx="12192000" cy="8132064"/>
          </a:xfrm>
          <a:prstGeom prst="rect">
            <a:avLst/>
          </a:prstGeom>
        </p:spPr>
      </p:pic>
      <p:sp>
        <p:nvSpPr>
          <p:cNvPr id="4" name="TextBox 3"/>
          <p:cNvSpPr txBox="1"/>
          <p:nvPr/>
        </p:nvSpPr>
        <p:spPr>
          <a:xfrm rot="10800000" flipV="1">
            <a:off x="256308" y="3519475"/>
            <a:ext cx="8042563" cy="3108543"/>
          </a:xfrm>
          <a:prstGeom prst="rect">
            <a:avLst/>
          </a:prstGeom>
          <a:noFill/>
        </p:spPr>
        <p:txBody>
          <a:bodyPr wrap="square" rtlCol="0">
            <a:spAutoFit/>
          </a:bodyPr>
          <a:lstStyle/>
          <a:p>
            <a:r>
              <a:rPr lang="en-GB" sz="2800" b="1" dirty="0" smtClean="0">
                <a:solidFill>
                  <a:schemeClr val="bg1"/>
                </a:solidFill>
                <a:latin typeface="Bradley Hand ITC" panose="03070402050302030203" pitchFamily="66" charset="0"/>
              </a:rPr>
              <a:t>“By </a:t>
            </a:r>
            <a:r>
              <a:rPr lang="en-GB" sz="2800" b="1" dirty="0">
                <a:solidFill>
                  <a:schemeClr val="bg1"/>
                </a:solidFill>
                <a:latin typeface="Bradley Hand ITC" panose="03070402050302030203" pitchFamily="66" charset="0"/>
              </a:rPr>
              <a:t>putting active risk management at the heart of adventure we can give young people a superb arena in which to develop their skills in managing the uncertainties of life, but only if we leave enough uncertainty of outcome in the process for their risk management to be </a:t>
            </a:r>
            <a:r>
              <a:rPr lang="en-GB" sz="2800" b="1" dirty="0" smtClean="0">
                <a:solidFill>
                  <a:schemeClr val="bg1"/>
                </a:solidFill>
                <a:latin typeface="Bradley Hand ITC" panose="03070402050302030203" pitchFamily="66" charset="0"/>
              </a:rPr>
              <a:t>real”. </a:t>
            </a:r>
          </a:p>
          <a:p>
            <a:r>
              <a:rPr lang="en-GB" sz="2800" b="1" dirty="0" smtClean="0">
                <a:solidFill>
                  <a:schemeClr val="bg1"/>
                </a:solidFill>
                <a:latin typeface="Bradley Hand ITC" panose="03070402050302030203" pitchFamily="66" charset="0"/>
              </a:rPr>
              <a:t>(Barton, 2007, pp. 5)</a:t>
            </a:r>
            <a:endParaRPr lang="en-GB" sz="2800" b="1" dirty="0">
              <a:solidFill>
                <a:schemeClr val="bg1"/>
              </a:solidFill>
              <a:latin typeface="Bradley Hand ITC" panose="03070402050302030203" pitchFamily="66" charset="0"/>
            </a:endParaRPr>
          </a:p>
        </p:txBody>
      </p:sp>
    </p:spTree>
    <p:extLst>
      <p:ext uri="{BB962C8B-B14F-4D97-AF65-F5344CB8AC3E}">
        <p14:creationId xmlns:p14="http://schemas.microsoft.com/office/powerpoint/2010/main" val="40259268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66819"/>
            <a:ext cx="10972800" cy="1143000"/>
          </a:xfrm>
        </p:spPr>
        <p:txBody>
          <a:bodyPr>
            <a:noAutofit/>
          </a:bodyPr>
          <a:lstStyle/>
          <a:p>
            <a:r>
              <a:rPr lang="en-GB" sz="3200" dirty="0" smtClean="0"/>
              <a:t>Useful Text </a:t>
            </a:r>
            <a:r>
              <a:rPr lang="en-GB" sz="3200" dirty="0"/>
              <a:t>R</a:t>
            </a:r>
            <a:r>
              <a:rPr lang="en-GB" sz="3200" dirty="0" smtClean="0"/>
              <a:t>egarding Risk in Outdoor Adventure </a:t>
            </a:r>
            <a:endParaRPr lang="en-GB" sz="3200"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15654" y="1120263"/>
            <a:ext cx="3105584" cy="4415061"/>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71061">
            <a:off x="8873836" y="3248890"/>
            <a:ext cx="1814945" cy="1814945"/>
          </a:xfrm>
          <a:prstGeom prst="rect">
            <a:avLst/>
          </a:prstGeom>
        </p:spPr>
      </p:pic>
    </p:spTree>
    <p:extLst>
      <p:ext uri="{BB962C8B-B14F-4D97-AF65-F5344CB8AC3E}">
        <p14:creationId xmlns:p14="http://schemas.microsoft.com/office/powerpoint/2010/main" val="3032298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70000"/>
            <a:ext cx="12192000" cy="8128000"/>
          </a:xfrm>
          <a:prstGeom prst="rect">
            <a:avLst/>
          </a:prstGeom>
        </p:spPr>
      </p:pic>
      <p:sp>
        <p:nvSpPr>
          <p:cNvPr id="5" name="Rectangle 4"/>
          <p:cNvSpPr/>
          <p:nvPr/>
        </p:nvSpPr>
        <p:spPr>
          <a:xfrm>
            <a:off x="934910" y="528935"/>
            <a:ext cx="2993127" cy="923330"/>
          </a:xfrm>
          <a:prstGeom prst="rect">
            <a:avLst/>
          </a:prstGeom>
          <a:noFill/>
        </p:spPr>
        <p:txBody>
          <a:bodyPr wrap="none" lIns="91440" tIns="45720" rIns="91440" bIns="45720">
            <a:spAutoFit/>
          </a:bodyPr>
          <a:lstStyle/>
          <a:p>
            <a:pPr algn="ctr"/>
            <a:r>
              <a:rPr lang="en-US" sz="5400" b="1" cap="none" spc="0" dirty="0" smtClean="0">
                <a:ln w="9525">
                  <a:solidFill>
                    <a:schemeClr val="bg1"/>
                  </a:solidFill>
                  <a:prstDash val="solid"/>
                </a:ln>
                <a:solidFill>
                  <a:schemeClr val="tx1"/>
                </a:solidFill>
                <a:effectLst>
                  <a:outerShdw blurRad="12700" dist="38100" dir="2700000" algn="tl" rotWithShape="0">
                    <a:schemeClr val="bg1">
                      <a:lumMod val="50000"/>
                    </a:schemeClr>
                  </a:outerShdw>
                </a:effectLst>
              </a:rPr>
              <a:t>Physical</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6" name="Rectangle 5"/>
          <p:cNvSpPr/>
          <p:nvPr/>
        </p:nvSpPr>
        <p:spPr>
          <a:xfrm>
            <a:off x="9182086" y="2136062"/>
            <a:ext cx="2223686" cy="923330"/>
          </a:xfrm>
          <a:prstGeom prst="rect">
            <a:avLst/>
          </a:prstGeom>
          <a:noFill/>
        </p:spPr>
        <p:txBody>
          <a:bodyPr wrap="none" lIns="91440" tIns="45720" rIns="91440" bIns="45720">
            <a:spAutoFit/>
          </a:bodyPr>
          <a:lstStyle/>
          <a:p>
            <a:pPr algn="ctr"/>
            <a:r>
              <a:rPr lang="en-US" sz="5400" b="1" cap="none" spc="0" dirty="0" smtClean="0">
                <a:ln w="9525">
                  <a:solidFill>
                    <a:schemeClr val="bg1"/>
                  </a:solidFill>
                  <a:prstDash val="solid"/>
                </a:ln>
                <a:solidFill>
                  <a:schemeClr val="tx1"/>
                </a:solidFill>
                <a:effectLst>
                  <a:outerShdw blurRad="12700" dist="38100" dir="2700000" algn="tl" rotWithShape="0">
                    <a:schemeClr val="bg1">
                      <a:lumMod val="50000"/>
                    </a:schemeClr>
                  </a:outerShdw>
                </a:effectLst>
              </a:rPr>
              <a:t>Social</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7" name="Rectangle 6"/>
          <p:cNvSpPr/>
          <p:nvPr/>
        </p:nvSpPr>
        <p:spPr>
          <a:xfrm>
            <a:off x="354684" y="4089554"/>
            <a:ext cx="3724097" cy="923330"/>
          </a:xfrm>
          <a:prstGeom prst="rect">
            <a:avLst/>
          </a:prstGeom>
          <a:noFill/>
        </p:spPr>
        <p:txBody>
          <a:bodyPr wrap="none" lIns="91440" tIns="45720" rIns="91440" bIns="45720">
            <a:spAutoFit/>
          </a:bodyPr>
          <a:lstStyle/>
          <a:p>
            <a:pPr algn="ctr"/>
            <a:r>
              <a:rPr lang="en-US" sz="5400" b="1" cap="none" spc="0" dirty="0" smtClean="0">
                <a:ln w="9525">
                  <a:solidFill>
                    <a:schemeClr val="bg1"/>
                  </a:solidFill>
                  <a:prstDash val="solid"/>
                </a:ln>
                <a:solidFill>
                  <a:schemeClr val="tx1"/>
                </a:solidFill>
                <a:effectLst>
                  <a:outerShdw blurRad="12700" dist="38100" dir="2700000" algn="tl" rotWithShape="0">
                    <a:schemeClr val="bg1">
                      <a:lumMod val="50000"/>
                    </a:schemeClr>
                  </a:outerShdw>
                </a:effectLst>
              </a:rPr>
              <a:t>Emotional </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8" name="Rectangle 7"/>
          <p:cNvSpPr/>
          <p:nvPr/>
        </p:nvSpPr>
        <p:spPr>
          <a:xfrm>
            <a:off x="5542350" y="1396847"/>
            <a:ext cx="3185488" cy="923330"/>
          </a:xfrm>
          <a:prstGeom prst="rect">
            <a:avLst/>
          </a:prstGeom>
          <a:noFill/>
        </p:spPr>
        <p:txBody>
          <a:bodyPr wrap="none" lIns="91440" tIns="45720" rIns="91440" bIns="45720">
            <a:spAutoFit/>
          </a:bodyPr>
          <a:lstStyle/>
          <a:p>
            <a:pPr algn="ctr"/>
            <a:r>
              <a:rPr lang="en-US" sz="5400" b="1" dirty="0" smtClean="0">
                <a:ln w="9525">
                  <a:solidFill>
                    <a:schemeClr val="bg1"/>
                  </a:solidFill>
                  <a:prstDash val="solid"/>
                </a:ln>
                <a:effectLst>
                  <a:outerShdw blurRad="12700" dist="38100" dir="2700000" algn="tl" rotWithShape="0">
                    <a:schemeClr val="bg1">
                      <a:lumMod val="50000"/>
                    </a:schemeClr>
                  </a:outerShdw>
                </a:effectLst>
              </a:rPr>
              <a:t>Financial</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pic>
        <p:nvPicPr>
          <p:cNvPr id="12" name="Picture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0490" y="5105400"/>
            <a:ext cx="2521528" cy="1260764"/>
          </a:xfrm>
          <a:prstGeom prst="rect">
            <a:avLst/>
          </a:prstGeom>
        </p:spPr>
      </p:pic>
    </p:spTree>
    <p:extLst>
      <p:ext uri="{BB962C8B-B14F-4D97-AF65-F5344CB8AC3E}">
        <p14:creationId xmlns:p14="http://schemas.microsoft.com/office/powerpoint/2010/main" val="149387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6000" dirty="0" smtClean="0">
                <a:solidFill>
                  <a:schemeClr val="bg1"/>
                </a:solidFill>
              </a:rPr>
              <a:t>Risk Assessment</a:t>
            </a:r>
            <a:endParaRPr lang="en-GB" sz="6000" dirty="0">
              <a:solidFill>
                <a:schemeClr val="bg1"/>
              </a:solidFill>
            </a:endParaRPr>
          </a:p>
        </p:txBody>
      </p:sp>
      <p:sp>
        <p:nvSpPr>
          <p:cNvPr id="3" name="Subtitle 2"/>
          <p:cNvSpPr>
            <a:spLocks noGrp="1"/>
          </p:cNvSpPr>
          <p:nvPr>
            <p:ph type="subTitle" idx="1"/>
          </p:nvPr>
        </p:nvSpPr>
        <p:spPr>
          <a:xfrm>
            <a:off x="1680351" y="3204287"/>
            <a:ext cx="8534400" cy="1752600"/>
          </a:xfrm>
        </p:spPr>
        <p:txBody>
          <a:bodyPr/>
          <a:lstStyle/>
          <a:p>
            <a:r>
              <a:rPr lang="en-GB" dirty="0" smtClean="0"/>
              <a:t>2021</a:t>
            </a:r>
            <a:endParaRPr lang="en-GB" dirty="0"/>
          </a:p>
        </p:txBody>
      </p:sp>
    </p:spTree>
    <p:extLst>
      <p:ext uri="{BB962C8B-B14F-4D97-AF65-F5344CB8AC3E}">
        <p14:creationId xmlns:p14="http://schemas.microsoft.com/office/powerpoint/2010/main" val="570071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46712737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4691" y="787329"/>
            <a:ext cx="11894127" cy="4466956"/>
          </a:xfrm>
          <a:prstGeom prst="rect">
            <a:avLst/>
          </a:prstGeom>
        </p:spPr>
      </p:pic>
    </p:spTree>
    <p:extLst>
      <p:ext uri="{BB962C8B-B14F-4D97-AF65-F5344CB8AC3E}">
        <p14:creationId xmlns:p14="http://schemas.microsoft.com/office/powerpoint/2010/main" val="42905811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7091" y="1406237"/>
            <a:ext cx="11801629" cy="646331"/>
          </a:xfrm>
          <a:prstGeom prst="rect">
            <a:avLst/>
          </a:prstGeom>
          <a:noFill/>
        </p:spPr>
        <p:txBody>
          <a:bodyPr wrap="none" rtlCol="0">
            <a:spAutoFit/>
          </a:bodyPr>
          <a:lstStyle/>
          <a:p>
            <a:r>
              <a:rPr lang="en-GB" sz="3600" dirty="0" smtClean="0">
                <a:solidFill>
                  <a:schemeClr val="accent1">
                    <a:lumMod val="50000"/>
                  </a:schemeClr>
                </a:solidFill>
                <a:latin typeface="Comic Sans MS" panose="030F0702030302020204" pitchFamily="66" charset="0"/>
              </a:rPr>
              <a:t>Jot down your definition of what a risk assessment is.</a:t>
            </a:r>
            <a:endParaRPr lang="en-GB" sz="3600" dirty="0">
              <a:solidFill>
                <a:schemeClr val="accent1">
                  <a:lumMod val="50000"/>
                </a:schemeClr>
              </a:solidFill>
              <a:latin typeface="Comic Sans MS" panose="030F0702030302020204" pitchFamily="66"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78036" y="2533650"/>
            <a:ext cx="3063586" cy="3063586"/>
          </a:xfrm>
          <a:prstGeom prst="rect">
            <a:avLst/>
          </a:prstGeom>
        </p:spPr>
      </p:pic>
    </p:spTree>
    <p:extLst>
      <p:ext uri="{BB962C8B-B14F-4D97-AF65-F5344CB8AC3E}">
        <p14:creationId xmlns:p14="http://schemas.microsoft.com/office/powerpoint/2010/main" val="52902693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What is a Risk Assessment</a:t>
            </a:r>
            <a:endParaRPr lang="en-GB" dirty="0">
              <a:solidFill>
                <a:schemeClr val="accent1">
                  <a:lumMod val="50000"/>
                </a:schemeClr>
              </a:solidFill>
            </a:endParaRPr>
          </a:p>
        </p:txBody>
      </p:sp>
      <p:sp>
        <p:nvSpPr>
          <p:cNvPr id="3" name="Content Placeholder 2"/>
          <p:cNvSpPr>
            <a:spLocks noGrp="1"/>
          </p:cNvSpPr>
          <p:nvPr>
            <p:ph idx="1"/>
          </p:nvPr>
        </p:nvSpPr>
        <p:spPr>
          <a:xfrm>
            <a:off x="609600" y="2001983"/>
            <a:ext cx="10972800" cy="2493817"/>
          </a:xfrm>
        </p:spPr>
        <p:txBody>
          <a:bodyPr>
            <a:normAutofit lnSpcReduction="10000"/>
          </a:bodyPr>
          <a:lstStyle/>
          <a:p>
            <a:pPr marL="0" indent="0" algn="ctr">
              <a:buNone/>
            </a:pPr>
            <a:r>
              <a:rPr lang="en-GB" sz="4000" dirty="0" smtClean="0"/>
              <a:t>The systematic and recorded process of evaluating the potential hazards and their associated risks of any given activity or undertaking. </a:t>
            </a:r>
            <a:endParaRPr lang="en-GB" sz="4000" dirty="0"/>
          </a:p>
        </p:txBody>
      </p:sp>
    </p:spTree>
    <p:extLst>
      <p:ext uri="{BB962C8B-B14F-4D97-AF65-F5344CB8AC3E}">
        <p14:creationId xmlns:p14="http://schemas.microsoft.com/office/powerpoint/2010/main" val="115810876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Types of Risk Assessment</a:t>
            </a:r>
          </a:p>
        </p:txBody>
      </p:sp>
      <p:sp>
        <p:nvSpPr>
          <p:cNvPr id="3" name="Content Placeholder 2"/>
          <p:cNvSpPr>
            <a:spLocks noGrp="1"/>
          </p:cNvSpPr>
          <p:nvPr>
            <p:ph sz="half" idx="1"/>
          </p:nvPr>
        </p:nvSpPr>
        <p:spPr>
          <a:xfrm>
            <a:off x="604982" y="1417638"/>
            <a:ext cx="5384800" cy="2614035"/>
          </a:xfrm>
        </p:spPr>
        <p:txBody>
          <a:bodyPr>
            <a:normAutofit/>
          </a:bodyPr>
          <a:lstStyle/>
          <a:p>
            <a:pPr marL="0" indent="0">
              <a:buNone/>
            </a:pPr>
            <a:r>
              <a:rPr lang="en-US" b="1" dirty="0" smtClean="0"/>
              <a:t>Generic</a:t>
            </a:r>
            <a:endParaRPr lang="en-US" b="1" dirty="0"/>
          </a:p>
          <a:p>
            <a:pPr marL="0" indent="0">
              <a:buNone/>
            </a:pPr>
            <a:r>
              <a:rPr lang="en-US" dirty="0"/>
              <a:t>Relates to the activity itself such as team building or bouldering</a:t>
            </a:r>
            <a:r>
              <a:rPr lang="en-US" dirty="0" smtClean="0"/>
              <a:t>.</a:t>
            </a:r>
            <a:endParaRPr lang="en-US" dirty="0"/>
          </a:p>
          <a:p>
            <a:pPr marL="0" indent="0">
              <a:buNone/>
            </a:pPr>
            <a:r>
              <a:rPr lang="en-US" dirty="0" smtClean="0"/>
              <a:t>Sometimes referred to as an activity risk assessment. </a:t>
            </a:r>
            <a:endParaRPr lang="en-US" dirty="0"/>
          </a:p>
          <a:p>
            <a:endParaRPr lang="en-GB" dirty="0"/>
          </a:p>
        </p:txBody>
      </p:sp>
      <p:pic>
        <p:nvPicPr>
          <p:cNvPr id="7" name="Content Placeholder 6"/>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791397" y="1357745"/>
            <a:ext cx="3989388" cy="3989388"/>
          </a:xfrm>
        </p:spPr>
      </p:pic>
      <p:sp>
        <p:nvSpPr>
          <p:cNvPr id="4" name="TextBox 3"/>
          <p:cNvSpPr txBox="1"/>
          <p:nvPr/>
        </p:nvSpPr>
        <p:spPr>
          <a:xfrm>
            <a:off x="373807" y="3980458"/>
            <a:ext cx="6237605" cy="1569660"/>
          </a:xfrm>
          <a:prstGeom prst="rect">
            <a:avLst/>
          </a:prstGeom>
          <a:noFill/>
        </p:spPr>
        <p:txBody>
          <a:bodyPr wrap="none" rtlCol="0">
            <a:spAutoFit/>
          </a:bodyPr>
          <a:lstStyle/>
          <a:p>
            <a:pPr algn="ctr"/>
            <a:r>
              <a:rPr lang="en-GB" sz="2400" b="1" dirty="0" smtClean="0">
                <a:solidFill>
                  <a:schemeClr val="accent1">
                    <a:lumMod val="50000"/>
                  </a:schemeClr>
                </a:solidFill>
              </a:rPr>
              <a:t>This is the type of risk assessment we’re </a:t>
            </a:r>
          </a:p>
          <a:p>
            <a:pPr algn="ctr"/>
            <a:r>
              <a:rPr lang="en-GB" sz="2400" b="1" dirty="0" smtClean="0">
                <a:solidFill>
                  <a:schemeClr val="accent1">
                    <a:lumMod val="50000"/>
                  </a:schemeClr>
                </a:solidFill>
              </a:rPr>
              <a:t>looking for you to write to </a:t>
            </a:r>
          </a:p>
          <a:p>
            <a:pPr algn="ctr"/>
            <a:r>
              <a:rPr lang="en-GB" sz="2400" b="1" dirty="0" smtClean="0">
                <a:solidFill>
                  <a:schemeClr val="accent1">
                    <a:lumMod val="50000"/>
                  </a:schemeClr>
                </a:solidFill>
              </a:rPr>
              <a:t>support the activities you have chosen </a:t>
            </a:r>
          </a:p>
          <a:p>
            <a:pPr algn="ctr"/>
            <a:r>
              <a:rPr lang="en-GB" sz="2400" b="1" dirty="0">
                <a:solidFill>
                  <a:schemeClr val="accent1">
                    <a:lumMod val="50000"/>
                  </a:schemeClr>
                </a:solidFill>
              </a:rPr>
              <a:t>i</a:t>
            </a:r>
            <a:r>
              <a:rPr lang="en-GB" sz="2400" b="1" dirty="0" smtClean="0">
                <a:solidFill>
                  <a:schemeClr val="accent1">
                    <a:lumMod val="50000"/>
                  </a:schemeClr>
                </a:solidFill>
              </a:rPr>
              <a:t>n your lesson plan.</a:t>
            </a:r>
            <a:endParaRPr lang="en-GB" sz="2400" b="1" dirty="0">
              <a:solidFill>
                <a:schemeClr val="accent1">
                  <a:lumMod val="50000"/>
                </a:schemeClr>
              </a:solidFill>
            </a:endParaRPr>
          </a:p>
        </p:txBody>
      </p:sp>
    </p:spTree>
    <p:extLst>
      <p:ext uri="{BB962C8B-B14F-4D97-AF65-F5344CB8AC3E}">
        <p14:creationId xmlns:p14="http://schemas.microsoft.com/office/powerpoint/2010/main" val="2674694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animEffect transition="in" filter="fade">
                                      <p:cBhvr>
                                        <p:cTn id="16"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Types of Risk Assessment</a:t>
            </a:r>
          </a:p>
        </p:txBody>
      </p:sp>
      <p:sp>
        <p:nvSpPr>
          <p:cNvPr id="3" name="Content Placeholder 2"/>
          <p:cNvSpPr>
            <a:spLocks noGrp="1"/>
          </p:cNvSpPr>
          <p:nvPr>
            <p:ph sz="half" idx="1"/>
          </p:nvPr>
        </p:nvSpPr>
        <p:spPr/>
        <p:txBody>
          <a:bodyPr/>
          <a:lstStyle/>
          <a:p>
            <a:pPr marL="0" indent="0">
              <a:buNone/>
            </a:pPr>
            <a:r>
              <a:rPr lang="en-US" b="1" dirty="0"/>
              <a:t>Site </a:t>
            </a:r>
            <a:r>
              <a:rPr lang="en-US" b="1" dirty="0" smtClean="0"/>
              <a:t>Specific</a:t>
            </a:r>
          </a:p>
          <a:p>
            <a:pPr marL="0" indent="0">
              <a:buNone/>
            </a:pPr>
            <a:endParaRPr lang="en-US" b="1" dirty="0"/>
          </a:p>
          <a:p>
            <a:pPr marL="0" indent="0">
              <a:buNone/>
            </a:pPr>
            <a:r>
              <a:rPr lang="en-US" dirty="0"/>
              <a:t>Takes into account the nuances of the venue. Requires experience and familiarity.</a:t>
            </a:r>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735978" y="1417638"/>
            <a:ext cx="3989388" cy="3989388"/>
          </a:xfrm>
        </p:spPr>
      </p:pic>
      <p:sp>
        <p:nvSpPr>
          <p:cNvPr id="4" name="TextBox 3"/>
          <p:cNvSpPr txBox="1"/>
          <p:nvPr/>
        </p:nvSpPr>
        <p:spPr>
          <a:xfrm>
            <a:off x="950426" y="4405747"/>
            <a:ext cx="4703147" cy="830997"/>
          </a:xfrm>
          <a:prstGeom prst="rect">
            <a:avLst/>
          </a:prstGeom>
          <a:noFill/>
        </p:spPr>
        <p:txBody>
          <a:bodyPr wrap="none" rtlCol="0">
            <a:spAutoFit/>
          </a:bodyPr>
          <a:lstStyle/>
          <a:p>
            <a:pPr algn="ctr"/>
            <a:r>
              <a:rPr lang="en-GB" sz="2400" b="1" dirty="0" smtClean="0">
                <a:solidFill>
                  <a:schemeClr val="accent1">
                    <a:lumMod val="50000"/>
                  </a:schemeClr>
                </a:solidFill>
              </a:rPr>
              <a:t>You do not need to write a site </a:t>
            </a:r>
          </a:p>
          <a:p>
            <a:pPr algn="ctr"/>
            <a:r>
              <a:rPr lang="en-GB" sz="2400" b="1" dirty="0" smtClean="0">
                <a:solidFill>
                  <a:schemeClr val="accent1">
                    <a:lumMod val="50000"/>
                  </a:schemeClr>
                </a:solidFill>
              </a:rPr>
              <a:t>specific risk assessment</a:t>
            </a:r>
            <a:endParaRPr lang="en-GB" sz="2400" b="1" dirty="0">
              <a:solidFill>
                <a:schemeClr val="accent1">
                  <a:lumMod val="50000"/>
                </a:schemeClr>
              </a:solidFill>
            </a:endParaRPr>
          </a:p>
        </p:txBody>
      </p:sp>
    </p:spTree>
    <p:extLst>
      <p:ext uri="{BB962C8B-B14F-4D97-AF65-F5344CB8AC3E}">
        <p14:creationId xmlns:p14="http://schemas.microsoft.com/office/powerpoint/2010/main" val="264409420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Types of Risk Assessment</a:t>
            </a:r>
          </a:p>
        </p:txBody>
      </p:sp>
      <p:sp>
        <p:nvSpPr>
          <p:cNvPr id="3" name="Content Placeholder 2"/>
          <p:cNvSpPr>
            <a:spLocks noGrp="1"/>
          </p:cNvSpPr>
          <p:nvPr>
            <p:ph sz="half" idx="1"/>
          </p:nvPr>
        </p:nvSpPr>
        <p:spPr/>
        <p:txBody>
          <a:bodyPr/>
          <a:lstStyle/>
          <a:p>
            <a:pPr marL="0" indent="0">
              <a:buNone/>
            </a:pPr>
            <a:r>
              <a:rPr lang="en-US" b="1" dirty="0" smtClean="0"/>
              <a:t>Dynamic</a:t>
            </a:r>
          </a:p>
          <a:p>
            <a:pPr marL="0" indent="0">
              <a:buNone/>
            </a:pPr>
            <a:endParaRPr lang="en-US" b="1" dirty="0"/>
          </a:p>
          <a:p>
            <a:pPr marL="0" indent="0">
              <a:buNone/>
            </a:pPr>
            <a:r>
              <a:rPr lang="en-US" dirty="0"/>
              <a:t>Done on the move. </a:t>
            </a:r>
            <a:endParaRPr lang="en-US" dirty="0" smtClean="0"/>
          </a:p>
          <a:p>
            <a:pPr marL="0" indent="0">
              <a:buNone/>
            </a:pPr>
            <a:r>
              <a:rPr lang="en-US" dirty="0" smtClean="0"/>
              <a:t>Requires </a:t>
            </a:r>
            <a:r>
              <a:rPr lang="en-US" dirty="0"/>
              <a:t>experience of the activity and the venue as well as sound judgement.</a:t>
            </a:r>
          </a:p>
          <a:p>
            <a:endParaRPr lang="en-GB" dirty="0"/>
          </a:p>
        </p:txBody>
      </p:sp>
      <p:pic>
        <p:nvPicPr>
          <p:cNvPr id="6" name="Content Placeholder 5"/>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735979" y="1417638"/>
            <a:ext cx="3989388" cy="3989388"/>
          </a:xfrm>
        </p:spPr>
      </p:pic>
      <p:sp>
        <p:nvSpPr>
          <p:cNvPr id="4" name="TextBox 3"/>
          <p:cNvSpPr txBox="1"/>
          <p:nvPr/>
        </p:nvSpPr>
        <p:spPr>
          <a:xfrm>
            <a:off x="96981" y="4668981"/>
            <a:ext cx="6586290" cy="830997"/>
          </a:xfrm>
          <a:prstGeom prst="rect">
            <a:avLst/>
          </a:prstGeom>
          <a:noFill/>
        </p:spPr>
        <p:txBody>
          <a:bodyPr wrap="none" rtlCol="0">
            <a:spAutoFit/>
          </a:bodyPr>
          <a:lstStyle/>
          <a:p>
            <a:pPr algn="ctr"/>
            <a:r>
              <a:rPr lang="en-GB" sz="2400" b="1" dirty="0" smtClean="0">
                <a:solidFill>
                  <a:schemeClr val="accent1">
                    <a:lumMod val="50000"/>
                  </a:schemeClr>
                </a:solidFill>
              </a:rPr>
              <a:t>We will not be able to assess your dynamic </a:t>
            </a:r>
          </a:p>
          <a:p>
            <a:pPr algn="ctr"/>
            <a:r>
              <a:rPr lang="en-GB" sz="2400" b="1" dirty="0" smtClean="0">
                <a:solidFill>
                  <a:schemeClr val="accent1">
                    <a:lumMod val="50000"/>
                  </a:schemeClr>
                </a:solidFill>
              </a:rPr>
              <a:t>risk assessment abilities. </a:t>
            </a:r>
            <a:endParaRPr lang="en-GB" sz="2400" b="1" dirty="0">
              <a:solidFill>
                <a:schemeClr val="accent1">
                  <a:lumMod val="50000"/>
                </a:schemeClr>
              </a:solidFill>
            </a:endParaRPr>
          </a:p>
        </p:txBody>
      </p:sp>
    </p:spTree>
    <p:extLst>
      <p:ext uri="{BB962C8B-B14F-4D97-AF65-F5344CB8AC3E}">
        <p14:creationId xmlns:p14="http://schemas.microsoft.com/office/powerpoint/2010/main" val="366474550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1143000"/>
          </a:xfrm>
        </p:spPr>
        <p:txBody>
          <a:bodyPr/>
          <a:lstStyle/>
          <a:p>
            <a:r>
              <a:rPr lang="en-GB" dirty="0" smtClean="0">
                <a:solidFill>
                  <a:schemeClr val="accent1">
                    <a:lumMod val="50000"/>
                  </a:schemeClr>
                </a:solidFill>
              </a:rPr>
              <a:t>Styles of Risk Assessment</a:t>
            </a:r>
            <a:endParaRPr lang="en-GB" dirty="0">
              <a:solidFill>
                <a:schemeClr val="accent1">
                  <a:lumMod val="50000"/>
                </a:schemeClr>
              </a:solidFill>
            </a:endParaRPr>
          </a:p>
        </p:txBody>
      </p:sp>
      <p:sp>
        <p:nvSpPr>
          <p:cNvPr id="3" name="Content Placeholder 2"/>
          <p:cNvSpPr>
            <a:spLocks noGrp="1"/>
          </p:cNvSpPr>
          <p:nvPr>
            <p:ph idx="1"/>
          </p:nvPr>
        </p:nvSpPr>
        <p:spPr>
          <a:xfrm>
            <a:off x="609600" y="1244497"/>
            <a:ext cx="10972800" cy="1692707"/>
          </a:xfrm>
        </p:spPr>
        <p:txBody>
          <a:bodyPr>
            <a:normAutofit/>
          </a:bodyPr>
          <a:lstStyle/>
          <a:p>
            <a:pPr marL="0" indent="0">
              <a:buNone/>
            </a:pPr>
            <a:r>
              <a:rPr lang="en-US" sz="2800" b="1" dirty="0"/>
              <a:t>Qualitative</a:t>
            </a:r>
            <a:r>
              <a:rPr lang="en-US" sz="2800" dirty="0"/>
              <a:t> </a:t>
            </a:r>
            <a:endParaRPr lang="en-US" sz="2800" dirty="0" smtClean="0"/>
          </a:p>
          <a:p>
            <a:pPr marL="0" indent="0">
              <a:buNone/>
            </a:pPr>
            <a:r>
              <a:rPr lang="en-US" sz="2800" dirty="0" smtClean="0"/>
              <a:t>Is </a:t>
            </a:r>
            <a:r>
              <a:rPr lang="en-US" sz="2800" dirty="0"/>
              <a:t>a descriptive form of risk assessment that uses a selection of adjectives to inform the risk management process. </a:t>
            </a:r>
          </a:p>
          <a:p>
            <a:pPr marL="0" indent="0">
              <a:buNone/>
            </a:pPr>
            <a:endParaRPr lang="en-US" dirty="0"/>
          </a:p>
          <a:p>
            <a:endParaRPr lang="en-US" dirty="0" smtClean="0"/>
          </a:p>
        </p:txBody>
      </p:sp>
      <p:sp>
        <p:nvSpPr>
          <p:cNvPr id="4" name="TextBox 3"/>
          <p:cNvSpPr txBox="1"/>
          <p:nvPr/>
        </p:nvSpPr>
        <p:spPr>
          <a:xfrm>
            <a:off x="609600" y="3110345"/>
            <a:ext cx="10023763" cy="2092881"/>
          </a:xfrm>
          <a:prstGeom prst="rect">
            <a:avLst/>
          </a:prstGeom>
          <a:noFill/>
        </p:spPr>
        <p:txBody>
          <a:bodyPr wrap="square" rtlCol="0">
            <a:spAutoFit/>
          </a:bodyPr>
          <a:lstStyle/>
          <a:p>
            <a:r>
              <a:rPr lang="en-US" sz="2800" b="1" dirty="0"/>
              <a:t>Quantitative</a:t>
            </a:r>
            <a:r>
              <a:rPr lang="en-US" sz="2800" dirty="0"/>
              <a:t> is </a:t>
            </a:r>
            <a:r>
              <a:rPr lang="en-US" sz="2800" dirty="0" smtClean="0"/>
              <a:t>a </a:t>
            </a:r>
            <a:r>
              <a:rPr lang="en-US" sz="2800" dirty="0"/>
              <a:t>more precise and numerical measure of risk, but has the potential to limit understanding. </a:t>
            </a:r>
            <a:r>
              <a:rPr lang="en-US" sz="2800" dirty="0" smtClean="0"/>
              <a:t>Uses a simple equation:</a:t>
            </a:r>
          </a:p>
          <a:p>
            <a:r>
              <a:rPr lang="en-US" sz="2800" dirty="0" smtClean="0"/>
              <a:t>			Likelihood X Severity = Risk Value</a:t>
            </a:r>
            <a:r>
              <a:rPr lang="en-US" sz="2800" dirty="0"/>
              <a:t>. </a:t>
            </a:r>
          </a:p>
          <a:p>
            <a:endParaRPr lang="en-GB" dirty="0"/>
          </a:p>
        </p:txBody>
      </p:sp>
      <p:sp>
        <p:nvSpPr>
          <p:cNvPr id="5" name="Rectangle 4"/>
          <p:cNvSpPr/>
          <p:nvPr/>
        </p:nvSpPr>
        <p:spPr>
          <a:xfrm>
            <a:off x="1928910" y="5145534"/>
            <a:ext cx="8334179" cy="461665"/>
          </a:xfrm>
          <a:prstGeom prst="rect">
            <a:avLst/>
          </a:prstGeom>
        </p:spPr>
        <p:txBody>
          <a:bodyPr wrap="square">
            <a:spAutoFit/>
          </a:bodyPr>
          <a:lstStyle/>
          <a:p>
            <a:pPr algn="ctr"/>
            <a:r>
              <a:rPr lang="en-US" sz="2400" b="1" dirty="0"/>
              <a:t>Risk assessments are sometimes a combination of </a:t>
            </a:r>
            <a:r>
              <a:rPr lang="en-US" sz="2400" b="1" dirty="0" smtClean="0"/>
              <a:t>both</a:t>
            </a:r>
            <a:r>
              <a:rPr lang="en-US" dirty="0" smtClean="0"/>
              <a:t> </a:t>
            </a:r>
            <a:endParaRPr lang="en-GB" dirty="0"/>
          </a:p>
        </p:txBody>
      </p:sp>
    </p:spTree>
    <p:extLst>
      <p:ext uri="{BB962C8B-B14F-4D97-AF65-F5344CB8AC3E}">
        <p14:creationId xmlns:p14="http://schemas.microsoft.com/office/powerpoint/2010/main" val="1284042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90255" y="1530928"/>
            <a:ext cx="8465127" cy="2800767"/>
          </a:xfrm>
          <a:prstGeom prst="rect">
            <a:avLst/>
          </a:prstGeom>
          <a:noFill/>
        </p:spPr>
        <p:txBody>
          <a:bodyPr wrap="square" rtlCol="0">
            <a:spAutoFit/>
          </a:bodyPr>
          <a:lstStyle/>
          <a:p>
            <a:pPr algn="ctr"/>
            <a:r>
              <a:rPr lang="en-GB" sz="4400" dirty="0" smtClean="0">
                <a:solidFill>
                  <a:schemeClr val="accent1">
                    <a:lumMod val="50000"/>
                  </a:schemeClr>
                </a:solidFill>
              </a:rPr>
              <a:t>For this assignment it is completely up to you to choose which style/format of risk assessment you wish to use.</a:t>
            </a:r>
            <a:endParaRPr lang="en-GB" sz="4400" dirty="0">
              <a:solidFill>
                <a:schemeClr val="accent1">
                  <a:lumMod val="50000"/>
                </a:schemeClr>
              </a:solidFill>
            </a:endParaRPr>
          </a:p>
        </p:txBody>
      </p:sp>
    </p:spTree>
    <p:extLst>
      <p:ext uri="{BB962C8B-B14F-4D97-AF65-F5344CB8AC3E}">
        <p14:creationId xmlns:p14="http://schemas.microsoft.com/office/powerpoint/2010/main" val="247162189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8091" y="-175634"/>
            <a:ext cx="10972800" cy="1143000"/>
          </a:xfrm>
        </p:spPr>
        <p:txBody>
          <a:bodyPr>
            <a:normAutofit/>
          </a:bodyPr>
          <a:lstStyle/>
          <a:p>
            <a:r>
              <a:rPr lang="en-GB" sz="3600" dirty="0" smtClean="0">
                <a:solidFill>
                  <a:schemeClr val="accent1">
                    <a:lumMod val="50000"/>
                  </a:schemeClr>
                </a:solidFill>
              </a:rPr>
              <a:t>Example Risk Assessments</a:t>
            </a:r>
            <a:endParaRPr lang="en-GB" sz="3600" dirty="0">
              <a:solidFill>
                <a:schemeClr val="accent1">
                  <a:lumMod val="50000"/>
                </a:schemeClr>
              </a:solidFill>
            </a:endParaRPr>
          </a:p>
        </p:txBody>
      </p:sp>
      <p:pic>
        <p:nvPicPr>
          <p:cNvPr id="1026" name="Picture 2" descr="Image result for blank risk assessmen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240818" y="727364"/>
            <a:ext cx="9295564" cy="4940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474480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Risk Assessment Terminology</a:t>
            </a:r>
            <a:endParaRPr lang="en-GB" dirty="0">
              <a:solidFill>
                <a:schemeClr val="accent1">
                  <a:lumMod val="50000"/>
                </a:schemeClr>
              </a:solidFill>
            </a:endParaRPr>
          </a:p>
        </p:txBody>
      </p:sp>
      <p:sp>
        <p:nvSpPr>
          <p:cNvPr id="3" name="Content Placeholder 2"/>
          <p:cNvSpPr>
            <a:spLocks noGrp="1"/>
          </p:cNvSpPr>
          <p:nvPr>
            <p:ph idx="1"/>
          </p:nvPr>
        </p:nvSpPr>
        <p:spPr>
          <a:xfrm>
            <a:off x="297873" y="1510110"/>
            <a:ext cx="10044546" cy="1433944"/>
          </a:xfrm>
        </p:spPr>
        <p:txBody>
          <a:bodyPr>
            <a:normAutofit/>
          </a:bodyPr>
          <a:lstStyle/>
          <a:p>
            <a:pPr marL="0" indent="0" fontAlgn="base">
              <a:buNone/>
            </a:pPr>
            <a:r>
              <a:rPr lang="en-GB" sz="2400" b="1" dirty="0" smtClean="0"/>
              <a:t>Hazards</a:t>
            </a:r>
            <a:r>
              <a:rPr lang="en-GB" sz="2400" b="1" dirty="0"/>
              <a:t> </a:t>
            </a:r>
            <a:r>
              <a:rPr lang="en-GB" sz="2400" dirty="0" smtClean="0"/>
              <a:t>are </a:t>
            </a:r>
            <a:r>
              <a:rPr lang="en-GB" sz="2400" dirty="0"/>
              <a:t>anything that may cause harm; these can be hazards to physical health such as chemicals, electricity, working from ladders, an open drawer or to mental </a:t>
            </a:r>
            <a:r>
              <a:rPr lang="en-GB" sz="2400" dirty="0" smtClean="0"/>
              <a:t>health.</a:t>
            </a:r>
          </a:p>
          <a:p>
            <a:pPr fontAlgn="base"/>
            <a:endParaRPr lang="en-GB" dirty="0"/>
          </a:p>
          <a:p>
            <a:pPr fontAlgn="base"/>
            <a:endParaRPr lang="en-GB" dirty="0" smtClean="0"/>
          </a:p>
          <a:p>
            <a:endParaRPr lang="en-GB" dirty="0"/>
          </a:p>
        </p:txBody>
      </p:sp>
      <p:sp>
        <p:nvSpPr>
          <p:cNvPr id="4" name="TextBox 3"/>
          <p:cNvSpPr txBox="1"/>
          <p:nvPr/>
        </p:nvSpPr>
        <p:spPr>
          <a:xfrm>
            <a:off x="3214638" y="2944054"/>
            <a:ext cx="8298105" cy="1477328"/>
          </a:xfrm>
          <a:prstGeom prst="rect">
            <a:avLst/>
          </a:prstGeom>
          <a:noFill/>
        </p:spPr>
        <p:txBody>
          <a:bodyPr wrap="none" rtlCol="0">
            <a:spAutoFit/>
          </a:bodyPr>
          <a:lstStyle/>
          <a:p>
            <a:r>
              <a:rPr lang="en-GB" sz="2400" b="1" dirty="0"/>
              <a:t>Risks</a:t>
            </a:r>
            <a:r>
              <a:rPr lang="en-GB" sz="2400" dirty="0"/>
              <a:t> </a:t>
            </a:r>
            <a:r>
              <a:rPr lang="en-GB" sz="2400" dirty="0" smtClean="0"/>
              <a:t>are </a:t>
            </a:r>
            <a:r>
              <a:rPr lang="en-GB" sz="2400" dirty="0"/>
              <a:t>the chance, high or low, that somebody could be </a:t>
            </a:r>
            <a:endParaRPr lang="en-GB" sz="2400" dirty="0" smtClean="0"/>
          </a:p>
          <a:p>
            <a:r>
              <a:rPr lang="en-GB" sz="2400" dirty="0" smtClean="0"/>
              <a:t>harmed </a:t>
            </a:r>
            <a:r>
              <a:rPr lang="en-GB" sz="2400" dirty="0"/>
              <a:t>by these and </a:t>
            </a:r>
            <a:r>
              <a:rPr lang="en-GB" sz="2400" dirty="0" smtClean="0"/>
              <a:t>other </a:t>
            </a:r>
            <a:r>
              <a:rPr lang="en-GB" sz="2400" dirty="0"/>
              <a:t>hazards, together with an </a:t>
            </a:r>
            <a:endParaRPr lang="en-GB" sz="2400" dirty="0" smtClean="0"/>
          </a:p>
          <a:p>
            <a:r>
              <a:rPr lang="en-GB" sz="2400" dirty="0" smtClean="0"/>
              <a:t>indication </a:t>
            </a:r>
            <a:r>
              <a:rPr lang="en-GB" sz="2400" dirty="0"/>
              <a:t>of how serious or what the harm might be</a:t>
            </a:r>
            <a:r>
              <a:rPr lang="en-GB" dirty="0"/>
              <a:t>.</a:t>
            </a:r>
          </a:p>
          <a:p>
            <a:endParaRPr lang="en-GB" dirty="0"/>
          </a:p>
        </p:txBody>
      </p:sp>
      <p:sp>
        <p:nvSpPr>
          <p:cNvPr id="5" name="Rectangle 4"/>
          <p:cNvSpPr/>
          <p:nvPr/>
        </p:nvSpPr>
        <p:spPr>
          <a:xfrm>
            <a:off x="297873" y="4470470"/>
            <a:ext cx="7266709" cy="830997"/>
          </a:xfrm>
          <a:prstGeom prst="rect">
            <a:avLst/>
          </a:prstGeom>
        </p:spPr>
        <p:txBody>
          <a:bodyPr wrap="square">
            <a:spAutoFit/>
          </a:bodyPr>
          <a:lstStyle/>
          <a:p>
            <a:pPr fontAlgn="base"/>
            <a:r>
              <a:rPr lang="en-GB" sz="2400" b="1" dirty="0"/>
              <a:t>Control Measures </a:t>
            </a:r>
            <a:r>
              <a:rPr lang="en-GB" sz="2400" dirty="0"/>
              <a:t>are actions that can be put in place in an attempt to manage the identified hazard. </a:t>
            </a:r>
          </a:p>
        </p:txBody>
      </p:sp>
    </p:spTree>
    <p:extLst>
      <p:ext uri="{BB962C8B-B14F-4D97-AF65-F5344CB8AC3E}">
        <p14:creationId xmlns:p14="http://schemas.microsoft.com/office/powerpoint/2010/main" val="3168758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286000"/>
            <a:ext cx="12192000" cy="9144000"/>
          </a:xfrm>
          <a:prstGeom prst="rect">
            <a:avLst/>
          </a:prstGeom>
        </p:spPr>
      </p:pic>
      <p:sp>
        <p:nvSpPr>
          <p:cNvPr id="5" name="Rectangle 4"/>
          <p:cNvSpPr/>
          <p:nvPr/>
        </p:nvSpPr>
        <p:spPr>
          <a:xfrm>
            <a:off x="6003634" y="2967335"/>
            <a:ext cx="184731" cy="923330"/>
          </a:xfrm>
          <a:prstGeom prst="rect">
            <a:avLst/>
          </a:prstGeom>
          <a:noFill/>
        </p:spPr>
        <p:txBody>
          <a:bodyPr wrap="none" lIns="91440" tIns="45720" rIns="91440" bIns="45720">
            <a:spAutoFit/>
          </a:bodyPr>
          <a:lstStyle/>
          <a:p>
            <a:pPr algn="ct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6" name="Rectangle 5"/>
          <p:cNvSpPr/>
          <p:nvPr/>
        </p:nvSpPr>
        <p:spPr>
          <a:xfrm>
            <a:off x="604816" y="556644"/>
            <a:ext cx="10982366" cy="923330"/>
          </a:xfrm>
          <a:prstGeom prst="rect">
            <a:avLst/>
          </a:prstGeom>
          <a:noFill/>
        </p:spPr>
        <p:txBody>
          <a:bodyPr wrap="none" lIns="91440" tIns="45720" rIns="91440" bIns="45720">
            <a:spAutoFit/>
          </a:bodyPr>
          <a:lstStyle/>
          <a:p>
            <a:pPr algn="ctr"/>
            <a:r>
              <a:rPr lang="en-US" sz="5400" b="1" cap="none" spc="50" dirty="0" smtClean="0">
                <a:ln w="0"/>
                <a:solidFill>
                  <a:schemeClr val="bg2"/>
                </a:solidFill>
                <a:effectLst>
                  <a:innerShdw blurRad="63500" dist="50800" dir="13500000">
                    <a:srgbClr val="000000">
                      <a:alpha val="50000"/>
                    </a:srgbClr>
                  </a:innerShdw>
                </a:effectLst>
              </a:rPr>
              <a:t>A Risk Assessment is a Process</a:t>
            </a:r>
            <a:endParaRPr lang="en-US" sz="5400" b="1" cap="none" spc="50" dirty="0">
              <a:ln w="0"/>
              <a:solidFill>
                <a:schemeClr val="bg2"/>
              </a:solidFill>
              <a:effectLst>
                <a:innerShdw blurRad="63500" dist="50800" dir="13500000">
                  <a:srgbClr val="000000">
                    <a:alpha val="50000"/>
                  </a:srgbClr>
                </a:innerShdw>
              </a:effectLst>
            </a:endParaRPr>
          </a:p>
        </p:txBody>
      </p:sp>
      <p:sp>
        <p:nvSpPr>
          <p:cNvPr id="7" name="Rectangle 6"/>
          <p:cNvSpPr/>
          <p:nvPr/>
        </p:nvSpPr>
        <p:spPr>
          <a:xfrm>
            <a:off x="689539" y="2389909"/>
            <a:ext cx="3954929" cy="1754326"/>
          </a:xfrm>
          <a:prstGeom prst="rect">
            <a:avLst/>
          </a:prstGeom>
          <a:noFill/>
        </p:spPr>
        <p:txBody>
          <a:bodyPr wrap="none" lIns="91440" tIns="45720" rIns="91440" bIns="45720">
            <a:spAutoFit/>
          </a:bodyPr>
          <a:lstStyle/>
          <a:p>
            <a:pPr algn="ctr"/>
            <a:r>
              <a:rPr lang="en-US" sz="5400" b="1" cap="none" spc="50" dirty="0" smtClean="0">
                <a:ln w="0"/>
                <a:solidFill>
                  <a:schemeClr val="bg2"/>
                </a:solidFill>
                <a:effectLst>
                  <a:innerShdw blurRad="63500" dist="50800" dir="13500000">
                    <a:srgbClr val="000000">
                      <a:alpha val="50000"/>
                    </a:srgbClr>
                  </a:innerShdw>
                </a:effectLst>
              </a:rPr>
              <a:t>Identifying </a:t>
            </a:r>
          </a:p>
          <a:p>
            <a:pPr algn="ctr"/>
            <a:r>
              <a:rPr lang="en-US" sz="5400" b="1" cap="none" spc="50" dirty="0" smtClean="0">
                <a:ln w="0"/>
                <a:solidFill>
                  <a:schemeClr val="bg2"/>
                </a:solidFill>
                <a:effectLst>
                  <a:innerShdw blurRad="63500" dist="50800" dir="13500000">
                    <a:srgbClr val="000000">
                      <a:alpha val="50000"/>
                    </a:srgbClr>
                  </a:innerShdw>
                </a:effectLst>
              </a:rPr>
              <a:t>a hazard</a:t>
            </a:r>
            <a:endParaRPr lang="en-US" sz="5400" b="1" cap="none" spc="50" dirty="0">
              <a:ln w="0"/>
              <a:solidFill>
                <a:schemeClr val="bg2"/>
              </a:solidFill>
              <a:effectLst>
                <a:innerShdw blurRad="63500" dist="50800" dir="13500000">
                  <a:srgbClr val="000000">
                    <a:alpha val="50000"/>
                  </a:srgbClr>
                </a:innerShdw>
              </a:effectLst>
            </a:endParaRPr>
          </a:p>
        </p:txBody>
      </p:sp>
      <p:cxnSp>
        <p:nvCxnSpPr>
          <p:cNvPr id="10" name="Straight Arrow Connector 9"/>
          <p:cNvCxnSpPr/>
          <p:nvPr/>
        </p:nvCxnSpPr>
        <p:spPr>
          <a:xfrm>
            <a:off x="5184795" y="3267072"/>
            <a:ext cx="2265218" cy="0"/>
          </a:xfrm>
          <a:prstGeom prst="straightConnector1">
            <a:avLst/>
          </a:prstGeom>
          <a:ln w="76200">
            <a:solidFill>
              <a:schemeClr val="bg1">
                <a:lumMod val="9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8007205" y="2466615"/>
            <a:ext cx="3326552" cy="1754326"/>
          </a:xfrm>
          <a:prstGeom prst="rect">
            <a:avLst/>
          </a:prstGeom>
          <a:noFill/>
        </p:spPr>
        <p:txBody>
          <a:bodyPr wrap="none" lIns="91440" tIns="45720" rIns="91440" bIns="45720">
            <a:spAutoFit/>
          </a:bodyPr>
          <a:lstStyle/>
          <a:p>
            <a:pPr algn="ctr"/>
            <a:r>
              <a:rPr lang="en-US" sz="5400" b="1" cap="none" spc="50" dirty="0" smtClean="0">
                <a:ln w="0"/>
                <a:solidFill>
                  <a:schemeClr val="bg2"/>
                </a:solidFill>
                <a:effectLst>
                  <a:innerShdw blurRad="63500" dist="50800" dir="13500000">
                    <a:srgbClr val="000000">
                      <a:alpha val="50000"/>
                    </a:srgbClr>
                  </a:innerShdw>
                </a:effectLst>
              </a:rPr>
              <a:t>Safer </a:t>
            </a:r>
          </a:p>
          <a:p>
            <a:pPr algn="ctr"/>
            <a:r>
              <a:rPr lang="en-US" sz="5400" b="1" cap="none" spc="50" dirty="0" smtClean="0">
                <a:ln w="0"/>
                <a:solidFill>
                  <a:schemeClr val="bg2"/>
                </a:solidFill>
                <a:effectLst>
                  <a:innerShdw blurRad="63500" dist="50800" dir="13500000">
                    <a:srgbClr val="000000">
                      <a:alpha val="50000"/>
                    </a:srgbClr>
                  </a:innerShdw>
                </a:effectLst>
              </a:rPr>
              <a:t>Activities</a:t>
            </a:r>
            <a:endParaRPr lang="en-US" sz="5400" b="1" cap="none" spc="50" dirty="0">
              <a:ln w="0"/>
              <a:solidFill>
                <a:schemeClr val="bg2"/>
              </a:solidFill>
              <a:effectLst>
                <a:innerShdw blurRad="63500" dist="50800" dir="13500000">
                  <a:srgbClr val="000000">
                    <a:alpha val="50000"/>
                  </a:srgbClr>
                </a:innerShdw>
              </a:effectLst>
            </a:endParaRPr>
          </a:p>
        </p:txBody>
      </p:sp>
      <p:sp>
        <p:nvSpPr>
          <p:cNvPr id="2" name="TextBox 1"/>
          <p:cNvSpPr txBox="1"/>
          <p:nvPr/>
        </p:nvSpPr>
        <p:spPr>
          <a:xfrm>
            <a:off x="1364480" y="1700434"/>
            <a:ext cx="9647769" cy="523220"/>
          </a:xfrm>
          <a:prstGeom prst="rect">
            <a:avLst/>
          </a:prstGeom>
          <a:solidFill>
            <a:schemeClr val="bg1">
              <a:lumMod val="75000"/>
            </a:schemeClr>
          </a:solidFill>
        </p:spPr>
        <p:txBody>
          <a:bodyPr wrap="none" rtlCol="0">
            <a:spAutoFit/>
          </a:bodyPr>
          <a:lstStyle/>
          <a:p>
            <a:r>
              <a:rPr lang="en-GB" sz="2800" b="1" dirty="0" smtClean="0">
                <a:solidFill>
                  <a:schemeClr val="accent1">
                    <a:lumMod val="50000"/>
                  </a:schemeClr>
                </a:solidFill>
              </a:rPr>
              <a:t>You need to show this process in your risk assessment</a:t>
            </a:r>
            <a:endParaRPr lang="en-GB" sz="2800" b="1" dirty="0">
              <a:solidFill>
                <a:schemeClr val="accent1">
                  <a:lumMod val="50000"/>
                </a:schemeClr>
              </a:solidFill>
            </a:endParaRPr>
          </a:p>
        </p:txBody>
      </p:sp>
    </p:spTree>
    <p:extLst>
      <p:ext uri="{BB962C8B-B14F-4D97-AF65-F5344CB8AC3E}">
        <p14:creationId xmlns:p14="http://schemas.microsoft.com/office/powerpoint/2010/main" val="4291038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wipe(left)">
                                      <p:cBhvr>
                                        <p:cTn id="22"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2" grpId="0"/>
      <p:bldP spid="2"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1…..</a:t>
            </a:r>
            <a:endParaRPr lang="en-GB"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27780" y="273050"/>
            <a:ext cx="6694102" cy="5172075"/>
          </a:xfrm>
        </p:spPr>
      </p:pic>
      <p:sp>
        <p:nvSpPr>
          <p:cNvPr id="4" name="Text Placeholder 3"/>
          <p:cNvSpPr>
            <a:spLocks noGrp="1"/>
          </p:cNvSpPr>
          <p:nvPr>
            <p:ph type="body" sz="half" idx="2"/>
          </p:nvPr>
        </p:nvSpPr>
        <p:spPr/>
        <p:txBody>
          <a:bodyPr>
            <a:normAutofit/>
          </a:bodyPr>
          <a:lstStyle/>
          <a:p>
            <a:r>
              <a:rPr lang="en-GB" sz="7200" dirty="0" smtClean="0"/>
              <a:t>Identify a potential Hazard</a:t>
            </a:r>
            <a:endParaRPr lang="en-GB" sz="7200" dirty="0"/>
          </a:p>
        </p:txBody>
      </p:sp>
    </p:spTree>
    <p:extLst>
      <p:ext uri="{BB962C8B-B14F-4D97-AF65-F5344CB8AC3E}">
        <p14:creationId xmlns:p14="http://schemas.microsoft.com/office/powerpoint/2010/main" val="70362679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2…..</a:t>
            </a:r>
            <a:endParaRPr lang="en-GB" dirty="0"/>
          </a:p>
        </p:txBody>
      </p:sp>
      <p:sp>
        <p:nvSpPr>
          <p:cNvPr id="4" name="Text Placeholder 3"/>
          <p:cNvSpPr>
            <a:spLocks noGrp="1"/>
          </p:cNvSpPr>
          <p:nvPr>
            <p:ph type="body" sz="half" idx="2"/>
          </p:nvPr>
        </p:nvSpPr>
        <p:spPr>
          <a:xfrm>
            <a:off x="339436" y="1435101"/>
            <a:ext cx="4281249" cy="4029891"/>
          </a:xfrm>
        </p:spPr>
        <p:txBody>
          <a:bodyPr>
            <a:normAutofit fontScale="92500" lnSpcReduction="10000"/>
          </a:bodyPr>
          <a:lstStyle/>
          <a:p>
            <a:r>
              <a:rPr lang="en-GB" sz="7200" dirty="0" smtClean="0"/>
              <a:t>Figure out the associated</a:t>
            </a:r>
          </a:p>
          <a:p>
            <a:r>
              <a:rPr lang="en-GB" sz="7200" dirty="0" smtClean="0"/>
              <a:t>Risks?? </a:t>
            </a:r>
            <a:endParaRPr lang="en-GB" sz="7200" dirty="0"/>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67263" y="473790"/>
            <a:ext cx="6815137" cy="4770595"/>
          </a:xfrm>
        </p:spPr>
      </p:pic>
    </p:spTree>
    <p:extLst>
      <p:ext uri="{BB962C8B-B14F-4D97-AF65-F5344CB8AC3E}">
        <p14:creationId xmlns:p14="http://schemas.microsoft.com/office/powerpoint/2010/main" val="236300543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3…..</a:t>
            </a:r>
            <a:endParaRPr lang="en-GB" dirty="0"/>
          </a:p>
        </p:txBody>
      </p:sp>
      <p:sp>
        <p:nvSpPr>
          <p:cNvPr id="4" name="Text Placeholder 3"/>
          <p:cNvSpPr>
            <a:spLocks noGrp="1"/>
          </p:cNvSpPr>
          <p:nvPr>
            <p:ph type="body" sz="half" idx="2"/>
          </p:nvPr>
        </p:nvSpPr>
        <p:spPr>
          <a:xfrm>
            <a:off x="339436" y="1435101"/>
            <a:ext cx="4281249" cy="4029891"/>
          </a:xfrm>
        </p:spPr>
        <p:txBody>
          <a:bodyPr>
            <a:normAutofit fontScale="92500" lnSpcReduction="10000"/>
          </a:bodyPr>
          <a:lstStyle/>
          <a:p>
            <a:r>
              <a:rPr lang="en-GB" sz="7200" dirty="0" smtClean="0"/>
              <a:t>Think about who might be harmed? </a:t>
            </a:r>
            <a:endParaRPr lang="en-GB" sz="7200"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31306" y="1808017"/>
            <a:ext cx="7536004" cy="2462345"/>
          </a:xfrm>
        </p:spPr>
      </p:pic>
    </p:spTree>
    <p:extLst>
      <p:ext uri="{BB962C8B-B14F-4D97-AF65-F5344CB8AC3E}">
        <p14:creationId xmlns:p14="http://schemas.microsoft.com/office/powerpoint/2010/main" val="9266490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4…..</a:t>
            </a:r>
            <a:endParaRPr lang="en-GB" dirty="0"/>
          </a:p>
        </p:txBody>
      </p:sp>
      <p:sp>
        <p:nvSpPr>
          <p:cNvPr id="4" name="Text Placeholder 3"/>
          <p:cNvSpPr>
            <a:spLocks noGrp="1"/>
          </p:cNvSpPr>
          <p:nvPr>
            <p:ph type="body" sz="half" idx="2"/>
          </p:nvPr>
        </p:nvSpPr>
        <p:spPr>
          <a:xfrm>
            <a:off x="526473" y="1525156"/>
            <a:ext cx="4281249" cy="4029891"/>
          </a:xfrm>
        </p:spPr>
        <p:txBody>
          <a:bodyPr>
            <a:normAutofit/>
          </a:bodyPr>
          <a:lstStyle/>
          <a:p>
            <a:r>
              <a:rPr lang="en-GB" sz="7200" dirty="0" smtClean="0"/>
              <a:t>&amp; how badly?</a:t>
            </a:r>
            <a:endParaRPr lang="en-GB" sz="7200"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55672" y="384776"/>
            <a:ext cx="4913962" cy="4913962"/>
          </a:xfrm>
        </p:spPr>
      </p:pic>
    </p:spTree>
    <p:extLst>
      <p:ext uri="{BB962C8B-B14F-4D97-AF65-F5344CB8AC3E}">
        <p14:creationId xmlns:p14="http://schemas.microsoft.com/office/powerpoint/2010/main" val="362896511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triped Right Arrow 2"/>
          <p:cNvSpPr/>
          <p:nvPr/>
        </p:nvSpPr>
        <p:spPr>
          <a:xfrm>
            <a:off x="8416637" y="3297380"/>
            <a:ext cx="3297382" cy="1607127"/>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triped Right Arrow 3"/>
          <p:cNvSpPr/>
          <p:nvPr/>
        </p:nvSpPr>
        <p:spPr>
          <a:xfrm rot="10800000">
            <a:off x="477982" y="3297380"/>
            <a:ext cx="3297382" cy="1607127"/>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4334769" y="3639278"/>
            <a:ext cx="3647152" cy="923330"/>
          </a:xfrm>
          <a:prstGeom prst="rect">
            <a:avLst/>
          </a:prstGeom>
          <a:noFill/>
        </p:spPr>
        <p:txBody>
          <a:bodyPr wrap="none" lIns="91440" tIns="45720" rIns="91440" bIns="45720">
            <a:spAutoFit/>
          </a:bodyPr>
          <a:lstStyle/>
          <a:p>
            <a:pPr algn="ctr"/>
            <a:r>
              <a:rPr lang="en-US" sz="5400" b="1" cap="none" spc="0" dirty="0" smtClean="0">
                <a:ln w="9525">
                  <a:solidFill>
                    <a:schemeClr val="bg1"/>
                  </a:solidFill>
                  <a:prstDash val="solid"/>
                </a:ln>
                <a:solidFill>
                  <a:srgbClr val="0070C0"/>
                </a:solidFill>
                <a:effectLst>
                  <a:outerShdw blurRad="12700" dist="38100" dir="2700000" algn="tl" rotWithShape="0">
                    <a:schemeClr val="accent5">
                      <a:lumMod val="60000"/>
                      <a:lumOff val="40000"/>
                    </a:schemeClr>
                  </a:outerShdw>
                </a:effectLst>
              </a:rPr>
              <a:t>Likelihood</a:t>
            </a:r>
            <a:endParaRPr lang="en-US" sz="5400" b="1" cap="none" spc="0" dirty="0">
              <a:ln w="9525">
                <a:solidFill>
                  <a:schemeClr val="bg1"/>
                </a:solidFill>
                <a:prstDash val="solid"/>
              </a:ln>
              <a:solidFill>
                <a:srgbClr val="0070C0"/>
              </a:solidFill>
              <a:effectLst>
                <a:outerShdw blurRad="12700" dist="38100" dir="2700000" algn="tl" rotWithShape="0">
                  <a:schemeClr val="accent5">
                    <a:lumMod val="60000"/>
                    <a:lumOff val="40000"/>
                  </a:schemeClr>
                </a:outerShdw>
              </a:effectLst>
            </a:endParaRPr>
          </a:p>
        </p:txBody>
      </p:sp>
      <p:sp>
        <p:nvSpPr>
          <p:cNvPr id="6" name="Striped Right Arrow 5"/>
          <p:cNvSpPr/>
          <p:nvPr/>
        </p:nvSpPr>
        <p:spPr>
          <a:xfrm rot="10800000">
            <a:off x="477981" y="886689"/>
            <a:ext cx="3297382" cy="1607127"/>
          </a:xfrm>
          <a:prstGeom prst="stripedRightArrow">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75000"/>
                </a:schemeClr>
              </a:solidFill>
            </a:endParaRPr>
          </a:p>
        </p:txBody>
      </p:sp>
      <p:sp>
        <p:nvSpPr>
          <p:cNvPr id="7" name="Striped Right Arrow 6"/>
          <p:cNvSpPr/>
          <p:nvPr/>
        </p:nvSpPr>
        <p:spPr>
          <a:xfrm>
            <a:off x="8416637" y="886689"/>
            <a:ext cx="3297382" cy="1607127"/>
          </a:xfrm>
          <a:prstGeom prst="stripedRightArrow">
            <a:avLst/>
          </a:prstGeom>
          <a:solidFill>
            <a:schemeClr val="accent6">
              <a:lumMod val="60000"/>
              <a:lumOff val="4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4657144" y="1228587"/>
            <a:ext cx="2877711" cy="923330"/>
          </a:xfrm>
          <a:prstGeom prst="rect">
            <a:avLst/>
          </a:prstGeom>
          <a:noFill/>
        </p:spPr>
        <p:txBody>
          <a:bodyPr wrap="none" lIns="91440" tIns="45720" rIns="91440" bIns="45720">
            <a:spAutoFit/>
          </a:bodyPr>
          <a:lstStyle/>
          <a:p>
            <a:pPr algn="ctr"/>
            <a:r>
              <a:rPr lang="en-US" sz="5400" b="1" cap="none" spc="0" dirty="0" smtClean="0">
                <a:ln w="9525">
                  <a:solidFill>
                    <a:schemeClr val="bg1"/>
                  </a:solidFill>
                  <a:prstDash val="solid"/>
                </a:ln>
                <a:solidFill>
                  <a:schemeClr val="accent6">
                    <a:lumMod val="75000"/>
                  </a:schemeClr>
                </a:solidFill>
                <a:effectLst>
                  <a:outerShdw blurRad="12700" dist="38100" dir="2700000" algn="tl" rotWithShape="0">
                    <a:schemeClr val="accent5">
                      <a:lumMod val="60000"/>
                      <a:lumOff val="40000"/>
                    </a:schemeClr>
                  </a:outerShdw>
                </a:effectLst>
              </a:rPr>
              <a:t>Severity</a:t>
            </a:r>
            <a:endParaRPr lang="en-US" sz="5400" b="1" cap="none" spc="0" dirty="0">
              <a:ln w="9525">
                <a:solidFill>
                  <a:schemeClr val="bg1"/>
                </a:solidFill>
                <a:prstDash val="solid"/>
              </a:ln>
              <a:solidFill>
                <a:schemeClr val="accent6">
                  <a:lumMod val="75000"/>
                </a:schemeClr>
              </a:solidFill>
              <a:effectLst>
                <a:outerShdw blurRad="12700" dist="38100" dir="2700000" algn="tl" rotWithShape="0">
                  <a:schemeClr val="accent5">
                    <a:lumMod val="60000"/>
                    <a:lumOff val="40000"/>
                  </a:schemeClr>
                </a:outerShdw>
              </a:effectLst>
            </a:endParaRPr>
          </a:p>
        </p:txBody>
      </p:sp>
    </p:spTree>
    <p:extLst>
      <p:ext uri="{BB962C8B-B14F-4D97-AF65-F5344CB8AC3E}">
        <p14:creationId xmlns:p14="http://schemas.microsoft.com/office/powerpoint/2010/main" val="117192917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5…..</a:t>
            </a:r>
            <a:endParaRPr lang="en-GB" dirty="0"/>
          </a:p>
        </p:txBody>
      </p:sp>
      <p:sp>
        <p:nvSpPr>
          <p:cNvPr id="4" name="Text Placeholder 3"/>
          <p:cNvSpPr>
            <a:spLocks noGrp="1"/>
          </p:cNvSpPr>
          <p:nvPr>
            <p:ph type="body" sz="half" idx="2"/>
          </p:nvPr>
        </p:nvSpPr>
        <p:spPr>
          <a:xfrm>
            <a:off x="339436" y="1435101"/>
            <a:ext cx="4281249" cy="4029891"/>
          </a:xfrm>
        </p:spPr>
        <p:txBody>
          <a:bodyPr>
            <a:normAutofit fontScale="85000" lnSpcReduction="20000"/>
          </a:bodyPr>
          <a:lstStyle/>
          <a:p>
            <a:r>
              <a:rPr lang="en-GB" sz="7200" dirty="0" smtClean="0"/>
              <a:t>What control measures can be put in place?</a:t>
            </a:r>
            <a:endParaRPr lang="en-GB" sz="7200"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45931" y="522287"/>
            <a:ext cx="5257800" cy="4673600"/>
          </a:xfrm>
        </p:spPr>
      </p:pic>
    </p:spTree>
    <p:extLst>
      <p:ext uri="{BB962C8B-B14F-4D97-AF65-F5344CB8AC3E}">
        <p14:creationId xmlns:p14="http://schemas.microsoft.com/office/powerpoint/2010/main" val="155502580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ierarchy of hazard controls - Wikipedia"/>
          <p:cNvPicPr/>
          <p:nvPr/>
        </p:nvPicPr>
        <p:blipFill>
          <a:blip r:embed="rId2">
            <a:extLst>
              <a:ext uri="{28A0092B-C50C-407E-A947-70E740481C1C}">
                <a14:useLocalDpi xmlns:a14="http://schemas.microsoft.com/office/drawing/2010/main" val="0"/>
              </a:ext>
            </a:extLst>
          </a:blip>
          <a:srcRect/>
          <a:stretch>
            <a:fillRect/>
          </a:stretch>
        </p:blipFill>
        <p:spPr bwMode="auto">
          <a:xfrm>
            <a:off x="2114607" y="235528"/>
            <a:ext cx="8553392" cy="5295842"/>
          </a:xfrm>
          <a:prstGeom prst="rect">
            <a:avLst/>
          </a:prstGeom>
          <a:noFill/>
          <a:ln>
            <a:noFill/>
          </a:ln>
        </p:spPr>
      </p:pic>
    </p:spTree>
    <p:extLst>
      <p:ext uri="{BB962C8B-B14F-4D97-AF65-F5344CB8AC3E}">
        <p14:creationId xmlns:p14="http://schemas.microsoft.com/office/powerpoint/2010/main" val="312026391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25484" y="0"/>
            <a:ext cx="8741624" cy="5699538"/>
          </a:xfrm>
          <a:prstGeom prst="rect">
            <a:avLst/>
          </a:prstGeom>
        </p:spPr>
      </p:pic>
    </p:spTree>
    <p:extLst>
      <p:ext uri="{BB962C8B-B14F-4D97-AF65-F5344CB8AC3E}">
        <p14:creationId xmlns:p14="http://schemas.microsoft.com/office/powerpoint/2010/main" val="291914546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61409" y="1087582"/>
            <a:ext cx="5319184" cy="3989388"/>
          </a:xfrm>
        </p:spPr>
      </p:pic>
      <p:pic>
        <p:nvPicPr>
          <p:cNvPr id="8" name="Content Placeholder 7" descr="Hierarchy of hazard controls - Wikipedia"/>
          <p:cNvPicPr>
            <a:picLocks noGrp="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017491" y="1087582"/>
            <a:ext cx="5807364" cy="3989388"/>
          </a:xfrm>
          <a:prstGeom prst="rect">
            <a:avLst/>
          </a:prstGeom>
          <a:noFill/>
          <a:ln>
            <a:noFill/>
          </a:ln>
        </p:spPr>
      </p:pic>
    </p:spTree>
    <p:extLst>
      <p:ext uri="{BB962C8B-B14F-4D97-AF65-F5344CB8AC3E}">
        <p14:creationId xmlns:p14="http://schemas.microsoft.com/office/powerpoint/2010/main" val="389629031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ierarchy of hazard controls - Wikipedia"/>
          <p:cNvPicPr/>
          <p:nvPr/>
        </p:nvPicPr>
        <p:blipFill>
          <a:blip r:embed="rId2">
            <a:extLst>
              <a:ext uri="{28A0092B-C50C-407E-A947-70E740481C1C}">
                <a14:useLocalDpi xmlns:a14="http://schemas.microsoft.com/office/drawing/2010/main" val="0"/>
              </a:ext>
            </a:extLst>
          </a:blip>
          <a:srcRect/>
          <a:stretch>
            <a:fillRect/>
          </a:stretch>
        </p:blipFill>
        <p:spPr bwMode="auto">
          <a:xfrm>
            <a:off x="3590116" y="256309"/>
            <a:ext cx="8553392" cy="5295842"/>
          </a:xfrm>
          <a:prstGeom prst="rect">
            <a:avLst/>
          </a:prstGeom>
          <a:noFill/>
          <a:ln>
            <a:noFill/>
          </a:ln>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6028" y="2001982"/>
            <a:ext cx="3394088" cy="2122322"/>
          </a:xfrm>
          <a:prstGeom prst="rect">
            <a:avLst/>
          </a:prstGeom>
        </p:spPr>
      </p:pic>
    </p:spTree>
    <p:extLst>
      <p:ext uri="{BB962C8B-B14F-4D97-AF65-F5344CB8AC3E}">
        <p14:creationId xmlns:p14="http://schemas.microsoft.com/office/powerpoint/2010/main" val="217492046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6…..</a:t>
            </a:r>
            <a:endParaRPr lang="en-GB" dirty="0"/>
          </a:p>
        </p:txBody>
      </p:sp>
      <p:sp>
        <p:nvSpPr>
          <p:cNvPr id="4" name="Text Placeholder 3"/>
          <p:cNvSpPr>
            <a:spLocks noGrp="1"/>
          </p:cNvSpPr>
          <p:nvPr>
            <p:ph type="body" sz="half" idx="2"/>
          </p:nvPr>
        </p:nvSpPr>
        <p:spPr>
          <a:xfrm>
            <a:off x="339436" y="1435101"/>
            <a:ext cx="4281249" cy="4029891"/>
          </a:xfrm>
        </p:spPr>
        <p:txBody>
          <a:bodyPr>
            <a:normAutofit fontScale="92500" lnSpcReduction="10000"/>
          </a:bodyPr>
          <a:lstStyle/>
          <a:p>
            <a:r>
              <a:rPr lang="en-GB" sz="7200" dirty="0" smtClean="0"/>
              <a:t>Is the hazard effectively managed?</a:t>
            </a:r>
            <a:endParaRPr lang="en-GB" sz="7200"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46915" y="1006476"/>
            <a:ext cx="7454227" cy="4205371"/>
          </a:xfrm>
        </p:spPr>
      </p:pic>
      <p:cxnSp>
        <p:nvCxnSpPr>
          <p:cNvPr id="10" name="Straight Connector 9"/>
          <p:cNvCxnSpPr/>
          <p:nvPr/>
        </p:nvCxnSpPr>
        <p:spPr>
          <a:xfrm>
            <a:off x="5508832" y="2549671"/>
            <a:ext cx="5458691" cy="699654"/>
          </a:xfrm>
          <a:prstGeom prst="line">
            <a:avLst/>
          </a:prstGeom>
          <a:ln w="193675">
            <a:solidFill>
              <a:srgbClr val="FF0000">
                <a:alpha val="70000"/>
              </a:srgbClr>
            </a:solidFill>
          </a:ln>
        </p:spPr>
        <p:style>
          <a:lnRef idx="1">
            <a:schemeClr val="accent1"/>
          </a:lnRef>
          <a:fillRef idx="0">
            <a:schemeClr val="accent1"/>
          </a:fillRef>
          <a:effectRef idx="0">
            <a:schemeClr val="accent1"/>
          </a:effectRef>
          <a:fontRef idx="minor">
            <a:schemeClr val="tx1"/>
          </a:fontRef>
        </p:style>
      </p:cxnSp>
      <p:sp>
        <p:nvSpPr>
          <p:cNvPr id="11" name="Rectangle 10"/>
          <p:cNvSpPr/>
          <p:nvPr/>
        </p:nvSpPr>
        <p:spPr>
          <a:xfrm>
            <a:off x="6132273" y="3403180"/>
            <a:ext cx="4357283" cy="1569660"/>
          </a:xfrm>
          <a:prstGeom prst="rect">
            <a:avLst/>
          </a:prstGeom>
          <a:noFill/>
          <a:ln>
            <a:noFill/>
          </a:ln>
        </p:spPr>
        <p:txBody>
          <a:bodyPr wrap="none" lIns="91440" tIns="45720" rIns="91440" bIns="45720">
            <a:spAutoFit/>
          </a:bodyPr>
          <a:lstStyle/>
          <a:p>
            <a:pPr algn="ctr"/>
            <a:r>
              <a:rPr lang="en-US" sz="9600" b="1" cap="none" spc="0" dirty="0" smtClean="0">
                <a:ln w="12700">
                  <a:solidFill>
                    <a:schemeClr val="accent3">
                      <a:lumMod val="50000"/>
                    </a:schemeClr>
                  </a:solidFill>
                  <a:prstDash val="solid"/>
                </a:ln>
                <a:solidFill>
                  <a:schemeClr val="accent3">
                    <a:lumMod val="60000"/>
                    <a:lumOff val="40000"/>
                  </a:schemeClr>
                </a:solidFill>
                <a:effectLst>
                  <a:innerShdw blurRad="177800">
                    <a:schemeClr val="accent3">
                      <a:lumMod val="50000"/>
                    </a:schemeClr>
                  </a:innerShdw>
                </a:effectLst>
              </a:rPr>
              <a:t>SAFER</a:t>
            </a:r>
            <a:endParaRPr lang="en-US" sz="9600" b="1" cap="none" spc="0" dirty="0">
              <a:ln w="12700">
                <a:solidFill>
                  <a:schemeClr val="accent3">
                    <a:lumMod val="50000"/>
                  </a:schemeClr>
                </a:solidFill>
                <a:prstDash val="solid"/>
              </a:ln>
              <a:solidFill>
                <a:schemeClr val="accent3">
                  <a:lumMod val="60000"/>
                  <a:lumOff val="40000"/>
                </a:schemeClr>
              </a:solidFill>
              <a:effectLst>
                <a:innerShdw blurRad="177800">
                  <a:schemeClr val="accent3">
                    <a:lumMod val="50000"/>
                  </a:schemeClr>
                </a:innerShdw>
              </a:effectLst>
            </a:endParaRPr>
          </a:p>
        </p:txBody>
      </p:sp>
      <p:cxnSp>
        <p:nvCxnSpPr>
          <p:cNvPr id="14" name="Straight Connector 13"/>
          <p:cNvCxnSpPr/>
          <p:nvPr/>
        </p:nvCxnSpPr>
        <p:spPr>
          <a:xfrm flipV="1">
            <a:off x="5508832" y="2612015"/>
            <a:ext cx="5604164" cy="637310"/>
          </a:xfrm>
          <a:prstGeom prst="line">
            <a:avLst/>
          </a:prstGeom>
          <a:ln w="193675">
            <a:solidFill>
              <a:srgbClr val="FF0000">
                <a:alpha val="7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0328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left)">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2727" y="440892"/>
            <a:ext cx="10972800" cy="1143000"/>
          </a:xfrm>
        </p:spPr>
        <p:txBody>
          <a:bodyPr/>
          <a:lstStyle/>
          <a:p>
            <a:r>
              <a:rPr lang="en-GB" dirty="0"/>
              <a:t>Example Risk Assessments</a:t>
            </a:r>
          </a:p>
        </p:txBody>
      </p:sp>
      <p:sp>
        <p:nvSpPr>
          <p:cNvPr id="4" name="Content Placeholder 3"/>
          <p:cNvSpPr>
            <a:spLocks noGrp="1"/>
          </p:cNvSpPr>
          <p:nvPr>
            <p:ph idx="1"/>
          </p:nvPr>
        </p:nvSpPr>
        <p:spPr>
          <a:xfrm>
            <a:off x="692727" y="2625438"/>
            <a:ext cx="10972800" cy="1018308"/>
          </a:xfrm>
        </p:spPr>
        <p:txBody>
          <a:bodyPr>
            <a:normAutofit lnSpcReduction="10000"/>
          </a:bodyPr>
          <a:lstStyle/>
          <a:p>
            <a:pPr marL="0" indent="0" algn="ctr">
              <a:buNone/>
            </a:pPr>
            <a:r>
              <a:rPr lang="en-GB" dirty="0" smtClean="0"/>
              <a:t>You can find a UWTSD Outdoor Ed Generic Risk assessment on moodle.</a:t>
            </a: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071061">
            <a:off x="8652164" y="3428999"/>
            <a:ext cx="1814945" cy="1814945"/>
          </a:xfrm>
          <a:prstGeom prst="rect">
            <a:avLst/>
          </a:prstGeom>
        </p:spPr>
      </p:pic>
    </p:spTree>
    <p:extLst>
      <p:ext uri="{BB962C8B-B14F-4D97-AF65-F5344CB8AC3E}">
        <p14:creationId xmlns:p14="http://schemas.microsoft.com/office/powerpoint/2010/main" val="114128452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Useful Website Links</a:t>
            </a:r>
            <a:endParaRPr lang="en-GB" dirty="0">
              <a:solidFill>
                <a:schemeClr val="accent1">
                  <a:lumMod val="50000"/>
                </a:schemeClr>
              </a:solidFill>
            </a:endParaRPr>
          </a:p>
        </p:txBody>
      </p:sp>
      <p:sp>
        <p:nvSpPr>
          <p:cNvPr id="3" name="Content Placeholder 2"/>
          <p:cNvSpPr>
            <a:spLocks noGrp="1"/>
          </p:cNvSpPr>
          <p:nvPr>
            <p:ph idx="1"/>
          </p:nvPr>
        </p:nvSpPr>
        <p:spPr/>
        <p:txBody>
          <a:bodyPr>
            <a:normAutofit lnSpcReduction="10000"/>
          </a:bodyPr>
          <a:lstStyle/>
          <a:p>
            <a:r>
              <a:rPr lang="en-GB" dirty="0" smtClean="0"/>
              <a:t>HSE - </a:t>
            </a:r>
            <a:r>
              <a:rPr lang="en-GB" dirty="0">
                <a:hlinkClick r:id="rId2"/>
              </a:rPr>
              <a:t>https://</a:t>
            </a:r>
            <a:r>
              <a:rPr lang="en-GB" dirty="0" smtClean="0">
                <a:hlinkClick r:id="rId2"/>
              </a:rPr>
              <a:t>www.hse.gov.uk/risk/controlling-risks.htm</a:t>
            </a:r>
            <a:endParaRPr lang="en-GB" dirty="0" smtClean="0"/>
          </a:p>
          <a:p>
            <a:r>
              <a:rPr lang="en-GB" dirty="0" smtClean="0"/>
              <a:t>School Leaders - </a:t>
            </a:r>
            <a:r>
              <a:rPr lang="en-GB" dirty="0">
                <a:hlinkClick r:id="rId3"/>
              </a:rPr>
              <a:t>https://schoolleaders.thekeysupport.com/administration-and-management/risk/curriculum-risk-assessments/risk-assessments-for-pe-learning-and-teaching/#</a:t>
            </a:r>
            <a:r>
              <a:rPr lang="en-GB" dirty="0" smtClean="0">
                <a:hlinkClick r:id="rId3"/>
              </a:rPr>
              <a:t>section-1</a:t>
            </a:r>
            <a:endParaRPr lang="en-GB" dirty="0" smtClean="0"/>
          </a:p>
          <a:p>
            <a:r>
              <a:rPr lang="en-GB" dirty="0" smtClean="0"/>
              <a:t>PE - </a:t>
            </a:r>
            <a:r>
              <a:rPr lang="en-GB" dirty="0">
                <a:hlinkClick r:id="rId4"/>
              </a:rPr>
              <a:t>https://www.wrexham.gov.uk/assets/pdfs/education/pess/safe_practice_pess_risk_assessment_form.pdf</a:t>
            </a:r>
            <a:endParaRPr lang="en-GB" dirty="0"/>
          </a:p>
        </p:txBody>
      </p:sp>
    </p:spTree>
    <p:extLst>
      <p:ext uri="{BB962C8B-B14F-4D97-AF65-F5344CB8AC3E}">
        <p14:creationId xmlns:p14="http://schemas.microsoft.com/office/powerpoint/2010/main" val="146982866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Risk Assessment Exercise </a:t>
            </a:r>
            <a:endParaRPr lang="en-GB" dirty="0">
              <a:solidFill>
                <a:schemeClr val="accent1">
                  <a:lumMod val="50000"/>
                </a:schemeClr>
              </a:solidFill>
            </a:endParaRPr>
          </a:p>
        </p:txBody>
      </p:sp>
      <p:sp>
        <p:nvSpPr>
          <p:cNvPr id="3" name="Content Placeholder 2"/>
          <p:cNvSpPr>
            <a:spLocks noGrp="1"/>
          </p:cNvSpPr>
          <p:nvPr>
            <p:ph idx="1"/>
          </p:nvPr>
        </p:nvSpPr>
        <p:spPr/>
        <p:txBody>
          <a:bodyPr/>
          <a:lstStyle/>
          <a:p>
            <a:r>
              <a:rPr lang="en-GB" dirty="0" smtClean="0"/>
              <a:t>Jump in a breakout room.</a:t>
            </a:r>
          </a:p>
          <a:p>
            <a:r>
              <a:rPr lang="en-GB" dirty="0" smtClean="0"/>
              <a:t>Select 3 cards from the activity in your room.</a:t>
            </a:r>
          </a:p>
          <a:p>
            <a:r>
              <a:rPr lang="en-GB" dirty="0" smtClean="0"/>
              <a:t>Using the risk assessment template in the folder compile a  risk assessment for the 3 selected cards.</a:t>
            </a:r>
          </a:p>
          <a:p>
            <a:r>
              <a:rPr lang="en-GB" dirty="0" smtClean="0"/>
              <a:t>Prepare to feedback on your thoughts when we return to the general room.</a:t>
            </a:r>
            <a:endParaRPr lang="en-GB" dirty="0"/>
          </a:p>
        </p:txBody>
      </p:sp>
    </p:spTree>
    <p:extLst>
      <p:ext uri="{BB962C8B-B14F-4D97-AF65-F5344CB8AC3E}">
        <p14:creationId xmlns:p14="http://schemas.microsoft.com/office/powerpoint/2010/main" val="2130850413"/>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__PE_POLL_EMBED_ID" val="a66273bc-5858-49ae-aca3-db3a786378d0"/>
</p:tagLst>
</file>

<file path=ppt/tags/tag2.xml><?xml version="1.0" encoding="utf-8"?>
<p:tagLst xmlns:a="http://schemas.openxmlformats.org/drawingml/2006/main" xmlns:r="http://schemas.openxmlformats.org/officeDocument/2006/relationships" xmlns:p="http://schemas.openxmlformats.org/presentationml/2006/main">
  <p:tag name="__PE_POLL_EMBED_ID" val="2ac8c906-cf32-43b5-aa5f-f9cec5a14149"/>
</p:tagLst>
</file>

<file path=ppt/tags/tag3.xml><?xml version="1.0" encoding="utf-8"?>
<p:tagLst xmlns:a="http://schemas.openxmlformats.org/drawingml/2006/main" xmlns:r="http://schemas.openxmlformats.org/officeDocument/2006/relationships" xmlns:p="http://schemas.openxmlformats.org/presentationml/2006/main">
  <p:tag name="__PE_POLL_EMBED_ID" val="b1c5bd9f-e932-4591-9afc-7269030c89b8"/>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5821</TotalTime>
  <Words>636</Words>
  <Application>Microsoft Office PowerPoint</Application>
  <PresentationFormat>Widescreen</PresentationFormat>
  <Paragraphs>88</Paragraphs>
  <Slides>35</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Arial</vt:lpstr>
      <vt:lpstr>Bradley Hand ITC</vt:lpstr>
      <vt:lpstr>Calibri</vt:lpstr>
      <vt:lpstr>Comic Sans MS</vt:lpstr>
      <vt:lpstr>Myriad Pro</vt:lpstr>
      <vt:lpstr>20140311PresentationUWTSDTemplate</vt:lpstr>
      <vt:lpstr>Risk…</vt:lpstr>
      <vt:lpstr>PowerPoint Presentation</vt:lpstr>
      <vt:lpstr>PowerPoint Presentation</vt:lpstr>
      <vt:lpstr>PowerPoint Presentation</vt:lpstr>
      <vt:lpstr>PowerPoint Presentation</vt:lpstr>
      <vt:lpstr>PowerPoint Presentation</vt:lpstr>
      <vt:lpstr>Useful Text Regarding Risk in Outdoor Adventure </vt:lpstr>
      <vt:lpstr>PowerPoint Presentation</vt:lpstr>
      <vt:lpstr>Risk Assessment</vt:lpstr>
      <vt:lpstr>PowerPoint Presentation</vt:lpstr>
      <vt:lpstr>PowerPoint Presentation</vt:lpstr>
      <vt:lpstr>PowerPoint Presentation</vt:lpstr>
      <vt:lpstr>What is a Risk Assessment</vt:lpstr>
      <vt:lpstr>Types of Risk Assessment</vt:lpstr>
      <vt:lpstr>Types of Risk Assessment</vt:lpstr>
      <vt:lpstr>Types of Risk Assessment</vt:lpstr>
      <vt:lpstr>Styles of Risk Assessment</vt:lpstr>
      <vt:lpstr>PowerPoint Presentation</vt:lpstr>
      <vt:lpstr>Example Risk Assessments</vt:lpstr>
      <vt:lpstr>Risk Assessment Terminology</vt:lpstr>
      <vt:lpstr>PowerPoint Presentation</vt:lpstr>
      <vt:lpstr>Step 1…..</vt:lpstr>
      <vt:lpstr>Step 2…..</vt:lpstr>
      <vt:lpstr>Step 3…..</vt:lpstr>
      <vt:lpstr>Step 4…..</vt:lpstr>
      <vt:lpstr>PowerPoint Presentation</vt:lpstr>
      <vt:lpstr>Step 5…..</vt:lpstr>
      <vt:lpstr>PowerPoint Presentation</vt:lpstr>
      <vt:lpstr>PowerPoint Presentation</vt:lpstr>
      <vt:lpstr>PowerPoint Presentation</vt:lpstr>
      <vt:lpstr>PowerPoint Presentation</vt:lpstr>
      <vt:lpstr>Step 6…..</vt:lpstr>
      <vt:lpstr>Example Risk Assessments</vt:lpstr>
      <vt:lpstr>Useful Website Links</vt:lpstr>
      <vt:lpstr>Risk Assessment Exercise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Risk Assessments</dc:title>
  <dc:creator>Jonathan Haylock</dc:creator>
  <cp:lastModifiedBy>Jonathan Haylock</cp:lastModifiedBy>
  <cp:revision>30</cp:revision>
  <dcterms:created xsi:type="dcterms:W3CDTF">2020-03-22T20:31:29Z</dcterms:created>
  <dcterms:modified xsi:type="dcterms:W3CDTF">2021-03-23T17:33:47Z</dcterms:modified>
</cp:coreProperties>
</file>