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45"/>
  </p:notesMasterIdLst>
  <p:handoutMasterIdLst>
    <p:handoutMasterId r:id="rId46"/>
  </p:handoutMasterIdLst>
  <p:sldIdLst>
    <p:sldId id="264" r:id="rId5"/>
    <p:sldId id="331" r:id="rId6"/>
    <p:sldId id="287" r:id="rId7"/>
    <p:sldId id="288" r:id="rId8"/>
    <p:sldId id="281" r:id="rId9"/>
    <p:sldId id="290" r:id="rId10"/>
    <p:sldId id="291" r:id="rId11"/>
    <p:sldId id="306" r:id="rId12"/>
    <p:sldId id="298" r:id="rId13"/>
    <p:sldId id="299" r:id="rId14"/>
    <p:sldId id="302" r:id="rId15"/>
    <p:sldId id="300" r:id="rId16"/>
    <p:sldId id="301" r:id="rId17"/>
    <p:sldId id="303" r:id="rId18"/>
    <p:sldId id="304" r:id="rId19"/>
    <p:sldId id="266" r:id="rId20"/>
    <p:sldId id="294" r:id="rId21"/>
    <p:sldId id="295" r:id="rId22"/>
    <p:sldId id="296" r:id="rId23"/>
    <p:sldId id="297" r:id="rId24"/>
    <p:sldId id="307" r:id="rId25"/>
    <p:sldId id="308" r:id="rId26"/>
    <p:sldId id="292" r:id="rId27"/>
    <p:sldId id="309" r:id="rId28"/>
    <p:sldId id="310" r:id="rId29"/>
    <p:sldId id="313" r:id="rId30"/>
    <p:sldId id="282" r:id="rId31"/>
    <p:sldId id="314" r:id="rId32"/>
    <p:sldId id="315" r:id="rId33"/>
    <p:sldId id="316" r:id="rId34"/>
    <p:sldId id="317" r:id="rId35"/>
    <p:sldId id="318" r:id="rId36"/>
    <p:sldId id="319" r:id="rId37"/>
    <p:sldId id="320" r:id="rId38"/>
    <p:sldId id="321" r:id="rId39"/>
    <p:sldId id="323" r:id="rId40"/>
    <p:sldId id="322" r:id="rId41"/>
    <p:sldId id="329" r:id="rId42"/>
    <p:sldId id="330" r:id="rId43"/>
    <p:sldId id="332" r:id="rId44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53" autoAdjust="0"/>
    <p:restoredTop sz="94337" autoAdjust="0"/>
  </p:normalViewPr>
  <p:slideViewPr>
    <p:cSldViewPr showGuides="1">
      <p:cViewPr varScale="1">
        <p:scale>
          <a:sx n="55" d="100"/>
          <a:sy n="55" d="100"/>
        </p:scale>
        <p:origin x="688" y="3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2142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FF4F4C6-A99C-47C8-A12A-6CD74857ED8D}" type="datetime1">
              <a:rPr lang="en-GB" smtClean="0">
                <a:solidFill>
                  <a:schemeClr val="tx2"/>
                </a:solidFill>
              </a:rPr>
              <a:t>27/03/2025</a:t>
            </a:fld>
            <a:endParaRPr lang="en-GB"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D77566-CD65-4859-9FA1-43956DC85B8C}" type="slidenum">
              <a:rPr lang="en-GB" smtClean="0">
                <a:solidFill>
                  <a:schemeClr val="tx2"/>
                </a:solidFill>
              </a:rPr>
              <a:t>‹#›</a:t>
            </a:fld>
            <a:endParaRPr lang="en-GB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AC0B67AB-DD37-48F2-86E4-42AEC2835D46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pPr rtl="0"/>
            <a:fld id="{B8796F01-7154-41E0-B48B-A6921757531A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69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58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B8796F01-7154-41E0-B48B-A6921757531A}" type="slidenum">
              <a:rPr lang="en-GB" smtClean="0"/>
              <a:pPr rtl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0989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 rtlCol="0"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C3245A-661F-4021-9D9C-772C5ABCFFB5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A60BA0E-20D0-4E7C-B286-26C960A6788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rtlCol="0" anchor="t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C29E0A9-C642-4E85-BD18-60935AE319C7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rtlCol="0"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B95E042-7143-4562-A609-D2D7D365DC64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E1A5A5-4F26-4948-9688-7BBAFCDB7DF7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AB7CF92-D95D-42A4-9071-F1D43915CECD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B37DED6-D4C7-42EE-AB49-D2E39E64FD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 rtlCol="0"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AE79DD-B608-43DF-9166-F917EAD07DC3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rtlCol="0" anchor="b">
            <a:normAutofit/>
          </a:bodyPr>
          <a:lstStyle>
            <a:lvl1pPr algn="l">
              <a:defRPr sz="2000" b="1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 rtlCol="0"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9DD0FCC-333F-470B-B1F3-C5A9B3D4E474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DFBB78A-01B4-41F2-96B0-677A4A28283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179619-2693-4F60-9F7B-4502BD697E37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4CA80C-9BCE-4F11-8054-45BA3CFF5079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91C5AD9-787D-40FA-8A4D-16A055B9A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06C5D5A4-5813-4FFE-BA01-1D3BC024CC61}" type="datetime1">
              <a:rPr lang="en-GB" noProof="0" smtClean="0"/>
              <a:t>27/03/2025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fld id="{EB37DED6-D4C7-42EE-AB49-D2E39E64FDE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 dt="0"/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itethemrightonline.com" TargetMode="External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Jan Howells-Johnson</a:t>
            </a:r>
          </a:p>
        </p:txBody>
      </p:sp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Academic writing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Framework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Layout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Content</a:t>
            </a:r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25191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10754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Essays and assignments are not tests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Teachers want you to pass</a:t>
            </a:r>
          </a:p>
          <a:p>
            <a:pPr algn="ctr"/>
            <a:r>
              <a:rPr lang="en-GB" b="1" dirty="0"/>
              <a:t>University wants you to pass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There is lots of support available </a:t>
            </a:r>
          </a:p>
          <a:p>
            <a:pPr algn="ctr"/>
            <a:r>
              <a:rPr lang="en-GB" b="1" dirty="0"/>
              <a:t>Teachers</a:t>
            </a:r>
          </a:p>
          <a:p>
            <a:pPr algn="ctr"/>
            <a:r>
              <a:rPr lang="en-GB" b="1" dirty="0"/>
              <a:t>Librarians</a:t>
            </a:r>
          </a:p>
          <a:p>
            <a:pPr algn="ctr"/>
            <a:r>
              <a:rPr lang="en-GB" b="1" dirty="0"/>
              <a:t>Student services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97411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Framework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4022169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Essay questions are often statements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Discuss</a:t>
            </a:r>
          </a:p>
          <a:p>
            <a:pPr algn="ctr"/>
            <a:r>
              <a:rPr lang="en-GB" b="1" dirty="0"/>
              <a:t>Define </a:t>
            </a:r>
          </a:p>
          <a:p>
            <a:pPr algn="ctr"/>
            <a:r>
              <a:rPr lang="en-GB" b="1" dirty="0"/>
              <a:t>Explore</a:t>
            </a:r>
          </a:p>
          <a:p>
            <a:pPr algn="ctr"/>
            <a:r>
              <a:rPr lang="en-GB" b="1" dirty="0"/>
              <a:t>Identify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6170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Essay questions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The golden ticket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b="1" dirty="0"/>
              <a:t>Reflect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967544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Layout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565396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15355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4010939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</p:txBody>
      </p:sp>
    </p:spTree>
    <p:extLst>
      <p:ext uri="{BB962C8B-B14F-4D97-AF65-F5344CB8AC3E}">
        <p14:creationId xmlns:p14="http://schemas.microsoft.com/office/powerpoint/2010/main" val="1941877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</a:t>
            </a:r>
          </a:p>
          <a:p>
            <a:pPr algn="ctr"/>
            <a:r>
              <a:rPr lang="en-GB" b="1" dirty="0"/>
              <a:t>Argument</a:t>
            </a:r>
          </a:p>
          <a:p>
            <a:pPr algn="ctr"/>
            <a:r>
              <a:rPr lang="en-GB" b="1" dirty="0"/>
              <a:t>Summation</a:t>
            </a:r>
          </a:p>
        </p:txBody>
      </p:sp>
    </p:spTree>
    <p:extLst>
      <p:ext uri="{BB962C8B-B14F-4D97-AF65-F5344CB8AC3E}">
        <p14:creationId xmlns:p14="http://schemas.microsoft.com/office/powerpoint/2010/main" val="1438890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Three sections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Tell ‘em what you’re gonna tell ‘em</a:t>
            </a:r>
          </a:p>
          <a:p>
            <a:pPr algn="ctr"/>
            <a:r>
              <a:rPr lang="en-GB" b="1" dirty="0"/>
              <a:t>Tell ‘em what you’ve got to tell ‘em</a:t>
            </a:r>
          </a:p>
          <a:p>
            <a:pPr algn="ctr"/>
            <a:r>
              <a:rPr lang="en-GB" b="1" dirty="0"/>
              <a:t>Tell ‘em what you’ve told ‘em</a:t>
            </a:r>
          </a:p>
        </p:txBody>
      </p:sp>
    </p:spTree>
    <p:extLst>
      <p:ext uri="{BB962C8B-B14F-4D97-AF65-F5344CB8AC3E}">
        <p14:creationId xmlns:p14="http://schemas.microsoft.com/office/powerpoint/2010/main" val="428508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</p:txBody>
      </p:sp>
    </p:spTree>
    <p:extLst>
      <p:ext uri="{BB962C8B-B14F-4D97-AF65-F5344CB8AC3E}">
        <p14:creationId xmlns:p14="http://schemas.microsoft.com/office/powerpoint/2010/main" val="5327793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 - layout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4806950"/>
          </a:xfrm>
        </p:spPr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For a 2000 word essay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Introduction – 150 - 200 words</a:t>
            </a:r>
          </a:p>
          <a:p>
            <a:pPr algn="ctr"/>
            <a:r>
              <a:rPr lang="en-GB" b="1" dirty="0"/>
              <a:t>Argument – 1600 - 1700 words</a:t>
            </a:r>
          </a:p>
          <a:p>
            <a:pPr algn="ctr"/>
            <a:r>
              <a:rPr lang="en-GB" b="1" dirty="0"/>
              <a:t>Summation – 150 - 200 words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Word count allows 10% margin</a:t>
            </a:r>
          </a:p>
        </p:txBody>
      </p:sp>
    </p:spTree>
    <p:extLst>
      <p:ext uri="{BB962C8B-B14F-4D97-AF65-F5344CB8AC3E}">
        <p14:creationId xmlns:p14="http://schemas.microsoft.com/office/powerpoint/2010/main" val="220427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Content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Layout an academic argument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Contain references to established knowledge 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Academic honesty  </a:t>
            </a:r>
          </a:p>
        </p:txBody>
      </p:sp>
    </p:spTree>
    <p:extLst>
      <p:ext uri="{BB962C8B-B14F-4D97-AF65-F5344CB8AC3E}">
        <p14:creationId xmlns:p14="http://schemas.microsoft.com/office/powerpoint/2010/main" val="3996693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Third person*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Never use contractions eg. It’s, they’re, won’t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Do not give your opinion</a:t>
            </a:r>
          </a:p>
          <a:p>
            <a:pPr algn="ctr"/>
            <a:endParaRPr lang="en-GB" b="1" dirty="0"/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193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09876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Peer reviewed books, journals, essays etc.</a:t>
            </a:r>
          </a:p>
          <a:p>
            <a:pPr algn="ctr"/>
            <a:r>
              <a:rPr lang="en-GB" b="1" dirty="0"/>
              <a:t>University library</a:t>
            </a:r>
          </a:p>
          <a:p>
            <a:pPr algn="ctr"/>
            <a:r>
              <a:rPr lang="en-GB" b="1" dirty="0"/>
              <a:t>Google scholar</a:t>
            </a:r>
          </a:p>
        </p:txBody>
      </p:sp>
    </p:spTree>
    <p:extLst>
      <p:ext uri="{BB962C8B-B14F-4D97-AF65-F5344CB8AC3E}">
        <p14:creationId xmlns:p14="http://schemas.microsoft.com/office/powerpoint/2010/main" val="51942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13277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EE24C-BA50-453B-0579-A08868694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Academic writing – content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B228A-22DD-002E-6E42-8D9EE5624A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GB" b="1" dirty="0"/>
          </a:p>
          <a:p>
            <a:pPr algn="ctr"/>
            <a:r>
              <a:rPr lang="en-GB" b="1" dirty="0"/>
              <a:t>References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Other sources, look for:</a:t>
            </a:r>
          </a:p>
          <a:p>
            <a:pPr algn="ctr"/>
            <a:r>
              <a:rPr lang="en-GB" b="1" dirty="0"/>
              <a:t>Reviewed by, </a:t>
            </a:r>
            <a:r>
              <a:rPr lang="en-GB" b="1" i="1" dirty="0"/>
              <a:t>name and credentials</a:t>
            </a:r>
            <a:endParaRPr lang="en-GB" b="1" dirty="0"/>
          </a:p>
          <a:p>
            <a:pPr algn="ctr"/>
            <a:r>
              <a:rPr lang="en-GB" b="1" dirty="0"/>
              <a:t>Fact checked by, </a:t>
            </a:r>
            <a:r>
              <a:rPr lang="en-GB" b="1" i="1" dirty="0"/>
              <a:t>name and credentials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3547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C18A742-1F4D-41E3-182A-1C686A559D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0"/>
            <a:ext cx="12121423" cy="678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65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D5AF20D-6D51-5502-8BA8-9E18794089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097" y="0"/>
            <a:ext cx="1066062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738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B2E1DACB-3277-55B2-CF85-33DB717531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964" y="0"/>
            <a:ext cx="103228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314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Academic writing</a:t>
            </a:r>
          </a:p>
        </p:txBody>
      </p:sp>
    </p:spTree>
    <p:extLst>
      <p:ext uri="{BB962C8B-B14F-4D97-AF65-F5344CB8AC3E}">
        <p14:creationId xmlns:p14="http://schemas.microsoft.com/office/powerpoint/2010/main" val="2901035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 (Author surname, year of publication)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56180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In-text citation: (Author surname, year of publication, page number if direct quote)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Reference list: full reference 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515027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Harvard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Full reference: </a:t>
            </a:r>
          </a:p>
          <a:p>
            <a:pPr algn="ctr" rtl="0"/>
            <a:r>
              <a:rPr lang="en-GB" b="1" dirty="0"/>
              <a:t>Author surname, initial. (Year of publication) </a:t>
            </a:r>
            <a:r>
              <a:rPr lang="en-GB" b="1" i="1" dirty="0"/>
              <a:t>Book title, place of publication, publisher.</a:t>
            </a:r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5093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03351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Paraphrase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505986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Depending on the number of words used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97143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less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Should be placed in “speech marks” </a:t>
            </a:r>
          </a:p>
          <a:p>
            <a:pPr algn="ctr" rtl="0"/>
            <a:r>
              <a:rPr lang="en-GB" b="1" dirty="0"/>
              <a:t>(Citation at the end) before the full stop.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5753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algn="ctr" rtl="0"/>
            <a:endParaRPr lang="en-GB" b="1" dirty="0"/>
          </a:p>
          <a:p>
            <a:pPr algn="ctr" rtl="0"/>
            <a:r>
              <a:rPr lang="en-GB" b="1" dirty="0"/>
              <a:t>Quote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If more than 30 words</a:t>
            </a:r>
          </a:p>
          <a:p>
            <a:pPr algn="ctr" rtl="0"/>
            <a:endParaRPr lang="en-GB" b="1" dirty="0"/>
          </a:p>
          <a:p>
            <a:pPr algn="ctr" rtl="0"/>
            <a:r>
              <a:rPr lang="en-GB" b="1" dirty="0"/>
              <a:t>In its own indented paragraph</a:t>
            </a:r>
          </a:p>
          <a:p>
            <a:pPr algn="ctr" rtl="0"/>
            <a:r>
              <a:rPr lang="en-GB" b="1" dirty="0"/>
              <a:t>No speech marks</a:t>
            </a:r>
          </a:p>
          <a:p>
            <a:pPr algn="ctr" rtl="0"/>
            <a:r>
              <a:rPr lang="en-GB" b="1" dirty="0"/>
              <a:t>Citation at the end</a:t>
            </a:r>
          </a:p>
          <a:p>
            <a:pPr algn="ctr" rtl="0"/>
            <a:endParaRPr lang="en-GB" b="1" dirty="0"/>
          </a:p>
          <a:p>
            <a:pPr algn="ctr" rtl="0"/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1995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</p:txBody>
      </p:sp>
    </p:spTree>
    <p:extLst>
      <p:ext uri="{BB962C8B-B14F-4D97-AF65-F5344CB8AC3E}">
        <p14:creationId xmlns:p14="http://schemas.microsoft.com/office/powerpoint/2010/main" val="2833721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Short quote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“Suggesting that nurses take on new roles is not a new idea” (</a:t>
            </a:r>
            <a:r>
              <a:rPr lang="en-GB" b="1" dirty="0" err="1"/>
              <a:t>Ewens</a:t>
            </a:r>
            <a:r>
              <a:rPr lang="en-GB" b="1" dirty="0"/>
              <a:t>, 2003).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6302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marL="0" indent="0" algn="ctr">
              <a:buNone/>
            </a:pPr>
            <a:r>
              <a:rPr lang="en-GB" b="1" dirty="0"/>
              <a:t>Longer quote</a:t>
            </a:r>
          </a:p>
          <a:p>
            <a:pPr marL="0" indent="0">
              <a:buNone/>
            </a:pPr>
            <a:endParaRPr lang="en-GB" b="1" dirty="0"/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0054DA17-4517-B160-5F4E-2ABF8CFDC8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0198" y="2972859"/>
            <a:ext cx="9288428" cy="3544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41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14581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ctr" rtl="0"/>
            <a:r>
              <a:rPr lang="en-GB" dirty="0"/>
              <a:t>Referencing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40945-C808-D37E-62DB-0A694749D3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b="1" dirty="0"/>
          </a:p>
          <a:p>
            <a:pPr algn="ctr"/>
            <a:r>
              <a:rPr lang="en-GB" b="1" dirty="0"/>
              <a:t>University referencing handbook</a:t>
            </a:r>
          </a:p>
          <a:p>
            <a:pPr algn="ctr"/>
            <a:r>
              <a:rPr lang="en-GB" b="1" dirty="0"/>
              <a:t>Google: UWTSD Harvard referencing</a:t>
            </a:r>
          </a:p>
          <a:p>
            <a:pPr algn="ctr"/>
            <a:endParaRPr lang="en-GB" b="1" dirty="0"/>
          </a:p>
          <a:p>
            <a:pPr algn="ctr"/>
            <a:r>
              <a:rPr lang="en-GB" b="1" dirty="0"/>
              <a:t>Cite Them Right</a:t>
            </a:r>
          </a:p>
          <a:p>
            <a:pPr algn="ctr"/>
            <a:r>
              <a:rPr lang="en-GB" b="1" dirty="0">
                <a:hlinkClick r:id="rId3"/>
              </a:rPr>
              <a:t>www.citethemrightonline.com</a:t>
            </a:r>
            <a:r>
              <a:rPr lang="en-GB" b="1" dirty="0"/>
              <a:t> </a:t>
            </a:r>
          </a:p>
          <a:p>
            <a:pPr algn="ctr"/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3707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BE1D1-577B-9EC6-4D98-A47C7263C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Academic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2FE4F-ACE7-B6BC-44D8-51EEEF31F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Thank you.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 algn="ctr">
              <a:buNone/>
            </a:pPr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52751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7f9b5e87859ce6d7eedbdc6e4e4205c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5e0075ee7624d6a846e01eb61837427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FEDD63-1D7E-4C58-AC87-FD283D97AD1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594D43E-AB81-4FB8-ABAF-0DE688D065EC}">
  <ds:schemaRefs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http://purl.org/dc/elements/1.1/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EF4F8AD8-F3E1-484E-A8DF-628412F9F71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TF02787940</Template>
  <TotalTime>0</TotalTime>
  <Words>527</Words>
  <Application>Microsoft Office PowerPoint</Application>
  <PresentationFormat>Custom</PresentationFormat>
  <Paragraphs>241</Paragraphs>
  <Slides>40</Slides>
  <Notes>39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3" baseType="lpstr">
      <vt:lpstr>Arial</vt:lpstr>
      <vt:lpstr>Century Gothic</vt:lpstr>
      <vt:lpstr>Books 16x9</vt:lpstr>
      <vt:lpstr>Academic writing</vt:lpstr>
      <vt:lpstr>Academic writing</vt:lpstr>
      <vt:lpstr>Essays and assignments are not tests</vt:lpstr>
      <vt:lpstr>Essays and assignments are not tests</vt:lpstr>
      <vt:lpstr>Framework</vt:lpstr>
      <vt:lpstr>Essay questions</vt:lpstr>
      <vt:lpstr>Essay questions</vt:lpstr>
      <vt:lpstr>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Academic writing - layout</vt:lpstr>
      <vt:lpstr>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Academic writing – content</vt:lpstr>
      <vt:lpstr>PowerPoint Presentation</vt:lpstr>
      <vt:lpstr>PowerPoint Presentation</vt:lpstr>
      <vt:lpstr>PowerPoint Presentation</vt:lpstr>
      <vt:lpstr>Referencing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Referencing </vt:lpstr>
      <vt:lpstr>Academic Writing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/>
  <cp:lastModifiedBy/>
  <cp:revision>8</cp:revision>
  <dcterms:created xsi:type="dcterms:W3CDTF">2023-02-06T10:29:46Z</dcterms:created>
  <dcterms:modified xsi:type="dcterms:W3CDTF">2025-03-27T09:05:04Z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