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9" r:id="rId1"/>
  </p:sldMasterIdLst>
  <p:sldIdLst>
    <p:sldId id="256" r:id="rId2"/>
    <p:sldId id="258" r:id="rId3"/>
    <p:sldId id="259"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737"/>
  </p:normalViewPr>
  <p:slideViewPr>
    <p:cSldViewPr snapToGrid="0" snapToObjects="1">
      <p:cViewPr>
        <p:scale>
          <a:sx n="100" d="100"/>
          <a:sy n="100" d="100"/>
        </p:scale>
        <p:origin x="464"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8B9EBBA-996F-894A-B54A-D6246ED52CEA}" type="datetimeFigureOut">
              <a:rPr lang="en-US" smtClean="0"/>
              <a:pPr/>
              <a:t>8/12/20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25239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A1323-8D79-1946-B0D7-40001CF92E9D}" type="datetimeFigureOut">
              <a:rPr lang="en-US" smtClean="0"/>
              <a:pPr/>
              <a:t>8/12/20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8091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DFA1846-DA80-1C48-A609-854EA85C59AD}" type="datetimeFigureOut">
              <a:rPr lang="en-US" smtClean="0"/>
              <a:pPr/>
              <a:t>8/12/20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85270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7302355-E14B-8545-A8F8-0FE83CC9D524}" type="datetimeFigureOut">
              <a:rPr lang="en-US" smtClean="0"/>
              <a:pPr/>
              <a:t>8/12/20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1951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9B482E8-6E0E-1B4F-B1FD-C69DB9E858D9}" type="datetimeFigureOut">
              <a:rPr lang="en-US" smtClean="0"/>
              <a:pPr/>
              <a:t>8/12/20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6486351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8/12/20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190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8/12/20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172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0DF5E60-9974-AC48-9591-99C2BB44B7CF}" type="datetimeFigureOut">
              <a:rPr lang="en-US" smtClean="0"/>
              <a:pPr/>
              <a:t>8/12/20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1087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9B482E8-6E0E-1B4F-B1FD-C69DB9E858D9}" type="datetimeFigureOut">
              <a:rPr lang="en-US" smtClean="0"/>
              <a:pPr/>
              <a:t>8/12/20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487276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8/12/20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6505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8/12/20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5419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9B482E8-6E0E-1B4F-B1FD-C69DB9E858D9}" type="datetimeFigureOut">
              <a:rPr lang="en-US" smtClean="0"/>
              <a:pPr/>
              <a:t>8/12/20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7773237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6F96-5E68-0B46-8CA5-6427F7961DED}"/>
              </a:ext>
            </a:extLst>
          </p:cNvPr>
          <p:cNvSpPr>
            <a:spLocks noGrp="1"/>
          </p:cNvSpPr>
          <p:nvPr>
            <p:ph type="ctrTitle"/>
          </p:nvPr>
        </p:nvSpPr>
        <p:spPr>
          <a:xfrm>
            <a:off x="1600200" y="900753"/>
            <a:ext cx="8991600" cy="3807726"/>
          </a:xfrm>
        </p:spPr>
        <p:txBody>
          <a:bodyPr>
            <a:normAutofit fontScale="90000"/>
          </a:bodyPr>
          <a:lstStyle/>
          <a:p>
            <a:r>
              <a:rPr lang="en-US" dirty="0"/>
              <a:t>Dwayne LAUDER.</a:t>
            </a:r>
            <a:br>
              <a:rPr lang="en-US" dirty="0"/>
            </a:br>
            <a:r>
              <a:rPr lang="en-US" dirty="0"/>
              <a:t>student </a:t>
            </a:r>
            <a:r>
              <a:rPr lang="en-US" dirty="0" err="1"/>
              <a:t>i.d</a:t>
            </a:r>
            <a:r>
              <a:rPr lang="en-US" dirty="0"/>
              <a:t>   1905623.</a:t>
            </a:r>
            <a:br>
              <a:rPr lang="en-US" dirty="0"/>
            </a:br>
            <a:r>
              <a:rPr lang="en-US" dirty="0"/>
              <a:t>LECTURER: SYLVIA HOFFMAN.</a:t>
            </a:r>
            <a:br>
              <a:rPr lang="en-US" dirty="0"/>
            </a:br>
            <a:r>
              <a:rPr lang="en-US" dirty="0"/>
              <a:t>ACADEMIC AND EMPLOYABILITY SKILLS</a:t>
            </a:r>
            <a:br>
              <a:rPr lang="en-US" dirty="0"/>
            </a:br>
            <a:r>
              <a:rPr lang="en-US" dirty="0"/>
              <a:t>MODULE CODE: BMSW4001</a:t>
            </a:r>
            <a:br>
              <a:rPr lang="en-US" dirty="0"/>
            </a:br>
            <a:endParaRPr lang="en-US" dirty="0"/>
          </a:p>
        </p:txBody>
      </p:sp>
      <p:sp>
        <p:nvSpPr>
          <p:cNvPr id="3" name="Subtitle 2">
            <a:extLst>
              <a:ext uri="{FF2B5EF4-FFF2-40B4-BE49-F238E27FC236}">
                <a16:creationId xmlns:a16="http://schemas.microsoft.com/office/drawing/2014/main" id="{F7CA245A-7B0D-264B-8672-87D56DDFAE26}"/>
              </a:ext>
            </a:extLst>
          </p:cNvPr>
          <p:cNvSpPr>
            <a:spLocks noGrp="1"/>
          </p:cNvSpPr>
          <p:nvPr>
            <p:ph type="subTitle" idx="1"/>
          </p:nvPr>
        </p:nvSpPr>
        <p:spPr>
          <a:xfrm>
            <a:off x="2586012" y="5498956"/>
            <a:ext cx="6801612" cy="1120208"/>
          </a:xfrm>
        </p:spPr>
        <p:txBody>
          <a:bodyPr/>
          <a:lstStyle/>
          <a:p>
            <a:endParaRPr lang="en-US" dirty="0"/>
          </a:p>
        </p:txBody>
      </p:sp>
    </p:spTree>
    <p:extLst>
      <p:ext uri="{BB962C8B-B14F-4D97-AF65-F5344CB8AC3E}">
        <p14:creationId xmlns:p14="http://schemas.microsoft.com/office/powerpoint/2010/main" val="3249869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A43E5-3FFF-4E4B-B2A0-D2BB8EAD9106}"/>
              </a:ext>
            </a:extLst>
          </p:cNvPr>
          <p:cNvSpPr>
            <a:spLocks noGrp="1"/>
          </p:cNvSpPr>
          <p:nvPr>
            <p:ph type="title"/>
          </p:nvPr>
        </p:nvSpPr>
        <p:spPr>
          <a:xfrm>
            <a:off x="2231136" y="0"/>
            <a:ext cx="7729728" cy="1230558"/>
          </a:xfrm>
          <a:solidFill>
            <a:srgbClr val="FFFFFF"/>
          </a:solidFill>
        </p:spPr>
        <p:txBody>
          <a:bodyPr>
            <a:normAutofit fontScale="90000"/>
          </a:bodyPr>
          <a:lstStyle/>
          <a:p>
            <a:r>
              <a:rPr lang="en-US" dirty="0"/>
              <a:t>Reflecting on what I learned using </a:t>
            </a:r>
            <a:r>
              <a:rPr lang="en-US" dirty="0" err="1"/>
              <a:t>kolb’s</a:t>
            </a:r>
            <a:r>
              <a:rPr lang="en-US" dirty="0"/>
              <a:t> reflective model 3 stages</a:t>
            </a:r>
            <a:br>
              <a:rPr lang="en-US" dirty="0"/>
            </a:br>
            <a:r>
              <a:rPr lang="en-US" sz="1600" dirty="0"/>
              <a:t>1.Reflective observation</a:t>
            </a:r>
            <a:br>
              <a:rPr lang="en-US" sz="1600" dirty="0"/>
            </a:br>
            <a:r>
              <a:rPr lang="en-US" sz="1600" dirty="0"/>
              <a:t>2. Abstract conceptualization</a:t>
            </a:r>
            <a:br>
              <a:rPr lang="en-US" sz="1600" dirty="0"/>
            </a:br>
            <a:r>
              <a:rPr lang="en-US" sz="1600" dirty="0"/>
              <a:t>3. Active experimentation</a:t>
            </a:r>
            <a:endParaRPr lang="en-US" dirty="0"/>
          </a:p>
        </p:txBody>
      </p:sp>
      <p:sp>
        <p:nvSpPr>
          <p:cNvPr id="3" name="Content Placeholder 2">
            <a:extLst>
              <a:ext uri="{FF2B5EF4-FFF2-40B4-BE49-F238E27FC236}">
                <a16:creationId xmlns:a16="http://schemas.microsoft.com/office/drawing/2014/main" id="{BDA05D74-0848-0941-8B3B-67A98095174C}"/>
              </a:ext>
            </a:extLst>
          </p:cNvPr>
          <p:cNvSpPr>
            <a:spLocks noGrp="1"/>
          </p:cNvSpPr>
          <p:nvPr>
            <p:ph idx="1"/>
          </p:nvPr>
        </p:nvSpPr>
        <p:spPr>
          <a:xfrm>
            <a:off x="1706062" y="1248156"/>
            <a:ext cx="8779512" cy="5152644"/>
          </a:xfrm>
        </p:spPr>
        <p:txBody>
          <a:bodyPr>
            <a:normAutofit/>
          </a:bodyPr>
          <a:lstStyle/>
          <a:p>
            <a:pPr marL="0" indent="0">
              <a:buNone/>
            </a:pPr>
            <a:r>
              <a:rPr lang="en-US" sz="1340" dirty="0">
                <a:solidFill>
                  <a:srgbClr val="404040"/>
                </a:solidFill>
              </a:rPr>
              <a:t>Academic and employability skills. The first thing </a:t>
            </a:r>
            <a:r>
              <a:rPr lang="en-US" sz="1340" dirty="0" err="1">
                <a:solidFill>
                  <a:srgbClr val="404040"/>
                </a:solidFill>
              </a:rPr>
              <a:t>i</a:t>
            </a:r>
            <a:r>
              <a:rPr lang="en-US" sz="1340" dirty="0">
                <a:solidFill>
                  <a:srgbClr val="404040"/>
                </a:solidFill>
              </a:rPr>
              <a:t> learned and understood was paraphrasing, paraphrasing is for me to change the words but keep the structure and meaning of the information exactly the same, </a:t>
            </a:r>
            <a:r>
              <a:rPr lang="en-US" sz="1340" dirty="0" err="1">
                <a:solidFill>
                  <a:srgbClr val="404040"/>
                </a:solidFill>
              </a:rPr>
              <a:t>i</a:t>
            </a:r>
            <a:r>
              <a:rPr lang="en-US" sz="1340" dirty="0">
                <a:solidFill>
                  <a:srgbClr val="404040"/>
                </a:solidFill>
              </a:rPr>
              <a:t> also learned and understood that it is important for me to paraphrase because paraphrasing will allow me to not </a:t>
            </a:r>
            <a:r>
              <a:rPr lang="en-US" sz="1340" dirty="0" err="1">
                <a:solidFill>
                  <a:srgbClr val="404040"/>
                </a:solidFill>
              </a:rPr>
              <a:t>plagarise</a:t>
            </a:r>
            <a:r>
              <a:rPr lang="en-US" sz="1340" dirty="0">
                <a:solidFill>
                  <a:srgbClr val="404040"/>
                </a:solidFill>
              </a:rPr>
              <a:t> someone else’s work.  I also learned and understood that </a:t>
            </a:r>
            <a:r>
              <a:rPr lang="en-US" sz="1340" dirty="0" err="1">
                <a:solidFill>
                  <a:srgbClr val="404040"/>
                </a:solidFill>
              </a:rPr>
              <a:t>i</a:t>
            </a:r>
            <a:r>
              <a:rPr lang="en-US" sz="1340" dirty="0">
                <a:solidFill>
                  <a:srgbClr val="404040"/>
                </a:solidFill>
              </a:rPr>
              <a:t> am to make a note of what references </a:t>
            </a:r>
            <a:r>
              <a:rPr lang="en-US" sz="1340" dirty="0" err="1">
                <a:solidFill>
                  <a:srgbClr val="404040"/>
                </a:solidFill>
              </a:rPr>
              <a:t>i</a:t>
            </a:r>
            <a:r>
              <a:rPr lang="en-US" sz="1340" dirty="0">
                <a:solidFill>
                  <a:srgbClr val="404040"/>
                </a:solidFill>
              </a:rPr>
              <a:t> have used in my work. I also learned and understood about ( Abstract.) Abstract is when </a:t>
            </a:r>
            <a:r>
              <a:rPr lang="en-US" sz="1340" dirty="0" err="1">
                <a:solidFill>
                  <a:srgbClr val="404040"/>
                </a:solidFill>
              </a:rPr>
              <a:t>i</a:t>
            </a:r>
            <a:r>
              <a:rPr lang="en-US" sz="1340" dirty="0">
                <a:solidFill>
                  <a:srgbClr val="404040"/>
                </a:solidFill>
              </a:rPr>
              <a:t> am going through information it is better for me to check that the information says abstract at the top or bottom of the information </a:t>
            </a:r>
            <a:r>
              <a:rPr lang="en-US" sz="1340" dirty="0" err="1">
                <a:solidFill>
                  <a:srgbClr val="404040"/>
                </a:solidFill>
              </a:rPr>
              <a:t>i</a:t>
            </a:r>
            <a:r>
              <a:rPr lang="en-US" sz="1340" dirty="0">
                <a:solidFill>
                  <a:srgbClr val="404040"/>
                </a:solidFill>
              </a:rPr>
              <a:t> am reading/studying, </a:t>
            </a:r>
            <a:r>
              <a:rPr lang="en-US" sz="1340" dirty="0" err="1">
                <a:solidFill>
                  <a:srgbClr val="404040"/>
                </a:solidFill>
              </a:rPr>
              <a:t>i</a:t>
            </a:r>
            <a:r>
              <a:rPr lang="en-US" sz="1340" dirty="0">
                <a:solidFill>
                  <a:srgbClr val="404040"/>
                </a:solidFill>
              </a:rPr>
              <a:t> also learned and understood that if the information says abstract it is a much more reliable source of information because the information </a:t>
            </a:r>
            <a:r>
              <a:rPr lang="en-US" sz="1340" dirty="0" err="1">
                <a:solidFill>
                  <a:srgbClr val="404040"/>
                </a:solidFill>
              </a:rPr>
              <a:t>i</a:t>
            </a:r>
            <a:r>
              <a:rPr lang="en-US" sz="1340" dirty="0">
                <a:solidFill>
                  <a:srgbClr val="404040"/>
                </a:solidFill>
              </a:rPr>
              <a:t> am reading that says abstract has been per reviewed, </a:t>
            </a:r>
            <a:r>
              <a:rPr lang="en-US" sz="1340" dirty="0" err="1">
                <a:solidFill>
                  <a:srgbClr val="404040"/>
                </a:solidFill>
              </a:rPr>
              <a:t>i</a:t>
            </a:r>
            <a:r>
              <a:rPr lang="en-US" sz="1340" dirty="0">
                <a:solidFill>
                  <a:srgbClr val="404040"/>
                </a:solidFill>
              </a:rPr>
              <a:t> also learned and understood that per reviewed means that the information </a:t>
            </a:r>
            <a:r>
              <a:rPr lang="en-US" sz="1340" dirty="0" err="1">
                <a:solidFill>
                  <a:srgbClr val="404040"/>
                </a:solidFill>
              </a:rPr>
              <a:t>i</a:t>
            </a:r>
            <a:r>
              <a:rPr lang="en-US" sz="1340" dirty="0">
                <a:solidFill>
                  <a:srgbClr val="404040"/>
                </a:solidFill>
              </a:rPr>
              <a:t> am reading/studying has been checked by a few scholars and those few scholars have agreed that the information </a:t>
            </a:r>
            <a:r>
              <a:rPr lang="en-US" sz="1340" dirty="0" err="1">
                <a:solidFill>
                  <a:srgbClr val="404040"/>
                </a:solidFill>
              </a:rPr>
              <a:t>i</a:t>
            </a:r>
            <a:r>
              <a:rPr lang="en-US" sz="1340" dirty="0">
                <a:solidFill>
                  <a:srgbClr val="404040"/>
                </a:solidFill>
              </a:rPr>
              <a:t> am reading/studying is authentic.  I also learned and understood that when </a:t>
            </a:r>
            <a:r>
              <a:rPr lang="en-US" sz="1340" dirty="0" err="1">
                <a:solidFill>
                  <a:srgbClr val="404040"/>
                </a:solidFill>
              </a:rPr>
              <a:t>i</a:t>
            </a:r>
            <a:r>
              <a:rPr lang="en-US" sz="1340" dirty="0">
                <a:solidFill>
                  <a:srgbClr val="404040"/>
                </a:solidFill>
              </a:rPr>
              <a:t> am going through information </a:t>
            </a:r>
            <a:r>
              <a:rPr lang="en-US" sz="1340" dirty="0" err="1">
                <a:solidFill>
                  <a:srgbClr val="404040"/>
                </a:solidFill>
              </a:rPr>
              <a:t>i</a:t>
            </a:r>
            <a:r>
              <a:rPr lang="en-US" sz="1340" dirty="0">
                <a:solidFill>
                  <a:srgbClr val="404040"/>
                </a:solidFill>
              </a:rPr>
              <a:t> am to give all information </a:t>
            </a:r>
            <a:r>
              <a:rPr lang="en-US" sz="1340" dirty="0" err="1">
                <a:solidFill>
                  <a:srgbClr val="404040"/>
                </a:solidFill>
              </a:rPr>
              <a:t>i</a:t>
            </a:r>
            <a:r>
              <a:rPr lang="en-US" sz="1340" dirty="0">
                <a:solidFill>
                  <a:srgbClr val="404040"/>
                </a:solidFill>
              </a:rPr>
              <a:t> read the (CRAAP) test </a:t>
            </a:r>
            <a:r>
              <a:rPr lang="en-US" sz="1340" dirty="0" err="1">
                <a:solidFill>
                  <a:srgbClr val="404040"/>
                </a:solidFill>
              </a:rPr>
              <a:t>i</a:t>
            </a:r>
            <a:r>
              <a:rPr lang="en-US" sz="1340" dirty="0">
                <a:solidFill>
                  <a:srgbClr val="404040"/>
                </a:solidFill>
              </a:rPr>
              <a:t> learned and understood that the </a:t>
            </a:r>
            <a:r>
              <a:rPr lang="en-US" sz="1340" dirty="0" err="1">
                <a:solidFill>
                  <a:srgbClr val="404040"/>
                </a:solidFill>
              </a:rPr>
              <a:t>craap</a:t>
            </a:r>
            <a:r>
              <a:rPr lang="en-US" sz="1340" dirty="0">
                <a:solidFill>
                  <a:srgbClr val="404040"/>
                </a:solidFill>
              </a:rPr>
              <a:t> test is like this, C is for (current) meaning how old is the information </a:t>
            </a:r>
            <a:r>
              <a:rPr lang="en-US" sz="1340" dirty="0" err="1">
                <a:solidFill>
                  <a:srgbClr val="404040"/>
                </a:solidFill>
              </a:rPr>
              <a:t>i</a:t>
            </a:r>
            <a:r>
              <a:rPr lang="en-US" sz="1340" dirty="0">
                <a:solidFill>
                  <a:srgbClr val="404040"/>
                </a:solidFill>
              </a:rPr>
              <a:t> am reading/studying?, </a:t>
            </a:r>
            <a:r>
              <a:rPr lang="en-US" sz="1340" dirty="0" err="1">
                <a:solidFill>
                  <a:srgbClr val="404040"/>
                </a:solidFill>
              </a:rPr>
              <a:t>i</a:t>
            </a:r>
            <a:r>
              <a:rPr lang="en-US" sz="1340" dirty="0">
                <a:solidFill>
                  <a:srgbClr val="404040"/>
                </a:solidFill>
              </a:rPr>
              <a:t> also learned and understood that </a:t>
            </a:r>
            <a:r>
              <a:rPr lang="en-US" sz="1340" dirty="0" err="1">
                <a:solidFill>
                  <a:srgbClr val="404040"/>
                </a:solidFill>
              </a:rPr>
              <a:t>i</a:t>
            </a:r>
            <a:r>
              <a:rPr lang="en-US" sz="1340" dirty="0">
                <a:solidFill>
                  <a:srgbClr val="404040"/>
                </a:solidFill>
              </a:rPr>
              <a:t> must check the date on the information </a:t>
            </a:r>
            <a:r>
              <a:rPr lang="en-US" sz="1340" dirty="0" err="1">
                <a:solidFill>
                  <a:srgbClr val="404040"/>
                </a:solidFill>
              </a:rPr>
              <a:t>i</a:t>
            </a:r>
            <a:r>
              <a:rPr lang="en-US" sz="1340" dirty="0">
                <a:solidFill>
                  <a:srgbClr val="404040"/>
                </a:solidFill>
              </a:rPr>
              <a:t> am reading/studying. I learned and understood that information that has been written lets say 10 years ago for example may not still be valid and if </a:t>
            </a:r>
            <a:r>
              <a:rPr lang="en-US" sz="1340" dirty="0" err="1">
                <a:solidFill>
                  <a:srgbClr val="404040"/>
                </a:solidFill>
              </a:rPr>
              <a:t>i</a:t>
            </a:r>
            <a:r>
              <a:rPr lang="en-US" sz="1340" dirty="0">
                <a:solidFill>
                  <a:srgbClr val="404040"/>
                </a:solidFill>
              </a:rPr>
              <a:t> check further into the information </a:t>
            </a:r>
            <a:r>
              <a:rPr lang="en-US" sz="1340" dirty="0" err="1">
                <a:solidFill>
                  <a:srgbClr val="404040"/>
                </a:solidFill>
              </a:rPr>
              <a:t>i</a:t>
            </a:r>
            <a:r>
              <a:rPr lang="en-US" sz="1340" dirty="0">
                <a:solidFill>
                  <a:srgbClr val="404040"/>
                </a:solidFill>
              </a:rPr>
              <a:t> may find the same information has been updated written only 2 years ago, so me reading the old information because </a:t>
            </a:r>
            <a:r>
              <a:rPr lang="en-US" sz="1340" dirty="0" err="1">
                <a:solidFill>
                  <a:srgbClr val="404040"/>
                </a:solidFill>
              </a:rPr>
              <a:t>i</a:t>
            </a:r>
            <a:r>
              <a:rPr lang="en-US" sz="1340" dirty="0">
                <a:solidFill>
                  <a:srgbClr val="404040"/>
                </a:solidFill>
              </a:rPr>
              <a:t> did not check the date for example </a:t>
            </a:r>
            <a:r>
              <a:rPr lang="en-US" sz="1340" dirty="0" err="1">
                <a:solidFill>
                  <a:srgbClr val="404040"/>
                </a:solidFill>
              </a:rPr>
              <a:t>i</a:t>
            </a:r>
            <a:r>
              <a:rPr lang="en-US" sz="1340" dirty="0">
                <a:solidFill>
                  <a:srgbClr val="404040"/>
                </a:solidFill>
              </a:rPr>
              <a:t> would of accidentally referenced from the old information which would be incorrect because there is a abstract update on that information written 2 years ago. The R in the acronym (CRAAP) stands for relevancy. How relevant is the information </a:t>
            </a:r>
            <a:r>
              <a:rPr lang="en-US" sz="1340" dirty="0" err="1">
                <a:solidFill>
                  <a:srgbClr val="404040"/>
                </a:solidFill>
              </a:rPr>
              <a:t>i</a:t>
            </a:r>
            <a:r>
              <a:rPr lang="en-US" sz="1340" dirty="0">
                <a:solidFill>
                  <a:srgbClr val="404040"/>
                </a:solidFill>
              </a:rPr>
              <a:t> am reading for my subject? </a:t>
            </a:r>
            <a:r>
              <a:rPr lang="en-US" sz="1340" dirty="0" err="1">
                <a:solidFill>
                  <a:srgbClr val="404040"/>
                </a:solidFill>
              </a:rPr>
              <a:t>i</a:t>
            </a:r>
            <a:r>
              <a:rPr lang="en-US" sz="1340" dirty="0">
                <a:solidFill>
                  <a:srgbClr val="404040"/>
                </a:solidFill>
              </a:rPr>
              <a:t> learned and understood that </a:t>
            </a:r>
            <a:r>
              <a:rPr lang="en-US" sz="1340" dirty="0" err="1">
                <a:solidFill>
                  <a:srgbClr val="404040"/>
                </a:solidFill>
              </a:rPr>
              <a:t>i</a:t>
            </a:r>
            <a:r>
              <a:rPr lang="en-US" sz="1340" dirty="0">
                <a:solidFill>
                  <a:srgbClr val="404040"/>
                </a:solidFill>
              </a:rPr>
              <a:t> am to check carefully that the information </a:t>
            </a:r>
            <a:r>
              <a:rPr lang="en-US" sz="1340" dirty="0" err="1">
                <a:solidFill>
                  <a:srgbClr val="404040"/>
                </a:solidFill>
              </a:rPr>
              <a:t>i</a:t>
            </a:r>
            <a:r>
              <a:rPr lang="en-US" sz="1340" dirty="0">
                <a:solidFill>
                  <a:srgbClr val="404040"/>
                </a:solidFill>
              </a:rPr>
              <a:t> am reading/studying is in exact alignment with my chosen subject, this will make sure that energy and time is used in the intended way,  spending to much time and energy reading information that is not in the exact alignment with the chosen subject is a waste of time and energy so </a:t>
            </a:r>
            <a:r>
              <a:rPr lang="en-US" sz="1340" dirty="0" err="1">
                <a:solidFill>
                  <a:srgbClr val="404040"/>
                </a:solidFill>
              </a:rPr>
              <a:t>i</a:t>
            </a:r>
            <a:r>
              <a:rPr lang="en-US" sz="1340" dirty="0">
                <a:solidFill>
                  <a:srgbClr val="404040"/>
                </a:solidFill>
              </a:rPr>
              <a:t> must make sure the information </a:t>
            </a:r>
            <a:r>
              <a:rPr lang="en-US" sz="1340" dirty="0" err="1">
                <a:solidFill>
                  <a:srgbClr val="404040"/>
                </a:solidFill>
              </a:rPr>
              <a:t>i</a:t>
            </a:r>
            <a:r>
              <a:rPr lang="en-US" sz="1340" dirty="0">
                <a:solidFill>
                  <a:srgbClr val="404040"/>
                </a:solidFill>
              </a:rPr>
              <a:t> am reading/studying is the correct information for the chosen subject.</a:t>
            </a:r>
          </a:p>
        </p:txBody>
      </p:sp>
    </p:spTree>
    <p:extLst>
      <p:ext uri="{BB962C8B-B14F-4D97-AF65-F5344CB8AC3E}">
        <p14:creationId xmlns:p14="http://schemas.microsoft.com/office/powerpoint/2010/main" val="3646685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C7F2-9AC9-4648-BE49-79EDC3934355}"/>
              </a:ext>
            </a:extLst>
          </p:cNvPr>
          <p:cNvSpPr>
            <a:spLocks noGrp="1"/>
          </p:cNvSpPr>
          <p:nvPr>
            <p:ph type="title"/>
          </p:nvPr>
        </p:nvSpPr>
        <p:spPr>
          <a:xfrm>
            <a:off x="2035670" y="3429"/>
            <a:ext cx="7908429" cy="1188720"/>
          </a:xfrm>
          <a:solidFill>
            <a:srgbClr val="FFFFFF"/>
          </a:solidFill>
        </p:spPr>
        <p:txBody>
          <a:bodyPr>
            <a:normAutofit fontScale="90000"/>
          </a:bodyPr>
          <a:lstStyle/>
          <a:p>
            <a:r>
              <a:rPr lang="en-US" dirty="0"/>
              <a:t>Reflecting Using Kolb’s Reflective model</a:t>
            </a:r>
            <a:br>
              <a:rPr lang="en-US" dirty="0"/>
            </a:br>
            <a:r>
              <a:rPr lang="en-US" dirty="0"/>
              <a:t>continued</a:t>
            </a:r>
          </a:p>
        </p:txBody>
      </p:sp>
      <p:sp>
        <p:nvSpPr>
          <p:cNvPr id="3" name="Content Placeholder 2">
            <a:extLst>
              <a:ext uri="{FF2B5EF4-FFF2-40B4-BE49-F238E27FC236}">
                <a16:creationId xmlns:a16="http://schemas.microsoft.com/office/drawing/2014/main" id="{136E8302-FB08-6841-A5D0-6A6E4BC21B6D}"/>
              </a:ext>
            </a:extLst>
          </p:cNvPr>
          <p:cNvSpPr>
            <a:spLocks noGrp="1"/>
          </p:cNvSpPr>
          <p:nvPr>
            <p:ph idx="1"/>
          </p:nvPr>
        </p:nvSpPr>
        <p:spPr>
          <a:xfrm>
            <a:off x="1249680" y="1248156"/>
            <a:ext cx="9308783" cy="4549140"/>
          </a:xfrm>
        </p:spPr>
        <p:txBody>
          <a:bodyPr>
            <a:noAutofit/>
          </a:bodyPr>
          <a:lstStyle/>
          <a:p>
            <a:pPr marL="0" indent="0">
              <a:buNone/>
            </a:pPr>
            <a:r>
              <a:rPr lang="en-US" sz="1500" dirty="0">
                <a:solidFill>
                  <a:srgbClr val="404040"/>
                </a:solidFill>
              </a:rPr>
              <a:t>The first A in the acronym (CRAAP) stands for Authority and what </a:t>
            </a:r>
            <a:r>
              <a:rPr lang="en-US" sz="1500" dirty="0" err="1">
                <a:solidFill>
                  <a:srgbClr val="404040"/>
                </a:solidFill>
              </a:rPr>
              <a:t>i</a:t>
            </a:r>
            <a:r>
              <a:rPr lang="en-US" sz="1500" dirty="0">
                <a:solidFill>
                  <a:srgbClr val="404040"/>
                </a:solidFill>
              </a:rPr>
              <a:t> learned and understood is when </a:t>
            </a:r>
            <a:r>
              <a:rPr lang="en-US" sz="1500" dirty="0" err="1">
                <a:solidFill>
                  <a:srgbClr val="404040"/>
                </a:solidFill>
              </a:rPr>
              <a:t>i</a:t>
            </a:r>
            <a:r>
              <a:rPr lang="en-US" sz="1500" dirty="0">
                <a:solidFill>
                  <a:srgbClr val="404040"/>
                </a:solidFill>
              </a:rPr>
              <a:t> am reading/studying information </a:t>
            </a:r>
            <a:r>
              <a:rPr lang="en-US" sz="1500" dirty="0" err="1">
                <a:solidFill>
                  <a:srgbClr val="404040"/>
                </a:solidFill>
              </a:rPr>
              <a:t>i</a:t>
            </a:r>
            <a:r>
              <a:rPr lang="en-US" sz="1500" dirty="0">
                <a:solidFill>
                  <a:srgbClr val="404040"/>
                </a:solidFill>
              </a:rPr>
              <a:t> must check who the authority is as sometimes people put information out there on the internet and other ways that people use to obtain information that has not been per re-viewed and </a:t>
            </a:r>
            <a:r>
              <a:rPr lang="en-US" sz="1500" dirty="0" err="1">
                <a:solidFill>
                  <a:srgbClr val="404040"/>
                </a:solidFill>
              </a:rPr>
              <a:t>i</a:t>
            </a:r>
            <a:r>
              <a:rPr lang="en-US" sz="1500" dirty="0">
                <a:solidFill>
                  <a:srgbClr val="404040"/>
                </a:solidFill>
              </a:rPr>
              <a:t> learned and understood that if the information has not been per re-viewed even if the information happens to be correct it still cannot be used as a credible source of information and reference and </a:t>
            </a:r>
            <a:r>
              <a:rPr lang="en-US" sz="1500" dirty="0" err="1">
                <a:solidFill>
                  <a:srgbClr val="404040"/>
                </a:solidFill>
              </a:rPr>
              <a:t>i</a:t>
            </a:r>
            <a:r>
              <a:rPr lang="en-US" sz="1500" dirty="0">
                <a:solidFill>
                  <a:srgbClr val="404040"/>
                </a:solidFill>
              </a:rPr>
              <a:t> am not to use these type of information and references for my work. The second A in the acronym (CRAAP) stands for Accuracy.  How accurate is the information </a:t>
            </a:r>
            <a:r>
              <a:rPr lang="en-US" sz="1500" dirty="0" err="1">
                <a:solidFill>
                  <a:srgbClr val="404040"/>
                </a:solidFill>
              </a:rPr>
              <a:t>i</a:t>
            </a:r>
            <a:r>
              <a:rPr lang="en-US" sz="1500" dirty="0">
                <a:solidFill>
                  <a:srgbClr val="404040"/>
                </a:solidFill>
              </a:rPr>
              <a:t> am studying/reading </a:t>
            </a:r>
            <a:r>
              <a:rPr lang="en-US" sz="1500" dirty="0" err="1">
                <a:solidFill>
                  <a:srgbClr val="404040"/>
                </a:solidFill>
              </a:rPr>
              <a:t>i</a:t>
            </a:r>
            <a:r>
              <a:rPr lang="en-US" sz="1500" dirty="0">
                <a:solidFill>
                  <a:srgbClr val="404040"/>
                </a:solidFill>
              </a:rPr>
              <a:t> must compare different sources of information for example  per re-viewed sources verses none per-re-viewed sources, if </a:t>
            </a:r>
            <a:r>
              <a:rPr lang="en-US" sz="1500" dirty="0" err="1">
                <a:solidFill>
                  <a:srgbClr val="404040"/>
                </a:solidFill>
              </a:rPr>
              <a:t>i</a:t>
            </a:r>
            <a:r>
              <a:rPr lang="en-US" sz="1500" dirty="0">
                <a:solidFill>
                  <a:srgbClr val="404040"/>
                </a:solidFill>
              </a:rPr>
              <a:t> am using a non per-viewed source of information from my understanding </a:t>
            </a:r>
            <a:r>
              <a:rPr lang="en-US" sz="1500" dirty="0" err="1">
                <a:solidFill>
                  <a:srgbClr val="404040"/>
                </a:solidFill>
              </a:rPr>
              <a:t>i</a:t>
            </a:r>
            <a:r>
              <a:rPr lang="en-US" sz="1500" dirty="0">
                <a:solidFill>
                  <a:srgbClr val="404040"/>
                </a:solidFill>
              </a:rPr>
              <a:t> can use that source of information as long as whatever information </a:t>
            </a:r>
            <a:r>
              <a:rPr lang="en-US" sz="1500" dirty="0" err="1">
                <a:solidFill>
                  <a:srgbClr val="404040"/>
                </a:solidFill>
              </a:rPr>
              <a:t>i</a:t>
            </a:r>
            <a:r>
              <a:rPr lang="en-US" sz="1500" dirty="0">
                <a:solidFill>
                  <a:srgbClr val="404040"/>
                </a:solidFill>
              </a:rPr>
              <a:t> have taken from the non per-reviewed source of information is backed up by one or more of the per-reviewed sources of information.  The P in the acronym (CRAAP) stands for Purpose. </a:t>
            </a:r>
            <a:r>
              <a:rPr lang="en-US" sz="1500" dirty="0" err="1">
                <a:solidFill>
                  <a:srgbClr val="404040"/>
                </a:solidFill>
              </a:rPr>
              <a:t>i</a:t>
            </a:r>
            <a:r>
              <a:rPr lang="en-US" sz="1500" dirty="0">
                <a:solidFill>
                  <a:srgbClr val="404040"/>
                </a:solidFill>
              </a:rPr>
              <a:t> learned and understood that </a:t>
            </a:r>
            <a:r>
              <a:rPr lang="en-US" sz="1500" dirty="0" err="1">
                <a:solidFill>
                  <a:srgbClr val="404040"/>
                </a:solidFill>
              </a:rPr>
              <a:t>i</a:t>
            </a:r>
            <a:r>
              <a:rPr lang="en-US" sz="1500" dirty="0">
                <a:solidFill>
                  <a:srgbClr val="404040"/>
                </a:solidFill>
              </a:rPr>
              <a:t> am suppose to ask myself a question the question that </a:t>
            </a:r>
            <a:r>
              <a:rPr lang="en-US" sz="1500" dirty="0" err="1">
                <a:solidFill>
                  <a:srgbClr val="404040"/>
                </a:solidFill>
              </a:rPr>
              <a:t>i</a:t>
            </a:r>
            <a:r>
              <a:rPr lang="en-US" sz="1500" dirty="0">
                <a:solidFill>
                  <a:srgbClr val="404040"/>
                </a:solidFill>
              </a:rPr>
              <a:t> learned and understood </a:t>
            </a:r>
            <a:r>
              <a:rPr lang="en-US" sz="1500" dirty="0" err="1">
                <a:solidFill>
                  <a:srgbClr val="404040"/>
                </a:solidFill>
              </a:rPr>
              <a:t>i</a:t>
            </a:r>
            <a:r>
              <a:rPr lang="en-US" sz="1500" dirty="0">
                <a:solidFill>
                  <a:srgbClr val="404040"/>
                </a:solidFill>
              </a:rPr>
              <a:t> am suppose to ask myself is what is the purpose of the information </a:t>
            </a:r>
            <a:r>
              <a:rPr lang="en-US" sz="1500" dirty="0" err="1">
                <a:solidFill>
                  <a:srgbClr val="404040"/>
                </a:solidFill>
              </a:rPr>
              <a:t>i</a:t>
            </a:r>
            <a:r>
              <a:rPr lang="en-US" sz="1500" dirty="0">
                <a:solidFill>
                  <a:srgbClr val="404040"/>
                </a:solidFill>
              </a:rPr>
              <a:t> am reading/studying? also </a:t>
            </a:r>
            <a:r>
              <a:rPr lang="en-US" sz="1500" dirty="0" err="1">
                <a:solidFill>
                  <a:srgbClr val="404040"/>
                </a:solidFill>
              </a:rPr>
              <a:t>i</a:t>
            </a:r>
            <a:r>
              <a:rPr lang="en-US" sz="1500" dirty="0">
                <a:solidFill>
                  <a:srgbClr val="404040"/>
                </a:solidFill>
              </a:rPr>
              <a:t> must ask myself does it fit the purpose of the information </a:t>
            </a:r>
            <a:r>
              <a:rPr lang="en-US" sz="1500" dirty="0" err="1">
                <a:solidFill>
                  <a:srgbClr val="404040"/>
                </a:solidFill>
              </a:rPr>
              <a:t>i</a:t>
            </a:r>
            <a:r>
              <a:rPr lang="en-US" sz="1500" dirty="0">
                <a:solidFill>
                  <a:srgbClr val="404040"/>
                </a:solidFill>
              </a:rPr>
              <a:t> am looking for? </a:t>
            </a:r>
            <a:r>
              <a:rPr lang="en-US" sz="1500" dirty="0" err="1">
                <a:solidFill>
                  <a:srgbClr val="404040"/>
                </a:solidFill>
              </a:rPr>
              <a:t>i</a:t>
            </a:r>
            <a:r>
              <a:rPr lang="en-US" sz="1500" dirty="0">
                <a:solidFill>
                  <a:srgbClr val="404040"/>
                </a:solidFill>
              </a:rPr>
              <a:t> learned and understood that </a:t>
            </a:r>
            <a:r>
              <a:rPr lang="en-US" sz="1500" dirty="0" err="1">
                <a:solidFill>
                  <a:srgbClr val="404040"/>
                </a:solidFill>
              </a:rPr>
              <a:t>i</a:t>
            </a:r>
            <a:r>
              <a:rPr lang="en-US" sz="1500" dirty="0">
                <a:solidFill>
                  <a:srgbClr val="404040"/>
                </a:solidFill>
              </a:rPr>
              <a:t> must make sure that the purpose of the information </a:t>
            </a:r>
            <a:r>
              <a:rPr lang="en-US" sz="1500" dirty="0" err="1">
                <a:solidFill>
                  <a:srgbClr val="404040"/>
                </a:solidFill>
              </a:rPr>
              <a:t>i</a:t>
            </a:r>
            <a:r>
              <a:rPr lang="en-US" sz="1500" dirty="0">
                <a:solidFill>
                  <a:srgbClr val="404040"/>
                </a:solidFill>
              </a:rPr>
              <a:t> am reading/studying is the same purpose as my project/work and or subject. </a:t>
            </a:r>
            <a:r>
              <a:rPr lang="en-US" sz="1500" dirty="0" err="1">
                <a:solidFill>
                  <a:srgbClr val="404040"/>
                </a:solidFill>
              </a:rPr>
              <a:t>i</a:t>
            </a:r>
            <a:r>
              <a:rPr lang="en-US" sz="1500" dirty="0">
                <a:solidFill>
                  <a:srgbClr val="404040"/>
                </a:solidFill>
              </a:rPr>
              <a:t> also learned that google scholar is a very good place to read abstract information so when </a:t>
            </a:r>
            <a:r>
              <a:rPr lang="en-US" sz="1500" dirty="0" err="1">
                <a:solidFill>
                  <a:srgbClr val="404040"/>
                </a:solidFill>
              </a:rPr>
              <a:t>i</a:t>
            </a:r>
            <a:r>
              <a:rPr lang="en-US" sz="1500" dirty="0">
                <a:solidFill>
                  <a:srgbClr val="404040"/>
                </a:solidFill>
              </a:rPr>
              <a:t> am quoting references these references will be up to date and per-re-viewed references. I also learned and understood about summary’s, a summary is me giving a brief account about the chosen subject and writing about the main points of the chosen subject and </a:t>
            </a:r>
            <a:r>
              <a:rPr lang="en-US" sz="1500" dirty="0" err="1">
                <a:solidFill>
                  <a:srgbClr val="404040"/>
                </a:solidFill>
              </a:rPr>
              <a:t>i</a:t>
            </a:r>
            <a:r>
              <a:rPr lang="en-US" sz="1500" dirty="0">
                <a:solidFill>
                  <a:srgbClr val="404040"/>
                </a:solidFill>
              </a:rPr>
              <a:t> also learned and understood it would be a good idea for me to ask what, where and why questions about the chosen subject’s main points.</a:t>
            </a:r>
          </a:p>
        </p:txBody>
      </p:sp>
    </p:spTree>
    <p:extLst>
      <p:ext uri="{BB962C8B-B14F-4D97-AF65-F5344CB8AC3E}">
        <p14:creationId xmlns:p14="http://schemas.microsoft.com/office/powerpoint/2010/main" val="34191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2570D-664A-A94F-BC56-8FA8CAFDE2C4}"/>
              </a:ext>
            </a:extLst>
          </p:cNvPr>
          <p:cNvSpPr>
            <a:spLocks noGrp="1"/>
          </p:cNvSpPr>
          <p:nvPr>
            <p:ph type="title"/>
          </p:nvPr>
        </p:nvSpPr>
        <p:spPr>
          <a:xfrm>
            <a:off x="2235200" y="123444"/>
            <a:ext cx="7725664" cy="937260"/>
          </a:xfrm>
          <a:solidFill>
            <a:srgbClr val="FFFFFF"/>
          </a:solidFill>
        </p:spPr>
        <p:txBody>
          <a:bodyPr>
            <a:normAutofit fontScale="90000"/>
          </a:bodyPr>
          <a:lstStyle/>
          <a:p>
            <a:r>
              <a:rPr lang="en-US" dirty="0"/>
              <a:t>Reflecting Using Kolb’s Reflective model continued</a:t>
            </a:r>
          </a:p>
        </p:txBody>
      </p:sp>
      <p:sp>
        <p:nvSpPr>
          <p:cNvPr id="3" name="Content Placeholder 2">
            <a:extLst>
              <a:ext uri="{FF2B5EF4-FFF2-40B4-BE49-F238E27FC236}">
                <a16:creationId xmlns:a16="http://schemas.microsoft.com/office/drawing/2014/main" id="{CD5CDE5E-3E0D-3648-820B-3381CC09419F}"/>
              </a:ext>
            </a:extLst>
          </p:cNvPr>
          <p:cNvSpPr>
            <a:spLocks noGrp="1"/>
          </p:cNvSpPr>
          <p:nvPr>
            <p:ph idx="1"/>
          </p:nvPr>
        </p:nvSpPr>
        <p:spPr>
          <a:xfrm>
            <a:off x="1706244" y="1248156"/>
            <a:ext cx="8779512" cy="2879256"/>
          </a:xfrm>
        </p:spPr>
        <p:txBody>
          <a:bodyPr>
            <a:normAutofit fontScale="25000" lnSpcReduction="20000"/>
          </a:bodyPr>
          <a:lstStyle/>
          <a:p>
            <a:pPr marL="0" indent="0">
              <a:buNone/>
            </a:pPr>
            <a:r>
              <a:rPr lang="en-US" sz="5600" dirty="0">
                <a:solidFill>
                  <a:srgbClr val="404040"/>
                </a:solidFill>
              </a:rPr>
              <a:t>I also learned and understood about different types of skills </a:t>
            </a:r>
            <a:r>
              <a:rPr lang="en-US" sz="5600" dirty="0" err="1">
                <a:solidFill>
                  <a:srgbClr val="404040"/>
                </a:solidFill>
              </a:rPr>
              <a:t>i</a:t>
            </a:r>
            <a:r>
              <a:rPr lang="en-US" sz="5600" dirty="0">
                <a:solidFill>
                  <a:srgbClr val="404040"/>
                </a:solidFill>
              </a:rPr>
              <a:t> need to have in order to be successful in life and in the work-place. One of these skills is thinking skills, I learned and understood that having thinking skills will allow me to make good decisions, and </a:t>
            </a:r>
            <a:r>
              <a:rPr lang="en-US" sz="5600" dirty="0" err="1">
                <a:solidFill>
                  <a:srgbClr val="404040"/>
                </a:solidFill>
              </a:rPr>
              <a:t>i</a:t>
            </a:r>
            <a:r>
              <a:rPr lang="en-US" sz="5600" dirty="0">
                <a:solidFill>
                  <a:srgbClr val="404040"/>
                </a:solidFill>
              </a:rPr>
              <a:t> will be able to find effective ways to solve problems.  Another skill is people skills I learned and understood that having people skills will allow me to communicate well with people for example sharing ideas with others, listening to other people’s ideas without interrupting them. I also learned and understood that being able to communicate well is very important especially for working in a team,  being able to explain in detail to each member of the team what their job/role is,  and when each member of the team has completed his/her task successfully the team will have completed the goal successfully. I learned and understood that i am to find out what my strengths and weaknesses are so that </a:t>
            </a:r>
            <a:r>
              <a:rPr lang="en-US" sz="5600" dirty="0" err="1">
                <a:solidFill>
                  <a:srgbClr val="404040"/>
                </a:solidFill>
              </a:rPr>
              <a:t>i</a:t>
            </a:r>
            <a:r>
              <a:rPr lang="en-US" sz="5600" dirty="0">
                <a:solidFill>
                  <a:srgbClr val="404040"/>
                </a:solidFill>
              </a:rPr>
              <a:t> can work on my weaknesses and turn them into strengths.  </a:t>
            </a:r>
            <a:r>
              <a:rPr lang="en-US" sz="5600" dirty="0" err="1">
                <a:solidFill>
                  <a:srgbClr val="404040"/>
                </a:solidFill>
              </a:rPr>
              <a:t>i</a:t>
            </a:r>
            <a:r>
              <a:rPr lang="en-US" sz="5600" dirty="0">
                <a:solidFill>
                  <a:srgbClr val="404040"/>
                </a:solidFill>
              </a:rPr>
              <a:t> found myself having two weaknesses One of my weaknesses was communication, I needed to work on my communication skills which </a:t>
            </a:r>
            <a:r>
              <a:rPr lang="en-US" sz="5600" dirty="0" err="1">
                <a:solidFill>
                  <a:srgbClr val="404040"/>
                </a:solidFill>
              </a:rPr>
              <a:t>i</a:t>
            </a:r>
            <a:r>
              <a:rPr lang="en-US" sz="5600" dirty="0">
                <a:solidFill>
                  <a:srgbClr val="404040"/>
                </a:solidFill>
              </a:rPr>
              <a:t> have done </a:t>
            </a:r>
            <a:r>
              <a:rPr lang="en-US" sz="5600" dirty="0" err="1">
                <a:solidFill>
                  <a:srgbClr val="404040"/>
                </a:solidFill>
              </a:rPr>
              <a:t>i</a:t>
            </a:r>
            <a:r>
              <a:rPr lang="en-US" sz="5600" dirty="0">
                <a:solidFill>
                  <a:srgbClr val="404040"/>
                </a:solidFill>
              </a:rPr>
              <a:t> am now communicating with others a lot better than before </a:t>
            </a:r>
            <a:r>
              <a:rPr lang="en-US" sz="5600" dirty="0" err="1">
                <a:solidFill>
                  <a:srgbClr val="404040"/>
                </a:solidFill>
              </a:rPr>
              <a:t>i</a:t>
            </a:r>
            <a:r>
              <a:rPr lang="en-US" sz="5600" dirty="0">
                <a:solidFill>
                  <a:srgbClr val="404040"/>
                </a:solidFill>
              </a:rPr>
              <a:t> knew about this weakness and </a:t>
            </a:r>
            <a:r>
              <a:rPr lang="en-US" sz="5600" dirty="0" err="1">
                <a:solidFill>
                  <a:srgbClr val="404040"/>
                </a:solidFill>
              </a:rPr>
              <a:t>i</a:t>
            </a:r>
            <a:r>
              <a:rPr lang="en-US" sz="5600" dirty="0">
                <a:solidFill>
                  <a:srgbClr val="404040"/>
                </a:solidFill>
              </a:rPr>
              <a:t> am continuing to practice my communication skills.  The other weakness </a:t>
            </a:r>
            <a:r>
              <a:rPr lang="en-US" sz="5600" dirty="0" err="1">
                <a:solidFill>
                  <a:srgbClr val="404040"/>
                </a:solidFill>
              </a:rPr>
              <a:t>i</a:t>
            </a:r>
            <a:r>
              <a:rPr lang="en-US" sz="5600" dirty="0">
                <a:solidFill>
                  <a:srgbClr val="404040"/>
                </a:solidFill>
              </a:rPr>
              <a:t> identified was my time keeping, </a:t>
            </a:r>
            <a:r>
              <a:rPr lang="en-US" sz="5600" dirty="0" err="1">
                <a:solidFill>
                  <a:srgbClr val="404040"/>
                </a:solidFill>
              </a:rPr>
              <a:t>i</a:t>
            </a:r>
            <a:r>
              <a:rPr lang="en-US" sz="5600" dirty="0">
                <a:solidFill>
                  <a:srgbClr val="404040"/>
                </a:solidFill>
              </a:rPr>
              <a:t> have taken steps to improve my time keeping by making sure that if </a:t>
            </a:r>
            <a:r>
              <a:rPr lang="en-US" sz="5600" dirty="0" err="1">
                <a:solidFill>
                  <a:srgbClr val="404040"/>
                </a:solidFill>
              </a:rPr>
              <a:t>i</a:t>
            </a:r>
            <a:r>
              <a:rPr lang="en-US" sz="5600" dirty="0">
                <a:solidFill>
                  <a:srgbClr val="404040"/>
                </a:solidFill>
              </a:rPr>
              <a:t> have to be somewhere at a certain time </a:t>
            </a:r>
            <a:r>
              <a:rPr lang="en-US" sz="5600" dirty="0" err="1">
                <a:solidFill>
                  <a:srgbClr val="404040"/>
                </a:solidFill>
              </a:rPr>
              <a:t>i</a:t>
            </a:r>
            <a:r>
              <a:rPr lang="en-US" sz="5600" dirty="0">
                <a:solidFill>
                  <a:srgbClr val="404040"/>
                </a:solidFill>
              </a:rPr>
              <a:t> will start preparing myself one hour earlier than </a:t>
            </a:r>
            <a:r>
              <a:rPr lang="en-US" sz="5600" dirty="0" err="1">
                <a:solidFill>
                  <a:srgbClr val="404040"/>
                </a:solidFill>
              </a:rPr>
              <a:t>i</a:t>
            </a:r>
            <a:r>
              <a:rPr lang="en-US" sz="5600" dirty="0">
                <a:solidFill>
                  <a:srgbClr val="404040"/>
                </a:solidFill>
              </a:rPr>
              <a:t> used to do before </a:t>
            </a:r>
            <a:r>
              <a:rPr lang="en-US" sz="5600" dirty="0" err="1">
                <a:solidFill>
                  <a:srgbClr val="404040"/>
                </a:solidFill>
              </a:rPr>
              <a:t>i</a:t>
            </a:r>
            <a:r>
              <a:rPr lang="en-US" sz="5600" dirty="0">
                <a:solidFill>
                  <a:srgbClr val="404040"/>
                </a:solidFill>
              </a:rPr>
              <a:t> knew about this weakness. Since then my time keeping has massively improved and </a:t>
            </a:r>
            <a:r>
              <a:rPr lang="en-US" sz="5600" dirty="0" err="1">
                <a:solidFill>
                  <a:srgbClr val="404040"/>
                </a:solidFill>
              </a:rPr>
              <a:t>i</a:t>
            </a:r>
            <a:r>
              <a:rPr lang="en-US" sz="5600" dirty="0">
                <a:solidFill>
                  <a:srgbClr val="404040"/>
                </a:solidFill>
              </a:rPr>
              <a:t> continue to practice this strategy. I also learned and understood that </a:t>
            </a:r>
            <a:r>
              <a:rPr lang="en-US" sz="5600" dirty="0" err="1">
                <a:solidFill>
                  <a:srgbClr val="404040"/>
                </a:solidFill>
              </a:rPr>
              <a:t>c.v</a:t>
            </a:r>
            <a:r>
              <a:rPr lang="en-US" sz="5600" dirty="0">
                <a:solidFill>
                  <a:srgbClr val="404040"/>
                </a:solidFill>
              </a:rPr>
              <a:t> stands curriculum vitae and </a:t>
            </a:r>
            <a:r>
              <a:rPr lang="en-US" sz="5600" dirty="0" err="1">
                <a:solidFill>
                  <a:srgbClr val="404040"/>
                </a:solidFill>
              </a:rPr>
              <a:t>i</a:t>
            </a:r>
            <a:r>
              <a:rPr lang="en-US" sz="5600" dirty="0">
                <a:solidFill>
                  <a:srgbClr val="404040"/>
                </a:solidFill>
              </a:rPr>
              <a:t> learned how to write a cv, making sure on my cv it has on there my knowledge, attributes, skills and hobbies that are all in line with the position </a:t>
            </a:r>
            <a:r>
              <a:rPr lang="en-US" sz="5600" dirty="0" err="1">
                <a:solidFill>
                  <a:srgbClr val="404040"/>
                </a:solidFill>
              </a:rPr>
              <a:t>i</a:t>
            </a:r>
            <a:r>
              <a:rPr lang="en-US" sz="5600" dirty="0">
                <a:solidFill>
                  <a:srgbClr val="404040"/>
                </a:solidFill>
              </a:rPr>
              <a:t> am applying for and </a:t>
            </a:r>
            <a:r>
              <a:rPr lang="en-US" sz="5600" dirty="0" err="1">
                <a:solidFill>
                  <a:srgbClr val="404040"/>
                </a:solidFill>
              </a:rPr>
              <a:t>i</a:t>
            </a:r>
            <a:r>
              <a:rPr lang="en-US" sz="5600" dirty="0">
                <a:solidFill>
                  <a:srgbClr val="404040"/>
                </a:solidFill>
              </a:rPr>
              <a:t> must also do my research on the company </a:t>
            </a:r>
            <a:r>
              <a:rPr lang="en-US" sz="5600" dirty="0" err="1">
                <a:solidFill>
                  <a:srgbClr val="404040"/>
                </a:solidFill>
              </a:rPr>
              <a:t>i</a:t>
            </a:r>
            <a:r>
              <a:rPr lang="en-US" sz="5600" dirty="0">
                <a:solidFill>
                  <a:srgbClr val="404040"/>
                </a:solidFill>
              </a:rPr>
              <a:t> will be working with, I learned and understood that </a:t>
            </a:r>
            <a:r>
              <a:rPr lang="en-US" sz="5600" dirty="0" err="1">
                <a:solidFill>
                  <a:srgbClr val="404040"/>
                </a:solidFill>
              </a:rPr>
              <a:t>i</a:t>
            </a:r>
            <a:r>
              <a:rPr lang="en-US" sz="5600" dirty="0">
                <a:solidFill>
                  <a:srgbClr val="404040"/>
                </a:solidFill>
              </a:rPr>
              <a:t> should find out what the company is doing and why. I also learned and understood how to write a cover letter introducing myself to employers and giving a brief explanation explaining why </a:t>
            </a:r>
            <a:r>
              <a:rPr lang="en-US" sz="5600" dirty="0" err="1">
                <a:solidFill>
                  <a:srgbClr val="404040"/>
                </a:solidFill>
              </a:rPr>
              <a:t>i</a:t>
            </a:r>
            <a:r>
              <a:rPr lang="en-US" sz="5600" dirty="0">
                <a:solidFill>
                  <a:srgbClr val="404040"/>
                </a:solidFill>
              </a:rPr>
              <a:t> am suitable for the job and </a:t>
            </a:r>
            <a:r>
              <a:rPr lang="en-US" sz="5600" dirty="0" err="1">
                <a:solidFill>
                  <a:srgbClr val="404040"/>
                </a:solidFill>
              </a:rPr>
              <a:t>i</a:t>
            </a:r>
            <a:r>
              <a:rPr lang="en-US" sz="5600" dirty="0">
                <a:solidFill>
                  <a:srgbClr val="404040"/>
                </a:solidFill>
              </a:rPr>
              <a:t> must include as much evidence as possible. I also leaned and understood that it would be a good idea for me to find out the hiring manager of the company’s name by either looking on the company’s website and or giving the company a call, if </a:t>
            </a:r>
            <a:r>
              <a:rPr lang="en-US" sz="5600" dirty="0" err="1">
                <a:solidFill>
                  <a:srgbClr val="404040"/>
                </a:solidFill>
              </a:rPr>
              <a:t>i</a:t>
            </a:r>
            <a:r>
              <a:rPr lang="en-US" sz="5600" dirty="0">
                <a:solidFill>
                  <a:srgbClr val="404040"/>
                </a:solidFill>
              </a:rPr>
              <a:t> do give the company a call </a:t>
            </a:r>
            <a:r>
              <a:rPr lang="en-US" sz="5600" dirty="0" err="1">
                <a:solidFill>
                  <a:srgbClr val="404040"/>
                </a:solidFill>
              </a:rPr>
              <a:t>i</a:t>
            </a:r>
            <a:r>
              <a:rPr lang="en-US" sz="5600" dirty="0">
                <a:solidFill>
                  <a:srgbClr val="404040"/>
                </a:solidFill>
              </a:rPr>
              <a:t> should ask for the hiring managers name.  When </a:t>
            </a:r>
            <a:r>
              <a:rPr lang="en-US" sz="5600" dirty="0" err="1">
                <a:solidFill>
                  <a:srgbClr val="404040"/>
                </a:solidFill>
              </a:rPr>
              <a:t>i</a:t>
            </a:r>
            <a:r>
              <a:rPr lang="en-US" sz="5600" dirty="0">
                <a:solidFill>
                  <a:srgbClr val="404040"/>
                </a:solidFill>
              </a:rPr>
              <a:t> start to write the  cover letter </a:t>
            </a:r>
            <a:r>
              <a:rPr lang="en-US" sz="5600" dirty="0" err="1">
                <a:solidFill>
                  <a:srgbClr val="404040"/>
                </a:solidFill>
              </a:rPr>
              <a:t>i</a:t>
            </a:r>
            <a:r>
              <a:rPr lang="en-US" sz="5600" dirty="0">
                <a:solidFill>
                  <a:srgbClr val="404040"/>
                </a:solidFill>
              </a:rPr>
              <a:t> learned and understood that </a:t>
            </a:r>
            <a:r>
              <a:rPr lang="en-US" sz="5600" dirty="0" err="1">
                <a:solidFill>
                  <a:srgbClr val="404040"/>
                </a:solidFill>
              </a:rPr>
              <a:t>i</a:t>
            </a:r>
            <a:r>
              <a:rPr lang="en-US" sz="5600" dirty="0">
                <a:solidFill>
                  <a:srgbClr val="404040"/>
                </a:solidFill>
              </a:rPr>
              <a:t> should start the cover letter with (Dear </a:t>
            </a:r>
            <a:r>
              <a:rPr lang="en-US" sz="5600" dirty="0" err="1">
                <a:solidFill>
                  <a:srgbClr val="404040"/>
                </a:solidFill>
              </a:rPr>
              <a:t>Mr</a:t>
            </a:r>
            <a:r>
              <a:rPr lang="en-US" sz="5600" dirty="0">
                <a:solidFill>
                  <a:srgbClr val="404040"/>
                </a:solidFill>
              </a:rPr>
              <a:t> Brown or Dear </a:t>
            </a:r>
            <a:r>
              <a:rPr lang="en-US" sz="5600" dirty="0" err="1">
                <a:solidFill>
                  <a:srgbClr val="404040"/>
                </a:solidFill>
              </a:rPr>
              <a:t>Ms</a:t>
            </a:r>
            <a:r>
              <a:rPr lang="en-US" sz="5600" dirty="0">
                <a:solidFill>
                  <a:srgbClr val="404040"/>
                </a:solidFill>
              </a:rPr>
              <a:t> Brown for example).  Also </a:t>
            </a:r>
            <a:r>
              <a:rPr lang="en-US" sz="5600" dirty="0" err="1">
                <a:solidFill>
                  <a:srgbClr val="404040"/>
                </a:solidFill>
              </a:rPr>
              <a:t>i</a:t>
            </a:r>
            <a:r>
              <a:rPr lang="en-US" sz="5600" dirty="0">
                <a:solidFill>
                  <a:srgbClr val="404040"/>
                </a:solidFill>
              </a:rPr>
              <a:t> should let </a:t>
            </a:r>
            <a:r>
              <a:rPr lang="en-US" sz="5600" dirty="0" err="1">
                <a:solidFill>
                  <a:srgbClr val="404040"/>
                </a:solidFill>
              </a:rPr>
              <a:t>Mr</a:t>
            </a:r>
            <a:r>
              <a:rPr lang="en-US" sz="5600" dirty="0">
                <a:solidFill>
                  <a:srgbClr val="404040"/>
                </a:solidFill>
              </a:rPr>
              <a:t> or </a:t>
            </a:r>
            <a:r>
              <a:rPr lang="en-US" sz="5600" dirty="0" err="1">
                <a:solidFill>
                  <a:srgbClr val="404040"/>
                </a:solidFill>
              </a:rPr>
              <a:t>Ms</a:t>
            </a:r>
            <a:r>
              <a:rPr lang="en-US" sz="5600" dirty="0">
                <a:solidFill>
                  <a:srgbClr val="404040"/>
                </a:solidFill>
              </a:rPr>
              <a:t> Brown know the position </a:t>
            </a:r>
            <a:r>
              <a:rPr lang="en-US" sz="5600" dirty="0" err="1">
                <a:solidFill>
                  <a:srgbClr val="404040"/>
                </a:solidFill>
              </a:rPr>
              <a:t>i</a:t>
            </a:r>
            <a:r>
              <a:rPr lang="en-US" sz="5600" dirty="0">
                <a:solidFill>
                  <a:srgbClr val="404040"/>
                </a:solidFill>
              </a:rPr>
              <a:t> am applying for and how </a:t>
            </a:r>
            <a:r>
              <a:rPr lang="en-US" sz="5600" dirty="0" err="1">
                <a:solidFill>
                  <a:srgbClr val="404040"/>
                </a:solidFill>
              </a:rPr>
              <a:t>i</a:t>
            </a:r>
            <a:r>
              <a:rPr lang="en-US" sz="5600" dirty="0">
                <a:solidFill>
                  <a:srgbClr val="404040"/>
                </a:solidFill>
              </a:rPr>
              <a:t> found out about the opportunity</a:t>
            </a:r>
            <a:r>
              <a:rPr lang="en-US" sz="6000" dirty="0">
                <a:solidFill>
                  <a:srgbClr val="404040"/>
                </a:solidFill>
              </a:rPr>
              <a:t>.</a:t>
            </a:r>
          </a:p>
          <a:p>
            <a:pPr marL="0" indent="0">
              <a:buNone/>
            </a:pPr>
            <a:endParaRPr lang="en-US" sz="1600" dirty="0">
              <a:solidFill>
                <a:srgbClr val="404040"/>
              </a:solidFill>
            </a:endParaRPr>
          </a:p>
        </p:txBody>
      </p:sp>
    </p:spTree>
    <p:extLst>
      <p:ext uri="{BB962C8B-B14F-4D97-AF65-F5344CB8AC3E}">
        <p14:creationId xmlns:p14="http://schemas.microsoft.com/office/powerpoint/2010/main" val="372351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C3EA3-A3A3-1347-8AD6-B67C9F8B5B94}"/>
              </a:ext>
            </a:extLst>
          </p:cNvPr>
          <p:cNvSpPr>
            <a:spLocks noGrp="1"/>
          </p:cNvSpPr>
          <p:nvPr>
            <p:ph type="title"/>
          </p:nvPr>
        </p:nvSpPr>
        <p:spPr>
          <a:xfrm>
            <a:off x="2265530" y="35597"/>
            <a:ext cx="7660576" cy="1156075"/>
          </a:xfrm>
          <a:solidFill>
            <a:srgbClr val="FFFFFF"/>
          </a:solidFill>
        </p:spPr>
        <p:txBody>
          <a:bodyPr>
            <a:normAutofit/>
          </a:bodyPr>
          <a:lstStyle/>
          <a:p>
            <a:r>
              <a:rPr lang="en-US" dirty="0"/>
              <a:t>Reflecting Using </a:t>
            </a:r>
            <a:r>
              <a:rPr lang="en-US" dirty="0" err="1"/>
              <a:t>kolb’s</a:t>
            </a:r>
            <a:r>
              <a:rPr lang="en-US" dirty="0"/>
              <a:t> reflective model continued</a:t>
            </a:r>
          </a:p>
        </p:txBody>
      </p:sp>
      <p:sp>
        <p:nvSpPr>
          <p:cNvPr id="3" name="Content Placeholder 2">
            <a:extLst>
              <a:ext uri="{FF2B5EF4-FFF2-40B4-BE49-F238E27FC236}">
                <a16:creationId xmlns:a16="http://schemas.microsoft.com/office/drawing/2014/main" id="{B4B59A4D-39C9-874F-A2CE-1801720EB790}"/>
              </a:ext>
            </a:extLst>
          </p:cNvPr>
          <p:cNvSpPr>
            <a:spLocks noGrp="1"/>
          </p:cNvSpPr>
          <p:nvPr>
            <p:ph idx="1"/>
          </p:nvPr>
        </p:nvSpPr>
        <p:spPr>
          <a:xfrm>
            <a:off x="1445712" y="1191672"/>
            <a:ext cx="8779512" cy="2879256"/>
          </a:xfrm>
        </p:spPr>
        <p:txBody>
          <a:bodyPr>
            <a:noAutofit/>
          </a:bodyPr>
          <a:lstStyle/>
          <a:p>
            <a:pPr marL="0" indent="0">
              <a:buNone/>
            </a:pPr>
            <a:r>
              <a:rPr lang="en-US" sz="1440" dirty="0">
                <a:solidFill>
                  <a:srgbClr val="404040"/>
                </a:solidFill>
              </a:rPr>
              <a:t>I also learned about analytical thinking </a:t>
            </a:r>
            <a:r>
              <a:rPr lang="en-US" sz="1440" dirty="0" err="1">
                <a:solidFill>
                  <a:srgbClr val="404040"/>
                </a:solidFill>
              </a:rPr>
              <a:t>i</a:t>
            </a:r>
            <a:r>
              <a:rPr lang="en-US" sz="1440" dirty="0">
                <a:solidFill>
                  <a:srgbClr val="404040"/>
                </a:solidFill>
              </a:rPr>
              <a:t> learned and understood that analytical thinking will help me solve problems by making sure </a:t>
            </a:r>
            <a:r>
              <a:rPr lang="en-US" sz="1440" dirty="0" err="1">
                <a:solidFill>
                  <a:srgbClr val="404040"/>
                </a:solidFill>
              </a:rPr>
              <a:t>i</a:t>
            </a:r>
            <a:r>
              <a:rPr lang="en-US" sz="1440" dirty="0">
                <a:solidFill>
                  <a:srgbClr val="404040"/>
                </a:solidFill>
              </a:rPr>
              <a:t> know in specific detail what the problem or issue is. Then </a:t>
            </a:r>
            <a:r>
              <a:rPr lang="en-US" sz="1440" dirty="0" err="1">
                <a:solidFill>
                  <a:srgbClr val="404040"/>
                </a:solidFill>
              </a:rPr>
              <a:t>i</a:t>
            </a:r>
            <a:r>
              <a:rPr lang="en-US" sz="1440" dirty="0">
                <a:solidFill>
                  <a:srgbClr val="404040"/>
                </a:solidFill>
              </a:rPr>
              <a:t> should gather as much information as possible about the problem and or issue then look at all the information gathered about the problems and or issues in detail and draw up the best conclusion </a:t>
            </a:r>
            <a:r>
              <a:rPr lang="en-US" sz="1440" dirty="0" err="1">
                <a:solidFill>
                  <a:srgbClr val="404040"/>
                </a:solidFill>
              </a:rPr>
              <a:t>i</a:t>
            </a:r>
            <a:r>
              <a:rPr lang="en-US" sz="1440" dirty="0">
                <a:solidFill>
                  <a:srgbClr val="404040"/>
                </a:solidFill>
              </a:rPr>
              <a:t> can. It was interesting for me to also learn that people in certain professions such as finance, investments, analyst person, marketing strategist, business analysist and operations manager have to use analytical thinking everyday and have to actually take a regular analytical skills test. I also learned about Blooms Taxonomy of intellectual behavior which is knowledge, comprehension, application, analysis, synthesis and evaluation.   Knowledge is the knowing of the facts from the evidence, comprehension is when something has been comprehended, application is for example someone applying common sense to a task and completing the task with high results,  analysis is separating the whole into pieces and then </a:t>
            </a:r>
            <a:r>
              <a:rPr lang="en-US" sz="1440" dirty="0" err="1">
                <a:solidFill>
                  <a:srgbClr val="404040"/>
                </a:solidFill>
              </a:rPr>
              <a:t>analysing</a:t>
            </a:r>
            <a:r>
              <a:rPr lang="en-US" sz="1440" dirty="0">
                <a:solidFill>
                  <a:srgbClr val="404040"/>
                </a:solidFill>
              </a:rPr>
              <a:t> each piece carefully, synthesis is two separate things joining together and becoming one, and evaluation is when one evaluates something to see if it is authentic. I also learned and understood that analysis, evaluation and creation are considered to be the higher levels of thinking and helps us to demonstrate our critical thinking. I also learned and understood that creation is the process of combining existing ideas and information from as many sources as possible and with all of the information </a:t>
            </a:r>
            <a:r>
              <a:rPr lang="en-US" sz="1440" dirty="0" err="1">
                <a:solidFill>
                  <a:srgbClr val="404040"/>
                </a:solidFill>
              </a:rPr>
              <a:t>i</a:t>
            </a:r>
            <a:r>
              <a:rPr lang="en-US" sz="1440" dirty="0">
                <a:solidFill>
                  <a:srgbClr val="404040"/>
                </a:solidFill>
              </a:rPr>
              <a:t> have gathered create something new, I also learned and understood that for me to create something new </a:t>
            </a:r>
            <a:r>
              <a:rPr lang="en-US" sz="1440" dirty="0" err="1">
                <a:solidFill>
                  <a:srgbClr val="404040"/>
                </a:solidFill>
              </a:rPr>
              <a:t>i</a:t>
            </a:r>
            <a:r>
              <a:rPr lang="en-US" sz="1440" dirty="0">
                <a:solidFill>
                  <a:srgbClr val="404040"/>
                </a:solidFill>
              </a:rPr>
              <a:t> must first be very familiar with the existing knowledge and practices in my field of work for me to be able to know how to take the individual parts and combine them turning them into something new. I also learned and understood the benefits of thinking critically </a:t>
            </a:r>
            <a:r>
              <a:rPr lang="en-US" sz="1440" dirty="0" err="1">
                <a:solidFill>
                  <a:srgbClr val="404040"/>
                </a:solidFill>
              </a:rPr>
              <a:t>i</a:t>
            </a:r>
            <a:r>
              <a:rPr lang="en-US" sz="1440" dirty="0">
                <a:solidFill>
                  <a:srgbClr val="404040"/>
                </a:solidFill>
              </a:rPr>
              <a:t> </a:t>
            </a:r>
            <a:r>
              <a:rPr lang="en-US" sz="1440" dirty="0" err="1">
                <a:solidFill>
                  <a:srgbClr val="404040"/>
                </a:solidFill>
              </a:rPr>
              <a:t>Iearned</a:t>
            </a:r>
            <a:r>
              <a:rPr lang="en-US" sz="1440" dirty="0">
                <a:solidFill>
                  <a:srgbClr val="404040"/>
                </a:solidFill>
              </a:rPr>
              <a:t> and understood that someone who thinks critically can hear ideas from different people understand the links between their ideas and also determine what is important and what is not important. </a:t>
            </a:r>
            <a:r>
              <a:rPr lang="en-US" sz="1440" dirty="0" err="1">
                <a:solidFill>
                  <a:srgbClr val="404040"/>
                </a:solidFill>
              </a:rPr>
              <a:t>i</a:t>
            </a:r>
            <a:r>
              <a:rPr lang="en-US" sz="1440" dirty="0">
                <a:solidFill>
                  <a:srgbClr val="404040"/>
                </a:solidFill>
              </a:rPr>
              <a:t> also learned and understood that when ideas are being exchanged </a:t>
            </a:r>
            <a:r>
              <a:rPr lang="en-US" sz="1440" dirty="0" err="1">
                <a:solidFill>
                  <a:srgbClr val="404040"/>
                </a:solidFill>
              </a:rPr>
              <a:t>i</a:t>
            </a:r>
            <a:r>
              <a:rPr lang="en-US" sz="1440" dirty="0">
                <a:solidFill>
                  <a:srgbClr val="404040"/>
                </a:solidFill>
              </a:rPr>
              <a:t> should recognize and </a:t>
            </a:r>
          </a:p>
        </p:txBody>
      </p:sp>
    </p:spTree>
    <p:extLst>
      <p:ext uri="{BB962C8B-B14F-4D97-AF65-F5344CB8AC3E}">
        <p14:creationId xmlns:p14="http://schemas.microsoft.com/office/powerpoint/2010/main" val="76779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5B4DF-A70A-5E49-9723-8C56BEBD0EEB}"/>
              </a:ext>
            </a:extLst>
          </p:cNvPr>
          <p:cNvSpPr>
            <a:spLocks noGrp="1"/>
          </p:cNvSpPr>
          <p:nvPr>
            <p:ph type="title"/>
          </p:nvPr>
        </p:nvSpPr>
        <p:spPr>
          <a:xfrm>
            <a:off x="2129536" y="-13371"/>
            <a:ext cx="7729728" cy="1188720"/>
          </a:xfrm>
          <a:solidFill>
            <a:srgbClr val="FFFFFF"/>
          </a:solidFill>
        </p:spPr>
        <p:txBody>
          <a:bodyPr>
            <a:normAutofit fontScale="90000"/>
          </a:bodyPr>
          <a:lstStyle/>
          <a:p>
            <a:r>
              <a:rPr lang="en-US" dirty="0"/>
              <a:t>The end of what I learned using </a:t>
            </a:r>
            <a:r>
              <a:rPr lang="en-US" dirty="0" err="1"/>
              <a:t>kolb’s</a:t>
            </a:r>
            <a:r>
              <a:rPr lang="en-US" dirty="0"/>
              <a:t> reflective model 3 stages</a:t>
            </a:r>
            <a:br>
              <a:rPr lang="en-US" sz="1400" dirty="0"/>
            </a:br>
            <a:r>
              <a:rPr lang="en-US" sz="1400" dirty="0"/>
              <a:t>1. reflective observation</a:t>
            </a:r>
            <a:br>
              <a:rPr lang="en-US" sz="1400" dirty="0"/>
            </a:br>
            <a:r>
              <a:rPr lang="en-US" sz="1400" dirty="0"/>
              <a:t>2. Abstract conceptualization</a:t>
            </a:r>
            <a:br>
              <a:rPr lang="en-US" sz="1400" dirty="0"/>
            </a:br>
            <a:r>
              <a:rPr lang="en-US" sz="1400" dirty="0"/>
              <a:t>3.active experimentation</a:t>
            </a:r>
            <a:endParaRPr lang="en-US" dirty="0"/>
          </a:p>
        </p:txBody>
      </p:sp>
      <p:sp>
        <p:nvSpPr>
          <p:cNvPr id="3" name="Content Placeholder 2">
            <a:extLst>
              <a:ext uri="{FF2B5EF4-FFF2-40B4-BE49-F238E27FC236}">
                <a16:creationId xmlns:a16="http://schemas.microsoft.com/office/drawing/2014/main" id="{E4B9B4BB-5B31-7F42-9A4E-E44C800F806A}"/>
              </a:ext>
            </a:extLst>
          </p:cNvPr>
          <p:cNvSpPr>
            <a:spLocks noGrp="1"/>
          </p:cNvSpPr>
          <p:nvPr>
            <p:ph idx="1"/>
          </p:nvPr>
        </p:nvSpPr>
        <p:spPr>
          <a:xfrm>
            <a:off x="1706062" y="2291262"/>
            <a:ext cx="8779512" cy="2879256"/>
          </a:xfrm>
        </p:spPr>
        <p:txBody>
          <a:bodyPr>
            <a:normAutofit/>
          </a:bodyPr>
          <a:lstStyle/>
          <a:p>
            <a:pPr marL="0" indent="0">
              <a:buNone/>
            </a:pPr>
            <a:r>
              <a:rPr lang="en-US" dirty="0">
                <a:solidFill>
                  <a:srgbClr val="404040"/>
                </a:solidFill>
              </a:rPr>
              <a:t>build on those ideas and encourage the parts of the discussion that is in the exact alignment with the topic and </a:t>
            </a:r>
            <a:r>
              <a:rPr lang="en-US" dirty="0" err="1">
                <a:solidFill>
                  <a:srgbClr val="404040"/>
                </a:solidFill>
              </a:rPr>
              <a:t>i</a:t>
            </a:r>
            <a:r>
              <a:rPr lang="en-US" dirty="0">
                <a:solidFill>
                  <a:srgbClr val="404040"/>
                </a:solidFill>
              </a:rPr>
              <a:t> should be able to identify the inconsistences in the discussion and explain why they are inconsistences then reject them, also </a:t>
            </a:r>
            <a:r>
              <a:rPr lang="en-US" dirty="0" err="1">
                <a:solidFill>
                  <a:srgbClr val="404040"/>
                </a:solidFill>
              </a:rPr>
              <a:t>i</a:t>
            </a:r>
            <a:r>
              <a:rPr lang="en-US" dirty="0">
                <a:solidFill>
                  <a:srgbClr val="404040"/>
                </a:solidFill>
              </a:rPr>
              <a:t> learned and understood that if there are any problems </a:t>
            </a:r>
            <a:r>
              <a:rPr lang="en-US" dirty="0" err="1">
                <a:solidFill>
                  <a:srgbClr val="404040"/>
                </a:solidFill>
              </a:rPr>
              <a:t>i</a:t>
            </a:r>
            <a:r>
              <a:rPr lang="en-US" dirty="0">
                <a:solidFill>
                  <a:srgbClr val="404040"/>
                </a:solidFill>
              </a:rPr>
              <a:t> should approach any problems in a professional and systematic way following the guidelines to the letter.</a:t>
            </a:r>
          </a:p>
        </p:txBody>
      </p:sp>
    </p:spTree>
    <p:extLst>
      <p:ext uri="{BB962C8B-B14F-4D97-AF65-F5344CB8AC3E}">
        <p14:creationId xmlns:p14="http://schemas.microsoft.com/office/powerpoint/2010/main" val="184850476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4147</TotalTime>
  <Words>1975</Words>
  <Application>Microsoft Office PowerPoint</Application>
  <PresentationFormat>Widescreen</PresentationFormat>
  <Paragraphs>11</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Parcel</vt:lpstr>
      <vt:lpstr>Dwayne LAUDER. student i.d   1905623. LECTURER: SYLVIA HOFFMAN. ACADEMIC AND EMPLOYABILITY SKILLS MODULE CODE: BMSW4001 </vt:lpstr>
      <vt:lpstr>Reflecting on what I learned using kolb’s reflective model 3 stages 1.Reflective observation 2. Abstract conceptualization 3. Active experimentation</vt:lpstr>
      <vt:lpstr>Reflecting Using Kolb’s Reflective model continued</vt:lpstr>
      <vt:lpstr>Reflecting Using Kolb’s Reflective model continued</vt:lpstr>
      <vt:lpstr>Reflecting Using kolb’s reflective model continued</vt:lpstr>
      <vt:lpstr>The end of what I learned using kolb’s reflective model 3 stages 1. reflective observation 2. Abstract conceptualization 3.active experimentation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Dwayne LAUDER. student i.d   1905623. LECTURER: SYLVIA HOFFMAN. ACADEMIC AND EMPLOYABILITY SKILLS MODULE CODE: BMSW4001 </dc:title>
  <dc:creator>Dwayne Lauder</dc:creator>
  <cp:lastModifiedBy>Dwayne Lauder (1905623)</cp:lastModifiedBy>
  <cp:revision>13</cp:revision>
  <dcterms:created xsi:type="dcterms:W3CDTF">2020-08-09T03:16:13Z</dcterms:created>
  <dcterms:modified xsi:type="dcterms:W3CDTF">2020-08-12T00:27:48Z</dcterms:modified>
</cp:coreProperties>
</file>