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56" r:id="rId2"/>
    <p:sldId id="258" r:id="rId3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FFCCFF"/>
    <a:srgbClr val="FF33CC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8877FC-992C-41A0-9A5E-464798138E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2A6CD-D40D-4701-918C-28772161D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111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82A6CD-D40D-4701-918C-28772161DBA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3212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BCE84-E349-473F-8F91-0A87009B4BDE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01F6D-EA9D-435E-BEDB-9B8F911164E8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688B9-2C80-4197-BEFE-1EB4293D7C4B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A3FA5-0707-4E1D-B65E-58818256269C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062AB-F0A5-4EAF-A697-CD7B2D5B785D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E43DA-6907-4528-9CBC-B903938E60CB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D7891-DBD1-4DB0-B857-3EE8DDA7B9F9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BE8F0-2106-4B4A-8139-F6972C0D44BA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9496B-0A42-47FB-AE74-7B30514B3AD3}" type="datetime1">
              <a:rPr lang="en-US" smtClean="0"/>
              <a:t>12/10/2018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2902D-D0D8-4E17-84F9-59BC1D2BB0A3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AF1B6-278A-4475-8A56-0460D7091F35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7951A-D83F-4281-BE5F-94EF342D035F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E792-1FEA-48C5-BA82-8E0D33EEE7E4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016BD-FA93-4E33-AD6C-0FB785964C4A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6ACA-D469-4A47-9E0E-61C065C16F3A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96754-34C4-4074-9C88-38A812D2D7F3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368D52-2144-4796-B7E0-9338ACCF3C14}" type="datetime1">
              <a:rPr lang="en-US" smtClean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0800623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hyperlink" Target="https://www.simplypsychology.org/saul-mcleod.html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12" Type="http://schemas.openxmlformats.org/officeDocument/2006/relationships/hyperlink" Target="https://revisesociology.com/2015/01/27/marxist-perspective-education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6.png"/><Relationship Id="rId5" Type="http://schemas.openxmlformats.org/officeDocument/2006/relationships/hyperlink" Target="https://www.edglossary.org/hidden-curriculum/" TargetMode="External"/><Relationship Id="rId10" Type="http://schemas.microsoft.com/office/2007/relationships/hdphoto" Target="../media/hdphoto2.wdp"/><Relationship Id="rId4" Type="http://schemas.openxmlformats.org/officeDocument/2006/relationships/image" Target="../media/image2.png"/><Relationship Id="rId9" Type="http://schemas.openxmlformats.org/officeDocument/2006/relationships/image" Target="../media/image5.png"/><Relationship Id="rId14" Type="http://schemas.openxmlformats.org/officeDocument/2006/relationships/hyperlink" Target="https://takeabreak.co.uk/hottopics/articles/should-schools-have-unisex-toilets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isspng.com/png-spiral-approach-curriculum-education-school-course-2229595/" TargetMode="External"/><Relationship Id="rId3" Type="http://schemas.openxmlformats.org/officeDocument/2006/relationships/hyperlink" Target="https://revisesociology.com/2015/01/27/marxist-perspective-education" TargetMode="External"/><Relationship Id="rId7" Type="http://schemas.openxmlformats.org/officeDocument/2006/relationships/hyperlink" Target="https://www.simplypsychology.org/bruner.html" TargetMode="External"/><Relationship Id="rId2" Type="http://schemas.openxmlformats.org/officeDocument/2006/relationships/hyperlink" Target="https://getrevising.co.uk/grids/comparison_of_marxism_and_functionalis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eta.gov.wales/sites/default/files/publications/2018-03/succesful-futures-a-summary-of-professor-graham-donaldsons-report.pdf" TargetMode="External"/><Relationship Id="rId5" Type="http://schemas.openxmlformats.org/officeDocument/2006/relationships/hyperlink" Target="https://medium.com/@jnnielsen/inverting-maslows-hierarchy-b2c32156f091" TargetMode="External"/><Relationship Id="rId10" Type="http://schemas.openxmlformats.org/officeDocument/2006/relationships/hyperlink" Target="http://valuesbasededucation.com/vbe.values.html" TargetMode="External"/><Relationship Id="rId4" Type="http://schemas.openxmlformats.org/officeDocument/2006/relationships/hyperlink" Target="https://takeabreak.co.uk/hottopics/articles/should-schools-have-unisex-toilets" TargetMode="External"/><Relationship Id="rId9" Type="http://schemas.openxmlformats.org/officeDocument/2006/relationships/hyperlink" Target="https://www.edglossary.org/hidden-curriculu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Bent Arrow 20"/>
          <p:cNvSpPr/>
          <p:nvPr/>
        </p:nvSpPr>
        <p:spPr>
          <a:xfrm>
            <a:off x="4653607" y="223568"/>
            <a:ext cx="213028" cy="4236561"/>
          </a:xfrm>
          <a:prstGeom prst="bentArrow">
            <a:avLst>
              <a:gd name="adj1" fmla="val 25000"/>
              <a:gd name="adj2" fmla="val 27941"/>
              <a:gd name="adj3" fmla="val 25000"/>
              <a:gd name="adj4" fmla="val 437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3" name="Picture 8" descr="Image result for bowles &amp; gintis theor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56925">
            <a:off x="10346122" y="4470965"/>
            <a:ext cx="1658297" cy="1027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" name="Elbow Connector 29"/>
          <p:cNvCxnSpPr/>
          <p:nvPr/>
        </p:nvCxnSpPr>
        <p:spPr>
          <a:xfrm flipV="1">
            <a:off x="2659671" y="2636780"/>
            <a:ext cx="6904799" cy="1707157"/>
          </a:xfrm>
          <a:prstGeom prst="bentConnector3">
            <a:avLst>
              <a:gd name="adj1" fmla="val 13492"/>
            </a:avLst>
          </a:prstGeom>
          <a:ln w="28575">
            <a:solidFill>
              <a:srgbClr val="FFCCFF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H="1" flipV="1">
            <a:off x="7479957" y="1434897"/>
            <a:ext cx="1909284" cy="2022460"/>
          </a:xfrm>
          <a:prstGeom prst="straightConnector1">
            <a:avLst/>
          </a:prstGeom>
          <a:ln w="19050">
            <a:solidFill>
              <a:srgbClr val="CC009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033412">
            <a:off x="76703" y="2548519"/>
            <a:ext cx="2324066" cy="1301477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 prstMaterial="translucentPowder"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7534" y="2645556"/>
            <a:ext cx="7766936" cy="741560"/>
          </a:xfrm>
        </p:spPr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The Hidden Curriculum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23796" y="3263258"/>
            <a:ext cx="3993549" cy="834204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sz="1200" b="1" dirty="0">
                <a:solidFill>
                  <a:schemeClr val="accent2">
                    <a:lumMod val="75000"/>
                  </a:schemeClr>
                </a:solidFill>
              </a:rPr>
              <a:t>A hidden curriculum is a side effect of </a:t>
            </a:r>
            <a:r>
              <a:rPr lang="en-GB" sz="1200" b="1" dirty="0" smtClean="0">
                <a:solidFill>
                  <a:schemeClr val="accent2">
                    <a:lumMod val="75000"/>
                  </a:schemeClr>
                </a:solidFill>
              </a:rPr>
              <a:t>schooling, which </a:t>
            </a:r>
            <a:r>
              <a:rPr lang="en-GB" sz="1200" b="1" dirty="0">
                <a:solidFill>
                  <a:schemeClr val="accent2">
                    <a:lumMod val="75000"/>
                  </a:schemeClr>
                </a:solidFill>
              </a:rPr>
              <a:t>are learned but not openly intended" such as the transmission of norms, values, and beliefs conveyed in the classroom and the social environment</a:t>
            </a:r>
            <a:r>
              <a:rPr lang="en-GB" sz="12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algn="just"/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hlinkClick r:id="rId5"/>
              </a:rPr>
              <a:t>https://www.edglossary.org/hidden-curriculum</a:t>
            </a:r>
            <a:r>
              <a:rPr lang="en-GB" sz="900" b="1" dirty="0" smtClean="0">
                <a:solidFill>
                  <a:schemeClr val="accent2">
                    <a:lumMod val="75000"/>
                  </a:schemeClr>
                </a:solidFill>
                <a:hlinkClick r:id="rId5"/>
              </a:rPr>
              <a:t>/</a:t>
            </a:r>
            <a:r>
              <a:rPr lang="en-GB" sz="9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34637" y="4504180"/>
            <a:ext cx="3782015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u="sng" dirty="0" smtClean="0"/>
              <a:t>Functionalist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 smtClean="0">
                <a:latin typeface="Bradley Hand ITC" panose="03070402050302030203" pitchFamily="66" charset="0"/>
              </a:rPr>
              <a:t>Education plays a role in making sure that society functions properly by teaching children appropriate values and behaviours</a:t>
            </a:r>
          </a:p>
          <a:p>
            <a:r>
              <a:rPr lang="en-GB" i="1" u="sng" dirty="0" smtClean="0"/>
              <a:t>Marxist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 smtClean="0">
                <a:latin typeface="Bradley Hand ITC" panose="03070402050302030203" pitchFamily="66" charset="0"/>
              </a:rPr>
              <a:t>Education allows the dominant culture (e.g. capitalism) to keep everyone in their place. It teaches the workers, women etc. to follow the rules and do as they are told.</a:t>
            </a:r>
          </a:p>
          <a:p>
            <a:r>
              <a:rPr lang="en-GB" sz="800" dirty="0" smtClean="0">
                <a:latin typeface="Bradley Hand ITC" panose="03070402050302030203" pitchFamily="66" charset="0"/>
              </a:rPr>
              <a:t>Comparison of Marxist and Functionalism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588843" y="162532"/>
            <a:ext cx="2516471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u="sng" dirty="0" smtClean="0"/>
              <a:t>Values</a:t>
            </a:r>
            <a:r>
              <a:rPr lang="en-GB" dirty="0" smtClean="0"/>
              <a:t>  </a:t>
            </a:r>
          </a:p>
          <a:p>
            <a:r>
              <a:rPr lang="en-GB" dirty="0" smtClean="0"/>
              <a:t>Traditional Values and under class values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Punctuality 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Attendance  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Attainment  </a:t>
            </a:r>
          </a:p>
          <a:p>
            <a:r>
              <a:rPr lang="en-GB" sz="800" dirty="0" err="1" smtClean="0"/>
              <a:t>Strade</a:t>
            </a:r>
            <a:r>
              <a:rPr lang="en-GB" sz="800" dirty="0" smtClean="0"/>
              <a:t> School policies, 2018</a:t>
            </a:r>
            <a:endParaRPr lang="en-GB" sz="800" dirty="0"/>
          </a:p>
        </p:txBody>
      </p:sp>
      <p:sp>
        <p:nvSpPr>
          <p:cNvPr id="6" name="TextBox 5"/>
          <p:cNvSpPr txBox="1"/>
          <p:nvPr/>
        </p:nvSpPr>
        <p:spPr>
          <a:xfrm>
            <a:off x="4785609" y="96934"/>
            <a:ext cx="342789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u="sng" dirty="0" smtClean="0"/>
              <a:t>Unisex toilets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dirty="0" smtClean="0">
                <a:latin typeface="Bradley Hand ITC" panose="03070402050302030203" pitchFamily="66" charset="0"/>
              </a:rPr>
              <a:t>Everyone is equal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dirty="0" smtClean="0">
                <a:latin typeface="Bradley Hand ITC" panose="03070402050302030203" pitchFamily="66" charset="0"/>
              </a:rPr>
              <a:t>Zero </a:t>
            </a:r>
            <a:r>
              <a:rPr lang="en-GB" sz="1400" b="1" dirty="0">
                <a:latin typeface="Bradley Hand ITC" panose="03070402050302030203" pitchFamily="66" charset="0"/>
              </a:rPr>
              <a:t>tolerance to bullying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dirty="0" smtClean="0">
                <a:latin typeface="Bradley Hand ITC" panose="03070402050302030203" pitchFamily="66" charset="0"/>
              </a:rPr>
              <a:t>Toilets </a:t>
            </a:r>
            <a:r>
              <a:rPr lang="en-GB" sz="1400" b="1" dirty="0">
                <a:latin typeface="Bradley Hand ITC" panose="03070402050302030203" pitchFamily="66" charset="0"/>
              </a:rPr>
              <a:t>frequently monitored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dirty="0" smtClean="0">
                <a:latin typeface="Bradley Hand ITC" panose="03070402050302030203" pitchFamily="66" charset="0"/>
              </a:rPr>
              <a:t>Everyone </a:t>
            </a:r>
            <a:r>
              <a:rPr lang="en-GB" sz="1400" b="1" dirty="0">
                <a:latin typeface="Bradley Hand ITC" panose="03070402050302030203" pitchFamily="66" charset="0"/>
              </a:rPr>
              <a:t>is treated the </a:t>
            </a:r>
            <a:r>
              <a:rPr lang="en-GB" sz="1400" b="1" dirty="0" smtClean="0">
                <a:latin typeface="Bradley Hand ITC" panose="03070402050302030203" pitchFamily="66" charset="0"/>
              </a:rPr>
              <a:t>same</a:t>
            </a:r>
          </a:p>
          <a:p>
            <a:r>
              <a:rPr lang="en-GB" sz="1400" b="1" i="1" dirty="0" smtClean="0">
                <a:latin typeface="Bradley Hand ITC" panose="03070402050302030203" pitchFamily="66" charset="0"/>
              </a:rPr>
              <a:t>However….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b="1" dirty="0" smtClean="0">
                <a:latin typeface="Bradley Hand ITC" panose="03070402050302030203" pitchFamily="66" charset="0"/>
              </a:rPr>
              <a:t>Uncomfortable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b="1" dirty="0" smtClean="0">
                <a:latin typeface="Bradley Hand ITC" panose="03070402050302030203" pitchFamily="66" charset="0"/>
              </a:rPr>
              <a:t>Low attendance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b="1" dirty="0" smtClean="0">
                <a:latin typeface="Bradley Hand ITC" panose="03070402050302030203" pitchFamily="66" charset="0"/>
              </a:rPr>
              <a:t>Poor punctuality to lessons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b="1" dirty="0" smtClean="0">
                <a:latin typeface="Bradley Hand ITC" panose="03070402050302030203" pitchFamily="66" charset="0"/>
              </a:rPr>
              <a:t>Leaving during lessons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b="1" dirty="0" smtClean="0">
                <a:latin typeface="Bradley Hand ITC" panose="03070402050302030203" pitchFamily="66" charset="0"/>
              </a:rPr>
              <a:t>Increase in bullying  </a:t>
            </a:r>
            <a:r>
              <a:rPr lang="en-GB" sz="1600" b="1" dirty="0" smtClean="0">
                <a:latin typeface="Bradley Hand ITC" panose="03070402050302030203" pitchFamily="66" charset="0"/>
              </a:rPr>
              <a:t> </a:t>
            </a:r>
            <a:endParaRPr lang="en-GB" sz="1600" b="1" dirty="0">
              <a:latin typeface="Bradley Hand ITC" panose="03070402050302030203" pitchFamily="66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340129" y="2068798"/>
            <a:ext cx="248957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u="sng" dirty="0" smtClean="0"/>
              <a:t>Theories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 smtClean="0">
                <a:latin typeface="Bradley Hand ITC" panose="03070402050302030203" pitchFamily="66" charset="0"/>
              </a:rPr>
              <a:t>Bowles &amp; </a:t>
            </a:r>
            <a:r>
              <a:rPr lang="en-GB" sz="1400" dirty="0" err="1" smtClean="0">
                <a:latin typeface="Bradley Hand ITC" panose="03070402050302030203" pitchFamily="66" charset="0"/>
              </a:rPr>
              <a:t>Gintis</a:t>
            </a:r>
            <a:r>
              <a:rPr lang="en-GB" sz="1400" dirty="0" smtClean="0">
                <a:latin typeface="Bradley Hand ITC" panose="03070402050302030203" pitchFamily="66" charset="0"/>
              </a:rPr>
              <a:t> – </a:t>
            </a:r>
            <a:r>
              <a:rPr lang="en-GB" sz="1400" dirty="0" err="1" smtClean="0">
                <a:latin typeface="Bradley Hand ITC" panose="03070402050302030203" pitchFamily="66" charset="0"/>
              </a:rPr>
              <a:t>maxism</a:t>
            </a:r>
            <a:r>
              <a:rPr lang="en-GB" sz="1400" dirty="0" smtClean="0">
                <a:latin typeface="Bradley Hand ITC" panose="03070402050302030203" pitchFamily="66" charset="0"/>
              </a:rPr>
              <a:t>, schooling in </a:t>
            </a:r>
            <a:r>
              <a:rPr lang="en-GB" sz="1400" dirty="0" err="1" smtClean="0">
                <a:latin typeface="Bradley Hand ITC" panose="03070402050302030203" pitchFamily="66" charset="0"/>
              </a:rPr>
              <a:t>Capatilist</a:t>
            </a:r>
            <a:r>
              <a:rPr lang="en-GB" sz="1400" dirty="0" smtClean="0">
                <a:latin typeface="Bradley Hand ITC" panose="03070402050302030203" pitchFamily="66" charset="0"/>
              </a:rPr>
              <a:t> America, 1976.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 smtClean="0">
                <a:latin typeface="Bradley Hand ITC" panose="03070402050302030203" pitchFamily="66" charset="0"/>
              </a:rPr>
              <a:t>Bruner – spiralling curriculum, 1960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 smtClean="0">
                <a:latin typeface="Bradley Hand ITC" panose="03070402050302030203" pitchFamily="66" charset="0"/>
              </a:rPr>
              <a:t>Maslow – </a:t>
            </a:r>
            <a:r>
              <a:rPr lang="en-GB" sz="1400" dirty="0" err="1" smtClean="0">
                <a:latin typeface="Bradley Hand ITC" panose="03070402050302030203" pitchFamily="66" charset="0"/>
              </a:rPr>
              <a:t>Hiarachy</a:t>
            </a:r>
            <a:r>
              <a:rPr lang="en-GB" sz="1400" dirty="0" smtClean="0">
                <a:latin typeface="Bradley Hand ITC" panose="03070402050302030203" pitchFamily="66" charset="0"/>
              </a:rPr>
              <a:t> of needs, belonging and self esteem, 1943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 err="1" smtClean="0">
                <a:latin typeface="Bradley Hand ITC" panose="03070402050302030203" pitchFamily="66" charset="0"/>
              </a:rPr>
              <a:t>Althusser</a:t>
            </a:r>
            <a:r>
              <a:rPr lang="en-GB" sz="1400" dirty="0" smtClean="0">
                <a:latin typeface="Bradley Hand ITC" panose="03070402050302030203" pitchFamily="66" charset="0"/>
              </a:rPr>
              <a:t> – </a:t>
            </a:r>
            <a:r>
              <a:rPr lang="en-GB" sz="1400" dirty="0" err="1" smtClean="0">
                <a:latin typeface="Bradley Hand ITC" panose="03070402050302030203" pitchFamily="66" charset="0"/>
              </a:rPr>
              <a:t>Maxism</a:t>
            </a:r>
            <a:r>
              <a:rPr lang="en-GB" sz="1400" dirty="0" smtClean="0">
                <a:latin typeface="Bradley Hand ITC" panose="03070402050302030203" pitchFamily="66" charset="0"/>
              </a:rPr>
              <a:t>, 1971</a:t>
            </a:r>
            <a:endParaRPr lang="en-GB" sz="1400" dirty="0">
              <a:latin typeface="Bradley Hand ITC" panose="03070402050302030203" pitchFamily="66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7153" y="110940"/>
            <a:ext cx="285645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u="sng" dirty="0" smtClean="0"/>
              <a:t>Successful Futures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200" dirty="0" smtClean="0"/>
              <a:t>Happier time in education 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200" dirty="0" smtClean="0"/>
              <a:t>Higher pass rates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200" dirty="0" smtClean="0"/>
              <a:t>Sense of belonging in the outside world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200" dirty="0" smtClean="0"/>
              <a:t>Increase in self-esteem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200" dirty="0" smtClean="0"/>
              <a:t>Increase in attendance as bullying is monitored. </a:t>
            </a:r>
            <a:endParaRPr lang="en-GB" sz="1200" dirty="0"/>
          </a:p>
          <a:p>
            <a:r>
              <a:rPr lang="en-GB" sz="800" dirty="0" smtClean="0"/>
              <a:t>Welsh Government, 2014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42350" y="4983725"/>
            <a:ext cx="4449650" cy="19774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u="sng" dirty="0" smtClean="0"/>
              <a:t>Hidden curriculum  </a:t>
            </a:r>
            <a:endParaRPr lang="en-GB" sz="1600" u="sng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i="1" spc="300" dirty="0"/>
              <a:t>T</a:t>
            </a:r>
            <a:r>
              <a:rPr lang="en-GB" sz="1600" i="1" spc="300" dirty="0" smtClean="0"/>
              <a:t>he official curriculum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b="1" dirty="0" smtClean="0">
                <a:latin typeface="Bradley Hand ITC" panose="03070402050302030203" pitchFamily="66" charset="0"/>
              </a:rPr>
              <a:t>What is formally taught in the school through subjects on the time tables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i="1" spc="300" dirty="0" smtClean="0"/>
              <a:t>The hidden curriculum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b="1" dirty="0" smtClean="0">
                <a:latin typeface="Bradley Hand ITC" panose="03070402050302030203" pitchFamily="66" charset="0"/>
              </a:rPr>
              <a:t>Is all that is taught and learned unofficially through the process of schooling </a:t>
            </a:r>
          </a:p>
          <a:p>
            <a:r>
              <a:rPr lang="en-GB" sz="800" b="1" dirty="0" smtClean="0">
                <a:latin typeface="Bradley Hand ITC" panose="03070402050302030203" pitchFamily="66" charset="0"/>
              </a:rPr>
              <a:t>UNESCO, 2010</a:t>
            </a:r>
            <a:endParaRPr lang="en-GB" sz="800" b="1" dirty="0">
              <a:latin typeface="Bradley Hand ITC" panose="03070402050302030203" pitchFamily="66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481079" y="4459135"/>
            <a:ext cx="218989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u="sng" dirty="0" smtClean="0"/>
              <a:t>Factory model of Education</a:t>
            </a:r>
          </a:p>
          <a:p>
            <a:endParaRPr lang="en-GB" sz="12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>
                <a:latin typeface="Bradley Hand ITC" panose="03070402050302030203" pitchFamily="66" charset="0"/>
              </a:rPr>
              <a:t>Uniform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>
                <a:latin typeface="Bradley Hand ITC" panose="03070402050302030203" pitchFamily="66" charset="0"/>
              </a:rPr>
              <a:t>Banding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>
                <a:latin typeface="Bradley Hand ITC" panose="03070402050302030203" pitchFamily="66" charset="0"/>
              </a:rPr>
              <a:t>School bell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>
                <a:latin typeface="Bradley Hand ITC" panose="03070402050302030203" pitchFamily="66" charset="0"/>
              </a:rPr>
              <a:t>Attendance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>
                <a:latin typeface="Bradley Hand ITC" panose="03070402050302030203" pitchFamily="66" charset="0"/>
              </a:rPr>
              <a:t>Behaviour </a:t>
            </a:r>
          </a:p>
        </p:txBody>
      </p:sp>
      <p:sp>
        <p:nvSpPr>
          <p:cNvPr id="24" name="Curved Right Arrow 23"/>
          <p:cNvSpPr/>
          <p:nvPr/>
        </p:nvSpPr>
        <p:spPr>
          <a:xfrm rot="10414492">
            <a:off x="11268441" y="1515793"/>
            <a:ext cx="693725" cy="1653107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34" name="Elbow Connector 33"/>
          <p:cNvCxnSpPr/>
          <p:nvPr/>
        </p:nvCxnSpPr>
        <p:spPr>
          <a:xfrm flipV="1">
            <a:off x="4074197" y="4264218"/>
            <a:ext cx="5315044" cy="2436965"/>
          </a:xfrm>
          <a:prstGeom prst="bentConnector3">
            <a:avLst>
              <a:gd name="adj1" fmla="val 50000"/>
            </a:avLst>
          </a:prstGeom>
          <a:ln w="19050">
            <a:solidFill>
              <a:srgbClr val="FF33CC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 flipH="1" flipV="1">
            <a:off x="3364057" y="6489608"/>
            <a:ext cx="733193" cy="211575"/>
          </a:xfrm>
          <a:prstGeom prst="straightConnector1">
            <a:avLst/>
          </a:prstGeom>
          <a:ln w="19050">
            <a:solidFill>
              <a:srgbClr val="FF33C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H="1">
            <a:off x="2075455" y="4354365"/>
            <a:ext cx="601288" cy="394734"/>
          </a:xfrm>
          <a:prstGeom prst="straightConnector1">
            <a:avLst/>
          </a:prstGeom>
          <a:ln w="28575">
            <a:solidFill>
              <a:srgbClr val="FFCC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result for bruner spiralling curriculum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142" y="223568"/>
            <a:ext cx="1199191" cy="1211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maslows hierarchy of needs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1887" r="963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3208" y="7366"/>
            <a:ext cx="2053135" cy="1730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625" b="97293" l="4867" r="94067">
                        <a14:foregroundMark x1="36400" y1="33470" x2="36400" y2="33470"/>
                        <a14:foregroundMark x1="41400" y1="29614" x2="41400" y2="29614"/>
                        <a14:foregroundMark x1="39133" y1="24938" x2="39133" y2="24938"/>
                        <a14:foregroundMark x1="39533" y1="23462" x2="39533" y2="23462"/>
                        <a14:foregroundMark x1="40133" y1="14438" x2="40133" y2="14438"/>
                        <a14:foregroundMark x1="46200" y1="33962" x2="46200" y2="33962"/>
                        <a14:foregroundMark x1="59533" y1="34947" x2="59533" y2="34947"/>
                        <a14:foregroundMark x1="60800" y1="38556" x2="60800" y2="38556"/>
                        <a14:foregroundMark x1="64733" y1="42412" x2="64733" y2="42412"/>
                        <a14:foregroundMark x1="63933" y1="39377" x2="63933" y2="39377"/>
                        <a14:foregroundMark x1="63667" y1="36751" x2="63667" y2="36751"/>
                        <a14:foregroundMark x1="62867" y1="37572" x2="62867" y2="37572"/>
                        <a14:foregroundMark x1="61800" y1="36505" x2="61800" y2="36505"/>
                        <a14:foregroundMark x1="61200" y1="33962" x2="61200" y2="33962"/>
                        <a14:foregroundMark x1="62467" y1="41427" x2="62467" y2="41427"/>
                        <a14:foregroundMark x1="60800" y1="40607" x2="60800" y2="40607"/>
                        <a14:foregroundMark x1="66400" y1="77276" x2="66400" y2="77276"/>
                        <a14:foregroundMark x1="79933" y1="75800" x2="79933" y2="75800"/>
                        <a14:foregroundMark x1="33867" y1="76046" x2="33867" y2="76046"/>
                        <a14:foregroundMark x1="30533" y1="75472" x2="30533" y2="75472"/>
                        <a14:foregroundMark x1="26800" y1="78097" x2="26800" y2="78097"/>
                        <a14:foregroundMark x1="22400" y1="78835" x2="22400" y2="78835"/>
                        <a14:foregroundMark x1="13667" y1="78343" x2="13667" y2="78343"/>
                        <a14:foregroundMark x1="15533" y1="80148" x2="15533" y2="80148"/>
                        <a14:foregroundMark x1="18867" y1="79573" x2="18867" y2="79573"/>
                        <a14:foregroundMark x1="40533" y1="77276" x2="40533" y2="77276"/>
                        <a14:foregroundMark x1="48667" y1="76292" x2="48667" y2="76292"/>
                        <a14:foregroundMark x1="59533" y1="71370" x2="59533" y2="71370"/>
                        <a14:foregroundMark x1="63267" y1="77851" x2="63267" y2="77851"/>
                        <a14:foregroundMark x1="67867" y1="78835" x2="67867" y2="78835"/>
                        <a14:foregroundMark x1="71000" y1="78343" x2="71000" y2="78343"/>
                        <a14:foregroundMark x1="74733" y1="77276" x2="74733" y2="77276"/>
                        <a14:foregroundMark x1="77867" y1="78097" x2="77867" y2="78097"/>
                        <a14:foregroundMark x1="85800" y1="77276" x2="85800" y2="77276"/>
                        <a14:foregroundMark x1="59733" y1="15997" x2="59733" y2="15997"/>
                        <a14:foregroundMark x1="62267" y1="16489" x2="62267" y2="16489"/>
                        <a14:foregroundMark x1="39333" y1="17063" x2="39333" y2="17063"/>
                        <a14:foregroundMark x1="46200" y1="29614" x2="46200" y2="29614"/>
                        <a14:foregroundMark x1="44933" y1="23708" x2="44933" y2="23708"/>
                        <a14:foregroundMark x1="44933" y1="22395" x2="44933" y2="22395"/>
                        <a14:foregroundMark x1="46000" y1="22395" x2="46000" y2="22395"/>
                        <a14:foregroundMark x1="42867" y1="24692" x2="42867" y2="24692"/>
                        <a14:foregroundMark x1="42200" y1="22149" x2="42200" y2="22149"/>
                        <a14:foregroundMark x1="37667" y1="22642" x2="37667" y2="22642"/>
                        <a14:foregroundMark x1="35800" y1="22642" x2="35800" y2="22642"/>
                        <a14:foregroundMark x1="34067" y1="26251" x2="34067" y2="26251"/>
                        <a14:foregroundMark x1="38267" y1="27810" x2="38267" y2="27810"/>
                        <a14:foregroundMark x1="39933" y1="34947" x2="39933" y2="34947"/>
                        <a14:foregroundMark x1="41800" y1="32650" x2="41800" y2="32650"/>
                        <a14:foregroundMark x1="42200" y1="39869" x2="42200" y2="39869"/>
                        <a14:foregroundMark x1="37000" y1="43724" x2="37000" y2="43724"/>
                        <a14:foregroundMark x1="38267" y1="47006" x2="37867" y2="47580"/>
                        <a14:foregroundMark x1="37200" y1="51107" x2="37200" y2="51107"/>
                        <a14:foregroundMark x1="43067" y1="50861" x2="43067" y2="50861"/>
                        <a14:foregroundMark x1="42200" y1="48072" x2="42200" y2="48072"/>
                        <a14:foregroundMark x1="42667" y1="53979" x2="42667" y2="53979"/>
                        <a14:foregroundMark x1="59733" y1="47006" x2="59733" y2="47006"/>
                        <a14:foregroundMark x1="59533" y1="51928" x2="59533" y2="51928"/>
                        <a14:foregroundMark x1="60133" y1="54717" x2="60133" y2="54717"/>
                        <a14:foregroundMark x1="60333" y1="56030" x2="60333" y2="56030"/>
                        <a14:foregroundMark x1="64133" y1="51354" x2="64133" y2="51354"/>
                        <a14:foregroundMark x1="78067" y1="75472" x2="78067" y2="75472"/>
                      </a14:backgroundRemoval>
                    </a14:imgEffect>
                  </a14:imgLayer>
                </a14:imgProps>
              </a:ext>
            </a:extLst>
          </a:blip>
          <a:srcRect l="5545" t="3687" r="5871" b="3722"/>
          <a:stretch/>
        </p:blipFill>
        <p:spPr>
          <a:xfrm>
            <a:off x="6199412" y="5464388"/>
            <a:ext cx="1514545" cy="1326963"/>
          </a:xfrm>
          <a:prstGeom prst="rect">
            <a:avLst/>
          </a:prstGeom>
          <a:pattFill prst="pct5">
            <a:fgClr>
              <a:srgbClr val="00B0F0"/>
            </a:fgClr>
            <a:bgClr>
              <a:schemeClr val="bg1"/>
            </a:bgClr>
          </a:pattFill>
        </p:spPr>
      </p:pic>
      <p:pic>
        <p:nvPicPr>
          <p:cNvPr id="1030" name="Picture 6" descr="Image result for bowles &amp; gintis theory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01273">
            <a:off x="2669163" y="3580171"/>
            <a:ext cx="1696148" cy="114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ectangle 24"/>
          <p:cNvSpPr/>
          <p:nvPr/>
        </p:nvSpPr>
        <p:spPr>
          <a:xfrm rot="16852667">
            <a:off x="9660297" y="4615589"/>
            <a:ext cx="11102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>
                <a:solidFill>
                  <a:srgbClr val="FF0000"/>
                </a:solidFill>
                <a:hlinkClick r:id="rId12"/>
              </a:rPr>
              <a:t>https://</a:t>
            </a:r>
            <a:r>
              <a:rPr lang="en-GB" sz="600" dirty="0" smtClean="0">
                <a:solidFill>
                  <a:srgbClr val="FF0000"/>
                </a:solidFill>
                <a:hlinkClick r:id="rId12"/>
              </a:rPr>
              <a:t>revisesociology.com/2015/01/27/marxist-perspective-education</a:t>
            </a:r>
            <a:r>
              <a:rPr lang="en-GB" sz="600" dirty="0" smtClean="0">
                <a:solidFill>
                  <a:srgbClr val="FF0000"/>
                </a:solidFill>
              </a:rPr>
              <a:t> </a:t>
            </a:r>
            <a:endParaRPr lang="en-GB" sz="600" dirty="0">
              <a:solidFill>
                <a:srgbClr val="FF0000"/>
              </a:solidFill>
            </a:endParaRPr>
          </a:p>
        </p:txBody>
      </p:sp>
      <p:sp>
        <p:nvSpPr>
          <p:cNvPr id="27" name="Rectangle 26"/>
          <p:cNvSpPr/>
          <p:nvPr/>
        </p:nvSpPr>
        <p:spPr>
          <a:xfrm rot="20900430">
            <a:off x="2592070" y="3342939"/>
            <a:ext cx="105141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500" dirty="0">
                <a:solidFill>
                  <a:srgbClr val="FF0000"/>
                </a:solidFill>
                <a:hlinkClick r:id="rId12"/>
              </a:rPr>
              <a:t>https://revisesociology.com/2015/01/27/marxist-perspective-education</a:t>
            </a:r>
            <a:r>
              <a:rPr lang="en-GB" sz="5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29" name="Rectangle 28"/>
          <p:cNvSpPr/>
          <p:nvPr/>
        </p:nvSpPr>
        <p:spPr>
          <a:xfrm rot="3643939">
            <a:off x="3545467" y="661977"/>
            <a:ext cx="1430200" cy="2000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700" b="1" dirty="0">
                <a:solidFill>
                  <a:srgbClr val="CC0099"/>
                </a:solidFill>
                <a:latin typeface="medium-content-sans-serif-font"/>
              </a:rPr>
              <a:t>Inverting Maslow’s Hierarchy</a:t>
            </a:r>
            <a:endParaRPr lang="en-GB" sz="700" b="1" i="0" dirty="0">
              <a:solidFill>
                <a:srgbClr val="CC0099"/>
              </a:solidFill>
              <a:effectLst/>
              <a:latin typeface="medium-content-sans-serif-font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8135741" y="1511707"/>
            <a:ext cx="1259941" cy="2923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>
                <a:latin typeface="Calibri Light" panose="020F0302020204030204" pitchFamily="34" charset="0"/>
              </a:rPr>
              <a:t>Spiral approach Curriculum Education School </a:t>
            </a:r>
            <a:r>
              <a:rPr lang="en-GB" sz="600" dirty="0" smtClean="0">
                <a:latin typeface="Calibri Light" panose="020F0302020204030204" pitchFamily="34" charset="0"/>
              </a:rPr>
              <a:t>Course, no date</a:t>
            </a:r>
            <a:r>
              <a:rPr lang="en-GB" sz="700" dirty="0" smtClean="0">
                <a:latin typeface="Calibri Light" panose="020F0302020204030204" pitchFamily="34" charset="0"/>
              </a:rPr>
              <a:t>.</a:t>
            </a:r>
            <a:endParaRPr lang="en-GB" sz="700" dirty="0"/>
          </a:p>
        </p:txBody>
      </p:sp>
      <p:sp>
        <p:nvSpPr>
          <p:cNvPr id="40" name="Rectangle 39"/>
          <p:cNvSpPr/>
          <p:nvPr/>
        </p:nvSpPr>
        <p:spPr>
          <a:xfrm>
            <a:off x="10635530" y="3904078"/>
            <a:ext cx="1330814" cy="2000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700" dirty="0">
                <a:latin typeface="medium-content-sans-serif-font"/>
              </a:rPr>
              <a:t>Inverting Maslow’s Hierarchy</a:t>
            </a:r>
            <a:endParaRPr lang="en-GB" sz="700" i="0" dirty="0">
              <a:effectLst/>
              <a:latin typeface="medium-content-sans-serif-font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11096426" y="3163230"/>
            <a:ext cx="1177953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700" dirty="0" smtClean="0">
                <a:latin typeface="Calibri Light" panose="020F0302020204030204" pitchFamily="34" charset="0"/>
              </a:rPr>
              <a:t>Bruner </a:t>
            </a:r>
            <a:r>
              <a:rPr lang="en-GB" sz="700" dirty="0" smtClean="0">
                <a:latin typeface="Calibri Light" panose="020F0302020204030204" pitchFamily="34" charset="0"/>
                <a:hlinkClick r:id="rId13"/>
              </a:rPr>
              <a:t>Saul McLeod</a:t>
            </a:r>
            <a:r>
              <a:rPr lang="en-GB" sz="700" dirty="0" smtClean="0">
                <a:latin typeface="Calibri Light" panose="020F0302020204030204" pitchFamily="34" charset="0"/>
              </a:rPr>
              <a:t>, 2008</a:t>
            </a:r>
            <a:r>
              <a:rPr lang="en-GB" sz="700" dirty="0">
                <a:latin typeface="Calibri Light" panose="020F0302020204030204" pitchFamily="34" charset="0"/>
              </a:rPr>
              <a:t>, </a:t>
            </a:r>
            <a:endParaRPr lang="en-GB" sz="700" i="0" dirty="0">
              <a:effectLst/>
              <a:latin typeface="Calibri Light" panose="020F0302020204030204" pitchFamily="34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6147966" y="5205701"/>
            <a:ext cx="156599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>
                <a:hlinkClick r:id="rId14"/>
              </a:rPr>
              <a:t>https://</a:t>
            </a:r>
            <a:r>
              <a:rPr lang="en-GB" sz="600" dirty="0" smtClean="0">
                <a:hlinkClick r:id="rId14"/>
              </a:rPr>
              <a:t>takeabreak.co.uk/hottopics/articles/should-schools-have-unisex-toilets</a:t>
            </a:r>
            <a:r>
              <a:rPr lang="en-GB" sz="600" dirty="0" smtClean="0"/>
              <a:t> </a:t>
            </a:r>
            <a:endParaRPr lang="en-GB" sz="600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-31031" y="6607761"/>
            <a:ext cx="6297612" cy="365125"/>
          </a:xfrm>
        </p:spPr>
        <p:txBody>
          <a:bodyPr/>
          <a:lstStyle/>
          <a:p>
            <a:r>
              <a:rPr lang="en-US" dirty="0" smtClean="0"/>
              <a:t>0800623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67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436605"/>
          </a:xfrm>
        </p:spPr>
        <p:txBody>
          <a:bodyPr>
            <a:normAutofit/>
          </a:bodyPr>
          <a:lstStyle/>
          <a:p>
            <a:r>
              <a:rPr lang="en-GB" sz="2000" b="1" i="1" u="sng" dirty="0" smtClean="0"/>
              <a:t>References</a:t>
            </a:r>
            <a:r>
              <a:rPr lang="en-GB" sz="2000" dirty="0" smtClean="0"/>
              <a:t> 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4937" y="1062680"/>
            <a:ext cx="11125657" cy="575001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err="1" smtClean="0">
                <a:solidFill>
                  <a:schemeClr val="tx1"/>
                </a:solidFill>
                <a:latin typeface="Calibri Light" panose="020F0302020204030204" pitchFamily="34" charset="0"/>
              </a:rPr>
              <a:t>Alvior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, M, G. Hidden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Curriculum; Its Definition. (2014)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Bowles, S. &amp; </a:t>
            </a:r>
            <a:r>
              <a:rPr lang="en-GB" sz="1400" dirty="0" err="1" smtClean="0">
                <a:solidFill>
                  <a:schemeClr val="tx1"/>
                </a:solidFill>
                <a:latin typeface="Calibri Light" panose="020F0302020204030204" pitchFamily="34" charset="0"/>
              </a:rPr>
              <a:t>Gintis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, H. (1976) schooling in Capitalist America: Educational Reform and the Contradictions of Economic Life, London: Routledge &amp; Kegan Paul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Comparison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of Marxism and 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Functionalism, 2013.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Available at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: 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  <a:hlinkClick r:id="rId2"/>
              </a:rPr>
              <a:t>https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  <a:hlinkClick r:id="rId2"/>
              </a:rPr>
              <a:t>://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  <a:hlinkClick r:id="rId2"/>
              </a:rPr>
              <a:t>getrevising.co.uk/grids/comparison_of_marxism_and_functionalism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 [Accessed 9th December, 2018]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Google images.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A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vailable at; 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  <a:hlinkClick r:id="rId3"/>
              </a:rPr>
              <a:t>https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  <a:hlinkClick r:id="rId3"/>
              </a:rPr>
              <a:t>://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  <a:hlinkClick r:id="rId3"/>
              </a:rPr>
              <a:t>revisesociology.com/2015/01/27/marxist-perspective-education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 [Accessed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10</a:t>
            </a:r>
            <a:r>
              <a:rPr lang="en-GB" sz="1400" baseline="30000" dirty="0">
                <a:solidFill>
                  <a:schemeClr val="tx1"/>
                </a:solidFill>
                <a:latin typeface="Calibri Light" panose="020F0302020204030204" pitchFamily="34" charset="0"/>
              </a:rPr>
              <a:t>th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 December 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2018]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 </a:t>
            </a:r>
            <a:endParaRPr lang="en-GB" sz="1400" dirty="0" smtClean="0">
              <a:solidFill>
                <a:schemeClr val="tx1"/>
              </a:solidFill>
              <a:latin typeface="Calibri Light" panose="020F030202020403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Google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images, unisex toilets. Available at: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  <a:hlinkClick r:id="rId4"/>
              </a:rPr>
              <a:t>https://takeabreak.co.uk/hottopics/articles/should-schools-have-unisex-toilets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 </a:t>
            </a:r>
            <a:endParaRPr lang="en-GB" sz="1400" dirty="0" smtClean="0">
              <a:solidFill>
                <a:schemeClr val="tx1"/>
              </a:solidFill>
              <a:latin typeface="Calibri Light" panose="020F030202020403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Inverting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Maslow’s 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Hierarchy, 2016.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A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vailable at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;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  <a:hlinkClick r:id="rId5"/>
              </a:rPr>
              <a:t>https://medium.com/@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  <a:hlinkClick r:id="rId5"/>
              </a:rPr>
              <a:t>jnnielsen/inverting-maslows-hierarchy-b2c32156f091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 [accessed 10th December, 2018]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Looking at the Curriculum and Assessment Arrangements in Wales, Successful Futures. 2014. Available at: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  <a:hlinkClick r:id="rId6"/>
              </a:rPr>
              <a:t>https://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  <a:hlinkClick r:id="rId6"/>
              </a:rPr>
              <a:t>beta.gov.wales/sites/default/files/publications/2018-03/succesful-futures-a-summary-of-professor-graham-donaldsons-report.pdf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 [Accessed 5th December, 2018]</a:t>
            </a:r>
            <a:endParaRPr lang="en-GB" sz="1400" dirty="0">
              <a:solidFill>
                <a:schemeClr val="tx1"/>
              </a:solidFill>
              <a:latin typeface="Calibri Light" panose="020F030202020403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McLeod, S. 2008. Bruner; Simply Psychology.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Available at: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  <a:hlinkClick r:id="rId7"/>
              </a:rPr>
              <a:t>https://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  <a:hlinkClick r:id="rId7"/>
              </a:rPr>
              <a:t>www.simplypsychology.org/bruner.html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 [Accessed 5th December, 2018]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Spiral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approach Curriculum Education School 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Course, no date. Available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at; </a:t>
            </a:r>
            <a:r>
              <a:rPr lang="en-GB" sz="1400" dirty="0">
                <a:latin typeface="Calibri Light" panose="020F0302020204030204" pitchFamily="34" charset="0"/>
                <a:hlinkClick r:id="rId8"/>
              </a:rPr>
              <a:t>https://www.kisspng.com/png-spiral-approach-curriculum-education-school-course-2229595</a:t>
            </a:r>
            <a:r>
              <a:rPr lang="en-GB" sz="1400" dirty="0" smtClean="0">
                <a:latin typeface="Calibri Light" panose="020F0302020204030204" pitchFamily="34" charset="0"/>
                <a:hlinkClick r:id="rId8"/>
              </a:rPr>
              <a:t>/</a:t>
            </a:r>
            <a:r>
              <a:rPr lang="en-GB" sz="1400" dirty="0" smtClean="0">
                <a:latin typeface="Calibri Light" panose="020F0302020204030204" pitchFamily="34" charset="0"/>
              </a:rPr>
              <a:t> 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[Accessed 10</a:t>
            </a:r>
            <a:r>
              <a:rPr lang="en-GB" sz="1400" baseline="300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th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 December, 2018]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The Glossary of Education Reform, 2014.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</a:rPr>
              <a:t>Available at; </a:t>
            </a:r>
            <a:r>
              <a:rPr lang="en-GB" sz="1400" dirty="0">
                <a:solidFill>
                  <a:schemeClr val="tx1"/>
                </a:solidFill>
                <a:latin typeface="Calibri Light" panose="020F0302020204030204" pitchFamily="34" charset="0"/>
                <a:hlinkClick r:id="rId9"/>
              </a:rPr>
              <a:t>https://www.edglossary.org/hidden-curriculum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  <a:hlinkClick r:id="rId9"/>
              </a:rPr>
              <a:t>/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 [Accessed 1</a:t>
            </a:r>
            <a:r>
              <a:rPr lang="en-GB" sz="1400" baseline="300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st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 December, 2018]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Values based Education. (no date) Available at; 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  <a:hlinkClick r:id="rId10"/>
              </a:rPr>
              <a:t>http://valuesbasededucation.com/vbe.values.html</a:t>
            </a:r>
            <a:r>
              <a:rPr lang="en-GB" sz="1400" dirty="0" smtClean="0">
                <a:solidFill>
                  <a:schemeClr val="tx1"/>
                </a:solidFill>
                <a:latin typeface="Calibri Light" panose="020F0302020204030204" pitchFamily="34" charset="0"/>
              </a:rPr>
              <a:t> [Accessed 27th November, 2018]</a:t>
            </a:r>
          </a:p>
          <a:p>
            <a:pPr marL="0" indent="0">
              <a:buNone/>
            </a:pPr>
            <a:endParaRPr lang="en-GB" sz="1600" b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677334" y="6552108"/>
            <a:ext cx="6297612" cy="365125"/>
          </a:xfrm>
        </p:spPr>
        <p:txBody>
          <a:bodyPr/>
          <a:lstStyle/>
          <a:p>
            <a:r>
              <a:rPr lang="en-US" dirty="0" smtClean="0"/>
              <a:t>0800623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17783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xtreme Shadow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w="25400" h="1905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392</TotalTime>
  <Words>499</Words>
  <Application>Microsoft Office PowerPoint</Application>
  <PresentationFormat>Widescreen</PresentationFormat>
  <Paragraphs>72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Arial</vt:lpstr>
      <vt:lpstr>Bradley Hand ITC</vt:lpstr>
      <vt:lpstr>Calibri</vt:lpstr>
      <vt:lpstr>Calibri Light</vt:lpstr>
      <vt:lpstr>medium-content-sans-serif-font</vt:lpstr>
      <vt:lpstr>Trebuchet MS</vt:lpstr>
      <vt:lpstr>Wingdings</vt:lpstr>
      <vt:lpstr>Wingdings 3</vt:lpstr>
      <vt:lpstr>Facet</vt:lpstr>
      <vt:lpstr>The Hidden Curriculum</vt:lpstr>
      <vt:lpstr>References </vt:lpstr>
    </vt:vector>
  </TitlesOfParts>
  <Company>RM Education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Hidden Curriculum</dc:title>
  <dc:creator>Jessice Jones</dc:creator>
  <cp:lastModifiedBy>Jessice Jones</cp:lastModifiedBy>
  <cp:revision>28</cp:revision>
  <cp:lastPrinted>2018-12-10T17:07:11Z</cp:lastPrinted>
  <dcterms:created xsi:type="dcterms:W3CDTF">2018-11-29T09:17:32Z</dcterms:created>
  <dcterms:modified xsi:type="dcterms:W3CDTF">2018-12-10T17:24:09Z</dcterms:modified>
</cp:coreProperties>
</file>