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3" r:id="rId2"/>
  </p:sldMasterIdLst>
  <p:notesMasterIdLst>
    <p:notesMasterId r:id="rId5"/>
  </p:notesMasterIdLst>
  <p:sldIdLst>
    <p:sldId id="259" r:id="rId3"/>
    <p:sldId id="258" r:id="rId4"/>
  </p:sldIdLst>
  <p:sldSz cx="43891200" cy="21945600"/>
  <p:notesSz cx="6858000" cy="9144000"/>
  <p:defaultTextStyle>
    <a:defPPr>
      <a:defRPr lang="en-US"/>
    </a:defPPr>
    <a:lvl1pPr marL="0" algn="l" defTabSz="3761915" rtl="0" eaLnBrk="1" latinLnBrk="0" hangingPunct="1">
      <a:defRPr sz="7400" kern="1200">
        <a:solidFill>
          <a:schemeClr val="tx1"/>
        </a:solidFill>
        <a:latin typeface="+mn-lt"/>
        <a:ea typeface="+mn-ea"/>
        <a:cs typeface="+mn-cs"/>
      </a:defRPr>
    </a:lvl1pPr>
    <a:lvl2pPr marL="1880958" algn="l" defTabSz="3761915" rtl="0" eaLnBrk="1" latinLnBrk="0" hangingPunct="1">
      <a:defRPr sz="7400" kern="1200">
        <a:solidFill>
          <a:schemeClr val="tx1"/>
        </a:solidFill>
        <a:latin typeface="+mn-lt"/>
        <a:ea typeface="+mn-ea"/>
        <a:cs typeface="+mn-cs"/>
      </a:defRPr>
    </a:lvl2pPr>
    <a:lvl3pPr marL="3761915" algn="l" defTabSz="3761915" rtl="0" eaLnBrk="1" latinLnBrk="0" hangingPunct="1">
      <a:defRPr sz="7400" kern="1200">
        <a:solidFill>
          <a:schemeClr val="tx1"/>
        </a:solidFill>
        <a:latin typeface="+mn-lt"/>
        <a:ea typeface="+mn-ea"/>
        <a:cs typeface="+mn-cs"/>
      </a:defRPr>
    </a:lvl3pPr>
    <a:lvl4pPr marL="5642873" algn="l" defTabSz="3761915" rtl="0" eaLnBrk="1" latinLnBrk="0" hangingPunct="1">
      <a:defRPr sz="7400" kern="1200">
        <a:solidFill>
          <a:schemeClr val="tx1"/>
        </a:solidFill>
        <a:latin typeface="+mn-lt"/>
        <a:ea typeface="+mn-ea"/>
        <a:cs typeface="+mn-cs"/>
      </a:defRPr>
    </a:lvl4pPr>
    <a:lvl5pPr marL="7523829" algn="l" defTabSz="3761915" rtl="0" eaLnBrk="1" latinLnBrk="0" hangingPunct="1">
      <a:defRPr sz="7400" kern="1200">
        <a:solidFill>
          <a:schemeClr val="tx1"/>
        </a:solidFill>
        <a:latin typeface="+mn-lt"/>
        <a:ea typeface="+mn-ea"/>
        <a:cs typeface="+mn-cs"/>
      </a:defRPr>
    </a:lvl5pPr>
    <a:lvl6pPr marL="9404787" algn="l" defTabSz="3761915" rtl="0" eaLnBrk="1" latinLnBrk="0" hangingPunct="1">
      <a:defRPr sz="7400" kern="1200">
        <a:solidFill>
          <a:schemeClr val="tx1"/>
        </a:solidFill>
        <a:latin typeface="+mn-lt"/>
        <a:ea typeface="+mn-ea"/>
        <a:cs typeface="+mn-cs"/>
      </a:defRPr>
    </a:lvl6pPr>
    <a:lvl7pPr marL="11285745" algn="l" defTabSz="3761915" rtl="0" eaLnBrk="1" latinLnBrk="0" hangingPunct="1">
      <a:defRPr sz="7400" kern="1200">
        <a:solidFill>
          <a:schemeClr val="tx1"/>
        </a:solidFill>
        <a:latin typeface="+mn-lt"/>
        <a:ea typeface="+mn-ea"/>
        <a:cs typeface="+mn-cs"/>
      </a:defRPr>
    </a:lvl7pPr>
    <a:lvl8pPr marL="13166702" algn="l" defTabSz="3761915" rtl="0" eaLnBrk="1" latinLnBrk="0" hangingPunct="1">
      <a:defRPr sz="7400" kern="1200">
        <a:solidFill>
          <a:schemeClr val="tx1"/>
        </a:solidFill>
        <a:latin typeface="+mn-lt"/>
        <a:ea typeface="+mn-ea"/>
        <a:cs typeface="+mn-cs"/>
      </a:defRPr>
    </a:lvl8pPr>
    <a:lvl9pPr marL="15047660" algn="l" defTabSz="3761915" rtl="0" eaLnBrk="1" latinLnBrk="0" hangingPunct="1">
      <a:defRPr sz="7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823">
          <p15:clr>
            <a:srgbClr val="A4A3A4"/>
          </p15:clr>
        </p15:guide>
        <p15:guide id="2" orient="horz" pos="40">
          <p15:clr>
            <a:srgbClr val="A4A3A4"/>
          </p15:clr>
        </p15:guide>
        <p15:guide id="3" pos="27370">
          <p15:clr>
            <a:srgbClr val="A4A3A4"/>
          </p15:clr>
        </p15:guide>
        <p15:guide id="4" pos="299">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3864"/>
    <a:srgbClr val="F3F5FA"/>
    <a:srgbClr val="CDD2DE"/>
    <a:srgbClr val="E3E9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266" autoAdjust="0"/>
    <p:restoredTop sz="94851" autoAdjust="0"/>
  </p:normalViewPr>
  <p:slideViewPr>
    <p:cSldViewPr snapToGrid="0" snapToObjects="1" showGuides="1">
      <p:cViewPr varScale="1">
        <p:scale>
          <a:sx n="20" d="100"/>
          <a:sy n="20" d="100"/>
        </p:scale>
        <p:origin x="948" y="60"/>
      </p:cViewPr>
      <p:guideLst>
        <p:guide orient="horz" pos="13823"/>
        <p:guide orient="horz" pos="40"/>
        <p:guide pos="27370"/>
        <p:guide pos="29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commentAuthors" Target="commentAuthors.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9/13/2022</a:t>
            </a:fld>
            <a:endParaRPr lang="en-US" dirty="0"/>
          </a:p>
        </p:txBody>
      </p:sp>
      <p:sp>
        <p:nvSpPr>
          <p:cNvPr id="4" name="Slide Image Placeholder 3"/>
          <p:cNvSpPr>
            <a:spLocks noGrp="1" noRot="1" noChangeAspect="1"/>
          </p:cNvSpPr>
          <p:nvPr>
            <p:ph type="sldImg" idx="2"/>
          </p:nvPr>
        </p:nvSpPr>
        <p:spPr>
          <a:xfrm>
            <a:off x="0" y="685800"/>
            <a:ext cx="6858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1055639900"/>
      </p:ext>
    </p:extLst>
  </p:cSld>
  <p:clrMap bg1="lt1" tx1="dk1" bg2="lt2" tx2="dk2" accent1="accent1" accent2="accent2" accent3="accent3" accent4="accent4" accent5="accent5" accent6="accent6" hlink="hlink" folHlink="folHlink"/>
  <p:notesStyle>
    <a:lvl1pPr marL="0" algn="l" defTabSz="3761915" rtl="0" eaLnBrk="1" latinLnBrk="0" hangingPunct="1">
      <a:defRPr sz="5000" kern="1200">
        <a:solidFill>
          <a:schemeClr val="tx1"/>
        </a:solidFill>
        <a:latin typeface="+mn-lt"/>
        <a:ea typeface="+mn-ea"/>
        <a:cs typeface="+mn-cs"/>
      </a:defRPr>
    </a:lvl1pPr>
    <a:lvl2pPr marL="1880958" algn="l" defTabSz="3761915" rtl="0" eaLnBrk="1" latinLnBrk="0" hangingPunct="1">
      <a:defRPr sz="5000" kern="1200">
        <a:solidFill>
          <a:schemeClr val="tx1"/>
        </a:solidFill>
        <a:latin typeface="+mn-lt"/>
        <a:ea typeface="+mn-ea"/>
        <a:cs typeface="+mn-cs"/>
      </a:defRPr>
    </a:lvl2pPr>
    <a:lvl3pPr marL="3761915" algn="l" defTabSz="3761915" rtl="0" eaLnBrk="1" latinLnBrk="0" hangingPunct="1">
      <a:defRPr sz="5000" kern="1200">
        <a:solidFill>
          <a:schemeClr val="tx1"/>
        </a:solidFill>
        <a:latin typeface="+mn-lt"/>
        <a:ea typeface="+mn-ea"/>
        <a:cs typeface="+mn-cs"/>
      </a:defRPr>
    </a:lvl3pPr>
    <a:lvl4pPr marL="5642873" algn="l" defTabSz="3761915" rtl="0" eaLnBrk="1" latinLnBrk="0" hangingPunct="1">
      <a:defRPr sz="5000" kern="1200">
        <a:solidFill>
          <a:schemeClr val="tx1"/>
        </a:solidFill>
        <a:latin typeface="+mn-lt"/>
        <a:ea typeface="+mn-ea"/>
        <a:cs typeface="+mn-cs"/>
      </a:defRPr>
    </a:lvl4pPr>
    <a:lvl5pPr marL="7523829" algn="l" defTabSz="3761915" rtl="0" eaLnBrk="1" latinLnBrk="0" hangingPunct="1">
      <a:defRPr sz="5000" kern="1200">
        <a:solidFill>
          <a:schemeClr val="tx1"/>
        </a:solidFill>
        <a:latin typeface="+mn-lt"/>
        <a:ea typeface="+mn-ea"/>
        <a:cs typeface="+mn-cs"/>
      </a:defRPr>
    </a:lvl5pPr>
    <a:lvl6pPr marL="9404787" algn="l" defTabSz="3761915" rtl="0" eaLnBrk="1" latinLnBrk="0" hangingPunct="1">
      <a:defRPr sz="5000" kern="1200">
        <a:solidFill>
          <a:schemeClr val="tx1"/>
        </a:solidFill>
        <a:latin typeface="+mn-lt"/>
        <a:ea typeface="+mn-ea"/>
        <a:cs typeface="+mn-cs"/>
      </a:defRPr>
    </a:lvl6pPr>
    <a:lvl7pPr marL="11285745" algn="l" defTabSz="3761915" rtl="0" eaLnBrk="1" latinLnBrk="0" hangingPunct="1">
      <a:defRPr sz="5000" kern="1200">
        <a:solidFill>
          <a:schemeClr val="tx1"/>
        </a:solidFill>
        <a:latin typeface="+mn-lt"/>
        <a:ea typeface="+mn-ea"/>
        <a:cs typeface="+mn-cs"/>
      </a:defRPr>
    </a:lvl7pPr>
    <a:lvl8pPr marL="13166702" algn="l" defTabSz="3761915" rtl="0" eaLnBrk="1" latinLnBrk="0" hangingPunct="1">
      <a:defRPr sz="5000" kern="1200">
        <a:solidFill>
          <a:schemeClr val="tx1"/>
        </a:solidFill>
        <a:latin typeface="+mn-lt"/>
        <a:ea typeface="+mn-ea"/>
        <a:cs typeface="+mn-cs"/>
      </a:defRPr>
    </a:lvl8pPr>
    <a:lvl9pPr marL="15047660" algn="l" defTabSz="3761915" rtl="0" eaLnBrk="1" latinLnBrk="0" hangingPunct="1">
      <a:defRPr sz="50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48x96 Templat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74663" y="11021042"/>
            <a:ext cx="8290965" cy="492443"/>
          </a:xfrm>
          <a:prstGeom prst="rect">
            <a:avLst/>
          </a:prstGeom>
        </p:spPr>
        <p:txBody>
          <a:bodyPr wrap="square" lIns="91440" tIns="91440" rIns="91440" bIns="91440" anchor="t" anchorCtr="0">
            <a:spAutoFit/>
          </a:bodyPr>
          <a:lstStyle>
            <a:lvl1pPr marL="0" indent="0">
              <a:buNone/>
              <a:defRPr sz="2000">
                <a:solidFill>
                  <a:schemeClr val="accent5">
                    <a:lumMod val="50000"/>
                  </a:schemeClr>
                </a:solidFill>
                <a:latin typeface="Century Gothic" panose="020B0502020202020204" pitchFamily="34"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38087" y="3990987"/>
            <a:ext cx="8290965" cy="527611"/>
          </a:xfrm>
          <a:prstGeom prst="rect">
            <a:avLst/>
          </a:prstGeom>
          <a:solidFill>
            <a:schemeClr val="accent5">
              <a:lumMod val="50000"/>
            </a:schemeClr>
          </a:solidFill>
        </p:spPr>
        <p:txBody>
          <a:bodyPr wrap="square" lIns="78374" tIns="78374" rIns="78374" bIns="78374" anchor="t" anchorCtr="0">
            <a:spAutoFit/>
          </a:bodyPr>
          <a:lstStyle>
            <a:lvl1pPr marL="0" indent="0" algn="ctr">
              <a:buNone/>
              <a:defRPr sz="2400" b="1" u="none" baseline="0">
                <a:solidFill>
                  <a:schemeClr val="bg1"/>
                </a:solidFill>
                <a:latin typeface="Century Gothic" panose="020B0502020202020204" pitchFamily="34" charset="0"/>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9128817" y="3990987"/>
            <a:ext cx="8269287" cy="527611"/>
          </a:xfrm>
          <a:prstGeom prst="rect">
            <a:avLst/>
          </a:prstGeom>
          <a:solidFill>
            <a:schemeClr val="accent5">
              <a:lumMod val="50000"/>
            </a:schemeClr>
          </a:solidFill>
        </p:spPr>
        <p:txBody>
          <a:bodyPr wrap="square" lIns="78374" tIns="78374" rIns="78374" bIns="78374" anchor="t" anchorCtr="0">
            <a:spAutoFit/>
          </a:bodyPr>
          <a:lstStyle>
            <a:lvl1pPr marL="0" indent="0" algn="ctr">
              <a:buNone/>
              <a:defRPr sz="2400" b="1" u="none" baseline="0">
                <a:solidFill>
                  <a:schemeClr val="bg1"/>
                </a:solidFill>
                <a:latin typeface="Century Gothic" panose="020B0502020202020204" pitchFamily="34" charset="0"/>
              </a:defRPr>
            </a:lvl1pPr>
          </a:lstStyle>
          <a:p>
            <a:pPr lvl="0"/>
            <a:r>
              <a:rPr lang="en-US" dirty="0"/>
              <a:t>(click to edit)  OBJECTIVES</a:t>
            </a:r>
          </a:p>
        </p:txBody>
      </p:sp>
      <p:sp>
        <p:nvSpPr>
          <p:cNvPr id="21" name="Text Placeholder 3"/>
          <p:cNvSpPr>
            <a:spLocks noGrp="1"/>
          </p:cNvSpPr>
          <p:nvPr>
            <p:ph type="body" sz="quarter" idx="21" hasCustomPrompt="1"/>
          </p:nvPr>
        </p:nvSpPr>
        <p:spPr>
          <a:xfrm>
            <a:off x="438087" y="4605212"/>
            <a:ext cx="8290965" cy="492443"/>
          </a:xfrm>
          <a:prstGeom prst="rect">
            <a:avLst/>
          </a:prstGeom>
        </p:spPr>
        <p:txBody>
          <a:bodyPr wrap="square" lIns="91440" tIns="91440" rIns="91440" bIns="91440" anchor="t" anchorCtr="0">
            <a:spAutoFit/>
          </a:bodyPr>
          <a:lstStyle>
            <a:lvl1pPr marL="0" indent="0">
              <a:buNone/>
              <a:defRPr sz="2000">
                <a:solidFill>
                  <a:schemeClr val="accent5">
                    <a:lumMod val="50000"/>
                  </a:schemeClr>
                </a:solidFill>
                <a:latin typeface="Century Gothic" panose="020B0502020202020204" pitchFamily="34"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474663" y="10431876"/>
            <a:ext cx="8290965" cy="527611"/>
          </a:xfrm>
          <a:prstGeom prst="rect">
            <a:avLst/>
          </a:prstGeom>
          <a:solidFill>
            <a:schemeClr val="accent5">
              <a:lumMod val="50000"/>
            </a:schemeClr>
          </a:solidFill>
        </p:spPr>
        <p:txBody>
          <a:bodyPr wrap="square" lIns="78374" tIns="78374" rIns="78374" bIns="78374" anchor="t" anchorCtr="0">
            <a:spAutoFit/>
          </a:bodyPr>
          <a:lstStyle>
            <a:lvl1pPr marL="0" indent="0" algn="ctr">
              <a:buNone/>
              <a:defRPr sz="2400" b="1" u="none" baseline="0">
                <a:solidFill>
                  <a:schemeClr val="bg1"/>
                </a:solidFill>
                <a:latin typeface="Century Gothic" panose="020B0502020202020204" pitchFamily="34" charset="0"/>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17804524" y="4580154"/>
            <a:ext cx="8274926" cy="492443"/>
          </a:xfrm>
          <a:prstGeom prst="rect">
            <a:avLst/>
          </a:prstGeom>
        </p:spPr>
        <p:txBody>
          <a:bodyPr wrap="square" lIns="91440" tIns="91440" rIns="91440" bIns="91440" anchor="t" anchorCtr="0">
            <a:spAutoFit/>
          </a:bodyPr>
          <a:lstStyle>
            <a:lvl1pPr marL="0" indent="0">
              <a:buNone/>
              <a:defRPr sz="2000">
                <a:solidFill>
                  <a:schemeClr val="accent5">
                    <a:lumMod val="50000"/>
                  </a:schemeClr>
                </a:solidFill>
                <a:latin typeface="Century Gothic" panose="020B0502020202020204" pitchFamily="34"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7797869" y="3990987"/>
            <a:ext cx="8274926" cy="527611"/>
          </a:xfrm>
          <a:prstGeom prst="rect">
            <a:avLst/>
          </a:prstGeom>
          <a:solidFill>
            <a:schemeClr val="accent5">
              <a:lumMod val="50000"/>
            </a:schemeClr>
          </a:solidFill>
        </p:spPr>
        <p:txBody>
          <a:bodyPr wrap="square" lIns="78374" tIns="78374" rIns="78374" bIns="78374" anchor="t" anchorCtr="0">
            <a:spAutoFit/>
          </a:bodyPr>
          <a:lstStyle>
            <a:lvl1pPr marL="0" indent="0" algn="ctr">
              <a:buNone/>
              <a:defRPr sz="2400" b="1" u="none" baseline="0">
                <a:solidFill>
                  <a:schemeClr val="bg1"/>
                </a:solidFill>
                <a:latin typeface="Century Gothic" panose="020B0502020202020204" pitchFamily="34" charset="0"/>
              </a:defRPr>
            </a:lvl1pPr>
          </a:lstStyle>
          <a:p>
            <a:pPr lvl="0"/>
            <a:r>
              <a:rPr lang="en-US" dirty="0"/>
              <a:t>(click to edit)  RESULTS</a:t>
            </a:r>
          </a:p>
        </p:txBody>
      </p:sp>
      <p:sp>
        <p:nvSpPr>
          <p:cNvPr id="25" name="Text Placeholder 5"/>
          <p:cNvSpPr>
            <a:spLocks noGrp="1"/>
          </p:cNvSpPr>
          <p:nvPr>
            <p:ph type="body" sz="quarter" idx="25" hasCustomPrompt="1"/>
          </p:nvPr>
        </p:nvSpPr>
        <p:spPr>
          <a:xfrm>
            <a:off x="35147250" y="3990987"/>
            <a:ext cx="8272463" cy="527611"/>
          </a:xfrm>
          <a:prstGeom prst="rect">
            <a:avLst/>
          </a:prstGeom>
          <a:solidFill>
            <a:schemeClr val="accent5">
              <a:lumMod val="50000"/>
            </a:schemeClr>
          </a:solidFill>
        </p:spPr>
        <p:txBody>
          <a:bodyPr wrap="square" lIns="78374" tIns="78374" rIns="78374" bIns="78374" anchor="t" anchorCtr="0">
            <a:spAutoFit/>
          </a:bodyPr>
          <a:lstStyle>
            <a:lvl1pPr marL="0" indent="0" algn="ctr">
              <a:buNone/>
              <a:defRPr sz="2400" b="1" u="none" baseline="0">
                <a:solidFill>
                  <a:schemeClr val="bg1"/>
                </a:solidFill>
                <a:latin typeface="Century Gothic" panose="020B0502020202020204" pitchFamily="34" charset="0"/>
              </a:defRPr>
            </a:lvl1pPr>
          </a:lstStyle>
          <a:p>
            <a:pPr lvl="0"/>
            <a:r>
              <a:rPr lang="en-US" dirty="0"/>
              <a:t>(click to edit)  CONCLUSIONS</a:t>
            </a:r>
          </a:p>
        </p:txBody>
      </p:sp>
      <p:sp>
        <p:nvSpPr>
          <p:cNvPr id="26" name="Text Placeholder 3"/>
          <p:cNvSpPr>
            <a:spLocks noGrp="1"/>
          </p:cNvSpPr>
          <p:nvPr>
            <p:ph type="body" sz="quarter" idx="26" hasCustomPrompt="1"/>
          </p:nvPr>
        </p:nvSpPr>
        <p:spPr>
          <a:xfrm>
            <a:off x="35147249" y="4611684"/>
            <a:ext cx="8272463" cy="492443"/>
          </a:xfrm>
          <a:prstGeom prst="rect">
            <a:avLst/>
          </a:prstGeom>
        </p:spPr>
        <p:txBody>
          <a:bodyPr wrap="square" lIns="91440" tIns="91440" rIns="91440" bIns="91440" anchor="t" anchorCtr="0">
            <a:spAutoFit/>
          </a:bodyPr>
          <a:lstStyle>
            <a:lvl1pPr marL="0" indent="0">
              <a:buNone/>
              <a:defRPr sz="2000">
                <a:solidFill>
                  <a:schemeClr val="accent5">
                    <a:lumMod val="50000"/>
                  </a:schemeClr>
                </a:solidFill>
                <a:latin typeface="Century Gothic" panose="020B0502020202020204" pitchFamily="34"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5147249" y="9515157"/>
            <a:ext cx="8272463" cy="527611"/>
          </a:xfrm>
          <a:prstGeom prst="rect">
            <a:avLst/>
          </a:prstGeom>
          <a:solidFill>
            <a:schemeClr val="accent5">
              <a:lumMod val="50000"/>
            </a:schemeClr>
          </a:solidFill>
        </p:spPr>
        <p:txBody>
          <a:bodyPr wrap="square" lIns="78374" tIns="78374" rIns="78374" bIns="78374" anchor="t" anchorCtr="0">
            <a:spAutoFit/>
          </a:bodyPr>
          <a:lstStyle>
            <a:lvl1pPr marL="0" indent="0" algn="ctr">
              <a:buNone/>
              <a:defRPr sz="2400" b="1" u="none" baseline="0">
                <a:solidFill>
                  <a:schemeClr val="bg1"/>
                </a:solidFill>
                <a:latin typeface="Century Gothic" panose="020B0502020202020204" pitchFamily="34" charset="0"/>
              </a:defRPr>
            </a:lvl1pPr>
          </a:lstStyle>
          <a:p>
            <a:pPr lvl="0"/>
            <a:r>
              <a:rPr lang="en-US" dirty="0"/>
              <a:t>(click to edit)  REFERENCES</a:t>
            </a:r>
          </a:p>
        </p:txBody>
      </p:sp>
      <p:sp>
        <p:nvSpPr>
          <p:cNvPr id="28" name="Text Placeholder 3"/>
          <p:cNvSpPr>
            <a:spLocks noGrp="1"/>
          </p:cNvSpPr>
          <p:nvPr>
            <p:ph type="body" sz="quarter" idx="28" hasCustomPrompt="1"/>
          </p:nvPr>
        </p:nvSpPr>
        <p:spPr>
          <a:xfrm>
            <a:off x="35147250" y="10104323"/>
            <a:ext cx="8272462" cy="492443"/>
          </a:xfrm>
          <a:prstGeom prst="rect">
            <a:avLst/>
          </a:prstGeom>
        </p:spPr>
        <p:txBody>
          <a:bodyPr wrap="square" lIns="91440" tIns="91440" rIns="91440" bIns="91440" anchor="t" anchorCtr="0">
            <a:spAutoFit/>
          </a:bodyPr>
          <a:lstStyle>
            <a:lvl1pPr marL="0" indent="0">
              <a:buNone/>
              <a:defRPr sz="2000">
                <a:solidFill>
                  <a:schemeClr val="accent5">
                    <a:lumMod val="50000"/>
                  </a:schemeClr>
                </a:solidFill>
                <a:latin typeface="Century Gothic" panose="020B0502020202020204" pitchFamily="34"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5147250" y="16394130"/>
            <a:ext cx="8275320" cy="527611"/>
          </a:xfrm>
          <a:prstGeom prst="rect">
            <a:avLst/>
          </a:prstGeom>
          <a:solidFill>
            <a:schemeClr val="accent5">
              <a:lumMod val="50000"/>
            </a:schemeClr>
          </a:solidFill>
        </p:spPr>
        <p:txBody>
          <a:bodyPr wrap="square" lIns="78374" tIns="78374" rIns="78374" bIns="78374" anchor="t" anchorCtr="0">
            <a:spAutoFit/>
          </a:bodyPr>
          <a:lstStyle>
            <a:lvl1pPr marL="0" indent="0" algn="ctr">
              <a:buNone/>
              <a:defRPr sz="2400" b="1" u="none" baseline="0">
                <a:solidFill>
                  <a:schemeClr val="bg1"/>
                </a:solidFill>
                <a:latin typeface="Century Gothic" panose="020B0502020202020204" pitchFamily="34" charset="0"/>
              </a:defRPr>
            </a:lvl1pPr>
          </a:lstStyle>
          <a:p>
            <a:pPr lvl="0"/>
            <a:r>
              <a:rPr lang="en-US" dirty="0"/>
              <a:t>(click to edit)  ACKNOWLEDGEMENTS</a:t>
            </a:r>
          </a:p>
        </p:txBody>
      </p:sp>
      <p:sp>
        <p:nvSpPr>
          <p:cNvPr id="30" name="Text Placeholder 3"/>
          <p:cNvSpPr>
            <a:spLocks noGrp="1"/>
          </p:cNvSpPr>
          <p:nvPr>
            <p:ph type="body" sz="quarter" idx="30" hasCustomPrompt="1"/>
          </p:nvPr>
        </p:nvSpPr>
        <p:spPr>
          <a:xfrm>
            <a:off x="35147248" y="17036528"/>
            <a:ext cx="8272463" cy="492443"/>
          </a:xfrm>
          <a:prstGeom prst="rect">
            <a:avLst/>
          </a:prstGeom>
        </p:spPr>
        <p:txBody>
          <a:bodyPr wrap="square" lIns="91440" tIns="91440" rIns="91440" bIns="91440" anchor="t" anchorCtr="0">
            <a:spAutoFit/>
          </a:bodyPr>
          <a:lstStyle>
            <a:lvl1pPr marL="0" indent="0">
              <a:buNone/>
              <a:defRPr sz="2000">
                <a:solidFill>
                  <a:schemeClr val="accent5">
                    <a:lumMod val="50000"/>
                  </a:schemeClr>
                </a:solidFill>
                <a:latin typeface="Century Gothic" panose="020B0502020202020204" pitchFamily="34"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9133786" y="4611684"/>
            <a:ext cx="8271345" cy="492443"/>
          </a:xfrm>
          <a:prstGeom prst="rect">
            <a:avLst/>
          </a:prstGeom>
        </p:spPr>
        <p:txBody>
          <a:bodyPr wrap="square" lIns="91440" tIns="91440" rIns="91440" bIns="91440" anchor="t" anchorCtr="0">
            <a:spAutoFit/>
          </a:bodyPr>
          <a:lstStyle>
            <a:lvl1pPr marL="0" indent="0">
              <a:buNone/>
              <a:defRPr sz="2000">
                <a:solidFill>
                  <a:schemeClr val="accent5">
                    <a:lumMod val="50000"/>
                  </a:schemeClr>
                </a:solidFill>
                <a:latin typeface="Century Gothic" panose="020B0502020202020204" pitchFamily="34"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76" name="Text Placeholder 3"/>
          <p:cNvSpPr>
            <a:spLocks noGrp="1"/>
          </p:cNvSpPr>
          <p:nvPr>
            <p:ph type="body" sz="quarter" idx="136" hasCustomPrompt="1"/>
          </p:nvPr>
        </p:nvSpPr>
        <p:spPr>
          <a:xfrm>
            <a:off x="26462419" y="4580154"/>
            <a:ext cx="8274926" cy="492443"/>
          </a:xfrm>
          <a:prstGeom prst="rect">
            <a:avLst/>
          </a:prstGeom>
        </p:spPr>
        <p:txBody>
          <a:bodyPr wrap="square" lIns="91440" tIns="91440" rIns="91440" bIns="91440" anchor="t" anchorCtr="0">
            <a:spAutoFit/>
          </a:bodyPr>
          <a:lstStyle>
            <a:lvl1pPr marL="0" indent="0">
              <a:buNone/>
              <a:defRPr sz="2000">
                <a:solidFill>
                  <a:schemeClr val="accent5">
                    <a:lumMod val="50000"/>
                  </a:schemeClr>
                </a:solidFill>
                <a:latin typeface="Century Gothic" panose="020B0502020202020204" pitchFamily="34"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77" name="Text Placeholder 5"/>
          <p:cNvSpPr>
            <a:spLocks noGrp="1"/>
          </p:cNvSpPr>
          <p:nvPr>
            <p:ph type="body" sz="quarter" idx="137" hasCustomPrompt="1"/>
          </p:nvPr>
        </p:nvSpPr>
        <p:spPr>
          <a:xfrm>
            <a:off x="26472560" y="3990987"/>
            <a:ext cx="8274926" cy="527611"/>
          </a:xfrm>
          <a:prstGeom prst="rect">
            <a:avLst/>
          </a:prstGeom>
          <a:solidFill>
            <a:schemeClr val="accent5">
              <a:lumMod val="50000"/>
            </a:schemeClr>
          </a:solidFill>
        </p:spPr>
        <p:txBody>
          <a:bodyPr wrap="square" lIns="78374" tIns="78374" rIns="78374" bIns="78374" anchor="t" anchorCtr="0">
            <a:spAutoFit/>
          </a:bodyPr>
          <a:lstStyle>
            <a:lvl1pPr marL="0" indent="0" algn="ctr">
              <a:buNone/>
              <a:defRPr sz="2400" b="1" u="none" baseline="0">
                <a:solidFill>
                  <a:schemeClr val="bg1"/>
                </a:solidFill>
                <a:latin typeface="Century Gothic" panose="020B0502020202020204" pitchFamily="34" charset="0"/>
              </a:defRPr>
            </a:lvl1pPr>
          </a:lstStyle>
          <a:p>
            <a:pPr lvl="0"/>
            <a:r>
              <a:rPr lang="en-US" dirty="0"/>
              <a:t>(click to edit)  RESULTS</a:t>
            </a:r>
          </a:p>
        </p:txBody>
      </p:sp>
      <p:sp>
        <p:nvSpPr>
          <p:cNvPr id="57" name="Text Placeholder 76"/>
          <p:cNvSpPr>
            <a:spLocks noGrp="1"/>
          </p:cNvSpPr>
          <p:nvPr>
            <p:ph type="body" sz="quarter" idx="161" hasCustomPrompt="1"/>
          </p:nvPr>
        </p:nvSpPr>
        <p:spPr>
          <a:xfrm>
            <a:off x="5225143" y="1091509"/>
            <a:ext cx="33440914" cy="584775"/>
          </a:xfrm>
          <a:prstGeom prst="rect">
            <a:avLst/>
          </a:prstGeom>
        </p:spPr>
        <p:txBody>
          <a:bodyPr anchor="t" anchorCtr="0">
            <a:spAutoFit/>
          </a:bodyPr>
          <a:lstStyle>
            <a:lvl1pPr marL="0" indent="0" algn="ctr">
              <a:buFontTx/>
              <a:buNone/>
              <a:defRPr sz="3200">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58" name="Text Placeholder 76"/>
          <p:cNvSpPr>
            <a:spLocks noGrp="1"/>
          </p:cNvSpPr>
          <p:nvPr>
            <p:ph type="body" sz="quarter" idx="195" hasCustomPrompt="1"/>
          </p:nvPr>
        </p:nvSpPr>
        <p:spPr>
          <a:xfrm>
            <a:off x="5225143" y="1915058"/>
            <a:ext cx="33440914" cy="400110"/>
          </a:xfrm>
          <a:prstGeom prst="rect">
            <a:avLst/>
          </a:prstGeom>
        </p:spPr>
        <p:txBody>
          <a:bodyPr anchor="t" anchorCtr="0">
            <a:spAutoFit/>
          </a:bodyPr>
          <a:lstStyle>
            <a:lvl1pPr marL="0" indent="0" algn="ctr">
              <a:buFontTx/>
              <a:buNone/>
              <a:defRPr sz="2000">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59" name="Text Placeholder 76"/>
          <p:cNvSpPr>
            <a:spLocks noGrp="1"/>
          </p:cNvSpPr>
          <p:nvPr>
            <p:ph type="body" sz="quarter" idx="196" hasCustomPrompt="1"/>
          </p:nvPr>
        </p:nvSpPr>
        <p:spPr>
          <a:xfrm>
            <a:off x="5225143" y="180134"/>
            <a:ext cx="33440914" cy="792252"/>
          </a:xfrm>
          <a:prstGeom prst="rect">
            <a:avLst/>
          </a:prstGeom>
        </p:spPr>
        <p:txBody>
          <a:bodyPr anchor="t" anchorCtr="0">
            <a:spAutoFit/>
          </a:bodyPr>
          <a:lstStyle>
            <a:lvl1pPr marL="0" indent="0" algn="ctr">
              <a:buFontTx/>
              <a:buNone/>
              <a:defRPr sz="4400" b="1">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74663" y="11021042"/>
            <a:ext cx="8290965" cy="492443"/>
          </a:xfrm>
          <a:prstGeom prst="rect">
            <a:avLst/>
          </a:prstGeom>
        </p:spPr>
        <p:txBody>
          <a:bodyPr wrap="square" lIns="91440" tIns="91440" rIns="91440" bIns="91440">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38087" y="3486491"/>
            <a:ext cx="8290965" cy="589166"/>
          </a:xfrm>
          <a:prstGeom prst="rect">
            <a:avLst/>
          </a:prstGeom>
          <a:noFill/>
        </p:spPr>
        <p:txBody>
          <a:bodyPr wrap="square" lIns="78374" tIns="78374" rIns="78374" bIns="78374" anchor="ctr" anchorCtr="0">
            <a:spAutoFit/>
          </a:bodyPr>
          <a:lstStyle>
            <a:lvl1pPr marL="0" indent="0" algn="ctr">
              <a:buNone/>
              <a:defRPr sz="2800" b="1" u="sng" baseline="0">
                <a:solidFill>
                  <a:schemeClr val="accent5">
                    <a:lumMod val="50000"/>
                  </a:schemeClr>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9128817" y="3486491"/>
            <a:ext cx="8269287" cy="589166"/>
          </a:xfrm>
          <a:prstGeom prst="rect">
            <a:avLst/>
          </a:prstGeom>
          <a:noFill/>
        </p:spPr>
        <p:txBody>
          <a:bodyPr wrap="square" lIns="78374" tIns="78374" rIns="78374" bIns="78374" anchor="ctr" anchorCtr="0">
            <a:spAutoFit/>
          </a:bodyPr>
          <a:lstStyle>
            <a:lvl1pPr marL="0" indent="0" algn="ctr">
              <a:buNone/>
              <a:defRPr sz="2800" b="1" u="sng" baseline="0">
                <a:solidFill>
                  <a:schemeClr val="accent5">
                    <a:lumMod val="50000"/>
                  </a:schemeClr>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438087" y="4100716"/>
            <a:ext cx="8290965" cy="492443"/>
          </a:xfrm>
          <a:prstGeom prst="rect">
            <a:avLst/>
          </a:prstGeom>
        </p:spPr>
        <p:txBody>
          <a:bodyPr wrap="square" lIns="91440" tIns="91440" rIns="91440" bIns="91440">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474663" y="10431876"/>
            <a:ext cx="8290965" cy="589166"/>
          </a:xfrm>
          <a:prstGeom prst="rect">
            <a:avLst/>
          </a:prstGeom>
          <a:noFill/>
        </p:spPr>
        <p:txBody>
          <a:bodyPr wrap="square" lIns="78374" tIns="78374" rIns="78374" bIns="78374" anchor="ctr" anchorCtr="0">
            <a:spAutoFit/>
          </a:bodyPr>
          <a:lstStyle>
            <a:lvl1pPr marL="0" indent="0" algn="ctr">
              <a:buNone/>
              <a:defRPr sz="2800" b="1" u="sng" baseline="0">
                <a:solidFill>
                  <a:schemeClr val="accent5">
                    <a:lumMod val="50000"/>
                  </a:schemeClr>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17804524" y="4075658"/>
            <a:ext cx="8274926" cy="492443"/>
          </a:xfrm>
          <a:prstGeom prst="rect">
            <a:avLst/>
          </a:prstGeom>
        </p:spPr>
        <p:txBody>
          <a:bodyPr wrap="square" lIns="91440" tIns="91440" rIns="91440" bIns="91440">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7797869" y="3486491"/>
            <a:ext cx="8274926" cy="589166"/>
          </a:xfrm>
          <a:prstGeom prst="rect">
            <a:avLst/>
          </a:prstGeom>
          <a:noFill/>
        </p:spPr>
        <p:txBody>
          <a:bodyPr wrap="square" lIns="78374" tIns="78374" rIns="78374" bIns="78374" anchor="ctr" anchorCtr="0">
            <a:spAutoFit/>
          </a:bodyPr>
          <a:lstStyle>
            <a:lvl1pPr marL="0" indent="0" algn="ctr">
              <a:buNone/>
              <a:defRPr sz="2800" b="1" u="sng" baseline="0">
                <a:solidFill>
                  <a:schemeClr val="accent5">
                    <a:lumMod val="50000"/>
                  </a:schemeClr>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5147250" y="3486491"/>
            <a:ext cx="8272463" cy="589166"/>
          </a:xfrm>
          <a:prstGeom prst="rect">
            <a:avLst/>
          </a:prstGeom>
          <a:noFill/>
        </p:spPr>
        <p:txBody>
          <a:bodyPr wrap="square" lIns="78374" tIns="78374" rIns="78374" bIns="78374" anchor="ctr" anchorCtr="0">
            <a:spAutoFit/>
          </a:bodyPr>
          <a:lstStyle>
            <a:lvl1pPr marL="0" indent="0" algn="ctr">
              <a:buNone/>
              <a:defRPr sz="2800" b="1" u="sng" baseline="0">
                <a:solidFill>
                  <a:schemeClr val="accent5">
                    <a:lumMod val="50000"/>
                  </a:schemeClr>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5147249" y="4107188"/>
            <a:ext cx="8272463" cy="492443"/>
          </a:xfrm>
          <a:prstGeom prst="rect">
            <a:avLst/>
          </a:prstGeom>
        </p:spPr>
        <p:txBody>
          <a:bodyPr wrap="square" lIns="91440" tIns="91440" rIns="91440" bIns="91440">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5147249" y="9515157"/>
            <a:ext cx="8272463" cy="589166"/>
          </a:xfrm>
          <a:prstGeom prst="rect">
            <a:avLst/>
          </a:prstGeom>
          <a:noFill/>
        </p:spPr>
        <p:txBody>
          <a:bodyPr wrap="square" lIns="78374" tIns="78374" rIns="78374" bIns="78374" anchor="ctr" anchorCtr="0">
            <a:spAutoFit/>
          </a:bodyPr>
          <a:lstStyle>
            <a:lvl1pPr marL="0" indent="0" algn="ctr">
              <a:buNone/>
              <a:defRPr sz="2800" b="1" u="sng" baseline="0">
                <a:solidFill>
                  <a:schemeClr val="accent5">
                    <a:lumMod val="50000"/>
                  </a:schemeClr>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5147250" y="10104323"/>
            <a:ext cx="8272462" cy="492443"/>
          </a:xfrm>
          <a:prstGeom prst="rect">
            <a:avLst/>
          </a:prstGeom>
        </p:spPr>
        <p:txBody>
          <a:bodyPr wrap="square" lIns="91440" tIns="91440" rIns="91440" bIns="91440">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5147250" y="16609573"/>
            <a:ext cx="8272462" cy="589166"/>
          </a:xfrm>
          <a:prstGeom prst="rect">
            <a:avLst/>
          </a:prstGeom>
          <a:noFill/>
        </p:spPr>
        <p:txBody>
          <a:bodyPr wrap="square" lIns="78374" tIns="78374" rIns="78374" bIns="78374" anchor="ctr" anchorCtr="0">
            <a:spAutoFit/>
          </a:bodyPr>
          <a:lstStyle>
            <a:lvl1pPr marL="0" indent="0" algn="ctr">
              <a:buNone/>
              <a:defRPr sz="2800" b="1" u="sng" baseline="0">
                <a:solidFill>
                  <a:schemeClr val="accent5">
                    <a:lumMod val="50000"/>
                  </a:schemeClr>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5147249" y="17198740"/>
            <a:ext cx="8272463" cy="492443"/>
          </a:xfrm>
          <a:prstGeom prst="rect">
            <a:avLst/>
          </a:prstGeom>
        </p:spPr>
        <p:txBody>
          <a:bodyPr wrap="square" lIns="91440" tIns="91440" rIns="91440" bIns="91440">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9133786" y="4107188"/>
            <a:ext cx="8271345" cy="492443"/>
          </a:xfrm>
          <a:prstGeom prst="rect">
            <a:avLst/>
          </a:prstGeom>
        </p:spPr>
        <p:txBody>
          <a:bodyPr wrap="square" lIns="91440" tIns="91440" rIns="91440" bIns="91440">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76" name="Text Placeholder 3"/>
          <p:cNvSpPr>
            <a:spLocks noGrp="1"/>
          </p:cNvSpPr>
          <p:nvPr>
            <p:ph type="body" sz="quarter" idx="136" hasCustomPrompt="1"/>
          </p:nvPr>
        </p:nvSpPr>
        <p:spPr>
          <a:xfrm>
            <a:off x="26462419" y="4075658"/>
            <a:ext cx="8274926" cy="492443"/>
          </a:xfrm>
          <a:prstGeom prst="rect">
            <a:avLst/>
          </a:prstGeom>
        </p:spPr>
        <p:txBody>
          <a:bodyPr wrap="square" lIns="91440" tIns="91440" rIns="91440" bIns="91440">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77" name="Text Placeholder 5"/>
          <p:cNvSpPr>
            <a:spLocks noGrp="1"/>
          </p:cNvSpPr>
          <p:nvPr>
            <p:ph type="body" sz="quarter" idx="137" hasCustomPrompt="1"/>
          </p:nvPr>
        </p:nvSpPr>
        <p:spPr>
          <a:xfrm>
            <a:off x="26472560" y="3486491"/>
            <a:ext cx="8274926" cy="589166"/>
          </a:xfrm>
          <a:prstGeom prst="rect">
            <a:avLst/>
          </a:prstGeom>
          <a:noFill/>
        </p:spPr>
        <p:txBody>
          <a:bodyPr wrap="square" lIns="78374" tIns="78374" rIns="78374" bIns="78374" anchor="ctr" anchorCtr="0">
            <a:spAutoFit/>
          </a:bodyPr>
          <a:lstStyle>
            <a:lvl1pPr marL="0" indent="0" algn="ctr">
              <a:buNone/>
              <a:defRPr sz="2800" b="1" u="sng" baseline="0">
                <a:solidFill>
                  <a:schemeClr val="accent5">
                    <a:lumMod val="50000"/>
                  </a:schemeClr>
                </a:solidFill>
              </a:defRPr>
            </a:lvl1pPr>
          </a:lstStyle>
          <a:p>
            <a:pPr lvl="0"/>
            <a:r>
              <a:rPr lang="en-US" dirty="0"/>
              <a:t>(click to edit)  RESULTS</a:t>
            </a:r>
          </a:p>
        </p:txBody>
      </p:sp>
      <p:sp>
        <p:nvSpPr>
          <p:cNvPr id="57" name="Text Placeholder 76"/>
          <p:cNvSpPr>
            <a:spLocks noGrp="1"/>
          </p:cNvSpPr>
          <p:nvPr>
            <p:ph type="body" sz="quarter" idx="161" hasCustomPrompt="1"/>
          </p:nvPr>
        </p:nvSpPr>
        <p:spPr>
          <a:xfrm>
            <a:off x="5225143" y="1464829"/>
            <a:ext cx="33440914" cy="963989"/>
          </a:xfrm>
          <a:prstGeom prst="rect">
            <a:avLst/>
          </a:prstGeom>
        </p:spPr>
        <p:txBody>
          <a:bodyPr>
            <a:normAutofit/>
          </a:bodyPr>
          <a:lstStyle>
            <a:lvl1pPr marL="0" indent="0" algn="ctr">
              <a:buFontTx/>
              <a:buNone/>
              <a:defRPr sz="4800">
                <a:solidFill>
                  <a:schemeClr val="accent5">
                    <a:lumMod val="50000"/>
                  </a:schemeClr>
                </a:solidFill>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58" name="Text Placeholder 76"/>
          <p:cNvSpPr>
            <a:spLocks noGrp="1"/>
          </p:cNvSpPr>
          <p:nvPr>
            <p:ph type="body" sz="quarter" idx="195" hasCustomPrompt="1"/>
          </p:nvPr>
        </p:nvSpPr>
        <p:spPr>
          <a:xfrm>
            <a:off x="5225143" y="2428819"/>
            <a:ext cx="33440914" cy="634555"/>
          </a:xfrm>
          <a:prstGeom prst="rect">
            <a:avLst/>
          </a:prstGeom>
        </p:spPr>
        <p:txBody>
          <a:bodyPr>
            <a:normAutofit/>
          </a:bodyPr>
          <a:lstStyle>
            <a:lvl1pPr marL="0" indent="0" algn="ctr">
              <a:buFontTx/>
              <a:buNone/>
              <a:defRPr sz="3600">
                <a:solidFill>
                  <a:schemeClr val="accent5">
                    <a:lumMod val="50000"/>
                  </a:schemeClr>
                </a:solidFill>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59" name="Text Placeholder 76"/>
          <p:cNvSpPr>
            <a:spLocks noGrp="1"/>
          </p:cNvSpPr>
          <p:nvPr>
            <p:ph type="body" sz="quarter" idx="196" hasCustomPrompt="1"/>
          </p:nvPr>
        </p:nvSpPr>
        <p:spPr>
          <a:xfrm>
            <a:off x="5225143" y="180134"/>
            <a:ext cx="33440914" cy="1284696"/>
          </a:xfrm>
          <a:prstGeom prst="rect">
            <a:avLst/>
          </a:prstGeom>
        </p:spPr>
        <p:txBody>
          <a:bodyPr>
            <a:normAutofit/>
          </a:bodyPr>
          <a:lstStyle>
            <a:lvl1pPr marL="0" indent="0" algn="ctr">
              <a:buFontTx/>
              <a:buNone/>
              <a:defRPr sz="6600" b="1">
                <a:solidFill>
                  <a:schemeClr val="accent5">
                    <a:lumMod val="50000"/>
                  </a:schemeClr>
                </a:solidFill>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3290351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C2C311D-F86B-69BA-1FCE-A5D22828813C}"/>
              </a:ext>
            </a:extLst>
          </p:cNvPr>
          <p:cNvSpPr/>
          <p:nvPr userDrawn="1"/>
        </p:nvSpPr>
        <p:spPr>
          <a:xfrm>
            <a:off x="-1" y="21251917"/>
            <a:ext cx="43891199" cy="657170"/>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 Box 14"/>
          <p:cNvSpPr txBox="1">
            <a:spLocks noChangeArrowheads="1"/>
          </p:cNvSpPr>
          <p:nvPr/>
        </p:nvSpPr>
        <p:spPr bwMode="auto">
          <a:xfrm>
            <a:off x="819153" y="21488400"/>
            <a:ext cx="2514600" cy="291981"/>
          </a:xfrm>
          <a:prstGeom prst="rect">
            <a:avLst/>
          </a:prstGeom>
          <a:noFill/>
          <a:ln w="9525">
            <a:noFill/>
            <a:miter lim="800000"/>
            <a:headEnd/>
            <a:tailEnd/>
          </a:ln>
          <a:effectLst/>
        </p:spPr>
        <p:txBody>
          <a:bodyPr lIns="78225" tIns="39105" rIns="78225" bIns="39105">
            <a:spAutoFit/>
          </a:bodyPr>
          <a:lstStyle/>
          <a:p>
            <a:pPr eaLnBrk="0" hangingPunct="0">
              <a:lnSpc>
                <a:spcPct val="65000"/>
              </a:lnSpc>
              <a:spcBef>
                <a:spcPct val="50000"/>
              </a:spcBef>
              <a:defRPr/>
            </a:pPr>
            <a:r>
              <a:rPr lang="en-US" sz="500" b="1" dirty="0">
                <a:solidFill>
                  <a:schemeClr val="bg1">
                    <a:lumMod val="75000"/>
                  </a:schemeClr>
                </a:solidFill>
                <a:latin typeface="Arial" charset="0"/>
              </a:rPr>
              <a:t>RESEARCH POSTER PRESENTATION DESIGN © 2022</a:t>
            </a:r>
          </a:p>
          <a:p>
            <a:pPr eaLnBrk="0" hangingPunct="0">
              <a:lnSpc>
                <a:spcPct val="65000"/>
              </a:lnSpc>
              <a:spcBef>
                <a:spcPct val="50000"/>
              </a:spcBef>
              <a:defRPr/>
            </a:pPr>
            <a:r>
              <a:rPr lang="en-US" sz="900" b="1" dirty="0">
                <a:solidFill>
                  <a:schemeClr val="bg1">
                    <a:lumMod val="75000"/>
                  </a:schemeClr>
                </a:solidFill>
                <a:latin typeface="Arial" charset="0"/>
              </a:rPr>
              <a:t>www.PosterPresentations.com</a:t>
            </a:r>
          </a:p>
        </p:txBody>
      </p:sp>
      <p:graphicFrame>
        <p:nvGraphicFramePr>
          <p:cNvPr id="33" name="Table 32">
            <a:extLst>
              <a:ext uri="{FF2B5EF4-FFF2-40B4-BE49-F238E27FC236}">
                <a16:creationId xmlns:a16="http://schemas.microsoft.com/office/drawing/2014/main" id="{51F6E1DE-3038-D348-B243-6638F96B5BD2}"/>
              </a:ext>
            </a:extLst>
          </p:cNvPr>
          <p:cNvGraphicFramePr>
            <a:graphicFrameLocks noGrp="1"/>
          </p:cNvGraphicFramePr>
          <p:nvPr userDrawn="1">
            <p:extLst>
              <p:ext uri="{D42A27DB-BD31-4B8C-83A1-F6EECF244321}">
                <p14:modId xmlns:p14="http://schemas.microsoft.com/office/powerpoint/2010/main" val="3081578541"/>
              </p:ext>
            </p:extLst>
          </p:nvPr>
        </p:nvGraphicFramePr>
        <p:xfrm>
          <a:off x="-6404644" y="23446"/>
          <a:ext cx="6099844" cy="21945600"/>
        </p:xfrm>
        <a:graphic>
          <a:graphicData uri="http://schemas.openxmlformats.org/drawingml/2006/table">
            <a:tbl>
              <a:tblPr firstRow="1" bandRow="1">
                <a:tableStyleId>{5C22544A-7EE6-4342-B048-85BDC9FD1C3A}</a:tableStyleId>
              </a:tblPr>
              <a:tblGrid>
                <a:gridCol w="2615564">
                  <a:extLst>
                    <a:ext uri="{9D8B030D-6E8A-4147-A177-3AD203B41FA5}">
                      <a16:colId xmlns:a16="http://schemas.microsoft.com/office/drawing/2014/main" val="20000"/>
                    </a:ext>
                  </a:extLst>
                </a:gridCol>
                <a:gridCol w="3484280">
                  <a:extLst>
                    <a:ext uri="{9D8B030D-6E8A-4147-A177-3AD203B41FA5}">
                      <a16:colId xmlns:a16="http://schemas.microsoft.com/office/drawing/2014/main" val="20001"/>
                    </a:ext>
                  </a:extLst>
                </a:gridCol>
              </a:tblGrid>
              <a:tr h="849594">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2400" b="0" spc="600" dirty="0">
                          <a:solidFill>
                            <a:srgbClr val="1F3A4E"/>
                          </a:solidFill>
                          <a:latin typeface="Arial Black" panose="020B0A04020102020204" pitchFamily="34" charset="0"/>
                        </a:rPr>
                        <a:t>QUICK START GUIDE</a:t>
                      </a:r>
                      <a:br>
                        <a:rPr lang="en-US" sz="2400" b="0" spc="600" dirty="0">
                          <a:solidFill>
                            <a:srgbClr val="1F3A4E"/>
                          </a:solidFill>
                          <a:latin typeface="Arial Black" panose="020B0A04020102020204" pitchFamily="34" charset="0"/>
                        </a:rPr>
                      </a:br>
                      <a:r>
                        <a:rPr lang="en-US" sz="1800" b="1" spc="0" dirty="0">
                          <a:solidFill>
                            <a:srgbClr val="FF0000"/>
                          </a:solidFill>
                          <a:latin typeface="Trebuchet MS" pitchFamily="34" charset="0"/>
                        </a:rPr>
                        <a:t>(THIS SIDEBAR WILL NOT PRINT)</a:t>
                      </a:r>
                      <a:endParaRPr lang="en-US" sz="24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2611714">
                <a:tc gridSpan="2">
                  <a:txBody>
                    <a:bodyPr/>
                    <a:lstStyle/>
                    <a:p>
                      <a:pPr defTabSz="3765639"/>
                      <a:r>
                        <a:rPr lang="en-US" sz="1400" i="0" dirty="0">
                          <a:solidFill>
                            <a:srgbClr val="D9D9D9"/>
                          </a:solidFill>
                          <a:latin typeface="Arial"/>
                          <a:cs typeface="Arial"/>
                        </a:rPr>
                        <a:t>This PowerPoint template produces a </a:t>
                      </a:r>
                      <a:r>
                        <a:rPr lang="en-US" sz="1400" b="1" i="0" dirty="0">
                          <a:solidFill>
                            <a:srgbClr val="FFC000"/>
                          </a:solidFill>
                          <a:latin typeface="Arial"/>
                          <a:cs typeface="Arial"/>
                        </a:rPr>
                        <a:t>48x96”</a:t>
                      </a:r>
                      <a:r>
                        <a:rPr lang="en-US" sz="1400" i="0" dirty="0">
                          <a:solidFill>
                            <a:srgbClr val="FFC000"/>
                          </a:solidFill>
                          <a:latin typeface="Arial"/>
                          <a:cs typeface="Arial"/>
                        </a:rPr>
                        <a:t> </a:t>
                      </a:r>
                      <a:r>
                        <a:rPr lang="en-US" sz="14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1400" i="0" dirty="0">
                        <a:solidFill>
                          <a:srgbClr val="D9D9D9"/>
                        </a:solidFill>
                        <a:latin typeface="Arial"/>
                        <a:cs typeface="Arial"/>
                      </a:endParaRPr>
                    </a:p>
                    <a:p>
                      <a:pPr defTabSz="3765639"/>
                      <a:r>
                        <a:rPr lang="en-US" sz="14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1400" i="0" dirty="0" err="1">
                          <a:solidFill>
                            <a:srgbClr val="FFC000"/>
                          </a:solidFill>
                          <a:latin typeface="Arial"/>
                          <a:cs typeface="Arial"/>
                        </a:rPr>
                        <a:t>PosterPresentations.com</a:t>
                      </a:r>
                      <a:r>
                        <a:rPr lang="en-US" sz="1400" i="0" dirty="0">
                          <a:solidFill>
                            <a:srgbClr val="D9D9D9"/>
                          </a:solidFill>
                          <a:latin typeface="Arial"/>
                          <a:cs typeface="Arial"/>
                        </a:rPr>
                        <a:t> and click on the  </a:t>
                      </a:r>
                      <a:r>
                        <a:rPr lang="en-US" sz="1400" i="0" dirty="0">
                          <a:solidFill>
                            <a:srgbClr val="FFC000"/>
                          </a:solidFill>
                          <a:latin typeface="Arial"/>
                          <a:cs typeface="Arial"/>
                        </a:rPr>
                        <a:t>HELP DESK</a:t>
                      </a:r>
                      <a:r>
                        <a:rPr lang="en-US" sz="1400" i="0" baseline="0" dirty="0">
                          <a:solidFill>
                            <a:srgbClr val="D9D9D9"/>
                          </a:solidFill>
                          <a:latin typeface="Arial"/>
                          <a:cs typeface="Arial"/>
                        </a:rPr>
                        <a:t> </a:t>
                      </a:r>
                      <a:r>
                        <a:rPr lang="en-US" sz="1400" i="0" dirty="0">
                          <a:solidFill>
                            <a:srgbClr val="D9D9D9"/>
                          </a:solidFill>
                          <a:latin typeface="Arial"/>
                          <a:cs typeface="Arial"/>
                        </a:rPr>
                        <a:t>tab.</a:t>
                      </a:r>
                    </a:p>
                    <a:p>
                      <a:pPr defTabSz="3765639"/>
                      <a:endParaRPr lang="en-US" sz="1400" i="0" dirty="0">
                        <a:solidFill>
                          <a:srgbClr val="D9D9D9"/>
                        </a:solidFill>
                        <a:latin typeface="Arial"/>
                        <a:cs typeface="Arial"/>
                      </a:endParaRPr>
                    </a:p>
                    <a:p>
                      <a:pPr defTabSz="3765639"/>
                      <a:r>
                        <a:rPr lang="en-US" sz="1400" i="0" dirty="0">
                          <a:solidFill>
                            <a:srgbClr val="D9D9D9"/>
                          </a:solidFill>
                          <a:latin typeface="Arial"/>
                          <a:cs typeface="Arial"/>
                        </a:rPr>
                        <a:t>To print your poster using our same-day professional printing service, go online to </a:t>
                      </a:r>
                      <a:r>
                        <a:rPr lang="en-US" sz="1400" i="0" dirty="0" err="1">
                          <a:solidFill>
                            <a:srgbClr val="FFC000"/>
                          </a:solidFill>
                          <a:latin typeface="Arial"/>
                          <a:cs typeface="Arial"/>
                        </a:rPr>
                        <a:t>PosterPresentations.com</a:t>
                      </a:r>
                      <a:r>
                        <a:rPr lang="en-US" sz="1400" i="0" dirty="0">
                          <a:solidFill>
                            <a:srgbClr val="D9D9D9"/>
                          </a:solidFill>
                          <a:latin typeface="Arial"/>
                          <a:cs typeface="Arial"/>
                        </a:rPr>
                        <a:t> and click on "</a:t>
                      </a:r>
                      <a:r>
                        <a:rPr lang="en-US" sz="1400" i="0" dirty="0">
                          <a:solidFill>
                            <a:srgbClr val="FFC000"/>
                          </a:solidFill>
                          <a:latin typeface="Arial"/>
                          <a:cs typeface="Arial"/>
                        </a:rPr>
                        <a:t>Order your poster</a:t>
                      </a:r>
                      <a:r>
                        <a:rPr lang="en-US" sz="1400" i="0" dirty="0">
                          <a:solidFill>
                            <a:srgbClr val="D9D9D9"/>
                          </a:solidFill>
                          <a:latin typeface="Arial"/>
                          <a:cs typeface="Arial"/>
                        </a:rPr>
                        <a:t>".</a:t>
                      </a:r>
                      <a:endParaRPr lang="en-US" sz="14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3115177">
                <a:tc>
                  <a:txBody>
                    <a:bodyPr/>
                    <a:lstStyle/>
                    <a:p>
                      <a:pPr algn="ctr"/>
                      <a:endParaRPr lang="en-US" sz="1400" dirty="0">
                        <a:solidFill>
                          <a:srgbClr val="1F3A4E"/>
                        </a:solidFill>
                      </a:endParaRPr>
                    </a:p>
                    <a:p>
                      <a:pPr algn="ctr"/>
                      <a:endParaRPr lang="en-US" sz="1400" dirty="0">
                        <a:solidFill>
                          <a:srgbClr val="1F3A4E"/>
                        </a:solidFill>
                      </a:endParaRPr>
                    </a:p>
                    <a:p>
                      <a:pPr algn="ctr"/>
                      <a:r>
                        <a:rPr lang="en-US" sz="1400" dirty="0">
                          <a:solidFill>
                            <a:schemeClr val="bg1"/>
                          </a:solidFill>
                          <a:latin typeface="Arial" panose="020B0604020202020204" pitchFamily="34" charset="0"/>
                          <a:cs typeface="Arial" panose="020B0604020202020204" pitchFamily="34" charset="0"/>
                        </a:rPr>
                        <a:t>This is a template for a</a:t>
                      </a:r>
                    </a:p>
                    <a:p>
                      <a:pPr algn="ctr"/>
                      <a:r>
                        <a:rPr lang="en-US" sz="1400" dirty="0">
                          <a:solidFill>
                            <a:schemeClr val="bg1"/>
                          </a:solidFill>
                          <a:latin typeface="Arial" panose="020B0604020202020204" pitchFamily="34" charset="0"/>
                          <a:cs typeface="Arial" panose="020B0604020202020204" pitchFamily="34" charset="0"/>
                        </a:rPr>
                        <a:t>presentation poster </a:t>
                      </a:r>
                      <a:br>
                        <a:rPr lang="en-US" sz="1400" dirty="0">
                          <a:solidFill>
                            <a:schemeClr val="bg1"/>
                          </a:solidFill>
                          <a:latin typeface="Arial" panose="020B0604020202020204" pitchFamily="34" charset="0"/>
                          <a:cs typeface="Arial" panose="020B0604020202020204" pitchFamily="34" charset="0"/>
                        </a:rPr>
                      </a:br>
                      <a:r>
                        <a:rPr lang="en-US" sz="2400" b="1" dirty="0">
                          <a:solidFill>
                            <a:srgbClr val="FFC000"/>
                          </a:solidFill>
                          <a:latin typeface="Arial" panose="020B0604020202020204" pitchFamily="34" charset="0"/>
                          <a:cs typeface="Arial" panose="020B0604020202020204" pitchFamily="34" charset="0"/>
                        </a:rPr>
                        <a:t>48 inches tall</a:t>
                      </a:r>
                      <a:br>
                        <a:rPr lang="en-US" sz="2400" b="1" dirty="0">
                          <a:solidFill>
                            <a:srgbClr val="FFC000"/>
                          </a:solidFill>
                          <a:latin typeface="Arial" panose="020B0604020202020204" pitchFamily="34" charset="0"/>
                          <a:cs typeface="Arial" panose="020B0604020202020204" pitchFamily="34" charset="0"/>
                        </a:rPr>
                      </a:br>
                      <a:r>
                        <a:rPr lang="en-US" sz="2400" b="1" dirty="0">
                          <a:solidFill>
                            <a:srgbClr val="FFC000"/>
                          </a:solidFill>
                          <a:latin typeface="Arial" panose="020B0604020202020204" pitchFamily="34" charset="0"/>
                          <a:cs typeface="Arial" panose="020B0604020202020204" pitchFamily="34" charset="0"/>
                        </a:rPr>
                        <a:t>by</a:t>
                      </a:r>
                      <a:br>
                        <a:rPr lang="en-US" sz="2400" b="1" dirty="0">
                          <a:solidFill>
                            <a:srgbClr val="FFC000"/>
                          </a:solidFill>
                          <a:latin typeface="Arial" panose="020B0604020202020204" pitchFamily="34" charset="0"/>
                          <a:cs typeface="Arial" panose="020B0604020202020204" pitchFamily="34" charset="0"/>
                        </a:rPr>
                      </a:br>
                      <a:r>
                        <a:rPr lang="en-US" sz="2400" b="1" dirty="0">
                          <a:solidFill>
                            <a:srgbClr val="FFC000"/>
                          </a:solidFill>
                          <a:latin typeface="Arial" panose="020B0604020202020204" pitchFamily="34" charset="0"/>
                          <a:cs typeface="Arial" panose="020B0604020202020204" pitchFamily="34" charset="0"/>
                        </a:rPr>
                        <a:t>96 inches wide</a:t>
                      </a:r>
                      <a:br>
                        <a:rPr lang="en-US" sz="1400" dirty="0">
                          <a:solidFill>
                            <a:schemeClr val="bg1"/>
                          </a:solidFill>
                          <a:latin typeface="Arial" panose="020B0604020202020204" pitchFamily="34" charset="0"/>
                          <a:cs typeface="Arial" panose="020B0604020202020204" pitchFamily="34" charset="0"/>
                        </a:rPr>
                      </a:br>
                      <a:endParaRPr lang="en-US" sz="14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600" b="1" baseline="0" dirty="0">
                          <a:solidFill>
                            <a:srgbClr val="FFC000"/>
                          </a:solidFill>
                          <a:latin typeface="Arial" panose="020B0604020202020204" pitchFamily="34" charset="0"/>
                          <a:cs typeface="Arial" panose="020B0604020202020204" pitchFamily="34" charset="0"/>
                        </a:rPr>
                        <a:t>Important: </a:t>
                      </a:r>
                      <a:br>
                        <a:rPr lang="en-US" sz="1600" b="1" baseline="0" dirty="0">
                          <a:solidFill>
                            <a:srgbClr val="FFC000"/>
                          </a:solidFill>
                          <a:latin typeface="Arial" panose="020B0604020202020204" pitchFamily="34" charset="0"/>
                          <a:cs typeface="Arial" panose="020B0604020202020204" pitchFamily="34" charset="0"/>
                        </a:rPr>
                      </a:br>
                      <a:r>
                        <a:rPr lang="en-US" sz="1600" b="1" baseline="0" dirty="0">
                          <a:solidFill>
                            <a:srgbClr val="FFC000"/>
                          </a:solidFill>
                          <a:latin typeface="Arial" panose="020B0604020202020204" pitchFamily="34" charset="0"/>
                          <a:cs typeface="Arial" panose="020B0604020202020204" pitchFamily="34" charset="0"/>
                        </a:rPr>
                        <a:t>Check the template size</a:t>
                      </a:r>
                      <a:br>
                        <a:rPr lang="en-US" sz="1400" b="0" baseline="0" dirty="0">
                          <a:solidFill>
                            <a:srgbClr val="FFC000"/>
                          </a:solidFill>
                          <a:latin typeface="Arial" panose="020B0604020202020204" pitchFamily="34" charset="0"/>
                          <a:cs typeface="Arial" panose="020B0604020202020204" pitchFamily="34" charset="0"/>
                        </a:rPr>
                      </a:br>
                      <a:r>
                        <a:rPr lang="en-US" sz="14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1400" b="0" baseline="0" dirty="0">
                          <a:solidFill>
                            <a:srgbClr val="D9D9D9"/>
                          </a:solidFill>
                          <a:latin typeface="Arial" panose="020B0604020202020204" pitchFamily="34" charset="0"/>
                          <a:cs typeface="Arial" panose="020B0604020202020204" pitchFamily="34" charset="0"/>
                        </a:rPr>
                      </a:br>
                      <a:r>
                        <a:rPr lang="en-US" sz="14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1400" b="0" baseline="0" dirty="0">
                          <a:solidFill>
                            <a:srgbClr val="D9D9D9"/>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24 tall x 48 wide</a:t>
                      </a:r>
                      <a:br>
                        <a:rPr lang="en-US" sz="1400" b="0" baseline="0" dirty="0">
                          <a:solidFill>
                            <a:srgbClr val="FFC000"/>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42 tall x 84 wide</a:t>
                      </a:r>
                      <a:br>
                        <a:rPr lang="en-US" sz="1400" b="0" baseline="0" dirty="0">
                          <a:solidFill>
                            <a:srgbClr val="FFC000"/>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36 tall x 72 wide</a:t>
                      </a:r>
                    </a:p>
                  </a:txBody>
                  <a:tcPr marL="182880" marT="137160">
                    <a:solidFill>
                      <a:srgbClr val="010101"/>
                    </a:solidFill>
                  </a:tcPr>
                </a:tc>
                <a:extLst>
                  <a:ext uri="{0D108BD9-81ED-4DB2-BD59-A6C34878D82A}">
                    <a16:rowId xmlns:a16="http://schemas.microsoft.com/office/drawing/2014/main" val="10008"/>
                  </a:ext>
                </a:extLst>
              </a:tr>
              <a:tr h="3052245">
                <a:tc>
                  <a:txBody>
                    <a:bodyPr/>
                    <a:lstStyle/>
                    <a:p>
                      <a:endParaRPr lang="en-US" sz="1400" dirty="0">
                        <a:solidFill>
                          <a:srgbClr val="1F3A4E"/>
                        </a:solidFill>
                      </a:endParaRPr>
                    </a:p>
                  </a:txBody>
                  <a:tcPr>
                    <a:blipFill rotWithShape="1">
                      <a:blip r:embed="rId3"/>
                      <a:stretch>
                        <a:fillRect/>
                      </a:stretch>
                    </a:blipFill>
                  </a:tcPr>
                </a:tc>
                <a:tc>
                  <a:txBody>
                    <a:bodyPr/>
                    <a:lstStyle/>
                    <a:p>
                      <a:pPr algn="l"/>
                      <a:r>
                        <a:rPr lang="en-US" sz="1600" b="1" baseline="0" dirty="0">
                          <a:solidFill>
                            <a:srgbClr val="FFC000"/>
                          </a:solidFill>
                          <a:latin typeface="Arial" panose="020B0604020202020204" pitchFamily="34" charset="0"/>
                          <a:cs typeface="Arial" panose="020B0604020202020204" pitchFamily="34" charset="0"/>
                        </a:rPr>
                        <a:t>How to </a:t>
                      </a:r>
                      <a:r>
                        <a:rPr lang="en-US" sz="2800" b="1" baseline="0" dirty="0">
                          <a:solidFill>
                            <a:srgbClr val="FFC000"/>
                          </a:solidFill>
                          <a:latin typeface="Arial" panose="020B0604020202020204" pitchFamily="34" charset="0"/>
                          <a:cs typeface="Arial" panose="020B0604020202020204" pitchFamily="34" charset="0"/>
                        </a:rPr>
                        <a:t>Zoom in </a:t>
                      </a:r>
                      <a:r>
                        <a:rPr lang="en-US" sz="1600" b="1" baseline="0" dirty="0">
                          <a:solidFill>
                            <a:srgbClr val="FFC000"/>
                          </a:solidFill>
                          <a:latin typeface="Arial" panose="020B0604020202020204" pitchFamily="34" charset="0"/>
                          <a:cs typeface="Arial" panose="020B0604020202020204" pitchFamily="34" charset="0"/>
                        </a:rPr>
                        <a:t>and </a:t>
                      </a:r>
                      <a:r>
                        <a:rPr lang="en-US" sz="1200" b="1" baseline="0" dirty="0">
                          <a:solidFill>
                            <a:srgbClr val="FFC000"/>
                          </a:solidFill>
                          <a:latin typeface="Arial" panose="020B0604020202020204" pitchFamily="34" charset="0"/>
                          <a:cs typeface="Arial" panose="020B0604020202020204" pitchFamily="34" charset="0"/>
                        </a:rPr>
                        <a:t>out</a:t>
                      </a:r>
                      <a:endParaRPr lang="en-US" sz="1600" b="1" baseline="0" dirty="0">
                        <a:solidFill>
                          <a:srgbClr val="FFC000"/>
                        </a:solidFill>
                        <a:latin typeface="Arial" panose="020B0604020202020204" pitchFamily="34" charset="0"/>
                        <a:cs typeface="Arial" panose="020B0604020202020204" pitchFamily="34" charset="0"/>
                      </a:endParaRPr>
                    </a:p>
                    <a:p>
                      <a:pPr algn="l"/>
                      <a:r>
                        <a:rPr lang="en-US" sz="14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1400" b="0" baseline="0" dirty="0">
                          <a:solidFill>
                            <a:srgbClr val="D9D9D9"/>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1. </a:t>
                      </a:r>
                      <a:r>
                        <a:rPr lang="en-US" sz="14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1400" b="0" baseline="0" dirty="0">
                          <a:solidFill>
                            <a:srgbClr val="D9D9D9"/>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2. </a:t>
                      </a:r>
                      <a:r>
                        <a:rPr lang="en-US" sz="14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447457">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1600" b="1" baseline="0" dirty="0">
                          <a:solidFill>
                            <a:srgbClr val="FFC000"/>
                          </a:solidFill>
                          <a:latin typeface="Arial" panose="020B0604020202020204" pitchFamily="34" charset="0"/>
                          <a:cs typeface="Arial" panose="020B0604020202020204" pitchFamily="34" charset="0"/>
                        </a:rPr>
                        <a:t>Ruler and Guides</a:t>
                      </a:r>
                      <a:br>
                        <a:rPr lang="en-US" sz="1400" b="0" baseline="0" dirty="0">
                          <a:solidFill>
                            <a:srgbClr val="FFC000"/>
                          </a:solidFill>
                          <a:latin typeface="Arial" panose="020B0604020202020204" pitchFamily="34" charset="0"/>
                          <a:cs typeface="Arial" panose="020B0604020202020204" pitchFamily="34" charset="0"/>
                        </a:rPr>
                      </a:br>
                      <a:r>
                        <a:rPr lang="en-US" sz="14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2863446">
                <a:tc>
                  <a:txBody>
                    <a:bodyPr/>
                    <a:lstStyle/>
                    <a:p>
                      <a:endParaRPr lang="en-US" sz="1400" dirty="0">
                        <a:solidFill>
                          <a:srgbClr val="1F3A4E"/>
                        </a:solidFill>
                      </a:endParaRPr>
                    </a:p>
                  </a:txBody>
                  <a:tcPr>
                    <a:blipFill rotWithShape="1">
                      <a:blip r:embed="rId4"/>
                      <a:stretch>
                        <a:fillRect/>
                      </a:stretch>
                    </a:blipFill>
                  </a:tcPr>
                </a:tc>
                <a:tc>
                  <a:txBody>
                    <a:bodyPr/>
                    <a:lstStyle/>
                    <a:p>
                      <a:pPr marL="0" lvl="1" indent="0" algn="l" defTabSz="114300"/>
                      <a:r>
                        <a:rPr lang="en-US" sz="1600" b="1" baseline="0" dirty="0">
                          <a:solidFill>
                            <a:srgbClr val="FFC000"/>
                          </a:solidFill>
                          <a:latin typeface="Arial" panose="020B0604020202020204" pitchFamily="34" charset="0"/>
                          <a:cs typeface="Arial" panose="020B0604020202020204" pitchFamily="34" charset="0"/>
                        </a:rPr>
                        <a:t>Headers and text containers</a:t>
                      </a:r>
                      <a:br>
                        <a:rPr lang="en-US" sz="1400" b="0" baseline="0" dirty="0">
                          <a:solidFill>
                            <a:schemeClr val="bg1"/>
                          </a:solidFill>
                          <a:latin typeface="Arial" panose="020B0604020202020204" pitchFamily="34" charset="0"/>
                          <a:cs typeface="Arial" panose="020B0604020202020204" pitchFamily="34" charset="0"/>
                        </a:rPr>
                      </a:br>
                      <a:r>
                        <a:rPr lang="en-US" sz="14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1400" b="0" baseline="0" dirty="0">
                          <a:solidFill>
                            <a:schemeClr val="bg1"/>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a:t>
                      </a:r>
                      <a:r>
                        <a:rPr lang="en-US" sz="1400" b="0" baseline="0" dirty="0">
                          <a:solidFill>
                            <a:schemeClr val="bg1"/>
                          </a:solidFill>
                          <a:latin typeface="Arial" panose="020B0604020202020204" pitchFamily="34" charset="0"/>
                          <a:cs typeface="Arial" panose="020B0604020202020204" pitchFamily="34" charset="0"/>
                        </a:rPr>
                        <a:t> </a:t>
                      </a:r>
                      <a:r>
                        <a:rPr lang="en-US" sz="14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1400" b="0" baseline="0" dirty="0">
                          <a:solidFill>
                            <a:schemeClr val="bg1"/>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a:t>
                      </a:r>
                      <a:r>
                        <a:rPr lang="en-US" sz="1400" b="0" baseline="0" dirty="0">
                          <a:solidFill>
                            <a:schemeClr val="bg1"/>
                          </a:solidFill>
                          <a:latin typeface="Arial" panose="020B0604020202020204" pitchFamily="34" charset="0"/>
                          <a:cs typeface="Arial" panose="020B0604020202020204" pitchFamily="34" charset="0"/>
                        </a:rPr>
                        <a:t> </a:t>
                      </a:r>
                      <a:r>
                        <a:rPr lang="en-US" sz="14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1400" b="0" baseline="0" dirty="0">
                          <a:solidFill>
                            <a:schemeClr val="bg1"/>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a:t>
                      </a:r>
                      <a:r>
                        <a:rPr lang="en-US" sz="1400" b="0" baseline="0" dirty="0">
                          <a:solidFill>
                            <a:schemeClr val="bg1"/>
                          </a:solidFill>
                          <a:latin typeface="Arial" panose="020B0604020202020204" pitchFamily="34" charset="0"/>
                          <a:cs typeface="Arial" panose="020B0604020202020204" pitchFamily="34" charset="0"/>
                        </a:rPr>
                        <a:t> </a:t>
                      </a:r>
                      <a:r>
                        <a:rPr lang="en-US" sz="14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2328517">
                <a:tc gridSpan="2">
                  <a:txBody>
                    <a:bodyPr/>
                    <a:lstStyle/>
                    <a:p>
                      <a:r>
                        <a:rPr lang="en-US" sz="1600" b="1" dirty="0">
                          <a:solidFill>
                            <a:srgbClr val="FFC000"/>
                          </a:solidFill>
                          <a:latin typeface="Arial" panose="020B0604020202020204" pitchFamily="34" charset="0"/>
                          <a:cs typeface="Arial" panose="020B0604020202020204" pitchFamily="34" charset="0"/>
                        </a:rPr>
                        <a:t>Adding content to the poster</a:t>
                      </a:r>
                    </a:p>
                    <a:p>
                      <a:r>
                        <a:rPr lang="en-US" sz="14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14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14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1541856">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6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1356088">
                <a:tc gridSpan="2">
                  <a:txBody>
                    <a:bodyPr/>
                    <a:lstStyle/>
                    <a:p>
                      <a:endParaRPr lang="en-US" sz="14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89468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6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14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1884822">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4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34" name="Table 33">
            <a:extLst>
              <a:ext uri="{FF2B5EF4-FFF2-40B4-BE49-F238E27FC236}">
                <a16:creationId xmlns:a16="http://schemas.microsoft.com/office/drawing/2014/main" id="{74E59F75-101F-E64C-9D73-208C5745B1FA}"/>
              </a:ext>
            </a:extLst>
          </p:cNvPr>
          <p:cNvGraphicFramePr>
            <a:graphicFrameLocks noGrp="1"/>
          </p:cNvGraphicFramePr>
          <p:nvPr userDrawn="1">
            <p:extLst>
              <p:ext uri="{D42A27DB-BD31-4B8C-83A1-F6EECF244321}">
                <p14:modId xmlns:p14="http://schemas.microsoft.com/office/powerpoint/2010/main" val="2080183401"/>
              </p:ext>
            </p:extLst>
          </p:nvPr>
        </p:nvGraphicFramePr>
        <p:xfrm>
          <a:off x="44086271" y="0"/>
          <a:ext cx="6103334" cy="22286349"/>
        </p:xfrm>
        <a:graphic>
          <a:graphicData uri="http://schemas.openxmlformats.org/drawingml/2006/table">
            <a:tbl>
              <a:tblPr firstRow="1" bandRow="1">
                <a:tableStyleId>{5C22544A-7EE6-4342-B048-85BDC9FD1C3A}</a:tableStyleId>
              </a:tblPr>
              <a:tblGrid>
                <a:gridCol w="2906147">
                  <a:extLst>
                    <a:ext uri="{9D8B030D-6E8A-4147-A177-3AD203B41FA5}">
                      <a16:colId xmlns:a16="http://schemas.microsoft.com/office/drawing/2014/main" val="20000"/>
                    </a:ext>
                  </a:extLst>
                </a:gridCol>
                <a:gridCol w="208280">
                  <a:extLst>
                    <a:ext uri="{9D8B030D-6E8A-4147-A177-3AD203B41FA5}">
                      <a16:colId xmlns:a16="http://schemas.microsoft.com/office/drawing/2014/main" val="764104496"/>
                    </a:ext>
                  </a:extLst>
                </a:gridCol>
                <a:gridCol w="2988907">
                  <a:extLst>
                    <a:ext uri="{9D8B030D-6E8A-4147-A177-3AD203B41FA5}">
                      <a16:colId xmlns:a16="http://schemas.microsoft.com/office/drawing/2014/main" val="4164475170"/>
                    </a:ext>
                  </a:extLst>
                </a:gridCol>
              </a:tblGrid>
              <a:tr h="867566">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2800" b="0" spc="600" dirty="0">
                          <a:solidFill>
                            <a:srgbClr val="1F3A4E"/>
                          </a:solidFill>
                          <a:latin typeface="Arial Black" panose="020B0A04020102020204" pitchFamily="34" charset="0"/>
                        </a:rPr>
                        <a:t>QUICK START GUIDE</a:t>
                      </a:r>
                      <a:br>
                        <a:rPr lang="en-US" sz="2800" b="0" spc="600" dirty="0">
                          <a:solidFill>
                            <a:srgbClr val="1F3A4E"/>
                          </a:solidFill>
                          <a:latin typeface="Arial Black" panose="020B0A04020102020204" pitchFamily="34" charset="0"/>
                        </a:rPr>
                      </a:br>
                      <a:r>
                        <a:rPr lang="en-US" sz="2000" b="1" spc="0" dirty="0">
                          <a:solidFill>
                            <a:srgbClr val="FF0000"/>
                          </a:solidFill>
                          <a:latin typeface="Trebuchet MS" pitchFamily="34" charset="0"/>
                        </a:rPr>
                        <a:t>(THIS SIDEBAR WILL NOT PRINT)</a:t>
                      </a:r>
                      <a:endParaRPr lang="en-US" sz="28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3929866">
                <a:tc gridSpan="3">
                  <a:txBody>
                    <a:bodyPr/>
                    <a:lstStyle/>
                    <a:p>
                      <a:pPr algn="l"/>
                      <a:r>
                        <a:rPr lang="en-US" sz="1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16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16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1600" dirty="0">
                        <a:solidFill>
                          <a:srgbClr val="FFC000"/>
                        </a:solidFill>
                      </a:endParaRPr>
                    </a:p>
                    <a:p>
                      <a:pPr marL="0" indent="0" algn="l" defTabSz="114300"/>
                      <a:endParaRPr lang="en-US" sz="16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6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16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6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1"/>
                  </a:ext>
                </a:extLst>
              </a:tr>
              <a:tr h="2701888">
                <a:tc gridSpan="3">
                  <a:txBody>
                    <a:bodyPr/>
                    <a:lstStyle/>
                    <a:p>
                      <a:r>
                        <a:rPr lang="en-US" sz="1800" b="1" dirty="0">
                          <a:solidFill>
                            <a:srgbClr val="FFC000"/>
                          </a:solidFill>
                          <a:latin typeface="Arial" panose="020B0604020202020204" pitchFamily="34" charset="0"/>
                          <a:cs typeface="Arial" panose="020B0604020202020204" pitchFamily="34" charset="0"/>
                        </a:rPr>
                        <a:t>How to change the column layout configuration</a:t>
                      </a:r>
                    </a:p>
                    <a:p>
                      <a:r>
                        <a:rPr lang="en-US" sz="16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1600" dirty="0">
                          <a:solidFill>
                            <a:srgbClr val="D9D9D9"/>
                          </a:solidFill>
                          <a:latin typeface="Arial" panose="020B0604020202020204" pitchFamily="34" charset="0"/>
                          <a:cs typeface="Arial" panose="020B0604020202020204" pitchFamily="34" charset="0"/>
                        </a:rPr>
                        <a:t>You can see a tutorial here: </a:t>
                      </a:r>
                      <a:r>
                        <a:rPr lang="en-US" sz="1600" u="sng" dirty="0">
                          <a:solidFill>
                            <a:srgbClr val="FFC000"/>
                          </a:solidFill>
                          <a:latin typeface="Arial" panose="020B0604020202020204" pitchFamily="34" charset="0"/>
                          <a:cs typeface="Arial" panose="020B0604020202020204" pitchFamily="34" charset="0"/>
                        </a:rPr>
                        <a:t>https://</a:t>
                      </a:r>
                      <a:r>
                        <a:rPr lang="en-US" sz="1600" u="sng" dirty="0" err="1">
                          <a:solidFill>
                            <a:srgbClr val="FFC000"/>
                          </a:solidFill>
                          <a:latin typeface="Arial" panose="020B0604020202020204" pitchFamily="34" charset="0"/>
                          <a:cs typeface="Arial" panose="020B0604020202020204" pitchFamily="34" charset="0"/>
                        </a:rPr>
                        <a:t>www.posterpresentations.com</a:t>
                      </a:r>
                      <a:r>
                        <a:rPr lang="en-US" sz="1600" u="sng" dirty="0">
                          <a:solidFill>
                            <a:srgbClr val="FFC000"/>
                          </a:solidFill>
                          <a:latin typeface="Arial" panose="020B0604020202020204" pitchFamily="34" charset="0"/>
                          <a:cs typeface="Arial" panose="020B0604020202020204" pitchFamily="34" charset="0"/>
                        </a:rPr>
                        <a:t>/how-to-change-the-column-</a:t>
                      </a:r>
                      <a:r>
                        <a:rPr lang="en-US" sz="1600" u="sng" dirty="0" err="1">
                          <a:solidFill>
                            <a:srgbClr val="FFC000"/>
                          </a:solidFill>
                          <a:latin typeface="Arial" panose="020B0604020202020204" pitchFamily="34" charset="0"/>
                          <a:cs typeface="Arial" panose="020B0604020202020204" pitchFamily="34" charset="0"/>
                        </a:rPr>
                        <a:t>configuration.html</a:t>
                      </a:r>
                      <a:endParaRPr lang="en-US" sz="4000" u="sng" dirty="0">
                        <a:solidFill>
                          <a:srgbClr val="FFC000"/>
                        </a:solidFill>
                      </a:endParaRPr>
                    </a:p>
                  </a:txBody>
                  <a:tcPr marL="182880" marT="137160">
                    <a:solidFill>
                      <a:schemeClr val="tx1"/>
                    </a:solidFill>
                  </a:tcPr>
                </a:tc>
                <a:tc hMerge="1">
                  <a:txBody>
                    <a:bodyPr/>
                    <a:lstStyle/>
                    <a:p>
                      <a:endParaRPr lang="en-US"/>
                    </a:p>
                  </a:txBody>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1464849">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6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8">
                        <a:extLst>
                          <a:ext uri="{28A0092B-C50C-407E-A947-70E740481C1C}">
                            <a14:useLocalDpi xmlns:a14="http://schemas.microsoft.com/office/drawing/2010/main" val="0"/>
                          </a:ext>
                        </a:extLst>
                      </a:blip>
                      <a:srcRect/>
                      <a:stretch>
                        <a:fillRect/>
                      </a:stretch>
                    </a:blipFill>
                  </a:tcPr>
                </a:tc>
                <a:tc rowSpan="2"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noProof="0" dirty="0">
                          <a:solidFill>
                            <a:srgbClr val="D9D9D9"/>
                          </a:solidFill>
                          <a:latin typeface="Arial" panose="020B0604020202020204" pitchFamily="34" charset="0"/>
                          <a:cs typeface="Arial" panose="020B0604020202020204" pitchFamily="34" charset="0"/>
                        </a:rPr>
                        <a:t>The Quick Start</a:t>
                      </a:r>
                      <a:r>
                        <a:rPr lang="en-US" sz="1600" baseline="0" noProof="0" dirty="0">
                          <a:solidFill>
                            <a:srgbClr val="D9D9D9"/>
                          </a:solidFill>
                          <a:latin typeface="Arial" panose="020B0604020202020204" pitchFamily="34" charset="0"/>
                          <a:cs typeface="Arial" panose="020B0604020202020204" pitchFamily="34" charset="0"/>
                        </a:rPr>
                        <a:t> Guides</a:t>
                      </a:r>
                      <a:r>
                        <a:rPr lang="en-US" sz="1600" noProof="0" dirty="0">
                          <a:solidFill>
                            <a:srgbClr val="D9D9D9"/>
                          </a:solidFill>
                          <a:latin typeface="Arial" panose="020B0604020202020204" pitchFamily="34" charset="0"/>
                          <a:cs typeface="Arial" panose="020B0604020202020204" pitchFamily="34" charset="0"/>
                        </a:rPr>
                        <a:t> </a:t>
                      </a:r>
                      <a:r>
                        <a:rPr lang="en-US" sz="1600" u="sng" noProof="0" dirty="0">
                          <a:solidFill>
                            <a:srgbClr val="D9D9D9"/>
                          </a:solidFill>
                          <a:latin typeface="Arial" panose="020B0604020202020204" pitchFamily="34" charset="0"/>
                          <a:cs typeface="Arial" panose="020B0604020202020204" pitchFamily="34" charset="0"/>
                        </a:rPr>
                        <a:t>are outside the template’s printable area</a:t>
                      </a:r>
                      <a:r>
                        <a:rPr lang="en-US" sz="1600" noProof="0" dirty="0">
                          <a:solidFill>
                            <a:srgbClr val="D9D9D9"/>
                          </a:solidFill>
                          <a:latin typeface="Arial" panose="020B0604020202020204" pitchFamily="34" charset="0"/>
                          <a:cs typeface="Arial" panose="020B0604020202020204" pitchFamily="34" charset="0"/>
                        </a:rPr>
                        <a:t> and they will not be on the printed poster</a:t>
                      </a:r>
                      <a:r>
                        <a:rPr lang="en-US" sz="16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6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6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baseline="0" noProof="0" dirty="0">
                          <a:solidFill>
                            <a:srgbClr val="D9D9D9"/>
                          </a:solidFill>
                          <a:latin typeface="Arial" panose="020B0604020202020204" pitchFamily="34" charset="0"/>
                          <a:cs typeface="Arial" panose="020B0604020202020204" pitchFamily="34" charset="0"/>
                        </a:rPr>
                        <a:t>To hide the guides click on the </a:t>
                      </a:r>
                      <a:r>
                        <a:rPr lang="en-US" sz="1600" b="1" baseline="0" noProof="0" dirty="0">
                          <a:solidFill>
                            <a:srgbClr val="D9D9D9"/>
                          </a:solidFill>
                          <a:latin typeface="Arial" panose="020B0604020202020204" pitchFamily="34" charset="0"/>
                          <a:cs typeface="Arial" panose="020B0604020202020204" pitchFamily="34" charset="0"/>
                        </a:rPr>
                        <a:t>Home</a:t>
                      </a:r>
                      <a:r>
                        <a:rPr lang="en-US" sz="16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1600" b="1" baseline="0" noProof="0" dirty="0">
                          <a:solidFill>
                            <a:srgbClr val="D9D9D9"/>
                          </a:solidFill>
                          <a:latin typeface="Arial" panose="020B0604020202020204" pitchFamily="34" charset="0"/>
                          <a:cs typeface="Arial" panose="020B0604020202020204" pitchFamily="34" charset="0"/>
                        </a:rPr>
                        <a:t>Layout</a:t>
                      </a:r>
                      <a:r>
                        <a:rPr lang="en-US" sz="16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1600" b="1" baseline="0" noProof="0" dirty="0">
                          <a:solidFill>
                            <a:srgbClr val="D9D9D9"/>
                          </a:solidFill>
                          <a:latin typeface="Arial" panose="020B0604020202020204" pitchFamily="34" charset="0"/>
                          <a:cs typeface="Arial" panose="020B0604020202020204" pitchFamily="34" charset="0"/>
                        </a:rPr>
                        <a:t>Without Guides </a:t>
                      </a:r>
                      <a:r>
                        <a:rPr lang="en-US" sz="1600" b="0" baseline="0" noProof="0" dirty="0">
                          <a:solidFill>
                            <a:srgbClr val="D9D9D9"/>
                          </a:solidFill>
                          <a:latin typeface="Arial" panose="020B0604020202020204" pitchFamily="34" charset="0"/>
                          <a:cs typeface="Arial" panose="020B0604020202020204" pitchFamily="34" charset="0"/>
                        </a:rPr>
                        <a:t>layout</a:t>
                      </a:r>
                      <a:r>
                        <a:rPr lang="en-US" sz="1600" baseline="0" noProof="0" dirty="0">
                          <a:solidFill>
                            <a:srgbClr val="D9D9D9"/>
                          </a:solidFill>
                          <a:latin typeface="Arial" panose="020B0604020202020204" pitchFamily="34" charset="0"/>
                          <a:cs typeface="Arial" panose="020B0604020202020204" pitchFamily="34" charset="0"/>
                        </a:rPr>
                        <a:t>.</a:t>
                      </a:r>
                      <a:endParaRPr lang="en-US" sz="16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rowSpan="2"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200" b="1" noProof="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800" noProof="0">
                          <a:solidFill>
                            <a:srgbClr val="D9D9D9"/>
                          </a:solidFill>
                          <a:latin typeface="Arial" panose="020B0604020202020204" pitchFamily="34" charset="0"/>
                          <a:cs typeface="Arial" panose="020B0604020202020204" pitchFamily="34" charset="0"/>
                        </a:rPr>
                        <a:t>The Quick Start</a:t>
                      </a:r>
                      <a:r>
                        <a:rPr lang="en-US" sz="2800" baseline="0" noProof="0">
                          <a:solidFill>
                            <a:srgbClr val="D9D9D9"/>
                          </a:solidFill>
                          <a:latin typeface="Arial" panose="020B0604020202020204" pitchFamily="34" charset="0"/>
                          <a:cs typeface="Arial" panose="020B0604020202020204" pitchFamily="34" charset="0"/>
                        </a:rPr>
                        <a:t> Guides</a:t>
                      </a:r>
                      <a:r>
                        <a:rPr lang="en-US" sz="2800" noProof="0">
                          <a:solidFill>
                            <a:srgbClr val="D9D9D9"/>
                          </a:solidFill>
                          <a:latin typeface="Arial" panose="020B0604020202020204" pitchFamily="34" charset="0"/>
                          <a:cs typeface="Arial" panose="020B0604020202020204" pitchFamily="34" charset="0"/>
                        </a:rPr>
                        <a:t> </a:t>
                      </a:r>
                      <a:r>
                        <a:rPr lang="en-US" sz="2800" u="sng" noProof="0">
                          <a:solidFill>
                            <a:srgbClr val="D9D9D9"/>
                          </a:solidFill>
                          <a:latin typeface="Arial" panose="020B0604020202020204" pitchFamily="34" charset="0"/>
                          <a:cs typeface="Arial" panose="020B0604020202020204" pitchFamily="34" charset="0"/>
                        </a:rPr>
                        <a:t>are outside the template’s printable area</a:t>
                      </a:r>
                      <a:r>
                        <a:rPr lang="en-US" sz="2800" noProof="0">
                          <a:solidFill>
                            <a:srgbClr val="D9D9D9"/>
                          </a:solidFill>
                          <a:latin typeface="Arial" panose="020B0604020202020204" pitchFamily="34" charset="0"/>
                          <a:cs typeface="Arial" panose="020B0604020202020204" pitchFamily="34" charset="0"/>
                        </a:rPr>
                        <a:t> and they will not be on the printed poster</a:t>
                      </a:r>
                      <a:r>
                        <a:rPr lang="en-US" sz="2800" baseline="0" noProof="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8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800" baseline="0" noProof="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8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800" baseline="0" noProof="0">
                          <a:solidFill>
                            <a:srgbClr val="D9D9D9"/>
                          </a:solidFill>
                          <a:latin typeface="Arial" panose="020B0604020202020204" pitchFamily="34" charset="0"/>
                          <a:cs typeface="Arial" panose="020B0604020202020204" pitchFamily="34" charset="0"/>
                        </a:rPr>
                        <a:t>To hide the guides click on the </a:t>
                      </a:r>
                      <a:r>
                        <a:rPr lang="en-US" sz="2800" b="1" baseline="0" noProof="0">
                          <a:solidFill>
                            <a:srgbClr val="D9D9D9"/>
                          </a:solidFill>
                          <a:latin typeface="Arial" panose="020B0604020202020204" pitchFamily="34" charset="0"/>
                          <a:cs typeface="Arial" panose="020B0604020202020204" pitchFamily="34" charset="0"/>
                        </a:rPr>
                        <a:t>Home</a:t>
                      </a:r>
                      <a:r>
                        <a:rPr lang="en-US" sz="2800" baseline="0" noProof="0">
                          <a:solidFill>
                            <a:srgbClr val="D9D9D9"/>
                          </a:solidFill>
                          <a:latin typeface="Arial" panose="020B0604020202020204" pitchFamily="34" charset="0"/>
                          <a:cs typeface="Arial" panose="020B0604020202020204" pitchFamily="34" charset="0"/>
                        </a:rPr>
                        <a:t> tab (top of the screen) and then click on the </a:t>
                      </a:r>
                      <a:r>
                        <a:rPr lang="en-US" sz="2800" b="1" baseline="0" noProof="0">
                          <a:solidFill>
                            <a:srgbClr val="D9D9D9"/>
                          </a:solidFill>
                          <a:latin typeface="Arial" panose="020B0604020202020204" pitchFamily="34" charset="0"/>
                          <a:cs typeface="Arial" panose="020B0604020202020204" pitchFamily="34" charset="0"/>
                        </a:rPr>
                        <a:t>Layout</a:t>
                      </a:r>
                      <a:r>
                        <a:rPr lang="en-US" sz="2800" baseline="0" noProof="0">
                          <a:solidFill>
                            <a:srgbClr val="D9D9D9"/>
                          </a:solidFill>
                          <a:latin typeface="Arial" panose="020B0604020202020204" pitchFamily="34" charset="0"/>
                          <a:cs typeface="Arial" panose="020B0604020202020204" pitchFamily="34" charset="0"/>
                        </a:rPr>
                        <a:t> button below to see the available layouts. Choose the </a:t>
                      </a:r>
                      <a:r>
                        <a:rPr lang="en-US" sz="2800" b="1" baseline="0" noProof="0">
                          <a:solidFill>
                            <a:srgbClr val="D9D9D9"/>
                          </a:solidFill>
                          <a:latin typeface="Arial" panose="020B0604020202020204" pitchFamily="34" charset="0"/>
                          <a:cs typeface="Arial" panose="020B0604020202020204" pitchFamily="34" charset="0"/>
                        </a:rPr>
                        <a:t>Without Guides </a:t>
                      </a:r>
                      <a:r>
                        <a:rPr lang="en-US" sz="2800" b="0" baseline="0" noProof="0">
                          <a:solidFill>
                            <a:srgbClr val="D9D9D9"/>
                          </a:solidFill>
                          <a:latin typeface="Arial" panose="020B0604020202020204" pitchFamily="34" charset="0"/>
                          <a:cs typeface="Arial" panose="020B0604020202020204" pitchFamily="34" charset="0"/>
                        </a:rPr>
                        <a:t>layout</a:t>
                      </a:r>
                      <a:r>
                        <a:rPr lang="en-US" sz="2800" baseline="0" noProof="0">
                          <a:solidFill>
                            <a:srgbClr val="D9D9D9"/>
                          </a:solidFill>
                          <a:latin typeface="Arial" panose="020B0604020202020204" pitchFamily="34" charset="0"/>
                          <a:cs typeface="Arial" panose="020B0604020202020204" pitchFamily="34" charset="0"/>
                        </a:rPr>
                        <a:t>.</a:t>
                      </a:r>
                      <a:endParaRPr lang="en-US" sz="28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3206966">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6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gridSpan="2" v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8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vMerge="1">
                  <a:txBody>
                    <a:bodyPr/>
                    <a:lstStyle/>
                    <a:p>
                      <a:endParaRPr lang="en-US"/>
                    </a:p>
                  </a:txBody>
                  <a:tcPr/>
                </a:tc>
                <a:extLst>
                  <a:ext uri="{0D108BD9-81ED-4DB2-BD59-A6C34878D82A}">
                    <a16:rowId xmlns:a16="http://schemas.microsoft.com/office/drawing/2014/main" val="1766341567"/>
                  </a:ext>
                </a:extLst>
              </a:tr>
              <a:tr h="4037654">
                <a:tc>
                  <a:txBody>
                    <a:bodyPr/>
                    <a:lstStyle/>
                    <a:p>
                      <a:pPr rtl="0"/>
                      <a:r>
                        <a:rPr lang="en-US" sz="1800" b="1" dirty="0">
                          <a:solidFill>
                            <a:srgbClr val="FFC000"/>
                          </a:solidFill>
                          <a:latin typeface="Arial" panose="020B0604020202020204" pitchFamily="34" charset="0"/>
                          <a:cs typeface="Arial" panose="020B0604020202020204" pitchFamily="34" charset="0"/>
                        </a:rPr>
                        <a:t>How to</a:t>
                      </a:r>
                      <a:r>
                        <a:rPr lang="en-US" sz="1800" b="1" baseline="0" dirty="0">
                          <a:solidFill>
                            <a:srgbClr val="FFC000"/>
                          </a:solidFill>
                          <a:latin typeface="Arial" panose="020B0604020202020204" pitchFamily="34" charset="0"/>
                          <a:cs typeface="Arial" panose="020B0604020202020204" pitchFamily="34" charset="0"/>
                        </a:rPr>
                        <a:t> preview your poster prior to printing</a:t>
                      </a:r>
                      <a:endParaRPr lang="en-US" sz="1800" b="1" dirty="0">
                        <a:solidFill>
                          <a:srgbClr val="FFC000"/>
                        </a:solidFill>
                        <a:latin typeface="Arial" panose="020B0604020202020204" pitchFamily="34" charset="0"/>
                        <a:cs typeface="Arial" panose="020B0604020202020204" pitchFamily="34" charset="0"/>
                      </a:endParaRPr>
                    </a:p>
                    <a:p>
                      <a:pPr rtl="0"/>
                      <a:r>
                        <a:rPr lang="en-US" sz="1600" dirty="0">
                          <a:solidFill>
                            <a:srgbClr val="D9D9D9"/>
                          </a:solidFill>
                          <a:latin typeface="Arial" panose="020B0604020202020204" pitchFamily="34" charset="0"/>
                          <a:cs typeface="Arial" panose="020B0604020202020204" pitchFamily="34" charset="0"/>
                        </a:rPr>
                        <a:t>You can preview your poster at any time by pressing the </a:t>
                      </a:r>
                      <a:r>
                        <a:rPr lang="en-US" sz="1600" dirty="0">
                          <a:solidFill>
                            <a:srgbClr val="FFC000"/>
                          </a:solidFill>
                          <a:latin typeface="Arial" panose="020B0604020202020204" pitchFamily="34" charset="0"/>
                          <a:cs typeface="Arial" panose="020B0604020202020204" pitchFamily="34" charset="0"/>
                        </a:rPr>
                        <a:t>F5 key</a:t>
                      </a:r>
                      <a:r>
                        <a:rPr lang="en-US" sz="16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1600" dirty="0">
                          <a:solidFill>
                            <a:srgbClr val="FFC000"/>
                          </a:solidFill>
                          <a:latin typeface="Arial" panose="020B0604020202020204" pitchFamily="34" charset="0"/>
                          <a:cs typeface="Arial" panose="020B0604020202020204" pitchFamily="34" charset="0"/>
                        </a:rPr>
                        <a:t>ESC key </a:t>
                      </a:r>
                      <a:r>
                        <a:rPr lang="en-US" sz="16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gridSpan="2">
                  <a:txBody>
                    <a:bodyPr/>
                    <a:lstStyle/>
                    <a:p>
                      <a:pPr rtl="0"/>
                      <a:r>
                        <a:rPr lang="en-US" sz="8000" b="1" dirty="0">
                          <a:solidFill>
                            <a:srgbClr val="D9D9D9"/>
                          </a:solidFill>
                          <a:latin typeface="Arial" panose="020B0604020202020204" pitchFamily="34" charset="0"/>
                          <a:cs typeface="Arial" panose="020B0604020202020204" pitchFamily="34" charset="0"/>
                        </a:rPr>
                        <a:t>F5</a:t>
                      </a:r>
                      <a:r>
                        <a:rPr lang="en-US" sz="1600" baseline="0" dirty="0">
                          <a:solidFill>
                            <a:srgbClr val="D9D9D9"/>
                          </a:solidFill>
                          <a:latin typeface="Arial" panose="020B0604020202020204" pitchFamily="34" charset="0"/>
                          <a:cs typeface="Arial" panose="020B0604020202020204" pitchFamily="34" charset="0"/>
                        </a:rPr>
                        <a:t> </a:t>
                      </a:r>
                      <a:endParaRPr lang="en-US" sz="1600" dirty="0">
                        <a:solidFill>
                          <a:srgbClr val="D9D9D9"/>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tc hMerge="1">
                  <a:txBody>
                    <a:bodyPr/>
                    <a:lstStyle/>
                    <a:p>
                      <a:pPr algn="ctr"/>
                      <a:r>
                        <a:rPr lang="en-US" sz="13800" b="1" dirty="0">
                          <a:solidFill>
                            <a:srgbClr val="D9D9D9"/>
                          </a:solidFill>
                          <a:latin typeface="Arial" panose="020B0604020202020204" pitchFamily="34" charset="0"/>
                          <a:cs typeface="Arial" panose="020B0604020202020204" pitchFamily="34" charset="0"/>
                        </a:rPr>
                        <a:t>F5</a:t>
                      </a:r>
                      <a:r>
                        <a:rPr lang="en-US" sz="2800" baseline="0" dirty="0">
                          <a:solidFill>
                            <a:srgbClr val="D9D9D9"/>
                          </a:solidFill>
                          <a:latin typeface="Arial" panose="020B0604020202020204" pitchFamily="34" charset="0"/>
                          <a:cs typeface="Arial" panose="020B0604020202020204" pitchFamily="34" charset="0"/>
                        </a:rPr>
                        <a:t> </a:t>
                      </a:r>
                      <a:endParaRPr lang="en-US" sz="6000"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3874745">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noProof="0" dirty="0">
                          <a:solidFill>
                            <a:srgbClr val="D9D9D9"/>
                          </a:solidFill>
                          <a:latin typeface="Arial"/>
                          <a:cs typeface="Arial"/>
                        </a:rPr>
                        <a:t>When you are ready to have your poster printed go online to </a:t>
                      </a:r>
                      <a:r>
                        <a:rPr lang="en-US" sz="1600" noProof="0" dirty="0" err="1">
                          <a:solidFill>
                            <a:srgbClr val="FFC000"/>
                          </a:solidFill>
                          <a:latin typeface="Arial"/>
                          <a:cs typeface="Arial"/>
                        </a:rPr>
                        <a:t>PosterPresentations.com</a:t>
                      </a:r>
                      <a:r>
                        <a:rPr lang="en-US" sz="1600" noProof="0" dirty="0">
                          <a:solidFill>
                            <a:srgbClr val="D9D9D9"/>
                          </a:solidFill>
                          <a:latin typeface="Arial"/>
                          <a:cs typeface="Arial"/>
                        </a:rPr>
                        <a:t> and click on the "</a:t>
                      </a:r>
                      <a:r>
                        <a:rPr lang="en-US" sz="1600" noProof="0" dirty="0">
                          <a:solidFill>
                            <a:srgbClr val="FFC000"/>
                          </a:solidFill>
                          <a:latin typeface="Arial"/>
                          <a:cs typeface="Arial"/>
                        </a:rPr>
                        <a:t>Order Your Poster</a:t>
                      </a:r>
                      <a:r>
                        <a:rPr lang="en-US" sz="16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1600" noProof="0" dirty="0">
                          <a:solidFill>
                            <a:srgbClr val="D9D9D9"/>
                          </a:solidFill>
                          <a:latin typeface="Arial"/>
                          <a:cs typeface="Arial"/>
                        </a:rPr>
                      </a:br>
                      <a:r>
                        <a:rPr lang="en-US" sz="1600" noProof="0" dirty="0">
                          <a:solidFill>
                            <a:srgbClr val="D9D9D9"/>
                          </a:solidFill>
                          <a:latin typeface="Arial"/>
                          <a:cs typeface="Arial"/>
                        </a:rPr>
                        <a:t>Go to </a:t>
                      </a:r>
                      <a:r>
                        <a:rPr lang="en-US" sz="1600" noProof="0" dirty="0" err="1">
                          <a:solidFill>
                            <a:srgbClr val="FFC000"/>
                          </a:solidFill>
                          <a:latin typeface="Arial"/>
                          <a:cs typeface="Arial"/>
                        </a:rPr>
                        <a:t>PosterPresentations.com</a:t>
                      </a:r>
                      <a:r>
                        <a:rPr lang="en-US" sz="16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913821">
                <a:tc gridSpan="3">
                  <a:txBody>
                    <a:bodyPr/>
                    <a:lstStyle/>
                    <a:p>
                      <a:endParaRPr lang="en-US" sz="1600" dirty="0">
                        <a:solidFill>
                          <a:srgbClr val="1F3A4E"/>
                        </a:solidFill>
                      </a:endParaRPr>
                    </a:p>
                  </a:txBody>
                  <a:tcPr marL="182880" marT="137160">
                    <a:blipFill dpi="0" rotWithShape="1">
                      <a:blip r:embed="rId9">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1242160">
                <a:tc gridSpan="2">
                  <a:txBody>
                    <a:bodyPr/>
                    <a:lstStyle/>
                    <a:p>
                      <a:pPr>
                        <a:lnSpc>
                          <a:spcPts val="2600"/>
                        </a:lnSpc>
                      </a:pPr>
                      <a:r>
                        <a:rPr lang="en-US" sz="1400" dirty="0">
                          <a:solidFill>
                            <a:schemeClr val="bg1">
                              <a:lumMod val="85000"/>
                            </a:schemeClr>
                          </a:solidFill>
                          <a:latin typeface="Arial"/>
                          <a:cs typeface="Arial"/>
                        </a:rPr>
                        <a:t>© 2022</a:t>
                      </a:r>
                      <a:r>
                        <a:rPr lang="en-US" sz="1400" baseline="0" dirty="0">
                          <a:solidFill>
                            <a:schemeClr val="bg1">
                              <a:lumMod val="85000"/>
                            </a:schemeClr>
                          </a:solidFill>
                          <a:latin typeface="Arial"/>
                          <a:cs typeface="Arial"/>
                        </a:rPr>
                        <a:t> </a:t>
                      </a:r>
                      <a:r>
                        <a:rPr lang="en-US" sz="1400" dirty="0" err="1">
                          <a:solidFill>
                            <a:schemeClr val="bg1">
                              <a:lumMod val="85000"/>
                            </a:schemeClr>
                          </a:solidFill>
                          <a:latin typeface="Arial"/>
                          <a:cs typeface="Arial"/>
                        </a:rPr>
                        <a:t>PosterPresentations.com</a:t>
                      </a:r>
                      <a:br>
                        <a:rPr lang="en-US" sz="1400" dirty="0">
                          <a:solidFill>
                            <a:schemeClr val="bg1">
                              <a:lumMod val="85000"/>
                            </a:schemeClr>
                          </a:solidFill>
                          <a:latin typeface="Arial"/>
                          <a:cs typeface="Arial"/>
                        </a:rPr>
                      </a:br>
                      <a:r>
                        <a:rPr lang="en-US" sz="1400" dirty="0">
                          <a:solidFill>
                            <a:schemeClr val="bg1">
                              <a:lumMod val="85000"/>
                            </a:schemeClr>
                          </a:solidFill>
                          <a:latin typeface="Arial"/>
                          <a:cs typeface="Arial"/>
                        </a:rPr>
                        <a:t>2117 Fourth Street ,</a:t>
                      </a:r>
                      <a:r>
                        <a:rPr lang="en-US" sz="1400" baseline="0" dirty="0">
                          <a:solidFill>
                            <a:schemeClr val="bg1">
                              <a:lumMod val="85000"/>
                            </a:schemeClr>
                          </a:solidFill>
                          <a:latin typeface="Arial"/>
                          <a:cs typeface="Arial"/>
                        </a:rPr>
                        <a:t> STE C        </a:t>
                      </a:r>
                    </a:p>
                    <a:p>
                      <a:pPr>
                        <a:lnSpc>
                          <a:spcPts val="2600"/>
                        </a:lnSpc>
                      </a:pPr>
                      <a:r>
                        <a:rPr lang="en-US" sz="1400" baseline="0" dirty="0">
                          <a:solidFill>
                            <a:schemeClr val="bg1">
                              <a:lumMod val="85000"/>
                            </a:schemeClr>
                          </a:solidFill>
                          <a:latin typeface="Arial"/>
                          <a:cs typeface="Arial"/>
                        </a:rPr>
                        <a:t>Berkeley CA 94710 USA</a:t>
                      </a:r>
                      <a:endParaRPr lang="en-US" sz="1400" dirty="0">
                        <a:solidFill>
                          <a:schemeClr val="bg1">
                            <a:lumMod val="85000"/>
                          </a:schemeClr>
                        </a:solidFill>
                        <a:latin typeface="Arial"/>
                        <a:cs typeface="Arial"/>
                      </a:endParaRPr>
                    </a:p>
                  </a:txBody>
                  <a:tcPr marL="182880" marT="137160">
                    <a:solidFill>
                      <a:srgbClr val="010101"/>
                    </a:solidFill>
                  </a:tcPr>
                </a:tc>
                <a:tc hMerge="1">
                  <a:txBody>
                    <a:bodyPr/>
                    <a:lstStyle/>
                    <a:p>
                      <a:pPr>
                        <a:lnSpc>
                          <a:spcPts val="2600"/>
                        </a:lnSpc>
                      </a:pPr>
                      <a:endParaRPr lang="en-US" sz="2400" dirty="0">
                        <a:solidFill>
                          <a:schemeClr val="bg1">
                            <a:lumMod val="85000"/>
                          </a:schemeClr>
                        </a:solidFill>
                        <a:latin typeface="Arial"/>
                        <a:cs typeface="Arial"/>
                      </a:endParaRPr>
                    </a:p>
                  </a:txBody>
                  <a:tcPr marL="182880" marT="137160">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600" b="1" dirty="0">
                          <a:solidFill>
                            <a:srgbClr val="D0D0D0"/>
                          </a:solidFill>
                          <a:latin typeface="Arial"/>
                          <a:cs typeface="Arial"/>
                        </a:rPr>
                        <a:t>For complete tutorials</a:t>
                      </a:r>
                      <a:r>
                        <a:rPr lang="en-US" sz="16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200" b="1" dirty="0">
                          <a:solidFill>
                            <a:srgbClr val="FFC000"/>
                          </a:solidFill>
                          <a:latin typeface="Arial"/>
                          <a:cs typeface="Arial"/>
                        </a:rPr>
                        <a:t>https://</a:t>
                      </a:r>
                      <a:r>
                        <a:rPr lang="en-US" sz="1200" b="1" dirty="0" err="1">
                          <a:solidFill>
                            <a:srgbClr val="FFC000"/>
                          </a:solidFill>
                          <a:latin typeface="Arial"/>
                          <a:cs typeface="Arial"/>
                        </a:rPr>
                        <a:t>www.posterpresentations.com</a:t>
                      </a:r>
                      <a:r>
                        <a:rPr lang="en-US" sz="1200" b="1" dirty="0">
                          <a:solidFill>
                            <a:srgbClr val="FFC000"/>
                          </a:solidFill>
                          <a:latin typeface="Arial"/>
                          <a:cs typeface="Arial"/>
                        </a:rPr>
                        <a:t>/</a:t>
                      </a:r>
                      <a:r>
                        <a:rPr lang="en-US" sz="1200" b="1" dirty="0" err="1">
                          <a:solidFill>
                            <a:srgbClr val="FFC000"/>
                          </a:solidFill>
                          <a:latin typeface="Arial"/>
                          <a:cs typeface="Arial"/>
                        </a:rPr>
                        <a:t>helpdesk.html</a:t>
                      </a:r>
                      <a:endParaRPr lang="en-US" sz="8800" dirty="0"/>
                    </a:p>
                  </a:txBody>
                  <a:tcPr marL="182880" marT="137160">
                    <a:solidFill>
                      <a:srgbClr val="010101"/>
                    </a:solidFill>
                  </a:tcPr>
                </a:tc>
                <a:extLst>
                  <a:ext uri="{0D108BD9-81ED-4DB2-BD59-A6C34878D82A}">
                    <a16:rowId xmlns:a16="http://schemas.microsoft.com/office/drawing/2014/main" val="10009"/>
                  </a:ext>
                </a:extLst>
              </a:tr>
            </a:tbl>
          </a:graphicData>
        </a:graphic>
      </p:graphicFrame>
      <p:grpSp>
        <p:nvGrpSpPr>
          <p:cNvPr id="5" name="Group 4">
            <a:extLst>
              <a:ext uri="{FF2B5EF4-FFF2-40B4-BE49-F238E27FC236}">
                <a16:creationId xmlns:a16="http://schemas.microsoft.com/office/drawing/2014/main" id="{FC11E86C-1BAE-D328-3FC1-49F4093F775A}"/>
              </a:ext>
            </a:extLst>
          </p:cNvPr>
          <p:cNvGrpSpPr/>
          <p:nvPr userDrawn="1"/>
        </p:nvGrpSpPr>
        <p:grpSpPr>
          <a:xfrm>
            <a:off x="0" y="-1"/>
            <a:ext cx="43891200" cy="3563007"/>
            <a:chOff x="0" y="-1"/>
            <a:chExt cx="12192000" cy="1219223"/>
          </a:xfrm>
        </p:grpSpPr>
        <p:sp>
          <p:nvSpPr>
            <p:cNvPr id="6" name="Document 5">
              <a:extLst>
                <a:ext uri="{FF2B5EF4-FFF2-40B4-BE49-F238E27FC236}">
                  <a16:creationId xmlns:a16="http://schemas.microsoft.com/office/drawing/2014/main" id="{FDA6D10E-D6C0-B267-8CA2-C9EBCD9D32A1}"/>
                </a:ext>
              </a:extLst>
            </p:cNvPr>
            <p:cNvSpPr/>
            <p:nvPr/>
          </p:nvSpPr>
          <p:spPr>
            <a:xfrm>
              <a:off x="0" y="89065"/>
              <a:ext cx="12192000" cy="1130157"/>
            </a:xfrm>
            <a:prstGeom prst="flowChartDocument">
              <a:avLst/>
            </a:prstGeom>
            <a:gradFill>
              <a:gsLst>
                <a:gs pos="0">
                  <a:srgbClr val="C00000"/>
                </a:gs>
                <a:gs pos="100000">
                  <a:schemeClr val="accent4"/>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ocument 6">
              <a:extLst>
                <a:ext uri="{FF2B5EF4-FFF2-40B4-BE49-F238E27FC236}">
                  <a16:creationId xmlns:a16="http://schemas.microsoft.com/office/drawing/2014/main" id="{8C340A78-2859-CB97-13FD-79477E762739}"/>
                </a:ext>
              </a:extLst>
            </p:cNvPr>
            <p:cNvSpPr/>
            <p:nvPr/>
          </p:nvSpPr>
          <p:spPr>
            <a:xfrm>
              <a:off x="0" y="-1"/>
              <a:ext cx="12192000" cy="1130157"/>
            </a:xfrm>
            <a:prstGeom prst="flowChartDocumen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3761915" rtl="0" eaLnBrk="1" latinLnBrk="0" hangingPunct="1">
        <a:spcBef>
          <a:spcPct val="0"/>
        </a:spcBef>
        <a:buNone/>
        <a:defRPr sz="7500" kern="1200">
          <a:solidFill>
            <a:schemeClr val="bg1"/>
          </a:solidFill>
          <a:latin typeface="Trebuchet MS" pitchFamily="34" charset="0"/>
          <a:ea typeface="+mj-ea"/>
          <a:cs typeface="+mj-cs"/>
        </a:defRPr>
      </a:lvl1pPr>
    </p:titleStyle>
    <p:bodyStyle>
      <a:lvl1pPr marL="1410719" indent="-1410719" algn="l" defTabSz="3761915" rtl="0" eaLnBrk="1" latinLnBrk="0" hangingPunct="1">
        <a:spcBef>
          <a:spcPct val="20000"/>
        </a:spcBef>
        <a:buFont typeface="Arial" pitchFamily="34" charset="0"/>
        <a:buChar char="•"/>
        <a:defRPr sz="13200" kern="1200">
          <a:solidFill>
            <a:schemeClr val="tx1"/>
          </a:solidFill>
          <a:latin typeface="+mn-lt"/>
          <a:ea typeface="+mn-ea"/>
          <a:cs typeface="+mn-cs"/>
        </a:defRPr>
      </a:lvl1pPr>
      <a:lvl2pPr marL="3056556" indent="-1175598" algn="l" defTabSz="3761915" rtl="0" eaLnBrk="1" latinLnBrk="0" hangingPunct="1">
        <a:spcBef>
          <a:spcPct val="20000"/>
        </a:spcBef>
        <a:buFont typeface="Arial" pitchFamily="34" charset="0"/>
        <a:buChar char="–"/>
        <a:defRPr sz="11600" kern="1200">
          <a:solidFill>
            <a:schemeClr val="tx1"/>
          </a:solidFill>
          <a:latin typeface="+mn-lt"/>
          <a:ea typeface="+mn-ea"/>
          <a:cs typeface="+mn-cs"/>
        </a:defRPr>
      </a:lvl2pPr>
      <a:lvl3pPr marL="4702394" indent="-940479" algn="l" defTabSz="3761915" rtl="0" eaLnBrk="1" latinLnBrk="0" hangingPunct="1">
        <a:spcBef>
          <a:spcPct val="20000"/>
        </a:spcBef>
        <a:buFont typeface="Arial" pitchFamily="34" charset="0"/>
        <a:buChar char="•"/>
        <a:defRPr sz="9900" kern="1200">
          <a:solidFill>
            <a:schemeClr val="tx1"/>
          </a:solidFill>
          <a:latin typeface="+mn-lt"/>
          <a:ea typeface="+mn-ea"/>
          <a:cs typeface="+mn-cs"/>
        </a:defRPr>
      </a:lvl3pPr>
      <a:lvl4pPr marL="6583352"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4pPr>
      <a:lvl5pPr marL="8464308"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5pPr>
      <a:lvl6pPr marL="10345266"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6pPr>
      <a:lvl7pPr marL="12226223"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7pPr>
      <a:lvl8pPr marL="14107181"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8pPr>
      <a:lvl9pPr marL="15988137"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9pPr>
    </p:bodyStyle>
    <p:otherStyle>
      <a:defPPr>
        <a:defRPr lang="en-US"/>
      </a:defPPr>
      <a:lvl1pPr marL="0" algn="l" defTabSz="3761915" rtl="0" eaLnBrk="1" latinLnBrk="0" hangingPunct="1">
        <a:defRPr sz="7400" kern="1200">
          <a:solidFill>
            <a:schemeClr val="tx1"/>
          </a:solidFill>
          <a:latin typeface="+mn-lt"/>
          <a:ea typeface="+mn-ea"/>
          <a:cs typeface="+mn-cs"/>
        </a:defRPr>
      </a:lvl1pPr>
      <a:lvl2pPr marL="1880958" algn="l" defTabSz="3761915" rtl="0" eaLnBrk="1" latinLnBrk="0" hangingPunct="1">
        <a:defRPr sz="7400" kern="1200">
          <a:solidFill>
            <a:schemeClr val="tx1"/>
          </a:solidFill>
          <a:latin typeface="+mn-lt"/>
          <a:ea typeface="+mn-ea"/>
          <a:cs typeface="+mn-cs"/>
        </a:defRPr>
      </a:lvl2pPr>
      <a:lvl3pPr marL="3761915" algn="l" defTabSz="3761915" rtl="0" eaLnBrk="1" latinLnBrk="0" hangingPunct="1">
        <a:defRPr sz="7400" kern="1200">
          <a:solidFill>
            <a:schemeClr val="tx1"/>
          </a:solidFill>
          <a:latin typeface="+mn-lt"/>
          <a:ea typeface="+mn-ea"/>
          <a:cs typeface="+mn-cs"/>
        </a:defRPr>
      </a:lvl3pPr>
      <a:lvl4pPr marL="5642873" algn="l" defTabSz="3761915" rtl="0" eaLnBrk="1" latinLnBrk="0" hangingPunct="1">
        <a:defRPr sz="7400" kern="1200">
          <a:solidFill>
            <a:schemeClr val="tx1"/>
          </a:solidFill>
          <a:latin typeface="+mn-lt"/>
          <a:ea typeface="+mn-ea"/>
          <a:cs typeface="+mn-cs"/>
        </a:defRPr>
      </a:lvl4pPr>
      <a:lvl5pPr marL="7523829" algn="l" defTabSz="3761915" rtl="0" eaLnBrk="1" latinLnBrk="0" hangingPunct="1">
        <a:defRPr sz="7400" kern="1200">
          <a:solidFill>
            <a:schemeClr val="tx1"/>
          </a:solidFill>
          <a:latin typeface="+mn-lt"/>
          <a:ea typeface="+mn-ea"/>
          <a:cs typeface="+mn-cs"/>
        </a:defRPr>
      </a:lvl5pPr>
      <a:lvl6pPr marL="9404787" algn="l" defTabSz="3761915" rtl="0" eaLnBrk="1" latinLnBrk="0" hangingPunct="1">
        <a:defRPr sz="7400" kern="1200">
          <a:solidFill>
            <a:schemeClr val="tx1"/>
          </a:solidFill>
          <a:latin typeface="+mn-lt"/>
          <a:ea typeface="+mn-ea"/>
          <a:cs typeface="+mn-cs"/>
        </a:defRPr>
      </a:lvl6pPr>
      <a:lvl7pPr marL="11285745" algn="l" defTabSz="3761915" rtl="0" eaLnBrk="1" latinLnBrk="0" hangingPunct="1">
        <a:defRPr sz="7400" kern="1200">
          <a:solidFill>
            <a:schemeClr val="tx1"/>
          </a:solidFill>
          <a:latin typeface="+mn-lt"/>
          <a:ea typeface="+mn-ea"/>
          <a:cs typeface="+mn-cs"/>
        </a:defRPr>
      </a:lvl7pPr>
      <a:lvl8pPr marL="13166702" algn="l" defTabSz="3761915" rtl="0" eaLnBrk="1" latinLnBrk="0" hangingPunct="1">
        <a:defRPr sz="7400" kern="1200">
          <a:solidFill>
            <a:schemeClr val="tx1"/>
          </a:solidFill>
          <a:latin typeface="+mn-lt"/>
          <a:ea typeface="+mn-ea"/>
          <a:cs typeface="+mn-cs"/>
        </a:defRPr>
      </a:lvl8pPr>
      <a:lvl9pPr marL="15047660" algn="l" defTabSz="3761915" rtl="0" eaLnBrk="1" latinLnBrk="0" hangingPunct="1">
        <a:defRPr sz="74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 name="Text Box 14"/>
          <p:cNvSpPr txBox="1">
            <a:spLocks noChangeArrowheads="1"/>
          </p:cNvSpPr>
          <p:nvPr/>
        </p:nvSpPr>
        <p:spPr bwMode="auto">
          <a:xfrm>
            <a:off x="819153" y="21488400"/>
            <a:ext cx="2514600" cy="291981"/>
          </a:xfrm>
          <a:prstGeom prst="rect">
            <a:avLst/>
          </a:prstGeom>
          <a:noFill/>
          <a:ln w="9525">
            <a:noFill/>
            <a:miter lim="800000"/>
            <a:headEnd/>
            <a:tailEnd/>
          </a:ln>
          <a:effectLst/>
        </p:spPr>
        <p:txBody>
          <a:bodyPr lIns="78225" tIns="39105" rIns="78225" bIns="39105">
            <a:spAutoFit/>
          </a:bodyPr>
          <a:lstStyle/>
          <a:p>
            <a:pPr eaLnBrk="0" hangingPunct="0">
              <a:lnSpc>
                <a:spcPct val="65000"/>
              </a:lnSpc>
              <a:spcBef>
                <a:spcPct val="50000"/>
              </a:spcBef>
              <a:defRPr/>
            </a:pPr>
            <a:r>
              <a:rPr lang="en-US" sz="500" b="1" dirty="0">
                <a:solidFill>
                  <a:schemeClr val="bg1">
                    <a:lumMod val="75000"/>
                  </a:schemeClr>
                </a:solidFill>
                <a:latin typeface="Arial" charset="0"/>
              </a:rPr>
              <a:t>RESEARCH POSTER PRESENTATION DESIGN © 2022</a:t>
            </a:r>
          </a:p>
          <a:p>
            <a:pPr eaLnBrk="0" hangingPunct="0">
              <a:lnSpc>
                <a:spcPct val="65000"/>
              </a:lnSpc>
              <a:spcBef>
                <a:spcPct val="50000"/>
              </a:spcBef>
              <a:defRPr/>
            </a:pPr>
            <a:r>
              <a:rPr lang="en-US" sz="900" b="1" dirty="0">
                <a:solidFill>
                  <a:schemeClr val="bg1">
                    <a:lumMod val="75000"/>
                  </a:schemeClr>
                </a:solidFill>
                <a:latin typeface="Arial" charset="0"/>
              </a:rPr>
              <a:t>www.PosterPresentations.com</a:t>
            </a:r>
          </a:p>
        </p:txBody>
      </p:sp>
    </p:spTree>
    <p:extLst>
      <p:ext uri="{BB962C8B-B14F-4D97-AF65-F5344CB8AC3E}">
        <p14:creationId xmlns:p14="http://schemas.microsoft.com/office/powerpoint/2010/main" val="1960005640"/>
      </p:ext>
    </p:extLst>
  </p:cSld>
  <p:clrMap bg1="lt1" tx1="dk1" bg2="lt2" tx2="dk2" accent1="accent1" accent2="accent2" accent3="accent3" accent4="accent4" accent5="accent5" accent6="accent6" hlink="hlink" folHlink="folHlink"/>
  <p:sldLayoutIdLst>
    <p:sldLayoutId id="2147483654" r:id="rId1"/>
  </p:sldLayoutIdLst>
  <p:txStyles>
    <p:titleStyle>
      <a:lvl1pPr algn="ctr" defTabSz="3761915" rtl="0" eaLnBrk="1" latinLnBrk="0" hangingPunct="1">
        <a:spcBef>
          <a:spcPct val="0"/>
        </a:spcBef>
        <a:buNone/>
        <a:defRPr sz="7500" kern="1200">
          <a:solidFill>
            <a:schemeClr val="bg1"/>
          </a:solidFill>
          <a:latin typeface="Trebuchet MS" pitchFamily="34" charset="0"/>
          <a:ea typeface="+mj-ea"/>
          <a:cs typeface="+mj-cs"/>
        </a:defRPr>
      </a:lvl1pPr>
    </p:titleStyle>
    <p:bodyStyle>
      <a:lvl1pPr marL="1410719" indent="-1410719" algn="l" defTabSz="3761915" rtl="0" eaLnBrk="1" latinLnBrk="0" hangingPunct="1">
        <a:spcBef>
          <a:spcPct val="20000"/>
        </a:spcBef>
        <a:buFont typeface="Arial" pitchFamily="34" charset="0"/>
        <a:buChar char="•"/>
        <a:defRPr sz="13200" kern="1200">
          <a:solidFill>
            <a:schemeClr val="tx1"/>
          </a:solidFill>
          <a:latin typeface="+mn-lt"/>
          <a:ea typeface="+mn-ea"/>
          <a:cs typeface="+mn-cs"/>
        </a:defRPr>
      </a:lvl1pPr>
      <a:lvl2pPr marL="3056556" indent="-1175598" algn="l" defTabSz="3761915" rtl="0" eaLnBrk="1" latinLnBrk="0" hangingPunct="1">
        <a:spcBef>
          <a:spcPct val="20000"/>
        </a:spcBef>
        <a:buFont typeface="Arial" pitchFamily="34" charset="0"/>
        <a:buChar char="–"/>
        <a:defRPr sz="11600" kern="1200">
          <a:solidFill>
            <a:schemeClr val="tx1"/>
          </a:solidFill>
          <a:latin typeface="+mn-lt"/>
          <a:ea typeface="+mn-ea"/>
          <a:cs typeface="+mn-cs"/>
        </a:defRPr>
      </a:lvl2pPr>
      <a:lvl3pPr marL="4702394" indent="-940479" algn="l" defTabSz="3761915" rtl="0" eaLnBrk="1" latinLnBrk="0" hangingPunct="1">
        <a:spcBef>
          <a:spcPct val="20000"/>
        </a:spcBef>
        <a:buFont typeface="Arial" pitchFamily="34" charset="0"/>
        <a:buChar char="•"/>
        <a:defRPr sz="9900" kern="1200">
          <a:solidFill>
            <a:schemeClr val="tx1"/>
          </a:solidFill>
          <a:latin typeface="+mn-lt"/>
          <a:ea typeface="+mn-ea"/>
          <a:cs typeface="+mn-cs"/>
        </a:defRPr>
      </a:lvl3pPr>
      <a:lvl4pPr marL="6583352"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4pPr>
      <a:lvl5pPr marL="8464308"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5pPr>
      <a:lvl6pPr marL="10345266"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6pPr>
      <a:lvl7pPr marL="12226223"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7pPr>
      <a:lvl8pPr marL="14107181"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8pPr>
      <a:lvl9pPr marL="15988137"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9pPr>
    </p:bodyStyle>
    <p:otherStyle>
      <a:defPPr>
        <a:defRPr lang="en-US"/>
      </a:defPPr>
      <a:lvl1pPr marL="0" algn="l" defTabSz="3761915" rtl="0" eaLnBrk="1" latinLnBrk="0" hangingPunct="1">
        <a:defRPr sz="7400" kern="1200">
          <a:solidFill>
            <a:schemeClr val="tx1"/>
          </a:solidFill>
          <a:latin typeface="+mn-lt"/>
          <a:ea typeface="+mn-ea"/>
          <a:cs typeface="+mn-cs"/>
        </a:defRPr>
      </a:lvl1pPr>
      <a:lvl2pPr marL="1880958" algn="l" defTabSz="3761915" rtl="0" eaLnBrk="1" latinLnBrk="0" hangingPunct="1">
        <a:defRPr sz="7400" kern="1200">
          <a:solidFill>
            <a:schemeClr val="tx1"/>
          </a:solidFill>
          <a:latin typeface="+mn-lt"/>
          <a:ea typeface="+mn-ea"/>
          <a:cs typeface="+mn-cs"/>
        </a:defRPr>
      </a:lvl2pPr>
      <a:lvl3pPr marL="3761915" algn="l" defTabSz="3761915" rtl="0" eaLnBrk="1" latinLnBrk="0" hangingPunct="1">
        <a:defRPr sz="7400" kern="1200">
          <a:solidFill>
            <a:schemeClr val="tx1"/>
          </a:solidFill>
          <a:latin typeface="+mn-lt"/>
          <a:ea typeface="+mn-ea"/>
          <a:cs typeface="+mn-cs"/>
        </a:defRPr>
      </a:lvl3pPr>
      <a:lvl4pPr marL="5642873" algn="l" defTabSz="3761915" rtl="0" eaLnBrk="1" latinLnBrk="0" hangingPunct="1">
        <a:defRPr sz="7400" kern="1200">
          <a:solidFill>
            <a:schemeClr val="tx1"/>
          </a:solidFill>
          <a:latin typeface="+mn-lt"/>
          <a:ea typeface="+mn-ea"/>
          <a:cs typeface="+mn-cs"/>
        </a:defRPr>
      </a:lvl4pPr>
      <a:lvl5pPr marL="7523829" algn="l" defTabSz="3761915" rtl="0" eaLnBrk="1" latinLnBrk="0" hangingPunct="1">
        <a:defRPr sz="7400" kern="1200">
          <a:solidFill>
            <a:schemeClr val="tx1"/>
          </a:solidFill>
          <a:latin typeface="+mn-lt"/>
          <a:ea typeface="+mn-ea"/>
          <a:cs typeface="+mn-cs"/>
        </a:defRPr>
      </a:lvl5pPr>
      <a:lvl6pPr marL="9404787" algn="l" defTabSz="3761915" rtl="0" eaLnBrk="1" latinLnBrk="0" hangingPunct="1">
        <a:defRPr sz="7400" kern="1200">
          <a:solidFill>
            <a:schemeClr val="tx1"/>
          </a:solidFill>
          <a:latin typeface="+mn-lt"/>
          <a:ea typeface="+mn-ea"/>
          <a:cs typeface="+mn-cs"/>
        </a:defRPr>
      </a:lvl6pPr>
      <a:lvl7pPr marL="11285745" algn="l" defTabSz="3761915" rtl="0" eaLnBrk="1" latinLnBrk="0" hangingPunct="1">
        <a:defRPr sz="7400" kern="1200">
          <a:solidFill>
            <a:schemeClr val="tx1"/>
          </a:solidFill>
          <a:latin typeface="+mn-lt"/>
          <a:ea typeface="+mn-ea"/>
          <a:cs typeface="+mn-cs"/>
        </a:defRPr>
      </a:lvl7pPr>
      <a:lvl8pPr marL="13166702" algn="l" defTabSz="3761915" rtl="0" eaLnBrk="1" latinLnBrk="0" hangingPunct="1">
        <a:defRPr sz="7400" kern="1200">
          <a:solidFill>
            <a:schemeClr val="tx1"/>
          </a:solidFill>
          <a:latin typeface="+mn-lt"/>
          <a:ea typeface="+mn-ea"/>
          <a:cs typeface="+mn-cs"/>
        </a:defRPr>
      </a:lvl8pPr>
      <a:lvl9pPr marL="15047660" algn="l" defTabSz="3761915" rtl="0" eaLnBrk="1" latinLnBrk="0" hangingPunct="1">
        <a:defRPr sz="7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 Placeholder 19">
            <a:extLst>
              <a:ext uri="{FF2B5EF4-FFF2-40B4-BE49-F238E27FC236}">
                <a16:creationId xmlns:a16="http://schemas.microsoft.com/office/drawing/2014/main" id="{A1FCF11B-17AD-3180-5B91-852640F2ED6D}"/>
              </a:ext>
            </a:extLst>
          </p:cNvPr>
          <p:cNvSpPr>
            <a:spLocks noGrp="1"/>
          </p:cNvSpPr>
          <p:nvPr>
            <p:ph type="body" sz="quarter" idx="196"/>
          </p:nvPr>
        </p:nvSpPr>
        <p:spPr>
          <a:xfrm>
            <a:off x="5225143" y="-385011"/>
            <a:ext cx="33440914" cy="3705725"/>
          </a:xfrm>
        </p:spPr>
        <p:txBody>
          <a:bodyPr>
            <a:noAutofit/>
          </a:bodyPr>
          <a:lstStyle/>
          <a:p>
            <a:pPr>
              <a:lnSpc>
                <a:spcPct val="250000"/>
              </a:lnSpc>
            </a:pPr>
            <a:r>
              <a:rPr lang="en-IN" sz="9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SAINSBURY</a:t>
            </a:r>
            <a:r>
              <a:rPr lang="en-IN" sz="9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  SUPERMARKET</a:t>
            </a:r>
            <a:endParaRPr lang="en-IN" sz="9600" dirty="0"/>
          </a:p>
        </p:txBody>
      </p:sp>
      <p:sp>
        <p:nvSpPr>
          <p:cNvPr id="22" name="TextBox 21">
            <a:extLst>
              <a:ext uri="{FF2B5EF4-FFF2-40B4-BE49-F238E27FC236}">
                <a16:creationId xmlns:a16="http://schemas.microsoft.com/office/drawing/2014/main" id="{91BA0558-3E62-9629-BCFC-F3BA82253503}"/>
              </a:ext>
            </a:extLst>
          </p:cNvPr>
          <p:cNvSpPr txBox="1"/>
          <p:nvPr/>
        </p:nvSpPr>
        <p:spPr>
          <a:xfrm>
            <a:off x="13282864" y="10056544"/>
            <a:ext cx="21945600" cy="7848302"/>
          </a:xfrm>
          <a:prstGeom prst="rect">
            <a:avLst/>
          </a:prstGeom>
          <a:noFill/>
        </p:spPr>
        <p:txBody>
          <a:bodyPr wrap="square">
            <a:spAutoFit/>
          </a:bodyPr>
          <a:lstStyle/>
          <a:p>
            <a:pPr marL="0" indent="0">
              <a:buNone/>
            </a:pPr>
            <a:r>
              <a:rPr lang="en-IN" sz="7200" b="1" dirty="0"/>
              <a:t>NAME : MUHAMMED RASHAD THARAMANNIL</a:t>
            </a:r>
          </a:p>
          <a:p>
            <a:pPr marL="0" indent="0">
              <a:buNone/>
            </a:pPr>
            <a:r>
              <a:rPr lang="en-IN" sz="7200" b="1" dirty="0"/>
              <a:t>STUDENT NUMBER : 2132190</a:t>
            </a:r>
          </a:p>
          <a:p>
            <a:pPr marL="0" indent="0">
              <a:buNone/>
            </a:pPr>
            <a:r>
              <a:rPr lang="en-IN" sz="7200" b="1" dirty="0"/>
              <a:t>MODULE :LCMB7001</a:t>
            </a:r>
          </a:p>
          <a:p>
            <a:pPr marL="0" indent="0">
              <a:buNone/>
            </a:pPr>
            <a:r>
              <a:rPr lang="en-IN" sz="7200" b="1" dirty="0"/>
              <a:t>LECTURER :TUSHARA BALENDRAN</a:t>
            </a:r>
          </a:p>
          <a:p>
            <a:pPr marL="0" indent="0">
              <a:buNone/>
            </a:pPr>
            <a:r>
              <a:rPr lang="en-IN" sz="7200" b="1" dirty="0"/>
              <a:t>COURSE :MBA HUMAN RESOURCE MANAGEMENT</a:t>
            </a:r>
          </a:p>
          <a:p>
            <a:pPr marL="0" indent="0">
              <a:buNone/>
            </a:pPr>
            <a:r>
              <a:rPr lang="en-IN" sz="7200" b="1" dirty="0"/>
              <a:t>SUBMISSION DATE : 12/09/2022</a:t>
            </a:r>
          </a:p>
          <a:p>
            <a:pPr marL="0" indent="0">
              <a:buNone/>
            </a:pPr>
            <a:r>
              <a:rPr lang="en-IN" sz="7200" b="1" dirty="0"/>
              <a:t>TITLE: MARKETING ASSINGNMENT 2</a:t>
            </a:r>
          </a:p>
        </p:txBody>
      </p:sp>
    </p:spTree>
    <p:extLst>
      <p:ext uri="{BB962C8B-B14F-4D97-AF65-F5344CB8AC3E}">
        <p14:creationId xmlns:p14="http://schemas.microsoft.com/office/powerpoint/2010/main" val="39424671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1BDFC9E-A940-0D61-7D12-2CD627A1706A}"/>
              </a:ext>
            </a:extLst>
          </p:cNvPr>
          <p:cNvSpPr>
            <a:spLocks noGrp="1"/>
          </p:cNvSpPr>
          <p:nvPr>
            <p:ph type="body" sz="quarter" idx="10"/>
          </p:nvPr>
        </p:nvSpPr>
        <p:spPr>
          <a:xfrm>
            <a:off x="17785474" y="7897704"/>
            <a:ext cx="8290965" cy="11037380"/>
          </a:xfrm>
        </p:spPr>
        <p:txBody>
          <a:bodyPr/>
          <a:lstStyle/>
          <a:p>
            <a:pPr algn="just">
              <a:lnSpc>
                <a:spcPct val="107000"/>
              </a:lnSpc>
              <a:spcBef>
                <a:spcPts val="1200"/>
              </a:spcBef>
            </a:pPr>
            <a:r>
              <a:rPr lang="en-IN" b="1" kern="0"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Threats of new entrants</a:t>
            </a:r>
          </a:p>
          <a:p>
            <a:pPr algn="just">
              <a:lnSpc>
                <a:spcPct val="107000"/>
              </a:lnSpc>
              <a:spcAft>
                <a:spcPts val="800"/>
              </a:spcAft>
            </a:pPr>
            <a:r>
              <a:rPr lang="en-IN" sz="1800" dirty="0">
                <a:effectLst/>
                <a:latin typeface="Arial" panose="020B0604020202020204" pitchFamily="34" charset="0"/>
                <a:ea typeface="Calibri" panose="020F0502020204030204" pitchFamily="34" charset="0"/>
              </a:rPr>
              <a:t>Threat of new entrants in the market will affect the company and induce more pressure on the company. New competitors will arise in the market. In order to compete with them Sainsbury will change many pressures tin the operations. they may need to reduce the expenses, lowering prices etc. company need to take several changes for the competition (</a:t>
            </a:r>
            <a:r>
              <a:rPr lang="en-IN" sz="1800" dirty="0" err="1">
                <a:effectLst/>
                <a:latin typeface="Arial" panose="020B0604020202020204" pitchFamily="34" charset="0"/>
                <a:ea typeface="Calibri" panose="020F0502020204030204" pitchFamily="34" charset="0"/>
              </a:rPr>
              <a:t>Eskandari</a:t>
            </a:r>
            <a:r>
              <a:rPr lang="en-IN" sz="1800" dirty="0">
                <a:effectLst/>
                <a:latin typeface="Arial" panose="020B0604020202020204" pitchFamily="34" charset="0"/>
                <a:ea typeface="Calibri" panose="020F0502020204030204" pitchFamily="34" charset="0"/>
              </a:rPr>
              <a:t> et al., 2015). </a:t>
            </a:r>
          </a:p>
          <a:p>
            <a:pPr algn="just">
              <a:lnSpc>
                <a:spcPct val="107000"/>
              </a:lnSpc>
              <a:spcAft>
                <a:spcPts val="800"/>
              </a:spcAft>
            </a:pPr>
            <a:r>
              <a:rPr lang="en-IN" sz="1800" b="1" dirty="0">
                <a:effectLst/>
                <a:latin typeface="Arial" panose="020B0604020202020204" pitchFamily="34" charset="0"/>
                <a:ea typeface="Calibri" panose="020F0502020204030204" pitchFamily="34" charset="0"/>
              </a:rPr>
              <a:t>Buyer bargaining power</a:t>
            </a:r>
            <a:endParaRPr lang="en-IN" sz="1800" dirty="0">
              <a:effectLst/>
              <a:latin typeface="Arial" panose="020B0604020202020204" pitchFamily="34" charset="0"/>
              <a:ea typeface="Calibri" panose="020F0502020204030204" pitchFamily="34" charset="0"/>
            </a:endParaRPr>
          </a:p>
          <a:p>
            <a:pPr algn="just">
              <a:lnSpc>
                <a:spcPct val="107000"/>
              </a:lnSpc>
              <a:spcAft>
                <a:spcPts val="800"/>
              </a:spcAft>
            </a:pPr>
            <a:r>
              <a:rPr lang="en-IN" sz="1800" dirty="0">
                <a:effectLst/>
                <a:latin typeface="Arial" panose="020B0604020202020204" pitchFamily="34" charset="0"/>
                <a:ea typeface="Calibri" panose="020F0502020204030204" pitchFamily="34" charset="0"/>
              </a:rPr>
              <a:t>Bargaining power of the buyers is also a factor that will affect the company. sometimes company need to change their original prices or some customers will negotiate the prices and will make huge discounts on the products. That will force company to make reduction in the pricing of the product. It will affect the profitability of the company. If the company does not consider the negotiation, it will affect the company in a negative way.</a:t>
            </a:r>
          </a:p>
          <a:p>
            <a:pPr algn="just">
              <a:lnSpc>
                <a:spcPct val="107000"/>
              </a:lnSpc>
              <a:spcAft>
                <a:spcPts val="800"/>
              </a:spcAft>
            </a:pPr>
            <a:r>
              <a:rPr lang="en-IN" sz="1800" b="1" dirty="0">
                <a:effectLst/>
                <a:latin typeface="Arial" panose="020B0604020202020204" pitchFamily="34" charset="0"/>
                <a:ea typeface="Calibri" panose="020F0502020204030204" pitchFamily="34" charset="0"/>
              </a:rPr>
              <a:t>Threats to Provide Alternative Goods or Services</a:t>
            </a:r>
            <a:endParaRPr lang="en-IN" sz="1800" dirty="0">
              <a:effectLst/>
              <a:latin typeface="Arial" panose="020B0604020202020204" pitchFamily="34" charset="0"/>
              <a:ea typeface="Calibri" panose="020F0502020204030204" pitchFamily="34" charset="0"/>
            </a:endParaRPr>
          </a:p>
          <a:p>
            <a:pPr algn="just">
              <a:lnSpc>
                <a:spcPct val="107000"/>
              </a:lnSpc>
              <a:spcAft>
                <a:spcPts val="800"/>
              </a:spcAft>
            </a:pPr>
            <a:r>
              <a:rPr lang="en-IN" sz="1800" dirty="0">
                <a:effectLst/>
                <a:latin typeface="Arial" panose="020B0604020202020204" pitchFamily="34" charset="0"/>
                <a:ea typeface="Calibri" panose="020F0502020204030204" pitchFamily="34" charset="0"/>
              </a:rPr>
              <a:t>if a customer choose an alternative product on another product or service, it will also affect the profitability of the company. It depends on the demand of the customers. If the customers demand is satisfied by any other products or services, it will also affect the sales of the company. Sometimes it can be different from the current options provided by the company. </a:t>
            </a:r>
          </a:p>
          <a:p>
            <a:pPr algn="just">
              <a:lnSpc>
                <a:spcPct val="107000"/>
              </a:lnSpc>
              <a:spcAft>
                <a:spcPts val="800"/>
              </a:spcAft>
            </a:pPr>
            <a:r>
              <a:rPr lang="en-IN" sz="1800" b="1" dirty="0">
                <a:effectLst/>
                <a:latin typeface="Arial" panose="020B0604020202020204" pitchFamily="34" charset="0"/>
                <a:ea typeface="Calibri" panose="020F0502020204030204" pitchFamily="34" charset="0"/>
              </a:rPr>
              <a:t>Competition between the Present Competitors</a:t>
            </a:r>
            <a:endParaRPr lang="en-IN" sz="1800" dirty="0">
              <a:effectLst/>
              <a:latin typeface="Arial" panose="020B0604020202020204" pitchFamily="34" charset="0"/>
              <a:ea typeface="Calibri" panose="020F0502020204030204" pitchFamily="34" charset="0"/>
            </a:endParaRPr>
          </a:p>
          <a:p>
            <a:r>
              <a:rPr lang="en-IN" sz="1800" dirty="0">
                <a:effectLst/>
                <a:latin typeface="Arial" panose="020B0604020202020204" pitchFamily="34" charset="0"/>
                <a:ea typeface="Calibri" panose="020F0502020204030204" pitchFamily="34" charset="0"/>
              </a:rPr>
              <a:t>Present competitors are also a threat to the company. There is a tough competition in the market. There is a big competition in the market in order to attract more customers. There is a large pressure from the competitors (Edwards, 1968). The total long-term profitability of the company will decrease due to this tough competition.</a:t>
            </a:r>
          </a:p>
          <a:p>
            <a:endParaRPr lang="en-IN" sz="1800" dirty="0">
              <a:effectLst/>
              <a:latin typeface="Arial" panose="020B0604020202020204" pitchFamily="34" charset="0"/>
              <a:ea typeface="Calibri" panose="020F0502020204030204" pitchFamily="34" charset="0"/>
            </a:endParaRPr>
          </a:p>
          <a:p>
            <a:pPr algn="just">
              <a:lnSpc>
                <a:spcPct val="107000"/>
              </a:lnSpc>
              <a:spcAft>
                <a:spcPts val="800"/>
              </a:spcAft>
            </a:pPr>
            <a:r>
              <a:rPr lang="en-US" sz="1800" b="1" dirty="0">
                <a:effectLst/>
                <a:latin typeface="Arial" panose="020B0604020202020204" pitchFamily="34" charset="0"/>
                <a:ea typeface="Calibri" panose="020F0502020204030204" pitchFamily="34" charset="0"/>
              </a:rPr>
              <a:t>Purchasing Influence of Suppliers</a:t>
            </a:r>
            <a:endParaRPr lang="en-IN" sz="1800" dirty="0">
              <a:effectLst/>
              <a:latin typeface="Arial" panose="020B0604020202020204" pitchFamily="34" charset="0"/>
              <a:ea typeface="Calibri" panose="020F0502020204030204" pitchFamily="34" charset="0"/>
            </a:endParaRPr>
          </a:p>
          <a:p>
            <a:r>
              <a:rPr lang="en-US" sz="1800" dirty="0">
                <a:effectLst/>
                <a:latin typeface="Arial" panose="020B0604020202020204" pitchFamily="34" charset="0"/>
                <a:ea typeface="Calibri" panose="020F0502020204030204" pitchFamily="34" charset="0"/>
              </a:rPr>
              <a:t>There can be a chance for negotiation occur from the side of the suppliers. Suppliers will negotiate over the price of the good and service provided by them. They have the power to change the market margin of the company. So, company should take the decision considering the suppliers too. If the company provide more payment for the Suppliers, it will affect the profitability of the company. </a:t>
            </a:r>
            <a:endParaRPr lang="en-US" dirty="0"/>
          </a:p>
        </p:txBody>
      </p:sp>
      <p:sp>
        <p:nvSpPr>
          <p:cNvPr id="3" name="Text Placeholder 2">
            <a:extLst>
              <a:ext uri="{FF2B5EF4-FFF2-40B4-BE49-F238E27FC236}">
                <a16:creationId xmlns:a16="http://schemas.microsoft.com/office/drawing/2014/main" id="{94B5B85C-55A0-958B-8B02-2FB809607B81}"/>
              </a:ext>
            </a:extLst>
          </p:cNvPr>
          <p:cNvSpPr>
            <a:spLocks noGrp="1"/>
          </p:cNvSpPr>
          <p:nvPr>
            <p:ph type="body" sz="quarter" idx="11"/>
          </p:nvPr>
        </p:nvSpPr>
        <p:spPr>
          <a:xfrm>
            <a:off x="632901" y="3680215"/>
            <a:ext cx="8096150" cy="747344"/>
          </a:xfrm>
        </p:spPr>
        <p:txBody>
          <a:bodyPr/>
          <a:lstStyle/>
          <a:p>
            <a:r>
              <a:rPr lang="en-IN" sz="3200" b="1" dirty="0">
                <a:effectLst/>
                <a:latin typeface="Arial" panose="020B0604020202020204" pitchFamily="34" charset="0"/>
                <a:ea typeface="Calibri" panose="020F0502020204030204" pitchFamily="34" charset="0"/>
              </a:rPr>
              <a:t>Introduction </a:t>
            </a:r>
            <a:endParaRPr lang="en-IN" sz="3200" dirty="0">
              <a:effectLst/>
              <a:latin typeface="Arial" panose="020B0604020202020204" pitchFamily="34" charset="0"/>
              <a:ea typeface="Calibri" panose="020F0502020204030204" pitchFamily="34" charset="0"/>
            </a:endParaRPr>
          </a:p>
          <a:p>
            <a:endParaRPr lang="en-US" dirty="0"/>
          </a:p>
        </p:txBody>
      </p:sp>
      <p:sp>
        <p:nvSpPr>
          <p:cNvPr id="4" name="Text Placeholder 3">
            <a:extLst>
              <a:ext uri="{FF2B5EF4-FFF2-40B4-BE49-F238E27FC236}">
                <a16:creationId xmlns:a16="http://schemas.microsoft.com/office/drawing/2014/main" id="{C18D9A36-6BF9-6A59-8FD4-6529519684AB}"/>
              </a:ext>
            </a:extLst>
          </p:cNvPr>
          <p:cNvSpPr>
            <a:spLocks noGrp="1"/>
          </p:cNvSpPr>
          <p:nvPr>
            <p:ph type="body" sz="quarter" idx="20"/>
          </p:nvPr>
        </p:nvSpPr>
        <p:spPr>
          <a:xfrm>
            <a:off x="679066" y="15599003"/>
            <a:ext cx="8096151" cy="540358"/>
          </a:xfrm>
        </p:spPr>
        <p:txBody>
          <a:bodyPr/>
          <a:lstStyle/>
          <a:p>
            <a:r>
              <a:rPr lang="en-US" dirty="0"/>
              <a:t>PESTLE ANALYSIS</a:t>
            </a:r>
          </a:p>
        </p:txBody>
      </p:sp>
      <p:sp>
        <p:nvSpPr>
          <p:cNvPr id="5" name="Text Placeholder 4">
            <a:extLst>
              <a:ext uri="{FF2B5EF4-FFF2-40B4-BE49-F238E27FC236}">
                <a16:creationId xmlns:a16="http://schemas.microsoft.com/office/drawing/2014/main" id="{34C83E54-546A-F1B2-002B-84EE36B786F8}"/>
              </a:ext>
            </a:extLst>
          </p:cNvPr>
          <p:cNvSpPr>
            <a:spLocks noGrp="1"/>
          </p:cNvSpPr>
          <p:nvPr>
            <p:ph type="body" sz="quarter" idx="21"/>
          </p:nvPr>
        </p:nvSpPr>
        <p:spPr>
          <a:xfrm>
            <a:off x="683702" y="9783152"/>
            <a:ext cx="8158905" cy="6093976"/>
          </a:xfrm>
        </p:spPr>
        <p:txBody>
          <a:bodyPr/>
          <a:lstStyle/>
          <a:p>
            <a:pPr algn="just"/>
            <a:r>
              <a:rPr lang="en-IN" dirty="0">
                <a:effectLst/>
                <a:latin typeface="Arial" panose="020B0604020202020204" pitchFamily="34" charset="0"/>
                <a:ea typeface="Calibri" panose="020F0502020204030204" pitchFamily="34" charset="0"/>
              </a:rPr>
              <a:t>Business environment contribute to the success of a company. It as both internal and external environment in which they can’t control the external environment and they can control internal environment. A company can control its internal environment factors to make the operations better. But they can’t control he external environment. So the firm should make proper strategies and analysis to identify the consequences.  It is crucial to comprehend the business environment. The purpose of the paper is to study Sainsbury's supermarket's internal and external environmental elements (</a:t>
            </a:r>
            <a:r>
              <a:rPr lang="en-IN" dirty="0" err="1">
                <a:effectLst/>
                <a:latin typeface="Arial" panose="020B0604020202020204" pitchFamily="34" charset="0"/>
                <a:ea typeface="Calibri" panose="020F0502020204030204" pitchFamily="34" charset="0"/>
              </a:rPr>
              <a:t>Mirrazavi</a:t>
            </a:r>
            <a:r>
              <a:rPr lang="en-IN" dirty="0">
                <a:effectLst/>
                <a:latin typeface="Arial" panose="020B0604020202020204" pitchFamily="34" charset="0"/>
                <a:ea typeface="Calibri" panose="020F0502020204030204" pitchFamily="34" charset="0"/>
              </a:rPr>
              <a:t> and </a:t>
            </a:r>
            <a:r>
              <a:rPr lang="en-IN" dirty="0" err="1">
                <a:effectLst/>
                <a:latin typeface="Arial" panose="020B0604020202020204" pitchFamily="34" charset="0"/>
                <a:ea typeface="Calibri" panose="020F0502020204030204" pitchFamily="34" charset="0"/>
              </a:rPr>
              <a:t>Beringer</a:t>
            </a:r>
            <a:r>
              <a:rPr lang="en-IN" dirty="0">
                <a:effectLst/>
                <a:latin typeface="Arial" panose="020B0604020202020204" pitchFamily="34" charset="0"/>
                <a:ea typeface="Calibri" panose="020F0502020204030204" pitchFamily="34" charset="0"/>
              </a:rPr>
              <a:t>, 2007). The second-largest grocery chain in the United Kingdom is called Sainsbury's. The brand has been a household name in British streets since it was founded in London 150 years ago. The store has, however, long engaged in fierce competition with other brands, including market leader Tesco and close rival Asda. From the time of its founding till the present, the company has faced several difficulties. Its market share has been greatly impacted by the intense rivalry that has existed in the industry. the major revenue of the company is from its stock holders. It is a public company on London stock exchange.</a:t>
            </a:r>
          </a:p>
          <a:p>
            <a:pPr algn="just"/>
            <a:endParaRPr lang="en-US" dirty="0"/>
          </a:p>
        </p:txBody>
      </p:sp>
      <p:sp>
        <p:nvSpPr>
          <p:cNvPr id="6" name="Text Placeholder 5">
            <a:extLst>
              <a:ext uri="{FF2B5EF4-FFF2-40B4-BE49-F238E27FC236}">
                <a16:creationId xmlns:a16="http://schemas.microsoft.com/office/drawing/2014/main" id="{432A4DB7-7980-6FCE-64ED-6006AB5E21D6}"/>
              </a:ext>
            </a:extLst>
          </p:cNvPr>
          <p:cNvSpPr>
            <a:spLocks noGrp="1"/>
          </p:cNvSpPr>
          <p:nvPr>
            <p:ph type="body" sz="quarter" idx="22"/>
          </p:nvPr>
        </p:nvSpPr>
        <p:spPr>
          <a:xfrm>
            <a:off x="26518490" y="3694586"/>
            <a:ext cx="8218856" cy="768138"/>
          </a:xfrm>
        </p:spPr>
        <p:txBody>
          <a:bodyPr/>
          <a:lstStyle/>
          <a:p>
            <a:r>
              <a:rPr lang="en-US" dirty="0"/>
              <a:t>SWOT ANALYSIS</a:t>
            </a:r>
          </a:p>
        </p:txBody>
      </p:sp>
      <p:sp>
        <p:nvSpPr>
          <p:cNvPr id="8" name="Text Placeholder 7">
            <a:extLst>
              <a:ext uri="{FF2B5EF4-FFF2-40B4-BE49-F238E27FC236}">
                <a16:creationId xmlns:a16="http://schemas.microsoft.com/office/drawing/2014/main" id="{CFE982BF-9E4B-03EB-134F-B1A8CB6A0DA8}"/>
              </a:ext>
            </a:extLst>
          </p:cNvPr>
          <p:cNvSpPr>
            <a:spLocks noGrp="1"/>
          </p:cNvSpPr>
          <p:nvPr>
            <p:ph type="body" sz="quarter" idx="24"/>
          </p:nvPr>
        </p:nvSpPr>
        <p:spPr>
          <a:xfrm>
            <a:off x="17861674" y="3706513"/>
            <a:ext cx="8274926" cy="756211"/>
          </a:xfrm>
        </p:spPr>
        <p:txBody>
          <a:bodyPr/>
          <a:lstStyle/>
          <a:p>
            <a:r>
              <a:rPr lang="en-US" dirty="0"/>
              <a:t>Porter’s 5 Forces</a:t>
            </a:r>
          </a:p>
        </p:txBody>
      </p:sp>
      <p:sp>
        <p:nvSpPr>
          <p:cNvPr id="9" name="Text Placeholder 8">
            <a:extLst>
              <a:ext uri="{FF2B5EF4-FFF2-40B4-BE49-F238E27FC236}">
                <a16:creationId xmlns:a16="http://schemas.microsoft.com/office/drawing/2014/main" id="{89079F2D-0AD8-5DFB-9A0C-E45B02B0B952}"/>
              </a:ext>
            </a:extLst>
          </p:cNvPr>
          <p:cNvSpPr>
            <a:spLocks noGrp="1"/>
          </p:cNvSpPr>
          <p:nvPr>
            <p:ph type="body" sz="quarter" idx="25"/>
          </p:nvPr>
        </p:nvSpPr>
        <p:spPr>
          <a:xfrm>
            <a:off x="26634091" y="15506030"/>
            <a:ext cx="8103254" cy="826170"/>
          </a:xfrm>
        </p:spPr>
        <p:txBody>
          <a:bodyPr/>
          <a:lstStyle/>
          <a:p>
            <a:r>
              <a:rPr lang="en-US" dirty="0"/>
              <a:t>Marketing Strategies</a:t>
            </a:r>
          </a:p>
        </p:txBody>
      </p:sp>
      <p:sp>
        <p:nvSpPr>
          <p:cNvPr id="10" name="Text Placeholder 9">
            <a:extLst>
              <a:ext uri="{FF2B5EF4-FFF2-40B4-BE49-F238E27FC236}">
                <a16:creationId xmlns:a16="http://schemas.microsoft.com/office/drawing/2014/main" id="{66D85F58-8DE9-5B3E-40AF-3CE7A9680B00}"/>
              </a:ext>
            </a:extLst>
          </p:cNvPr>
          <p:cNvSpPr>
            <a:spLocks noGrp="1"/>
          </p:cNvSpPr>
          <p:nvPr>
            <p:ph type="body" sz="quarter" idx="26"/>
          </p:nvPr>
        </p:nvSpPr>
        <p:spPr>
          <a:xfrm>
            <a:off x="26518489" y="4471614"/>
            <a:ext cx="8272463" cy="11451340"/>
          </a:xfrm>
        </p:spPr>
        <p:txBody>
          <a:bodyPr/>
          <a:lstStyle/>
          <a:p>
            <a:pPr algn="just"/>
            <a:r>
              <a:rPr lang="en-US" b="1" dirty="0">
                <a:latin typeface="Arial" panose="020B0604020202020204" pitchFamily="34" charset="0"/>
                <a:cs typeface="Arial" panose="020B0604020202020204" pitchFamily="34" charset="0"/>
              </a:rPr>
              <a:t>Strengths</a:t>
            </a:r>
          </a:p>
          <a:p>
            <a:pPr algn="just">
              <a:lnSpc>
                <a:spcPct val="107000"/>
              </a:lnSpc>
              <a:spcAft>
                <a:spcPts val="800"/>
              </a:spcAft>
            </a:pPr>
            <a:r>
              <a:rPr lang="en-US" sz="1800" dirty="0">
                <a:effectLst/>
                <a:latin typeface="Arial" panose="020B0604020202020204" pitchFamily="34" charset="0"/>
                <a:ea typeface="Calibri" panose="020F0502020204030204" pitchFamily="34" charset="0"/>
              </a:rPr>
              <a:t>Sainsburys has an important role in the London Stock Exchange market. It is a strong competitor in the stock exchange. It is a public trading company and the people have the right to purchase the share when they wanted it. Another important factor is the delivery of the quality products. they have more customers due to the selling of quality products. They have more customers. They have a good relationship with the customers. Consumer input of the company is better than the competitors(Vaněk, Mikoláš and Žváková, 2017).</a:t>
            </a:r>
            <a:endParaRPr lang="en-IN" sz="1800" dirty="0">
              <a:effectLst/>
              <a:latin typeface="Arial" panose="020B0604020202020204" pitchFamily="34" charset="0"/>
              <a:ea typeface="Calibri" panose="020F0502020204030204" pitchFamily="34" charset="0"/>
            </a:endParaRPr>
          </a:p>
          <a:p>
            <a:pPr algn="just">
              <a:lnSpc>
                <a:spcPct val="107000"/>
              </a:lnSpc>
              <a:spcAft>
                <a:spcPts val="800"/>
              </a:spcAft>
            </a:pPr>
            <a:r>
              <a:rPr lang="en-US" sz="1800" b="1" dirty="0">
                <a:effectLst/>
                <a:latin typeface="Arial" panose="020B0604020202020204" pitchFamily="34" charset="0"/>
                <a:ea typeface="Calibri" panose="020F0502020204030204" pitchFamily="34" charset="0"/>
              </a:rPr>
              <a:t>Weakness</a:t>
            </a:r>
            <a:endParaRPr lang="en-IN" sz="1800" dirty="0">
              <a:effectLst/>
              <a:latin typeface="Arial" panose="020B0604020202020204" pitchFamily="34" charset="0"/>
              <a:ea typeface="Calibri" panose="020F0502020204030204" pitchFamily="34" charset="0"/>
            </a:endParaRPr>
          </a:p>
          <a:p>
            <a:pPr algn="just">
              <a:lnSpc>
                <a:spcPct val="107000"/>
              </a:lnSpc>
              <a:spcAft>
                <a:spcPts val="800"/>
              </a:spcAft>
            </a:pPr>
            <a:r>
              <a:rPr lang="en-US" sz="1800" dirty="0">
                <a:effectLst/>
                <a:latin typeface="Arial" panose="020B0604020202020204" pitchFamily="34" charset="0"/>
                <a:ea typeface="Calibri" panose="020F0502020204030204" pitchFamily="34" charset="0"/>
              </a:rPr>
              <a:t>Competitors in the current market is a threat to the company.  Other than the current competitors, there are several online merchants are also there. They will also affect the selling of the company.  Due to the influence of the online companies, the Sainsburys is losing a lot of customers. There are also several problems related to the supply of products to the company. Past years, covid pandemic created a log impact on the company. Company had a big financial loss due to that. It is still a burden for the company and also affect the profitability of the company. </a:t>
            </a:r>
            <a:endParaRPr lang="en-IN" sz="1800" dirty="0">
              <a:effectLst/>
              <a:latin typeface="Arial" panose="020B0604020202020204" pitchFamily="34" charset="0"/>
              <a:ea typeface="Calibri" panose="020F0502020204030204" pitchFamily="34" charset="0"/>
            </a:endParaRPr>
          </a:p>
          <a:p>
            <a:pPr algn="just">
              <a:lnSpc>
                <a:spcPct val="107000"/>
              </a:lnSpc>
              <a:spcAft>
                <a:spcPts val="800"/>
              </a:spcAft>
            </a:pPr>
            <a:r>
              <a:rPr lang="en-US" sz="1800" b="1" dirty="0">
                <a:effectLst/>
                <a:latin typeface="Arial" panose="020B0604020202020204" pitchFamily="34" charset="0"/>
                <a:ea typeface="Calibri" panose="020F0502020204030204" pitchFamily="34" charset="0"/>
              </a:rPr>
              <a:t>Opportunity</a:t>
            </a:r>
            <a:endParaRPr lang="en-IN" sz="1800" dirty="0">
              <a:effectLst/>
              <a:latin typeface="Arial" panose="020B0604020202020204" pitchFamily="34" charset="0"/>
              <a:ea typeface="Calibri" panose="020F0502020204030204" pitchFamily="34" charset="0"/>
            </a:endParaRPr>
          </a:p>
          <a:p>
            <a:pPr algn="just">
              <a:lnSpc>
                <a:spcPct val="107000"/>
              </a:lnSpc>
              <a:spcAft>
                <a:spcPts val="800"/>
              </a:spcAft>
            </a:pPr>
            <a:r>
              <a:rPr lang="en-US" sz="1800" dirty="0">
                <a:effectLst/>
                <a:latin typeface="Arial" panose="020B0604020202020204" pitchFamily="34" charset="0"/>
                <a:ea typeface="Calibri" panose="020F0502020204030204" pitchFamily="34" charset="0"/>
              </a:rPr>
              <a:t>Self-checkouts given that Sainsbury's must provide customer service around-the-clock, automated technologies should be implemented. There are many opportunities for Sainsburys for adding several revenue sources, profit strategies and also they have the opportunity to change the product line and structure of the company. They have also opportunities for the expansion also. Company can expand the shops to various places. They are accepted by many consumers, so they can expand the business (Muzumdar, 2013).</a:t>
            </a:r>
            <a:endParaRPr lang="en-IN" sz="1800" dirty="0">
              <a:effectLst/>
              <a:latin typeface="Arial" panose="020B0604020202020204" pitchFamily="34" charset="0"/>
              <a:ea typeface="Calibri" panose="020F0502020204030204" pitchFamily="34" charset="0"/>
            </a:endParaRPr>
          </a:p>
          <a:p>
            <a:pPr algn="just">
              <a:lnSpc>
                <a:spcPct val="107000"/>
              </a:lnSpc>
              <a:spcAft>
                <a:spcPts val="800"/>
              </a:spcAft>
            </a:pPr>
            <a:r>
              <a:rPr lang="en-US" sz="1800" b="1" dirty="0">
                <a:effectLst/>
                <a:latin typeface="Arial" panose="020B0604020202020204" pitchFamily="34" charset="0"/>
                <a:ea typeface="Calibri" panose="020F0502020204030204" pitchFamily="34" charset="0"/>
              </a:rPr>
              <a:t>Threats</a:t>
            </a:r>
            <a:endParaRPr lang="en-IN" sz="1800" dirty="0">
              <a:effectLst/>
              <a:latin typeface="Arial" panose="020B0604020202020204" pitchFamily="34" charset="0"/>
              <a:ea typeface="Calibri" panose="020F0502020204030204" pitchFamily="34" charset="0"/>
            </a:endParaRPr>
          </a:p>
          <a:p>
            <a:pPr algn="just">
              <a:lnSpc>
                <a:spcPct val="107000"/>
              </a:lnSpc>
              <a:spcAft>
                <a:spcPts val="800"/>
              </a:spcAft>
            </a:pPr>
            <a:r>
              <a:rPr lang="en-US" sz="1800" dirty="0">
                <a:effectLst/>
                <a:latin typeface="Arial" panose="020B0604020202020204" pitchFamily="34" charset="0"/>
                <a:ea typeface="Calibri" panose="020F0502020204030204" pitchFamily="34" charset="0"/>
              </a:rPr>
              <a:t>There are several threats affected by the company. Epidemic and other crisis affected the consumers also. People also nowadays spend a small amount of money for the purchasing of products. Several rules and regulations are also a threat to the company. It varies from place to places. It will affect the legal status and reduce the goodwill of the company. Competitors are also a threat to the business. Tough competitors in market can affect the existence of Sainsburys in the market.  </a:t>
            </a:r>
            <a:endParaRPr lang="en-IN" sz="1800" dirty="0">
              <a:effectLst/>
              <a:latin typeface="Arial" panose="020B0604020202020204" pitchFamily="34" charset="0"/>
              <a:ea typeface="Calibri" panose="020F0502020204030204" pitchFamily="34" charset="0"/>
            </a:endParaRPr>
          </a:p>
          <a:p>
            <a:pPr algn="just"/>
            <a:endParaRPr lang="en-US" b="1" dirty="0">
              <a:latin typeface="Arial" panose="020B0604020202020204" pitchFamily="34" charset="0"/>
              <a:cs typeface="Arial" panose="020B0604020202020204" pitchFamily="34" charset="0"/>
            </a:endParaRPr>
          </a:p>
        </p:txBody>
      </p:sp>
      <p:sp>
        <p:nvSpPr>
          <p:cNvPr id="11" name="Text Placeholder 10">
            <a:extLst>
              <a:ext uri="{FF2B5EF4-FFF2-40B4-BE49-F238E27FC236}">
                <a16:creationId xmlns:a16="http://schemas.microsoft.com/office/drawing/2014/main" id="{858FF131-AD4E-B363-95F8-46DC3BE64395}"/>
              </a:ext>
            </a:extLst>
          </p:cNvPr>
          <p:cNvSpPr>
            <a:spLocks noGrp="1"/>
          </p:cNvSpPr>
          <p:nvPr>
            <p:ph type="body" sz="quarter" idx="27"/>
          </p:nvPr>
        </p:nvSpPr>
        <p:spPr>
          <a:xfrm>
            <a:off x="35119232" y="9714183"/>
            <a:ext cx="8272463" cy="527612"/>
          </a:xfrm>
        </p:spPr>
        <p:txBody>
          <a:bodyPr/>
          <a:lstStyle/>
          <a:p>
            <a:r>
              <a:rPr lang="en-US" dirty="0"/>
              <a:t>Conclusion</a:t>
            </a:r>
          </a:p>
          <a:p>
            <a:endParaRPr lang="en-US" dirty="0"/>
          </a:p>
        </p:txBody>
      </p:sp>
      <p:sp>
        <p:nvSpPr>
          <p:cNvPr id="12" name="Text Placeholder 11">
            <a:extLst>
              <a:ext uri="{FF2B5EF4-FFF2-40B4-BE49-F238E27FC236}">
                <a16:creationId xmlns:a16="http://schemas.microsoft.com/office/drawing/2014/main" id="{2A7A40C7-2E64-BC2E-8F6F-275ACE7B5700}"/>
              </a:ext>
            </a:extLst>
          </p:cNvPr>
          <p:cNvSpPr>
            <a:spLocks noGrp="1"/>
          </p:cNvSpPr>
          <p:nvPr>
            <p:ph type="body" sz="quarter" idx="28"/>
          </p:nvPr>
        </p:nvSpPr>
        <p:spPr>
          <a:xfrm>
            <a:off x="712103" y="16135831"/>
            <a:ext cx="8209706" cy="2296398"/>
          </a:xfrm>
        </p:spPr>
        <p:txBody>
          <a:bodyPr/>
          <a:lstStyle/>
          <a:p>
            <a:pPr algn="just">
              <a:lnSpc>
                <a:spcPct val="107000"/>
              </a:lnSpc>
              <a:spcAft>
                <a:spcPts val="800"/>
              </a:spcAft>
            </a:pPr>
            <a:r>
              <a:rPr lang="en-US" sz="1800" b="1" dirty="0">
                <a:effectLst/>
                <a:latin typeface="Arial" panose="020B0604020202020204" pitchFamily="34" charset="0"/>
                <a:ea typeface="Calibri" panose="020F0502020204030204" pitchFamily="34" charset="0"/>
              </a:rPr>
              <a:t>Political Factors</a:t>
            </a:r>
            <a:endParaRPr lang="en-IN" sz="1800" dirty="0">
              <a:effectLst/>
              <a:latin typeface="Arial" panose="020B0604020202020204" pitchFamily="34" charset="0"/>
              <a:ea typeface="Calibri" panose="020F0502020204030204" pitchFamily="34" charset="0"/>
            </a:endParaRPr>
          </a:p>
          <a:p>
            <a:pPr algn="just">
              <a:lnSpc>
                <a:spcPct val="107000"/>
              </a:lnSpc>
              <a:spcAft>
                <a:spcPts val="800"/>
              </a:spcAft>
            </a:pPr>
            <a:r>
              <a:rPr lang="en-US" sz="1800" dirty="0">
                <a:effectLst/>
                <a:latin typeface="Arial" panose="020B0604020202020204" pitchFamily="34" charset="0"/>
                <a:ea typeface="Calibri" panose="020F0502020204030204" pitchFamily="34" charset="0"/>
              </a:rPr>
              <a:t>The Brexit affected the UK market companies badly. It mainly affected retail marketers in UK like Sainsbury. It was very difficult to import goods from foreign countries and also very expensive. If this type of situations will happen again, Sainsburys need to work more in future for attaining profit. (Rasmussen, 1985). </a:t>
            </a:r>
            <a:endParaRPr lang="en-IN" sz="1800" dirty="0">
              <a:effectLst/>
              <a:latin typeface="Arial" panose="020B0604020202020204" pitchFamily="34" charset="0"/>
              <a:ea typeface="Calibri" panose="020F0502020204030204" pitchFamily="34" charset="0"/>
            </a:endParaRPr>
          </a:p>
          <a:p>
            <a:endParaRPr lang="en-US" dirty="0"/>
          </a:p>
        </p:txBody>
      </p:sp>
      <p:sp>
        <p:nvSpPr>
          <p:cNvPr id="13" name="Text Placeholder 12">
            <a:extLst>
              <a:ext uri="{FF2B5EF4-FFF2-40B4-BE49-F238E27FC236}">
                <a16:creationId xmlns:a16="http://schemas.microsoft.com/office/drawing/2014/main" id="{82F12360-9112-8A62-C99C-756549DD1B68}"/>
              </a:ext>
            </a:extLst>
          </p:cNvPr>
          <p:cNvSpPr>
            <a:spLocks noGrp="1"/>
          </p:cNvSpPr>
          <p:nvPr>
            <p:ph type="body" sz="quarter" idx="29"/>
          </p:nvPr>
        </p:nvSpPr>
        <p:spPr>
          <a:xfrm>
            <a:off x="35147250" y="13083668"/>
            <a:ext cx="8275320" cy="527611"/>
          </a:xfrm>
        </p:spPr>
        <p:txBody>
          <a:bodyPr/>
          <a:lstStyle/>
          <a:p>
            <a:r>
              <a:rPr lang="en-US" dirty="0"/>
              <a:t>References </a:t>
            </a:r>
          </a:p>
        </p:txBody>
      </p:sp>
      <p:sp>
        <p:nvSpPr>
          <p:cNvPr id="14" name="Text Placeholder 13">
            <a:extLst>
              <a:ext uri="{FF2B5EF4-FFF2-40B4-BE49-F238E27FC236}">
                <a16:creationId xmlns:a16="http://schemas.microsoft.com/office/drawing/2014/main" id="{6A649161-1233-2C83-5C46-9BC157533990}"/>
              </a:ext>
            </a:extLst>
          </p:cNvPr>
          <p:cNvSpPr>
            <a:spLocks noGrp="1"/>
          </p:cNvSpPr>
          <p:nvPr>
            <p:ph type="body" sz="quarter" idx="30"/>
          </p:nvPr>
        </p:nvSpPr>
        <p:spPr>
          <a:xfrm>
            <a:off x="35312964" y="3343973"/>
            <a:ext cx="8303336" cy="2339102"/>
          </a:xfrm>
        </p:spPr>
        <p:txBody>
          <a:bodyPr/>
          <a:lstStyle/>
          <a:p>
            <a:pPr algn="just"/>
            <a:r>
              <a:rPr lang="en-IN" sz="2000" dirty="0">
                <a:effectLst/>
                <a:latin typeface="Arial" panose="020B0604020202020204" pitchFamily="34" charset="0"/>
                <a:ea typeface="Calibri" panose="020F0502020204030204" pitchFamily="34" charset="0"/>
              </a:rPr>
              <a:t>. So they increased the price of such products. Opening and closing time of the shop is also affecting the sales of the business. They trying to being convenient and available for the consumers. They always close the shop in very midnight time and it will help in getting more sale per day. They also provides various techniques and services for attracting customers such as home delivery, online delivery through the official website of the company etc.</a:t>
            </a:r>
            <a:endParaRPr lang="en-US" dirty="0"/>
          </a:p>
        </p:txBody>
      </p:sp>
      <p:sp>
        <p:nvSpPr>
          <p:cNvPr id="15" name="Text Placeholder 14">
            <a:extLst>
              <a:ext uri="{FF2B5EF4-FFF2-40B4-BE49-F238E27FC236}">
                <a16:creationId xmlns:a16="http://schemas.microsoft.com/office/drawing/2014/main" id="{DE62F441-B419-E0BE-6016-0B2BCD4DA30A}"/>
              </a:ext>
            </a:extLst>
          </p:cNvPr>
          <p:cNvSpPr>
            <a:spLocks noGrp="1"/>
          </p:cNvSpPr>
          <p:nvPr>
            <p:ph type="body" sz="quarter" idx="96"/>
          </p:nvPr>
        </p:nvSpPr>
        <p:spPr>
          <a:xfrm>
            <a:off x="9421796" y="3652317"/>
            <a:ext cx="8271345" cy="15985210"/>
          </a:xfrm>
        </p:spPr>
        <p:txBody>
          <a:bodyPr/>
          <a:lstStyle/>
          <a:p>
            <a:pPr algn="just">
              <a:lnSpc>
                <a:spcPct val="107000"/>
              </a:lnSpc>
              <a:spcAft>
                <a:spcPts val="800"/>
              </a:spcAft>
            </a:pPr>
            <a:r>
              <a:rPr lang="en-US" sz="1800" dirty="0">
                <a:effectLst/>
                <a:latin typeface="Arial" panose="020B0604020202020204" pitchFamily="34" charset="0"/>
                <a:ea typeface="Calibri" panose="020F0502020204030204" pitchFamily="34" charset="0"/>
              </a:rPr>
              <a:t>If the workers demand higher salary than the past, Sainsbury which is a supermarket, which has a large</a:t>
            </a:r>
            <a:endParaRPr lang="en-US" sz="7200" b="1" dirty="0">
              <a:latin typeface="Arial" panose="020B0604020202020204" pitchFamily="34" charset="0"/>
              <a:cs typeface="Arial" panose="020B0604020202020204" pitchFamily="34" charset="0"/>
            </a:endParaRPr>
          </a:p>
          <a:p>
            <a:pPr algn="just">
              <a:lnSpc>
                <a:spcPct val="107000"/>
              </a:lnSpc>
              <a:spcAft>
                <a:spcPts val="800"/>
              </a:spcAft>
            </a:pPr>
            <a:r>
              <a:rPr lang="en-US" sz="1800" dirty="0">
                <a:effectLst/>
                <a:latin typeface="Arial" panose="020B0604020202020204" pitchFamily="34" charset="0"/>
                <a:ea typeface="Calibri" panose="020F0502020204030204" pitchFamily="34" charset="0"/>
              </a:rPr>
              <a:t>number of workers will go to loss. company profit will decrease due to this. There is a tough competition for Sainsburys. Competitors of the Sainsburys include Tesco, Morrison, ASDA etc. continuous innovation is needed for Sainsbury in order to compete in the market. It is also an economic factor for Sainsbury.</a:t>
            </a:r>
          </a:p>
          <a:p>
            <a:pPr algn="just">
              <a:lnSpc>
                <a:spcPct val="107000"/>
              </a:lnSpc>
              <a:spcAft>
                <a:spcPts val="800"/>
              </a:spcAft>
            </a:pPr>
            <a:r>
              <a:rPr lang="en-US" sz="1800" b="1" dirty="0">
                <a:effectLst/>
                <a:latin typeface="Arial" panose="020B0604020202020204" pitchFamily="34" charset="0"/>
                <a:ea typeface="Calibri" panose="020F0502020204030204" pitchFamily="34" charset="0"/>
              </a:rPr>
              <a:t>Socio-cultural Factors</a:t>
            </a:r>
            <a:endParaRPr lang="en-IN" sz="1800" dirty="0">
              <a:effectLst/>
              <a:latin typeface="Arial" panose="020B0604020202020204" pitchFamily="34" charset="0"/>
              <a:ea typeface="Calibri" panose="020F0502020204030204" pitchFamily="34" charset="0"/>
            </a:endParaRPr>
          </a:p>
          <a:p>
            <a:pPr algn="just">
              <a:lnSpc>
                <a:spcPct val="107000"/>
              </a:lnSpc>
              <a:spcAft>
                <a:spcPts val="800"/>
              </a:spcAft>
            </a:pPr>
            <a:r>
              <a:rPr lang="en-US" sz="1800" dirty="0">
                <a:effectLst/>
                <a:latin typeface="Arial" panose="020B0604020202020204" pitchFamily="34" charset="0"/>
                <a:ea typeface="Calibri" panose="020F0502020204030204" pitchFamily="34" charset="0"/>
              </a:rPr>
              <a:t>Healthy eating trend is an important factor in socio-cultural factors. Grocery store like Sainsbury should know the eating practices and trend in order to know the customer expectation and for more sales. There are several healthy eating habits by the people. Company should know about these factors </a:t>
            </a:r>
            <a:r>
              <a:rPr lang="en-IN" sz="1800" dirty="0">
                <a:effectLst/>
                <a:latin typeface="Arial" panose="020B0604020202020204" pitchFamily="34" charset="0"/>
                <a:ea typeface="Calibri" panose="020F0502020204030204" pitchFamily="34" charset="0"/>
              </a:rPr>
              <a:t>(</a:t>
            </a:r>
            <a:r>
              <a:rPr lang="en-IN" sz="1800" dirty="0" err="1">
                <a:effectLst/>
                <a:latin typeface="Arial" panose="020B0604020202020204" pitchFamily="34" charset="0"/>
                <a:ea typeface="Calibri" panose="020F0502020204030204" pitchFamily="34" charset="0"/>
              </a:rPr>
              <a:t>OkrÄ</a:t>
            </a:r>
            <a:r>
              <a:rPr lang="en-IN" sz="1800" baseline="30000" dirty="0" err="1">
                <a:effectLst/>
                <a:latin typeface="Arial" panose="020B0604020202020204" pitchFamily="34" charset="0"/>
                <a:ea typeface="Calibri" panose="020F0502020204030204" pitchFamily="34" charset="0"/>
              </a:rPr>
              <a:t>TM</a:t>
            </a:r>
            <a:r>
              <a:rPr lang="en-IN" sz="1800" dirty="0" err="1">
                <a:effectLst/>
                <a:latin typeface="Arial" panose="020B0604020202020204" pitchFamily="34" charset="0"/>
                <a:ea typeface="Calibri" panose="020F0502020204030204" pitchFamily="34" charset="0"/>
              </a:rPr>
              <a:t>glicka</a:t>
            </a:r>
            <a:r>
              <a:rPr lang="en-IN" sz="1800" dirty="0">
                <a:effectLst/>
                <a:latin typeface="Arial" panose="020B0604020202020204" pitchFamily="34" charset="0"/>
                <a:ea typeface="Calibri" panose="020F0502020204030204" pitchFamily="34" charset="0"/>
              </a:rPr>
              <a:t>, 2015. Customers health and expectation is an important factor that need to be cared by the company. The company should deliver healthy food items and quality food items for the customers. Customer taste is an important factor. </a:t>
            </a:r>
          </a:p>
          <a:p>
            <a:pPr algn="just">
              <a:lnSpc>
                <a:spcPct val="107000"/>
              </a:lnSpc>
              <a:spcAft>
                <a:spcPts val="800"/>
              </a:spcAft>
            </a:pPr>
            <a:r>
              <a:rPr lang="en-IN" sz="1800" dirty="0">
                <a:effectLst/>
                <a:latin typeface="Arial" panose="020B0604020202020204" pitchFamily="34" charset="0"/>
                <a:ea typeface="Calibri" panose="020F0502020204030204" pitchFamily="34" charset="0"/>
              </a:rPr>
              <a:t> </a:t>
            </a:r>
            <a:r>
              <a:rPr lang="en-US" sz="1800" b="1" dirty="0">
                <a:effectLst/>
                <a:latin typeface="Arial" panose="020B0604020202020204" pitchFamily="34" charset="0"/>
                <a:ea typeface="Calibri" panose="020F0502020204030204" pitchFamily="34" charset="0"/>
              </a:rPr>
              <a:t>Technological Factors</a:t>
            </a:r>
            <a:endParaRPr lang="en-IN" sz="1800" dirty="0">
              <a:effectLst/>
              <a:latin typeface="Arial" panose="020B0604020202020204" pitchFamily="34" charset="0"/>
              <a:ea typeface="Calibri" panose="020F0502020204030204" pitchFamily="34" charset="0"/>
            </a:endParaRPr>
          </a:p>
          <a:p>
            <a:pPr algn="just">
              <a:lnSpc>
                <a:spcPct val="107000"/>
              </a:lnSpc>
              <a:spcAft>
                <a:spcPts val="800"/>
              </a:spcAft>
            </a:pPr>
            <a:r>
              <a:rPr lang="en-US" sz="1800" dirty="0">
                <a:effectLst/>
                <a:latin typeface="Arial" panose="020B0604020202020204" pitchFamily="34" charset="0"/>
                <a:ea typeface="Calibri" panose="020F0502020204030204" pitchFamily="34" charset="0"/>
              </a:rPr>
              <a:t>Companies all around the world are learning more about their operations thanks to technological developments in analytics, such as the use of Big Data and AI concepts. Major important factor in technologically is the analytics model of the sales and stock management. Sainsbury should practice the technological innovation for measuring the estimated products to be sell in order to prevent waste and technology for fixing the price as per the quality in order to maximise the profit. Like all other supermarkets in UK , Sainsburys also has online purchasing system.  (SUNG, 2004). Customers can order the things from home and it will very helpful for the consumers. This technological aspect should be monitored properly. Another technology is e-commerce. Payment and </a:t>
            </a:r>
            <a:r>
              <a:rPr lang="en-US" sz="1800" dirty="0" err="1">
                <a:effectLst/>
                <a:latin typeface="Arial" panose="020B0604020202020204" pitchFamily="34" charset="0"/>
                <a:ea typeface="Calibri" panose="020F0502020204030204" pitchFamily="34" charset="0"/>
              </a:rPr>
              <a:t>oather</a:t>
            </a:r>
            <a:r>
              <a:rPr lang="en-US" sz="1800" dirty="0">
                <a:effectLst/>
                <a:latin typeface="Arial" panose="020B0604020202020204" pitchFamily="34" charset="0"/>
                <a:ea typeface="Calibri" panose="020F0502020204030204" pitchFamily="34" charset="0"/>
              </a:rPr>
              <a:t> monitory functions of  the company can be done using various technology.</a:t>
            </a:r>
          </a:p>
          <a:p>
            <a:pPr algn="just">
              <a:lnSpc>
                <a:spcPct val="107000"/>
              </a:lnSpc>
              <a:spcAft>
                <a:spcPts val="800"/>
              </a:spcAft>
            </a:pPr>
            <a:r>
              <a:rPr lang="en-US" sz="1800" b="1" dirty="0">
                <a:effectLst/>
                <a:latin typeface="Arial" panose="020B0604020202020204" pitchFamily="34" charset="0"/>
                <a:ea typeface="Calibri" panose="020F0502020204030204" pitchFamily="34" charset="0"/>
              </a:rPr>
              <a:t>Legal Factors</a:t>
            </a:r>
            <a:endParaRPr lang="en-IN" sz="1800" dirty="0">
              <a:effectLst/>
              <a:latin typeface="Arial" panose="020B0604020202020204" pitchFamily="34" charset="0"/>
              <a:ea typeface="Calibri" panose="020F0502020204030204" pitchFamily="34" charset="0"/>
            </a:endParaRPr>
          </a:p>
          <a:p>
            <a:pPr algn="just">
              <a:lnSpc>
                <a:spcPct val="107000"/>
              </a:lnSpc>
              <a:spcAft>
                <a:spcPts val="800"/>
              </a:spcAft>
            </a:pPr>
            <a:r>
              <a:rPr lang="en-US" sz="1800" dirty="0">
                <a:effectLst/>
                <a:latin typeface="Arial" panose="020B0604020202020204" pitchFamily="34" charset="0"/>
                <a:ea typeface="Calibri" panose="020F0502020204030204" pitchFamily="34" charset="0"/>
              </a:rPr>
              <a:t>UK government made new tax called sugar tax. So, companies like Sainsburys should alter the goods to avoid these tax. Obtaining regulatory authority permissions is also crucial. The product cannot be released onto the market unless the regulatory body gives it the go-ahead. There are also legal prohibitions in UK for marketing various food items like high fat containing food, salted foods, and sugar goods.</a:t>
            </a:r>
            <a:endParaRPr lang="en-IN" sz="1800" dirty="0">
              <a:effectLst/>
              <a:latin typeface="Arial" panose="020B0604020202020204" pitchFamily="34" charset="0"/>
              <a:ea typeface="Calibri" panose="020F0502020204030204" pitchFamily="34" charset="0"/>
            </a:endParaRPr>
          </a:p>
          <a:p>
            <a:pPr algn="just">
              <a:lnSpc>
                <a:spcPct val="107000"/>
              </a:lnSpc>
              <a:spcAft>
                <a:spcPts val="800"/>
              </a:spcAft>
            </a:pPr>
            <a:r>
              <a:rPr lang="en-IN" sz="1800" dirty="0">
                <a:effectLst/>
                <a:latin typeface="Arial" panose="020B0604020202020204" pitchFamily="34" charset="0"/>
                <a:ea typeface="Calibri" panose="020F0502020204030204" pitchFamily="34" charset="0"/>
              </a:rPr>
              <a:t> </a:t>
            </a:r>
            <a:r>
              <a:rPr lang="en-US" sz="1800" b="1" dirty="0">
                <a:effectLst/>
                <a:latin typeface="Arial" panose="020B0604020202020204" pitchFamily="34" charset="0"/>
                <a:ea typeface="Calibri" panose="020F0502020204030204" pitchFamily="34" charset="0"/>
              </a:rPr>
              <a:t>Environmental Factors</a:t>
            </a:r>
            <a:endParaRPr lang="en-IN" sz="1800" dirty="0">
              <a:effectLst/>
              <a:latin typeface="Arial" panose="020B0604020202020204" pitchFamily="34" charset="0"/>
              <a:ea typeface="Calibri" panose="020F0502020204030204" pitchFamily="34" charset="0"/>
            </a:endParaRPr>
          </a:p>
          <a:p>
            <a:pPr algn="just">
              <a:lnSpc>
                <a:spcPct val="107000"/>
              </a:lnSpc>
              <a:spcAft>
                <a:spcPts val="800"/>
              </a:spcAft>
            </a:pPr>
            <a:r>
              <a:rPr lang="en-US" sz="1800" dirty="0">
                <a:effectLst/>
                <a:latin typeface="Arial" panose="020B0604020202020204" pitchFamily="34" charset="0"/>
                <a:ea typeface="Calibri" panose="020F0502020204030204" pitchFamily="34" charset="0"/>
              </a:rPr>
              <a:t>Carbon impact is an important environmental factor that need to be considered by supermarkets like Sainsbury. A lot of amount of carbon dioxide is produced by the company due to the lighting of the shops whole day. company should take care of this aspect and reduce the carbon emission from the shops. another ,major factor is the making of plastic waste. Supermarkets like Sainsbury has a lot of plastic waste that will pollute the environment. Especially the single use plastic provided by the shops is a major threat to the environment. Sainsbury's will need to take effective measures for the controlling of plastic waste. And also they should encourage the customers in order to use eco friendly bags for the purchase. </a:t>
            </a:r>
            <a:endParaRPr lang="en-IN" sz="1800" dirty="0">
              <a:effectLst/>
              <a:latin typeface="Arial" panose="020B0604020202020204" pitchFamily="34" charset="0"/>
              <a:ea typeface="Calibri" panose="020F0502020204030204" pitchFamily="34" charset="0"/>
            </a:endParaRPr>
          </a:p>
          <a:p>
            <a:pPr algn="just">
              <a:lnSpc>
                <a:spcPct val="107000"/>
              </a:lnSpc>
              <a:spcAft>
                <a:spcPts val="800"/>
              </a:spcAft>
            </a:pPr>
            <a:endParaRPr lang="en-IN" sz="1800" dirty="0">
              <a:effectLst/>
              <a:latin typeface="Arial" panose="020B0604020202020204" pitchFamily="34" charset="0"/>
              <a:ea typeface="Calibri" panose="020F0502020204030204" pitchFamily="34" charset="0"/>
            </a:endParaRPr>
          </a:p>
          <a:p>
            <a:pPr algn="just">
              <a:lnSpc>
                <a:spcPct val="107000"/>
              </a:lnSpc>
              <a:spcAft>
                <a:spcPts val="800"/>
              </a:spcAft>
            </a:pPr>
            <a:endParaRPr lang="en-US" sz="1800" b="1" dirty="0">
              <a:effectLst/>
              <a:latin typeface="Arial" panose="020B0604020202020204" pitchFamily="34" charset="0"/>
              <a:ea typeface="Calibri" panose="020F0502020204030204" pitchFamily="34" charset="0"/>
            </a:endParaRPr>
          </a:p>
        </p:txBody>
      </p:sp>
      <p:sp>
        <p:nvSpPr>
          <p:cNvPr id="17" name="Text Placeholder 16">
            <a:extLst>
              <a:ext uri="{FF2B5EF4-FFF2-40B4-BE49-F238E27FC236}">
                <a16:creationId xmlns:a16="http://schemas.microsoft.com/office/drawing/2014/main" id="{F7024FB7-F496-AE84-568E-BA9E0719E1F4}"/>
              </a:ext>
            </a:extLst>
          </p:cNvPr>
          <p:cNvSpPr>
            <a:spLocks noGrp="1"/>
          </p:cNvSpPr>
          <p:nvPr>
            <p:ph type="body" sz="quarter" idx="137"/>
          </p:nvPr>
        </p:nvSpPr>
        <p:spPr>
          <a:xfrm>
            <a:off x="35116769" y="5665365"/>
            <a:ext cx="8274926" cy="527611"/>
          </a:xfrm>
        </p:spPr>
        <p:txBody>
          <a:bodyPr/>
          <a:lstStyle/>
          <a:p>
            <a:r>
              <a:rPr lang="en-US" dirty="0"/>
              <a:t>Recommendations</a:t>
            </a:r>
          </a:p>
        </p:txBody>
      </p:sp>
      <p:sp>
        <p:nvSpPr>
          <p:cNvPr id="20" name="Text Placeholder 19">
            <a:extLst>
              <a:ext uri="{FF2B5EF4-FFF2-40B4-BE49-F238E27FC236}">
                <a16:creationId xmlns:a16="http://schemas.microsoft.com/office/drawing/2014/main" id="{3BACED76-9DD7-97AA-2044-90954A1D9417}"/>
              </a:ext>
            </a:extLst>
          </p:cNvPr>
          <p:cNvSpPr>
            <a:spLocks noGrp="1"/>
          </p:cNvSpPr>
          <p:nvPr>
            <p:ph type="body" sz="quarter" idx="196"/>
          </p:nvPr>
        </p:nvSpPr>
        <p:spPr>
          <a:xfrm>
            <a:off x="5325239" y="751436"/>
            <a:ext cx="33440914" cy="2259080"/>
          </a:xfrm>
        </p:spPr>
        <p:txBody>
          <a:bodyPr/>
          <a:lstStyle/>
          <a:p>
            <a:r>
              <a:rPr lang="en-IN" sz="8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Environmental Marketing Analysis-Sainsbury’s Supermarket</a:t>
            </a:r>
          </a:p>
          <a:p>
            <a:endParaRPr lang="en-US" dirty="0"/>
          </a:p>
        </p:txBody>
      </p:sp>
      <p:pic>
        <p:nvPicPr>
          <p:cNvPr id="22" name="Picture 21">
            <a:extLst>
              <a:ext uri="{FF2B5EF4-FFF2-40B4-BE49-F238E27FC236}">
                <a16:creationId xmlns:a16="http://schemas.microsoft.com/office/drawing/2014/main" id="{C88E95A9-6ECB-587A-7614-414E882216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2901" y="4611729"/>
            <a:ext cx="8096150" cy="4876800"/>
          </a:xfrm>
          <a:prstGeom prst="rect">
            <a:avLst/>
          </a:prstGeom>
        </p:spPr>
      </p:pic>
      <p:sp>
        <p:nvSpPr>
          <p:cNvPr id="23" name="Rectangle 22">
            <a:extLst>
              <a:ext uri="{FF2B5EF4-FFF2-40B4-BE49-F238E27FC236}">
                <a16:creationId xmlns:a16="http://schemas.microsoft.com/office/drawing/2014/main" id="{35AE2840-D936-FD20-8CF7-C482BB884984}"/>
              </a:ext>
            </a:extLst>
          </p:cNvPr>
          <p:cNvSpPr/>
          <p:nvPr/>
        </p:nvSpPr>
        <p:spPr>
          <a:xfrm>
            <a:off x="53712" y="21288029"/>
            <a:ext cx="2861187" cy="492443"/>
          </a:xfrm>
          <a:prstGeom prst="rect">
            <a:avLst/>
          </a:prstGeom>
          <a:solidFill>
            <a:srgbClr val="203864"/>
          </a:solidFill>
          <a:ln>
            <a:solidFill>
              <a:srgbClr val="20386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pic>
        <p:nvPicPr>
          <p:cNvPr id="25" name="Picture 24">
            <a:extLst>
              <a:ext uri="{FF2B5EF4-FFF2-40B4-BE49-F238E27FC236}">
                <a16:creationId xmlns:a16="http://schemas.microsoft.com/office/drawing/2014/main" id="{AFF86F21-2626-F4C4-E7BE-6F300F42EEA9}"/>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7479"/>
          <a:stretch/>
        </p:blipFill>
        <p:spPr>
          <a:xfrm>
            <a:off x="20122229" y="4513524"/>
            <a:ext cx="3617454" cy="3234219"/>
          </a:xfrm>
          <a:prstGeom prst="rect">
            <a:avLst/>
          </a:prstGeom>
        </p:spPr>
      </p:pic>
      <p:sp>
        <p:nvSpPr>
          <p:cNvPr id="26" name="Text Placeholder 9">
            <a:extLst>
              <a:ext uri="{FF2B5EF4-FFF2-40B4-BE49-F238E27FC236}">
                <a16:creationId xmlns:a16="http://schemas.microsoft.com/office/drawing/2014/main" id="{69291D77-29C9-5B02-BAB7-197A89A7391C}"/>
              </a:ext>
            </a:extLst>
          </p:cNvPr>
          <p:cNvSpPr txBox="1">
            <a:spLocks/>
          </p:cNvSpPr>
          <p:nvPr/>
        </p:nvSpPr>
        <p:spPr>
          <a:xfrm>
            <a:off x="26634091" y="16389193"/>
            <a:ext cx="8187860" cy="4555093"/>
          </a:xfrm>
          <a:prstGeom prst="rect">
            <a:avLst/>
          </a:prstGeom>
        </p:spPr>
        <p:txBody>
          <a:bodyPr wrap="square" lIns="91440" tIns="91440" rIns="91440" bIns="91440" anchor="t" anchorCtr="0">
            <a:spAutoFit/>
          </a:bodyPr>
          <a:lstStyle>
            <a:lvl1pPr marL="0" indent="0" algn="l" defTabSz="3761915" rtl="0" eaLnBrk="1" latinLnBrk="0" hangingPunct="1">
              <a:spcBef>
                <a:spcPct val="20000"/>
              </a:spcBef>
              <a:buFont typeface="Arial" pitchFamily="34" charset="0"/>
              <a:buNone/>
              <a:defRPr sz="2000" kern="1200">
                <a:solidFill>
                  <a:schemeClr val="accent5">
                    <a:lumMod val="50000"/>
                  </a:schemeClr>
                </a:solidFill>
                <a:latin typeface="Century Gothic" panose="020B0502020202020204" pitchFamily="34" charset="0"/>
                <a:ea typeface="+mn-ea"/>
                <a:cs typeface="Times New Roman" panose="02020603050405020304" pitchFamily="18" charset="0"/>
              </a:defRPr>
            </a:lvl1pPr>
            <a:lvl2pPr marL="1273565" indent="-489833" algn="l" defTabSz="3761915" rtl="0" eaLnBrk="1" latinLnBrk="0" hangingPunct="1">
              <a:spcBef>
                <a:spcPct val="20000"/>
              </a:spcBef>
              <a:buFont typeface="Arial" pitchFamily="34" charset="0"/>
              <a:buChar char="–"/>
              <a:defRPr sz="2100" kern="1200">
                <a:solidFill>
                  <a:schemeClr val="tx1"/>
                </a:solidFill>
                <a:latin typeface="Trebuchet MS" pitchFamily="34" charset="0"/>
                <a:ea typeface="+mn-ea"/>
                <a:cs typeface="+mn-cs"/>
              </a:defRPr>
            </a:lvl2pPr>
            <a:lvl3pPr marL="1763397" indent="-489833" algn="l" defTabSz="3761915" rtl="0" eaLnBrk="1" latinLnBrk="0" hangingPunct="1">
              <a:spcBef>
                <a:spcPct val="20000"/>
              </a:spcBef>
              <a:buFont typeface="Arial" pitchFamily="34" charset="0"/>
              <a:buChar char="•"/>
              <a:defRPr sz="2100" kern="1200">
                <a:solidFill>
                  <a:schemeClr val="tx1"/>
                </a:solidFill>
                <a:latin typeface="Trebuchet MS" pitchFamily="34" charset="0"/>
                <a:ea typeface="+mn-ea"/>
                <a:cs typeface="+mn-cs"/>
              </a:defRPr>
            </a:lvl3pPr>
            <a:lvl4pPr marL="2302214" indent="-538817" algn="l" defTabSz="3761915" rtl="0" eaLnBrk="1" latinLnBrk="0" hangingPunct="1">
              <a:spcBef>
                <a:spcPct val="20000"/>
              </a:spcBef>
              <a:buFont typeface="Arial" pitchFamily="34" charset="0"/>
              <a:buChar char="–"/>
              <a:defRPr sz="2100" kern="1200">
                <a:solidFill>
                  <a:schemeClr val="tx1"/>
                </a:solidFill>
                <a:latin typeface="Trebuchet MS" pitchFamily="34" charset="0"/>
                <a:ea typeface="+mn-ea"/>
                <a:cs typeface="+mn-cs"/>
              </a:defRPr>
            </a:lvl4pPr>
            <a:lvl5pPr marL="2694080" indent="-391866" algn="l" defTabSz="3761915" rtl="0" eaLnBrk="1" latinLnBrk="0" hangingPunct="1">
              <a:spcBef>
                <a:spcPct val="20000"/>
              </a:spcBef>
              <a:buFont typeface="Arial" pitchFamily="34" charset="0"/>
              <a:buChar char="»"/>
              <a:defRPr sz="2100" kern="1200">
                <a:solidFill>
                  <a:schemeClr val="tx1"/>
                </a:solidFill>
                <a:latin typeface="Trebuchet MS" pitchFamily="34" charset="0"/>
                <a:ea typeface="+mn-ea"/>
                <a:cs typeface="+mn-cs"/>
              </a:defRPr>
            </a:lvl5pPr>
            <a:lvl6pPr marL="10345266"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6pPr>
            <a:lvl7pPr marL="12226223"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7pPr>
            <a:lvl8pPr marL="14107181"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8pPr>
            <a:lvl9pPr marL="15988137"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9pPr>
          </a:lstStyle>
          <a:p>
            <a:pPr algn="just"/>
            <a:r>
              <a:rPr lang="en-IN" sz="1800" dirty="0">
                <a:effectLst/>
                <a:latin typeface="Arial" panose="020B0604020202020204" pitchFamily="34" charset="0"/>
                <a:ea typeface="Calibri" panose="020F0502020204030204" pitchFamily="34" charset="0"/>
              </a:rPr>
              <a:t>Sainsbury has different marketing strategies based on their marketing mix. They have several product strategies for the marketing like introducing new types of products to the market and also, they make several alterations in the existing products of the business. They provide products of their own brand. It will enhance the productivity of the company. Another strategy is being environmentally friendly by innovative ideas. they are using several products like biodegradable for their operations. It will improve the position of the company in the minds of the people. They also updated heir operations with new technologies.</a:t>
            </a:r>
            <a:r>
              <a:rPr lang="en-IN" sz="2000" dirty="0">
                <a:effectLst/>
                <a:latin typeface="Arial" panose="020B0604020202020204" pitchFamily="34" charset="0"/>
                <a:ea typeface="Calibri" panose="020F0502020204030204" pitchFamily="34" charset="0"/>
              </a:rPr>
              <a:t> Sainsbury has computerised retailers for the operation. Another part of the strategy is the pricing strategy of the company.  They are using competitive pricing strategy for the selling of the products. They vary their pricing ranges by comparing to the competitors. And also they fix the price in accordance with the product placement also. While considering the children’s products of the Sainsburys, they have a great value due to the quality of the product. </a:t>
            </a:r>
            <a:endParaRPr lang="en-US" b="1" dirty="0">
              <a:latin typeface="Arial" panose="020B0604020202020204" pitchFamily="34" charset="0"/>
              <a:cs typeface="Arial" panose="020B0604020202020204" pitchFamily="34" charset="0"/>
            </a:endParaRPr>
          </a:p>
        </p:txBody>
      </p:sp>
      <p:sp>
        <p:nvSpPr>
          <p:cNvPr id="28" name="Text Placeholder 9">
            <a:extLst>
              <a:ext uri="{FF2B5EF4-FFF2-40B4-BE49-F238E27FC236}">
                <a16:creationId xmlns:a16="http://schemas.microsoft.com/office/drawing/2014/main" id="{9F0DB695-7FDF-0183-616E-B7FA12C7FFC1}"/>
              </a:ext>
            </a:extLst>
          </p:cNvPr>
          <p:cNvSpPr txBox="1">
            <a:spLocks/>
          </p:cNvSpPr>
          <p:nvPr/>
        </p:nvSpPr>
        <p:spPr>
          <a:xfrm>
            <a:off x="35150638" y="6465661"/>
            <a:ext cx="8272463" cy="3126818"/>
          </a:xfrm>
          <a:prstGeom prst="rect">
            <a:avLst/>
          </a:prstGeom>
        </p:spPr>
        <p:txBody>
          <a:bodyPr wrap="square" lIns="91440" tIns="91440" rIns="91440" bIns="91440" anchor="t" anchorCtr="0">
            <a:spAutoFit/>
          </a:bodyPr>
          <a:lstStyle>
            <a:lvl1pPr marL="0" indent="0" algn="l" defTabSz="3761915" rtl="0" eaLnBrk="1" latinLnBrk="0" hangingPunct="1">
              <a:spcBef>
                <a:spcPct val="20000"/>
              </a:spcBef>
              <a:buFont typeface="Arial" pitchFamily="34" charset="0"/>
              <a:buNone/>
              <a:defRPr sz="2000" kern="1200">
                <a:solidFill>
                  <a:schemeClr val="accent5">
                    <a:lumMod val="50000"/>
                  </a:schemeClr>
                </a:solidFill>
                <a:latin typeface="Century Gothic" panose="020B0502020202020204" pitchFamily="34" charset="0"/>
                <a:ea typeface="+mn-ea"/>
                <a:cs typeface="Times New Roman" panose="02020603050405020304" pitchFamily="18" charset="0"/>
              </a:defRPr>
            </a:lvl1pPr>
            <a:lvl2pPr marL="1273565" indent="-489833" algn="l" defTabSz="3761915" rtl="0" eaLnBrk="1" latinLnBrk="0" hangingPunct="1">
              <a:spcBef>
                <a:spcPct val="20000"/>
              </a:spcBef>
              <a:buFont typeface="Arial" pitchFamily="34" charset="0"/>
              <a:buChar char="–"/>
              <a:defRPr sz="2100" kern="1200">
                <a:solidFill>
                  <a:schemeClr val="tx1"/>
                </a:solidFill>
                <a:latin typeface="Trebuchet MS" pitchFamily="34" charset="0"/>
                <a:ea typeface="+mn-ea"/>
                <a:cs typeface="+mn-cs"/>
              </a:defRPr>
            </a:lvl2pPr>
            <a:lvl3pPr marL="1763397" indent="-489833" algn="l" defTabSz="3761915" rtl="0" eaLnBrk="1" latinLnBrk="0" hangingPunct="1">
              <a:spcBef>
                <a:spcPct val="20000"/>
              </a:spcBef>
              <a:buFont typeface="Arial" pitchFamily="34" charset="0"/>
              <a:buChar char="•"/>
              <a:defRPr sz="2100" kern="1200">
                <a:solidFill>
                  <a:schemeClr val="tx1"/>
                </a:solidFill>
                <a:latin typeface="Trebuchet MS" pitchFamily="34" charset="0"/>
                <a:ea typeface="+mn-ea"/>
                <a:cs typeface="+mn-cs"/>
              </a:defRPr>
            </a:lvl3pPr>
            <a:lvl4pPr marL="2302214" indent="-538817" algn="l" defTabSz="3761915" rtl="0" eaLnBrk="1" latinLnBrk="0" hangingPunct="1">
              <a:spcBef>
                <a:spcPct val="20000"/>
              </a:spcBef>
              <a:buFont typeface="Arial" pitchFamily="34" charset="0"/>
              <a:buChar char="–"/>
              <a:defRPr sz="2100" kern="1200">
                <a:solidFill>
                  <a:schemeClr val="tx1"/>
                </a:solidFill>
                <a:latin typeface="Trebuchet MS" pitchFamily="34" charset="0"/>
                <a:ea typeface="+mn-ea"/>
                <a:cs typeface="+mn-cs"/>
              </a:defRPr>
            </a:lvl4pPr>
            <a:lvl5pPr marL="2694080" indent="-391866" algn="l" defTabSz="3761915" rtl="0" eaLnBrk="1" latinLnBrk="0" hangingPunct="1">
              <a:spcBef>
                <a:spcPct val="20000"/>
              </a:spcBef>
              <a:buFont typeface="Arial" pitchFamily="34" charset="0"/>
              <a:buChar char="»"/>
              <a:defRPr sz="2100" kern="1200">
                <a:solidFill>
                  <a:schemeClr val="tx1"/>
                </a:solidFill>
                <a:latin typeface="Trebuchet MS" pitchFamily="34" charset="0"/>
                <a:ea typeface="+mn-ea"/>
                <a:cs typeface="+mn-cs"/>
              </a:defRPr>
            </a:lvl5pPr>
            <a:lvl6pPr marL="10345266"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6pPr>
            <a:lvl7pPr marL="12226223"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7pPr>
            <a:lvl8pPr marL="14107181"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8pPr>
            <a:lvl9pPr marL="15988137"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9pPr>
          </a:lstStyle>
          <a:p>
            <a:pPr algn="just">
              <a:lnSpc>
                <a:spcPct val="107000"/>
              </a:lnSpc>
              <a:spcAft>
                <a:spcPts val="800"/>
              </a:spcAft>
            </a:pPr>
            <a:r>
              <a:rPr lang="en-IN" sz="1800">
                <a:effectLst/>
                <a:latin typeface="Arial" panose="020B0604020202020204" pitchFamily="34" charset="0"/>
                <a:ea typeface="Calibri" panose="020F0502020204030204" pitchFamily="34" charset="0"/>
              </a:rPr>
              <a:t>Instead of battling it out for a little portion of the market, Sainsbury's store should about form cooperations with other competitors in the market.it can be accomplished by the extending the products of the company. Another recommendation is for product design of the company. They should make available of different types of products for the consumers. They should also focus on the existence in the market by working according to the current marketing trend. Therefore, new competitors pose a danger to companies in the consumer services sector. They ought to be more focused on finding novel ways to satisfy customers' requirements. Investors will then be able to develop plans to meet demand. </a:t>
            </a:r>
          </a:p>
        </p:txBody>
      </p:sp>
      <p:sp>
        <p:nvSpPr>
          <p:cNvPr id="30" name="Text Placeholder 9">
            <a:extLst>
              <a:ext uri="{FF2B5EF4-FFF2-40B4-BE49-F238E27FC236}">
                <a16:creationId xmlns:a16="http://schemas.microsoft.com/office/drawing/2014/main" id="{38A2BAEB-A043-872F-C3BC-957F7E2C65A1}"/>
              </a:ext>
            </a:extLst>
          </p:cNvPr>
          <p:cNvSpPr txBox="1">
            <a:spLocks/>
          </p:cNvSpPr>
          <p:nvPr/>
        </p:nvSpPr>
        <p:spPr>
          <a:xfrm>
            <a:off x="35201437" y="13783503"/>
            <a:ext cx="8272463" cy="6999801"/>
          </a:xfrm>
          <a:prstGeom prst="rect">
            <a:avLst/>
          </a:prstGeom>
        </p:spPr>
        <p:txBody>
          <a:bodyPr wrap="square" lIns="91440" tIns="91440" rIns="91440" bIns="91440" anchor="t" anchorCtr="0">
            <a:spAutoFit/>
          </a:bodyPr>
          <a:lstStyle>
            <a:lvl1pPr marL="0" indent="0" algn="l" defTabSz="3761915" rtl="0" eaLnBrk="1" latinLnBrk="0" hangingPunct="1">
              <a:spcBef>
                <a:spcPct val="20000"/>
              </a:spcBef>
              <a:buFont typeface="Arial" pitchFamily="34" charset="0"/>
              <a:buNone/>
              <a:defRPr sz="2000" kern="1200">
                <a:solidFill>
                  <a:schemeClr val="accent5">
                    <a:lumMod val="50000"/>
                  </a:schemeClr>
                </a:solidFill>
                <a:latin typeface="Century Gothic" panose="020B0502020202020204" pitchFamily="34" charset="0"/>
                <a:ea typeface="+mn-ea"/>
                <a:cs typeface="Times New Roman" panose="02020603050405020304" pitchFamily="18" charset="0"/>
              </a:defRPr>
            </a:lvl1pPr>
            <a:lvl2pPr marL="1273565" indent="-489833" algn="l" defTabSz="3761915" rtl="0" eaLnBrk="1" latinLnBrk="0" hangingPunct="1">
              <a:spcBef>
                <a:spcPct val="20000"/>
              </a:spcBef>
              <a:buFont typeface="Arial" pitchFamily="34" charset="0"/>
              <a:buChar char="–"/>
              <a:defRPr sz="2100" kern="1200">
                <a:solidFill>
                  <a:schemeClr val="tx1"/>
                </a:solidFill>
                <a:latin typeface="Trebuchet MS" pitchFamily="34" charset="0"/>
                <a:ea typeface="+mn-ea"/>
                <a:cs typeface="+mn-cs"/>
              </a:defRPr>
            </a:lvl2pPr>
            <a:lvl3pPr marL="1763397" indent="-489833" algn="l" defTabSz="3761915" rtl="0" eaLnBrk="1" latinLnBrk="0" hangingPunct="1">
              <a:spcBef>
                <a:spcPct val="20000"/>
              </a:spcBef>
              <a:buFont typeface="Arial" pitchFamily="34" charset="0"/>
              <a:buChar char="•"/>
              <a:defRPr sz="2100" kern="1200">
                <a:solidFill>
                  <a:schemeClr val="tx1"/>
                </a:solidFill>
                <a:latin typeface="Trebuchet MS" pitchFamily="34" charset="0"/>
                <a:ea typeface="+mn-ea"/>
                <a:cs typeface="+mn-cs"/>
              </a:defRPr>
            </a:lvl3pPr>
            <a:lvl4pPr marL="2302214" indent="-538817" algn="l" defTabSz="3761915" rtl="0" eaLnBrk="1" latinLnBrk="0" hangingPunct="1">
              <a:spcBef>
                <a:spcPct val="20000"/>
              </a:spcBef>
              <a:buFont typeface="Arial" pitchFamily="34" charset="0"/>
              <a:buChar char="–"/>
              <a:defRPr sz="2100" kern="1200">
                <a:solidFill>
                  <a:schemeClr val="tx1"/>
                </a:solidFill>
                <a:latin typeface="Trebuchet MS" pitchFamily="34" charset="0"/>
                <a:ea typeface="+mn-ea"/>
                <a:cs typeface="+mn-cs"/>
              </a:defRPr>
            </a:lvl4pPr>
            <a:lvl5pPr marL="2694080" indent="-391866" algn="l" defTabSz="3761915" rtl="0" eaLnBrk="1" latinLnBrk="0" hangingPunct="1">
              <a:spcBef>
                <a:spcPct val="20000"/>
              </a:spcBef>
              <a:buFont typeface="Arial" pitchFamily="34" charset="0"/>
              <a:buChar char="»"/>
              <a:defRPr sz="2100" kern="1200">
                <a:solidFill>
                  <a:schemeClr val="tx1"/>
                </a:solidFill>
                <a:latin typeface="Trebuchet MS" pitchFamily="34" charset="0"/>
                <a:ea typeface="+mn-ea"/>
                <a:cs typeface="+mn-cs"/>
              </a:defRPr>
            </a:lvl5pPr>
            <a:lvl6pPr marL="10345266"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6pPr>
            <a:lvl7pPr marL="12226223"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7pPr>
            <a:lvl8pPr marL="14107181"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8pPr>
            <a:lvl9pPr marL="15988137"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9pPr>
          </a:lstStyle>
          <a:p>
            <a:pPr algn="just">
              <a:lnSpc>
                <a:spcPct val="150000"/>
              </a:lnSpc>
            </a:pPr>
            <a:r>
              <a:rPr lang="en-IN" sz="1400" dirty="0">
                <a:effectLst/>
                <a:latin typeface="Times New Roman" panose="02020603050405020304" pitchFamily="18" charset="0"/>
              </a:rPr>
              <a:t>Edwards, C.D. (1968). Advertising and competition. </a:t>
            </a:r>
            <a:r>
              <a:rPr lang="en-IN" sz="1400" i="1" dirty="0">
                <a:effectLst/>
                <a:latin typeface="Times New Roman" panose="02020603050405020304" pitchFamily="18" charset="0"/>
              </a:rPr>
              <a:t>Business Horizons</a:t>
            </a:r>
            <a:r>
              <a:rPr lang="en-IN" sz="1400" dirty="0">
                <a:effectLst/>
                <a:latin typeface="Times New Roman" panose="02020603050405020304" pitchFamily="18" charset="0"/>
              </a:rPr>
              <a:t>, 11(1), pp.59–77. doi:10.1016/0007-6813(68)90023-2.</a:t>
            </a:r>
          </a:p>
          <a:p>
            <a:pPr algn="just">
              <a:lnSpc>
                <a:spcPct val="150000"/>
              </a:lnSpc>
            </a:pPr>
            <a:r>
              <a:rPr lang="en-IN" sz="1400" dirty="0">
                <a:effectLst/>
                <a:latin typeface="Times New Roman" panose="02020603050405020304" pitchFamily="18" charset="0"/>
              </a:rPr>
              <a:t>Eskandari, M.J., Miri, M., </a:t>
            </a:r>
            <a:r>
              <a:rPr lang="en-IN" sz="1400" dirty="0" err="1">
                <a:effectLst/>
                <a:latin typeface="Times New Roman" panose="02020603050405020304" pitchFamily="18" charset="0"/>
              </a:rPr>
              <a:t>Gholami</a:t>
            </a:r>
            <a:r>
              <a:rPr lang="en-IN" sz="1400" dirty="0">
                <a:effectLst/>
                <a:latin typeface="Times New Roman" panose="02020603050405020304" pitchFamily="18" charset="0"/>
              </a:rPr>
              <a:t>, S. and Nia, H.R.S. (2015). Factors Affecting the Competitiveness of the Food Industry By Using Porters Five Forces Model Case Study in Hamadan Province, Iran. </a:t>
            </a:r>
            <a:r>
              <a:rPr lang="en-IN" sz="1400" i="1" dirty="0">
                <a:effectLst/>
                <a:latin typeface="Times New Roman" panose="02020603050405020304" pitchFamily="18" charset="0"/>
              </a:rPr>
              <a:t>Journal of Asian Scientific Research</a:t>
            </a:r>
            <a:r>
              <a:rPr lang="en-IN" sz="1400" dirty="0">
                <a:effectLst/>
                <a:latin typeface="Times New Roman" panose="02020603050405020304" pitchFamily="18" charset="0"/>
              </a:rPr>
              <a:t>, 5(4), pp.185–197. doi:10.18488/journal.2/2015.5.4/2.4.185.197.</a:t>
            </a:r>
          </a:p>
          <a:p>
            <a:pPr algn="just">
              <a:lnSpc>
                <a:spcPct val="150000"/>
              </a:lnSpc>
            </a:pPr>
            <a:r>
              <a:rPr lang="en-IN" sz="1400" dirty="0" err="1">
                <a:effectLst/>
                <a:latin typeface="Times New Roman" panose="02020603050405020304" pitchFamily="18" charset="0"/>
              </a:rPr>
              <a:t>Mirrazavi</a:t>
            </a:r>
            <a:r>
              <a:rPr lang="en-IN" sz="1400" dirty="0">
                <a:effectLst/>
                <a:latin typeface="Times New Roman" panose="02020603050405020304" pitchFamily="18" charset="0"/>
              </a:rPr>
              <a:t>, S.K. and </a:t>
            </a:r>
            <a:r>
              <a:rPr lang="en-IN" sz="1400" dirty="0" err="1">
                <a:effectLst/>
                <a:latin typeface="Times New Roman" panose="02020603050405020304" pitchFamily="18" charset="0"/>
              </a:rPr>
              <a:t>Beringer</a:t>
            </a:r>
            <a:r>
              <a:rPr lang="en-IN" sz="1400" dirty="0">
                <a:effectLst/>
                <a:latin typeface="Times New Roman" panose="02020603050405020304" pitchFamily="18" charset="0"/>
              </a:rPr>
              <a:t>, H. (2007). A web-based workforce management system for Sainsburys Supermarkets Ltd. </a:t>
            </a:r>
            <a:r>
              <a:rPr lang="en-IN" sz="1400" i="1" dirty="0">
                <a:effectLst/>
                <a:latin typeface="Times New Roman" panose="02020603050405020304" pitchFamily="18" charset="0"/>
              </a:rPr>
              <a:t>Annals of Operations Research</a:t>
            </a:r>
            <a:r>
              <a:rPr lang="en-IN" sz="1400" dirty="0">
                <a:effectLst/>
                <a:latin typeface="Times New Roman" panose="02020603050405020304" pitchFamily="18" charset="0"/>
              </a:rPr>
              <a:t>, 155(1), pp.437–457. doi:10.1007/s10479-007-0204-2.</a:t>
            </a:r>
          </a:p>
          <a:p>
            <a:pPr algn="just">
              <a:lnSpc>
                <a:spcPct val="150000"/>
              </a:lnSpc>
            </a:pPr>
            <a:r>
              <a:rPr lang="en-IN" sz="1400" dirty="0">
                <a:effectLst/>
                <a:latin typeface="Times New Roman" panose="02020603050405020304" pitchFamily="18" charset="0"/>
              </a:rPr>
              <a:t>Muzumdar, P. (2013). Business Model Development Through Corporate Strategy Design: IBM SWOT Analysis. </a:t>
            </a:r>
            <a:r>
              <a:rPr lang="en-IN" sz="1400" i="1" dirty="0">
                <a:effectLst/>
                <a:latin typeface="Times New Roman" panose="02020603050405020304" pitchFamily="18" charset="0"/>
              </a:rPr>
              <a:t>SSRN Electronic Journal</a:t>
            </a:r>
            <a:r>
              <a:rPr lang="en-IN" sz="1400" dirty="0">
                <a:effectLst/>
                <a:latin typeface="Times New Roman" panose="02020603050405020304" pitchFamily="18" charset="0"/>
              </a:rPr>
              <a:t>. doi:10.2139/ssrn.2367123.</a:t>
            </a:r>
          </a:p>
          <a:p>
            <a:pPr algn="just">
              <a:lnSpc>
                <a:spcPct val="150000"/>
              </a:lnSpc>
            </a:pPr>
            <a:r>
              <a:rPr lang="en-IN" sz="1400" dirty="0">
                <a:effectLst/>
                <a:latin typeface="Times New Roman" panose="02020603050405020304" pitchFamily="18" charset="0"/>
              </a:rPr>
              <a:t>OkrÄ</a:t>
            </a:r>
            <a:r>
              <a:rPr lang="en-IN" sz="1400" baseline="30000" dirty="0">
                <a:effectLst/>
                <a:latin typeface="Times New Roman" panose="02020603050405020304" pitchFamily="18" charset="0"/>
              </a:rPr>
              <a:t>TM</a:t>
            </a:r>
            <a:r>
              <a:rPr lang="en-IN" sz="1400" dirty="0">
                <a:effectLst/>
                <a:latin typeface="Times New Roman" panose="02020603050405020304" pitchFamily="18" charset="0"/>
              </a:rPr>
              <a:t>glicka, M. (2015). Key Factors of Small Business Success: Literature Review. </a:t>
            </a:r>
            <a:r>
              <a:rPr lang="en-IN" sz="1400" i="1" dirty="0">
                <a:effectLst/>
                <a:latin typeface="Times New Roman" panose="02020603050405020304" pitchFamily="18" charset="0"/>
              </a:rPr>
              <a:t>Journal of Social and Development Sciences</a:t>
            </a:r>
            <a:r>
              <a:rPr lang="en-IN" sz="1400" dirty="0">
                <a:effectLst/>
                <a:latin typeface="Times New Roman" panose="02020603050405020304" pitchFamily="18" charset="0"/>
              </a:rPr>
              <a:t>, 6(4), pp.30–36. doi:10.22610/jsds.v6i4.857.</a:t>
            </a:r>
          </a:p>
          <a:p>
            <a:pPr algn="just">
              <a:lnSpc>
                <a:spcPct val="150000"/>
              </a:lnSpc>
            </a:pPr>
            <a:r>
              <a:rPr lang="en-IN" sz="1400" dirty="0">
                <a:effectLst/>
                <a:latin typeface="Times New Roman" panose="02020603050405020304" pitchFamily="18" charset="0"/>
              </a:rPr>
              <a:t>Rasmussen, S.A. (1985). Sainsbury on denying a Fregean conclusion. </a:t>
            </a:r>
            <a:r>
              <a:rPr lang="en-IN" sz="1400" i="1" dirty="0">
                <a:effectLst/>
                <a:latin typeface="Times New Roman" panose="02020603050405020304" pitchFamily="18" charset="0"/>
              </a:rPr>
              <a:t>Analysis</a:t>
            </a:r>
            <a:r>
              <a:rPr lang="en-IN" sz="1400" dirty="0">
                <a:effectLst/>
                <a:latin typeface="Times New Roman" panose="02020603050405020304" pitchFamily="18" charset="0"/>
              </a:rPr>
              <a:t>, 45(1), pp.77–79. doi:10.1093/</a:t>
            </a:r>
            <a:r>
              <a:rPr lang="en-IN" sz="1400" dirty="0" err="1">
                <a:effectLst/>
                <a:latin typeface="Times New Roman" panose="02020603050405020304" pitchFamily="18" charset="0"/>
              </a:rPr>
              <a:t>analys</a:t>
            </a:r>
            <a:r>
              <a:rPr lang="en-IN" sz="1400" dirty="0">
                <a:effectLst/>
                <a:latin typeface="Times New Roman" panose="02020603050405020304" pitchFamily="18" charset="0"/>
              </a:rPr>
              <a:t>/45.1.77.</a:t>
            </a:r>
          </a:p>
          <a:p>
            <a:pPr algn="just">
              <a:lnSpc>
                <a:spcPct val="150000"/>
              </a:lnSpc>
            </a:pPr>
            <a:r>
              <a:rPr lang="en-IN" sz="1400" dirty="0">
                <a:effectLst/>
                <a:latin typeface="Times New Roman" panose="02020603050405020304" pitchFamily="18" charset="0"/>
              </a:rPr>
              <a:t>SUNG, T. (2004). E-commerce critical success factors: East vs. West. </a:t>
            </a:r>
            <a:r>
              <a:rPr lang="en-IN" sz="1400" i="1" dirty="0">
                <a:effectLst/>
                <a:latin typeface="Times New Roman" panose="02020603050405020304" pitchFamily="18" charset="0"/>
              </a:rPr>
              <a:t>Technological Forecasting and Social Change</a:t>
            </a:r>
            <a:r>
              <a:rPr lang="en-IN" sz="1400" dirty="0">
                <a:effectLst/>
                <a:latin typeface="Times New Roman" panose="02020603050405020304" pitchFamily="18" charset="0"/>
              </a:rPr>
              <a:t>. doi:10.1016/s0040-1625(04)00118-0.</a:t>
            </a:r>
          </a:p>
          <a:p>
            <a:pPr algn="just">
              <a:lnSpc>
                <a:spcPct val="150000"/>
              </a:lnSpc>
            </a:pPr>
            <a:r>
              <a:rPr lang="en-IN" sz="1400" dirty="0">
                <a:effectLst/>
                <a:latin typeface="Times New Roman" panose="02020603050405020304" pitchFamily="18" charset="0"/>
              </a:rPr>
              <a:t>Vaněk, M., Mikoláš, M. and Žváková, K. (2017). Evaluation methods of swot analysis. </a:t>
            </a:r>
            <a:r>
              <a:rPr lang="en-IN" sz="1400" i="1" dirty="0" err="1">
                <a:effectLst/>
                <a:latin typeface="Times New Roman" panose="02020603050405020304" pitchFamily="18" charset="0"/>
              </a:rPr>
              <a:t>GeoScience</a:t>
            </a:r>
            <a:r>
              <a:rPr lang="en-IN" sz="1400" i="1" dirty="0">
                <a:effectLst/>
                <a:latin typeface="Times New Roman" panose="02020603050405020304" pitchFamily="18" charset="0"/>
              </a:rPr>
              <a:t> Engineering</a:t>
            </a:r>
            <a:r>
              <a:rPr lang="en-IN" sz="1400" dirty="0">
                <a:effectLst/>
                <a:latin typeface="Times New Roman" panose="02020603050405020304" pitchFamily="18" charset="0"/>
              </a:rPr>
              <a:t>, 58(2), pp.23–31. doi:10.2478/gse-2014-0036.</a:t>
            </a:r>
          </a:p>
          <a:p>
            <a:pPr algn="just">
              <a:lnSpc>
                <a:spcPct val="150000"/>
              </a:lnSpc>
            </a:pPr>
            <a:r>
              <a:rPr lang="en-IN" sz="1400" dirty="0">
                <a:effectLst/>
                <a:latin typeface="Times New Roman" panose="02020603050405020304" pitchFamily="18" charset="0"/>
              </a:rPr>
              <a:t>Zhang, Y. (2018). Financial factors and labor market fluctuations. </a:t>
            </a:r>
            <a:r>
              <a:rPr lang="en-IN" sz="1400" i="1" dirty="0">
                <a:effectLst/>
                <a:latin typeface="Times New Roman" panose="02020603050405020304" pitchFamily="18" charset="0"/>
              </a:rPr>
              <a:t>Economic Modelling</a:t>
            </a:r>
            <a:r>
              <a:rPr lang="en-IN" sz="1400" dirty="0">
                <a:effectLst/>
                <a:latin typeface="Times New Roman" panose="02020603050405020304" pitchFamily="18" charset="0"/>
              </a:rPr>
              <a:t>, 74, pp.24–44. doi:10.1016/j.econmod.2018.05.002.</a:t>
            </a:r>
          </a:p>
          <a:p>
            <a:pPr algn="just">
              <a:lnSpc>
                <a:spcPct val="107000"/>
              </a:lnSpc>
              <a:spcAft>
                <a:spcPts val="800"/>
              </a:spcAft>
            </a:pPr>
            <a:endParaRPr lang="en-IN" sz="1800" dirty="0">
              <a:effectLst/>
              <a:latin typeface="Arial" panose="020B0604020202020204" pitchFamily="34" charset="0"/>
              <a:ea typeface="Calibri" panose="020F0502020204030204" pitchFamily="34" charset="0"/>
            </a:endParaRPr>
          </a:p>
        </p:txBody>
      </p:sp>
      <p:sp>
        <p:nvSpPr>
          <p:cNvPr id="38" name="Text Placeholder 9">
            <a:extLst>
              <a:ext uri="{FF2B5EF4-FFF2-40B4-BE49-F238E27FC236}">
                <a16:creationId xmlns:a16="http://schemas.microsoft.com/office/drawing/2014/main" id="{D6D2201F-AAA7-6783-0505-D001664A2AE9}"/>
              </a:ext>
            </a:extLst>
          </p:cNvPr>
          <p:cNvSpPr txBox="1">
            <a:spLocks/>
          </p:cNvSpPr>
          <p:nvPr/>
        </p:nvSpPr>
        <p:spPr>
          <a:xfrm>
            <a:off x="35150638" y="10233090"/>
            <a:ext cx="8272463" cy="3284810"/>
          </a:xfrm>
          <a:prstGeom prst="rect">
            <a:avLst/>
          </a:prstGeom>
        </p:spPr>
        <p:txBody>
          <a:bodyPr wrap="square" lIns="91440" tIns="91440" rIns="91440" bIns="91440" anchor="t" anchorCtr="0">
            <a:spAutoFit/>
          </a:bodyPr>
          <a:lstStyle>
            <a:lvl1pPr marL="0" indent="0" algn="l" defTabSz="3761915" rtl="0" eaLnBrk="1" latinLnBrk="0" hangingPunct="1">
              <a:spcBef>
                <a:spcPct val="20000"/>
              </a:spcBef>
              <a:buFont typeface="Arial" pitchFamily="34" charset="0"/>
              <a:buNone/>
              <a:defRPr sz="2000" kern="1200">
                <a:solidFill>
                  <a:schemeClr val="accent5">
                    <a:lumMod val="50000"/>
                  </a:schemeClr>
                </a:solidFill>
                <a:latin typeface="Century Gothic" panose="020B0502020202020204" pitchFamily="34" charset="0"/>
                <a:ea typeface="+mn-ea"/>
                <a:cs typeface="Times New Roman" panose="02020603050405020304" pitchFamily="18" charset="0"/>
              </a:defRPr>
            </a:lvl1pPr>
            <a:lvl2pPr marL="1273565" indent="-489833" algn="l" defTabSz="3761915" rtl="0" eaLnBrk="1" latinLnBrk="0" hangingPunct="1">
              <a:spcBef>
                <a:spcPct val="20000"/>
              </a:spcBef>
              <a:buFont typeface="Arial" pitchFamily="34" charset="0"/>
              <a:buChar char="–"/>
              <a:defRPr sz="2100" kern="1200">
                <a:solidFill>
                  <a:schemeClr val="tx1"/>
                </a:solidFill>
                <a:latin typeface="Trebuchet MS" pitchFamily="34" charset="0"/>
                <a:ea typeface="+mn-ea"/>
                <a:cs typeface="+mn-cs"/>
              </a:defRPr>
            </a:lvl2pPr>
            <a:lvl3pPr marL="1763397" indent="-489833" algn="l" defTabSz="3761915" rtl="0" eaLnBrk="1" latinLnBrk="0" hangingPunct="1">
              <a:spcBef>
                <a:spcPct val="20000"/>
              </a:spcBef>
              <a:buFont typeface="Arial" pitchFamily="34" charset="0"/>
              <a:buChar char="•"/>
              <a:defRPr sz="2100" kern="1200">
                <a:solidFill>
                  <a:schemeClr val="tx1"/>
                </a:solidFill>
                <a:latin typeface="Trebuchet MS" pitchFamily="34" charset="0"/>
                <a:ea typeface="+mn-ea"/>
                <a:cs typeface="+mn-cs"/>
              </a:defRPr>
            </a:lvl3pPr>
            <a:lvl4pPr marL="2302214" indent="-538817" algn="l" defTabSz="3761915" rtl="0" eaLnBrk="1" latinLnBrk="0" hangingPunct="1">
              <a:spcBef>
                <a:spcPct val="20000"/>
              </a:spcBef>
              <a:buFont typeface="Arial" pitchFamily="34" charset="0"/>
              <a:buChar char="–"/>
              <a:defRPr sz="2100" kern="1200">
                <a:solidFill>
                  <a:schemeClr val="tx1"/>
                </a:solidFill>
                <a:latin typeface="Trebuchet MS" pitchFamily="34" charset="0"/>
                <a:ea typeface="+mn-ea"/>
                <a:cs typeface="+mn-cs"/>
              </a:defRPr>
            </a:lvl4pPr>
            <a:lvl5pPr marL="2694080" indent="-391866" algn="l" defTabSz="3761915" rtl="0" eaLnBrk="1" latinLnBrk="0" hangingPunct="1">
              <a:spcBef>
                <a:spcPct val="20000"/>
              </a:spcBef>
              <a:buFont typeface="Arial" pitchFamily="34" charset="0"/>
              <a:buChar char="»"/>
              <a:defRPr sz="2100" kern="1200">
                <a:solidFill>
                  <a:schemeClr val="tx1"/>
                </a:solidFill>
                <a:latin typeface="Trebuchet MS" pitchFamily="34" charset="0"/>
                <a:ea typeface="+mn-ea"/>
                <a:cs typeface="+mn-cs"/>
              </a:defRPr>
            </a:lvl5pPr>
            <a:lvl6pPr marL="10345266"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6pPr>
            <a:lvl7pPr marL="12226223"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7pPr>
            <a:lvl8pPr marL="14107181"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8pPr>
            <a:lvl9pPr marL="15988137"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9pPr>
          </a:lstStyle>
          <a:p>
            <a:pPr algn="just">
              <a:lnSpc>
                <a:spcPct val="107000"/>
              </a:lnSpc>
              <a:spcAft>
                <a:spcPts val="800"/>
              </a:spcAft>
            </a:pPr>
            <a:r>
              <a:rPr lang="en-IN" sz="1800" dirty="0">
                <a:effectLst/>
                <a:latin typeface="Arial" panose="020B0604020202020204" pitchFamily="34" charset="0"/>
                <a:ea typeface="Calibri" panose="020F0502020204030204" pitchFamily="34" charset="0"/>
              </a:rPr>
              <a:t>Sainsburys is one of the famous important company UK. Sainsbury provides a huge selection of products and services. In order to examine the internal company environment, Porter's five forces are applied. This report includes the analysis of Sainsbury's, one of the famous supermarkets in UK. On conducting the pestle analysis, company is affected by different political, economic, legal, socio cultural and technologies. Company affects various factors in porters five forces also. It has several strengths, weakness, opportunities and threats. The proper evaluation of the marketing area will help the company to enhance its performance.</a:t>
            </a:r>
          </a:p>
          <a:p>
            <a:pPr algn="just">
              <a:lnSpc>
                <a:spcPct val="107000"/>
              </a:lnSpc>
              <a:spcAft>
                <a:spcPts val="800"/>
              </a:spcAft>
            </a:pPr>
            <a:endParaRPr lang="en-IN" sz="1800" dirty="0">
              <a:effectLst/>
              <a:latin typeface="Arial" panose="020B0604020202020204" pitchFamily="34" charset="0"/>
              <a:ea typeface="Calibri" panose="020F0502020204030204" pitchFamily="34" charset="0"/>
            </a:endParaRPr>
          </a:p>
        </p:txBody>
      </p:sp>
      <p:sp>
        <p:nvSpPr>
          <p:cNvPr id="18" name="Text Placeholder 6">
            <a:extLst>
              <a:ext uri="{FF2B5EF4-FFF2-40B4-BE49-F238E27FC236}">
                <a16:creationId xmlns:a16="http://schemas.microsoft.com/office/drawing/2014/main" id="{62A302B8-ECD6-CAC6-AE8D-6C95FDD5C736}"/>
              </a:ext>
            </a:extLst>
          </p:cNvPr>
          <p:cNvSpPr txBox="1">
            <a:spLocks/>
          </p:cNvSpPr>
          <p:nvPr/>
        </p:nvSpPr>
        <p:spPr>
          <a:xfrm>
            <a:off x="712102" y="17877382"/>
            <a:ext cx="8152041" cy="3140347"/>
          </a:xfrm>
          <a:prstGeom prst="rect">
            <a:avLst/>
          </a:prstGeom>
        </p:spPr>
        <p:txBody>
          <a:bodyPr wrap="square" lIns="91440" tIns="91440" rIns="91440" bIns="91440" anchor="t" anchorCtr="0">
            <a:spAutoFit/>
          </a:bodyPr>
          <a:lstStyle>
            <a:lvl1pPr marL="0" indent="0" algn="l" defTabSz="3761915" rtl="0" eaLnBrk="1" latinLnBrk="0" hangingPunct="1">
              <a:spcBef>
                <a:spcPct val="20000"/>
              </a:spcBef>
              <a:buFont typeface="Arial" pitchFamily="34" charset="0"/>
              <a:buNone/>
              <a:defRPr sz="2000" kern="1200">
                <a:solidFill>
                  <a:schemeClr val="accent5">
                    <a:lumMod val="50000"/>
                  </a:schemeClr>
                </a:solidFill>
                <a:latin typeface="Century Gothic" panose="020B0502020202020204" pitchFamily="34" charset="0"/>
                <a:ea typeface="+mn-ea"/>
                <a:cs typeface="Times New Roman" panose="02020603050405020304" pitchFamily="18" charset="0"/>
              </a:defRPr>
            </a:lvl1pPr>
            <a:lvl2pPr marL="1273565" indent="-489833" algn="l" defTabSz="3761915" rtl="0" eaLnBrk="1" latinLnBrk="0" hangingPunct="1">
              <a:spcBef>
                <a:spcPct val="20000"/>
              </a:spcBef>
              <a:buFont typeface="Arial" pitchFamily="34" charset="0"/>
              <a:buChar char="–"/>
              <a:defRPr sz="2100" kern="1200">
                <a:solidFill>
                  <a:schemeClr val="tx1"/>
                </a:solidFill>
                <a:latin typeface="Trebuchet MS" pitchFamily="34" charset="0"/>
                <a:ea typeface="+mn-ea"/>
                <a:cs typeface="+mn-cs"/>
              </a:defRPr>
            </a:lvl2pPr>
            <a:lvl3pPr marL="1763397" indent="-489833" algn="l" defTabSz="3761915" rtl="0" eaLnBrk="1" latinLnBrk="0" hangingPunct="1">
              <a:spcBef>
                <a:spcPct val="20000"/>
              </a:spcBef>
              <a:buFont typeface="Arial" pitchFamily="34" charset="0"/>
              <a:buChar char="•"/>
              <a:defRPr sz="2100" kern="1200">
                <a:solidFill>
                  <a:schemeClr val="tx1"/>
                </a:solidFill>
                <a:latin typeface="Trebuchet MS" pitchFamily="34" charset="0"/>
                <a:ea typeface="+mn-ea"/>
                <a:cs typeface="+mn-cs"/>
              </a:defRPr>
            </a:lvl3pPr>
            <a:lvl4pPr marL="2302214" indent="-538817" algn="l" defTabSz="3761915" rtl="0" eaLnBrk="1" latinLnBrk="0" hangingPunct="1">
              <a:spcBef>
                <a:spcPct val="20000"/>
              </a:spcBef>
              <a:buFont typeface="Arial" pitchFamily="34" charset="0"/>
              <a:buChar char="–"/>
              <a:defRPr sz="2100" kern="1200">
                <a:solidFill>
                  <a:schemeClr val="tx1"/>
                </a:solidFill>
                <a:latin typeface="Trebuchet MS" pitchFamily="34" charset="0"/>
                <a:ea typeface="+mn-ea"/>
                <a:cs typeface="+mn-cs"/>
              </a:defRPr>
            </a:lvl4pPr>
            <a:lvl5pPr marL="2694080" indent="-391866" algn="l" defTabSz="3761915" rtl="0" eaLnBrk="1" latinLnBrk="0" hangingPunct="1">
              <a:spcBef>
                <a:spcPct val="20000"/>
              </a:spcBef>
              <a:buFont typeface="Arial" pitchFamily="34" charset="0"/>
              <a:buChar char="»"/>
              <a:defRPr sz="2100" kern="1200">
                <a:solidFill>
                  <a:schemeClr val="tx1"/>
                </a:solidFill>
                <a:latin typeface="Trebuchet MS" pitchFamily="34" charset="0"/>
                <a:ea typeface="+mn-ea"/>
                <a:cs typeface="+mn-cs"/>
              </a:defRPr>
            </a:lvl5pPr>
            <a:lvl6pPr marL="10345266"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6pPr>
            <a:lvl7pPr marL="12226223"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7pPr>
            <a:lvl8pPr marL="14107181"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8pPr>
            <a:lvl9pPr marL="15988137"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9pPr>
          </a:lstStyle>
          <a:p>
            <a:pPr algn="just">
              <a:lnSpc>
                <a:spcPct val="107000"/>
              </a:lnSpc>
              <a:spcAft>
                <a:spcPts val="800"/>
              </a:spcAft>
            </a:pPr>
            <a:r>
              <a:rPr lang="en-US" sz="2000" b="1" dirty="0">
                <a:effectLst/>
                <a:latin typeface="Arial" panose="020B0604020202020204" pitchFamily="34" charset="0"/>
                <a:ea typeface="Calibri" panose="020F0502020204030204" pitchFamily="34" charset="0"/>
              </a:rPr>
              <a:t>Economic Factors</a:t>
            </a:r>
            <a:endParaRPr lang="en-IN" sz="2000" dirty="0">
              <a:effectLst/>
              <a:latin typeface="Arial" panose="020B0604020202020204" pitchFamily="34" charset="0"/>
              <a:ea typeface="Calibri" panose="020F0502020204030204" pitchFamily="34" charset="0"/>
            </a:endParaRPr>
          </a:p>
          <a:p>
            <a:pPr algn="just"/>
            <a:r>
              <a:rPr lang="en-US" sz="2000" dirty="0">
                <a:effectLst/>
                <a:latin typeface="Arial" panose="020B0604020202020204" pitchFamily="34" charset="0"/>
                <a:ea typeface="Calibri" panose="020F0502020204030204" pitchFamily="34" charset="0"/>
              </a:rPr>
              <a:t>The price change in fuel is a factor that will affect the company. Economic factors of Sainsbury include the supply of fossil fuels and the tax of fuel. The price change in fuels will affect the importing and exporting of the commodities. In such cases, the cost of supply chain of retailers like Sainsbury will increase. It will decrease the profitability of the company it affects the profit margin or the commodity price (Zhang, 2018). Another economic issue is increasing salary expectation of the employees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4695677"/>
      </p:ext>
    </p:extLst>
  </p:cSld>
  <p:clrMapOvr>
    <a:masterClrMapping/>
  </p:clrMapOvr>
</p:sld>
</file>

<file path=ppt/theme/theme1.xml><?xml version="1.0" encoding="utf-8"?>
<a:theme xmlns:a="http://schemas.openxmlformats.org/drawingml/2006/main" name="48x96 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000" dirty="0">
            <a:latin typeface="Times New Roman" panose="02020603050405020304" pitchFamily="18" charset="0"/>
            <a:cs typeface="Times New Roman" panose="02020603050405020304" pitchFamily="18" charset="0"/>
          </a:defRPr>
        </a:defPPr>
      </a:lstStyle>
    </a:txDef>
  </a:objectDefaults>
  <a:extraClrSchemeLst/>
</a:theme>
</file>

<file path=ppt/theme/theme2.xml><?xml version="1.0" encoding="utf-8"?>
<a:theme xmlns:a="http://schemas.openxmlformats.org/drawingml/2006/main" name="Without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000" dirty="0">
            <a:latin typeface="Times New Roman" panose="02020603050405020304" pitchFamily="18" charset="0"/>
            <a:cs typeface="Times New Roman" panose="02020603050405020304" pitchFamily="18" charset="0"/>
          </a:defRPr>
        </a:defPPr>
      </a:lstStyle>
    </a:tx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PosterPresentations.com-48x96-Template</Template>
  <TotalTime>1722</TotalTime>
  <Words>2550</Words>
  <Application>Microsoft Office PowerPoint</Application>
  <PresentationFormat>Custom</PresentationFormat>
  <Paragraphs>64</Paragraphs>
  <Slides>2</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vt:i4>
      </vt:variant>
    </vt:vector>
  </HeadingPairs>
  <TitlesOfParts>
    <vt:vector size="10" baseType="lpstr">
      <vt:lpstr>Arial</vt:lpstr>
      <vt:lpstr>Arial Black</vt:lpstr>
      <vt:lpstr>Calibri</vt:lpstr>
      <vt:lpstr>Century Gothic</vt:lpstr>
      <vt:lpstr>Times New Roman</vt:lpstr>
      <vt:lpstr>Trebuchet MS</vt:lpstr>
      <vt:lpstr>48x96 Template</vt:lpstr>
      <vt:lpstr>Without Guides</vt:lpstr>
      <vt:lpstr>PowerPoint Presentation</vt:lpstr>
      <vt:lpstr>PowerPoint Presentation</vt:lpstr>
    </vt:vector>
  </TitlesOfParts>
  <Manager>A. Kotoulas</Manager>
  <Company>Canterbury Media Services, Inc.</Company>
  <LinksUpToDate>false</LinksUpToDate>
  <SharedDoc>false</SharedDoc>
  <HyperlinkBase>https://www.posterpresentations.com/free-poster-templates.html</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48x96 PowerPoint Presentation</dc:title>
  <dc:subject>Research poster presentation template</dc:subject>
  <dc:creator>PosterPresentations.com</dc:creator>
  <cp:keywords>48x96 Powerpoint poster template, scientific poster template, research poster template</cp:keywords>
  <dc:description>This template is the property of PosterPresentations.com. You are free to modify and print the template as needed, as long as the PosterPresentations.com watermark at the bottom left of the page is visible. Call us if you need help with this poster template. 1-866-649-3004 (c)PosterPresentations.com</dc:description>
  <cp:lastModifiedBy>mohammed shafeek s n</cp:lastModifiedBy>
  <cp:revision>79</cp:revision>
  <dcterms:created xsi:type="dcterms:W3CDTF">2012-02-09T21:25:37Z</dcterms:created>
  <dcterms:modified xsi:type="dcterms:W3CDTF">2022-09-12T19:39:30Z</dcterms:modified>
  <cp:category>Research poster templates</cp:category>
</cp:coreProperties>
</file>