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7"/>
  </p:notesMasterIdLst>
  <p:handoutMasterIdLst>
    <p:handoutMasterId r:id="rId38"/>
  </p:handoutMasterIdLst>
  <p:sldIdLst>
    <p:sldId id="273" r:id="rId5"/>
    <p:sldId id="266" r:id="rId6"/>
    <p:sldId id="382" r:id="rId7"/>
    <p:sldId id="290" r:id="rId8"/>
    <p:sldId id="341" r:id="rId9"/>
    <p:sldId id="342" r:id="rId10"/>
    <p:sldId id="380" r:id="rId11"/>
    <p:sldId id="378" r:id="rId12"/>
    <p:sldId id="268" r:id="rId13"/>
    <p:sldId id="354" r:id="rId14"/>
    <p:sldId id="352" r:id="rId15"/>
    <p:sldId id="345" r:id="rId16"/>
    <p:sldId id="346" r:id="rId17"/>
    <p:sldId id="347" r:id="rId18"/>
    <p:sldId id="349" r:id="rId19"/>
    <p:sldId id="350" r:id="rId20"/>
    <p:sldId id="374" r:id="rId21"/>
    <p:sldId id="325" r:id="rId22"/>
    <p:sldId id="376" r:id="rId23"/>
    <p:sldId id="359" r:id="rId24"/>
    <p:sldId id="360" r:id="rId25"/>
    <p:sldId id="361" r:id="rId26"/>
    <p:sldId id="363" r:id="rId27"/>
    <p:sldId id="364" r:id="rId28"/>
    <p:sldId id="365" r:id="rId29"/>
    <p:sldId id="366" r:id="rId30"/>
    <p:sldId id="367" r:id="rId31"/>
    <p:sldId id="369" r:id="rId32"/>
    <p:sldId id="370" r:id="rId33"/>
    <p:sldId id="371" r:id="rId34"/>
    <p:sldId id="372" r:id="rId35"/>
    <p:sldId id="272" r:id="rId36"/>
  </p:sldIdLst>
  <p:sldSz cx="16257588" cy="9144000"/>
  <p:notesSz cx="6858000" cy="9144000"/>
  <p:defaultTextStyle>
    <a:defPPr>
      <a:defRPr lang="en-US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D1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7328" autoAdjust="0"/>
  </p:normalViewPr>
  <p:slideViewPr>
    <p:cSldViewPr snapToGrid="0" snapToObjects="1">
      <p:cViewPr varScale="1">
        <p:scale>
          <a:sx n="36" d="100"/>
          <a:sy n="36" d="100"/>
        </p:scale>
        <p:origin x="1280" y="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7" d="100"/>
          <a:sy n="87" d="100"/>
        </p:scale>
        <p:origin x="384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6E08121-8E66-4F07-A4C3-E9E9511B6A1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F41125-879C-45F0-8D4C-A66B962174F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9B154-9BF4-4294-9D8C-9AE34BC34751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827993-5E12-4383-9FB3-3CFC02FB2E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E3E2E5-EA93-412E-A82D-08F186A690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7B895-4A26-48EF-8383-3F850998A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8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29BE7-A07E-F243-B57A-C9D666A6AC11}" type="datetimeFigureOut">
              <a:rPr lang="en-GB" smtClean="0"/>
              <a:t>19/02/2021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3C78D4-3E6E-7541-B5CD-7881E3C09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3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436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6968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670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998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242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696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6600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2919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0" i="0" dirty="0">
              <a:solidFill>
                <a:srgbClr val="000000"/>
              </a:solidFill>
              <a:effectLst/>
              <a:latin typeface="Open San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9813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6036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9277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847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5462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9239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3718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>
              <a:spcAft>
                <a:spcPts val="1875"/>
              </a:spcAft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1321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6968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579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3598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6798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5575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667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0989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2229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2870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3493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2904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8856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>
              <a:spcAft>
                <a:spcPts val="1875"/>
              </a:spcAft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628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98E3AA-1E86-8646-8B05-137B9C861405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8810676-7FAE-AC49-8346-D249CC86593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24F486E-DE77-1843-BD39-44AF3B3506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727" y="5144848"/>
            <a:ext cx="2828100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C36FD5-ECBC-AF4D-9AE4-6E8B8B539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4D4E74E-0012-3040-949B-752A4C805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46A7401-EF49-6644-BF4B-3662228A4EEE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223FA4B-1028-AF49-AE1F-0F64B3D8D34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B6D1BCC1-C66C-AE41-BC60-15F5BFC966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80314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139757AE-9E90-4145-928E-608C85BD90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727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99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31213-871B-F44C-9951-9B97A0A4F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6414B-4366-284C-8BC8-AFB7EB09D5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80A52A-EFA5-8B4C-96C8-BF364FC6159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7224" y="1957388"/>
            <a:ext cx="14901864" cy="5757863"/>
          </a:xfrm>
        </p:spPr>
        <p:txBody>
          <a:bodyPr numCol="2" spcCol="360000"/>
          <a:lstStyle>
            <a:lvl1pPr marL="635000" indent="-635000">
              <a:spcAft>
                <a:spcPts val="1400"/>
              </a:spcAft>
              <a:buClr>
                <a:schemeClr val="accent3"/>
              </a:buClr>
              <a:buFont typeface="+mj-lt"/>
              <a:buNone/>
              <a:tabLst/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01	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397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>
            <a:lvl1pPr>
              <a:spcAft>
                <a:spcPts val="1050"/>
              </a:spcAft>
              <a:defRPr sz="2400">
                <a:solidFill>
                  <a:schemeClr val="tx1"/>
                </a:solidFill>
              </a:defRPr>
            </a:lvl1pPr>
            <a:lvl2pPr marL="0" indent="0">
              <a:spcAft>
                <a:spcPts val="1050"/>
              </a:spcAft>
              <a:buFont typeface="Arial" panose="020B0604020202020204" pitchFamily="34" charset="0"/>
              <a:buNone/>
              <a:defRPr sz="2400" b="0"/>
            </a:lvl2pPr>
            <a:lvl3pPr marL="324000" indent="-324000">
              <a:spcAft>
                <a:spcPts val="1050"/>
              </a:spcAft>
              <a:defRPr sz="2400" b="0"/>
            </a:lvl3pPr>
            <a:lvl4pPr marL="342900" indent="-342900">
              <a:spcAft>
                <a:spcPts val="1050"/>
              </a:spcAft>
              <a:buFont typeface=".AppleSystemUIFont"/>
              <a:buChar char="—"/>
              <a:defRPr sz="2400" b="1"/>
            </a:lvl4pPr>
            <a:lvl5pPr>
              <a:spcAft>
                <a:spcPts val="1050"/>
              </a:spcAft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815637" y="1971347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30A7DD4-3CBD-F246-BC53-6BEBEA133B3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62257" y="2037805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1DA8D82E-AEB3-3A45-A5CB-6EB9FF9F053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815637" y="3774022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71A40A3F-DB43-0746-9BDF-2279BF951BC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262257" y="3840480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BB65BB96-9728-4C43-BE5A-54FDF86B35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815637" y="5576696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E28A0DD3-F4D7-7E4B-ABE2-85198553A9C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62257" y="5643154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2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2 co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>
                <a:solidFill>
                  <a:schemeClr val="tx1"/>
                </a:solidFill>
              </a:defRPr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>
                <a:solidFill>
                  <a:schemeClr val="tx1"/>
                </a:solidFill>
              </a:defRPr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2458AB-7C60-C241-AC53-51EF607B2EC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6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3" y="2032412"/>
            <a:ext cx="6888730" cy="5365750"/>
          </a:xfrm>
        </p:spPr>
        <p:txBody>
          <a:bodyPr/>
          <a:lstStyle>
            <a:lvl1pPr>
              <a:lnSpc>
                <a:spcPct val="87000"/>
              </a:lnSpc>
              <a:defRPr sz="58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063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2" y="1986112"/>
            <a:ext cx="7662715" cy="5365750"/>
          </a:xfrm>
        </p:spPr>
        <p:txBody>
          <a:bodyPr/>
          <a:lstStyle>
            <a:lvl1pPr>
              <a:lnSpc>
                <a:spcPct val="87000"/>
              </a:lnSpc>
              <a:defRPr sz="60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1976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graph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>
            <a:lvl1pPr>
              <a:spcAft>
                <a:spcPts val="1050"/>
              </a:spcAft>
              <a:defRPr/>
            </a:lvl1pPr>
            <a:lvl2pPr>
              <a:spcAft>
                <a:spcPts val="1050"/>
              </a:spcAft>
              <a:defRPr/>
            </a:lvl2pPr>
            <a:lvl3pPr>
              <a:spcAft>
                <a:spcPts val="1050"/>
              </a:spcAft>
              <a:defRPr/>
            </a:lvl3pPr>
            <a:lvl4pPr>
              <a:spcAft>
                <a:spcPts val="1050"/>
              </a:spcAft>
              <a:defRPr/>
            </a:lvl4pPr>
            <a:lvl5pPr>
              <a:spcAft>
                <a:spcPts val="105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44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ar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58097"/>
            <a:ext cx="9964474" cy="5855035"/>
          </a:xfrm>
        </p:spPr>
        <p:txBody>
          <a:bodyPr/>
          <a:lstStyle>
            <a:lvl1pPr>
              <a:defRPr sz="3400" b="1" i="0">
                <a:solidFill>
                  <a:schemeClr val="tx1"/>
                </a:solidFill>
                <a:latin typeface="+mn-lt"/>
              </a:defRPr>
            </a:lvl1pPr>
            <a:lvl2pPr>
              <a:defRPr sz="3400" b="0" i="0"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Capital Law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461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0329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803297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6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E4C052A-C4E1-3541-BA2D-FEF594B42853}"/>
              </a:ext>
            </a:extLst>
          </p:cNvPr>
          <p:cNvSpPr txBox="1">
            <a:spLocks/>
          </p:cNvSpPr>
          <p:nvPr userDrawn="1"/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© 2020 Capital Law Limited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524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ider">
    <p:bg>
      <p:bgPr>
        <a:solidFill>
          <a:srgbClr val="D6D1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F09D3C-B006-5442-8D1A-4818BC22D5B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78B413B-295E-1D49-B228-D082B60138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408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4021850" cy="246221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4249" y="1996193"/>
            <a:ext cx="3600000" cy="580178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GB"/>
              <a:t>© 2020 Capital Law Limited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B8CF0A-056C-954C-B7C5-5FF3D3967816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77F08E-A8DE-344E-8B35-65E3BC9261F1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521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72" r:id="rId3"/>
    <p:sldLayoutId id="2147483673" r:id="rId4"/>
    <p:sldLayoutId id="2147483674" r:id="rId5"/>
    <p:sldLayoutId id="2147483675" r:id="rId6"/>
    <p:sldLayoutId id="2147483664" r:id="rId7"/>
    <p:sldLayoutId id="2147483666" r:id="rId8"/>
    <p:sldLayoutId id="2147483662" r:id="rId9"/>
    <p:sldLayoutId id="2147483667" r:id="rId10"/>
    <p:sldLayoutId id="2147483668" r:id="rId11"/>
    <p:sldLayoutId id="2147483669" r:id="rId12"/>
    <p:sldLayoutId id="2147483670" r:id="rId13"/>
    <p:sldLayoutId id="2147483671" r:id="rId14"/>
  </p:sldLayoutIdLst>
  <p:hf sldNum="0" hdr="0" dt="0"/>
  <p:txStyles>
    <p:titleStyle>
      <a:lvl1pPr algn="l" defTabSz="1219200" rtl="0" eaLnBrk="1" latinLnBrk="0" hangingPunct="1">
        <a:lnSpc>
          <a:spcPct val="100000"/>
        </a:lnSpc>
        <a:spcBef>
          <a:spcPct val="0"/>
        </a:spcBef>
        <a:buNone/>
        <a:defRPr sz="1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b="1" kern="1200">
          <a:solidFill>
            <a:schemeClr val="accent3"/>
          </a:solidFill>
          <a:latin typeface="+mj-lt"/>
          <a:ea typeface="+mn-ea"/>
          <a:cs typeface="+mn-cs"/>
        </a:defRPr>
      </a:lvl1pPr>
      <a:lvl2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227013" indent="-227013" algn="l" defTabSz="1219200" rtl="0" eaLnBrk="1" latinLnBrk="0" hangingPunct="1">
        <a:lnSpc>
          <a:spcPct val="100000"/>
        </a:lnSpc>
        <a:spcBef>
          <a:spcPts val="0"/>
        </a:spcBef>
        <a:buFont typeface=".AppleSystemUIFont"/>
        <a:buChar char="—"/>
        <a:tabLst/>
        <a:defRPr sz="1600" b="1" kern="1200">
          <a:solidFill>
            <a:schemeClr val="tx1"/>
          </a:solidFill>
          <a:latin typeface="+mj-lt"/>
          <a:ea typeface="+mn-ea"/>
          <a:cs typeface="+mn-cs"/>
        </a:defRPr>
      </a:lvl3pPr>
      <a:lvl4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AD87713C-B03A-4F9C-896E-85FA4571F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685" y="2497166"/>
            <a:ext cx="8168098" cy="2038635"/>
          </a:xfrm>
        </p:spPr>
        <p:txBody>
          <a:bodyPr/>
          <a:lstStyle/>
          <a:p>
            <a:r>
              <a:rPr lang="en-GB" dirty="0"/>
              <a:t>Employment Law </a:t>
            </a:r>
            <a:br>
              <a:rPr lang="en-GB" dirty="0"/>
            </a:br>
            <a:r>
              <a:rPr lang="en-GB" dirty="0"/>
              <a:t>MA/PGDip in HRM</a:t>
            </a:r>
            <a:br>
              <a:rPr lang="en-GB" dirty="0"/>
            </a:br>
            <a:r>
              <a:rPr lang="en-GB" dirty="0"/>
              <a:t>—Level 7</a:t>
            </a:r>
          </a:p>
        </p:txBody>
      </p:sp>
      <p:pic>
        <p:nvPicPr>
          <p:cNvPr id="4" name="Picture 2" descr="University of Wales Trinity Saint David (@UWTSD) | Twitter">
            <a:extLst>
              <a:ext uri="{FF2B5EF4-FFF2-40B4-BE49-F238E27FC236}">
                <a16:creationId xmlns:a16="http://schemas.microsoft.com/office/drawing/2014/main" id="{D154BF2C-C7A9-446F-BDD7-7FC8F3A20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1066" y="1714869"/>
            <a:ext cx="3603228" cy="36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A25B262-AB25-437C-82D3-2EF42D9C844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160079" y="2352708"/>
            <a:ext cx="3044856" cy="147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834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A58AD08F-CB7E-6542-A5E3-B09DB09D43A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23.02.2021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D1298E1-C826-6246-8156-3DD0153072B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Alison Flett</a:t>
            </a:r>
          </a:p>
          <a:p>
            <a:r>
              <a:rPr lang="en-GB" b="0" dirty="0">
                <a:solidFill>
                  <a:schemeClr val="tx1"/>
                </a:solidFill>
              </a:rPr>
              <a:t>Associate</a:t>
            </a:r>
          </a:p>
          <a:p>
            <a:r>
              <a:rPr lang="en-GB" b="0" dirty="0">
                <a:solidFill>
                  <a:schemeClr val="tx1"/>
                </a:solidFill>
              </a:rPr>
              <a:t>Employment</a:t>
            </a:r>
          </a:p>
          <a:p>
            <a:r>
              <a:rPr lang="en-GB" b="0" dirty="0">
                <a:solidFill>
                  <a:schemeClr val="tx1"/>
                </a:solidFill>
              </a:rPr>
              <a:t>Capital Law</a:t>
            </a:r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9477C585-E566-4A76-855D-194796C0D1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792086"/>
            <a:ext cx="8168098" cy="679545"/>
          </a:xfrm>
        </p:spPr>
        <p:txBody>
          <a:bodyPr/>
          <a:lstStyle/>
          <a:p>
            <a:r>
              <a:rPr lang="en-GB" dirty="0"/>
              <a:t>Employment Law</a:t>
            </a:r>
          </a:p>
        </p:txBody>
      </p:sp>
      <p:sp>
        <p:nvSpPr>
          <p:cNvPr id="16" name="Subtitle 22">
            <a:extLst>
              <a:ext uri="{FF2B5EF4-FFF2-40B4-BE49-F238E27FC236}">
                <a16:creationId xmlns:a16="http://schemas.microsoft.com/office/drawing/2014/main" id="{E5F6AA8F-D304-4790-A5F8-5F9AF3EDA9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679545"/>
          </a:xfrm>
        </p:spPr>
        <p:txBody>
          <a:bodyPr/>
          <a:lstStyle/>
          <a:p>
            <a:r>
              <a:rPr lang="en-GB" dirty="0"/>
              <a:t>Grievances &amp; Disciplinaries</a:t>
            </a:r>
          </a:p>
        </p:txBody>
      </p:sp>
    </p:spTree>
    <p:extLst>
      <p:ext uri="{BB962C8B-B14F-4D97-AF65-F5344CB8AC3E}">
        <p14:creationId xmlns:p14="http://schemas.microsoft.com/office/powerpoint/2010/main" val="1514679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4F634F5-4CEA-8944-A4CF-0D701A22E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22" y="730066"/>
            <a:ext cx="13010125" cy="1208462"/>
          </a:xfrm>
        </p:spPr>
        <p:txBody>
          <a:bodyPr>
            <a:noAutofit/>
          </a:bodyPr>
          <a:lstStyle/>
          <a:p>
            <a:br>
              <a:rPr lang="en-GB" sz="2400" dirty="0"/>
            </a:br>
            <a:r>
              <a:rPr lang="en-GB" sz="4800" dirty="0"/>
              <a:t>Agenda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9C4223-71BA-EE42-8977-9EA02C4F28B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8B216CC-4118-CC4D-BC42-F6B9C33CF96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9317" y="1938528"/>
            <a:ext cx="14898955" cy="6301631"/>
          </a:xfrm>
        </p:spPr>
        <p:txBody>
          <a:bodyPr spcCol="360000">
            <a:normAutofit/>
          </a:bodyPr>
          <a:lstStyle/>
          <a:p>
            <a:pPr marL="622300" indent="-622300"/>
            <a:r>
              <a:rPr lang="en-GB" dirty="0">
                <a:solidFill>
                  <a:schemeClr val="accent3"/>
                </a:solidFill>
              </a:rPr>
              <a:t>01</a:t>
            </a:r>
            <a:r>
              <a:rPr lang="en-GB" dirty="0"/>
              <a:t>	Grievance and disciplinary procedures – an overview</a:t>
            </a:r>
          </a:p>
          <a:p>
            <a:pPr marL="622300" indent="-622300"/>
            <a:r>
              <a:rPr lang="en-GB" dirty="0"/>
              <a:t>	- Purpose</a:t>
            </a:r>
          </a:p>
          <a:p>
            <a:pPr marL="622300" indent="-622300"/>
            <a:r>
              <a:rPr lang="en-GB" dirty="0"/>
              <a:t>	- </a:t>
            </a:r>
            <a:r>
              <a:rPr lang="en-GB" dirty="0" err="1"/>
              <a:t>Acas</a:t>
            </a:r>
            <a:r>
              <a:rPr lang="en-GB" dirty="0"/>
              <a:t> Code of Practice and Guidance  </a:t>
            </a:r>
          </a:p>
          <a:p>
            <a:pPr marL="622300" indent="-622300"/>
            <a:endParaRPr lang="en-GB" dirty="0"/>
          </a:p>
          <a:p>
            <a:r>
              <a:rPr lang="en-GB" dirty="0">
                <a:solidFill>
                  <a:schemeClr val="accent3"/>
                </a:solidFill>
              </a:rPr>
              <a:t>02  	</a:t>
            </a:r>
            <a:r>
              <a:rPr lang="en-GB" dirty="0"/>
              <a:t>Grievances </a:t>
            </a:r>
          </a:p>
          <a:p>
            <a:r>
              <a:rPr lang="en-GB" dirty="0"/>
              <a:t>	-  What is a grievance</a:t>
            </a:r>
          </a:p>
          <a:p>
            <a:r>
              <a:rPr lang="en-GB" dirty="0"/>
              <a:t>	-  Preventative measures</a:t>
            </a:r>
          </a:p>
          <a:p>
            <a:r>
              <a:rPr lang="en-GB" dirty="0"/>
              <a:t>	-  Fair process</a:t>
            </a:r>
          </a:p>
          <a:p>
            <a:r>
              <a:rPr lang="en-GB" dirty="0"/>
              <a:t>	-  Informal process</a:t>
            </a:r>
          </a:p>
          <a:p>
            <a:r>
              <a:rPr lang="en-GB" dirty="0"/>
              <a:t>	-  Formal process </a:t>
            </a:r>
          </a:p>
          <a:p>
            <a:r>
              <a:rPr lang="en-GB" dirty="0"/>
              <a:t>	-  Mediation</a:t>
            </a:r>
          </a:p>
          <a:p>
            <a:r>
              <a:rPr lang="en-GB" dirty="0"/>
              <a:t>	-  Potential problem areas </a:t>
            </a:r>
          </a:p>
          <a:p>
            <a:endParaRPr lang="en-GB" dirty="0"/>
          </a:p>
          <a:p>
            <a:r>
              <a:rPr lang="en-GB" dirty="0">
                <a:solidFill>
                  <a:schemeClr val="accent3"/>
                </a:solidFill>
              </a:rPr>
              <a:t>03</a:t>
            </a:r>
            <a:r>
              <a:rPr lang="en-GB" dirty="0"/>
              <a:t>	Disciplinaries </a:t>
            </a:r>
          </a:p>
          <a:p>
            <a:r>
              <a:rPr lang="en-GB" dirty="0"/>
              <a:t>	-  When to use disciplinary procedures</a:t>
            </a:r>
          </a:p>
          <a:p>
            <a:r>
              <a:rPr lang="en-GB" dirty="0"/>
              <a:t>	-  Fair process </a:t>
            </a:r>
          </a:p>
          <a:p>
            <a:r>
              <a:rPr lang="en-GB" dirty="0"/>
              <a:t>	-  Formal process</a:t>
            </a:r>
          </a:p>
          <a:p>
            <a:r>
              <a:rPr lang="en-GB" dirty="0"/>
              <a:t>	-  Informal process </a:t>
            </a:r>
          </a:p>
          <a:p>
            <a:r>
              <a:rPr lang="en-GB" dirty="0"/>
              <a:t>	-  Potential problem areas </a:t>
            </a:r>
          </a:p>
        </p:txBody>
      </p:sp>
    </p:spTree>
    <p:extLst>
      <p:ext uri="{BB962C8B-B14F-4D97-AF65-F5344CB8AC3E}">
        <p14:creationId xmlns:p14="http://schemas.microsoft.com/office/powerpoint/2010/main" val="1523846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071062"/>
          </a:xfrm>
        </p:spPr>
        <p:txBody>
          <a:bodyPr/>
          <a:lstStyle/>
          <a:p>
            <a:r>
              <a:rPr lang="en-GB" sz="4000" dirty="0"/>
              <a:t>01. Grievance and disciplinary procedures: an overview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67B660-0E73-4296-A5C7-63B776D384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72" r="30070"/>
          <a:stretch/>
        </p:blipFill>
        <p:spPr>
          <a:xfrm>
            <a:off x="11399519" y="1353312"/>
            <a:ext cx="2483897" cy="7320744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1A2935B-6BF3-4552-AB14-6D823ABBC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</p:spTree>
    <p:extLst>
      <p:ext uri="{BB962C8B-B14F-4D97-AF65-F5344CB8AC3E}">
        <p14:creationId xmlns:p14="http://schemas.microsoft.com/office/powerpoint/2010/main" val="659163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989" y="719174"/>
            <a:ext cx="5857168" cy="2599615"/>
          </a:xfrm>
        </p:spPr>
        <p:txBody>
          <a:bodyPr/>
          <a:lstStyle/>
          <a:p>
            <a:endParaRPr lang="en-US" dirty="0"/>
          </a:p>
          <a:p>
            <a:r>
              <a:rPr lang="en-GB" b="1" dirty="0"/>
              <a:t>01. Purpose of grievance and disciplinary procedures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903841"/>
            <a:ext cx="7386638" cy="7336319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Why have a disciplinary procedure?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To make employees aware of what’s expected of them and likely consequences if they do not meet standards.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To try to resolve matters without need for external dispute resolution or employment tribunal.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To demonstrate an appropriate process has been followed.  </a:t>
            </a:r>
          </a:p>
          <a:p>
            <a:r>
              <a:rPr lang="en-GB" dirty="0"/>
              <a:t>Why have a grievance procedure?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It gives employees a course of action if they have a complaint they are unable to resolve informally.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It provides points of contact and timescales to resolve issues.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Allows employers to try to resolve matters internally and avoid employment tribunal claims.</a:t>
            </a:r>
          </a:p>
          <a:p>
            <a:endParaRPr lang="en-GB" b="0" dirty="0"/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9E1F669C-6DAE-4E90-9285-922ED1C9707C}"/>
              </a:ext>
            </a:extLst>
          </p:cNvPr>
          <p:cNvSpPr txBox="1">
            <a:spLocks/>
          </p:cNvSpPr>
          <p:nvPr/>
        </p:nvSpPr>
        <p:spPr>
          <a:xfrm>
            <a:off x="634989" y="6074820"/>
            <a:ext cx="6324600" cy="17526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/>
          </a:p>
          <a:p>
            <a:r>
              <a:rPr lang="en-GB" sz="2000" b="0" i="1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560510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989" y="719174"/>
            <a:ext cx="5857168" cy="2599615"/>
          </a:xfrm>
        </p:spPr>
        <p:txBody>
          <a:bodyPr/>
          <a:lstStyle/>
          <a:p>
            <a:endParaRPr lang="en-US" dirty="0"/>
          </a:p>
          <a:p>
            <a:r>
              <a:rPr lang="en-GB" b="1" dirty="0"/>
              <a:t>01. </a:t>
            </a:r>
            <a:r>
              <a:rPr lang="en-GB" b="1" dirty="0" err="1"/>
              <a:t>Acas</a:t>
            </a:r>
            <a:r>
              <a:rPr lang="en-GB" b="1" dirty="0"/>
              <a:t> Code of Practice: Disciplinary and Grievance Procedures and supporting Guidance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805940"/>
            <a:ext cx="7386638" cy="64342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Employers need to familiarise themselves with the Code and supporting non-statutory guidance.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Failure to follow any part of the </a:t>
            </a:r>
            <a:r>
              <a:rPr lang="en-GB" b="0" dirty="0" err="1"/>
              <a:t>Acas</a:t>
            </a:r>
            <a:r>
              <a:rPr lang="en-GB" b="0" dirty="0"/>
              <a:t> Code does not of itself make an employer liable to proceedings.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Employment tribunals must</a:t>
            </a:r>
            <a:r>
              <a:rPr lang="en-GB" b="0" u="sng" dirty="0"/>
              <a:t> </a:t>
            </a:r>
            <a:r>
              <a:rPr lang="en-GB" b="0" dirty="0"/>
              <a:t>take the ACAS Code into account where relevant when considering whether an employer has acted reasonably or not.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Potential uplift on amount of compensation awarded of up to 25% for a failure to follow Code. </a:t>
            </a:r>
          </a:p>
          <a:p>
            <a:endParaRPr lang="en-GB" b="0" dirty="0"/>
          </a:p>
          <a:p>
            <a:endParaRPr lang="en-GB" b="0" dirty="0"/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9E1F669C-6DAE-4E90-9285-922ED1C9707C}"/>
              </a:ext>
            </a:extLst>
          </p:cNvPr>
          <p:cNvSpPr txBox="1">
            <a:spLocks/>
          </p:cNvSpPr>
          <p:nvPr/>
        </p:nvSpPr>
        <p:spPr>
          <a:xfrm>
            <a:off x="634989" y="6074820"/>
            <a:ext cx="6324600" cy="17526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/>
          </a:p>
          <a:p>
            <a:r>
              <a:rPr lang="en-GB" sz="2000" b="0" i="1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3527981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989" y="719174"/>
            <a:ext cx="5857168" cy="2599615"/>
          </a:xfrm>
        </p:spPr>
        <p:txBody>
          <a:bodyPr/>
          <a:lstStyle/>
          <a:p>
            <a:endParaRPr lang="en-US" dirty="0"/>
          </a:p>
          <a:p>
            <a:r>
              <a:rPr lang="en-GB" b="1" dirty="0"/>
              <a:t>01. Potential claims: when things go wrong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491257" y="1805940"/>
            <a:ext cx="7386638" cy="6434220"/>
          </a:xfrm>
        </p:spPr>
        <p:txBody>
          <a:bodyPr/>
          <a:lstStyle/>
          <a:p>
            <a:r>
              <a:rPr lang="en-GB" b="0" dirty="0"/>
              <a:t>Claims arising out of a failure to deal with a grievance properly: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Constructive dismissal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Discrimination or victimisation </a:t>
            </a:r>
          </a:p>
          <a:p>
            <a:endParaRPr lang="en-GB" b="0" dirty="0"/>
          </a:p>
          <a:p>
            <a:r>
              <a:rPr lang="en-GB" b="0" dirty="0"/>
              <a:t>Claims arising out of a failure to deal with a disciplinary properly: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Unfair dismissal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Constructive dismissal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Discrimination or victimisation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endParaRPr lang="en-GB" b="0" dirty="0"/>
          </a:p>
          <a:p>
            <a:endParaRPr lang="en-GB" b="0" dirty="0"/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9E1F669C-6DAE-4E90-9285-922ED1C9707C}"/>
              </a:ext>
            </a:extLst>
          </p:cNvPr>
          <p:cNvSpPr txBox="1">
            <a:spLocks/>
          </p:cNvSpPr>
          <p:nvPr/>
        </p:nvSpPr>
        <p:spPr>
          <a:xfrm>
            <a:off x="634989" y="6074820"/>
            <a:ext cx="6324600" cy="17526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050"/>
              </a:spcAft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/>
          </a:p>
          <a:p>
            <a:r>
              <a:rPr lang="en-GB" sz="2000" b="0" i="1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1650575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535531"/>
          </a:xfrm>
        </p:spPr>
        <p:txBody>
          <a:bodyPr/>
          <a:lstStyle/>
          <a:p>
            <a:r>
              <a:rPr lang="en-GB" sz="4000" dirty="0"/>
              <a:t>02. Grievances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67B660-0E73-4296-A5C7-63B776D384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72" r="30070"/>
          <a:stretch/>
        </p:blipFill>
        <p:spPr>
          <a:xfrm>
            <a:off x="11399519" y="1353312"/>
            <a:ext cx="2483897" cy="7320744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1A2935B-6BF3-4552-AB14-6D823ABBC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</p:spTree>
    <p:extLst>
      <p:ext uri="{BB962C8B-B14F-4D97-AF65-F5344CB8AC3E}">
        <p14:creationId xmlns:p14="http://schemas.microsoft.com/office/powerpoint/2010/main" val="3722171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85" y="859954"/>
            <a:ext cx="5887148" cy="2224861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What is a grievance?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645920"/>
            <a:ext cx="7386638" cy="6523547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</a:t>
            </a:r>
            <a:r>
              <a:rPr lang="en-GB" b="0" dirty="0" err="1"/>
              <a:t>Acas</a:t>
            </a:r>
            <a:r>
              <a:rPr lang="en-GB" b="0" dirty="0"/>
              <a:t> Code defines grievances as </a:t>
            </a:r>
            <a:r>
              <a:rPr lang="en-GB" b="0" i="1" dirty="0"/>
              <a:t>"... concerns, problems or complaints that employees raise with their employers</a:t>
            </a:r>
            <a:r>
              <a:rPr lang="en-GB" b="0" dirty="0"/>
              <a:t>."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Code is limited in scope to employees who are still employed and employers have no obligation to respond to grievances raised by job applicants.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u="sng" dirty="0"/>
              <a:t>But</a:t>
            </a:r>
            <a:r>
              <a:rPr lang="en-GB" b="0" dirty="0"/>
              <a:t> it is advisable for employers to have measures in place to deal with grievances: </a:t>
            </a:r>
          </a:p>
          <a:p>
            <a:pPr marL="892175" lvl="1" indent="-527050">
              <a:buFont typeface="Arial" panose="020B0604020202020204" pitchFamily="34" charset="0"/>
              <a:buChar char="•"/>
            </a:pPr>
            <a:r>
              <a:rPr lang="en-GB" b="0" dirty="0"/>
              <a:t>raised by other workers;</a:t>
            </a:r>
          </a:p>
          <a:p>
            <a:pPr marL="892175" lvl="1" indent="-527050">
              <a:buFont typeface="Arial" panose="020B0604020202020204" pitchFamily="34" charset="0"/>
              <a:buChar char="•"/>
            </a:pPr>
            <a:r>
              <a:rPr lang="en-GB" dirty="0"/>
              <a:t>w</a:t>
            </a:r>
            <a:r>
              <a:rPr lang="en-GB" b="0" dirty="0"/>
              <a:t>orkers and employees who have left their employment; and</a:t>
            </a:r>
          </a:p>
          <a:p>
            <a:pPr marL="892175" lvl="1" indent="-527050">
              <a:buFont typeface="Arial" panose="020B0604020202020204" pitchFamily="34" charset="0"/>
              <a:buChar char="•"/>
            </a:pPr>
            <a:r>
              <a:rPr lang="en-GB" b="0" dirty="0"/>
              <a:t>job applicants (if complaint relates to discrimination)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96997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8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Preventative measures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645920"/>
            <a:ext cx="7386638" cy="6523547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One for the floor….</a:t>
            </a:r>
          </a:p>
          <a:p>
            <a:endParaRPr lang="en-GB" b="0" dirty="0"/>
          </a:p>
          <a:p>
            <a:r>
              <a:rPr lang="en-GB" b="0" dirty="0"/>
              <a:t>What steps can an employer take to prevent grievance issues arising and resolving potential issues promptly and fairly before they escalate into a formal grievance situation?</a:t>
            </a:r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80817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85" y="859954"/>
            <a:ext cx="5887148" cy="2224861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Need to follow a full and fair grievance process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645920"/>
            <a:ext cx="7386638" cy="6523547"/>
          </a:xfrm>
        </p:spPr>
        <p:txBody>
          <a:bodyPr/>
          <a:lstStyle/>
          <a:p>
            <a:r>
              <a:rPr lang="en-GB" b="0" dirty="0"/>
              <a:t>Employers should: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make clear they’ll deal with grievances fairly and consistently;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investigate to get as much information as possible;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allow the employee to bring a relevant person to a grievance meeting;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give everyone a chance to have their say before making a decision;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take actions and make decisions as soon as they can; 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allow the employee to appeal against the grievance outcome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8359616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8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Handling grievances informally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645920"/>
            <a:ext cx="7386638" cy="6523547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Individuals should be encouraged to discuss day-to-day issues informally with their line manager.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First consideration – formal or informal?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Guided by employee’s wishes and nature of grievance.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If dispute can’t be resolved informally, they should be raised formally through the grievance procedure.</a:t>
            </a:r>
          </a:p>
          <a:p>
            <a:endParaRPr lang="en-GB" b="0" dirty="0"/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031545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Handling grievances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645920"/>
            <a:ext cx="7386638" cy="6523547"/>
          </a:xfrm>
        </p:spPr>
        <p:txBody>
          <a:bodyPr/>
          <a:lstStyle/>
          <a:p>
            <a:r>
              <a:rPr lang="en-GB" dirty="0"/>
              <a:t>Raising a grievance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Need to raise grievance formally:</a:t>
            </a:r>
          </a:p>
          <a:p>
            <a:pPr marL="708025" indent="-342900">
              <a:buFont typeface="Arial" panose="020B0604020202020204" pitchFamily="34" charset="0"/>
              <a:buChar char="•"/>
            </a:pPr>
            <a:r>
              <a:rPr lang="en-GB" b="0" dirty="0"/>
              <a:t>who to?</a:t>
            </a:r>
          </a:p>
          <a:p>
            <a:pPr marL="708025" indent="-342900">
              <a:buFont typeface="Arial" panose="020B0604020202020204" pitchFamily="34" charset="0"/>
              <a:buChar char="•"/>
            </a:pPr>
            <a:r>
              <a:rPr lang="en-GB" b="0" dirty="0"/>
              <a:t>how?</a:t>
            </a:r>
          </a:p>
          <a:p>
            <a:pPr marL="365125"/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Be alert to situations where employees raises a grievance issue within another document. </a:t>
            </a:r>
          </a:p>
          <a:p>
            <a:endParaRPr lang="en-GB" b="0" dirty="0"/>
          </a:p>
          <a:p>
            <a:r>
              <a:rPr lang="en-GB" dirty="0"/>
              <a:t>Investigation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Investigate, investigate, investigate!</a:t>
            </a:r>
          </a:p>
          <a:p>
            <a:endParaRPr lang="en-GB" b="0" dirty="0"/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6411473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Handling grievances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645920"/>
            <a:ext cx="7386638" cy="6523547"/>
          </a:xfrm>
        </p:spPr>
        <p:txBody>
          <a:bodyPr/>
          <a:lstStyle/>
          <a:p>
            <a:r>
              <a:rPr lang="en-GB" dirty="0"/>
              <a:t>Grievance hearing: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Procedure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Who should be chair?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Right to be accompanied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Role of companion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Covert recordings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Record keeping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Adjourn</a:t>
            </a:r>
          </a:p>
          <a:p>
            <a:endParaRPr lang="en-GB" b="0" dirty="0"/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2005026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Handling grievances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r>
              <a:rPr lang="en-GB" dirty="0"/>
              <a:t>Decision:</a:t>
            </a:r>
          </a:p>
          <a:p>
            <a:endParaRPr lang="en-GB" b="0" dirty="0"/>
          </a:p>
          <a:p>
            <a:r>
              <a:rPr lang="en-GB" b="0" dirty="0"/>
              <a:t>Having followed a fair grievance procedure, the employer should decide on the best outcome based 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findings from meetings and investigations;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what is fair and reasonable; 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what their workplace has done in any similar cases before</a:t>
            </a:r>
          </a:p>
          <a:p>
            <a:endParaRPr lang="en-GB" b="0" dirty="0"/>
          </a:p>
          <a:p>
            <a:r>
              <a:rPr lang="en-GB" b="0" dirty="0"/>
              <a:t>How to communicate the decision.</a:t>
            </a:r>
          </a:p>
          <a:p>
            <a:endParaRPr lang="en-GB" b="0" dirty="0"/>
          </a:p>
          <a:p>
            <a:r>
              <a:rPr lang="en-GB" b="0" dirty="0"/>
              <a:t>Managing potential workplace issues arising from the grievance. </a:t>
            </a:r>
          </a:p>
          <a:p>
            <a:endParaRPr lang="en-GB" b="0" dirty="0"/>
          </a:p>
          <a:p>
            <a:r>
              <a:rPr lang="en-GB" b="0" dirty="0"/>
              <a:t>Right of appeal.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6389580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02. Handling grievances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Appeal: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 err="1"/>
              <a:t>Acas</a:t>
            </a:r>
            <a:r>
              <a:rPr lang="en-GB" b="0" dirty="0"/>
              <a:t> Code requires employee to be offered a right of appeal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Right to be accompanied. 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Who should conduct the appeal?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What if employee raises new evidence on appeal?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How to communicate the decision.</a:t>
            </a:r>
          </a:p>
          <a:p>
            <a:endParaRPr lang="en-GB" b="0" dirty="0"/>
          </a:p>
          <a:p>
            <a:endParaRPr lang="en-GB" b="0" dirty="0"/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402822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pPr lvl="1"/>
            <a:endParaRPr lang="en-US" dirty="0"/>
          </a:p>
          <a:p>
            <a:pPr lvl="1"/>
            <a:r>
              <a:rPr lang="en-US" dirty="0"/>
              <a:t>02. Mediation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b="0" dirty="0"/>
          </a:p>
          <a:p>
            <a:r>
              <a:rPr lang="en-GB" b="0" dirty="0" err="1"/>
              <a:t>Acas</a:t>
            </a:r>
            <a:r>
              <a:rPr lang="en-GB" b="0" dirty="0"/>
              <a:t> Code – strong recommendation that mediation be considered where is has not been possible to resolve a grievance issue. </a:t>
            </a:r>
          </a:p>
          <a:p>
            <a:endParaRPr lang="en-GB" b="0" dirty="0"/>
          </a:p>
          <a:p>
            <a:r>
              <a:rPr lang="en-GB" b="0" dirty="0"/>
              <a:t>When would mediation be appropriate?</a:t>
            </a:r>
          </a:p>
          <a:p>
            <a:endParaRPr lang="en-GB" b="0" dirty="0"/>
          </a:p>
          <a:p>
            <a:r>
              <a:rPr lang="en-GB" b="0" dirty="0"/>
              <a:t>May not be appropriate if: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It is used as a first resort.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It is used by a manager to avoid their managerial responsibilities.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 decision about right or wrong is needed.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individual bringing a discrimination or harassment complaint wants it to be investigated.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One side is completely intransigent.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066882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D7B481-CB35-0843-97CD-A9E0A5326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592" y="775626"/>
            <a:ext cx="5655241" cy="1807554"/>
          </a:xfrm>
        </p:spPr>
        <p:txBody>
          <a:bodyPr/>
          <a:lstStyle/>
          <a:p>
            <a:endParaRPr lang="en-GB" b="1" dirty="0"/>
          </a:p>
          <a:p>
            <a:r>
              <a:rPr lang="en-GB" b="1" dirty="0"/>
              <a:t>02. Potential  problem areas...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BA56CA-6D91-AB4D-B362-9C8C57904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034FC7D7-B607-4408-82AC-9438B1E37A3E}"/>
              </a:ext>
            </a:extLst>
          </p:cNvPr>
          <p:cNvSpPr txBox="1">
            <a:spLocks/>
          </p:cNvSpPr>
          <p:nvPr/>
        </p:nvSpPr>
        <p:spPr>
          <a:xfrm>
            <a:off x="8237377" y="3015428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3A698BEA-1CC2-4835-BD21-37272DD3E2B7}"/>
              </a:ext>
            </a:extLst>
          </p:cNvPr>
          <p:cNvSpPr txBox="1">
            <a:spLocks/>
          </p:cNvSpPr>
          <p:nvPr/>
        </p:nvSpPr>
        <p:spPr>
          <a:xfrm>
            <a:off x="9800232" y="3819519"/>
            <a:ext cx="5823782" cy="15113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4850F76-EDB4-466E-AD3F-AA6377531918}"/>
              </a:ext>
            </a:extLst>
          </p:cNvPr>
          <p:cNvSpPr txBox="1">
            <a:spLocks/>
          </p:cNvSpPr>
          <p:nvPr/>
        </p:nvSpPr>
        <p:spPr>
          <a:xfrm>
            <a:off x="8237376" y="2782389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91B7B0-5E9B-4E48-86B9-C016C7EA3CD8}"/>
              </a:ext>
            </a:extLst>
          </p:cNvPr>
          <p:cNvSpPr txBox="1"/>
          <p:nvPr/>
        </p:nvSpPr>
        <p:spPr>
          <a:xfrm>
            <a:off x="742156" y="2988523"/>
            <a:ext cx="537846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Dealing with grievances about other employees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73917C-C09B-4B12-B5D9-9A0937915417}"/>
              </a:ext>
            </a:extLst>
          </p:cNvPr>
          <p:cNvSpPr txBox="1"/>
          <p:nvPr/>
        </p:nvSpPr>
        <p:spPr>
          <a:xfrm>
            <a:off x="742157" y="6548669"/>
            <a:ext cx="849328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Handling requests for information</a:t>
            </a:r>
          </a:p>
          <a:p>
            <a:r>
              <a:rPr lang="en-GB" dirty="0"/>
              <a:t> and documentation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03DAD8-9F5B-4FE7-979F-1B46754B7CFC}"/>
              </a:ext>
            </a:extLst>
          </p:cNvPr>
          <p:cNvSpPr txBox="1"/>
          <p:nvPr/>
        </p:nvSpPr>
        <p:spPr>
          <a:xfrm>
            <a:off x="8128794" y="2092981"/>
            <a:ext cx="70986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Overlap with whistleblowing and bribery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71CF41F-D9B6-4CD7-9301-F35D75941868}"/>
              </a:ext>
            </a:extLst>
          </p:cNvPr>
          <p:cNvSpPr txBox="1"/>
          <p:nvPr/>
        </p:nvSpPr>
        <p:spPr>
          <a:xfrm>
            <a:off x="633574" y="4564885"/>
            <a:ext cx="72018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Handling grievances during a disciplinary procedure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C74B2F-41D5-4753-86DE-CE9B9F07C751}"/>
              </a:ext>
            </a:extLst>
          </p:cNvPr>
          <p:cNvSpPr txBox="1"/>
          <p:nvPr/>
        </p:nvSpPr>
        <p:spPr>
          <a:xfrm>
            <a:off x="10006446" y="3309283"/>
            <a:ext cx="6306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Malicious grievances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518AF8-CD58-4DA0-88C2-C78BA4EBDB9D}"/>
              </a:ext>
            </a:extLst>
          </p:cNvPr>
          <p:cNvSpPr txBox="1"/>
          <p:nvPr/>
        </p:nvSpPr>
        <p:spPr>
          <a:xfrm>
            <a:off x="10946809" y="5710423"/>
            <a:ext cx="45886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Tactical grievances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1DF6CC-074A-4D44-849B-CE0D7A01CB3B}"/>
              </a:ext>
            </a:extLst>
          </p:cNvPr>
          <p:cNvSpPr txBox="1"/>
          <p:nvPr/>
        </p:nvSpPr>
        <p:spPr>
          <a:xfrm>
            <a:off x="8237378" y="6903720"/>
            <a:ext cx="53447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Grievances and stress-related absence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3686C7-BA58-45C7-A913-D3B7AFB1C5A2}"/>
              </a:ext>
            </a:extLst>
          </p:cNvPr>
          <p:cNvSpPr txBox="1"/>
          <p:nvPr/>
        </p:nvSpPr>
        <p:spPr>
          <a:xfrm>
            <a:off x="8170358" y="4321152"/>
            <a:ext cx="5070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Grievance raised by multiple employees</a:t>
            </a:r>
          </a:p>
        </p:txBody>
      </p:sp>
    </p:spTree>
    <p:extLst>
      <p:ext uri="{BB962C8B-B14F-4D97-AF65-F5344CB8AC3E}">
        <p14:creationId xmlns:p14="http://schemas.microsoft.com/office/powerpoint/2010/main" val="29694192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535531"/>
          </a:xfrm>
        </p:spPr>
        <p:txBody>
          <a:bodyPr/>
          <a:lstStyle/>
          <a:p>
            <a:r>
              <a:rPr lang="en-GB" sz="4000" dirty="0"/>
              <a:t>03. Disciplinaries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67B660-0E73-4296-A5C7-63B776D384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72" r="30070"/>
          <a:stretch/>
        </p:blipFill>
        <p:spPr>
          <a:xfrm>
            <a:off x="11399519" y="1353312"/>
            <a:ext cx="2483897" cy="7320744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1A2935B-6BF3-4552-AB14-6D823ABBC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</p:spTree>
    <p:extLst>
      <p:ext uri="{BB962C8B-B14F-4D97-AF65-F5344CB8AC3E}">
        <p14:creationId xmlns:p14="http://schemas.microsoft.com/office/powerpoint/2010/main" val="2761349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Disciplinary procedures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Disputes concerning the conduct of disciplinary investigations and hearings most commonly arise in unfair dismissal claims, including constructive unfair dismissal claims.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Before starting, be familiar with:</a:t>
            </a:r>
          </a:p>
          <a:p>
            <a:pPr marL="727075" indent="-373063">
              <a:buFont typeface="Arial" panose="020B0604020202020204" pitchFamily="34" charset="0"/>
              <a:buChar char="•"/>
            </a:pPr>
            <a:r>
              <a:rPr lang="en-GB" b="0" dirty="0"/>
              <a:t>who can bring a claim for unfair dismissal and the 2 year length of service requirement for ordinary unfair dismissal claims;</a:t>
            </a:r>
          </a:p>
          <a:p>
            <a:pPr marL="727075" indent="-373063">
              <a:buFont typeface="Arial" panose="020B0604020202020204" pitchFamily="34" charset="0"/>
              <a:buChar char="•"/>
            </a:pPr>
            <a:r>
              <a:rPr lang="en-GB" b="0" dirty="0"/>
              <a:t>the principles of fairness set out in the </a:t>
            </a:r>
            <a:r>
              <a:rPr lang="en-GB" b="0" dirty="0" err="1"/>
              <a:t>Acas</a:t>
            </a:r>
            <a:r>
              <a:rPr lang="en-GB" b="0" dirty="0"/>
              <a:t> Code and the supporting non-statutory guide; and</a:t>
            </a:r>
          </a:p>
          <a:p>
            <a:pPr marL="727075" indent="-373063">
              <a:buFont typeface="Arial" panose="020B0604020202020204" pitchFamily="34" charset="0"/>
              <a:buChar char="•"/>
            </a:pPr>
            <a:r>
              <a:rPr lang="en-GB" b="0" dirty="0"/>
              <a:t>how to dismiss fairly, including the need to identify a statutory fair reason for dismissal and to act reasonably</a:t>
            </a:r>
          </a:p>
          <a:p>
            <a:endParaRPr lang="en-GB" b="0" dirty="0"/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2654181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Disciplinary procedures: fairness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dirty="0"/>
          </a:p>
          <a:p>
            <a:r>
              <a:rPr lang="en-GB" b="0" dirty="0"/>
              <a:t>key principles of fairness outlined the </a:t>
            </a:r>
            <a:r>
              <a:rPr lang="en-GB" b="0" dirty="0" err="1"/>
              <a:t>Acas</a:t>
            </a:r>
            <a:r>
              <a:rPr lang="en-GB" b="0" dirty="0"/>
              <a:t> Code: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Employers and employees should raise and deal with issues promptly and without unreasonable delay.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Employers and employees should act consistently.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Employers should carry out necessary investigations, to establish the facts of a case.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Employers should inform employees of the basis of the problem and give them an opportunity to "put their case in response" before any decisions are made.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Employer should allow employees to be accompanied at formal meetings.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Employers should allow an employee to appeal against any formal decision made.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pPr marL="342900" lvl="1" indent="-342900">
              <a:buFont typeface="Arial" panose="020B0604020202020204" pitchFamily="34" charset="0"/>
              <a:buChar char="•"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3142666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Disciplinary procedures: fair dismissal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dirty="0"/>
          </a:p>
          <a:p>
            <a:r>
              <a:rPr lang="en-GB" b="0" dirty="0"/>
              <a:t>As well as being </a:t>
            </a:r>
            <a:r>
              <a:rPr lang="en-GB" b="0" u="sng" dirty="0"/>
              <a:t>procedurally</a:t>
            </a:r>
            <a:r>
              <a:rPr lang="en-GB" b="0" dirty="0"/>
              <a:t> fair, the dismissal must also be </a:t>
            </a:r>
            <a:r>
              <a:rPr lang="en-GB" b="0" u="sng" dirty="0"/>
              <a:t>substantively </a:t>
            </a:r>
            <a:r>
              <a:rPr lang="en-GB" b="0" dirty="0"/>
              <a:t>fair. </a:t>
            </a:r>
          </a:p>
          <a:p>
            <a:endParaRPr lang="en-GB" b="0" dirty="0"/>
          </a:p>
          <a:p>
            <a:r>
              <a:rPr lang="en-GB" b="0" dirty="0"/>
              <a:t>Must not be outside the "</a:t>
            </a:r>
            <a:r>
              <a:rPr lang="en-GB" b="0" i="1" dirty="0"/>
              <a:t>band of reasonable responses</a:t>
            </a:r>
            <a:r>
              <a:rPr lang="en-GB" b="0" dirty="0"/>
              <a:t>" for the employer to treat the misconduct or poor performance as grounds for dismissal</a:t>
            </a:r>
          </a:p>
          <a:p>
            <a:endParaRPr lang="en-GB" b="0" dirty="0"/>
          </a:p>
          <a:p>
            <a:r>
              <a:rPr lang="en-GB" b="0" dirty="0"/>
              <a:t>When determining if a dismissal is fair or not, a tribunal will consider two key issues:</a:t>
            </a:r>
          </a:p>
          <a:p>
            <a:pPr marL="457200" lvl="1" indent="-457200">
              <a:buFont typeface="+mj-lt"/>
              <a:buAutoNum type="arabicPeriod"/>
            </a:pPr>
            <a:r>
              <a:rPr lang="en-GB" b="0" dirty="0"/>
              <a:t>What is the reason for dismissal and does it fall within one of the categories of potentially fair reasons?</a:t>
            </a:r>
          </a:p>
          <a:p>
            <a:pPr marL="457200" lvl="1" indent="-457200">
              <a:buFont typeface="+mj-lt"/>
              <a:buAutoNum type="arabicPeriod"/>
            </a:pPr>
            <a:r>
              <a:rPr lang="en-GB" b="0" dirty="0"/>
              <a:t>Taking into account all the circumstances of the case, did the employer act reasonably in treating the given reason for dismissal as sufficient to justify dismissing the employee?</a:t>
            </a:r>
          </a:p>
        </p:txBody>
      </p:sp>
    </p:spTree>
    <p:extLst>
      <p:ext uri="{BB962C8B-B14F-4D97-AF65-F5344CB8AC3E}">
        <p14:creationId xmlns:p14="http://schemas.microsoft.com/office/powerpoint/2010/main" val="2212451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When to use disciplinary procedures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dirty="0"/>
          </a:p>
          <a:p>
            <a:endParaRPr lang="en-GB" b="0" dirty="0"/>
          </a:p>
          <a:p>
            <a:r>
              <a:rPr lang="en-GB" b="0" dirty="0"/>
              <a:t>Two main areas where a disciplinary process may be used:</a:t>
            </a:r>
          </a:p>
          <a:p>
            <a:pPr marL="457200" indent="-457200">
              <a:buAutoNum type="arabicPeriod"/>
            </a:pPr>
            <a:r>
              <a:rPr lang="en-GB" b="0" dirty="0"/>
              <a:t>conduct</a:t>
            </a:r>
          </a:p>
          <a:p>
            <a:pPr marL="457200" indent="-457200">
              <a:buAutoNum type="arabicPeriod"/>
            </a:pPr>
            <a:r>
              <a:rPr lang="en-GB" b="0" dirty="0"/>
              <a:t>capability/performance  </a:t>
            </a:r>
          </a:p>
          <a:p>
            <a:pPr marL="457200" indent="-457200">
              <a:buAutoNum type="arabicPeriod"/>
            </a:pPr>
            <a:endParaRPr lang="en-GB" b="0" dirty="0"/>
          </a:p>
          <a:p>
            <a:pPr marL="457200" indent="-457200">
              <a:buAutoNum type="arabicPeriod"/>
            </a:pPr>
            <a:endParaRPr lang="en-GB" b="0" dirty="0"/>
          </a:p>
          <a:p>
            <a:r>
              <a:rPr lang="en-GB" b="0" dirty="0"/>
              <a:t>In all cases, an employer should follow their own procedures as well as the </a:t>
            </a:r>
            <a:r>
              <a:rPr lang="en-GB" b="0" dirty="0" err="1"/>
              <a:t>Acas</a:t>
            </a:r>
            <a:r>
              <a:rPr lang="en-GB" b="0" dirty="0"/>
              <a:t> Code.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3923944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Handling disciplinaries informally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dirty="0"/>
          </a:p>
          <a:p>
            <a:endParaRPr lang="en-GB" b="0" dirty="0"/>
          </a:p>
          <a:p>
            <a:r>
              <a:rPr lang="en-GB" b="0" dirty="0"/>
              <a:t>Is formal action needed?  </a:t>
            </a:r>
          </a:p>
          <a:p>
            <a:endParaRPr lang="en-GB" b="0" dirty="0"/>
          </a:p>
          <a:p>
            <a:r>
              <a:rPr lang="en-GB" b="0" dirty="0" err="1"/>
              <a:t>Acas</a:t>
            </a:r>
            <a:r>
              <a:rPr lang="en-GB" b="0" dirty="0"/>
              <a:t> Code encourages informal resolution, where appropriate, and emphasises that a "quiet word" may be all that is needed to resolve a problem. </a:t>
            </a:r>
          </a:p>
          <a:p>
            <a:endParaRPr lang="en-GB" b="0" dirty="0"/>
          </a:p>
          <a:p>
            <a:r>
              <a:rPr lang="en-GB" b="0" dirty="0"/>
              <a:t>When are informal discussions appropriate?</a:t>
            </a:r>
          </a:p>
          <a:p>
            <a:endParaRPr lang="en-GB" b="0" dirty="0"/>
          </a:p>
          <a:p>
            <a:r>
              <a:rPr lang="en-GB" b="0" dirty="0"/>
              <a:t>Need for employee to know that a formal process could be started if the problem persists or the required level of performance is not maintained. </a:t>
            </a:r>
          </a:p>
          <a:p>
            <a:endParaRPr lang="en-GB" b="0" dirty="0"/>
          </a:p>
          <a:p>
            <a:r>
              <a:rPr lang="en-GB" b="0" dirty="0"/>
              <a:t>Informal warnings</a:t>
            </a:r>
          </a:p>
        </p:txBody>
      </p:sp>
    </p:spTree>
    <p:extLst>
      <p:ext uri="{BB962C8B-B14F-4D97-AF65-F5344CB8AC3E}">
        <p14:creationId xmlns:p14="http://schemas.microsoft.com/office/powerpoint/2010/main" val="21247757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Handling disciplinaries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r>
              <a:rPr lang="en-GB" b="0" dirty="0"/>
              <a:t>The importance of planning: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Checking requirements of the employer's disciplinary procedure.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Choosing an appropriate investigator.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Keeping in mind the general requirement to have different individuals at each stage, with a more senior manager conducting each subsequent stage of the process.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As far as possible, attempting to keep to timescales set out in any disciplinary procedure.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Having regard to the interplay with any related processes (e.g. any related grievance process).</a:t>
            </a:r>
          </a:p>
        </p:txBody>
      </p:sp>
    </p:spTree>
    <p:extLst>
      <p:ext uri="{BB962C8B-B14F-4D97-AF65-F5344CB8AC3E}">
        <p14:creationId xmlns:p14="http://schemas.microsoft.com/office/powerpoint/2010/main" val="6771906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Handling disciplinaries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endParaRPr lang="en-GB" b="0" dirty="0"/>
          </a:p>
          <a:p>
            <a:r>
              <a:rPr lang="en-GB" b="0" dirty="0"/>
              <a:t>Formal process – what is involved?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Identifying the allegation or allegations against the employee.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Investigating the alleged misconduct or poor performance.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Considering the appropriateness, or not, of suspending the employee.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Conducting a disciplinary hearing, if the investigation identifies that there is a case to answer.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Communicating the disciplinary hearing outcome to the employee.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Providing the employee with a right of appeal.</a:t>
            </a:r>
          </a:p>
        </p:txBody>
      </p:sp>
    </p:spTree>
    <p:extLst>
      <p:ext uri="{BB962C8B-B14F-4D97-AF65-F5344CB8AC3E}">
        <p14:creationId xmlns:p14="http://schemas.microsoft.com/office/powerpoint/2010/main" val="126239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Handling disciplinaries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r>
              <a:rPr lang="en-GB" dirty="0"/>
              <a:t>Disciplinary hearing:</a:t>
            </a:r>
          </a:p>
          <a:p>
            <a:endParaRPr lang="en-GB" dirty="0"/>
          </a:p>
          <a:p>
            <a:r>
              <a:rPr lang="en-GB" dirty="0"/>
              <a:t>Preparing for the hearing – </a:t>
            </a:r>
          </a:p>
          <a:p>
            <a:endParaRPr lang="en-GB" b="0" dirty="0"/>
          </a:p>
          <a:p>
            <a:r>
              <a:rPr lang="en-GB" b="0" dirty="0"/>
              <a:t>In good time before the hearing, the employer should put in writing to the employee: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alleged misconduct or performance issue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any evidence from the investigation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any other information they plan to talk about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date, time and location of the hearing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information on the employee’s right to be accompanied to the hearing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the possible outcomes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8006601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Handling disciplinaries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r>
              <a:rPr lang="en-GB" dirty="0"/>
              <a:t>Disciplinary hearing:</a:t>
            </a:r>
          </a:p>
          <a:p>
            <a:endParaRPr lang="en-GB" dirty="0"/>
          </a:p>
          <a:p>
            <a:r>
              <a:rPr lang="en-GB" dirty="0"/>
              <a:t>What happens at the hearing – </a:t>
            </a:r>
          </a:p>
          <a:p>
            <a:r>
              <a:rPr lang="en-GB" b="0" dirty="0"/>
              <a:t>Chance for both the employer and the employee to state their case. </a:t>
            </a:r>
          </a:p>
          <a:p>
            <a:endParaRPr lang="en-GB" b="0" dirty="0"/>
          </a:p>
          <a:p>
            <a:r>
              <a:rPr lang="en-GB" b="0" dirty="0"/>
              <a:t>The employer should: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explain the employee’s alleged misconduct or performance issue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go through the evidence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make sure someone takes notes</a:t>
            </a:r>
          </a:p>
          <a:p>
            <a:endParaRPr lang="en-GB" b="0" dirty="0"/>
          </a:p>
          <a:p>
            <a:r>
              <a:rPr lang="en-GB" b="0" dirty="0"/>
              <a:t>Attendance and cross examination of witnesses</a:t>
            </a:r>
          </a:p>
          <a:p>
            <a:endParaRPr lang="en-GB" b="0" dirty="0"/>
          </a:p>
          <a:p>
            <a:r>
              <a:rPr lang="en-GB" b="0" dirty="0"/>
              <a:t>Adjourn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8801736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Handling disciplinaries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373266"/>
          </a:xfrm>
        </p:spPr>
        <p:txBody>
          <a:bodyPr/>
          <a:lstStyle/>
          <a:p>
            <a:r>
              <a:rPr lang="en-GB" dirty="0"/>
              <a:t>Decision:</a:t>
            </a: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Does the employer uphold the allegations?</a:t>
            </a:r>
          </a:p>
          <a:p>
            <a:pPr marL="457200" indent="-457200">
              <a:buFont typeface="+mj-lt"/>
              <a:buAutoNum type="arabicPeriod"/>
            </a:pPr>
            <a:endParaRPr lang="en-GB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What sanction should be imposed?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first written warning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final written warning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dismissal with notice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summary dismissal (in the case of gross misconduct)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action short of dismissal, such as demotion. </a:t>
            </a:r>
          </a:p>
          <a:p>
            <a:endParaRPr lang="en-GB" b="0" dirty="0"/>
          </a:p>
          <a:p>
            <a:r>
              <a:rPr lang="en-GB" b="0" dirty="0"/>
              <a:t>Factors to be taken into consideration </a:t>
            </a:r>
          </a:p>
          <a:p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8458552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825" y="859954"/>
            <a:ext cx="5887148" cy="4695026"/>
          </a:xfrm>
        </p:spPr>
        <p:txBody>
          <a:bodyPr/>
          <a:lstStyle/>
          <a:p>
            <a:endParaRPr lang="en-US" dirty="0"/>
          </a:p>
          <a:p>
            <a:pPr lvl="1"/>
            <a:r>
              <a:rPr lang="en-US" dirty="0"/>
              <a:t>03. Handling disciplinaries formally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231921-9188-7C4E-A1D0-565DA349D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051560"/>
            <a:ext cx="7386638" cy="7117907"/>
          </a:xfrm>
        </p:spPr>
        <p:txBody>
          <a:bodyPr/>
          <a:lstStyle/>
          <a:p>
            <a:r>
              <a:rPr lang="en-GB" dirty="0"/>
              <a:t>Appeal:</a:t>
            </a:r>
          </a:p>
          <a:p>
            <a:endParaRPr lang="en-GB" b="0" dirty="0"/>
          </a:p>
          <a:p>
            <a:r>
              <a:rPr lang="en-GB" b="0" dirty="0"/>
              <a:t>Employee must be informed, without unreasonable delay, of the employer's decision and their right of appeal </a:t>
            </a:r>
          </a:p>
          <a:p>
            <a:endParaRPr lang="en-GB" b="0" dirty="0"/>
          </a:p>
          <a:p>
            <a:r>
              <a:rPr lang="en-GB" b="0" dirty="0"/>
              <a:t>The </a:t>
            </a:r>
            <a:r>
              <a:rPr lang="en-GB" b="0" dirty="0" err="1"/>
              <a:t>Acas</a:t>
            </a:r>
            <a:r>
              <a:rPr lang="en-GB" b="0" dirty="0"/>
              <a:t> Code states that the grounds of appeal should be in writing and that any appeal should be heard without unreasonable delay and at an agreed time and place.</a:t>
            </a:r>
          </a:p>
          <a:p>
            <a:endParaRPr lang="en-GB" b="0" dirty="0"/>
          </a:p>
          <a:p>
            <a:r>
              <a:rPr lang="en-GB" b="0" dirty="0"/>
              <a:t>Who should hear the appeal?</a:t>
            </a:r>
          </a:p>
          <a:p>
            <a:endParaRPr lang="en-GB" b="0" dirty="0"/>
          </a:p>
          <a:p>
            <a:r>
              <a:rPr lang="en-GB" b="0" dirty="0"/>
              <a:t>Right to be accompanied</a:t>
            </a:r>
          </a:p>
          <a:p>
            <a:endParaRPr lang="en-GB" b="0" dirty="0"/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0293280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D7B481-CB35-0843-97CD-A9E0A5326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592" y="775626"/>
            <a:ext cx="5655241" cy="1807554"/>
          </a:xfrm>
        </p:spPr>
        <p:txBody>
          <a:bodyPr/>
          <a:lstStyle/>
          <a:p>
            <a:endParaRPr lang="en-GB" b="1" dirty="0"/>
          </a:p>
          <a:p>
            <a:r>
              <a:rPr lang="en-GB" b="1" dirty="0"/>
              <a:t>03. Potential problem areas...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BA56CA-6D91-AB4D-B362-9C8C57904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034FC7D7-B607-4408-82AC-9438B1E37A3E}"/>
              </a:ext>
            </a:extLst>
          </p:cNvPr>
          <p:cNvSpPr txBox="1">
            <a:spLocks/>
          </p:cNvSpPr>
          <p:nvPr/>
        </p:nvSpPr>
        <p:spPr>
          <a:xfrm>
            <a:off x="8237377" y="3015428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3A698BEA-1CC2-4835-BD21-37272DD3E2B7}"/>
              </a:ext>
            </a:extLst>
          </p:cNvPr>
          <p:cNvSpPr txBox="1">
            <a:spLocks/>
          </p:cNvSpPr>
          <p:nvPr/>
        </p:nvSpPr>
        <p:spPr>
          <a:xfrm>
            <a:off x="9800232" y="3819519"/>
            <a:ext cx="5823782" cy="15113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4850F76-EDB4-466E-AD3F-AA6377531918}"/>
              </a:ext>
            </a:extLst>
          </p:cNvPr>
          <p:cNvSpPr txBox="1">
            <a:spLocks/>
          </p:cNvSpPr>
          <p:nvPr/>
        </p:nvSpPr>
        <p:spPr>
          <a:xfrm>
            <a:off x="8237376" y="2782389"/>
            <a:ext cx="7386638" cy="95067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i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i="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E91B7B0-5E9B-4E48-86B9-C016C7EA3CD8}"/>
              </a:ext>
            </a:extLst>
          </p:cNvPr>
          <p:cNvSpPr txBox="1"/>
          <p:nvPr/>
        </p:nvSpPr>
        <p:spPr>
          <a:xfrm>
            <a:off x="1149692" y="3304307"/>
            <a:ext cx="537846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Overlapping disciplinary and grievance matters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73917C-C09B-4B12-B5D9-9A0937915417}"/>
              </a:ext>
            </a:extLst>
          </p:cNvPr>
          <p:cNvSpPr txBox="1"/>
          <p:nvPr/>
        </p:nvSpPr>
        <p:spPr>
          <a:xfrm>
            <a:off x="1306948" y="6596874"/>
            <a:ext cx="84932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Record-keeping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03DAD8-9F5B-4FE7-979F-1B46754B7CFC}"/>
              </a:ext>
            </a:extLst>
          </p:cNvPr>
          <p:cNvSpPr txBox="1"/>
          <p:nvPr/>
        </p:nvSpPr>
        <p:spPr>
          <a:xfrm>
            <a:off x="9125175" y="2180883"/>
            <a:ext cx="70986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Expired warnings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71CF41F-D9B6-4CD7-9301-F35D75941868}"/>
              </a:ext>
            </a:extLst>
          </p:cNvPr>
          <p:cNvSpPr txBox="1"/>
          <p:nvPr/>
        </p:nvSpPr>
        <p:spPr>
          <a:xfrm>
            <a:off x="2519677" y="4914683"/>
            <a:ext cx="72018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Employees who fail to attend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C74B2F-41D5-4753-86DE-CE9B9F07C751}"/>
              </a:ext>
            </a:extLst>
          </p:cNvPr>
          <p:cNvSpPr txBox="1"/>
          <p:nvPr/>
        </p:nvSpPr>
        <p:spPr>
          <a:xfrm>
            <a:off x="10087969" y="4369346"/>
            <a:ext cx="6306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Matters involving the police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3686C7-BA58-45C7-A913-D3B7AFB1C5A2}"/>
              </a:ext>
            </a:extLst>
          </p:cNvPr>
          <p:cNvSpPr txBox="1"/>
          <p:nvPr/>
        </p:nvSpPr>
        <p:spPr>
          <a:xfrm>
            <a:off x="9259326" y="6364002"/>
            <a:ext cx="5070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Looking after employees’ wellbeing and mental health</a:t>
            </a:r>
          </a:p>
        </p:txBody>
      </p:sp>
    </p:spTree>
    <p:extLst>
      <p:ext uri="{BB962C8B-B14F-4D97-AF65-F5344CB8AC3E}">
        <p14:creationId xmlns:p14="http://schemas.microsoft.com/office/powerpoint/2010/main" val="16394251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A690E0-A666-A848-B97F-C2250D9A6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1606594"/>
          </a:xfrm>
        </p:spPr>
        <p:txBody>
          <a:bodyPr/>
          <a:lstStyle/>
          <a:p>
            <a:r>
              <a:rPr lang="en-GB" dirty="0"/>
              <a:t>Thank you for listening,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75956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3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5B6670"/>
      </a:accent1>
      <a:accent2>
        <a:srgbClr val="FFBA40"/>
      </a:accent2>
      <a:accent3>
        <a:srgbClr val="E63200"/>
      </a:accent3>
      <a:accent4>
        <a:srgbClr val="656D78"/>
      </a:accent4>
      <a:accent5>
        <a:srgbClr val="26A3A8"/>
      </a:accent5>
      <a:accent6>
        <a:srgbClr val="8F9E52"/>
      </a:accent6>
      <a:hlink>
        <a:srgbClr val="000000"/>
      </a:hlink>
      <a:folHlink>
        <a:srgbClr val="000000"/>
      </a:folHlink>
    </a:clrScheme>
    <a:fontScheme name="Georgia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6E236BB5-96D6-45E2-B3F9-04B6235318D2}" vid="{5017343E-A41F-4E89-B6B2-5234F1A91A2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A0FCE53E6D0F2448AF833875FEE9791" ma:contentTypeVersion="12" ma:contentTypeDescription="Create a new document." ma:contentTypeScope="" ma:versionID="5dcd0a1bec9efeb1f2cee5bd8206d6d3">
  <xsd:schema xmlns:xsd="http://www.w3.org/2001/XMLSchema" xmlns:xs="http://www.w3.org/2001/XMLSchema" xmlns:p="http://schemas.microsoft.com/office/2006/metadata/properties" xmlns:ns1="http://schemas.microsoft.com/sharepoint/v3" xmlns:ns2="8cb76f67-c174-4761-adfd-49df54013293" xmlns:ns3="5389037c-82e7-4319-bd05-1c84d74f92b1" targetNamespace="http://schemas.microsoft.com/office/2006/metadata/properties" ma:root="true" ma:fieldsID="d7d5b87572a70b549ee14d6a813c49b0" ns1:_="" ns2:_="" ns3:_="">
    <xsd:import namespace="http://schemas.microsoft.com/sharepoint/v3"/>
    <xsd:import namespace="8cb76f67-c174-4761-adfd-49df54013293"/>
    <xsd:import namespace="5389037c-82e7-4319-bd05-1c84d74f92b1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igrationSourceURL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cb76f67-c174-4761-adfd-49df5401329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9037c-82e7-4319-bd05-1c84d74f92b1" elementFormDefault="qualified">
    <xsd:import namespace="http://schemas.microsoft.com/office/2006/documentManagement/types"/>
    <xsd:import namespace="http://schemas.microsoft.com/office/infopath/2007/PartnerControls"/>
    <xsd:element name="MigrationSourceURL" ma:index="12" nillable="true" ma:displayName="MigrationSourceURL" ma:internalName="MigrationSourceURL">
      <xsd:simpleType>
        <xsd:restriction base="dms:Note">
          <xsd:maxLength value="255"/>
        </xsd:restriction>
      </xsd:simpleType>
    </xsd:element>
    <xsd:element name="MediaServiceMetadata" ma:index="13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4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5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6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7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8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igrationSourceURL xmlns="5389037c-82e7-4319-bd05-1c84d74f92b1" xsi:nil="true"/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C86B0422-1ADB-4ECF-9334-0A95C8250F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8cb76f67-c174-4761-adfd-49df54013293"/>
    <ds:schemaRef ds:uri="5389037c-82e7-4319-bd05-1c84d74f92b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BBD2FDB-584E-4CAA-BD0E-028304EBB0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1913EE-67E5-4CCE-884D-817D165959F0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elements/1.1/"/>
    <ds:schemaRef ds:uri="5389037c-82e7-4319-bd05-1c84d74f92b1"/>
    <ds:schemaRef ds:uri="8cb76f67-c174-4761-adfd-49df54013293"/>
    <ds:schemaRef ds:uri="http://schemas.microsoft.com/sharepoint/v3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3702</TotalTime>
  <Words>1989</Words>
  <Application>Microsoft Office PowerPoint</Application>
  <PresentationFormat>Custom</PresentationFormat>
  <Paragraphs>392</Paragraphs>
  <Slides>32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.AppleSystemUIFont</vt:lpstr>
      <vt:lpstr>Arial</vt:lpstr>
      <vt:lpstr>Calibri</vt:lpstr>
      <vt:lpstr>Georgia</vt:lpstr>
      <vt:lpstr>Open Sans</vt:lpstr>
      <vt:lpstr>Office Theme</vt:lpstr>
      <vt:lpstr>Employment Law  MA/PGDip in HRM —Level 7</vt:lpstr>
      <vt:lpstr>Employment Law</vt:lpstr>
      <vt:lpstr> Agenda</vt:lpstr>
      <vt:lpstr>01. Grievance and disciplinary procedures: an overview</vt:lpstr>
      <vt:lpstr>PowerPoint Presentation</vt:lpstr>
      <vt:lpstr>PowerPoint Presentation</vt:lpstr>
      <vt:lpstr>PowerPoint Presentation</vt:lpstr>
      <vt:lpstr>02. Grievances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03. Disciplinaries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listening,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Heading</dc:title>
  <dc:creator>Dale Pulling</dc:creator>
  <cp:lastModifiedBy>Alison Flett</cp:lastModifiedBy>
  <cp:revision>204</cp:revision>
  <cp:lastPrinted>2018-02-15T23:48:39Z</cp:lastPrinted>
  <dcterms:created xsi:type="dcterms:W3CDTF">2019-12-31T10:44:14Z</dcterms:created>
  <dcterms:modified xsi:type="dcterms:W3CDTF">2021-02-19T15:04:11Z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0x0101004A0FCE53E6D0F2448AF833875FEE9791</vt:lpwstr>
  </property>
</Properties>
</file>