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342" r:id="rId5"/>
    <p:sldId id="351" r:id="rId6"/>
    <p:sldId id="352" r:id="rId7"/>
    <p:sldId id="348" r:id="rId8"/>
    <p:sldId id="349" r:id="rId9"/>
    <p:sldId id="353" r:id="rId10"/>
    <p:sldId id="344" r:id="rId11"/>
    <p:sldId id="345" r:id="rId12"/>
    <p:sldId id="356" r:id="rId13"/>
    <p:sldId id="354" r:id="rId14"/>
    <p:sldId id="35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529" autoAdjust="0"/>
    <p:restoredTop sz="52294" autoAdjust="0"/>
  </p:normalViewPr>
  <p:slideViewPr>
    <p:cSldViewPr snapToGrid="0" snapToObjects="1" showGuides="1">
      <p:cViewPr varScale="1">
        <p:scale>
          <a:sx n="45" d="100"/>
          <a:sy n="45" d="100"/>
        </p:scale>
        <p:origin x="1194" y="6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viewProps" Target="viewProps.xml" /><Relationship Id="rId3" Type="http://schemas.openxmlformats.org/officeDocument/2006/relationships/customXml" Target="../customXml/item3.xml" /><Relationship Id="rId21" Type="http://schemas.microsoft.com/office/2018/10/relationships/authors" Target="author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1/25/2024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Introduction:</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Artificial Intelligence (AI) stands out as a beacon of innovation in an ever-changing landscape of technological prowess, casting its transformative glow across a wide range of domains. One of its most exciting areas of application is drug discovery, where combining artificial intelligence with pharmaceutical research has never shown greater promise.</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its most basic form, artificial intelligence (AI) is a collection of computational instruments and algorithms intended to simulate the complexities of human intellect</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(Gupta et al.,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This translates into a dynamic force that changes the traditional features of the drug discovery process. Imagine a tapestry where machine learning-powered algorithms skillfully navigate enormous datasets, revealing correlations and patterns that even the most perceptive human eye is unable to detect.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medical Sciences AI helps in performing surgeries and daily checkups of patients as well which was previously performed through nurses and now it has been able to perform surgeries itself according to the patient's conditions. Many countries are using artificial intelligence and robotics for detecting arms and ammunition in crucial areas and are used in the manufacturing of ammunition as well</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kern="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iménez</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-Luna et al.,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Just like this artificial intelligence can also help in the detection of drugs. The main idea behind this is to recover and break the drug supply chain of drug markets which can help the whole world to get free from drugs in future. It can also help in the discovery of medicines and medicated drugs which can save the lives of many people across the world.</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EF75CB5-5666-5049-9AE0-38EFD385C21E}" type="slidenum">
              <a:rPr lang="en-US" smtClean="0"/>
              <a:t>2</a:t>
            </a:fld>
            <a:endParaRPr lang="en-US" dirty="0"/>
          </a:p>
        </p:txBody>
      </p:sp>
    </p:spTree>
    <p:extLst>
      <p:ext uri="{BB962C8B-B14F-4D97-AF65-F5344CB8AC3E}">
        <p14:creationId xmlns:p14="http://schemas.microsoft.com/office/powerpoint/2010/main" val="1035270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Background:</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the last few years, artificial intelligence has been an interesting way of the discovery of new drugs and medicines which can reduce the costs of introducing new drugs into the market. There are a lot of companies that have invested in a lot of medical science projects of finding medicated drugs on several topics as well.</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After COVID-19 has gone, the most searched term according to Google was machine learning and artificial intelligence. Some people say that machine learning (ML) is a subset of AI. But both machine learning and artificial intelligence are being used in the field of medical sciences to find out new diseases and their cures</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kern="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Saldívar</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-González et al., 2022)</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COVIT-19 has been a catastrophe for us which put our minds to finding a solution to creating innovations in the medical industry as new diseases require new medicines this process should be fast because a lot of lives were lost in pandemics because a lot of time was wasted in research for new medicines in the COVIT.</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According to Professor Ross King of Chalmers University of Technology in Sweden, who specializes in machine learning and artificial intelligence, the process of drug design will be almost fully automated in 10–15 years, from target selection to screening to quantitative structure-activity relationship QSAR learning to new compound synthesis. This will occur because machines are far more capable than humans at making these kinds of decisions, and because the process as a whole will be considerably quicker and less expensive.</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King is well-known for creating "Adam &amp; Eve," a robot scientist team that serves as an example of how high throughput robotics and artificial intelligence (AI) can be used to automate early drug discovery. "We automated early-stage drug design with Eve. Eve could automatically run substances through its tests for synthetic biology. Eve stopped testing chemicals from the library and began conducting more illuminating assays on the hit compounds once she had identified enough of them. Eve selected new compounds from its library using "active" machine learning to maximize the improvement of the statistical models. We demonstrated that this method of drug testing is typically less expensive than testing the entire library.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dirty="0"/>
          </a:p>
        </p:txBody>
      </p:sp>
    </p:spTree>
    <p:extLst>
      <p:ext uri="{BB962C8B-B14F-4D97-AF65-F5344CB8AC3E}">
        <p14:creationId xmlns:p14="http://schemas.microsoft.com/office/powerpoint/2010/main" val="3177418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Benefits of AI in the discovery of drugs:</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Artificial Intelligence (AI) shines as a transformative light across a multitude of domains in the constantly changing landscape of technological prowess. The most exciting area of application is the discovery of the drugs in which AI can play its role in pharmaceutical research enhance its effects and innovate drugs which are to be helpful in future.</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Artificial intelligence itself is a collection of multiple tools and algorithms which are specifically designed to cater for the complexities of human decision-making. This can become a dynamic tool which can be helpful in the field of the drug discovery process. Consider a tapestry where both machine learning algorithms and enormous datasets, reveal patterns and correlations in the data which are not seen by the human eye even from the perspective of observers.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the landscape of technological prowess, artificial intelligence stands out to be a beacon of innovation, which can cast a transformed glow in multiple domains. One of the main areas of application is drug discovery, where both a combination of AI and medical science can do wonders.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dirty="0"/>
          </a:p>
        </p:txBody>
      </p:sp>
    </p:spTree>
    <p:extLst>
      <p:ext uri="{BB962C8B-B14F-4D97-AF65-F5344CB8AC3E}">
        <p14:creationId xmlns:p14="http://schemas.microsoft.com/office/powerpoint/2010/main" val="4245688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Techniques of AI in drug discovery:</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AI techniques have cutting-edge tools in the complex tapestry of drug discovery, transferring the industry to a modern path where innovation in drug discovery is merged with artificial intelligence algorithms and making drugs faster and easier. The predictive ability of machine learning can help in identifying patterns and correlations where humans can not play their role just like analyzing big datasets. The whole process becomes easier once artificial intelligence gets into it because of its quick and accurate response to the problem </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(Patel et al.,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 part of machine learning is called deep learning which uses neural network structures which match the difficult structure of the human brain. In the field of drug discovery, deep learning plays a brilliant role in processing molecular interactions, and it can expedite the discovery of new compounds</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kern="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Saldívar</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-González et al., 2022)</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The ability of deep learning to solve complex structure-activity relationships boosts the design process of drugs. In the new era of drug design process precision.</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Data analytics is a tool for scientists to find clues in the data which can help them find better solutions in making of new drugs. The process of making drugs takes years to complete and the role of data analysis is to crunch the huge amount of information through processing and provide better results accordingly. Consider large amounts of data which contains genes, clinical information of patients, trials and other information which are needed in analysis by the scientists. Data analytics mines the factual information related to their need and works as a miner for the scientists reducing their quality time.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These tools together break the barriers of data and can provide insights into the field of drug discovery. Machine learning, deep learning and data analytics together advance the technological frontier creating a modern story of innovation and fastening the search for new approaches in the field of drug discovery.</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dirty="0"/>
          </a:p>
        </p:txBody>
      </p:sp>
    </p:spTree>
    <p:extLst>
      <p:ext uri="{BB962C8B-B14F-4D97-AF65-F5344CB8AC3E}">
        <p14:creationId xmlns:p14="http://schemas.microsoft.com/office/powerpoint/2010/main" val="328899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Case Studies Examples Related to Drug Discovery:</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Drug discovery through artificial intelligence opens new case studies, each testament to transforming the power of technology.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Atomwise identified two promising compounds for Ebola treatment within a couple of weeks. This identifies the accuracy and efficiency of artificial intelligence in global health challenges.</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Benevolent-AI, the treatment of ALS discovered with the help of artificial intelligence which helped in exploring the insights of tons of biomedical data. This identifies that the capacity of artificial intelligence is huge where artificial intelligence uncovers the Amyotrophic Lateral Sclerosis problem.</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Exscientia with the help of artificial intelligence algorithms was able to fasten the process of drug discovery for multiple diseases. All the case studies are examples of artificial intelligence accuracy and efficiency in the field of drug discovery which would further be enhanced in the future. Artificial intelligence is playing a role in the modern block of drug discovery where finding solutions to difficult problems would be easier and global health crises can be controlled.</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EF75CB5-5666-5049-9AE0-38EFD385C21E}" type="slidenum">
              <a:rPr lang="en-US" smtClean="0"/>
              <a:t>6</a:t>
            </a:fld>
            <a:endParaRPr lang="en-US" dirty="0"/>
          </a:p>
        </p:txBody>
      </p:sp>
    </p:spTree>
    <p:extLst>
      <p:ext uri="{BB962C8B-B14F-4D97-AF65-F5344CB8AC3E}">
        <p14:creationId xmlns:p14="http://schemas.microsoft.com/office/powerpoint/2010/main" val="243545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Challenges and Limitations:</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Artificial intelligence is playing an important role in the field of drug discovery by helping scientists take deep insights into data but there are still some limitations in it. The vastness of the data is the main problem which is encountered when the data is spread in multiple directions and types of genetics, proteins, and clinical trials which becomes a big challenge </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(Patel et al.,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Drug discovery contains diverse forms of data which makes it very difficult to analyze correctly and gain required information. Still, more advancement is required in data analytics to handle diverse types of data to conclude meaningful information.</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One of the additional challenges includes the interpretation of the black-box nature of algorithms especially in biological systems which becomes a crucial issue as the whole analysis is based on reliable outcomes </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(Patel et al.,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Also, the datasets in biological systems contain a lack of labeled entities which affects the algorithm's accuracy and the training of the AI model becomes compromised.</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Regulatory frameworks and privacy concerns about the patient's data are some of the main problems that can arise during the process of train and require strong privacy protections. Patient safety and regulatory compliance, in lining up artificial applications with the latest standards becomes another hurdle in the discovery process which needs careful navigation throughout the process of designing the drug discovery process.</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the upcoming years of drug discovery, artificial intelligence will play a crucial role that can hold great potential and transformation. There is still ongoing research on the advancements where the potential landscape of the transformation lies </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(Brown et al.,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The merge of artificial intelligence technologies, like deep learning and machine learning has the potential to grow quickly and effectively that can solve many biological problems in a limited time. The treatment of the people can be catered as per their unique genetic profile, which can only be possible if the dataset analysis can be performed on huge datasets. Combine working of researchers, data scientists, and pharmaceutical companies are trying to create modern foundations for the future where artificial intelligence could not only accelerate the discovery of drugs but also transform the medical practice.</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dirty="0"/>
          </a:p>
        </p:txBody>
      </p:sp>
    </p:spTree>
    <p:extLst>
      <p:ext uri="{BB962C8B-B14F-4D97-AF65-F5344CB8AC3E}">
        <p14:creationId xmlns:p14="http://schemas.microsoft.com/office/powerpoint/2010/main" val="3496589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Outlook:</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the fast-paced world of drug discovery, combining Artificial Intelligence (AI) with traditional approaches signals a promising synergy. Artificial Intelligence (AI) is a valuable tool that enhances traditional approaches by accelerating the discovery of promising drug candidates and streamlining experimental design. Artificial Intelligence enhances the effectiveness of target identification, lead optimization, and predictive modelling by traversing large datasets at an unmatched speed. Its ability to identify complex patterns in biological data improves the accuracy with which candidates are chosen. This collaborative interaction between AI and traditional methodologies not only speeds up the drug discovery pipeline but also enriches the scientific landscape by encouraging a holistic and synergistic approach to unravelling the complexities of therapeutic innovation.</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Integration of AI and Traditional Approaches:</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Artificial intelligence fusion with drug discovery can change the paradigm shift in pharmaceutical companies where the ability of artificial intelligence could quickly analyze large datasets which can speed up the whole process of drug discovery. Navigating the complexities of biological data can improve the candidate selection efficiency precision.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By speeding up the process of drug discovery artificial intelligence can save both time and money. A new era of drug discovery is predicted that the conversion of traditional approaches to modern approaches would shift drug discovery and could lead to ground-breaking therapeutic solutions</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kern="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Szustakowski</a:t>
            </a:r>
            <a:r>
              <a:rPr lang="en-US"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Ethical Considerations:</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By rapidly analysing vast datasets, artificial intelligence can surpass traditional approaches. As a result, the processes of target identification, lead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optimisation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predictive modelling are accelerated. The enhanced precision and efficiency of candidate selection are attributed to its capability of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manoeuvring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through the intricacies of biological data, according to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Keshavarzi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Arshadi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al.,2020). Traditional approaches can leverage artificial intelligence's capability to identify intricate patterns and provide illuminating data due to their foundation in authentic research and testing. The drug discovery process is accelerated due to this synergy, according to (Zhao et al.,2020), leading to time and financial savings. By collaboratively integrating AI and conventional methodologies, a dynamic and synergistic technique is introduced, effectively addressing issues related to size and complexity. The convergence of these technologies signifies the potential onset of a novel era in pharmaceutical development, which could offer radically different treatment alternatives.</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dirty="0"/>
          </a:p>
        </p:txBody>
      </p:sp>
    </p:spTree>
    <p:extLst>
      <p:ext uri="{BB962C8B-B14F-4D97-AF65-F5344CB8AC3E}">
        <p14:creationId xmlns:p14="http://schemas.microsoft.com/office/powerpoint/2010/main" val="16536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US"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Conclusion:</a:t>
            </a:r>
            <a:endParaRPr lang="en-PK"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application of artificial intelligence in the field of drug discovery would bring a revolutionary period which will change the industry of pharmaceuticals completely. It will boost the steps of the drug design process which can be target Identification, lead compound optimization, and large-scale dataset analysis. The merge of artificial intelligence with drug discovery design would bring a change that can counter the complexities of biological data. However, the process needs to be carried out with ethical considerations transparency and most importantly patient privacy. </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Artificial intelligence is the catalyst of innovation which promises faster drug discoveries with low costs and time limitations. Ethical responsibility remains paramount still that artificial intelligence is deployed ethically in reshaping the future of drug discovery.</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EF75CB5-5666-5049-9AE0-38EFD385C21E}" type="slidenum">
              <a:rPr lang="en-US" smtClean="0"/>
              <a:t>9</a:t>
            </a:fld>
            <a:endParaRPr lang="en-US" dirty="0"/>
          </a:p>
        </p:txBody>
      </p:sp>
    </p:spTree>
    <p:extLst>
      <p:ext uri="{BB962C8B-B14F-4D97-AF65-F5344CB8AC3E}">
        <p14:creationId xmlns:p14="http://schemas.microsoft.com/office/powerpoint/2010/main" val="3710092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2.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a:noAutofit/>
          </a:bodyPr>
          <a:lstStyle>
            <a:lvl1pPr algn="ctr">
              <a:defRPr sz="6000" kern="1200" spc="2200" baseline="0">
                <a:solidFill>
                  <a:schemeClr val="accent5"/>
                </a:solidFill>
              </a:defRPr>
            </a:lvl1pPr>
          </a:lstStyle>
          <a:p>
            <a:r>
              <a:rPr lang="en-US" dirty="0"/>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a:noAutofit/>
          </a:bodyPr>
          <a:lstStyle>
            <a:lvl1pPr marL="0" indent="0" algn="ctr">
              <a:buNone/>
              <a:defRPr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anchor="ctr" anchorCtr="0">
            <a:noAutofit/>
          </a:bodyPr>
          <a:lstStyle>
            <a:lvl1pPr marL="0" indent="0" algn="ctr">
              <a:lnSpc>
                <a:spcPct val="60000"/>
              </a:lnSpc>
              <a:buNone/>
              <a:defRPr sz="2000" b="0" i="0" spc="300">
                <a:solidFill>
                  <a:schemeClr val="bg1"/>
                </a:solidFill>
                <a:latin typeface="+mn-lt"/>
                <a:cs typeface="Arial" panose="020B0604020202020204" pitchFamily="34" charset="0"/>
              </a:defRPr>
            </a:lvl1pPr>
          </a:lstStyle>
          <a:p>
            <a:pPr lvl="0"/>
            <a:r>
              <a:rPr lang="en-US" dirty="0"/>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anchor="b">
            <a:noAutofit/>
          </a:bodyPr>
          <a:lstStyle/>
          <a:p>
            <a:r>
              <a:rPr lang="en-US" dirty="0"/>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a:noAutofit/>
          </a:bodyPr>
          <a:lstStyle>
            <a:lvl1pPr>
              <a:lnSpc>
                <a:spcPct val="140000"/>
              </a:lnSpc>
              <a:defRPr sz="2000"/>
            </a:lvl1pPr>
          </a:lstStyle>
          <a:p>
            <a:pPr lv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dirty="0">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dirty="0">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a:pPr>
            <a:r>
              <a:rPr lang="en-US" dirty="0">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endParaRPr lang="en-US" dirty="0">
              <a:solidFill>
                <a:schemeClr val="bg1"/>
              </a:solidFill>
            </a:endParaRPr>
          </a:p>
          <a:p>
            <a:endParaRPr lang="en-US" dirty="0">
              <a:solidFill>
                <a:schemeClr val="bg1"/>
              </a:solidFill>
            </a:endParaRPr>
          </a:p>
          <a:p>
            <a:endParaRPr lang="en-US"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a:noAutofit/>
          </a:bodyPr>
          <a:lstStyle>
            <a:lvl1pPr algn="ctr">
              <a:defRPr spc="0"/>
            </a:lvl1pPr>
          </a:lstStyle>
          <a:p>
            <a:r>
              <a:rPr lang="en-US"/>
              <a:t>Click to edit Master title style</a:t>
            </a:r>
            <a:endParaRPr lang="en-US" dirty="0"/>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anchor="t">
            <a:noAutofit/>
          </a:bodyPr>
          <a:lstStyle>
            <a:lvl1pPr marL="0" indent="0" algn="ctr">
              <a:lnSpc>
                <a:spcPct val="140000"/>
              </a:lnSpc>
              <a:buFontTx/>
              <a:buNone/>
              <a:defRPr sz="1600">
                <a:solidFill>
                  <a:schemeClr val="bg1"/>
                </a:solidFill>
                <a:latin typeface="+mn-lt"/>
                <a:cs typeface="Arial" panose="020B0604020202020204" pitchFamily="34" charset="0"/>
              </a:defRPr>
            </a:lvl1pPr>
          </a:lstStyle>
          <a:p>
            <a:r>
              <a:rPr lang="en-US" dirty="0">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anchor="ctr">
            <a:noAutofit/>
          </a:bodyPr>
          <a:lstStyle>
            <a:lvl1pPr algn="ctr">
              <a:defRPr sz="2000"/>
            </a:lvl1pPr>
          </a:lstStyle>
          <a:p>
            <a:pPr lv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anchor="ctr">
            <a:noAutofit/>
          </a:bodyPr>
          <a:lstStyle>
            <a:lvl1pPr algn="ctr">
              <a:defRPr sz="2000"/>
            </a:lvl1pPr>
          </a:lstStyle>
          <a:p>
            <a:pPr lv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anchor="ctr">
            <a:noAutofit/>
          </a:bodyPr>
          <a:lstStyle>
            <a:lvl1pPr algn="ctr">
              <a:defRPr sz="2000"/>
            </a:lvl1pPr>
          </a:lstStyle>
          <a:p>
            <a:pPr lv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a:noAutofit/>
          </a:bodyPr>
          <a:lstStyle>
            <a:lvl1pPr algn="ctr">
              <a:defRPr spc="0"/>
            </a:lvl1pPr>
          </a:lstStyle>
          <a:p>
            <a:r>
              <a:rPr lang="en-US"/>
              <a:t>Click to edit Master title style</a:t>
            </a:r>
            <a:endParaRPr lang="en-US" dirty="0"/>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anchor="ctr">
            <a:noAutofit/>
          </a:bodyPr>
          <a:lstStyle>
            <a:lvl1pPr>
              <a:defRPr sz="2000" spc="300"/>
            </a:lvl1pPr>
          </a:lstStyle>
          <a:p>
            <a:pPr lvl="0"/>
            <a:r>
              <a:rPr lang="en-US" dirty="0"/>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anchor="ctr">
            <a:noAutofit/>
          </a:bodyPr>
          <a:lstStyle>
            <a:lvl1pPr>
              <a:defRPr sz="2000" spc="300"/>
            </a:lvl1pPr>
          </a:lstStyle>
          <a:p>
            <a:pPr lvl="0"/>
            <a:r>
              <a:rPr lang="en-US" dirty="0"/>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endParaRPr lang="en-US" dirty="0"/>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anchor="ctr">
            <a:noAutofit/>
          </a:bodyPr>
          <a:lstStyle>
            <a:lvl1pPr algn="ctr" rtl="0" fontAlgn="base">
              <a:defRPr lang="en-US"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US" b="0" i="0" dirty="0">
                <a:solidFill>
                  <a:srgbClr val="201F1E"/>
                </a:solidFill>
                <a:effectLst/>
                <a:latin typeface="Calibri" panose="020F0502020204030204" pitchFamily="34" charset="0"/>
              </a:rPr>
              <a:t>Click to insert image or graphic here</a:t>
            </a:r>
            <a:endParaRPr lang="en-US"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endParaRPr lang="en-US" dirty="0"/>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a:noAutofit/>
          </a:bodyPr>
          <a:lstStyle>
            <a:lvl1pPr algn="ctr">
              <a:defRPr spc="0"/>
            </a:lvl1pPr>
          </a:lstStyle>
          <a:p>
            <a:r>
              <a:rPr lang="en-US"/>
              <a:t>Click to edit Master title style</a:t>
            </a:r>
            <a:endParaRPr lang="en-US" dirty="0"/>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anchor="ctr">
            <a:noAutofit/>
          </a:bodyPr>
          <a:lstStyle>
            <a:lvl1pPr marL="0" indent="0" algn="ctr">
              <a:lnSpc>
                <a:spcPct val="100000"/>
              </a:lnSpc>
              <a:buFontTx/>
              <a:buNone/>
              <a:defRPr sz="1600">
                <a:solidFill>
                  <a:schemeClr val="bg1"/>
                </a:solidFill>
                <a:latin typeface="Arial Nova" panose="020B0504020202020204" pitchFamily="34" charset="0"/>
              </a:defRPr>
            </a:lvl1pPr>
          </a:lstStyle>
          <a:p>
            <a:r>
              <a:rPr lang="en-US" dirty="0">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p>
            <a:endParaRPr lang="en-US"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endParaRPr lang="en-US" dirty="0"/>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anchor="ctr">
            <a:noAutofit/>
          </a:bodyPr>
          <a:lstStyle>
            <a:lvl1pPr algn="ctr">
              <a:defRPr sz="1800">
                <a:solidFill>
                  <a:schemeClr val="tx1"/>
                </a:solidFill>
              </a:defRPr>
            </a:lvl1pPr>
          </a:lstStyle>
          <a:p>
            <a:r>
              <a:rPr lang="en-US"/>
              <a:t>Click icon to add picture</a:t>
            </a:r>
            <a:endParaRPr lang="en-US"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anchor="b">
            <a:noAutofit/>
          </a:bodyPr>
          <a:lstStyle/>
          <a:p>
            <a:r>
              <a:rPr lang="en-US" dirty="0"/>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a:noAutofit/>
          </a:bodyPr>
          <a:lstStyle>
            <a:lvl1pPr>
              <a:lnSpc>
                <a:spcPct val="100000"/>
              </a:lnSpc>
              <a:defRPr sz="1600">
                <a:solidFill>
                  <a:schemeClr val="bg1"/>
                </a:solidFill>
                <a:latin typeface="+mn-lt"/>
              </a:defRPr>
            </a:lvl1pPr>
          </a:lstStyle>
          <a:p>
            <a:pPr lv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dirty="0"/>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ngegneriabiomedica.org/news/biotech-support/le-intelligenze-artificiali-guidano-la-rivoluzione-digitale-della-sanita/" TargetMode="External" /><Relationship Id="rId2" Type="http://schemas.openxmlformats.org/officeDocument/2006/relationships/image" Target="../media/image5.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7.jpg"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3.xml" /><Relationship Id="rId1" Type="http://schemas.openxmlformats.org/officeDocument/2006/relationships/slideLayout" Target="../slideLayouts/slideLayout4.xml" /><Relationship Id="rId4" Type="http://schemas.openxmlformats.org/officeDocument/2006/relationships/hyperlink" Target="https://bioethics.com/biotech" TargetMode="Externa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7.xml" /><Relationship Id="rId1" Type="http://schemas.openxmlformats.org/officeDocument/2006/relationships/slideLayout" Target="../slideLayouts/slideLayout8.xml" /><Relationship Id="rId4" Type="http://schemas.openxmlformats.org/officeDocument/2006/relationships/hyperlink" Target="https://www.vcbay.news/2020/09/19/emerging-trends-in-medical-technology-or-medtech/" TargetMode="External" /></Relationships>
</file>

<file path=ppt/slides/_rels/slide9.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3" Type="http://schemas.openxmlformats.org/officeDocument/2006/relationships/hyperlink" Target="https://technofaq.org/posts/2018/04/artificial-intelligence-helping-make-healthcare-more-affordable/" TargetMode="External" /><Relationship Id="rId2" Type="http://schemas.openxmlformats.org/officeDocument/2006/relationships/image" Target="../media/image11.jpg"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2" Type="http://schemas.openxmlformats.org/officeDocument/2006/relationships/image" Target="../media/image12.jpg" /><Relationship Id="rId1" Type="http://schemas.openxmlformats.org/officeDocument/2006/relationships/slideLayout" Target="../slideLayouts/slideLayout9.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p:txBody>
          <a:bodyPr/>
          <a:lstStyle/>
          <a:p>
            <a:pPr algn="ctr">
              <a:lnSpc>
                <a:spcPct val="107000"/>
              </a:lnSpc>
              <a:spcBef>
                <a:spcPts val="1200"/>
              </a:spcBef>
            </a:pPr>
            <a:r>
              <a:rPr lang="en-US" sz="4500" b="1" kern="100" spc="300" dirty="0">
                <a:solidFill>
                  <a:schemeClr val="tx1"/>
                </a:solidFill>
                <a:effectLst/>
                <a:latin typeface="Bodoni MT Black" panose="02070A03080606020203" pitchFamily="18" charset="0"/>
                <a:ea typeface="Times New Roman" panose="02020603050405020304" pitchFamily="18" charset="0"/>
                <a:cs typeface="Times New Roman" panose="02020603050405020304" pitchFamily="18" charset="0"/>
              </a:rPr>
              <a:t>AI-Powered Drug Discovery</a:t>
            </a:r>
            <a:endParaRPr lang="en-PK" sz="4500" b="1" kern="100" spc="300" dirty="0">
              <a:solidFill>
                <a:schemeClr val="tx1"/>
              </a:solidFill>
              <a:effectLst/>
              <a:latin typeface="Bodoni MT Black" panose="02070A03080606020203" pitchFamily="18" charset="0"/>
              <a:ea typeface="Times New Roman" panose="02020603050405020304" pitchFamily="18" charset="0"/>
              <a:cs typeface="Times New Roman" panose="02020603050405020304" pitchFamily="18" charset="0"/>
            </a:endParaRP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3" y="4528354"/>
            <a:ext cx="12191997" cy="781119"/>
          </a:xfrm>
        </p:spPr>
        <p:txBody>
          <a:bodyPr/>
          <a:lstStyle/>
          <a:p>
            <a:r>
              <a:rPr lang="en-US" sz="2800" dirty="0"/>
              <a:t>BY: NAME</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a:xfrm>
            <a:off x="692616" y="620714"/>
            <a:ext cx="6910627" cy="1164882"/>
          </a:xfrm>
        </p:spPr>
        <p:txBody>
          <a:bodyPr/>
          <a:lstStyle/>
          <a:p>
            <a:r>
              <a:rPr lang="en-US" dirty="0"/>
              <a:t>Introduction</a:t>
            </a: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a:xfrm>
            <a:off x="1025624" y="2530837"/>
            <a:ext cx="6708218" cy="3517423"/>
          </a:xfrm>
        </p:spPr>
        <p:txBody>
          <a:bodyPr/>
          <a:lstStyle/>
          <a:p>
            <a:pPr marL="285750" indent="-285750">
              <a:buFont typeface="Arial" panose="020B0604020202020204" pitchFamily="34" charset="0"/>
              <a:buChar char="•"/>
            </a:pPr>
            <a:r>
              <a:rPr lang="en-US" sz="1800" dirty="0"/>
              <a:t>Artificial intelligence (AI) has become common in almost every domain in our lives.</a:t>
            </a:r>
          </a:p>
          <a:p>
            <a:pPr marL="285750" indent="-285750">
              <a:buFont typeface="Arial" panose="020B0604020202020204" pitchFamily="34" charset="0"/>
              <a:buChar char="•"/>
            </a:pPr>
            <a:r>
              <a:rPr lang="en-US" sz="1800" dirty="0">
                <a:solidFill>
                  <a:schemeClr val="accent3">
                    <a:lumMod val="75000"/>
                  </a:schemeClr>
                </a:solidFill>
              </a:rPr>
              <a:t>It is the combination of computational algorithms designed by humans to help them in completing their work.</a:t>
            </a:r>
            <a:endParaRPr lang="en-US" sz="1800" dirty="0"/>
          </a:p>
          <a:p>
            <a:r>
              <a:rPr lang="en-US" sz="1800" dirty="0">
                <a:solidFill>
                  <a:schemeClr val="accent3">
                    <a:lumMod val="40000"/>
                    <a:lumOff val="60000"/>
                  </a:schemeClr>
                </a:solidFill>
              </a:rPr>
              <a:t>Example: AI helps in performing surgeries and checkups in the hospitals.</a:t>
            </a:r>
            <a:br>
              <a:rPr lang="en-US" sz="1800" dirty="0"/>
            </a:br>
            <a:endParaRPr lang="en-US" sz="1800" dirty="0"/>
          </a:p>
          <a:p>
            <a:endParaRPr lang="en-US" sz="1800" dirty="0"/>
          </a:p>
        </p:txBody>
      </p:sp>
      <p:sp>
        <p:nvSpPr>
          <p:cNvPr id="17" name="Footer Placeholder 16">
            <a:extLst>
              <a:ext uri="{FF2B5EF4-FFF2-40B4-BE49-F238E27FC236}">
                <a16:creationId xmlns:a16="http://schemas.microsoft.com/office/drawing/2014/main" id="{51D17EAA-BAAD-6B17-CF45-131271883A11}"/>
              </a:ext>
            </a:extLst>
          </p:cNvPr>
          <p:cNvSpPr>
            <a:spLocks noGrp="1"/>
          </p:cNvSpPr>
          <p:nvPr>
            <p:ph type="ftr" sz="quarter" idx="11"/>
          </p:nvPr>
        </p:nvSpPr>
        <p:spPr/>
        <p:txBody>
          <a:bodyPr/>
          <a:lstStyle/>
          <a:p>
            <a:r>
              <a:rPr lang="en-US" dirty="0"/>
              <a:t>AI-Powered Drug Discovery</a:t>
            </a:r>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a:lstStyle/>
          <a:p>
            <a:fld id="{FE024F78-56A6-7740-B68D-8D4D026EDF3F}" type="slidenum">
              <a:rPr lang="en-US" smtClean="0"/>
              <a:pPr/>
              <a:t>2</a:t>
            </a:fld>
            <a:endParaRPr lang="en-US" dirty="0"/>
          </a:p>
        </p:txBody>
      </p:sp>
      <p:sp>
        <p:nvSpPr>
          <p:cNvPr id="9" name="Flowchart: Manual Input 8" descr="Surgeon reviewing MRI scans on a modern screen">
            <a:extLst>
              <a:ext uri="{FF2B5EF4-FFF2-40B4-BE49-F238E27FC236}">
                <a16:creationId xmlns:a16="http://schemas.microsoft.com/office/drawing/2014/main" id="{5E41FA4B-BE98-F250-71FB-9F7962C6584C}"/>
              </a:ext>
            </a:extLst>
          </p:cNvPr>
          <p:cNvSpPr/>
          <p:nvPr/>
        </p:nvSpPr>
        <p:spPr>
          <a:xfrm>
            <a:off x="8130448" y="495004"/>
            <a:ext cx="3929349" cy="2581183"/>
          </a:xfrm>
          <a:prstGeom prst="flowChartManualInpu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dirty="0"/>
          </a:p>
        </p:txBody>
      </p:sp>
      <p:sp>
        <p:nvSpPr>
          <p:cNvPr id="11" name="Flowchart: Manual Input 10" descr="Doctors monitoring patient condition on monitors">
            <a:extLst>
              <a:ext uri="{FF2B5EF4-FFF2-40B4-BE49-F238E27FC236}">
                <a16:creationId xmlns:a16="http://schemas.microsoft.com/office/drawing/2014/main" id="{D173FDC3-FE5A-08C5-6B3F-0F77A477F93E}"/>
              </a:ext>
            </a:extLst>
          </p:cNvPr>
          <p:cNvSpPr/>
          <p:nvPr/>
        </p:nvSpPr>
        <p:spPr>
          <a:xfrm>
            <a:off x="8130447" y="3076187"/>
            <a:ext cx="3929349" cy="2581183"/>
          </a:xfrm>
          <a:prstGeom prst="flowChartManualInput">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dirty="0"/>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2945C-94BA-AC11-295D-E4CACAC7E5FA}"/>
              </a:ext>
            </a:extLst>
          </p:cNvPr>
          <p:cNvSpPr>
            <a:spLocks noGrp="1"/>
          </p:cNvSpPr>
          <p:nvPr>
            <p:ph type="title"/>
          </p:nvPr>
        </p:nvSpPr>
        <p:spPr>
          <a:xfrm>
            <a:off x="838199" y="439784"/>
            <a:ext cx="10515601" cy="1325563"/>
          </a:xfrm>
        </p:spPr>
        <p:txBody>
          <a:bodyPr/>
          <a:lstStyle/>
          <a:p>
            <a:r>
              <a:rPr lang="en-US" dirty="0"/>
              <a:t>Background</a:t>
            </a:r>
          </a:p>
        </p:txBody>
      </p:sp>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a:xfrm>
            <a:off x="716097" y="3316734"/>
            <a:ext cx="3451867" cy="1718635"/>
          </a:xfrm>
        </p:spPr>
        <p:txBody>
          <a:bodyPr/>
          <a:lstStyle/>
          <a:p>
            <a:pPr marL="285750" indent="-285750" algn="l">
              <a:buFont typeface="Arial" panose="020B0604020202020204" pitchFamily="34" charset="0"/>
              <a:buChar char="•"/>
            </a:pPr>
            <a:r>
              <a:rPr lang="en-US" sz="1800" dirty="0"/>
              <a:t>After the pandemics, medical sciences have been evolved by AI.</a:t>
            </a:r>
          </a:p>
        </p:txBody>
      </p:sp>
      <p:sp>
        <p:nvSpPr>
          <p:cNvPr id="30" name="Text Placeholder 29">
            <a:extLst>
              <a:ext uri="{FF2B5EF4-FFF2-40B4-BE49-F238E27FC236}">
                <a16:creationId xmlns:a16="http://schemas.microsoft.com/office/drawing/2014/main" id="{A63CC359-8A44-9313-ADA5-3E961D2CC84F}"/>
              </a:ext>
            </a:extLst>
          </p:cNvPr>
          <p:cNvSpPr>
            <a:spLocks noGrp="1"/>
          </p:cNvSpPr>
          <p:nvPr>
            <p:ph type="body" sz="quarter" idx="34"/>
          </p:nvPr>
        </p:nvSpPr>
        <p:spPr>
          <a:xfrm>
            <a:off x="4649119" y="3272010"/>
            <a:ext cx="2996588" cy="1807427"/>
          </a:xfrm>
        </p:spPr>
        <p:txBody>
          <a:bodyPr/>
          <a:lstStyle/>
          <a:p>
            <a:pPr marL="285750" indent="-285750" algn="l">
              <a:buFont typeface="Arial" panose="020B0604020202020204" pitchFamily="34" charset="0"/>
              <a:buChar char="•"/>
            </a:pPr>
            <a:r>
              <a:rPr lang="en-US" sz="1800" dirty="0"/>
              <a:t>AI has been frequently used in the field of drug discovery</a:t>
            </a:r>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a:xfrm>
            <a:off x="7969319" y="3415887"/>
            <a:ext cx="2743200" cy="1674567"/>
          </a:xfrm>
        </p:spPr>
        <p:txBody>
          <a:bodyPr/>
          <a:lstStyle/>
          <a:p>
            <a:pPr marL="285750" indent="-285750" algn="l">
              <a:buFont typeface="Arial" panose="020B0604020202020204" pitchFamily="34" charset="0"/>
              <a:buChar char="•"/>
            </a:pPr>
            <a:r>
              <a:rPr lang="en-US" sz="1800" dirty="0"/>
              <a:t>Investing in AI can reduce costs of life saving medicines in future.</a:t>
            </a:r>
          </a:p>
        </p:txBody>
      </p:sp>
      <p:sp>
        <p:nvSpPr>
          <p:cNvPr id="10" name="Footer Placeholder 9">
            <a:extLst>
              <a:ext uri="{FF2B5EF4-FFF2-40B4-BE49-F238E27FC236}">
                <a16:creationId xmlns:a16="http://schemas.microsoft.com/office/drawing/2014/main" id="{DD2A3633-9718-8A40-B15C-581BB873165D}"/>
              </a:ext>
            </a:extLst>
          </p:cNvPr>
          <p:cNvSpPr>
            <a:spLocks noGrp="1"/>
          </p:cNvSpPr>
          <p:nvPr>
            <p:ph type="ftr" sz="quarter" idx="11"/>
          </p:nvPr>
        </p:nvSpPr>
        <p:spPr>
          <a:xfrm>
            <a:off x="384630" y="6196035"/>
            <a:ext cx="4114800" cy="365125"/>
          </a:xfrm>
        </p:spPr>
        <p:txBody>
          <a:bodyPr/>
          <a:lstStyle/>
          <a:p>
            <a:r>
              <a:rPr lang="en-US" dirty="0"/>
              <a:t>Scientific findings</a:t>
            </a:r>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a:lstStyle/>
          <a:p>
            <a:fld id="{FE024F78-56A6-7740-B68D-8D4D026EDF3F}" type="slidenum">
              <a:rPr lang="en-US" smtClean="0"/>
              <a:pPr/>
              <a:t>3</a:t>
            </a:fld>
            <a:endParaRPr lang="en-US" dirty="0"/>
          </a:p>
        </p:txBody>
      </p:sp>
      <p:sp>
        <p:nvSpPr>
          <p:cNvPr id="5" name="Text Placeholder 27">
            <a:extLst>
              <a:ext uri="{FF2B5EF4-FFF2-40B4-BE49-F238E27FC236}">
                <a16:creationId xmlns:a16="http://schemas.microsoft.com/office/drawing/2014/main" id="{5C6A6E28-765A-6024-51BC-BACE4386FC72}"/>
              </a:ext>
            </a:extLst>
          </p:cNvPr>
          <p:cNvSpPr txBox="1">
            <a:spLocks/>
          </p:cNvSpPr>
          <p:nvPr/>
        </p:nvSpPr>
        <p:spPr>
          <a:xfrm>
            <a:off x="683960" y="1856458"/>
            <a:ext cx="3451867" cy="171863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0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800" dirty="0"/>
              <a:t>AI has been searched the most in last few years.</a:t>
            </a:r>
          </a:p>
        </p:txBody>
      </p:sp>
      <p:sp>
        <p:nvSpPr>
          <p:cNvPr id="6" name="Text Placeholder 27">
            <a:extLst>
              <a:ext uri="{FF2B5EF4-FFF2-40B4-BE49-F238E27FC236}">
                <a16:creationId xmlns:a16="http://schemas.microsoft.com/office/drawing/2014/main" id="{319C3789-D82B-3EFA-704E-E44F24E5EF92}"/>
              </a:ext>
            </a:extLst>
          </p:cNvPr>
          <p:cNvSpPr txBox="1">
            <a:spLocks/>
          </p:cNvSpPr>
          <p:nvPr/>
        </p:nvSpPr>
        <p:spPr>
          <a:xfrm>
            <a:off x="7939239" y="1788599"/>
            <a:ext cx="3451867" cy="171863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0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800" dirty="0"/>
              <a:t>Drug discoveries through AI are faster.</a:t>
            </a:r>
          </a:p>
        </p:txBody>
      </p:sp>
      <p:sp>
        <p:nvSpPr>
          <p:cNvPr id="7" name="Text Placeholder 27">
            <a:extLst>
              <a:ext uri="{FF2B5EF4-FFF2-40B4-BE49-F238E27FC236}">
                <a16:creationId xmlns:a16="http://schemas.microsoft.com/office/drawing/2014/main" id="{EC7DAAB6-30E8-6A1A-CDCA-C5391249B0C5}"/>
              </a:ext>
            </a:extLst>
          </p:cNvPr>
          <p:cNvSpPr txBox="1">
            <a:spLocks/>
          </p:cNvSpPr>
          <p:nvPr/>
        </p:nvSpPr>
        <p:spPr>
          <a:xfrm>
            <a:off x="4593652" y="1970820"/>
            <a:ext cx="3451867" cy="1622867"/>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0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800" dirty="0"/>
              <a:t>AI can help in processing huge datasets of clinical patients.</a:t>
            </a:r>
          </a:p>
        </p:txBody>
      </p:sp>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p:txBody>
          <a:bodyPr/>
          <a:lstStyle/>
          <a:p>
            <a:r>
              <a:rPr lang="en-US" dirty="0"/>
              <a:t>Benefits of AI in drug Discovery</a:t>
            </a:r>
          </a:p>
        </p:txBody>
      </p:sp>
      <p:sp>
        <p:nvSpPr>
          <p:cNvPr id="8" name="Footer Placeholder 7">
            <a:extLst>
              <a:ext uri="{FF2B5EF4-FFF2-40B4-BE49-F238E27FC236}">
                <a16:creationId xmlns:a16="http://schemas.microsoft.com/office/drawing/2014/main" id="{1551A61E-D0BA-E69D-4187-64D7E6E9DAD7}"/>
              </a:ext>
            </a:extLst>
          </p:cNvPr>
          <p:cNvSpPr>
            <a:spLocks noGrp="1"/>
          </p:cNvSpPr>
          <p:nvPr>
            <p:ph type="ftr" sz="quarter" idx="11"/>
          </p:nvPr>
        </p:nvSpPr>
        <p:spPr/>
        <p:txBody>
          <a:bodyPr/>
          <a:lstStyle/>
          <a:p>
            <a:r>
              <a:rPr lang="en-US" dirty="0"/>
              <a:t>Scientific findings</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a:lstStyle/>
          <a:p>
            <a:fld id="{FE024F78-56A6-7740-B68D-8D4D026EDF3F}" type="slidenum">
              <a:rPr lang="en-US" smtClean="0"/>
              <a:pPr/>
              <a:t>4</a:t>
            </a:fld>
            <a:endParaRPr lang="en-US" dirty="0"/>
          </a:p>
        </p:txBody>
      </p:sp>
      <p:sp>
        <p:nvSpPr>
          <p:cNvPr id="10" name="Text Placeholder 9">
            <a:extLst>
              <a:ext uri="{FF2B5EF4-FFF2-40B4-BE49-F238E27FC236}">
                <a16:creationId xmlns:a16="http://schemas.microsoft.com/office/drawing/2014/main" id="{C062811B-75F1-71D2-3C96-E906831958CF}"/>
              </a:ext>
            </a:extLst>
          </p:cNvPr>
          <p:cNvSpPr>
            <a:spLocks noGrp="1"/>
          </p:cNvSpPr>
          <p:nvPr>
            <p:ph type="body" sz="quarter" idx="30"/>
          </p:nvPr>
        </p:nvSpPr>
        <p:spPr>
          <a:xfrm>
            <a:off x="1841438" y="1861045"/>
            <a:ext cx="5232461" cy="2939555"/>
          </a:xfrm>
        </p:spPr>
        <p:txBody>
          <a:bodyPr/>
          <a:lstStyle/>
          <a:p>
            <a:pPr marL="342900" indent="-342900">
              <a:lnSpc>
                <a:spcPct val="150000"/>
              </a:lnSpc>
              <a:buFont typeface="Arial" panose="020B0604020202020204" pitchFamily="34" charset="0"/>
              <a:buChar char="•"/>
            </a:pPr>
            <a:r>
              <a:rPr lang="en-US" dirty="0">
                <a:latin typeface="+mn-lt"/>
              </a:rPr>
              <a:t>Analyzing Massive Datasets.</a:t>
            </a:r>
          </a:p>
          <a:p>
            <a:pPr marL="342900" indent="-342900">
              <a:buFont typeface="Arial" panose="020B0604020202020204" pitchFamily="34" charset="0"/>
              <a:buChar char="•"/>
            </a:pPr>
            <a:r>
              <a:rPr lang="en-US" dirty="0">
                <a:latin typeface="+mn-lt"/>
              </a:rPr>
              <a:t>Predictive Modeling.</a:t>
            </a:r>
          </a:p>
          <a:p>
            <a:pPr marL="342900" indent="-342900">
              <a:buFont typeface="Arial" panose="020B0604020202020204" pitchFamily="34" charset="0"/>
              <a:buChar char="•"/>
            </a:pPr>
            <a:r>
              <a:rPr lang="en-US" dirty="0">
                <a:latin typeface="+mn-lt"/>
              </a:rPr>
              <a:t>Repurposing existing drugs.</a:t>
            </a:r>
          </a:p>
          <a:p>
            <a:pPr marL="342900" indent="-342900">
              <a:buFont typeface="Arial" panose="020B0604020202020204" pitchFamily="34" charset="0"/>
              <a:buChar char="•"/>
            </a:pPr>
            <a:r>
              <a:rPr lang="en-US" dirty="0">
                <a:latin typeface="+mn-lt"/>
              </a:rPr>
              <a:t>Targeting undruggable diseases.</a:t>
            </a:r>
          </a:p>
          <a:p>
            <a:pPr marL="342900" indent="-342900">
              <a:buFont typeface="Arial" panose="020B0604020202020204" pitchFamily="34" charset="0"/>
              <a:buChar char="•"/>
            </a:pPr>
            <a:r>
              <a:rPr lang="en-US" dirty="0">
                <a:latin typeface="+mn-lt"/>
              </a:rPr>
              <a:t>Medicine precision.</a:t>
            </a:r>
          </a:p>
          <a:p>
            <a:pPr marL="342900" indent="-342900">
              <a:buFont typeface="Arial" panose="020B0604020202020204" pitchFamily="34" charset="0"/>
              <a:buChar char="•"/>
            </a:pPr>
            <a:r>
              <a:rPr lang="en-US" dirty="0">
                <a:latin typeface="+mn-lt"/>
              </a:rPr>
              <a:t>Virtual Screening through AI.</a:t>
            </a:r>
          </a:p>
          <a:p>
            <a:endParaRPr lang="en-PK" dirty="0"/>
          </a:p>
        </p:txBody>
      </p:sp>
      <p:sp>
        <p:nvSpPr>
          <p:cNvPr id="17" name="Flowchart: Manual Input 16">
            <a:extLst>
              <a:ext uri="{FF2B5EF4-FFF2-40B4-BE49-F238E27FC236}">
                <a16:creationId xmlns:a16="http://schemas.microsoft.com/office/drawing/2014/main" id="{7C531EAF-A7A9-84DB-2F8D-3D5466607F68}"/>
              </a:ext>
            </a:extLst>
          </p:cNvPr>
          <p:cNvSpPr/>
          <p:nvPr/>
        </p:nvSpPr>
        <p:spPr>
          <a:xfrm>
            <a:off x="7073900" y="1191296"/>
            <a:ext cx="4810272" cy="4887532"/>
          </a:xfrm>
          <a:prstGeom prst="flowChartManualInput">
            <a:avLst/>
          </a:prstGeom>
          <a:blipFill dpi="0"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Tree>
    <p:extLst>
      <p:ext uri="{BB962C8B-B14F-4D97-AF65-F5344CB8AC3E}">
        <p14:creationId xmlns:p14="http://schemas.microsoft.com/office/powerpoint/2010/main" val="304902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p:txBody>
          <a:bodyPr/>
          <a:lstStyle/>
          <a:p>
            <a:r>
              <a:rPr lang="en-US" dirty="0"/>
              <a:t>Techniques in AI drug Discovery</a:t>
            </a:r>
          </a:p>
        </p:txBody>
      </p:sp>
      <p:sp>
        <p:nvSpPr>
          <p:cNvPr id="7" name="Footer Placeholder 6">
            <a:extLst>
              <a:ext uri="{FF2B5EF4-FFF2-40B4-BE49-F238E27FC236}">
                <a16:creationId xmlns:a16="http://schemas.microsoft.com/office/drawing/2014/main" id="{3F815E7E-2D0E-28B3-AD37-FA56078C38D0}"/>
              </a:ext>
            </a:extLst>
          </p:cNvPr>
          <p:cNvSpPr>
            <a:spLocks noGrp="1"/>
          </p:cNvSpPr>
          <p:nvPr>
            <p:ph type="ftr" sz="quarter" idx="11"/>
          </p:nvPr>
        </p:nvSpPr>
        <p:spPr/>
        <p:txBody>
          <a:bodyPr/>
          <a:lstStyle/>
          <a:p>
            <a:r>
              <a:rPr lang="en-US" dirty="0"/>
              <a:t>Scientific findings</a:t>
            </a:r>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a:lstStyle/>
          <a:p>
            <a:fld id="{FE024F78-56A6-7740-B68D-8D4D026EDF3F}" type="slidenum">
              <a:rPr lang="en-US" smtClean="0"/>
              <a:pPr/>
              <a:t>5</a:t>
            </a:fld>
            <a:endParaRPr lang="en-US" dirty="0"/>
          </a:p>
        </p:txBody>
      </p:sp>
      <p:sp>
        <p:nvSpPr>
          <p:cNvPr id="5" name="Text Placeholder 9">
            <a:extLst>
              <a:ext uri="{FF2B5EF4-FFF2-40B4-BE49-F238E27FC236}">
                <a16:creationId xmlns:a16="http://schemas.microsoft.com/office/drawing/2014/main" id="{27DCAF8F-F165-30AE-AA4D-8293A0778B9C}"/>
              </a:ext>
            </a:extLst>
          </p:cNvPr>
          <p:cNvSpPr txBox="1">
            <a:spLocks/>
          </p:cNvSpPr>
          <p:nvPr/>
        </p:nvSpPr>
        <p:spPr>
          <a:xfrm>
            <a:off x="1536638" y="1581645"/>
            <a:ext cx="7505761" cy="132556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50000"/>
              </a:lnSpc>
              <a:buFont typeface="Arial" panose="020B0604020202020204" pitchFamily="34" charset="0"/>
              <a:buChar char="•"/>
            </a:pPr>
            <a:r>
              <a:rPr lang="en-US" dirty="0">
                <a:latin typeface="+mn-lt"/>
              </a:rPr>
              <a:t>Virtual Screening</a:t>
            </a:r>
          </a:p>
          <a:p>
            <a:r>
              <a:rPr lang="en-US" sz="1800" dirty="0">
                <a:solidFill>
                  <a:schemeClr val="bg1"/>
                </a:solidFill>
                <a:latin typeface="+mn-lt"/>
              </a:rPr>
              <a:t>Which helps in identifying and analysing the patients which are fit for disease targets. </a:t>
            </a:r>
          </a:p>
          <a:p>
            <a:endParaRPr lang="en-PK" dirty="0">
              <a:solidFill>
                <a:schemeClr val="bg1"/>
              </a:solidFill>
            </a:endParaRPr>
          </a:p>
        </p:txBody>
      </p:sp>
      <p:sp>
        <p:nvSpPr>
          <p:cNvPr id="11" name="Text Placeholder 9">
            <a:extLst>
              <a:ext uri="{FF2B5EF4-FFF2-40B4-BE49-F238E27FC236}">
                <a16:creationId xmlns:a16="http://schemas.microsoft.com/office/drawing/2014/main" id="{8A141D84-E6E3-DBC7-5B8F-44FD466C2B72}"/>
              </a:ext>
            </a:extLst>
          </p:cNvPr>
          <p:cNvSpPr txBox="1">
            <a:spLocks/>
          </p:cNvSpPr>
          <p:nvPr/>
        </p:nvSpPr>
        <p:spPr>
          <a:xfrm>
            <a:off x="1536637" y="2989482"/>
            <a:ext cx="7505761" cy="132556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50000"/>
              </a:lnSpc>
              <a:buFont typeface="Arial" panose="020B0604020202020204" pitchFamily="34" charset="0"/>
              <a:buChar char="•"/>
            </a:pPr>
            <a:r>
              <a:rPr lang="en-US" dirty="0">
                <a:latin typeface="+mn-lt"/>
              </a:rPr>
              <a:t>Generative Modelling</a:t>
            </a:r>
          </a:p>
          <a:p>
            <a:r>
              <a:rPr lang="en-US" sz="1800" dirty="0">
                <a:solidFill>
                  <a:schemeClr val="bg1"/>
                </a:solidFill>
                <a:latin typeface="+mn-lt"/>
              </a:rPr>
              <a:t>It is a method which is used for analysing the perfect properties for combat diseases.</a:t>
            </a:r>
          </a:p>
          <a:p>
            <a:endParaRPr lang="en-PK" dirty="0">
              <a:solidFill>
                <a:schemeClr val="bg1"/>
              </a:solidFill>
            </a:endParaRPr>
          </a:p>
        </p:txBody>
      </p:sp>
      <p:sp>
        <p:nvSpPr>
          <p:cNvPr id="12" name="Text Placeholder 9">
            <a:extLst>
              <a:ext uri="{FF2B5EF4-FFF2-40B4-BE49-F238E27FC236}">
                <a16:creationId xmlns:a16="http://schemas.microsoft.com/office/drawing/2014/main" id="{266A93C9-DC9D-ADB0-B9B0-0B0C928C87E2}"/>
              </a:ext>
            </a:extLst>
          </p:cNvPr>
          <p:cNvSpPr txBox="1">
            <a:spLocks/>
          </p:cNvSpPr>
          <p:nvPr/>
        </p:nvSpPr>
        <p:spPr>
          <a:xfrm>
            <a:off x="1536638" y="4310086"/>
            <a:ext cx="7505761" cy="132556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50000"/>
              </a:lnSpc>
              <a:buFont typeface="Arial" panose="020B0604020202020204" pitchFamily="34" charset="0"/>
              <a:buChar char="•"/>
            </a:pPr>
            <a:r>
              <a:rPr lang="en-US" dirty="0">
                <a:latin typeface="+mn-lt"/>
              </a:rPr>
              <a:t>Protein structure analysis</a:t>
            </a:r>
          </a:p>
          <a:p>
            <a:r>
              <a:rPr lang="en-US" sz="1800" dirty="0">
                <a:solidFill>
                  <a:schemeClr val="bg1"/>
                </a:solidFill>
              </a:rPr>
              <a:t>Protein structure analysis can produce new properties and changes in a human body after analysing the patient’s information.</a:t>
            </a:r>
            <a:endParaRPr lang="en-PK" sz="1800" dirty="0">
              <a:solidFill>
                <a:schemeClr val="bg1"/>
              </a:solidFill>
            </a:endParaRPr>
          </a:p>
        </p:txBody>
      </p:sp>
    </p:spTree>
    <p:extLst>
      <p:ext uri="{BB962C8B-B14F-4D97-AF65-F5344CB8AC3E}">
        <p14:creationId xmlns:p14="http://schemas.microsoft.com/office/powerpoint/2010/main" val="1250634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8B6A01-5CD0-C080-08DE-E8C976F2193E}"/>
              </a:ext>
            </a:extLst>
          </p:cNvPr>
          <p:cNvSpPr>
            <a:spLocks noGrp="1"/>
          </p:cNvSpPr>
          <p:nvPr>
            <p:ph type="title"/>
          </p:nvPr>
        </p:nvSpPr>
        <p:spPr/>
        <p:txBody>
          <a:bodyPr/>
          <a:lstStyle/>
          <a:p>
            <a:r>
              <a:rPr lang="en-US" dirty="0"/>
              <a:t>Case studies on drug discoveries</a:t>
            </a:r>
          </a:p>
        </p:txBody>
      </p:sp>
      <p:sp>
        <p:nvSpPr>
          <p:cNvPr id="7" name="Footer Placeholder 6">
            <a:extLst>
              <a:ext uri="{FF2B5EF4-FFF2-40B4-BE49-F238E27FC236}">
                <a16:creationId xmlns:a16="http://schemas.microsoft.com/office/drawing/2014/main" id="{18D1BD37-545A-1D24-D478-AF2596765721}"/>
              </a:ext>
            </a:extLst>
          </p:cNvPr>
          <p:cNvSpPr>
            <a:spLocks noGrp="1"/>
          </p:cNvSpPr>
          <p:nvPr>
            <p:ph type="ftr" sz="quarter" idx="11"/>
          </p:nvPr>
        </p:nvSpPr>
        <p:spPr/>
        <p:txBody>
          <a:bodyPr/>
          <a:lstStyle/>
          <a:p>
            <a:r>
              <a:rPr lang="en-US" dirty="0"/>
              <a:t>Scientific findings</a:t>
            </a:r>
          </a:p>
        </p:txBody>
      </p:sp>
      <p:sp>
        <p:nvSpPr>
          <p:cNvPr id="8" name="Slide Number Placeholder 7">
            <a:extLst>
              <a:ext uri="{FF2B5EF4-FFF2-40B4-BE49-F238E27FC236}">
                <a16:creationId xmlns:a16="http://schemas.microsoft.com/office/drawing/2014/main" id="{18AF1A45-96E7-8AE8-20C9-11D4E158F93C}"/>
              </a:ext>
            </a:extLst>
          </p:cNvPr>
          <p:cNvSpPr>
            <a:spLocks noGrp="1"/>
          </p:cNvSpPr>
          <p:nvPr>
            <p:ph type="sldNum" sz="quarter" idx="12"/>
          </p:nvPr>
        </p:nvSpPr>
        <p:spPr/>
        <p:txBody>
          <a:bodyPr/>
          <a:lstStyle/>
          <a:p>
            <a:fld id="{FE024F78-56A6-7740-B68D-8D4D026EDF3F}" type="slidenum">
              <a:rPr lang="en-US" smtClean="0"/>
              <a:pPr/>
              <a:t>6</a:t>
            </a:fld>
            <a:endParaRPr lang="en-US" dirty="0"/>
          </a:p>
        </p:txBody>
      </p:sp>
      <p:sp>
        <p:nvSpPr>
          <p:cNvPr id="6" name="Text Placeholder 9">
            <a:extLst>
              <a:ext uri="{FF2B5EF4-FFF2-40B4-BE49-F238E27FC236}">
                <a16:creationId xmlns:a16="http://schemas.microsoft.com/office/drawing/2014/main" id="{DB15042B-2B6A-CC00-DBCA-2B911F465643}"/>
              </a:ext>
            </a:extLst>
          </p:cNvPr>
          <p:cNvSpPr txBox="1">
            <a:spLocks/>
          </p:cNvSpPr>
          <p:nvPr/>
        </p:nvSpPr>
        <p:spPr>
          <a:xfrm>
            <a:off x="1536638" y="1581645"/>
            <a:ext cx="7505761" cy="132556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50000"/>
              </a:lnSpc>
              <a:buFont typeface="Arial" panose="020B0604020202020204" pitchFamily="34" charset="0"/>
              <a:buChar char="•"/>
            </a:pPr>
            <a:r>
              <a:rPr lang="en-US" dirty="0">
                <a:latin typeface="+mn-lt"/>
              </a:rPr>
              <a:t>Atomwise</a:t>
            </a:r>
          </a:p>
          <a:p>
            <a:r>
              <a:rPr lang="en-US" sz="1800" dirty="0">
                <a:solidFill>
                  <a:schemeClr val="bg1"/>
                </a:solidFill>
                <a:latin typeface="+mn-lt"/>
              </a:rPr>
              <a:t>It is a group which identified the compounds of Ebola treatment within few weeks.  </a:t>
            </a:r>
          </a:p>
          <a:p>
            <a:endParaRPr lang="en-PK" dirty="0">
              <a:solidFill>
                <a:schemeClr val="bg1"/>
              </a:solidFill>
            </a:endParaRPr>
          </a:p>
        </p:txBody>
      </p:sp>
      <p:sp>
        <p:nvSpPr>
          <p:cNvPr id="9" name="Text Placeholder 9">
            <a:extLst>
              <a:ext uri="{FF2B5EF4-FFF2-40B4-BE49-F238E27FC236}">
                <a16:creationId xmlns:a16="http://schemas.microsoft.com/office/drawing/2014/main" id="{28073C15-1A0D-7B4A-A674-D7A0C86FE047}"/>
              </a:ext>
            </a:extLst>
          </p:cNvPr>
          <p:cNvSpPr txBox="1">
            <a:spLocks/>
          </p:cNvSpPr>
          <p:nvPr/>
        </p:nvSpPr>
        <p:spPr>
          <a:xfrm>
            <a:off x="1536637" y="2989482"/>
            <a:ext cx="7505761" cy="132556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50000"/>
              </a:lnSpc>
              <a:buFont typeface="Arial" panose="020B0604020202020204" pitchFamily="34" charset="0"/>
              <a:buChar char="•"/>
            </a:pPr>
            <a:r>
              <a:rPr lang="en-US" dirty="0">
                <a:latin typeface="+mn-lt"/>
              </a:rPr>
              <a:t>Benevolent AI</a:t>
            </a:r>
          </a:p>
          <a:p>
            <a:r>
              <a:rPr lang="en-US" sz="1800" dirty="0">
                <a:solidFill>
                  <a:schemeClr val="bg1"/>
                </a:solidFill>
                <a:latin typeface="+mn-lt"/>
              </a:rPr>
              <a:t>It discovered the ALS (</a:t>
            </a:r>
            <a:r>
              <a:rPr lang="en-US" sz="1800" dirty="0">
                <a:effectLst/>
                <a:latin typeface="Calibri" panose="020F0502020204030204" pitchFamily="34" charset="0"/>
                <a:ea typeface="Calibri" panose="020F0502020204030204" pitchFamily="34" charset="0"/>
                <a:cs typeface="Times New Roman" panose="02020603050405020304" pitchFamily="18" charset="0"/>
              </a:rPr>
              <a:t>Amyotrophic Lateral Sclerosis</a:t>
            </a:r>
            <a:r>
              <a:rPr lang="en-US" sz="1800" dirty="0">
                <a:solidFill>
                  <a:schemeClr val="bg1"/>
                </a:solidFill>
                <a:latin typeface="+mn-lt"/>
              </a:rPr>
              <a:t>) treatment by analysing tons of biomedical data.</a:t>
            </a:r>
            <a:endParaRPr lang="en-PK" dirty="0">
              <a:solidFill>
                <a:schemeClr val="bg1"/>
              </a:solidFill>
            </a:endParaRPr>
          </a:p>
        </p:txBody>
      </p:sp>
      <p:sp>
        <p:nvSpPr>
          <p:cNvPr id="10" name="Text Placeholder 9">
            <a:extLst>
              <a:ext uri="{FF2B5EF4-FFF2-40B4-BE49-F238E27FC236}">
                <a16:creationId xmlns:a16="http://schemas.microsoft.com/office/drawing/2014/main" id="{13A076F5-922D-02BB-41F9-DC739F6A3B3B}"/>
              </a:ext>
            </a:extLst>
          </p:cNvPr>
          <p:cNvSpPr txBox="1">
            <a:spLocks/>
          </p:cNvSpPr>
          <p:nvPr/>
        </p:nvSpPr>
        <p:spPr>
          <a:xfrm>
            <a:off x="1536638" y="4310086"/>
            <a:ext cx="7505761" cy="132556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50000"/>
              </a:lnSpc>
              <a:buFont typeface="Arial" panose="020B0604020202020204" pitchFamily="34" charset="0"/>
              <a:buChar char="•"/>
            </a:pPr>
            <a:r>
              <a:rPr lang="en-US" dirty="0">
                <a:latin typeface="+mn-lt"/>
              </a:rPr>
              <a:t>Exscientia</a:t>
            </a:r>
          </a:p>
          <a:p>
            <a:r>
              <a:rPr lang="en-US" sz="1800" dirty="0">
                <a:solidFill>
                  <a:schemeClr val="bg1"/>
                </a:solidFill>
              </a:rPr>
              <a:t>As an AI tool, Exscientia analyses the huge amount of data and helped in finding drugs of many diseases.</a:t>
            </a:r>
            <a:endParaRPr lang="en-PK" sz="1800" dirty="0">
              <a:solidFill>
                <a:schemeClr val="bg1"/>
              </a:solidFill>
            </a:endParaRPr>
          </a:p>
        </p:txBody>
      </p:sp>
    </p:spTree>
    <p:extLst>
      <p:ext uri="{BB962C8B-B14F-4D97-AF65-F5344CB8AC3E}">
        <p14:creationId xmlns:p14="http://schemas.microsoft.com/office/powerpoint/2010/main" val="335864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9A48-AF8C-3538-CC7B-DC7F509AD7BA}"/>
              </a:ext>
            </a:extLst>
          </p:cNvPr>
          <p:cNvSpPr>
            <a:spLocks noGrp="1"/>
          </p:cNvSpPr>
          <p:nvPr>
            <p:ph type="title"/>
          </p:nvPr>
        </p:nvSpPr>
        <p:spPr/>
        <p:txBody>
          <a:bodyPr/>
          <a:lstStyle/>
          <a:p>
            <a:r>
              <a:rPr lang="en-US" dirty="0"/>
              <a:t>Challenges and Limitations</a:t>
            </a:r>
          </a:p>
        </p:txBody>
      </p:sp>
      <p:sp>
        <p:nvSpPr>
          <p:cNvPr id="11" name="Footer Placeholder 10">
            <a:extLst>
              <a:ext uri="{FF2B5EF4-FFF2-40B4-BE49-F238E27FC236}">
                <a16:creationId xmlns:a16="http://schemas.microsoft.com/office/drawing/2014/main" id="{4A727348-E2D5-31F9-9079-A67B2E0BCFE8}"/>
              </a:ext>
            </a:extLst>
          </p:cNvPr>
          <p:cNvSpPr>
            <a:spLocks noGrp="1"/>
          </p:cNvSpPr>
          <p:nvPr>
            <p:ph type="ftr" sz="quarter" idx="11"/>
          </p:nvPr>
        </p:nvSpPr>
        <p:spPr/>
        <p:txBody>
          <a:bodyPr/>
          <a:lstStyle/>
          <a:p>
            <a:r>
              <a:rPr lang="en-US" dirty="0"/>
              <a:t>Scientific findings</a:t>
            </a:r>
          </a:p>
        </p:txBody>
      </p:sp>
      <p:sp>
        <p:nvSpPr>
          <p:cNvPr id="12" name="Slide Number Placeholder 11">
            <a:extLst>
              <a:ext uri="{FF2B5EF4-FFF2-40B4-BE49-F238E27FC236}">
                <a16:creationId xmlns:a16="http://schemas.microsoft.com/office/drawing/2014/main" id="{761D5C1B-39FE-2949-16D4-283AB532DBE1}"/>
              </a:ext>
            </a:extLst>
          </p:cNvPr>
          <p:cNvSpPr>
            <a:spLocks noGrp="1"/>
          </p:cNvSpPr>
          <p:nvPr>
            <p:ph type="sldNum" sz="quarter" idx="12"/>
          </p:nvPr>
        </p:nvSpPr>
        <p:spPr/>
        <p:txBody>
          <a:bodyPr/>
          <a:lstStyle/>
          <a:p>
            <a:fld id="{FE024F78-56A6-7740-B68D-8D4D026EDF3F}" type="slidenum">
              <a:rPr lang="en-US" smtClean="0"/>
              <a:pPr/>
              <a:t>7</a:t>
            </a:fld>
            <a:endParaRPr lang="en-US" dirty="0"/>
          </a:p>
        </p:txBody>
      </p:sp>
      <p:sp>
        <p:nvSpPr>
          <p:cNvPr id="18" name="TextBox 17">
            <a:extLst>
              <a:ext uri="{FF2B5EF4-FFF2-40B4-BE49-F238E27FC236}">
                <a16:creationId xmlns:a16="http://schemas.microsoft.com/office/drawing/2014/main" id="{0C8A5574-B375-E88D-518B-8875FB7B95F9}"/>
              </a:ext>
            </a:extLst>
          </p:cNvPr>
          <p:cNvSpPr txBox="1"/>
          <p:nvPr/>
        </p:nvSpPr>
        <p:spPr>
          <a:xfrm>
            <a:off x="1898505" y="1690688"/>
            <a:ext cx="6096000" cy="4276235"/>
          </a:xfrm>
          <a:prstGeom prst="rect">
            <a:avLst/>
          </a:prstGeom>
          <a:noFill/>
        </p:spPr>
        <p:txBody>
          <a:bodyPr wrap="square">
            <a:spAutoFit/>
          </a:bodyPr>
          <a:lstStyle/>
          <a:p>
            <a:pPr marL="342900" indent="-342900">
              <a:lnSpc>
                <a:spcPct val="107000"/>
              </a:lnSpc>
              <a:spcBef>
                <a:spcPts val="200"/>
              </a:spcBef>
              <a:buFont typeface="Arial" panose="020B0604020202020204" pitchFamily="34" charset="0"/>
              <a:buChar char="•"/>
            </a:pPr>
            <a:r>
              <a:rPr lang="en-US" sz="2500" b="0" i="0" dirty="0">
                <a:solidFill>
                  <a:schemeClr val="accent3">
                    <a:lumMod val="75000"/>
                  </a:schemeClr>
                </a:solidFill>
                <a:effectLst/>
                <a:latin typeface="Google Sans"/>
              </a:rPr>
              <a:t>Data Dependency: </a:t>
            </a:r>
          </a:p>
          <a:p>
            <a:pPr>
              <a:lnSpc>
                <a:spcPct val="107000"/>
              </a:lnSpc>
              <a:spcBef>
                <a:spcPts val="200"/>
              </a:spcBef>
            </a:pPr>
            <a:r>
              <a:rPr lang="en-US" b="0" i="0" dirty="0">
                <a:solidFill>
                  <a:schemeClr val="bg1"/>
                </a:solidFill>
                <a:effectLst/>
                <a:latin typeface="Google Sans"/>
              </a:rPr>
              <a:t>It means that data contains impurities and labelling issues as well as diverged in multiple directions.</a:t>
            </a:r>
            <a:endParaRPr lang="en-PK"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indent="-342900">
              <a:lnSpc>
                <a:spcPct val="107000"/>
              </a:lnSpc>
              <a:spcBef>
                <a:spcPts val="200"/>
              </a:spcBef>
              <a:buFont typeface="Arial" panose="020B0604020202020204" pitchFamily="34" charset="0"/>
              <a:buChar char="•"/>
            </a:pPr>
            <a:r>
              <a:rPr lang="en-US" sz="2500" b="0" i="0" dirty="0">
                <a:solidFill>
                  <a:schemeClr val="accent3">
                    <a:lumMod val="75000"/>
                  </a:schemeClr>
                </a:solidFill>
                <a:effectLst/>
                <a:latin typeface="Google Sans"/>
              </a:rPr>
              <a:t>Explainability and Trust: </a:t>
            </a:r>
          </a:p>
          <a:p>
            <a:pPr>
              <a:lnSpc>
                <a:spcPct val="107000"/>
              </a:lnSpc>
              <a:spcBef>
                <a:spcPts val="200"/>
              </a:spcBef>
            </a:pPr>
            <a:r>
              <a:rPr lang="en-US" dirty="0">
                <a:solidFill>
                  <a:schemeClr val="bg1"/>
                </a:solidFill>
                <a:latin typeface="Google Sans"/>
              </a:rPr>
              <a:t>Data of the patients includes personal information which needs to be secured.</a:t>
            </a:r>
            <a:endParaRPr lang="en-US" b="0" i="0" dirty="0">
              <a:solidFill>
                <a:schemeClr val="bg1"/>
              </a:solidFill>
              <a:effectLst/>
              <a:latin typeface="Google Sans"/>
            </a:endParaRPr>
          </a:p>
          <a:p>
            <a:pPr marL="342900" indent="-342900">
              <a:lnSpc>
                <a:spcPct val="107000"/>
              </a:lnSpc>
              <a:spcBef>
                <a:spcPts val="200"/>
              </a:spcBef>
              <a:buFont typeface="Arial" panose="020B0604020202020204" pitchFamily="34" charset="0"/>
              <a:buChar char="•"/>
            </a:pPr>
            <a:r>
              <a:rPr lang="en-US" sz="2500" b="0" i="0" dirty="0">
                <a:solidFill>
                  <a:schemeClr val="accent3">
                    <a:lumMod val="75000"/>
                  </a:schemeClr>
                </a:solidFill>
                <a:effectLst/>
                <a:latin typeface="Google Sans"/>
              </a:rPr>
              <a:t>Bias and Fairness:</a:t>
            </a:r>
          </a:p>
          <a:p>
            <a:pPr>
              <a:lnSpc>
                <a:spcPct val="107000"/>
              </a:lnSpc>
              <a:spcBef>
                <a:spcPts val="200"/>
              </a:spcBef>
            </a:pPr>
            <a:r>
              <a:rPr lang="en-US" dirty="0">
                <a:solidFill>
                  <a:schemeClr val="bg1"/>
                </a:solidFill>
                <a:latin typeface="Google Sans"/>
              </a:rPr>
              <a:t>Training of data and models is difficult as the algorithms are transparent in nature.</a:t>
            </a:r>
            <a:endParaRPr lang="en-US" b="0" i="0" dirty="0">
              <a:solidFill>
                <a:schemeClr val="bg1"/>
              </a:solidFill>
              <a:effectLst/>
              <a:latin typeface="Google Sans"/>
            </a:endParaRPr>
          </a:p>
          <a:p>
            <a:pPr marL="342900" indent="-342900">
              <a:lnSpc>
                <a:spcPct val="107000"/>
              </a:lnSpc>
              <a:spcBef>
                <a:spcPts val="200"/>
              </a:spcBef>
              <a:buFont typeface="Arial" panose="020B0604020202020204" pitchFamily="34" charset="0"/>
              <a:buChar char="•"/>
            </a:pPr>
            <a:r>
              <a:rPr lang="en-US" sz="2500" b="0" i="0" dirty="0">
                <a:solidFill>
                  <a:schemeClr val="accent3">
                    <a:lumMod val="75000"/>
                  </a:schemeClr>
                </a:solidFill>
                <a:effectLst/>
                <a:latin typeface="Google Sans"/>
              </a:rPr>
              <a:t>Interpretability and Validation:</a:t>
            </a:r>
          </a:p>
          <a:p>
            <a:pPr>
              <a:lnSpc>
                <a:spcPct val="107000"/>
              </a:lnSpc>
              <a:spcBef>
                <a:spcPts val="200"/>
              </a:spcBef>
            </a:pPr>
            <a:r>
              <a:rPr lang="en-US" b="0" i="0" dirty="0">
                <a:solidFill>
                  <a:schemeClr val="bg1"/>
                </a:solidFill>
                <a:effectLst/>
                <a:latin typeface="Google Sans"/>
              </a:rPr>
              <a:t>The models should be able to vali</a:t>
            </a:r>
            <a:r>
              <a:rPr lang="en-US" dirty="0">
                <a:solidFill>
                  <a:schemeClr val="bg1"/>
                </a:solidFill>
                <a:latin typeface="Google Sans"/>
              </a:rPr>
              <a:t>date and interpret the data according to the requirements.</a:t>
            </a:r>
            <a:endParaRPr lang="en-US" b="0" i="0" dirty="0">
              <a:solidFill>
                <a:schemeClr val="bg1"/>
              </a:solidFill>
              <a:effectLst/>
              <a:latin typeface="Google Sans"/>
            </a:endParaRPr>
          </a:p>
        </p:txBody>
      </p:sp>
    </p:spTree>
    <p:extLst>
      <p:ext uri="{BB962C8B-B14F-4D97-AF65-F5344CB8AC3E}">
        <p14:creationId xmlns:p14="http://schemas.microsoft.com/office/powerpoint/2010/main" val="399927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lowchart: Manual Operation 15">
            <a:extLst>
              <a:ext uri="{FF2B5EF4-FFF2-40B4-BE49-F238E27FC236}">
                <a16:creationId xmlns:a16="http://schemas.microsoft.com/office/drawing/2014/main" id="{052FFCE8-A735-BDD7-1689-D2CF7AF37537}"/>
              </a:ext>
            </a:extLst>
          </p:cNvPr>
          <p:cNvSpPr/>
          <p:nvPr/>
        </p:nvSpPr>
        <p:spPr>
          <a:xfrm>
            <a:off x="7747000" y="674700"/>
            <a:ext cx="4419600" cy="4392600"/>
          </a:xfrm>
          <a:prstGeom prst="flowChartManualOperation">
            <a:avLst/>
          </a:prstGeom>
          <a:blipFill dpi="0"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1A4D57C4-CC71-1F01-828C-BC1B630951E6}"/>
              </a:ext>
            </a:extLst>
          </p:cNvPr>
          <p:cNvSpPr>
            <a:spLocks noGrp="1"/>
          </p:cNvSpPr>
          <p:nvPr>
            <p:ph type="title"/>
          </p:nvPr>
        </p:nvSpPr>
        <p:spPr/>
        <p:txBody>
          <a:bodyPr/>
          <a:lstStyle/>
          <a:p>
            <a:r>
              <a:rPr lang="en-US" dirty="0"/>
              <a:t>Outlook</a:t>
            </a:r>
          </a:p>
        </p:txBody>
      </p:sp>
      <p:sp>
        <p:nvSpPr>
          <p:cNvPr id="9" name="Footer Placeholder 8">
            <a:extLst>
              <a:ext uri="{FF2B5EF4-FFF2-40B4-BE49-F238E27FC236}">
                <a16:creationId xmlns:a16="http://schemas.microsoft.com/office/drawing/2014/main" id="{3BAFB881-6CC7-24B6-4281-0CDDE35B263A}"/>
              </a:ext>
            </a:extLst>
          </p:cNvPr>
          <p:cNvSpPr>
            <a:spLocks noGrp="1"/>
          </p:cNvSpPr>
          <p:nvPr>
            <p:ph type="ftr" sz="quarter" idx="11"/>
          </p:nvPr>
        </p:nvSpPr>
        <p:spPr/>
        <p:txBody>
          <a:bodyPr/>
          <a:lstStyle/>
          <a:p>
            <a:r>
              <a:rPr lang="en-US" dirty="0"/>
              <a:t>Scientific findings</a:t>
            </a:r>
          </a:p>
        </p:txBody>
      </p:sp>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8</a:t>
            </a:fld>
            <a:endParaRPr lang="en-US" dirty="0"/>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1489152"/>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95A7F08-7E12-B6DB-0CD7-EB7953430933}"/>
              </a:ext>
            </a:extLst>
          </p:cNvPr>
          <p:cNvSpPr txBox="1"/>
          <p:nvPr/>
        </p:nvSpPr>
        <p:spPr>
          <a:xfrm>
            <a:off x="1494452" y="1690688"/>
            <a:ext cx="6824048" cy="4276235"/>
          </a:xfrm>
          <a:prstGeom prst="rect">
            <a:avLst/>
          </a:prstGeom>
          <a:noFill/>
        </p:spPr>
        <p:txBody>
          <a:bodyPr wrap="square">
            <a:spAutoFit/>
          </a:bodyPr>
          <a:lstStyle/>
          <a:p>
            <a:pPr marL="342900" indent="-342900">
              <a:lnSpc>
                <a:spcPct val="107000"/>
              </a:lnSpc>
              <a:spcBef>
                <a:spcPts val="200"/>
              </a:spcBef>
              <a:buFont typeface="Arial" panose="020B0604020202020204" pitchFamily="34" charset="0"/>
              <a:buChar char="•"/>
            </a:pPr>
            <a:r>
              <a:rPr lang="en-US" sz="2500" b="1" kern="100" dirty="0">
                <a:solidFill>
                  <a:schemeClr val="accent3">
                    <a:lumMod val="75000"/>
                  </a:schemeClr>
                </a:solidFill>
                <a:effectLst/>
                <a:latin typeface="Calibri Light" panose="020F0302020204030204" pitchFamily="34" charset="0"/>
                <a:ea typeface="Times New Roman" panose="02020603050405020304" pitchFamily="18" charset="0"/>
                <a:cs typeface="Times New Roman" panose="02020603050405020304" pitchFamily="18" charset="0"/>
              </a:rPr>
              <a:t>Speed &amp; Accuracy:</a:t>
            </a:r>
          </a:p>
          <a:p>
            <a:pPr>
              <a:lnSpc>
                <a:spcPct val="107000"/>
              </a:lnSpc>
              <a:spcBef>
                <a:spcPts val="200"/>
              </a:spcBef>
            </a:pPr>
            <a:r>
              <a:rPr lang="en-US"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AI has proved to be faster and accurate in the field of drug discovery by discovering synergically multiple diseases and their cures. </a:t>
            </a:r>
          </a:p>
          <a:p>
            <a:pPr marL="342900" indent="-342900">
              <a:lnSpc>
                <a:spcPct val="107000"/>
              </a:lnSpc>
              <a:spcBef>
                <a:spcPts val="200"/>
              </a:spcBef>
              <a:buFont typeface="Arial" panose="020B0604020202020204" pitchFamily="34" charset="0"/>
              <a:buChar char="•"/>
            </a:pPr>
            <a:r>
              <a:rPr lang="en-US" sz="2500" b="1" kern="100" dirty="0">
                <a:solidFill>
                  <a:schemeClr val="accent3">
                    <a:lumMod val="75000"/>
                  </a:schemeClr>
                </a:solidFill>
                <a:latin typeface="Calibri Light" panose="020F0302020204030204" pitchFamily="34" charset="0"/>
                <a:ea typeface="Times New Roman" panose="02020603050405020304" pitchFamily="18" charset="0"/>
                <a:cs typeface="Times New Roman" panose="02020603050405020304" pitchFamily="18" charset="0"/>
              </a:rPr>
              <a:t>Biological Information:</a:t>
            </a:r>
          </a:p>
          <a:p>
            <a:pPr>
              <a:lnSpc>
                <a:spcPct val="107000"/>
              </a:lnSpc>
              <a:spcBef>
                <a:spcPts val="200"/>
              </a:spcBef>
            </a:pPr>
            <a:r>
              <a:rPr lang="en-US"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AI has been able to find out the hidden patterns inside the crucial and complex data of biomedical and biological sciences.</a:t>
            </a:r>
            <a:endParaRPr lang="en-US" b="1" kern="100" dirty="0">
              <a:solidFill>
                <a:schemeClr val="accent3">
                  <a:lumMod val="75000"/>
                </a:schemeClr>
              </a:solidFill>
              <a:latin typeface="Calibri Light" panose="020F0302020204030204" pitchFamily="34" charset="0"/>
              <a:ea typeface="Times New Roman" panose="02020603050405020304" pitchFamily="18" charset="0"/>
              <a:cs typeface="Times New Roman" panose="02020603050405020304" pitchFamily="18" charset="0"/>
            </a:endParaRPr>
          </a:p>
          <a:p>
            <a:pPr marL="342900" indent="-342900">
              <a:lnSpc>
                <a:spcPct val="107000"/>
              </a:lnSpc>
              <a:spcBef>
                <a:spcPts val="200"/>
              </a:spcBef>
              <a:buFont typeface="Arial" panose="020B0604020202020204" pitchFamily="34" charset="0"/>
              <a:buChar char="•"/>
            </a:pPr>
            <a:r>
              <a:rPr lang="en-US" sz="2500" b="1" kern="100" dirty="0">
                <a:solidFill>
                  <a:schemeClr val="accent3">
                    <a:lumMod val="75000"/>
                  </a:schemeClr>
                </a:solidFill>
                <a:effectLst/>
                <a:latin typeface="Calibri Light" panose="020F0302020204030204" pitchFamily="34" charset="0"/>
                <a:ea typeface="Times New Roman" panose="02020603050405020304" pitchFamily="18" charset="0"/>
                <a:cs typeface="Times New Roman" panose="02020603050405020304" pitchFamily="18" charset="0"/>
              </a:rPr>
              <a:t>Richer Scientific Landscape:</a:t>
            </a:r>
          </a:p>
          <a:p>
            <a:pPr>
              <a:lnSpc>
                <a:spcPct val="107000"/>
              </a:lnSpc>
              <a:spcBef>
                <a:spcPts val="200"/>
              </a:spcBef>
            </a:pPr>
            <a:r>
              <a:rPr lang="en-US" b="1" kern="100"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t>AI is further progressing in the field of drug discovery which can introduce new cures with efficient cost structure.</a:t>
            </a:r>
            <a:endParaRPr lang="en-US"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indent="-342900">
              <a:lnSpc>
                <a:spcPct val="107000"/>
              </a:lnSpc>
              <a:spcBef>
                <a:spcPts val="200"/>
              </a:spcBef>
              <a:buFont typeface="Arial" panose="020B0604020202020204" pitchFamily="34" charset="0"/>
              <a:buChar char="•"/>
            </a:pPr>
            <a:r>
              <a:rPr lang="en-US" sz="2500" b="1" kern="100" dirty="0">
                <a:solidFill>
                  <a:schemeClr val="accent3">
                    <a:lumMod val="75000"/>
                  </a:schemeClr>
                </a:solidFill>
                <a:latin typeface="Calibri Light" panose="020F0302020204030204" pitchFamily="34" charset="0"/>
                <a:ea typeface="Times New Roman" panose="02020603050405020304" pitchFamily="18" charset="0"/>
                <a:cs typeface="Times New Roman" panose="02020603050405020304" pitchFamily="18" charset="0"/>
              </a:rPr>
              <a:t>Future Of Medicine:</a:t>
            </a:r>
          </a:p>
          <a:p>
            <a:pPr>
              <a:lnSpc>
                <a:spcPct val="107000"/>
              </a:lnSpc>
              <a:spcBef>
                <a:spcPts val="200"/>
              </a:spcBef>
            </a:pPr>
            <a:r>
              <a:rPr lang="en-US"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In future, </a:t>
            </a:r>
            <a:r>
              <a:rPr lang="en-US" b="1" kern="100"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t>AI will completely transform traditional approaches to modern approaches which are future of medicine.</a:t>
            </a:r>
            <a:endParaRPr lang="en-PK"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5518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57C4-CC71-1F01-828C-BC1B630951E6}"/>
              </a:ext>
            </a:extLst>
          </p:cNvPr>
          <p:cNvSpPr>
            <a:spLocks noGrp="1"/>
          </p:cNvSpPr>
          <p:nvPr>
            <p:ph type="title"/>
          </p:nvPr>
        </p:nvSpPr>
        <p:spPr/>
        <p:txBody>
          <a:bodyPr/>
          <a:lstStyle/>
          <a:p>
            <a:r>
              <a:rPr lang="en-US" dirty="0"/>
              <a:t>Conclusion</a:t>
            </a:r>
          </a:p>
        </p:txBody>
      </p:sp>
      <p:sp>
        <p:nvSpPr>
          <p:cNvPr id="9" name="Footer Placeholder 8">
            <a:extLst>
              <a:ext uri="{FF2B5EF4-FFF2-40B4-BE49-F238E27FC236}">
                <a16:creationId xmlns:a16="http://schemas.microsoft.com/office/drawing/2014/main" id="{3BAFB881-6CC7-24B6-4281-0CDDE35B263A}"/>
              </a:ext>
            </a:extLst>
          </p:cNvPr>
          <p:cNvSpPr>
            <a:spLocks noGrp="1"/>
          </p:cNvSpPr>
          <p:nvPr>
            <p:ph type="ftr" sz="quarter" idx="11"/>
          </p:nvPr>
        </p:nvSpPr>
        <p:spPr/>
        <p:txBody>
          <a:bodyPr/>
          <a:lstStyle/>
          <a:p>
            <a:r>
              <a:rPr lang="en-US" dirty="0"/>
              <a:t>Scientific findings</a:t>
            </a:r>
          </a:p>
        </p:txBody>
      </p:sp>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9</a:t>
            </a:fld>
            <a:endParaRPr lang="en-US" dirty="0"/>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672252" y="15065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4585D66-60F9-DCC2-7B43-0CF7320EAC67}"/>
              </a:ext>
            </a:extLst>
          </p:cNvPr>
          <p:cNvSpPr txBox="1"/>
          <p:nvPr/>
        </p:nvSpPr>
        <p:spPr>
          <a:xfrm>
            <a:off x="1644796" y="1569283"/>
            <a:ext cx="6430349" cy="4106445"/>
          </a:xfrm>
          <a:prstGeom prst="rect">
            <a:avLst/>
          </a:prstGeom>
          <a:noFill/>
        </p:spPr>
        <p:txBody>
          <a:bodyPr wrap="square">
            <a:spAutoFit/>
          </a:bodyPr>
          <a:lstStyle/>
          <a:p>
            <a:pPr>
              <a:lnSpc>
                <a:spcPct val="107000"/>
              </a:lnSpc>
              <a:spcBef>
                <a:spcPts val="150"/>
              </a:spcBef>
            </a:pPr>
            <a:r>
              <a:rPr lang="en-US" sz="2400" b="1" kern="100" dirty="0">
                <a:solidFill>
                  <a:schemeClr val="accent3">
                    <a:lumMod val="75000"/>
                  </a:schemeClr>
                </a:solidFill>
                <a:effectLst/>
                <a:latin typeface="Calibri Light" panose="020F0302020204030204" pitchFamily="34" charset="0"/>
                <a:ea typeface="Times New Roman" panose="02020603050405020304" pitchFamily="18" charset="0"/>
                <a:cs typeface="Times New Roman" panose="02020603050405020304" pitchFamily="18" charset="0"/>
              </a:rPr>
              <a:t>Transformation: </a:t>
            </a:r>
            <a:r>
              <a:rPr lang="en-US" sz="2000" b="1" kern="100"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t>D</a:t>
            </a:r>
            <a:r>
              <a:rPr lang="en-US" sz="2000"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rug discovery is </a:t>
            </a:r>
            <a:r>
              <a:rPr lang="en-US" sz="2000" b="1" kern="100"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t>to transfer the traditional approach to the modern approach.</a:t>
            </a:r>
            <a:br>
              <a:rPr lang="en-US" sz="2000"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2400" b="1" kern="100" dirty="0">
                <a:solidFill>
                  <a:schemeClr val="accent3">
                    <a:lumMod val="75000"/>
                  </a:schemeClr>
                </a:solidFill>
                <a:effectLst/>
                <a:latin typeface="Calibri Light" panose="020F0302020204030204" pitchFamily="34" charset="0"/>
                <a:ea typeface="Times New Roman" panose="02020603050405020304" pitchFamily="18" charset="0"/>
                <a:cs typeface="Times New Roman" panose="02020603050405020304" pitchFamily="18" charset="0"/>
              </a:rPr>
              <a:t>Efficiency Boost: </a:t>
            </a:r>
            <a:r>
              <a:rPr lang="en-US" sz="2000"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The data analytics can provide limitless calculations and boosts the efficiency of the system.</a:t>
            </a:r>
          </a:p>
          <a:p>
            <a:pPr>
              <a:lnSpc>
                <a:spcPct val="107000"/>
              </a:lnSpc>
              <a:spcBef>
                <a:spcPts val="150"/>
              </a:spcBef>
            </a:pPr>
            <a:r>
              <a:rPr lang="en-US" sz="2400" b="1" kern="100" dirty="0">
                <a:solidFill>
                  <a:schemeClr val="accent3">
                    <a:lumMod val="75000"/>
                  </a:schemeClr>
                </a:solidFill>
                <a:latin typeface="Calibri Light" panose="020F0302020204030204" pitchFamily="34" charset="0"/>
                <a:ea typeface="Times New Roman" panose="02020603050405020304" pitchFamily="18" charset="0"/>
                <a:cs typeface="Times New Roman" panose="02020603050405020304" pitchFamily="18" charset="0"/>
              </a:rPr>
              <a:t>Untangling complexity: </a:t>
            </a:r>
            <a:r>
              <a:rPr lang="en-US" sz="2000" b="1" kern="100"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t>AI would easily untangle the complexities in the patients' information without being  stucked in labeling of data. </a:t>
            </a:r>
          </a:p>
          <a:p>
            <a:pPr>
              <a:lnSpc>
                <a:spcPct val="107000"/>
              </a:lnSpc>
              <a:spcBef>
                <a:spcPts val="150"/>
              </a:spcBef>
            </a:pPr>
            <a:r>
              <a:rPr lang="en-US" sz="2400" b="1" kern="100" dirty="0">
                <a:solidFill>
                  <a:schemeClr val="accent3">
                    <a:lumMod val="75000"/>
                  </a:schemeClr>
                </a:solidFill>
                <a:effectLst/>
                <a:latin typeface="Calibri Light" panose="020F0302020204030204" pitchFamily="34" charset="0"/>
                <a:ea typeface="Times New Roman" panose="02020603050405020304" pitchFamily="18" charset="0"/>
                <a:cs typeface="Times New Roman" panose="02020603050405020304" pitchFamily="18" charset="0"/>
              </a:rPr>
              <a:t>Faster and cheaper cures:</a:t>
            </a:r>
            <a:r>
              <a:rPr lang="en-US" sz="2000" b="1" kern="100" dirty="0">
                <a:solidFill>
                  <a:schemeClr val="accent3">
                    <a:lumMod val="75000"/>
                  </a:schemeClr>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US" sz="2000" b="1" kern="10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The modern approach od drug discovery will provide cures which are cheaper in cost.</a:t>
            </a:r>
          </a:p>
          <a:p>
            <a:pPr>
              <a:lnSpc>
                <a:spcPct val="107000"/>
              </a:lnSpc>
              <a:spcBef>
                <a:spcPts val="150"/>
              </a:spcBef>
            </a:pPr>
            <a:r>
              <a:rPr lang="en-US" sz="2400" b="1" kern="100" dirty="0">
                <a:solidFill>
                  <a:schemeClr val="accent3">
                    <a:lumMod val="75000"/>
                  </a:schemeClr>
                </a:solidFill>
                <a:latin typeface="Calibri Light" panose="020F0302020204030204" pitchFamily="34" charset="0"/>
                <a:ea typeface="Times New Roman" panose="02020603050405020304" pitchFamily="18" charset="0"/>
                <a:cs typeface="Times New Roman" panose="02020603050405020304" pitchFamily="18" charset="0"/>
              </a:rPr>
              <a:t>Ethical responsibility: </a:t>
            </a:r>
            <a:r>
              <a:rPr lang="en-US" sz="2000" b="1" kern="100"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t>Ethical deployment of AI will shape the future of drug discovery.</a:t>
            </a:r>
          </a:p>
        </p:txBody>
      </p:sp>
      <p:sp>
        <p:nvSpPr>
          <p:cNvPr id="11" name="Parallelogram 10" descr="Microscope with lab glassware">
            <a:extLst>
              <a:ext uri="{FF2B5EF4-FFF2-40B4-BE49-F238E27FC236}">
                <a16:creationId xmlns:a16="http://schemas.microsoft.com/office/drawing/2014/main" id="{D2A18858-AAD0-18C4-5431-4F4E468C3887}"/>
              </a:ext>
            </a:extLst>
          </p:cNvPr>
          <p:cNvSpPr/>
          <p:nvPr/>
        </p:nvSpPr>
        <p:spPr>
          <a:xfrm>
            <a:off x="7620000" y="660425"/>
            <a:ext cx="4271348" cy="5488000"/>
          </a:xfrm>
          <a:prstGeom prst="parallelogram">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Tree>
    <p:extLst>
      <p:ext uri="{BB962C8B-B14F-4D97-AF65-F5344CB8AC3E}">
        <p14:creationId xmlns:p14="http://schemas.microsoft.com/office/powerpoint/2010/main" val="3284814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57C4-CC71-1F01-828C-BC1B630951E6}"/>
              </a:ext>
            </a:extLst>
          </p:cNvPr>
          <p:cNvSpPr>
            <a:spLocks noGrp="1"/>
          </p:cNvSpPr>
          <p:nvPr>
            <p:ph type="title"/>
          </p:nvPr>
        </p:nvSpPr>
        <p:spPr/>
        <p:txBody>
          <a:bodyPr/>
          <a:lstStyle/>
          <a:p>
            <a:r>
              <a:rPr lang="en-US" dirty="0"/>
              <a:t>References</a:t>
            </a:r>
          </a:p>
        </p:txBody>
      </p:sp>
      <p:sp>
        <p:nvSpPr>
          <p:cNvPr id="9" name="Footer Placeholder 8">
            <a:extLst>
              <a:ext uri="{FF2B5EF4-FFF2-40B4-BE49-F238E27FC236}">
                <a16:creationId xmlns:a16="http://schemas.microsoft.com/office/drawing/2014/main" id="{3BAFB881-6CC7-24B6-4281-0CDDE35B263A}"/>
              </a:ext>
            </a:extLst>
          </p:cNvPr>
          <p:cNvSpPr>
            <a:spLocks noGrp="1"/>
          </p:cNvSpPr>
          <p:nvPr>
            <p:ph type="ftr" sz="quarter" idx="11"/>
          </p:nvPr>
        </p:nvSpPr>
        <p:spPr/>
        <p:txBody>
          <a:bodyPr/>
          <a:lstStyle/>
          <a:p>
            <a:r>
              <a:rPr lang="en-US" dirty="0"/>
              <a:t>Scientific findings</a:t>
            </a:r>
          </a:p>
        </p:txBody>
      </p:sp>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10</a:t>
            </a:fld>
            <a:endParaRPr lang="en-US" dirty="0"/>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1690688"/>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Picture Placeholder 3">
            <a:extLst>
              <a:ext uri="{FF2B5EF4-FFF2-40B4-BE49-F238E27FC236}">
                <a16:creationId xmlns:a16="http://schemas.microsoft.com/office/drawing/2014/main" id="{C7671C59-18A1-DF81-4DB6-B608AB826130}"/>
              </a:ext>
            </a:extLst>
          </p:cNvPr>
          <p:cNvSpPr>
            <a:spLocks noGrp="1"/>
          </p:cNvSpPr>
          <p:nvPr>
            <p:ph type="pic" sz="quarter" idx="30"/>
          </p:nvPr>
        </p:nvSpPr>
        <p:spPr>
          <a:xfrm>
            <a:off x="8569902" y="1282703"/>
            <a:ext cx="3314269" cy="4546595"/>
          </a:xfrm>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p:spPr>
        <p:txBody>
          <a:bodyPr/>
          <a:lstStyle/>
          <a:p>
            <a:endParaRPr lang="en-PK"/>
          </a:p>
        </p:txBody>
      </p:sp>
      <p:sp>
        <p:nvSpPr>
          <p:cNvPr id="7" name="TextBox 6">
            <a:extLst>
              <a:ext uri="{FF2B5EF4-FFF2-40B4-BE49-F238E27FC236}">
                <a16:creationId xmlns:a16="http://schemas.microsoft.com/office/drawing/2014/main" id="{D533DFC3-C472-9257-4908-1A38D8A0E41D}"/>
              </a:ext>
            </a:extLst>
          </p:cNvPr>
          <p:cNvSpPr txBox="1"/>
          <p:nvPr/>
        </p:nvSpPr>
        <p:spPr>
          <a:xfrm>
            <a:off x="849351" y="1883962"/>
            <a:ext cx="7646519" cy="4160050"/>
          </a:xfrm>
          <a:prstGeom prst="rect">
            <a:avLst/>
          </a:prstGeom>
          <a:noFill/>
        </p:spPr>
        <p:txBody>
          <a:bodyPr wrap="square">
            <a:spAutoFit/>
          </a:bodyPr>
          <a:lstStyle/>
          <a:p>
            <a:pPr>
              <a:lnSpc>
                <a:spcPct val="107000"/>
              </a:lnSpc>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Gupta, R., Srivastava, D., Sahu, M., Tiwari, S.,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Ambasta</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R.K. and Kumar, P., 2021. Artificial intelligence to deep learning: machine intelligence approach for drug discovery.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Molecular diversity</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25</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pp.1315-1360.</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Jiménez-Luna, J.,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Grisoni</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F.,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Weskamp</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N. and Schneider, G., 2021. Artificial intelligence in drug discovery: recent advances and future perspectives.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Expert opinion on drug discovery</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16</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(9), pp.949-959.</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Keshavarzi</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Arshadi</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 Webb, J., Salem, M., Cruz, E.,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Calad</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-Thomson, S.,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Ghadirian</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N., Collins, J., Diez-Cecilia, E., Kelly, B.,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Goodarzi</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H. and Yuan, J.S., 2020. Artificial intelligence for COVID-19 drug discovery and vaccine development.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Frontiers in Artificial Intelligence</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p.65.</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Saldívar</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-González, F.I., Aldas-Bulos, V.D., Medina-Franco, J.L. and Plisson, F., 2022. Natural product drug discovery in the artificial intelligence era.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Chemical Science</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13</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(6), pp.1526-1546.</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Patel, L., Shukla, T., Huang, X., Ussery, D.W. and Wang, S., 2020. Machine learning methods in drug discovery.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Molecules</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25</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(22), p.5277.</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Zhao, L.,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Ciallella</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H.L.,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Aleksunes</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L.M. and Zhu, H., 2020. Advancing computer-aided drug discovery (CADD) by big data and data-driven machine learning modelling.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Drug Discovery Today</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25</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(9), pp.1624-1638.</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Brown, N.,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Ertl</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P., Lewis, R.,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Luksch</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T.,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Reker</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D. and Schneider, N., 2020. Artificial intelligence in chemistry and drug design.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Journal of Computer-Aided Molecular Design</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34</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pp.709-715.</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Baskin, I.I., 2020. The power of deep learning to ligand-based novel drug discovery.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Expert opinion on drug discovery</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15</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(7), pp.755-764.</a:t>
            </a:r>
            <a:endParaRPr lang="en-PK"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71710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a:xfrm>
            <a:off x="3669904" y="-143464"/>
            <a:ext cx="3767257" cy="1358678"/>
          </a:xfrm>
        </p:spPr>
        <p:txBody>
          <a:bodyPr/>
          <a:lstStyle/>
          <a:p>
            <a:r>
              <a:rPr lang="en-US" sz="4900" b="1" dirty="0"/>
              <a:t>Thank you</a:t>
            </a:r>
          </a:p>
        </p:txBody>
      </p:sp>
      <p:sp>
        <p:nvSpPr>
          <p:cNvPr id="6" name="Footer Placeholder 5">
            <a:extLst>
              <a:ext uri="{FF2B5EF4-FFF2-40B4-BE49-F238E27FC236}">
                <a16:creationId xmlns:a16="http://schemas.microsoft.com/office/drawing/2014/main" id="{8CE2A5A3-7F4E-23A2-DAD7-C562FEDBBE76}"/>
              </a:ext>
            </a:extLst>
          </p:cNvPr>
          <p:cNvSpPr>
            <a:spLocks noGrp="1"/>
          </p:cNvSpPr>
          <p:nvPr>
            <p:ph type="ftr" sz="quarter" idx="11"/>
          </p:nvPr>
        </p:nvSpPr>
        <p:spPr/>
        <p:txBody>
          <a:bodyPr/>
          <a:lstStyle/>
          <a:p>
            <a:r>
              <a:rPr lang="en-US" dirty="0"/>
              <a:t>Scientific findings</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a:lstStyle/>
          <a:p>
            <a:fld id="{FE024F78-56A6-7740-B68D-8D4D026EDF3F}" type="slidenum">
              <a:rPr lang="en-US" smtClean="0"/>
              <a:pPr/>
              <a:t>11</a:t>
            </a:fld>
            <a:endParaRPr lang="en-US" dirty="0"/>
          </a:p>
        </p:txBody>
      </p:sp>
      <p:sp>
        <p:nvSpPr>
          <p:cNvPr id="4" name="Flowchart: Connector 3" descr="Magnifying glass and question mark">
            <a:extLst>
              <a:ext uri="{FF2B5EF4-FFF2-40B4-BE49-F238E27FC236}">
                <a16:creationId xmlns:a16="http://schemas.microsoft.com/office/drawing/2014/main" id="{22CFAF83-C2B0-1985-14F4-80A5364C7D3D}"/>
              </a:ext>
            </a:extLst>
          </p:cNvPr>
          <p:cNvSpPr/>
          <p:nvPr/>
        </p:nvSpPr>
        <p:spPr>
          <a:xfrm>
            <a:off x="5218091" y="1215214"/>
            <a:ext cx="5294480" cy="4826917"/>
          </a:xfrm>
          <a:prstGeom prst="flowChartConnector">
            <a:avLst/>
          </a:prstGeom>
          <a:blipFill dpi="0" rotWithShape="1">
            <a:blip r:embed="rId2">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Title 1">
            <a:extLst>
              <a:ext uri="{FF2B5EF4-FFF2-40B4-BE49-F238E27FC236}">
                <a16:creationId xmlns:a16="http://schemas.microsoft.com/office/drawing/2014/main" id="{1568161D-7A03-C376-A8FF-644F17E0D381}"/>
              </a:ext>
            </a:extLst>
          </p:cNvPr>
          <p:cNvSpPr txBox="1">
            <a:spLocks/>
          </p:cNvSpPr>
          <p:nvPr/>
        </p:nvSpPr>
        <p:spPr>
          <a:xfrm>
            <a:off x="336405" y="2749661"/>
            <a:ext cx="4114800" cy="135867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bg1"/>
                </a:solidFill>
                <a:latin typeface="+mj-lt"/>
                <a:ea typeface="+mj-ea"/>
                <a:cs typeface="Biome" panose="020B0503030204020804" pitchFamily="34" charset="0"/>
              </a:defRPr>
            </a:lvl1pPr>
          </a:lstStyle>
          <a:p>
            <a:r>
              <a:rPr lang="en-US" sz="4900" b="1" dirty="0">
                <a:latin typeface="ADLaM Display" panose="02010000000000000000" pitchFamily="2" charset="0"/>
                <a:ea typeface="ADLaM Display" panose="02010000000000000000" pitchFamily="2" charset="0"/>
                <a:cs typeface="ADLaM Display" panose="02010000000000000000" pitchFamily="2" charset="0"/>
              </a:rPr>
              <a:t>QUESTIONS</a:t>
            </a:r>
          </a:p>
        </p:txBody>
      </p:sp>
      <p:sp>
        <p:nvSpPr>
          <p:cNvPr id="8" name="Title 1">
            <a:extLst>
              <a:ext uri="{FF2B5EF4-FFF2-40B4-BE49-F238E27FC236}">
                <a16:creationId xmlns:a16="http://schemas.microsoft.com/office/drawing/2014/main" id="{1E5491AF-AD53-0538-F828-88D048EBA5D8}"/>
              </a:ext>
            </a:extLst>
          </p:cNvPr>
          <p:cNvSpPr txBox="1">
            <a:spLocks/>
          </p:cNvSpPr>
          <p:nvPr/>
        </p:nvSpPr>
        <p:spPr>
          <a:xfrm>
            <a:off x="638965" y="1721826"/>
            <a:ext cx="3767257" cy="135867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bg1"/>
                </a:solidFill>
                <a:latin typeface="+mj-lt"/>
                <a:ea typeface="+mj-ea"/>
                <a:cs typeface="Biome" panose="020B0503030204020804" pitchFamily="34" charset="0"/>
              </a:defRPr>
            </a:lvl1pPr>
          </a:lstStyle>
          <a:p>
            <a:r>
              <a:rPr lang="en-US" sz="4900" dirty="0">
                <a:latin typeface="ADLaM Display" panose="02010000000000000000" pitchFamily="2" charset="0"/>
                <a:ea typeface="ADLaM Display" panose="02010000000000000000" pitchFamily="2" charset="0"/>
                <a:cs typeface="ADLaM Display" panose="02010000000000000000" pitchFamily="2" charset="0"/>
              </a:rPr>
              <a:t>ANY</a:t>
            </a:r>
          </a:p>
        </p:txBody>
      </p:sp>
    </p:spTree>
    <p:extLst>
      <p:ext uri="{BB962C8B-B14F-4D97-AF65-F5344CB8AC3E}">
        <p14:creationId xmlns:p14="http://schemas.microsoft.com/office/powerpoint/2010/main" val="79002458"/>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Findings_WAC_CP_v10" id="{DFB4E90D-091B-45B9-9CB3-B93AA2CDF265}" vid="{C9138B91-C486-4852-8AB0-95D8040FA9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44BFB8-0B48-48D5-A0BA-9317960E8F6C}">
  <ds:schemaRefs>
    <ds:schemaRef ds:uri="http://schemas.microsoft.com/sharepoint/v3/contenttype/forms"/>
  </ds:schemaRefs>
</ds:datastoreItem>
</file>

<file path=customXml/itemProps2.xml><?xml version="1.0" encoding="utf-8"?>
<ds:datastoreItem xmlns:ds="http://schemas.openxmlformats.org/officeDocument/2006/customXml" ds:itemID="{C86D7367-F508-4F80-B02C-79260B726607}">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{0A895E75-B6F3-4EDC-AD5A-B6B5A46F7C14}tf11936837_win32</Template>
  <TotalTime>151</TotalTime>
  <Words>3285</Words>
  <Application>Microsoft Office PowerPoint</Application>
  <PresentationFormat>Widescreen</PresentationFormat>
  <Paragraphs>135</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AI-Powered Drug Discovery</vt:lpstr>
      <vt:lpstr>Introduction</vt:lpstr>
      <vt:lpstr>Background</vt:lpstr>
      <vt:lpstr>Benefits of AI in drug Discovery</vt:lpstr>
      <vt:lpstr>Techniques in AI drug Discovery</vt:lpstr>
      <vt:lpstr>Case studies on drug discoveries</vt:lpstr>
      <vt:lpstr>Challenges and Limitations</vt:lpstr>
      <vt:lpstr>Outlook</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AI-Powered Drug Discovery</dc:title>
  <dc:creator>19BSCS11</dc:creator>
  <cp:lastModifiedBy>Adrian Ciocoi</cp:lastModifiedBy>
  <cp:revision>2</cp:revision>
  <dcterms:created xsi:type="dcterms:W3CDTF">2024-01-20T16:17:49Z</dcterms:created>
  <dcterms:modified xsi:type="dcterms:W3CDTF">2024-01-25T17:56:36Z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