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10"/>
  </p:notesMasterIdLst>
  <p:sldIdLst>
    <p:sldId id="256" r:id="rId2"/>
    <p:sldId id="257" r:id="rId3"/>
    <p:sldId id="258"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2991" autoAdjust="0"/>
  </p:normalViewPr>
  <p:slideViewPr>
    <p:cSldViewPr snapToGrid="0">
      <p:cViewPr varScale="1">
        <p:scale>
          <a:sx n="33" d="100"/>
          <a:sy n="33" d="100"/>
        </p:scale>
        <p:origin x="19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A9A8E3-99F3-49BF-91F7-2520CCF5A334}" type="datetimeFigureOut">
              <a:rPr lang="en-GB" smtClean="0"/>
              <a:t>27/02/2026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4472FE-672C-4104-9455-CF0EAA452A81}" type="slidenum">
              <a:rPr lang="en-GB" smtClean="0"/>
              <a:t>‹#›</a:t>
            </a:fld>
            <a:endParaRPr lang="en-GB"/>
          </a:p>
        </p:txBody>
      </p:sp>
    </p:spTree>
    <p:extLst>
      <p:ext uri="{BB962C8B-B14F-4D97-AF65-F5344CB8AC3E}">
        <p14:creationId xmlns:p14="http://schemas.microsoft.com/office/powerpoint/2010/main" val="63543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r>
              <a:rPr lang="en-GB" dirty="0"/>
              <a:t>                                               </a:t>
            </a:r>
          </a:p>
        </p:txBody>
      </p:sp>
      <p:sp>
        <p:nvSpPr>
          <p:cNvPr id="4" name="Slide Number Placeholder 3"/>
          <p:cNvSpPr>
            <a:spLocks noGrp="1"/>
          </p:cNvSpPr>
          <p:nvPr>
            <p:ph type="sldNum" sz="quarter" idx="5"/>
          </p:nvPr>
        </p:nvSpPr>
        <p:spPr/>
        <p:txBody>
          <a:bodyPr/>
          <a:lstStyle/>
          <a:p>
            <a:fld id="{014472FE-672C-4104-9455-CF0EAA452A81}" type="slidenum">
              <a:rPr lang="en-GB" smtClean="0"/>
              <a:t>1</a:t>
            </a:fld>
            <a:endParaRPr lang="en-GB"/>
          </a:p>
        </p:txBody>
      </p:sp>
    </p:spTree>
    <p:extLst>
      <p:ext uri="{BB962C8B-B14F-4D97-AF65-F5344CB8AC3E}">
        <p14:creationId xmlns:p14="http://schemas.microsoft.com/office/powerpoint/2010/main" val="1672863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explains how I was in a position to bring the initial market research to become a fully developed business idea. I also developed and emailed a survey to 30 individuals to ensure that I was informed on attitude towards natural skincare, cost and sustainability. I have interpreted the information with the assistance of the Excel sheet, and the information has been directly linked to the development of my Wix site, Canva marketing campaign products, financial projection model, and video advertisement. </a:t>
            </a:r>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2</a:t>
            </a:fld>
            <a:endParaRPr lang="en-GB"/>
          </a:p>
        </p:txBody>
      </p:sp>
    </p:spTree>
    <p:extLst>
      <p:ext uri="{BB962C8B-B14F-4D97-AF65-F5344CB8AC3E}">
        <p14:creationId xmlns:p14="http://schemas.microsoft.com/office/powerpoint/2010/main" val="96258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questionnaire was designed in an appropriate manner to gather the strategic insights and not the normal opinions. The questions were concerning the age group, frequency of purchasing, the preferred range of prices, and using an online approach to purchase, as well as attitude towards natural products and packaging that is environmentally friendly. This was done in Google Forms in terms of accessibility (as well) and efficiency. After 30 responses were collected, the data were exported into the Excel spreadsheet, where descriptive statistical analysis was conducted. </a:t>
            </a:r>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3</a:t>
            </a:fld>
            <a:endParaRPr lang="en-GB"/>
          </a:p>
        </p:txBody>
      </p:sp>
    </p:spTree>
    <p:extLst>
      <p:ext uri="{BB962C8B-B14F-4D97-AF65-F5344CB8AC3E}">
        <p14:creationId xmlns:p14="http://schemas.microsoft.com/office/powerpoint/2010/main" val="4136181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As it turned out, the natural and plant-based formulations were highly popular, and 80 per cent of interviewees were confident in the natural ingredients. Sustainability was also a key factor since 70 per cent of individuals regard environmentally friendly packaging. The majority of the respondents were aged between 18 and 30, and this established young adults as the target market. The preference for online purchasing was used to make the decision of starting an e-commerce site.</a:t>
            </a:r>
          </a:p>
          <a:p>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4</a:t>
            </a:fld>
            <a:endParaRPr lang="en-GB"/>
          </a:p>
        </p:txBody>
      </p:sp>
    </p:spTree>
    <p:extLst>
      <p:ext uri="{BB962C8B-B14F-4D97-AF65-F5344CB8AC3E}">
        <p14:creationId xmlns:p14="http://schemas.microsoft.com/office/powerpoint/2010/main" val="22844057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web page is receptive to the findings of the research. A clean and natural layout was taken to make sure that the design was in tandem with sustainability. Green positioning is supported with the palette of green </a:t>
            </a:r>
            <a:r>
              <a:rPr lang="en-US" sz="1200" kern="1200" dirty="0" err="1">
                <a:solidFill>
                  <a:schemeClr val="tx1"/>
                </a:solidFill>
                <a:effectLst/>
                <a:latin typeface="+mn-lt"/>
                <a:ea typeface="+mn-ea"/>
                <a:cs typeface="+mn-cs"/>
              </a:rPr>
              <a:t>colours</a:t>
            </a:r>
            <a:r>
              <a:rPr lang="en-US" sz="1200" kern="1200" dirty="0">
                <a:solidFill>
                  <a:schemeClr val="tx1"/>
                </a:solidFill>
                <a:effectLst/>
                <a:latin typeface="+mn-lt"/>
                <a:ea typeface="+mn-ea"/>
                <a:cs typeface="+mn-cs"/>
              </a:rPr>
              <a:t>. Sensitivity on pricing was used to set the prices of the products between 10 and 20 pounds, depending on the result given in the survey. The strong call-to-action of Shop Now can make the online purchasing behaviour observed in the statistics.</a:t>
            </a:r>
          </a:p>
          <a:p>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5</a:t>
            </a:fld>
            <a:endParaRPr lang="en-GB"/>
          </a:p>
        </p:txBody>
      </p:sp>
    </p:spTree>
    <p:extLst>
      <p:ext uri="{BB962C8B-B14F-4D97-AF65-F5344CB8AC3E}">
        <p14:creationId xmlns:p14="http://schemas.microsoft.com/office/powerpoint/2010/main" val="5991088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Canva marketing message was formulated to promote the similar themes that appeared in the survey. It has marketing that is based on low cost, transparency and sustainability. Tone is used throughout the site and the promotional materials since it creates trust in the brand. It demonstrates how the consumer insights were transformed into rational brand positioning instead of making hasty decisions.</a:t>
            </a:r>
          </a:p>
          <a:p>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6</a:t>
            </a:fld>
            <a:endParaRPr lang="en-GB"/>
          </a:p>
        </p:txBody>
      </p:sp>
    </p:spTree>
    <p:extLst>
      <p:ext uri="{BB962C8B-B14F-4D97-AF65-F5344CB8AC3E}">
        <p14:creationId xmlns:p14="http://schemas.microsoft.com/office/powerpoint/2010/main" val="18605034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An Excel spreadsheet was arranged to project a financial performance over a span of one year. Revenues and costs were divided into monthly plans. Automated formulas ensured perfection and reduced the amount of manual error. Professionalism was increased by the formatting of money. The bar chart is a reflection of the financial growth, and there is an upsurge in income and increased profit margins with the passage of time of the year. This demonstrates that digital financial planning skills can be implemented.</a:t>
            </a:r>
          </a:p>
          <a:p>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7</a:t>
            </a:fld>
            <a:endParaRPr lang="en-GB"/>
          </a:p>
        </p:txBody>
      </p:sp>
    </p:spTree>
    <p:extLst>
      <p:ext uri="{BB962C8B-B14F-4D97-AF65-F5344CB8AC3E}">
        <p14:creationId xmlns:p14="http://schemas.microsoft.com/office/powerpoint/2010/main" val="1668074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0" i="0" kern="1200" dirty="0">
                <a:solidFill>
                  <a:schemeClr val="tx1"/>
                </a:solidFill>
                <a:effectLst/>
                <a:latin typeface="+mn-lt"/>
                <a:ea typeface="+mn-ea"/>
                <a:cs typeface="+mn-cs"/>
              </a:rPr>
              <a:t>The project has made me perceive the role of data in business strategy better. I have had a practical experience on designing questionnaires, statistical analysis, financial modelling using Excel, Web site development, and internet marketing. I also had a chance to develop the skills of applying the academic theory to the work output. Finally, in the future, I would prefer to understand better the principles of high-level data analytics, techniques of search engine optimization, and techniques of professional video creation.</a:t>
            </a:r>
            <a:endParaRPr lang="en-GB" dirty="0"/>
          </a:p>
        </p:txBody>
      </p:sp>
      <p:sp>
        <p:nvSpPr>
          <p:cNvPr id="4" name="Slide Number Placeholder 3"/>
          <p:cNvSpPr>
            <a:spLocks noGrp="1"/>
          </p:cNvSpPr>
          <p:nvPr>
            <p:ph type="sldNum" sz="quarter" idx="5"/>
          </p:nvPr>
        </p:nvSpPr>
        <p:spPr/>
        <p:txBody>
          <a:bodyPr/>
          <a:lstStyle/>
          <a:p>
            <a:fld id="{014472FE-672C-4104-9455-CF0EAA452A81}" type="slidenum">
              <a:rPr lang="en-GB" smtClean="0"/>
              <a:t>8</a:t>
            </a:fld>
            <a:endParaRPr lang="en-GB"/>
          </a:p>
        </p:txBody>
      </p:sp>
    </p:spTree>
    <p:extLst>
      <p:ext uri="{BB962C8B-B14F-4D97-AF65-F5344CB8AC3E}">
        <p14:creationId xmlns:p14="http://schemas.microsoft.com/office/powerpoint/2010/main" val="15029009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943066-1659-4FB1-8C13-8F98B43B8786}" type="datetimeFigureOut">
              <a:rPr lang="en-GB" smtClean="0"/>
              <a:t>27/02/2026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359C253-DD8F-46C3-AA60-96885C1F23A6}"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13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943066-1659-4FB1-8C13-8F98B43B878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9C253-DD8F-46C3-AA60-96885C1F23A6}"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15536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943066-1659-4FB1-8C13-8F98B43B878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9C253-DD8F-46C3-AA60-96885C1F23A6}"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0927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943066-1659-4FB1-8C13-8F98B43B8786}"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59C253-DD8F-46C3-AA60-96885C1F23A6}"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5572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943066-1659-4FB1-8C13-8F98B43B8786}" type="datetimeFigureOut">
              <a:rPr lang="en-GB" smtClean="0"/>
              <a:t>27/02/2026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59C253-DD8F-46C3-AA60-96885C1F23A6}"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6058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943066-1659-4FB1-8C13-8F98B43B8786}" type="datetimeFigureOut">
              <a:rPr lang="en-GB" smtClean="0"/>
              <a:t>27/02/2026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59C253-DD8F-46C3-AA60-96885C1F23A6}"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66372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943066-1659-4FB1-8C13-8F98B43B8786}" type="datetimeFigureOut">
              <a:rPr lang="en-GB" smtClean="0"/>
              <a:t>27/02/2026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59C253-DD8F-46C3-AA60-96885C1F23A6}" type="slidenum">
              <a:rPr lang="en-GB" smtClean="0"/>
              <a:t>‹#›</a:t>
            </a:fld>
            <a:endParaRPr lang="en-GB"/>
          </a:p>
        </p:txBody>
      </p:sp>
    </p:spTree>
    <p:extLst>
      <p:ext uri="{BB962C8B-B14F-4D97-AF65-F5344CB8AC3E}">
        <p14:creationId xmlns:p14="http://schemas.microsoft.com/office/powerpoint/2010/main" val="39295551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1943066-1659-4FB1-8C13-8F98B43B8786}" type="datetimeFigureOut">
              <a:rPr lang="en-GB" smtClean="0"/>
              <a:t>27/02/2026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59C253-DD8F-46C3-AA60-96885C1F23A6}"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76431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C1943066-1659-4FB1-8C13-8F98B43B8786}" type="datetimeFigureOut">
              <a:rPr lang="en-GB" smtClean="0"/>
              <a:t>27/02/2026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359C253-DD8F-46C3-AA60-96885C1F23A6}"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7399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943066-1659-4FB1-8C13-8F98B43B878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9C253-DD8F-46C3-AA60-96885C1F23A6}"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3645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943066-1659-4FB1-8C13-8F98B43B8786}" type="datetimeFigureOut">
              <a:rPr lang="en-GB" smtClean="0"/>
              <a:t>27/02/2026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59C253-DD8F-46C3-AA60-96885C1F23A6}"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563981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1943066-1659-4FB1-8C13-8F98B43B8786}" type="datetimeFigureOut">
              <a:rPr lang="en-GB" smtClean="0"/>
              <a:t>27/02/2026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359C253-DD8F-46C3-AA60-96885C1F23A6}"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5020840"/>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65CFA-6DAC-2568-AD27-32A5B8BFF9CF}"/>
              </a:ext>
            </a:extLst>
          </p:cNvPr>
          <p:cNvSpPr>
            <a:spLocks noGrp="1"/>
          </p:cNvSpPr>
          <p:nvPr>
            <p:ph type="ctrTitle"/>
          </p:nvPr>
        </p:nvSpPr>
        <p:spPr>
          <a:xfrm>
            <a:off x="1328057" y="802298"/>
            <a:ext cx="9726795" cy="2541431"/>
          </a:xfrm>
        </p:spPr>
        <p:txBody>
          <a:bodyPr>
            <a:normAutofit fontScale="90000"/>
          </a:bodyPr>
          <a:lstStyle/>
          <a:p>
            <a:r>
              <a:rPr lang="en-IN" sz="4400" b="1" dirty="0"/>
              <a:t>Digital Skills for Personal Development and Business Growth</a:t>
            </a:r>
            <a:br>
              <a:rPr lang="en-IN" b="1" dirty="0"/>
            </a:br>
            <a:endParaRPr lang="en-GB" dirty="0"/>
          </a:p>
        </p:txBody>
      </p:sp>
      <p:sp>
        <p:nvSpPr>
          <p:cNvPr id="3" name="Subtitle 2">
            <a:extLst>
              <a:ext uri="{FF2B5EF4-FFF2-40B4-BE49-F238E27FC236}">
                <a16:creationId xmlns:a16="http://schemas.microsoft.com/office/drawing/2014/main" id="{4645A06C-EF91-FA19-7306-2A8E89386A80}"/>
              </a:ext>
            </a:extLst>
          </p:cNvPr>
          <p:cNvSpPr>
            <a:spLocks noGrp="1"/>
          </p:cNvSpPr>
          <p:nvPr>
            <p:ph type="subTitle" idx="1"/>
          </p:nvPr>
        </p:nvSpPr>
        <p:spPr>
          <a:xfrm>
            <a:off x="1328057" y="3531204"/>
            <a:ext cx="9726795" cy="2524498"/>
          </a:xfrm>
        </p:spPr>
        <p:txBody>
          <a:bodyPr>
            <a:normAutofit/>
          </a:bodyPr>
          <a:lstStyle/>
          <a:p>
            <a:r>
              <a:rPr lang="en-GB" b="1" dirty="0"/>
              <a:t>                                               Presentation</a:t>
            </a:r>
          </a:p>
          <a:p>
            <a:r>
              <a:rPr lang="en-GB" dirty="0"/>
              <a:t>                                               Student ID : 2326008</a:t>
            </a:r>
          </a:p>
          <a:p>
            <a:r>
              <a:rPr lang="en-GB" dirty="0"/>
              <a:t>                                               Student Name : ALI AHMED SULIMAN</a:t>
            </a:r>
          </a:p>
          <a:p>
            <a:r>
              <a:rPr lang="en-GB" dirty="0"/>
              <a:t>                                               Lecturer name : Philippa </a:t>
            </a:r>
            <a:r>
              <a:rPr lang="en-GB" dirty="0" err="1"/>
              <a:t>fitzgerald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0721355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F0FC3-7A43-ED30-949C-9289B68673C9}"/>
              </a:ext>
            </a:extLst>
          </p:cNvPr>
          <p:cNvSpPr>
            <a:spLocks noGrp="1"/>
          </p:cNvSpPr>
          <p:nvPr>
            <p:ph type="title"/>
          </p:nvPr>
        </p:nvSpPr>
        <p:spPr/>
        <p:txBody>
          <a:bodyPr>
            <a:normAutofit fontScale="90000"/>
          </a:bodyPr>
          <a:lstStyle/>
          <a:p>
            <a:r>
              <a:rPr lang="en-US" b="1" dirty="0"/>
              <a:t>Introduction: Research to Brand Creation.</a:t>
            </a:r>
            <a:br>
              <a:rPr lang="en-US" dirty="0"/>
            </a:br>
            <a:endParaRPr lang="en-GB" dirty="0"/>
          </a:p>
        </p:txBody>
      </p:sp>
      <p:sp>
        <p:nvSpPr>
          <p:cNvPr id="3" name="Content Placeholder 2">
            <a:extLst>
              <a:ext uri="{FF2B5EF4-FFF2-40B4-BE49-F238E27FC236}">
                <a16:creationId xmlns:a16="http://schemas.microsoft.com/office/drawing/2014/main" id="{7A940B30-094E-8BAC-B8E8-309A0E818A5B}"/>
              </a:ext>
            </a:extLst>
          </p:cNvPr>
          <p:cNvSpPr>
            <a:spLocks noGrp="1"/>
          </p:cNvSpPr>
          <p:nvPr>
            <p:ph idx="1"/>
          </p:nvPr>
        </p:nvSpPr>
        <p:spPr/>
        <p:txBody>
          <a:bodyPr/>
          <a:lstStyle/>
          <a:p>
            <a:r>
              <a:rPr lang="en-US" dirty="0" err="1"/>
              <a:t>GlowNest</a:t>
            </a:r>
            <a:r>
              <a:rPr lang="en-US" dirty="0"/>
              <a:t> Skincare: Research-based Natural Beauty Brand.</a:t>
            </a:r>
          </a:p>
          <a:p>
            <a:pPr lvl="0"/>
            <a:r>
              <a:rPr lang="en-US" dirty="0"/>
              <a:t>Primary research in 30 respondents.</a:t>
            </a:r>
          </a:p>
          <a:p>
            <a:pPr lvl="0"/>
            <a:r>
              <a:rPr lang="en-US" dirty="0"/>
              <a:t>Data analysis using Excel</a:t>
            </a:r>
          </a:p>
          <a:p>
            <a:pPr lvl="0"/>
            <a:r>
              <a:rPr lang="en-US" dirty="0"/>
              <a:t>Website created using Wix</a:t>
            </a:r>
          </a:p>
          <a:p>
            <a:pPr lvl="0"/>
            <a:r>
              <a:rPr lang="en-US" dirty="0"/>
              <a:t>Financial forecasting through excel.</a:t>
            </a:r>
          </a:p>
          <a:p>
            <a:pPr lvl="0"/>
            <a:r>
              <a:rPr lang="en-US" dirty="0"/>
              <a:t>Research-informed video advert.</a:t>
            </a:r>
          </a:p>
          <a:p>
            <a:endParaRPr lang="en-GB" dirty="0"/>
          </a:p>
        </p:txBody>
      </p:sp>
    </p:spTree>
    <p:extLst>
      <p:ext uri="{BB962C8B-B14F-4D97-AF65-F5344CB8AC3E}">
        <p14:creationId xmlns:p14="http://schemas.microsoft.com/office/powerpoint/2010/main" val="4005903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DA113-6B77-635B-DB86-8F50169AD33B}"/>
              </a:ext>
            </a:extLst>
          </p:cNvPr>
          <p:cNvSpPr>
            <a:spLocks noGrp="1"/>
          </p:cNvSpPr>
          <p:nvPr>
            <p:ph type="title"/>
          </p:nvPr>
        </p:nvSpPr>
        <p:spPr/>
        <p:txBody>
          <a:bodyPr/>
          <a:lstStyle/>
          <a:p>
            <a:r>
              <a:rPr lang="en-US" b="1" dirty="0"/>
              <a:t>The Market Research Questionnaire Design</a:t>
            </a:r>
            <a:endParaRPr lang="en-GB" dirty="0"/>
          </a:p>
        </p:txBody>
      </p:sp>
      <p:sp>
        <p:nvSpPr>
          <p:cNvPr id="3" name="Content Placeholder 2">
            <a:extLst>
              <a:ext uri="{FF2B5EF4-FFF2-40B4-BE49-F238E27FC236}">
                <a16:creationId xmlns:a16="http://schemas.microsoft.com/office/drawing/2014/main" id="{6DDA4651-1588-5CCE-CD6F-2E5D2ABAE7AF}"/>
              </a:ext>
            </a:extLst>
          </p:cNvPr>
          <p:cNvSpPr>
            <a:spLocks noGrp="1"/>
          </p:cNvSpPr>
          <p:nvPr>
            <p:ph idx="1"/>
          </p:nvPr>
        </p:nvSpPr>
        <p:spPr>
          <a:xfrm>
            <a:off x="1451579" y="2015732"/>
            <a:ext cx="4949221" cy="3624970"/>
          </a:xfrm>
        </p:spPr>
        <p:txBody>
          <a:bodyPr>
            <a:normAutofit fontScale="92500" lnSpcReduction="10000"/>
          </a:bodyPr>
          <a:lstStyle/>
          <a:p>
            <a:pPr lvl="0"/>
            <a:r>
              <a:rPr lang="en-US" dirty="0"/>
              <a:t>10 structured questions</a:t>
            </a:r>
          </a:p>
          <a:p>
            <a:pPr lvl="0"/>
            <a:r>
              <a:rPr lang="en-US" dirty="0"/>
              <a:t>Behaviour, sustainability, pricing, and demographics (</a:t>
            </a:r>
            <a:r>
              <a:rPr lang="en-US" dirty="0" err="1"/>
              <a:t>Kohinur</a:t>
            </a:r>
            <a:r>
              <a:rPr lang="en-US" dirty="0"/>
              <a:t>, 2026).</a:t>
            </a:r>
          </a:p>
          <a:p>
            <a:pPr lvl="0"/>
            <a:r>
              <a:rPr lang="en-US" dirty="0"/>
              <a:t>Interviewed by means of questionnaires.</a:t>
            </a:r>
          </a:p>
          <a:p>
            <a:pPr lvl="0"/>
            <a:r>
              <a:rPr lang="en-US" dirty="0"/>
              <a:t>30 responses collected</a:t>
            </a:r>
          </a:p>
          <a:p>
            <a:pPr lvl="0"/>
            <a:r>
              <a:rPr lang="en-US" dirty="0"/>
              <a:t>Data from the export was analyzed in Excel.</a:t>
            </a:r>
          </a:p>
          <a:p>
            <a:pPr lvl="0"/>
            <a:r>
              <a:rPr lang="en-US" dirty="0"/>
              <a:t>The questionnaires will take place online and shall be in the form of multiple-choice questions.</a:t>
            </a:r>
          </a:p>
          <a:p>
            <a:endParaRPr lang="en-GB" dirty="0"/>
          </a:p>
        </p:txBody>
      </p:sp>
      <p:pic>
        <p:nvPicPr>
          <p:cNvPr id="5" name="Picture 4">
            <a:extLst>
              <a:ext uri="{FF2B5EF4-FFF2-40B4-BE49-F238E27FC236}">
                <a16:creationId xmlns:a16="http://schemas.microsoft.com/office/drawing/2014/main" id="{D7D17F44-261F-743B-2F06-BA267A6BE2CA}"/>
              </a:ext>
            </a:extLst>
          </p:cNvPr>
          <p:cNvPicPr>
            <a:picLocks noChangeAspect="1"/>
          </p:cNvPicPr>
          <p:nvPr/>
        </p:nvPicPr>
        <p:blipFill>
          <a:blip r:embed="rId3"/>
          <a:stretch>
            <a:fillRect/>
          </a:stretch>
        </p:blipFill>
        <p:spPr>
          <a:xfrm>
            <a:off x="6684860" y="1950003"/>
            <a:ext cx="4199450" cy="1871197"/>
          </a:xfrm>
          <a:prstGeom prst="rect">
            <a:avLst/>
          </a:prstGeom>
        </p:spPr>
      </p:pic>
      <p:pic>
        <p:nvPicPr>
          <p:cNvPr id="7" name="Picture 6">
            <a:extLst>
              <a:ext uri="{FF2B5EF4-FFF2-40B4-BE49-F238E27FC236}">
                <a16:creationId xmlns:a16="http://schemas.microsoft.com/office/drawing/2014/main" id="{4C2C81A5-6732-FC11-4D67-FF0C72BF5032}"/>
              </a:ext>
            </a:extLst>
          </p:cNvPr>
          <p:cNvPicPr>
            <a:picLocks noChangeAspect="1"/>
          </p:cNvPicPr>
          <p:nvPr/>
        </p:nvPicPr>
        <p:blipFill>
          <a:blip r:embed="rId4"/>
          <a:stretch>
            <a:fillRect/>
          </a:stretch>
        </p:blipFill>
        <p:spPr>
          <a:xfrm>
            <a:off x="6684860" y="3917450"/>
            <a:ext cx="4426160" cy="1723252"/>
          </a:xfrm>
          <a:prstGeom prst="rect">
            <a:avLst/>
          </a:prstGeom>
        </p:spPr>
      </p:pic>
    </p:spTree>
    <p:extLst>
      <p:ext uri="{BB962C8B-B14F-4D97-AF65-F5344CB8AC3E}">
        <p14:creationId xmlns:p14="http://schemas.microsoft.com/office/powerpoint/2010/main" val="2813929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E0F23-807C-986B-EE87-B9AD5CED2981}"/>
              </a:ext>
            </a:extLst>
          </p:cNvPr>
          <p:cNvSpPr>
            <a:spLocks noGrp="1"/>
          </p:cNvSpPr>
          <p:nvPr>
            <p:ph type="title"/>
          </p:nvPr>
        </p:nvSpPr>
        <p:spPr/>
        <p:txBody>
          <a:bodyPr/>
          <a:lstStyle/>
          <a:p>
            <a:r>
              <a:rPr lang="en-US" b="1" dirty="0"/>
              <a:t>Key Research Findings</a:t>
            </a:r>
            <a:endParaRPr lang="en-GB" dirty="0"/>
          </a:p>
        </p:txBody>
      </p:sp>
      <p:sp>
        <p:nvSpPr>
          <p:cNvPr id="3" name="Content Placeholder 2">
            <a:extLst>
              <a:ext uri="{FF2B5EF4-FFF2-40B4-BE49-F238E27FC236}">
                <a16:creationId xmlns:a16="http://schemas.microsoft.com/office/drawing/2014/main" id="{E6CF638B-51D5-E30F-F7C6-BFFCDC6DDDFB}"/>
              </a:ext>
            </a:extLst>
          </p:cNvPr>
          <p:cNvSpPr>
            <a:spLocks noGrp="1"/>
          </p:cNvSpPr>
          <p:nvPr>
            <p:ph idx="1"/>
          </p:nvPr>
        </p:nvSpPr>
        <p:spPr>
          <a:xfrm>
            <a:off x="1451580" y="2015732"/>
            <a:ext cx="3382106" cy="2851236"/>
          </a:xfrm>
        </p:spPr>
        <p:txBody>
          <a:bodyPr>
            <a:normAutofit fontScale="92500" lnSpcReduction="10000"/>
          </a:bodyPr>
          <a:lstStyle/>
          <a:p>
            <a:pPr lvl="0"/>
            <a:r>
              <a:rPr lang="en-US" dirty="0"/>
              <a:t>80% trust natural ingredients</a:t>
            </a:r>
          </a:p>
          <a:p>
            <a:pPr lvl="0"/>
            <a:r>
              <a:rPr lang="en-US" dirty="0"/>
              <a:t>70 per cent of them are after eco-dressed packaging.</a:t>
            </a:r>
          </a:p>
          <a:p>
            <a:pPr lvl="0"/>
            <a:r>
              <a:rPr lang="en-US" dirty="0"/>
              <a:t>The majority aged 18–30</a:t>
            </a:r>
          </a:p>
          <a:p>
            <a:pPr lvl="0"/>
            <a:r>
              <a:rPr lang="en-US" dirty="0"/>
              <a:t>Most of them purchase skin care within 2-3 months.</a:t>
            </a:r>
          </a:p>
          <a:p>
            <a:pPr lvl="0"/>
            <a:r>
              <a:rPr lang="en-US" dirty="0"/>
              <a:t>Deep love in online shopping.</a:t>
            </a:r>
          </a:p>
          <a:p>
            <a:pPr marL="0" indent="0">
              <a:buNone/>
            </a:pPr>
            <a:endParaRPr lang="en-GB" dirty="0"/>
          </a:p>
          <a:p>
            <a:endParaRPr lang="en-GB" dirty="0"/>
          </a:p>
        </p:txBody>
      </p:sp>
      <p:pic>
        <p:nvPicPr>
          <p:cNvPr id="8" name="Picture 7">
            <a:extLst>
              <a:ext uri="{FF2B5EF4-FFF2-40B4-BE49-F238E27FC236}">
                <a16:creationId xmlns:a16="http://schemas.microsoft.com/office/drawing/2014/main" id="{ED15D0BC-5FB6-40F4-5628-0F380234FEAE}"/>
              </a:ext>
            </a:extLst>
          </p:cNvPr>
          <p:cNvPicPr>
            <a:picLocks noChangeAspect="1"/>
          </p:cNvPicPr>
          <p:nvPr/>
        </p:nvPicPr>
        <p:blipFill>
          <a:blip r:embed="rId3"/>
          <a:stretch>
            <a:fillRect/>
          </a:stretch>
        </p:blipFill>
        <p:spPr>
          <a:xfrm>
            <a:off x="4990436" y="2015732"/>
            <a:ext cx="3409906" cy="2128565"/>
          </a:xfrm>
          <a:prstGeom prst="rect">
            <a:avLst/>
          </a:prstGeom>
        </p:spPr>
      </p:pic>
      <p:pic>
        <p:nvPicPr>
          <p:cNvPr id="9" name="Picture 8">
            <a:extLst>
              <a:ext uri="{FF2B5EF4-FFF2-40B4-BE49-F238E27FC236}">
                <a16:creationId xmlns:a16="http://schemas.microsoft.com/office/drawing/2014/main" id="{B1D8E334-8105-8040-CD45-6CF5B90BE475}"/>
              </a:ext>
            </a:extLst>
          </p:cNvPr>
          <p:cNvPicPr>
            <a:picLocks noChangeAspect="1"/>
          </p:cNvPicPr>
          <p:nvPr/>
        </p:nvPicPr>
        <p:blipFill>
          <a:blip r:embed="rId4"/>
          <a:stretch>
            <a:fillRect/>
          </a:stretch>
        </p:blipFill>
        <p:spPr>
          <a:xfrm>
            <a:off x="8557092" y="1990202"/>
            <a:ext cx="2857600" cy="2154095"/>
          </a:xfrm>
          <a:prstGeom prst="rect">
            <a:avLst/>
          </a:prstGeom>
        </p:spPr>
      </p:pic>
    </p:spTree>
    <p:extLst>
      <p:ext uri="{BB962C8B-B14F-4D97-AF65-F5344CB8AC3E}">
        <p14:creationId xmlns:p14="http://schemas.microsoft.com/office/powerpoint/2010/main" val="3856128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1BD33-4821-032E-6439-09F7F1A55417}"/>
              </a:ext>
            </a:extLst>
          </p:cNvPr>
          <p:cNvSpPr>
            <a:spLocks noGrp="1"/>
          </p:cNvSpPr>
          <p:nvPr>
            <p:ph type="title"/>
          </p:nvPr>
        </p:nvSpPr>
        <p:spPr/>
        <p:txBody>
          <a:bodyPr/>
          <a:lstStyle/>
          <a:p>
            <a:r>
              <a:rPr lang="en-US" b="1" dirty="0"/>
              <a:t>- Website design (Wix) to Research Application</a:t>
            </a:r>
            <a:endParaRPr lang="en-GB" dirty="0"/>
          </a:p>
        </p:txBody>
      </p:sp>
      <p:sp>
        <p:nvSpPr>
          <p:cNvPr id="3" name="Content Placeholder 2">
            <a:extLst>
              <a:ext uri="{FF2B5EF4-FFF2-40B4-BE49-F238E27FC236}">
                <a16:creationId xmlns:a16="http://schemas.microsoft.com/office/drawing/2014/main" id="{EA440A1C-B67B-D5C9-F443-42F075317FAD}"/>
              </a:ext>
            </a:extLst>
          </p:cNvPr>
          <p:cNvSpPr>
            <a:spLocks noGrp="1"/>
          </p:cNvSpPr>
          <p:nvPr>
            <p:ph idx="1"/>
          </p:nvPr>
        </p:nvSpPr>
        <p:spPr>
          <a:xfrm>
            <a:off x="1451580" y="2015732"/>
            <a:ext cx="4167556" cy="3190449"/>
          </a:xfrm>
        </p:spPr>
        <p:txBody>
          <a:bodyPr>
            <a:normAutofit fontScale="85000" lnSpcReduction="10000"/>
          </a:bodyPr>
          <a:lstStyle/>
          <a:p>
            <a:pPr lvl="0"/>
            <a:r>
              <a:rPr lang="en-US" dirty="0"/>
              <a:t>Minimal, natural and clean design.</a:t>
            </a:r>
          </a:p>
          <a:p>
            <a:pPr lvl="0"/>
            <a:r>
              <a:rPr lang="en-US" dirty="0"/>
              <a:t>Green </a:t>
            </a:r>
            <a:r>
              <a:rPr lang="en-US" dirty="0" err="1"/>
              <a:t>colour</a:t>
            </a:r>
            <a:r>
              <a:rPr lang="en-US" dirty="0"/>
              <a:t> design, which represents sustainable (Ajayi, et al., 2024).</a:t>
            </a:r>
          </a:p>
          <a:p>
            <a:pPr lvl="0"/>
            <a:r>
              <a:rPr lang="en-US" dirty="0"/>
              <a:t>Affordable pricing (£10–£20 range)</a:t>
            </a:r>
          </a:p>
          <a:p>
            <a:pPr lvl="0"/>
            <a:r>
              <a:rPr lang="en-US" dirty="0"/>
              <a:t>The excessive attention to the utilization of plant-based ingredients (Amelia, 2024).</a:t>
            </a:r>
          </a:p>
          <a:p>
            <a:pPr lvl="0"/>
            <a:r>
              <a:rPr lang="en-US" dirty="0"/>
              <a:t>Clear “Shop Now” call-to-action</a:t>
            </a:r>
          </a:p>
          <a:p>
            <a:endParaRPr lang="en-GB" dirty="0"/>
          </a:p>
        </p:txBody>
      </p:sp>
      <p:pic>
        <p:nvPicPr>
          <p:cNvPr id="7" name="Picture 6">
            <a:extLst>
              <a:ext uri="{FF2B5EF4-FFF2-40B4-BE49-F238E27FC236}">
                <a16:creationId xmlns:a16="http://schemas.microsoft.com/office/drawing/2014/main" id="{596C250F-F3C3-5171-62EE-90A9126AD3DB}"/>
              </a:ext>
            </a:extLst>
          </p:cNvPr>
          <p:cNvPicPr>
            <a:picLocks noChangeAspect="1"/>
          </p:cNvPicPr>
          <p:nvPr/>
        </p:nvPicPr>
        <p:blipFill>
          <a:blip r:embed="rId3"/>
          <a:stretch>
            <a:fillRect/>
          </a:stretch>
        </p:blipFill>
        <p:spPr>
          <a:xfrm>
            <a:off x="8645762" y="2015731"/>
            <a:ext cx="3374229" cy="2453028"/>
          </a:xfrm>
          <a:prstGeom prst="rect">
            <a:avLst/>
          </a:prstGeom>
        </p:spPr>
      </p:pic>
      <p:pic>
        <p:nvPicPr>
          <p:cNvPr id="9" name="Picture 8">
            <a:extLst>
              <a:ext uri="{FF2B5EF4-FFF2-40B4-BE49-F238E27FC236}">
                <a16:creationId xmlns:a16="http://schemas.microsoft.com/office/drawing/2014/main" id="{D4F251BE-0E73-3FD0-0C6E-44A258FEF559}"/>
              </a:ext>
            </a:extLst>
          </p:cNvPr>
          <p:cNvPicPr>
            <a:picLocks noChangeAspect="1"/>
          </p:cNvPicPr>
          <p:nvPr/>
        </p:nvPicPr>
        <p:blipFill>
          <a:blip r:embed="rId4"/>
          <a:stretch>
            <a:fillRect/>
          </a:stretch>
        </p:blipFill>
        <p:spPr>
          <a:xfrm>
            <a:off x="5781267" y="2015731"/>
            <a:ext cx="2805503" cy="2453029"/>
          </a:xfrm>
          <a:prstGeom prst="rect">
            <a:avLst/>
          </a:prstGeom>
        </p:spPr>
      </p:pic>
    </p:spTree>
    <p:extLst>
      <p:ext uri="{BB962C8B-B14F-4D97-AF65-F5344CB8AC3E}">
        <p14:creationId xmlns:p14="http://schemas.microsoft.com/office/powerpoint/2010/main" val="1402627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F7791-F511-4514-47C4-7F013BB08782}"/>
              </a:ext>
            </a:extLst>
          </p:cNvPr>
          <p:cNvSpPr>
            <a:spLocks noGrp="1"/>
          </p:cNvSpPr>
          <p:nvPr>
            <p:ph type="title"/>
          </p:nvPr>
        </p:nvSpPr>
        <p:spPr/>
        <p:txBody>
          <a:bodyPr>
            <a:normAutofit fontScale="90000"/>
          </a:bodyPr>
          <a:lstStyle/>
          <a:p>
            <a:r>
              <a:rPr lang="en-US" b="1" dirty="0"/>
              <a:t>Brand Positioning and Marketing Materials.</a:t>
            </a:r>
            <a:br>
              <a:rPr lang="en-US" dirty="0"/>
            </a:br>
            <a:endParaRPr lang="en-GB" dirty="0"/>
          </a:p>
        </p:txBody>
      </p:sp>
      <p:sp>
        <p:nvSpPr>
          <p:cNvPr id="3" name="Content Placeholder 2">
            <a:extLst>
              <a:ext uri="{FF2B5EF4-FFF2-40B4-BE49-F238E27FC236}">
                <a16:creationId xmlns:a16="http://schemas.microsoft.com/office/drawing/2014/main" id="{481BEB34-675D-0AE3-A893-C9E6E4CBC0DB}"/>
              </a:ext>
            </a:extLst>
          </p:cNvPr>
          <p:cNvSpPr>
            <a:spLocks noGrp="1"/>
          </p:cNvSpPr>
          <p:nvPr>
            <p:ph idx="1"/>
          </p:nvPr>
        </p:nvSpPr>
        <p:spPr>
          <a:xfrm>
            <a:off x="1451579" y="2015732"/>
            <a:ext cx="4108563" cy="3450613"/>
          </a:xfrm>
        </p:spPr>
        <p:txBody>
          <a:bodyPr/>
          <a:lstStyle/>
          <a:p>
            <a:pPr lvl="0"/>
            <a:r>
              <a:rPr lang="en-US" dirty="0"/>
              <a:t>Canvas posters are sustainable emphasized.</a:t>
            </a:r>
          </a:p>
          <a:p>
            <a:pPr lvl="0"/>
            <a:r>
              <a:rPr lang="en-US" dirty="0"/>
              <a:t>low-cost and social responsibility messages (Dlamini, 2024).</a:t>
            </a:r>
          </a:p>
          <a:p>
            <a:pPr lvl="0"/>
            <a:r>
              <a:rPr lang="en-US" dirty="0"/>
              <a:t>Cohesive brand message across the platforms.</a:t>
            </a:r>
          </a:p>
          <a:p>
            <a:pPr lvl="0"/>
            <a:r>
              <a:rPr lang="en-US" dirty="0"/>
              <a:t>Positioning research based strategy.</a:t>
            </a:r>
          </a:p>
        </p:txBody>
      </p:sp>
      <p:pic>
        <p:nvPicPr>
          <p:cNvPr id="5" name="Picture 4">
            <a:extLst>
              <a:ext uri="{FF2B5EF4-FFF2-40B4-BE49-F238E27FC236}">
                <a16:creationId xmlns:a16="http://schemas.microsoft.com/office/drawing/2014/main" id="{99D57B03-20AD-D493-FF81-E181AF1F8E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78368" y="2015732"/>
            <a:ext cx="2550199" cy="3187749"/>
          </a:xfrm>
          <a:prstGeom prst="rect">
            <a:avLst/>
          </a:prstGeom>
        </p:spPr>
      </p:pic>
      <p:pic>
        <p:nvPicPr>
          <p:cNvPr id="7" name="Picture 6">
            <a:extLst>
              <a:ext uri="{FF2B5EF4-FFF2-40B4-BE49-F238E27FC236}">
                <a16:creationId xmlns:a16="http://schemas.microsoft.com/office/drawing/2014/main" id="{D9BE1955-EC5D-A844-5D56-505FACB89EF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587408" y="2015732"/>
            <a:ext cx="2390812" cy="3187749"/>
          </a:xfrm>
          <a:prstGeom prst="rect">
            <a:avLst/>
          </a:prstGeom>
        </p:spPr>
      </p:pic>
    </p:spTree>
    <p:extLst>
      <p:ext uri="{BB962C8B-B14F-4D97-AF65-F5344CB8AC3E}">
        <p14:creationId xmlns:p14="http://schemas.microsoft.com/office/powerpoint/2010/main" val="2293862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13D7E-6E3F-EB0E-6088-76079FBD3CFB}"/>
              </a:ext>
            </a:extLst>
          </p:cNvPr>
          <p:cNvSpPr>
            <a:spLocks noGrp="1"/>
          </p:cNvSpPr>
          <p:nvPr>
            <p:ph type="title"/>
          </p:nvPr>
        </p:nvSpPr>
        <p:spPr/>
        <p:txBody>
          <a:bodyPr/>
          <a:lstStyle/>
          <a:p>
            <a:r>
              <a:rPr lang="en-US" b="1" dirty="0"/>
              <a:t>Financial planning on excel (Task 2).</a:t>
            </a:r>
            <a:endParaRPr lang="en-GB" dirty="0"/>
          </a:p>
        </p:txBody>
      </p:sp>
      <p:sp>
        <p:nvSpPr>
          <p:cNvPr id="3" name="Content Placeholder 2">
            <a:extLst>
              <a:ext uri="{FF2B5EF4-FFF2-40B4-BE49-F238E27FC236}">
                <a16:creationId xmlns:a16="http://schemas.microsoft.com/office/drawing/2014/main" id="{6EF36AF2-ACB1-CDAC-A549-B479617E313C}"/>
              </a:ext>
            </a:extLst>
          </p:cNvPr>
          <p:cNvSpPr>
            <a:spLocks noGrp="1"/>
          </p:cNvSpPr>
          <p:nvPr>
            <p:ph idx="1"/>
          </p:nvPr>
        </p:nvSpPr>
        <p:spPr>
          <a:xfrm>
            <a:off x="1451579" y="2015732"/>
            <a:ext cx="5229440" cy="3529662"/>
          </a:xfrm>
        </p:spPr>
        <p:txBody>
          <a:bodyPr>
            <a:normAutofit fontScale="92500" lnSpcReduction="10000"/>
          </a:bodyPr>
          <a:lstStyle/>
          <a:p>
            <a:pPr lvl="0"/>
            <a:r>
              <a:rPr lang="en-US" dirty="0"/>
              <a:t>12-month revenue, expenditure forecast.</a:t>
            </a:r>
          </a:p>
          <a:p>
            <a:pPr lvl="0"/>
            <a:r>
              <a:rPr lang="en-US" dirty="0"/>
              <a:t>All such formulas as SUM, Profit/Loss are automated.</a:t>
            </a:r>
          </a:p>
          <a:p>
            <a:pPr lvl="0"/>
            <a:r>
              <a:rPr lang="en-US" dirty="0"/>
              <a:t>Currency formatting (£)</a:t>
            </a:r>
          </a:p>
          <a:p>
            <a:pPr lvl="0"/>
            <a:r>
              <a:rPr lang="en-US" dirty="0"/>
              <a:t>Growth of profits between January to December.</a:t>
            </a:r>
          </a:p>
          <a:p>
            <a:pPr marL="0" indent="0">
              <a:buNone/>
            </a:pPr>
            <a:r>
              <a:rPr lang="en-US" dirty="0"/>
              <a:t>Research on this subject has indicated that organic farming is not given a wide range of governmental aid as compared to conventional farming.</a:t>
            </a:r>
          </a:p>
          <a:p>
            <a:endParaRPr lang="en-GB" dirty="0"/>
          </a:p>
        </p:txBody>
      </p:sp>
      <p:pic>
        <p:nvPicPr>
          <p:cNvPr id="4" name="Picture 3">
            <a:extLst>
              <a:ext uri="{FF2B5EF4-FFF2-40B4-BE49-F238E27FC236}">
                <a16:creationId xmlns:a16="http://schemas.microsoft.com/office/drawing/2014/main" id="{C29B68CE-1694-C0CD-5C6A-E13FCDB4F086}"/>
              </a:ext>
            </a:extLst>
          </p:cNvPr>
          <p:cNvPicPr>
            <a:picLocks noChangeAspect="1"/>
          </p:cNvPicPr>
          <p:nvPr/>
        </p:nvPicPr>
        <p:blipFill>
          <a:blip r:embed="rId3"/>
          <a:stretch>
            <a:fillRect/>
          </a:stretch>
        </p:blipFill>
        <p:spPr>
          <a:xfrm>
            <a:off x="6839473" y="2089597"/>
            <a:ext cx="4343400" cy="2914650"/>
          </a:xfrm>
          <a:prstGeom prst="rect">
            <a:avLst/>
          </a:prstGeom>
        </p:spPr>
      </p:pic>
    </p:spTree>
    <p:extLst>
      <p:ext uri="{BB962C8B-B14F-4D97-AF65-F5344CB8AC3E}">
        <p14:creationId xmlns:p14="http://schemas.microsoft.com/office/powerpoint/2010/main" val="292005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6A2F5-F54F-4E93-02D5-3B1375740841}"/>
              </a:ext>
            </a:extLst>
          </p:cNvPr>
          <p:cNvSpPr>
            <a:spLocks noGrp="1"/>
          </p:cNvSpPr>
          <p:nvPr>
            <p:ph type="title"/>
          </p:nvPr>
        </p:nvSpPr>
        <p:spPr/>
        <p:txBody>
          <a:bodyPr/>
          <a:lstStyle/>
          <a:p>
            <a:r>
              <a:rPr lang="en-GB" dirty="0"/>
              <a:t>Skills Development &amp; Reflection</a:t>
            </a:r>
          </a:p>
        </p:txBody>
      </p:sp>
      <p:sp>
        <p:nvSpPr>
          <p:cNvPr id="3" name="Content Placeholder 2">
            <a:extLst>
              <a:ext uri="{FF2B5EF4-FFF2-40B4-BE49-F238E27FC236}">
                <a16:creationId xmlns:a16="http://schemas.microsoft.com/office/drawing/2014/main" id="{F357B028-25FD-9803-2BD8-8F2C64D95B90}"/>
              </a:ext>
            </a:extLst>
          </p:cNvPr>
          <p:cNvSpPr>
            <a:spLocks noGrp="1"/>
          </p:cNvSpPr>
          <p:nvPr>
            <p:ph idx="1"/>
          </p:nvPr>
        </p:nvSpPr>
        <p:spPr>
          <a:xfrm>
            <a:off x="1451579" y="2015732"/>
            <a:ext cx="10217907" cy="4037749"/>
          </a:xfrm>
        </p:spPr>
        <p:txBody>
          <a:bodyPr>
            <a:normAutofit fontScale="62500" lnSpcReduction="20000"/>
          </a:bodyPr>
          <a:lstStyle/>
          <a:p>
            <a:pPr marL="0" indent="0">
              <a:buNone/>
            </a:pPr>
            <a:r>
              <a:rPr lang="en-IN" b="1" dirty="0"/>
              <a:t>What I Learned </a:t>
            </a:r>
          </a:p>
          <a:p>
            <a:r>
              <a:rPr lang="en-IN" dirty="0"/>
              <a:t>This report will examine the importance of research-based decisions.</a:t>
            </a:r>
          </a:p>
          <a:p>
            <a:r>
              <a:rPr lang="en-IN" dirty="0"/>
              <a:t>Connecting theory and practice. </a:t>
            </a:r>
          </a:p>
          <a:p>
            <a:pPr marL="0" indent="0">
              <a:buNone/>
            </a:pPr>
            <a:r>
              <a:rPr lang="en-IN" b="1" dirty="0"/>
              <a:t>Skills Developed </a:t>
            </a:r>
          </a:p>
          <a:p>
            <a:r>
              <a:rPr lang="en-IN" dirty="0"/>
              <a:t>Data analysis using Excel </a:t>
            </a:r>
          </a:p>
          <a:p>
            <a:r>
              <a:rPr lang="en-IN" dirty="0"/>
              <a:t>Website design (Wix) </a:t>
            </a:r>
          </a:p>
          <a:p>
            <a:r>
              <a:rPr lang="en-IN" dirty="0"/>
              <a:t>Financial forecasting </a:t>
            </a:r>
          </a:p>
          <a:p>
            <a:r>
              <a:rPr lang="en-IN" dirty="0"/>
              <a:t>Digital branding </a:t>
            </a:r>
          </a:p>
          <a:p>
            <a:pPr marL="0" indent="0">
              <a:buNone/>
            </a:pPr>
            <a:r>
              <a:rPr lang="en-IN" b="1" dirty="0"/>
              <a:t>Skills to Develop Further </a:t>
            </a:r>
          </a:p>
          <a:p>
            <a:r>
              <a:rPr lang="en-IN" dirty="0"/>
              <a:t>Advanced data analytics</a:t>
            </a:r>
          </a:p>
          <a:p>
            <a:r>
              <a:rPr lang="en-IN" dirty="0"/>
              <a:t>SEO optimisation </a:t>
            </a:r>
          </a:p>
          <a:p>
            <a:r>
              <a:rPr lang="en-IN" dirty="0"/>
              <a:t>Video editing techniques</a:t>
            </a:r>
            <a:endParaRPr lang="en-GB" dirty="0"/>
          </a:p>
        </p:txBody>
      </p:sp>
    </p:spTree>
    <p:extLst>
      <p:ext uri="{BB962C8B-B14F-4D97-AF65-F5344CB8AC3E}">
        <p14:creationId xmlns:p14="http://schemas.microsoft.com/office/powerpoint/2010/main" val="104205260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70</TotalTime>
  <Words>980</Words>
  <Application>Microsoft Office PowerPoint</Application>
  <PresentationFormat>Widescreen</PresentationFormat>
  <Paragraphs>73</Paragraphs>
  <Slides>8</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Gill Sans MT</vt:lpstr>
      <vt:lpstr>Gallery</vt:lpstr>
      <vt:lpstr>Digital Skills for Personal Development and Business Growth </vt:lpstr>
      <vt:lpstr>Introduction: Research to Brand Creation. </vt:lpstr>
      <vt:lpstr>The Market Research Questionnaire Design</vt:lpstr>
      <vt:lpstr>Key Research Findings</vt:lpstr>
      <vt:lpstr>- Website design (Wix) to Research Application</vt:lpstr>
      <vt:lpstr>Brand Positioning and Marketing Materials. </vt:lpstr>
      <vt:lpstr>Financial planning on excel (Task 2).</vt:lpstr>
      <vt:lpstr>Skills Development &amp; Reflection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 HP</dc:creator>
  <cp:lastModifiedBy>Faisal Hashi</cp:lastModifiedBy>
  <cp:revision>7</cp:revision>
  <dcterms:created xsi:type="dcterms:W3CDTF">2026-02-27T08:40:28Z</dcterms:created>
  <dcterms:modified xsi:type="dcterms:W3CDTF">2026-02-27T19:40:17Z</dcterms:modified>
</cp:coreProperties>
</file>