
<file path=[Content_Types].xml><?xml version="1.0" encoding="utf-8"?>
<Types xmlns="http://schemas.openxmlformats.org/package/2006/content-types">
  <Default Extension="png" ContentType="image/png"/>
  <Default Extension="tmp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02" r:id="rId1"/>
  </p:sldMasterIdLst>
  <p:notesMasterIdLst>
    <p:notesMasterId r:id="rId22"/>
  </p:notesMasterIdLst>
  <p:sldIdLst>
    <p:sldId id="256" r:id="rId2"/>
    <p:sldId id="357" r:id="rId3"/>
    <p:sldId id="351" r:id="rId4"/>
    <p:sldId id="334" r:id="rId5"/>
    <p:sldId id="350" r:id="rId6"/>
    <p:sldId id="352" r:id="rId7"/>
    <p:sldId id="286" r:id="rId8"/>
    <p:sldId id="341" r:id="rId9"/>
    <p:sldId id="342" r:id="rId10"/>
    <p:sldId id="343" r:id="rId11"/>
    <p:sldId id="261" r:id="rId12"/>
    <p:sldId id="262" r:id="rId13"/>
    <p:sldId id="263" r:id="rId14"/>
    <p:sldId id="339" r:id="rId15"/>
    <p:sldId id="340" r:id="rId16"/>
    <p:sldId id="353" r:id="rId17"/>
    <p:sldId id="354" r:id="rId18"/>
    <p:sldId id="355" r:id="rId19"/>
    <p:sldId id="358" r:id="rId20"/>
    <p:sldId id="356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C6124"/>
    <a:srgbClr val="FF9966"/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306799F8-075E-4A3A-A7F6-7FBC6576F1A4}" styleName="Themed Style 2 -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69"/>
    <p:restoredTop sz="94663"/>
  </p:normalViewPr>
  <p:slideViewPr>
    <p:cSldViewPr snapToGrid="0" snapToObjects="1">
      <p:cViewPr varScale="1">
        <p:scale>
          <a:sx n="94" d="100"/>
          <a:sy n="94" d="100"/>
        </p:scale>
        <p:origin x="68" y="2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10/13/2019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17787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33194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95630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17380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12471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Shape 279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0" name="Shape 280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1" name="Shape 281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wrap="square" lIns="91425" tIns="45700" rIns="91425" bIns="45700" anchor="b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GB"/>
              <a:t>11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" name="Shape 287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8" name="Shape 288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9" name="Shape 289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wrap="square" lIns="91425" tIns="45700" rIns="91425" bIns="45700" anchor="b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GB"/>
              <a:t>12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Shape 296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7" name="Shape 297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8" name="Shape 298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wrap="square" lIns="91425" tIns="45700" rIns="91425" bIns="45700" anchor="b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GB"/>
              <a:t>13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777E7A44-DABC-7643-9255-81D97F854201}" type="datetimeFigureOut">
              <a:rPr lang="en-US" smtClean="0"/>
              <a:t>10/13/2019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77E7A44-DABC-7643-9255-81D97F854201}" type="datetimeFigureOut">
              <a:rPr lang="en-US" smtClean="0"/>
              <a:t>10/13/2019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10/13/2019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10/13/2019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77E7A44-DABC-7643-9255-81D97F854201}" type="datetimeFigureOut">
              <a:rPr lang="en-US" smtClean="0"/>
              <a:t>10/13/2019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77E7A44-DABC-7643-9255-81D97F854201}" type="datetimeFigureOut">
              <a:rPr lang="en-US" smtClean="0"/>
              <a:t>10/13/2019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77E7A44-DABC-7643-9255-81D97F854201}" type="datetimeFigureOut">
              <a:rPr lang="en-US" smtClean="0"/>
              <a:t>10/13/2019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77E7A44-DABC-7643-9255-81D97F854201}" type="datetimeFigureOut">
              <a:rPr lang="en-US" smtClean="0"/>
              <a:t>10/13/2019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7E7A44-DABC-7643-9255-81D97F854201}" type="datetimeFigureOut">
              <a:rPr lang="en-US" smtClean="0"/>
              <a:t>10/13/2019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04223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03" r:id="rId1"/>
    <p:sldLayoutId id="2147484004" r:id="rId2"/>
    <p:sldLayoutId id="2147484005" r:id="rId3"/>
    <p:sldLayoutId id="2147484006" r:id="rId4"/>
    <p:sldLayoutId id="2147484007" r:id="rId5"/>
    <p:sldLayoutId id="2147484008" r:id="rId6"/>
    <p:sldLayoutId id="2147484009" r:id="rId7"/>
    <p:sldLayoutId id="2147484010" r:id="rId8"/>
    <p:sldLayoutId id="2147484011" r:id="rId9"/>
    <p:sldLayoutId id="2147484012" r:id="rId10"/>
    <p:sldLayoutId id="2147484013" r:id="rId11"/>
    <p:sldLayoutId id="2147484014" r:id="rId12"/>
    <p:sldLayoutId id="2147484015" r:id="rId13"/>
    <p:sldLayoutId id="2147484016" r:id="rId14"/>
    <p:sldLayoutId id="2147484017" r:id="rId15"/>
    <p:sldLayoutId id="2147484018" r:id="rId16"/>
    <p:sldLayoutId id="214748401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m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hyperlink" Target="mailto:https://www.powershow.com/view/1f1fa2-NmE3N/Pynciaur_Ysgol_powerpoint_ppt_presentation?varnishcache=1" TargetMode="External"/><Relationship Id="rId1" Type="http://schemas.openxmlformats.org/officeDocument/2006/relationships/slideLayout" Target="../slideLayouts/slideLayout17.xml"/><Relationship Id="rId4" Type="http://schemas.openxmlformats.org/officeDocument/2006/relationships/hyperlink" Target="https://www.powershow.com/view/1f1fa2-NmE3N/Pynciaur_Ysgol_powerpoint_ppt_presentation?varnishcache=1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726" t="12992" r="28186" b="13354"/>
          <a:stretch/>
        </p:blipFill>
        <p:spPr>
          <a:xfrm rot="16200000">
            <a:off x="4586833" y="-1769368"/>
            <a:ext cx="3251200" cy="845311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4498779" y="4082787"/>
            <a:ext cx="342730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Sesiwn</a:t>
            </a:r>
            <a:r>
              <a:rPr lang="en-GB" sz="5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5</a:t>
            </a:r>
            <a:endParaRPr lang="en-GB" sz="54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22170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425440" y="301102"/>
            <a:ext cx="9448800" cy="1061407"/>
          </a:xfrm>
        </p:spPr>
        <p:txBody>
          <a:bodyPr/>
          <a:lstStyle/>
          <a:p>
            <a:r>
              <a:rPr lang="en-GB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Croeso</a:t>
            </a:r>
            <a:r>
              <a:rPr lang="en-GB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n</a:t>
            </a:r>
            <a:r>
              <a:rPr lang="en-GB" dirty="0" err="1" smtClean="0">
                <a:solidFill>
                  <a:schemeClr val="accent6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Ô</a:t>
            </a:r>
            <a:r>
              <a:rPr lang="en-GB" dirty="0" err="1" smtClean="0">
                <a:solidFill>
                  <a:schemeClr val="accent6">
                    <a:lumMod val="60000"/>
                    <a:lumOff val="40000"/>
                  </a:schemeClr>
                </a:solidFill>
                <a:latin typeface="Cambria" panose="02040503050406030204" pitchFamily="18" charset="0"/>
              </a:rPr>
              <a:t>l</a:t>
            </a:r>
            <a:endParaRPr lang="en-GB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61573" y="1339961"/>
            <a:ext cx="9448800" cy="685800"/>
          </a:xfrm>
        </p:spPr>
        <p:txBody>
          <a:bodyPr/>
          <a:lstStyle/>
          <a:p>
            <a:r>
              <a:rPr lang="en-GB" dirty="0" smtClean="0"/>
              <a:t>WELCOME BACK</a:t>
            </a:r>
            <a:endParaRPr lang="en-GB" dirty="0"/>
          </a:p>
        </p:txBody>
      </p:sp>
      <p:pic>
        <p:nvPicPr>
          <p:cNvPr id="5" name="Picture 4" descr="404 Not Found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0973" y="2455333"/>
            <a:ext cx="2172547" cy="1629411"/>
          </a:xfrm>
          <a:prstGeom prst="rect">
            <a:avLst/>
          </a:prstGeom>
        </p:spPr>
      </p:pic>
      <p:pic>
        <p:nvPicPr>
          <p:cNvPr id="6" name="Picture 5" descr="My submissive journey: September 20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3867" y="2039307"/>
            <a:ext cx="1822027" cy="182202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810933" y="4084744"/>
            <a:ext cx="32986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/>
                </a:solidFill>
              </a:rPr>
              <a:t>Beth </a:t>
            </a:r>
            <a:r>
              <a:rPr lang="en-GB" b="1" dirty="0" err="1" smtClean="0">
                <a:solidFill>
                  <a:schemeClr val="accent1"/>
                </a:solidFill>
              </a:rPr>
              <a:t>yw’r</a:t>
            </a:r>
            <a:r>
              <a:rPr lang="en-GB" b="1" dirty="0" smtClean="0">
                <a:solidFill>
                  <a:schemeClr val="accent1"/>
                </a:solidFill>
              </a:rPr>
              <a:t> </a:t>
            </a:r>
            <a:r>
              <a:rPr lang="en-GB" b="1" dirty="0" err="1" smtClean="0">
                <a:solidFill>
                  <a:schemeClr val="accent1"/>
                </a:solidFill>
              </a:rPr>
              <a:t>dyddiad</a:t>
            </a:r>
            <a:r>
              <a:rPr lang="en-GB" b="1" dirty="0">
                <a:solidFill>
                  <a:schemeClr val="accent1"/>
                </a:solidFill>
              </a:rPr>
              <a:t>?</a:t>
            </a:r>
            <a:endParaRPr lang="en-GB" b="1" dirty="0" smtClean="0">
              <a:solidFill>
                <a:schemeClr val="accent1"/>
              </a:solidFill>
            </a:endParaRPr>
          </a:p>
          <a:p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7447279" y="3905534"/>
            <a:ext cx="329861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Beth </a:t>
            </a:r>
            <a:r>
              <a:rPr lang="en-GB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yw’r</a:t>
            </a:r>
            <a:r>
              <a:rPr lang="en-GB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en-GB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amser</a:t>
            </a:r>
            <a:r>
              <a:rPr lang="en-GB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?</a:t>
            </a:r>
          </a:p>
          <a:p>
            <a:r>
              <a:rPr lang="en-GB" b="1" dirty="0" smtClean="0">
                <a:solidFill>
                  <a:schemeClr val="accent1"/>
                </a:solidFill>
              </a:rPr>
              <a:t>Faint o’r </a:t>
            </a:r>
            <a:r>
              <a:rPr lang="en-GB" b="1" dirty="0" err="1" smtClean="0">
                <a:solidFill>
                  <a:schemeClr val="accent1"/>
                </a:solidFill>
              </a:rPr>
              <a:t>gloch</a:t>
            </a:r>
            <a:r>
              <a:rPr lang="en-GB" b="1" dirty="0" smtClean="0">
                <a:solidFill>
                  <a:schemeClr val="accent1"/>
                </a:solidFill>
              </a:rPr>
              <a:t> </a:t>
            </a:r>
            <a:r>
              <a:rPr lang="en-GB" b="1" dirty="0" err="1" smtClean="0">
                <a:solidFill>
                  <a:schemeClr val="accent1"/>
                </a:solidFill>
              </a:rPr>
              <a:t>yw</a:t>
            </a:r>
            <a:r>
              <a:rPr lang="en-GB" b="1" dirty="0" smtClean="0">
                <a:solidFill>
                  <a:schemeClr val="accent1"/>
                </a:solidFill>
              </a:rPr>
              <a:t> hi?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69025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515161-FC63-44D9-9A5B-A3F326542A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5120" y="1926390"/>
            <a:ext cx="8610600" cy="1293028"/>
          </a:xfrm>
        </p:spPr>
        <p:txBody>
          <a:bodyPr>
            <a:noAutofit/>
          </a:bodyPr>
          <a:lstStyle/>
          <a:p>
            <a:r>
              <a:rPr lang="cy-GB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Adborth o ymweliadau ysgol</a:t>
            </a:r>
            <a:r>
              <a:rPr lang="cy-GB" dirty="0" smtClean="0"/>
              <a:t/>
            </a:r>
            <a:br>
              <a:rPr lang="cy-GB" dirty="0" smtClean="0"/>
            </a:br>
            <a:r>
              <a:rPr lang="cy-GB" dirty="0"/>
              <a:t/>
            </a:r>
            <a:br>
              <a:rPr lang="cy-GB" dirty="0"/>
            </a:br>
            <a:r>
              <a:rPr lang="cy-GB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feedback</a:t>
            </a:r>
            <a:r>
              <a:rPr lang="cy-GB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y-GB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from</a:t>
            </a:r>
            <a:r>
              <a:rPr lang="cy-GB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y-GB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school</a:t>
            </a:r>
            <a:r>
              <a:rPr lang="cy-GB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y-GB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visits</a:t>
            </a:r>
            <a:endParaRPr lang="cy-GB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5" name="Picture 4" descr="Flag of Wales - Wikipedia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0598" y="3657600"/>
            <a:ext cx="4605867" cy="2763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07124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144D70C-5B7B-4476-98A5-B69F30DA36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pic>
        <p:nvPicPr>
          <p:cNvPr id="7" name="Content Placeholder 4" descr="Screen Clipping">
            <a:extLst>
              <a:ext uri="{FF2B5EF4-FFF2-40B4-BE49-F238E27FC236}">
                <a16:creationId xmlns:a16="http://schemas.microsoft.com/office/drawing/2014/main" id="{33DF429D-A891-4214-AF42-BB9A1E3483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0241" y="785321"/>
            <a:ext cx="9111517" cy="4204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09997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220134" y="1015112"/>
            <a:ext cx="8610600" cy="1293028"/>
          </a:xfrm>
        </p:spPr>
        <p:txBody>
          <a:bodyPr>
            <a:noAutofit/>
          </a:bodyPr>
          <a:lstStyle/>
          <a:p>
            <a:r>
              <a:rPr lang="en-GB" sz="54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Chwarae</a:t>
            </a:r>
            <a:r>
              <a:rPr lang="en-GB" sz="5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54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Ditectif</a:t>
            </a:r>
            <a:endParaRPr lang="en-GB" sz="54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1" name="Picture 10" descr="Columbo Clipart Free Stock Photo - Public Domain Pictures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416"/>
          <a:stretch/>
        </p:blipFill>
        <p:spPr>
          <a:xfrm>
            <a:off x="8982430" y="1459440"/>
            <a:ext cx="2207116" cy="2891179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1395307" y="2308140"/>
            <a:ext cx="7267786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Beth </a:t>
            </a:r>
            <a:r>
              <a:rPr lang="en-GB" sz="2400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yw</a:t>
            </a:r>
            <a:r>
              <a:rPr lang="en-GB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400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dy</a:t>
            </a:r>
            <a:r>
              <a:rPr lang="en-GB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400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enw</a:t>
            </a:r>
            <a:r>
              <a:rPr lang="en-GB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?</a:t>
            </a:r>
          </a:p>
          <a:p>
            <a:pPr algn="r"/>
            <a:endParaRPr lang="en-GB" sz="2400" b="1" dirty="0" smtClean="0">
              <a:solidFill>
                <a:srgbClr val="FF0000"/>
              </a:solidFill>
            </a:endParaRPr>
          </a:p>
          <a:p>
            <a:pPr algn="r"/>
            <a:r>
              <a:rPr lang="en-GB" sz="2400" b="1" dirty="0" smtClean="0">
                <a:solidFill>
                  <a:srgbClr val="FF0000"/>
                </a:solidFill>
              </a:rPr>
              <a:t>Pa </a:t>
            </a:r>
            <a:r>
              <a:rPr lang="en-GB" sz="2400" b="1" dirty="0" err="1" smtClean="0">
                <a:solidFill>
                  <a:srgbClr val="FF0000"/>
                </a:solidFill>
              </a:rPr>
              <a:t>oed</a:t>
            </a:r>
            <a:r>
              <a:rPr lang="en-GB" sz="2400" b="1" dirty="0" smtClean="0">
                <a:solidFill>
                  <a:srgbClr val="FF0000"/>
                </a:solidFill>
              </a:rPr>
              <a:t> </a:t>
            </a:r>
            <a:r>
              <a:rPr lang="en-GB" sz="2400" b="1" dirty="0" err="1" smtClean="0">
                <a:solidFill>
                  <a:srgbClr val="FF0000"/>
                </a:solidFill>
              </a:rPr>
              <a:t>wyt</a:t>
            </a:r>
            <a:r>
              <a:rPr lang="en-GB" sz="2400" b="1" dirty="0" smtClean="0">
                <a:solidFill>
                  <a:srgbClr val="FF0000"/>
                </a:solidFill>
              </a:rPr>
              <a:t> </a:t>
            </a:r>
            <a:r>
              <a:rPr lang="en-GB" sz="2400" b="1" dirty="0" err="1" smtClean="0">
                <a:solidFill>
                  <a:srgbClr val="FF0000"/>
                </a:solidFill>
              </a:rPr>
              <a:t>ti</a:t>
            </a:r>
            <a:r>
              <a:rPr lang="en-GB" sz="2400" b="1" dirty="0" smtClean="0">
                <a:solidFill>
                  <a:srgbClr val="FF0000"/>
                </a:solidFill>
              </a:rPr>
              <a:t>? / Beth </a:t>
            </a:r>
            <a:r>
              <a:rPr lang="en-GB" sz="2400" b="1" dirty="0" err="1" smtClean="0">
                <a:solidFill>
                  <a:srgbClr val="FF0000"/>
                </a:solidFill>
              </a:rPr>
              <a:t>yw</a:t>
            </a:r>
            <a:r>
              <a:rPr lang="en-GB" sz="2400" b="1" dirty="0" smtClean="0">
                <a:solidFill>
                  <a:srgbClr val="FF0000"/>
                </a:solidFill>
              </a:rPr>
              <a:t> </a:t>
            </a:r>
            <a:r>
              <a:rPr lang="en-GB" sz="2400" b="1" dirty="0" err="1" smtClean="0">
                <a:solidFill>
                  <a:srgbClr val="FF0000"/>
                </a:solidFill>
              </a:rPr>
              <a:t>dy</a:t>
            </a:r>
            <a:r>
              <a:rPr lang="en-GB" sz="2400" b="1" dirty="0" smtClean="0">
                <a:solidFill>
                  <a:srgbClr val="FF0000"/>
                </a:solidFill>
              </a:rPr>
              <a:t> </a:t>
            </a:r>
            <a:r>
              <a:rPr lang="en-GB" sz="2400" b="1" dirty="0" err="1" smtClean="0">
                <a:solidFill>
                  <a:srgbClr val="FF0000"/>
                </a:solidFill>
              </a:rPr>
              <a:t>oedran</a:t>
            </a:r>
            <a:r>
              <a:rPr lang="en-GB" sz="2400" b="1" dirty="0" smtClean="0">
                <a:solidFill>
                  <a:srgbClr val="FF0000"/>
                </a:solidFill>
              </a:rPr>
              <a:t>?</a:t>
            </a:r>
          </a:p>
          <a:p>
            <a:pPr algn="r"/>
            <a:endParaRPr lang="en-GB" sz="2400" b="1" dirty="0" smtClean="0">
              <a:solidFill>
                <a:srgbClr val="FF0000"/>
              </a:solidFill>
            </a:endParaRPr>
          </a:p>
          <a:p>
            <a:r>
              <a:rPr lang="en-GB" sz="2400" b="1" dirty="0" err="1" smtClean="0">
                <a:solidFill>
                  <a:schemeClr val="accent3"/>
                </a:solidFill>
              </a:rPr>
              <a:t>Pryd</a:t>
            </a:r>
            <a:r>
              <a:rPr lang="en-GB" sz="2400" b="1" dirty="0" smtClean="0">
                <a:solidFill>
                  <a:schemeClr val="accent3"/>
                </a:solidFill>
              </a:rPr>
              <a:t> </a:t>
            </a:r>
            <a:r>
              <a:rPr lang="en-GB" sz="2400" b="1" dirty="0" err="1" smtClean="0">
                <a:solidFill>
                  <a:schemeClr val="accent3"/>
                </a:solidFill>
              </a:rPr>
              <a:t>mae</a:t>
            </a:r>
            <a:r>
              <a:rPr lang="en-GB" sz="2400" b="1" dirty="0" smtClean="0">
                <a:solidFill>
                  <a:schemeClr val="accent3"/>
                </a:solidFill>
              </a:rPr>
              <a:t> </a:t>
            </a:r>
            <a:r>
              <a:rPr lang="en-GB" sz="2400" b="1" dirty="0" err="1" smtClean="0">
                <a:solidFill>
                  <a:schemeClr val="accent3"/>
                </a:solidFill>
              </a:rPr>
              <a:t>dy</a:t>
            </a:r>
            <a:r>
              <a:rPr lang="en-GB" sz="2400" b="1" dirty="0" smtClean="0">
                <a:solidFill>
                  <a:schemeClr val="accent3"/>
                </a:solidFill>
              </a:rPr>
              <a:t> ben-</a:t>
            </a:r>
            <a:r>
              <a:rPr lang="en-GB" sz="2400" b="1" dirty="0" err="1" smtClean="0">
                <a:solidFill>
                  <a:schemeClr val="accent3"/>
                </a:solidFill>
              </a:rPr>
              <a:t>blwydd</a:t>
            </a:r>
            <a:r>
              <a:rPr lang="en-GB" sz="2400" b="1" dirty="0" smtClean="0">
                <a:solidFill>
                  <a:schemeClr val="accent3"/>
                </a:solidFill>
              </a:rPr>
              <a:t>?</a:t>
            </a:r>
          </a:p>
          <a:p>
            <a:pPr algn="r"/>
            <a:endParaRPr lang="en-GB" sz="2400" b="1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algn="r"/>
            <a:r>
              <a:rPr lang="en-GB" sz="2400" b="1" dirty="0" err="1" smtClean="0">
                <a:solidFill>
                  <a:schemeClr val="accent5">
                    <a:lumMod val="75000"/>
                  </a:schemeClr>
                </a:solidFill>
              </a:rPr>
              <a:t>Ble</a:t>
            </a:r>
            <a:r>
              <a:rPr lang="en-GB" sz="2400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2400" b="1" dirty="0" err="1" smtClean="0">
                <a:solidFill>
                  <a:schemeClr val="accent5">
                    <a:lumMod val="75000"/>
                  </a:schemeClr>
                </a:solidFill>
              </a:rPr>
              <a:t>wyt</a:t>
            </a:r>
            <a:r>
              <a:rPr lang="en-GB" sz="2400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2400" b="1" dirty="0" err="1" smtClean="0">
                <a:solidFill>
                  <a:schemeClr val="accent5">
                    <a:lumMod val="75000"/>
                  </a:schemeClr>
                </a:solidFill>
              </a:rPr>
              <a:t>ti’n</a:t>
            </a:r>
            <a:r>
              <a:rPr lang="en-GB" sz="2400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2400" b="1" dirty="0" err="1" smtClean="0">
                <a:solidFill>
                  <a:schemeClr val="accent5">
                    <a:lumMod val="75000"/>
                  </a:schemeClr>
                </a:solidFill>
              </a:rPr>
              <a:t>byw</a:t>
            </a:r>
            <a:r>
              <a:rPr lang="en-GB" sz="2400" b="1" dirty="0" smtClean="0">
                <a:solidFill>
                  <a:schemeClr val="accent5">
                    <a:lumMod val="75000"/>
                  </a:schemeClr>
                </a:solidFill>
              </a:rPr>
              <a:t>?</a:t>
            </a:r>
          </a:p>
          <a:p>
            <a:pPr algn="r"/>
            <a:endParaRPr lang="en-GB" sz="2400" b="1" dirty="0" smtClean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en-GB" sz="24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Sut</a:t>
            </a:r>
            <a:r>
              <a:rPr lang="en-GB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4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wyt</a:t>
            </a:r>
            <a:r>
              <a:rPr lang="en-GB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4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ti’n</a:t>
            </a:r>
            <a:r>
              <a:rPr lang="en-GB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4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teimlo</a:t>
            </a:r>
            <a:r>
              <a:rPr lang="en-GB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4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heddiw</a:t>
            </a:r>
            <a:r>
              <a:rPr lang="en-GB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?</a:t>
            </a:r>
          </a:p>
          <a:p>
            <a:endParaRPr lang="en-GB" sz="2400" b="1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algn="r"/>
            <a:r>
              <a:rPr lang="en-GB" sz="2400" b="1" dirty="0" smtClean="0">
                <a:solidFill>
                  <a:schemeClr val="accent4"/>
                </a:solidFill>
              </a:rPr>
              <a:t>Beth </a:t>
            </a:r>
            <a:r>
              <a:rPr lang="en-GB" sz="2400" b="1" dirty="0" err="1" smtClean="0">
                <a:solidFill>
                  <a:schemeClr val="accent4"/>
                </a:solidFill>
              </a:rPr>
              <a:t>wyt</a:t>
            </a:r>
            <a:r>
              <a:rPr lang="en-GB" sz="2400" b="1" dirty="0" smtClean="0">
                <a:solidFill>
                  <a:schemeClr val="accent4"/>
                </a:solidFill>
              </a:rPr>
              <a:t> </a:t>
            </a:r>
            <a:r>
              <a:rPr lang="en-GB" sz="2400" b="1" dirty="0" err="1" smtClean="0">
                <a:solidFill>
                  <a:schemeClr val="accent4"/>
                </a:solidFill>
              </a:rPr>
              <a:t>ti’n</a:t>
            </a:r>
            <a:r>
              <a:rPr lang="en-GB" sz="2400" b="1" dirty="0" smtClean="0">
                <a:solidFill>
                  <a:schemeClr val="accent4"/>
                </a:solidFill>
              </a:rPr>
              <a:t> </a:t>
            </a:r>
            <a:r>
              <a:rPr lang="en-GB" sz="2400" b="1" dirty="0" err="1" smtClean="0">
                <a:solidFill>
                  <a:schemeClr val="accent4"/>
                </a:solidFill>
              </a:rPr>
              <a:t>hoffi</a:t>
            </a:r>
            <a:r>
              <a:rPr lang="en-GB" sz="2400" b="1" dirty="0" smtClean="0">
                <a:solidFill>
                  <a:schemeClr val="accent4"/>
                </a:solidFill>
              </a:rPr>
              <a:t>?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04348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16 triangle image">
            <a:extLst>
              <a:ext uri="{FF2B5EF4-FFF2-40B4-BE49-F238E27FC236}">
                <a16:creationId xmlns:a16="http://schemas.microsoft.com/office/drawing/2014/main" id="{2D70AB2E-9CBA-47A4-A7CE-E6B8DD0C5B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20288" y="2437747"/>
            <a:ext cx="3361373" cy="3001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17CF0BD-DE0E-454E-9341-FF766CC03D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128268"/>
            <a:ext cx="8610600" cy="1293028"/>
          </a:xfrm>
        </p:spPr>
        <p:txBody>
          <a:bodyPr/>
          <a:lstStyle/>
          <a:p>
            <a:r>
              <a:rPr lang="cy-GB" dirty="0" err="1"/>
              <a:t>tarsia</a:t>
            </a:r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33AC1D-0210-4B70-A692-93A08C5C78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194560"/>
            <a:ext cx="5088835" cy="4024125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y-GB" dirty="0"/>
              <a:t>Un deg chwech triongl bach (</a:t>
            </a:r>
            <a:r>
              <a:rPr lang="cy-GB" i="1" dirty="0" err="1"/>
              <a:t>small</a:t>
            </a:r>
            <a:r>
              <a:rPr lang="cy-GB" dirty="0"/>
              <a:t>)</a:t>
            </a:r>
          </a:p>
          <a:p>
            <a:pPr marL="457200" indent="-457200">
              <a:buFont typeface="+mj-lt"/>
              <a:buAutoNum type="arabicPeriod"/>
            </a:pPr>
            <a:r>
              <a:rPr lang="cy-GB" dirty="0"/>
              <a:t>Parwch (pair) atebion (</a:t>
            </a:r>
            <a:r>
              <a:rPr lang="cy-GB" dirty="0" err="1"/>
              <a:t>answers</a:t>
            </a:r>
            <a:r>
              <a:rPr lang="cy-GB" dirty="0"/>
              <a:t>) gyda’i gilydd</a:t>
            </a:r>
          </a:p>
          <a:p>
            <a:pPr marL="457200" indent="-457200">
              <a:buFont typeface="+mj-lt"/>
              <a:buAutoNum type="arabicPeriod"/>
            </a:pPr>
            <a:r>
              <a:rPr lang="cy-GB" dirty="0"/>
              <a:t>Rhowch nhw (</a:t>
            </a:r>
            <a:r>
              <a:rPr lang="cy-GB" i="1" dirty="0" err="1"/>
              <a:t>put</a:t>
            </a:r>
            <a:r>
              <a:rPr lang="cy-GB" i="1" dirty="0"/>
              <a:t> </a:t>
            </a:r>
            <a:r>
              <a:rPr lang="cy-GB" i="1" dirty="0" err="1"/>
              <a:t>them</a:t>
            </a:r>
            <a:r>
              <a:rPr lang="cy-GB" dirty="0"/>
              <a:t>) gyda’i gilydd (</a:t>
            </a:r>
            <a:r>
              <a:rPr lang="cy-GB" i="1" dirty="0" err="1"/>
              <a:t>together</a:t>
            </a:r>
            <a:r>
              <a:rPr lang="cy-GB" dirty="0"/>
              <a:t>) i wneud un triongl mawr (</a:t>
            </a:r>
            <a:r>
              <a:rPr lang="cy-GB" i="1" dirty="0"/>
              <a:t>big</a:t>
            </a:r>
            <a:r>
              <a:rPr lang="cy-GB" dirty="0"/>
              <a:t>)</a:t>
            </a:r>
          </a:p>
          <a:p>
            <a:endParaRPr lang="cy-GB" dirty="0"/>
          </a:p>
        </p:txBody>
      </p:sp>
      <p:sp>
        <p:nvSpPr>
          <p:cNvPr id="7" name="Isosceles Triangle 6">
            <a:extLst>
              <a:ext uri="{FF2B5EF4-FFF2-40B4-BE49-F238E27FC236}">
                <a16:creationId xmlns:a16="http://schemas.microsoft.com/office/drawing/2014/main" id="{6638C60D-3213-43CF-9B82-FA791BC7EA1B}"/>
              </a:ext>
            </a:extLst>
          </p:cNvPr>
          <p:cNvSpPr/>
          <p:nvPr/>
        </p:nvSpPr>
        <p:spPr>
          <a:xfrm>
            <a:off x="5927036" y="1902319"/>
            <a:ext cx="980661" cy="876062"/>
          </a:xfrm>
          <a:prstGeom prst="triangl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600" b="1" dirty="0">
                <a:solidFill>
                  <a:schemeClr val="tx1"/>
                </a:solidFill>
              </a:rPr>
              <a:t>16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D35209CE-B53C-4906-8099-897D07637AEC}"/>
              </a:ext>
            </a:extLst>
          </p:cNvPr>
          <p:cNvSpPr/>
          <p:nvPr/>
        </p:nvSpPr>
        <p:spPr>
          <a:xfrm rot="3651008">
            <a:off x="7589866" y="2596941"/>
            <a:ext cx="1564031" cy="1426467"/>
          </a:xfrm>
          <a:prstGeom prst="triangl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600" b="1" dirty="0">
                <a:solidFill>
                  <a:schemeClr val="tx1"/>
                </a:solidFill>
              </a:rPr>
              <a:t>11</a:t>
            </a:r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6FE550A7-6CFC-4ABF-9DC1-ADFB23BBE8EC}"/>
              </a:ext>
            </a:extLst>
          </p:cNvPr>
          <p:cNvSpPr/>
          <p:nvPr/>
        </p:nvSpPr>
        <p:spPr>
          <a:xfrm rot="14451142">
            <a:off x="6334028" y="3309110"/>
            <a:ext cx="1583318" cy="1388976"/>
          </a:xfrm>
          <a:prstGeom prst="triangl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200" b="1" dirty="0">
                <a:solidFill>
                  <a:schemeClr val="tx1"/>
                </a:solidFill>
              </a:rPr>
              <a:t>Un deg un</a:t>
            </a:r>
            <a:endParaRPr lang="cy-GB" sz="800" b="1" dirty="0">
              <a:solidFill>
                <a:schemeClr val="tx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C5687E7-450A-4FF4-A399-45F8820281B5}"/>
              </a:ext>
            </a:extLst>
          </p:cNvPr>
          <p:cNvSpPr txBox="1"/>
          <p:nvPr/>
        </p:nvSpPr>
        <p:spPr>
          <a:xfrm>
            <a:off x="212035" y="5178856"/>
            <a:ext cx="53671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dirty="0"/>
              <a:t>www.mmlsoft.com/index.php/products/tarsia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2E52D04-B774-48C5-8DFA-95DEA6626C3E}"/>
              </a:ext>
            </a:extLst>
          </p:cNvPr>
          <p:cNvSpPr/>
          <p:nvPr/>
        </p:nvSpPr>
        <p:spPr>
          <a:xfrm>
            <a:off x="5538833" y="1421296"/>
            <a:ext cx="471603" cy="70788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1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5AAD420-5ECB-45CF-B329-A3DAC4534CE9}"/>
              </a:ext>
            </a:extLst>
          </p:cNvPr>
          <p:cNvSpPr/>
          <p:nvPr/>
        </p:nvSpPr>
        <p:spPr>
          <a:xfrm>
            <a:off x="7381622" y="2050495"/>
            <a:ext cx="471604" cy="70788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2</a:t>
            </a:r>
            <a:endParaRPr lang="en-US" sz="4000" b="1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002D776-15B9-4A7C-86FC-A6DED5D95C3D}"/>
              </a:ext>
            </a:extLst>
          </p:cNvPr>
          <p:cNvSpPr/>
          <p:nvPr/>
        </p:nvSpPr>
        <p:spPr>
          <a:xfrm>
            <a:off x="9343866" y="2340350"/>
            <a:ext cx="471604" cy="70788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3</a:t>
            </a:r>
            <a:endParaRPr lang="en-US" sz="4000" b="1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879143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E0D4AE0-E62A-4F3A-92AC-564A9956229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859" t="22609" r="27853" b="11449"/>
          <a:stretch/>
        </p:blipFill>
        <p:spPr>
          <a:xfrm>
            <a:off x="3031435" y="268357"/>
            <a:ext cx="6364493" cy="545356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B1C77D8D-A836-4F62-8DA8-F5D322EF8D4B}"/>
              </a:ext>
            </a:extLst>
          </p:cNvPr>
          <p:cNvSpPr/>
          <p:nvPr/>
        </p:nvSpPr>
        <p:spPr>
          <a:xfrm>
            <a:off x="3031435" y="3041374"/>
            <a:ext cx="6579704" cy="25642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803212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E0D4AE0-E62A-4F3A-92AC-564A9956229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859" t="22609" r="27853" b="11449"/>
          <a:stretch/>
        </p:blipFill>
        <p:spPr>
          <a:xfrm>
            <a:off x="3031435" y="268357"/>
            <a:ext cx="6364493" cy="545356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B1C77D8D-A836-4F62-8DA8-F5D322EF8D4B}"/>
              </a:ext>
            </a:extLst>
          </p:cNvPr>
          <p:cNvSpPr/>
          <p:nvPr/>
        </p:nvSpPr>
        <p:spPr>
          <a:xfrm>
            <a:off x="3031435" y="3588026"/>
            <a:ext cx="6579704" cy="201764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610918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E0D4AE0-E62A-4F3A-92AC-564A9956229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859" t="22609" r="27853" b="11449"/>
          <a:stretch/>
        </p:blipFill>
        <p:spPr>
          <a:xfrm>
            <a:off x="3031435" y="268357"/>
            <a:ext cx="6364493" cy="545356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B1C77D8D-A836-4F62-8DA8-F5D322EF8D4B}"/>
              </a:ext>
            </a:extLst>
          </p:cNvPr>
          <p:cNvSpPr/>
          <p:nvPr/>
        </p:nvSpPr>
        <p:spPr>
          <a:xfrm>
            <a:off x="3031435" y="4430012"/>
            <a:ext cx="6579704" cy="117565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038198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E0D4AE0-E62A-4F3A-92AC-564A9956229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859" t="22609" r="27853" b="11449"/>
          <a:stretch/>
        </p:blipFill>
        <p:spPr>
          <a:xfrm>
            <a:off x="3031435" y="268357"/>
            <a:ext cx="6364493" cy="545356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25105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" name="Shape 283"/>
          <p:cNvSpPr txBox="1">
            <a:spLocks noGrp="1"/>
          </p:cNvSpPr>
          <p:nvPr>
            <p:ph type="title"/>
          </p:nvPr>
        </p:nvSpPr>
        <p:spPr>
          <a:xfrm rot="5400000">
            <a:off x="8526000" y="1667866"/>
            <a:ext cx="3903000" cy="20574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4" name="Shape 284"/>
          <p:cNvSpPr txBox="1">
            <a:spLocks noGrp="1"/>
          </p:cNvSpPr>
          <p:nvPr>
            <p:ph type="body" idx="1"/>
          </p:nvPr>
        </p:nvSpPr>
        <p:spPr>
          <a:xfrm rot="5400000">
            <a:off x="3175117" y="-1405483"/>
            <a:ext cx="3903000" cy="82041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228600" lvl="0" indent="-88900">
              <a:spcBef>
                <a:spcPts val="100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285" name="Shape 285"/>
          <p:cNvPicPr preferRelativeResize="0"/>
          <p:nvPr/>
        </p:nvPicPr>
        <p:blipFill rotWithShape="1">
          <a:blip r:embed="rId3">
            <a:alphaModFix/>
          </a:blip>
          <a:srcRect l="20511" t="11432" r="21135" b="14951"/>
          <a:stretch/>
        </p:blipFill>
        <p:spPr>
          <a:xfrm>
            <a:off x="1352550" y="0"/>
            <a:ext cx="962025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" name="Shape 291"/>
          <p:cNvSpPr txBox="1">
            <a:spLocks noGrp="1"/>
          </p:cNvSpPr>
          <p:nvPr>
            <p:ph type="title"/>
          </p:nvPr>
        </p:nvSpPr>
        <p:spPr>
          <a:xfrm rot="5400000">
            <a:off x="8526000" y="1667866"/>
            <a:ext cx="3903000" cy="20574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2" name="Shape 292"/>
          <p:cNvSpPr txBox="1">
            <a:spLocks noGrp="1"/>
          </p:cNvSpPr>
          <p:nvPr>
            <p:ph type="body" idx="1"/>
          </p:nvPr>
        </p:nvSpPr>
        <p:spPr>
          <a:xfrm rot="5400000">
            <a:off x="3175117" y="-1405483"/>
            <a:ext cx="3903000" cy="82041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228600" lvl="0" indent="-88900">
              <a:spcBef>
                <a:spcPts val="100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293" name="Shape 293"/>
          <p:cNvPicPr preferRelativeResize="0"/>
          <p:nvPr/>
        </p:nvPicPr>
        <p:blipFill rotWithShape="1">
          <a:blip r:embed="rId3">
            <a:alphaModFix/>
          </a:blip>
          <a:srcRect l="20509" t="9998" r="21404" b="17337"/>
          <a:stretch/>
        </p:blipFill>
        <p:spPr>
          <a:xfrm>
            <a:off x="1024567" y="0"/>
            <a:ext cx="10142866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94" name="Shape 294"/>
          <p:cNvSpPr/>
          <p:nvPr/>
        </p:nvSpPr>
        <p:spPr>
          <a:xfrm>
            <a:off x="6855650" y="988575"/>
            <a:ext cx="4178433" cy="1502700"/>
          </a:xfrm>
          <a:prstGeom prst="ellipse">
            <a:avLst/>
          </a:prstGeom>
          <a:noFill/>
          <a:ln w="114300" cap="flat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Shape 300"/>
          <p:cNvSpPr txBox="1">
            <a:spLocks noGrp="1"/>
          </p:cNvSpPr>
          <p:nvPr>
            <p:ph type="title"/>
          </p:nvPr>
        </p:nvSpPr>
        <p:spPr>
          <a:xfrm rot="5400000">
            <a:off x="8526000" y="1667866"/>
            <a:ext cx="3903000" cy="20574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1" name="Shape 301"/>
          <p:cNvSpPr txBox="1">
            <a:spLocks noGrp="1"/>
          </p:cNvSpPr>
          <p:nvPr>
            <p:ph type="body" idx="1"/>
          </p:nvPr>
        </p:nvSpPr>
        <p:spPr>
          <a:xfrm rot="5400000">
            <a:off x="3175117" y="-1405483"/>
            <a:ext cx="3903000" cy="82041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228600" lvl="0" indent="-88900">
              <a:spcBef>
                <a:spcPts val="100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302" name="Shape 302"/>
          <p:cNvPicPr preferRelativeResize="0"/>
          <p:nvPr/>
        </p:nvPicPr>
        <p:blipFill rotWithShape="1">
          <a:blip r:embed="rId3">
            <a:alphaModFix/>
          </a:blip>
          <a:srcRect l="20780" t="16215" r="20599" b="10642"/>
          <a:stretch/>
        </p:blipFill>
        <p:spPr>
          <a:xfrm>
            <a:off x="1261917" y="0"/>
            <a:ext cx="9700583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03" name="Shape 303"/>
          <p:cNvSpPr/>
          <p:nvPr/>
        </p:nvSpPr>
        <p:spPr>
          <a:xfrm>
            <a:off x="1229500" y="4868500"/>
            <a:ext cx="6885300" cy="922700"/>
          </a:xfrm>
          <a:prstGeom prst="ellipse">
            <a:avLst/>
          </a:prstGeom>
          <a:noFill/>
          <a:ln w="76200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2BF3BDD-E644-4743-AB76-0800088751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657" t="17762" r="6719" b="22487"/>
          <a:stretch/>
        </p:blipFill>
        <p:spPr>
          <a:xfrm>
            <a:off x="400050" y="-38099"/>
            <a:ext cx="11413784" cy="6893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9695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70869A4-AA82-47BE-8F16-48194A90F91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594" t="19708" r="6250" b="19429"/>
          <a:stretch/>
        </p:blipFill>
        <p:spPr>
          <a:xfrm>
            <a:off x="860599" y="57150"/>
            <a:ext cx="10839276" cy="6724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82275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D1CC6479-0868-43D4-814C-8BE701C7ACA6}"/>
              </a:ext>
            </a:extLst>
          </p:cNvPr>
          <p:cNvSpPr txBox="1">
            <a:spLocks/>
          </p:cNvSpPr>
          <p:nvPr/>
        </p:nvSpPr>
        <p:spPr>
          <a:xfrm>
            <a:off x="2857007" y="346193"/>
            <a:ext cx="8610600" cy="1293028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  <a:defRPr sz="4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pPr algn="r"/>
            <a:r>
              <a:rPr lang="cy-GB" sz="5000" b="1" dirty="0">
                <a:latin typeface="Calibri" panose="020F0502020204030204" pitchFamily="34" charset="0"/>
                <a:cs typeface="Calibri" panose="020F0502020204030204" pitchFamily="34" charset="0"/>
              </a:rPr>
              <a:t>Rhoi adborth/</a:t>
            </a:r>
            <a:r>
              <a:rPr lang="cy-GB" sz="5000" b="1" i="1" dirty="0">
                <a:latin typeface="Calibri" panose="020F0502020204030204" pitchFamily="34" charset="0"/>
                <a:cs typeface="Calibri" panose="020F0502020204030204" pitchFamily="34" charset="0"/>
              </a:rPr>
              <a:t>Giving feedback</a:t>
            </a:r>
            <a:endParaRPr lang="en-GB" sz="5000" b="1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026" name="Picture 2" descr="http://worldartsme.com/images/teacher-talking-clipart-1.jpg">
            <a:extLst>
              <a:ext uri="{FF2B5EF4-FFF2-40B4-BE49-F238E27FC236}">
                <a16:creationId xmlns:a16="http://schemas.microsoft.com/office/drawing/2014/main" id="{9B77A9F9-8176-49C4-96CA-CCA57E640A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2448" y="2732927"/>
            <a:ext cx="2657475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s://mathecolic.files.wordpress.com/2013/05/write.jpg">
            <a:extLst>
              <a:ext uri="{FF2B5EF4-FFF2-40B4-BE49-F238E27FC236}">
                <a16:creationId xmlns:a16="http://schemas.microsoft.com/office/drawing/2014/main" id="{0C639530-EE94-4218-A6B5-742E62E6B5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1402" y="3109165"/>
            <a:ext cx="4248150" cy="2105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FD486DC-47BA-4B32-AAB8-B546BA4CAF15}"/>
              </a:ext>
            </a:extLst>
          </p:cNvPr>
          <p:cNvSpPr txBox="1"/>
          <p:nvPr/>
        </p:nvSpPr>
        <p:spPr>
          <a:xfrm>
            <a:off x="775959" y="1737031"/>
            <a:ext cx="4162096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y-GB" sz="3200" b="1" dirty="0">
                <a:latin typeface="Calibri" panose="020F0502020204030204" pitchFamily="34" charset="0"/>
              </a:rPr>
              <a:t>1. Llafar/</a:t>
            </a:r>
            <a:r>
              <a:rPr lang="cy-GB" sz="3200" b="1" i="1" dirty="0">
                <a:latin typeface="Calibri" panose="020F0502020204030204" pitchFamily="34" charset="0"/>
              </a:rPr>
              <a:t>Oral feedback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64EF54D-788C-406B-958E-AB1DF4C2E541}"/>
              </a:ext>
            </a:extLst>
          </p:cNvPr>
          <p:cNvSpPr txBox="1"/>
          <p:nvPr/>
        </p:nvSpPr>
        <p:spPr>
          <a:xfrm>
            <a:off x="6096000" y="1737031"/>
            <a:ext cx="5538955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y-GB" sz="3200" b="1" dirty="0">
                <a:latin typeface="Calibri" panose="020F0502020204030204" pitchFamily="34" charset="0"/>
              </a:rPr>
              <a:t>2. Ysgrifennu/</a:t>
            </a:r>
            <a:r>
              <a:rPr lang="cy-GB" sz="3200" b="1" i="1" dirty="0">
                <a:latin typeface="Calibri" panose="020F0502020204030204" pitchFamily="34" charset="0"/>
              </a:rPr>
              <a:t>Written feedback</a:t>
            </a:r>
          </a:p>
        </p:txBody>
      </p:sp>
    </p:spTree>
    <p:extLst>
      <p:ext uri="{BB962C8B-B14F-4D97-AF65-F5344CB8AC3E}">
        <p14:creationId xmlns:p14="http://schemas.microsoft.com/office/powerpoint/2010/main" val="2146345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Shape 663">
            <a:extLst>
              <a:ext uri="{FF2B5EF4-FFF2-40B4-BE49-F238E27FC236}">
                <a16:creationId xmlns:a16="http://schemas.microsoft.com/office/drawing/2014/main" id="{8309B492-A8EC-4FEC-BE22-38F1E4D552F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75065513"/>
              </p:ext>
            </p:extLst>
          </p:nvPr>
        </p:nvGraphicFramePr>
        <p:xfrm>
          <a:off x="2112580" y="128586"/>
          <a:ext cx="8117270" cy="5462860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40333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8393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88373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3200" b="1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rPr>
                        <a:t>Cymraeg</a:t>
                      </a:r>
                      <a:endParaRPr sz="3200" b="1" dirty="0">
                        <a:solidFill>
                          <a:schemeClr val="tx1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3200" b="1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rPr>
                        <a:t>English</a:t>
                      </a:r>
                      <a:endParaRPr sz="3200" b="1" dirty="0">
                        <a:solidFill>
                          <a:schemeClr val="tx1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88373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b="1" dirty="0" err="1">
                          <a:solidFill>
                            <a:srgbClr val="00B050"/>
                          </a:solidFill>
                          <a:latin typeface="Calibri" panose="020F0502020204030204" pitchFamily="34" charset="0"/>
                        </a:rPr>
                        <a:t>Ie</a:t>
                      </a:r>
                      <a:endParaRPr sz="2400" b="1" dirty="0">
                        <a:solidFill>
                          <a:srgbClr val="00B050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b="1" i="1" dirty="0">
                          <a:solidFill>
                            <a:srgbClr val="00B050"/>
                          </a:solidFill>
                          <a:latin typeface="Calibri" panose="020F0502020204030204" pitchFamily="34" charset="0"/>
                        </a:rPr>
                        <a:t>Yes</a:t>
                      </a:r>
                      <a:endParaRPr sz="2400" b="1" i="1" dirty="0">
                        <a:solidFill>
                          <a:srgbClr val="00B050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8373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b="1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</a:rPr>
                        <a:t>Na</a:t>
                      </a:r>
                      <a:endParaRPr sz="2400" b="1" dirty="0">
                        <a:solidFill>
                          <a:srgbClr val="FF0000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b="1" i="1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</a:rPr>
                        <a:t>No</a:t>
                      </a:r>
                      <a:endParaRPr sz="2400" b="1" i="1" dirty="0">
                        <a:solidFill>
                          <a:srgbClr val="FF0000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88373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b="1" dirty="0" err="1">
                          <a:solidFill>
                            <a:srgbClr val="00B050"/>
                          </a:solidFill>
                          <a:latin typeface="Calibri" panose="020F0502020204030204" pitchFamily="34" charset="0"/>
                        </a:rPr>
                        <a:t>Cywir</a:t>
                      </a:r>
                      <a:endParaRPr sz="2400" b="1" dirty="0">
                        <a:solidFill>
                          <a:srgbClr val="00B050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b="1" i="1" dirty="0">
                          <a:solidFill>
                            <a:srgbClr val="00B050"/>
                          </a:solidFill>
                          <a:latin typeface="Calibri" panose="020F0502020204030204" pitchFamily="34" charset="0"/>
                        </a:rPr>
                        <a:t>Correct</a:t>
                      </a: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88373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b="1" dirty="0" err="1">
                          <a:solidFill>
                            <a:srgbClr val="FF0000"/>
                          </a:solidFill>
                          <a:latin typeface="Calibri" panose="020F0502020204030204" pitchFamily="34" charset="0"/>
                        </a:rPr>
                        <a:t>Anghywir</a:t>
                      </a:r>
                      <a:endParaRPr sz="2400" b="1" dirty="0">
                        <a:solidFill>
                          <a:srgbClr val="FF0000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b="1" i="1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</a:rPr>
                        <a:t>Incorrect/Wrong</a:t>
                      </a:r>
                      <a:endParaRPr sz="2400" b="1" i="1" dirty="0">
                        <a:solidFill>
                          <a:srgbClr val="FF0000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88373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b="1" dirty="0">
                          <a:solidFill>
                            <a:srgbClr val="00B050"/>
                          </a:solidFill>
                          <a:latin typeface="Calibri" panose="020F0502020204030204" pitchFamily="34" charset="0"/>
                        </a:rPr>
                        <a:t>Da </a:t>
                      </a:r>
                      <a:r>
                        <a:rPr lang="en-GB" sz="2400" b="1" dirty="0" err="1">
                          <a:solidFill>
                            <a:srgbClr val="00B050"/>
                          </a:solidFill>
                          <a:latin typeface="Calibri" panose="020F0502020204030204" pitchFamily="34" charset="0"/>
                        </a:rPr>
                        <a:t>iawn</a:t>
                      </a:r>
                      <a:endParaRPr sz="2400" b="1" dirty="0">
                        <a:solidFill>
                          <a:srgbClr val="00B050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b="1" i="1" dirty="0">
                          <a:solidFill>
                            <a:srgbClr val="00B050"/>
                          </a:solidFill>
                          <a:latin typeface="Calibri" panose="020F0502020204030204" pitchFamily="34" charset="0"/>
                        </a:rPr>
                        <a:t>Very good</a:t>
                      </a:r>
                      <a:endParaRPr sz="2400" b="1" i="1" dirty="0">
                        <a:solidFill>
                          <a:srgbClr val="00B050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88373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b="1" dirty="0" err="1">
                          <a:solidFill>
                            <a:srgbClr val="00B050"/>
                          </a:solidFill>
                          <a:latin typeface="Calibri" panose="020F0502020204030204" pitchFamily="34" charset="0"/>
                        </a:rPr>
                        <a:t>Ardderchog</a:t>
                      </a:r>
                      <a:r>
                        <a:rPr lang="en-GB" sz="2400" b="1" dirty="0">
                          <a:solidFill>
                            <a:srgbClr val="00B050"/>
                          </a:solidFill>
                          <a:latin typeface="Calibri" panose="020F0502020204030204" pitchFamily="34" charset="0"/>
                        </a:rPr>
                        <a:t>!</a:t>
                      </a:r>
                      <a:endParaRPr sz="2400" b="1" dirty="0">
                        <a:solidFill>
                          <a:srgbClr val="00B050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b="1" i="1" dirty="0">
                          <a:solidFill>
                            <a:srgbClr val="00B050"/>
                          </a:solidFill>
                          <a:latin typeface="Calibri" panose="020F0502020204030204" pitchFamily="34" charset="0"/>
                        </a:rPr>
                        <a:t>Excellent!</a:t>
                      </a:r>
                      <a:endParaRPr sz="2400" b="1" i="1" dirty="0">
                        <a:solidFill>
                          <a:srgbClr val="00B050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88373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400" b="1" dirty="0">
                          <a:solidFill>
                            <a:srgbClr val="00B050"/>
                          </a:solidFill>
                          <a:latin typeface="Calibri" panose="020F0502020204030204" pitchFamily="34" charset="0"/>
                        </a:rPr>
                        <a:t>Llongyfarchiadau!</a:t>
                      </a:r>
                      <a:endParaRPr sz="2400" b="1" dirty="0">
                        <a:solidFill>
                          <a:srgbClr val="00B050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400" b="1" i="1" dirty="0">
                          <a:solidFill>
                            <a:srgbClr val="00B050"/>
                          </a:solidFill>
                          <a:latin typeface="Calibri" panose="020F0502020204030204" pitchFamily="34" charset="0"/>
                        </a:rPr>
                        <a:t>Congratulations!</a:t>
                      </a:r>
                      <a:endParaRPr sz="2400" b="1" i="1" dirty="0">
                        <a:solidFill>
                          <a:srgbClr val="00B050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88373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400" b="1" dirty="0">
                          <a:solidFill>
                            <a:srgbClr val="00B050"/>
                          </a:solidFill>
                          <a:latin typeface="Calibri" panose="020F0502020204030204" pitchFamily="34" charset="0"/>
                        </a:rPr>
                        <a:t>Gwych!</a:t>
                      </a:r>
                      <a:endParaRPr sz="2400" b="1" dirty="0">
                        <a:solidFill>
                          <a:srgbClr val="00B050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400" b="1" i="1" dirty="0">
                          <a:solidFill>
                            <a:srgbClr val="00B050"/>
                          </a:solidFill>
                          <a:latin typeface="Calibri" panose="020F0502020204030204" pitchFamily="34" charset="0"/>
                        </a:rPr>
                        <a:t>Great!</a:t>
                      </a:r>
                      <a:endParaRPr sz="2400" b="1" i="1" dirty="0">
                        <a:solidFill>
                          <a:srgbClr val="00B050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32593087"/>
                  </a:ext>
                </a:extLst>
              </a:tr>
              <a:tr h="488373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400" b="1" dirty="0">
                          <a:solidFill>
                            <a:srgbClr val="DC6124"/>
                          </a:solidFill>
                          <a:latin typeface="Calibri" panose="020F0502020204030204" pitchFamily="34" charset="0"/>
                        </a:rPr>
                        <a:t>Tria eto</a:t>
                      </a:r>
                      <a:endParaRPr sz="2400" b="1" dirty="0">
                        <a:solidFill>
                          <a:srgbClr val="DC6124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400" b="1" i="1" dirty="0">
                          <a:solidFill>
                            <a:srgbClr val="DC6124"/>
                          </a:solidFill>
                          <a:latin typeface="Calibri" panose="020F0502020204030204" pitchFamily="34" charset="0"/>
                        </a:rPr>
                        <a:t>Try again</a:t>
                      </a:r>
                      <a:endParaRPr sz="2400" b="1" i="1" dirty="0">
                        <a:solidFill>
                          <a:srgbClr val="DC6124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36132498"/>
                  </a:ext>
                </a:extLst>
              </a:tr>
              <a:tr h="488373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400" b="1" dirty="0">
                          <a:solidFill>
                            <a:srgbClr val="DC6124"/>
                          </a:solidFill>
                          <a:latin typeface="Calibri" panose="020F0502020204030204" pitchFamily="34" charset="0"/>
                        </a:rPr>
                        <a:t>Bron</a:t>
                      </a:r>
                      <a:endParaRPr sz="2400" b="1" dirty="0">
                        <a:solidFill>
                          <a:srgbClr val="DC6124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400" b="1" i="1" dirty="0">
                          <a:solidFill>
                            <a:srgbClr val="DC6124"/>
                          </a:solidFill>
                          <a:latin typeface="Calibri" panose="020F0502020204030204" pitchFamily="34" charset="0"/>
                        </a:rPr>
                        <a:t>Nearly</a:t>
                      </a:r>
                      <a:endParaRPr sz="2400" b="1" i="1" dirty="0">
                        <a:solidFill>
                          <a:srgbClr val="DC6124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865952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96656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40AE395-66EC-4EA2-AA92-304BB74459D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9973"/>
          <a:stretch/>
        </p:blipFill>
        <p:spPr>
          <a:xfrm>
            <a:off x="917121" y="2614613"/>
            <a:ext cx="4177675" cy="2856021"/>
          </a:xfrm>
          <a:prstGeom prst="rect">
            <a:avLst/>
          </a:prstGeom>
        </p:spPr>
      </p:pic>
      <p:pic>
        <p:nvPicPr>
          <p:cNvPr id="2050" name="Picture 2" descr="https://arabbitblog.files.wordpress.com/2011/02/trivialpursuit.png?w=500&amp;h=171">
            <a:extLst>
              <a:ext uri="{FF2B5EF4-FFF2-40B4-BE49-F238E27FC236}">
                <a16:creationId xmlns:a16="http://schemas.microsoft.com/office/drawing/2014/main" id="{CB85135C-6AF0-4856-B469-C4B8835CCD5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973"/>
          <a:stretch/>
        </p:blipFill>
        <p:spPr bwMode="auto">
          <a:xfrm>
            <a:off x="7342320" y="2614613"/>
            <a:ext cx="4177675" cy="2856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47DBDC99-7E3E-4716-A6B1-EE0CD605423A}"/>
              </a:ext>
            </a:extLst>
          </p:cNvPr>
          <p:cNvSpPr txBox="1">
            <a:spLocks/>
          </p:cNvSpPr>
          <p:nvPr/>
        </p:nvSpPr>
        <p:spPr>
          <a:xfrm>
            <a:off x="-3943843" y="27810"/>
            <a:ext cx="8610600" cy="1293028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  <a:defRPr sz="4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pPr algn="r"/>
            <a:r>
              <a:rPr lang="cy-GB" sz="50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Trivial Pursuit</a:t>
            </a:r>
            <a:endParaRPr lang="en-GB" sz="5000" b="1" i="1" dirty="0">
              <a:solidFill>
                <a:schemeClr val="accent6">
                  <a:lumMod val="60000"/>
                  <a:lumOff val="4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34E35B2-E815-4ADB-A629-97EE0E405F51}"/>
              </a:ext>
            </a:extLst>
          </p:cNvPr>
          <p:cNvSpPr txBox="1"/>
          <p:nvPr/>
        </p:nvSpPr>
        <p:spPr>
          <a:xfrm>
            <a:off x="1612434" y="1639221"/>
            <a:ext cx="2787048" cy="5847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3200" b="1" dirty="0">
                <a:latin typeface="Calibri" panose="020F0502020204030204" pitchFamily="34" charset="0"/>
              </a:rPr>
              <a:t>Cwestiwn</a:t>
            </a:r>
            <a:endParaRPr lang="cy-GB" sz="3200" b="1" i="1" dirty="0">
              <a:latin typeface="Calibri" panose="020F0502020204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11883A3-F06A-4AA9-81C2-BE86C83531AD}"/>
              </a:ext>
            </a:extLst>
          </p:cNvPr>
          <p:cNvSpPr txBox="1"/>
          <p:nvPr/>
        </p:nvSpPr>
        <p:spPr>
          <a:xfrm>
            <a:off x="8118337" y="1633961"/>
            <a:ext cx="2787048" cy="5847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3200" b="1" dirty="0">
                <a:latin typeface="Calibri" panose="020F0502020204030204" pitchFamily="34" charset="0"/>
              </a:rPr>
              <a:t>Ateb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5237671" y="468643"/>
            <a:ext cx="60721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Ymarfer</a:t>
            </a:r>
            <a:r>
              <a:rPr lang="en-GB" sz="4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44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rhoi</a:t>
            </a:r>
            <a:r>
              <a:rPr lang="en-GB" sz="4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44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adborth</a:t>
            </a:r>
            <a:endParaRPr lang="en-GB" sz="44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150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16200000">
            <a:off x="5180807" y="-2091535"/>
            <a:ext cx="2214561" cy="7969249"/>
          </a:xfrm>
        </p:spPr>
        <p:txBody>
          <a:bodyPr>
            <a:normAutofit/>
          </a:bodyPr>
          <a:lstStyle/>
          <a:p>
            <a:r>
              <a:rPr lang="en-GB" sz="4400" b="1" dirty="0" smtClean="0">
                <a:solidFill>
                  <a:schemeClr val="accent1"/>
                </a:solidFill>
              </a:rPr>
              <a:t>PYNCIAU</a:t>
            </a:r>
            <a:r>
              <a:rPr lang="en-GB" sz="4400" b="1" dirty="0" smtClean="0"/>
              <a:t> / </a:t>
            </a:r>
            <a:r>
              <a:rPr lang="en-GB" sz="4400" b="1" dirty="0" smtClean="0">
                <a:solidFill>
                  <a:schemeClr val="accent5">
                    <a:lumMod val="75000"/>
                  </a:schemeClr>
                </a:solidFill>
              </a:rPr>
              <a:t>SUBJECTS</a:t>
            </a:r>
          </a:p>
        </p:txBody>
      </p:sp>
      <p:pic>
        <p:nvPicPr>
          <p:cNvPr id="4" name="Picture 3" descr="SCHOOL SUBJECTS – ENGLISH IS COOL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860" y="2040128"/>
            <a:ext cx="1810372" cy="1610699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946400" y="3989205"/>
            <a:ext cx="6096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www.powershow.com/view/1f1fa2-NmE3N/Pynciaur_Ysgol_powerpoint_ppt_presentation?varnishcache=1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1160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DE06ABA5-FDFB-4F38-8890-217DFCD27C43}"/>
              </a:ext>
            </a:extLst>
          </p:cNvPr>
          <p:cNvGrpSpPr/>
          <p:nvPr/>
        </p:nvGrpSpPr>
        <p:grpSpPr>
          <a:xfrm>
            <a:off x="381095" y="149615"/>
            <a:ext cx="7491163" cy="2856021"/>
            <a:chOff x="381095" y="149615"/>
            <a:chExt cx="7491163" cy="2856021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EBD8B459-36F4-415B-BFCF-85EF6C7FB95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r="89460"/>
            <a:stretch/>
          </p:blipFill>
          <p:spPr>
            <a:xfrm>
              <a:off x="381095" y="149615"/>
              <a:ext cx="880148" cy="2856021"/>
            </a:xfrm>
            <a:prstGeom prst="rect">
              <a:avLst/>
            </a:prstGeom>
            <a:ln w="57150">
              <a:solidFill>
                <a:schemeClr val="tx1">
                  <a:lumMod val="95000"/>
                  <a:lumOff val="5000"/>
                </a:schemeClr>
              </a:solidFill>
            </a:ln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DB6E2846-1DAB-47CD-A8E5-0281EB1A73AC}"/>
                </a:ext>
              </a:extLst>
            </p:cNvPr>
            <p:cNvSpPr txBox="1"/>
            <p:nvPr/>
          </p:nvSpPr>
          <p:spPr>
            <a:xfrm>
              <a:off x="1261243" y="238797"/>
              <a:ext cx="6611015" cy="2677656"/>
            </a:xfrm>
            <a:prstGeom prst="rect">
              <a:avLst/>
            </a:prstGeom>
            <a:noFill/>
            <a:ln w="57150">
              <a:solidFill>
                <a:schemeClr val="tx1">
                  <a:lumMod val="95000"/>
                  <a:lumOff val="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y-GB" sz="2800" dirty="0">
                  <a:latin typeface="Calibri" panose="020F0502020204030204" pitchFamily="34" charset="0"/>
                </a:rPr>
                <a:t>Daearyddiaeth / Geography</a:t>
              </a:r>
            </a:p>
            <a:p>
              <a:r>
                <a:rPr lang="cy-GB" sz="2800" dirty="0">
                  <a:latin typeface="Calibri" panose="020F0502020204030204" pitchFamily="34" charset="0"/>
                </a:rPr>
                <a:t>Adloniant / Entertainment</a:t>
              </a:r>
            </a:p>
            <a:p>
              <a:r>
                <a:rPr lang="cy-GB" sz="2800" dirty="0">
                  <a:latin typeface="Calibri" panose="020F0502020204030204" pitchFamily="34" charset="0"/>
                </a:rPr>
                <a:t>Hanes / History</a:t>
              </a:r>
            </a:p>
            <a:p>
              <a:r>
                <a:rPr lang="cy-GB" sz="2800" dirty="0">
                  <a:latin typeface="Calibri" panose="020F0502020204030204" pitchFamily="34" charset="0"/>
                </a:rPr>
                <a:t>Celf a Llenyddiaeth/ Art and Literature</a:t>
              </a:r>
            </a:p>
            <a:p>
              <a:r>
                <a:rPr lang="cy-GB" sz="2800" dirty="0">
                  <a:latin typeface="Calibri" panose="020F0502020204030204" pitchFamily="34" charset="0"/>
                </a:rPr>
                <a:t>Gwyddoniaeth a Natur / Science and Nature</a:t>
              </a:r>
            </a:p>
            <a:p>
              <a:r>
                <a:rPr lang="cy-GB" sz="2800" dirty="0">
                  <a:latin typeface="Calibri" panose="020F0502020204030204" pitchFamily="34" charset="0"/>
                </a:rPr>
                <a:t>Chwaraeon a Hamdden / Sport and Leisure</a:t>
              </a:r>
            </a:p>
          </p:txBody>
        </p:sp>
      </p:grpSp>
      <p:sp>
        <p:nvSpPr>
          <p:cNvPr id="11" name="Speech Bubble: Oval 10">
            <a:extLst>
              <a:ext uri="{FF2B5EF4-FFF2-40B4-BE49-F238E27FC236}">
                <a16:creationId xmlns:a16="http://schemas.microsoft.com/office/drawing/2014/main" id="{14968F92-7FBB-4ABD-A25F-13D608653602}"/>
              </a:ext>
            </a:extLst>
          </p:cNvPr>
          <p:cNvSpPr/>
          <p:nvPr/>
        </p:nvSpPr>
        <p:spPr>
          <a:xfrm>
            <a:off x="1534501" y="3429000"/>
            <a:ext cx="4561499" cy="1718441"/>
          </a:xfrm>
          <a:prstGeom prst="wedgeEllipseCallout">
            <a:avLst>
              <a:gd name="adj1" fmla="val -46763"/>
              <a:gd name="adj2" fmla="val -6869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200" dirty="0">
                <a:solidFill>
                  <a:srgbClr val="0070C0"/>
                </a:solidFill>
              </a:rPr>
              <a:t>Daearyddiaeth</a:t>
            </a:r>
            <a:r>
              <a:rPr lang="cy-GB" sz="3200" dirty="0"/>
              <a:t> plîs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F464C52-35F2-414A-B41E-441DD769E017}"/>
              </a:ext>
            </a:extLst>
          </p:cNvPr>
          <p:cNvSpPr txBox="1"/>
          <p:nvPr/>
        </p:nvSpPr>
        <p:spPr>
          <a:xfrm>
            <a:off x="8355724" y="238797"/>
            <a:ext cx="1387366" cy="2677656"/>
          </a:xfrm>
          <a:prstGeom prst="rect">
            <a:avLst/>
          </a:prstGeom>
          <a:noFill/>
          <a:ln w="38100"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2800" b="1" dirty="0">
                <a:latin typeface="Calibri" panose="020F0502020204030204" pitchFamily="34" charset="0"/>
              </a:rPr>
              <a:t>Glas</a:t>
            </a:r>
          </a:p>
          <a:p>
            <a:pPr algn="ctr"/>
            <a:r>
              <a:rPr lang="cy-GB" sz="2800" b="1" dirty="0">
                <a:latin typeface="Calibri" panose="020F0502020204030204" pitchFamily="34" charset="0"/>
              </a:rPr>
              <a:t>Pinc</a:t>
            </a:r>
          </a:p>
          <a:p>
            <a:pPr algn="ctr"/>
            <a:r>
              <a:rPr lang="cy-GB" sz="2800" b="1" dirty="0">
                <a:latin typeface="Calibri" panose="020F0502020204030204" pitchFamily="34" charset="0"/>
              </a:rPr>
              <a:t>Melyn</a:t>
            </a:r>
          </a:p>
          <a:p>
            <a:pPr algn="ctr"/>
            <a:r>
              <a:rPr lang="cy-GB" sz="2800" b="1" dirty="0">
                <a:latin typeface="Calibri" panose="020F0502020204030204" pitchFamily="34" charset="0"/>
              </a:rPr>
              <a:t>Brown</a:t>
            </a:r>
          </a:p>
          <a:p>
            <a:pPr algn="ctr"/>
            <a:r>
              <a:rPr lang="cy-GB" sz="2800" b="1" dirty="0">
                <a:latin typeface="Calibri" panose="020F0502020204030204" pitchFamily="34" charset="0"/>
              </a:rPr>
              <a:t>Gwyrdd</a:t>
            </a:r>
          </a:p>
          <a:p>
            <a:pPr algn="ctr"/>
            <a:r>
              <a:rPr lang="cy-GB" sz="2800" b="1" dirty="0">
                <a:latin typeface="Calibri" panose="020F0502020204030204" pitchFamily="34" charset="0"/>
              </a:rPr>
              <a:t>Oren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A029FB0D-916E-4949-A697-338F24E7665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89460"/>
          <a:stretch/>
        </p:blipFill>
        <p:spPr>
          <a:xfrm>
            <a:off x="9786481" y="149614"/>
            <a:ext cx="880149" cy="2856021"/>
          </a:xfrm>
          <a:prstGeom prst="rect">
            <a:avLst/>
          </a:prstGeom>
        </p:spPr>
      </p:pic>
      <p:sp>
        <p:nvSpPr>
          <p:cNvPr id="20" name="Speech Bubble: Oval 19">
            <a:extLst>
              <a:ext uri="{FF2B5EF4-FFF2-40B4-BE49-F238E27FC236}">
                <a16:creationId xmlns:a16="http://schemas.microsoft.com/office/drawing/2014/main" id="{2911EC9C-D08E-423B-86FC-C8A3060D887F}"/>
              </a:ext>
            </a:extLst>
          </p:cNvPr>
          <p:cNvSpPr/>
          <p:nvPr/>
        </p:nvSpPr>
        <p:spPr>
          <a:xfrm>
            <a:off x="6860627" y="3428999"/>
            <a:ext cx="4377559" cy="1718441"/>
          </a:xfrm>
          <a:prstGeom prst="wedgeEllipseCallout">
            <a:avLst>
              <a:gd name="adj1" fmla="val 46154"/>
              <a:gd name="adj2" fmla="val -6869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200" dirty="0">
                <a:solidFill>
                  <a:srgbClr val="00B050"/>
                </a:solidFill>
              </a:rPr>
              <a:t>Gwyrdd</a:t>
            </a:r>
            <a:r>
              <a:rPr lang="cy-GB" sz="3200" dirty="0"/>
              <a:t> plîs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EEB69DC-9F92-4FC2-B545-0E7331355E36}"/>
              </a:ext>
            </a:extLst>
          </p:cNvPr>
          <p:cNvSpPr txBox="1"/>
          <p:nvPr/>
        </p:nvSpPr>
        <p:spPr>
          <a:xfrm>
            <a:off x="3673366" y="5288340"/>
            <a:ext cx="4561499" cy="156966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y-GB" sz="2400" b="1" dirty="0">
                <a:latin typeface="Calibri" panose="020F0502020204030204" pitchFamily="34" charset="0"/>
              </a:rPr>
              <a:t>A   Choose topic – Cymraeg</a:t>
            </a:r>
          </a:p>
          <a:p>
            <a:r>
              <a:rPr lang="cy-GB" sz="2400" b="1" dirty="0">
                <a:latin typeface="Calibri" panose="020F0502020204030204" pitchFamily="34" charset="0"/>
              </a:rPr>
              <a:t>B   Ask question – English</a:t>
            </a:r>
          </a:p>
          <a:p>
            <a:r>
              <a:rPr lang="cy-GB" sz="2400" b="1" dirty="0">
                <a:latin typeface="Calibri" panose="020F0502020204030204" pitchFamily="34" charset="0"/>
              </a:rPr>
              <a:t>A   Answer question – English</a:t>
            </a:r>
          </a:p>
          <a:p>
            <a:r>
              <a:rPr lang="cy-GB" sz="2400" b="1" dirty="0">
                <a:latin typeface="Calibri" panose="020F0502020204030204" pitchFamily="34" charset="0"/>
              </a:rPr>
              <a:t>B   Adborth/Feedback – Cymraeg</a:t>
            </a:r>
          </a:p>
        </p:txBody>
      </p:sp>
    </p:spTree>
    <p:extLst>
      <p:ext uri="{BB962C8B-B14F-4D97-AF65-F5344CB8AC3E}">
        <p14:creationId xmlns:p14="http://schemas.microsoft.com/office/powerpoint/2010/main" val="97504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2494</TotalTime>
  <Words>233</Words>
  <Application>Microsoft Office PowerPoint</Application>
  <PresentationFormat>Widescreen</PresentationFormat>
  <Paragraphs>87</Paragraphs>
  <Slides>20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Cambria</vt:lpstr>
      <vt:lpstr>Century Gothic</vt:lpstr>
      <vt:lpstr>Vapor Trail</vt:lpstr>
      <vt:lpstr>PowerPoint Presentation</vt:lpstr>
      <vt:lpstr>Croeso nÔl</vt:lpstr>
      <vt:lpstr>Adborth o ymweliadau ysgol  feedback from school visits</vt:lpstr>
      <vt:lpstr>PowerPoint Presentation</vt:lpstr>
      <vt:lpstr>Chwarae Ditectif</vt:lpstr>
      <vt:lpstr>tarsia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Hanna Hopwood</dc:creator>
  <cp:lastModifiedBy>Helen A Griffiths</cp:lastModifiedBy>
  <cp:revision>93</cp:revision>
  <dcterms:created xsi:type="dcterms:W3CDTF">2017-08-16T13:34:29Z</dcterms:created>
  <dcterms:modified xsi:type="dcterms:W3CDTF">2019-10-13T15:35:53Z</dcterms:modified>
</cp:coreProperties>
</file>