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71373"/>
  </p:normalViewPr>
  <p:slideViewPr>
    <p:cSldViewPr snapToGrid="0" snapToObjects="1">
      <p:cViewPr varScale="1">
        <p:scale>
          <a:sx n="78" d="100"/>
          <a:sy n="78" d="100"/>
        </p:scale>
        <p:origin x="185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C988EA-96F2-4CC0-8ADB-4F85F515292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4_2" csCatId="accent4" phldr="1"/>
      <dgm:spPr/>
      <dgm:t>
        <a:bodyPr/>
        <a:lstStyle/>
        <a:p>
          <a:endParaRPr lang="en-US"/>
        </a:p>
      </dgm:t>
    </dgm:pt>
    <dgm:pt modelId="{922CC62F-380D-4A44-BC94-1695AE69F141}">
      <dgm:prSet/>
      <dgm:spPr/>
      <dgm:t>
        <a:bodyPr/>
        <a:lstStyle/>
        <a:p>
          <a:pPr>
            <a:defRPr cap="all"/>
          </a:pPr>
          <a:r>
            <a:rPr lang="en-GB" dirty="0"/>
            <a:t>CONSOLIDATION</a:t>
          </a:r>
          <a:endParaRPr lang="en-US" dirty="0"/>
        </a:p>
      </dgm:t>
    </dgm:pt>
    <dgm:pt modelId="{E7E86A6B-DB4D-43DD-8987-FB318CAF3A1A}" type="parTrans" cxnId="{3AE2E389-4E3F-435C-ABB3-08764E627E0C}">
      <dgm:prSet/>
      <dgm:spPr/>
      <dgm:t>
        <a:bodyPr/>
        <a:lstStyle/>
        <a:p>
          <a:endParaRPr lang="en-US"/>
        </a:p>
      </dgm:t>
    </dgm:pt>
    <dgm:pt modelId="{1B46B282-7858-4BCA-9727-F3CA15F39B15}" type="sibTrans" cxnId="{3AE2E389-4E3F-435C-ABB3-08764E627E0C}">
      <dgm:prSet/>
      <dgm:spPr/>
      <dgm:t>
        <a:bodyPr/>
        <a:lstStyle/>
        <a:p>
          <a:endParaRPr lang="en-US"/>
        </a:p>
      </dgm:t>
    </dgm:pt>
    <dgm:pt modelId="{783285B0-2EEE-453F-AAA5-49D1C5584BF2}">
      <dgm:prSet/>
      <dgm:spPr/>
      <dgm:t>
        <a:bodyPr/>
        <a:lstStyle/>
        <a:p>
          <a:pPr>
            <a:defRPr cap="all"/>
          </a:pPr>
          <a:r>
            <a:rPr lang="en-GB" dirty="0"/>
            <a:t>VIRTUALISATION</a:t>
          </a:r>
          <a:endParaRPr lang="en-US" dirty="0"/>
        </a:p>
      </dgm:t>
    </dgm:pt>
    <dgm:pt modelId="{01EF66FB-A958-45A5-ACAF-4D6AF4E66B2B}" type="parTrans" cxnId="{3DDEB29B-C8A2-40E1-8B0C-5A2152661FE0}">
      <dgm:prSet/>
      <dgm:spPr/>
      <dgm:t>
        <a:bodyPr/>
        <a:lstStyle/>
        <a:p>
          <a:endParaRPr lang="en-US"/>
        </a:p>
      </dgm:t>
    </dgm:pt>
    <dgm:pt modelId="{B50165D6-0ECC-4C09-A679-C6D3C9EF6BB8}" type="sibTrans" cxnId="{3DDEB29B-C8A2-40E1-8B0C-5A2152661FE0}">
      <dgm:prSet/>
      <dgm:spPr/>
      <dgm:t>
        <a:bodyPr/>
        <a:lstStyle/>
        <a:p>
          <a:endParaRPr lang="en-US"/>
        </a:p>
      </dgm:t>
    </dgm:pt>
    <dgm:pt modelId="{8C40AB49-B843-4B06-B7E5-363A818BB358}">
      <dgm:prSet/>
      <dgm:spPr/>
      <dgm:t>
        <a:bodyPr/>
        <a:lstStyle/>
        <a:p>
          <a:pPr>
            <a:defRPr cap="all"/>
          </a:pPr>
          <a:r>
            <a:rPr lang="en-GB" dirty="0"/>
            <a:t>AUTOMATION</a:t>
          </a:r>
          <a:endParaRPr lang="en-US" dirty="0"/>
        </a:p>
      </dgm:t>
    </dgm:pt>
    <dgm:pt modelId="{71920B14-1A7D-4683-BB46-6BC03C6FE0D9}" type="parTrans" cxnId="{60FB0920-065B-44D0-ADE1-9B6C708F4C26}">
      <dgm:prSet/>
      <dgm:spPr/>
      <dgm:t>
        <a:bodyPr/>
        <a:lstStyle/>
        <a:p>
          <a:endParaRPr lang="en-US"/>
        </a:p>
      </dgm:t>
    </dgm:pt>
    <dgm:pt modelId="{8DCD55D7-7FFF-47A2-9934-692A06171C7C}" type="sibTrans" cxnId="{60FB0920-065B-44D0-ADE1-9B6C708F4C26}">
      <dgm:prSet/>
      <dgm:spPr/>
      <dgm:t>
        <a:bodyPr/>
        <a:lstStyle/>
        <a:p>
          <a:endParaRPr lang="en-US"/>
        </a:p>
      </dgm:t>
    </dgm:pt>
    <dgm:pt modelId="{1A707391-49D1-4F14-987B-62663BFC9666}">
      <dgm:prSet/>
      <dgm:spPr/>
      <dgm:t>
        <a:bodyPr/>
        <a:lstStyle/>
        <a:p>
          <a:pPr>
            <a:defRPr cap="all"/>
          </a:pPr>
          <a:r>
            <a:rPr lang="en-GB" dirty="0"/>
            <a:t>INTEGRATION</a:t>
          </a:r>
          <a:endParaRPr lang="en-US" dirty="0"/>
        </a:p>
      </dgm:t>
    </dgm:pt>
    <dgm:pt modelId="{25C10195-C0EF-40E8-923E-284A97F0E148}" type="parTrans" cxnId="{4705E9DD-07E5-42DF-AC5B-BB2F27919856}">
      <dgm:prSet/>
      <dgm:spPr/>
      <dgm:t>
        <a:bodyPr/>
        <a:lstStyle/>
        <a:p>
          <a:endParaRPr lang="en-US"/>
        </a:p>
      </dgm:t>
    </dgm:pt>
    <dgm:pt modelId="{5FC6D944-39C6-46E4-99B0-C40632E88C4B}" type="sibTrans" cxnId="{4705E9DD-07E5-42DF-AC5B-BB2F27919856}">
      <dgm:prSet/>
      <dgm:spPr/>
      <dgm:t>
        <a:bodyPr/>
        <a:lstStyle/>
        <a:p>
          <a:endParaRPr lang="en-US"/>
        </a:p>
      </dgm:t>
    </dgm:pt>
    <dgm:pt modelId="{011B1AC1-D645-446B-839D-021097FDB340}" type="pres">
      <dgm:prSet presAssocID="{D4C988EA-96F2-4CC0-8ADB-4F85F5152923}" presName="root" presStyleCnt="0">
        <dgm:presLayoutVars>
          <dgm:dir/>
          <dgm:resizeHandles val="exact"/>
        </dgm:presLayoutVars>
      </dgm:prSet>
      <dgm:spPr/>
    </dgm:pt>
    <dgm:pt modelId="{81CB1EE1-B0F5-4432-9326-438B2C478D32}" type="pres">
      <dgm:prSet presAssocID="{922CC62F-380D-4A44-BC94-1695AE69F141}" presName="compNode" presStyleCnt="0"/>
      <dgm:spPr/>
    </dgm:pt>
    <dgm:pt modelId="{F7B0231D-308B-4AA1-9BF1-92E985A6F451}" type="pres">
      <dgm:prSet presAssocID="{922CC62F-380D-4A44-BC94-1695AE69F141}" presName="iconBgRect" presStyleLbl="bgShp" presStyleIdx="0" presStyleCnt="4"/>
      <dgm:spPr>
        <a:solidFill>
          <a:schemeClr val="accent1">
            <a:lumMod val="75000"/>
          </a:schemeClr>
        </a:solidFill>
      </dgm:spPr>
    </dgm:pt>
    <dgm:pt modelId="{824D5535-83CC-4175-BBE2-849CBFFD7CA6}" type="pres">
      <dgm:prSet presAssocID="{922CC62F-380D-4A44-BC94-1695AE69F14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726537C-5061-4C0F-8A88-6E741C2BEE0E}" type="pres">
      <dgm:prSet presAssocID="{922CC62F-380D-4A44-BC94-1695AE69F141}" presName="spaceRect" presStyleCnt="0"/>
      <dgm:spPr/>
    </dgm:pt>
    <dgm:pt modelId="{AA8EB379-EFCB-471F-8194-E17CF4FC7585}" type="pres">
      <dgm:prSet presAssocID="{922CC62F-380D-4A44-BC94-1695AE69F141}" presName="textRect" presStyleLbl="revTx" presStyleIdx="0" presStyleCnt="4">
        <dgm:presLayoutVars>
          <dgm:chMax val="1"/>
          <dgm:chPref val="1"/>
        </dgm:presLayoutVars>
      </dgm:prSet>
      <dgm:spPr/>
    </dgm:pt>
    <dgm:pt modelId="{91B0EFFA-0F7C-4CFF-9345-47153327F35B}" type="pres">
      <dgm:prSet presAssocID="{1B46B282-7858-4BCA-9727-F3CA15F39B15}" presName="sibTrans" presStyleCnt="0"/>
      <dgm:spPr/>
    </dgm:pt>
    <dgm:pt modelId="{F7288035-A24F-4785-9E34-CD30DB5FF9C0}" type="pres">
      <dgm:prSet presAssocID="{783285B0-2EEE-453F-AAA5-49D1C5584BF2}" presName="compNode" presStyleCnt="0"/>
      <dgm:spPr/>
    </dgm:pt>
    <dgm:pt modelId="{F4B6407C-828E-4F4A-A388-81DD62DEB720}" type="pres">
      <dgm:prSet presAssocID="{783285B0-2EEE-453F-AAA5-49D1C5584BF2}" presName="iconBgRect" presStyleLbl="bgShp" presStyleIdx="1" presStyleCnt="4"/>
      <dgm:spPr>
        <a:solidFill>
          <a:schemeClr val="accent1">
            <a:lumMod val="75000"/>
          </a:schemeClr>
        </a:solidFill>
      </dgm:spPr>
    </dgm:pt>
    <dgm:pt modelId="{7379EE0B-C22C-4C07-82EE-3F65FBE5E1E3}" type="pres">
      <dgm:prSet presAssocID="{783285B0-2EEE-453F-AAA5-49D1C5584BF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"/>
        </a:ext>
      </dgm:extLst>
    </dgm:pt>
    <dgm:pt modelId="{56943591-661F-4CCF-8531-0804551E2768}" type="pres">
      <dgm:prSet presAssocID="{783285B0-2EEE-453F-AAA5-49D1C5584BF2}" presName="spaceRect" presStyleCnt="0"/>
      <dgm:spPr/>
    </dgm:pt>
    <dgm:pt modelId="{74EDF6CD-00F2-486D-92F5-1314EF166E92}" type="pres">
      <dgm:prSet presAssocID="{783285B0-2EEE-453F-AAA5-49D1C5584BF2}" presName="textRect" presStyleLbl="revTx" presStyleIdx="1" presStyleCnt="4">
        <dgm:presLayoutVars>
          <dgm:chMax val="1"/>
          <dgm:chPref val="1"/>
        </dgm:presLayoutVars>
      </dgm:prSet>
      <dgm:spPr/>
    </dgm:pt>
    <dgm:pt modelId="{2DAB725F-2665-4C05-8C7D-FB80C399D5E3}" type="pres">
      <dgm:prSet presAssocID="{B50165D6-0ECC-4C09-A679-C6D3C9EF6BB8}" presName="sibTrans" presStyleCnt="0"/>
      <dgm:spPr/>
    </dgm:pt>
    <dgm:pt modelId="{F986C30A-0DDB-43B7-B6D2-E2C3E8F914B6}" type="pres">
      <dgm:prSet presAssocID="{8C40AB49-B843-4B06-B7E5-363A818BB358}" presName="compNode" presStyleCnt="0"/>
      <dgm:spPr/>
    </dgm:pt>
    <dgm:pt modelId="{A6CEE51C-1B64-4A87-9529-8097463DBAD8}" type="pres">
      <dgm:prSet presAssocID="{8C40AB49-B843-4B06-B7E5-363A818BB358}" presName="iconBgRect" presStyleLbl="bgShp" presStyleIdx="2" presStyleCnt="4"/>
      <dgm:spPr>
        <a:solidFill>
          <a:schemeClr val="accent1">
            <a:lumMod val="75000"/>
          </a:schemeClr>
        </a:solidFill>
      </dgm:spPr>
    </dgm:pt>
    <dgm:pt modelId="{4F43DBEE-598B-4C11-90A9-19C0C880BE0D}" type="pres">
      <dgm:prSet presAssocID="{8C40AB49-B843-4B06-B7E5-363A818BB35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A6977AE2-7EB8-4CCC-A02B-2AC3B8249E5D}" type="pres">
      <dgm:prSet presAssocID="{8C40AB49-B843-4B06-B7E5-363A818BB358}" presName="spaceRect" presStyleCnt="0"/>
      <dgm:spPr/>
    </dgm:pt>
    <dgm:pt modelId="{7F892314-7372-41E8-AC6C-1FCA565B898E}" type="pres">
      <dgm:prSet presAssocID="{8C40AB49-B843-4B06-B7E5-363A818BB358}" presName="textRect" presStyleLbl="revTx" presStyleIdx="2" presStyleCnt="4">
        <dgm:presLayoutVars>
          <dgm:chMax val="1"/>
          <dgm:chPref val="1"/>
        </dgm:presLayoutVars>
      </dgm:prSet>
      <dgm:spPr/>
    </dgm:pt>
    <dgm:pt modelId="{8FCE1026-ABD9-4220-92A4-5B462CCF779F}" type="pres">
      <dgm:prSet presAssocID="{8DCD55D7-7FFF-47A2-9934-692A06171C7C}" presName="sibTrans" presStyleCnt="0"/>
      <dgm:spPr/>
    </dgm:pt>
    <dgm:pt modelId="{B6439AE1-4F73-486B-9E39-F20315EBAD6D}" type="pres">
      <dgm:prSet presAssocID="{1A707391-49D1-4F14-987B-62663BFC9666}" presName="compNode" presStyleCnt="0"/>
      <dgm:spPr/>
    </dgm:pt>
    <dgm:pt modelId="{176440B7-5430-4438-B648-E4B922666D6C}" type="pres">
      <dgm:prSet presAssocID="{1A707391-49D1-4F14-987B-62663BFC9666}" presName="iconBgRect" presStyleLbl="bgShp" presStyleIdx="3" presStyleCnt="4"/>
      <dgm:spPr>
        <a:solidFill>
          <a:schemeClr val="accent1">
            <a:lumMod val="75000"/>
          </a:schemeClr>
        </a:solidFill>
      </dgm:spPr>
    </dgm:pt>
    <dgm:pt modelId="{9CCE4D4E-7C19-4E63-8D09-88B04924280A}" type="pres">
      <dgm:prSet presAssocID="{1A707391-49D1-4F14-987B-62663BFC966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6CB80C33-AD35-4E9F-9BAF-68C0DBD271CB}" type="pres">
      <dgm:prSet presAssocID="{1A707391-49D1-4F14-987B-62663BFC9666}" presName="spaceRect" presStyleCnt="0"/>
      <dgm:spPr/>
    </dgm:pt>
    <dgm:pt modelId="{19130325-EEEE-49F1-B39A-C13DAACE1D73}" type="pres">
      <dgm:prSet presAssocID="{1A707391-49D1-4F14-987B-62663BFC966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0FB0920-065B-44D0-ADE1-9B6C708F4C26}" srcId="{D4C988EA-96F2-4CC0-8ADB-4F85F5152923}" destId="{8C40AB49-B843-4B06-B7E5-363A818BB358}" srcOrd="2" destOrd="0" parTransId="{71920B14-1A7D-4683-BB46-6BC03C6FE0D9}" sibTransId="{8DCD55D7-7FFF-47A2-9934-692A06171C7C}"/>
    <dgm:cxn modelId="{AB354641-D835-4040-B1A2-6F6F9177785C}" type="presOf" srcId="{D4C988EA-96F2-4CC0-8ADB-4F85F5152923}" destId="{011B1AC1-D645-446B-839D-021097FDB340}" srcOrd="0" destOrd="0" presId="urn:microsoft.com/office/officeart/2018/5/layout/IconCircleLabelList"/>
    <dgm:cxn modelId="{3AE2E389-4E3F-435C-ABB3-08764E627E0C}" srcId="{D4C988EA-96F2-4CC0-8ADB-4F85F5152923}" destId="{922CC62F-380D-4A44-BC94-1695AE69F141}" srcOrd="0" destOrd="0" parTransId="{E7E86A6B-DB4D-43DD-8987-FB318CAF3A1A}" sibTransId="{1B46B282-7858-4BCA-9727-F3CA15F39B15}"/>
    <dgm:cxn modelId="{A294F18A-714E-4A18-A94C-8A192D6E71DB}" type="presOf" srcId="{922CC62F-380D-4A44-BC94-1695AE69F141}" destId="{AA8EB379-EFCB-471F-8194-E17CF4FC7585}" srcOrd="0" destOrd="0" presId="urn:microsoft.com/office/officeart/2018/5/layout/IconCircleLabelList"/>
    <dgm:cxn modelId="{3DDEB29B-C8A2-40E1-8B0C-5A2152661FE0}" srcId="{D4C988EA-96F2-4CC0-8ADB-4F85F5152923}" destId="{783285B0-2EEE-453F-AAA5-49D1C5584BF2}" srcOrd="1" destOrd="0" parTransId="{01EF66FB-A958-45A5-ACAF-4D6AF4E66B2B}" sibTransId="{B50165D6-0ECC-4C09-A679-C6D3C9EF6BB8}"/>
    <dgm:cxn modelId="{0EAB38B4-D1EF-4E3C-9DC1-6E17FAC2F0A6}" type="presOf" srcId="{1A707391-49D1-4F14-987B-62663BFC9666}" destId="{19130325-EEEE-49F1-B39A-C13DAACE1D73}" srcOrd="0" destOrd="0" presId="urn:microsoft.com/office/officeart/2018/5/layout/IconCircleLabelList"/>
    <dgm:cxn modelId="{BA1AB7D1-1755-495A-9DFF-0CB944BBF2E3}" type="presOf" srcId="{783285B0-2EEE-453F-AAA5-49D1C5584BF2}" destId="{74EDF6CD-00F2-486D-92F5-1314EF166E92}" srcOrd="0" destOrd="0" presId="urn:microsoft.com/office/officeart/2018/5/layout/IconCircleLabelList"/>
    <dgm:cxn modelId="{A8DC88DD-BDA4-442B-BC03-05C7AA2902E1}" type="presOf" srcId="{8C40AB49-B843-4B06-B7E5-363A818BB358}" destId="{7F892314-7372-41E8-AC6C-1FCA565B898E}" srcOrd="0" destOrd="0" presId="urn:microsoft.com/office/officeart/2018/5/layout/IconCircleLabelList"/>
    <dgm:cxn modelId="{4705E9DD-07E5-42DF-AC5B-BB2F27919856}" srcId="{D4C988EA-96F2-4CC0-8ADB-4F85F5152923}" destId="{1A707391-49D1-4F14-987B-62663BFC9666}" srcOrd="3" destOrd="0" parTransId="{25C10195-C0EF-40E8-923E-284A97F0E148}" sibTransId="{5FC6D944-39C6-46E4-99B0-C40632E88C4B}"/>
    <dgm:cxn modelId="{F270239F-5C7B-47CA-AA12-B23E0C5728FD}" type="presParOf" srcId="{011B1AC1-D645-446B-839D-021097FDB340}" destId="{81CB1EE1-B0F5-4432-9326-438B2C478D32}" srcOrd="0" destOrd="0" presId="urn:microsoft.com/office/officeart/2018/5/layout/IconCircleLabelList"/>
    <dgm:cxn modelId="{FE889FF7-1FC7-471E-87E7-916CE857DFC0}" type="presParOf" srcId="{81CB1EE1-B0F5-4432-9326-438B2C478D32}" destId="{F7B0231D-308B-4AA1-9BF1-92E985A6F451}" srcOrd="0" destOrd="0" presId="urn:microsoft.com/office/officeart/2018/5/layout/IconCircleLabelList"/>
    <dgm:cxn modelId="{D03D32C5-4A02-4CDC-BF7B-666057594CB0}" type="presParOf" srcId="{81CB1EE1-B0F5-4432-9326-438B2C478D32}" destId="{824D5535-83CC-4175-BBE2-849CBFFD7CA6}" srcOrd="1" destOrd="0" presId="urn:microsoft.com/office/officeart/2018/5/layout/IconCircleLabelList"/>
    <dgm:cxn modelId="{61C2EBE7-F15E-4D8D-915A-2AF322D0704C}" type="presParOf" srcId="{81CB1EE1-B0F5-4432-9326-438B2C478D32}" destId="{E726537C-5061-4C0F-8A88-6E741C2BEE0E}" srcOrd="2" destOrd="0" presId="urn:microsoft.com/office/officeart/2018/5/layout/IconCircleLabelList"/>
    <dgm:cxn modelId="{71141B98-9A7C-4048-8BD0-4B8FDA884677}" type="presParOf" srcId="{81CB1EE1-B0F5-4432-9326-438B2C478D32}" destId="{AA8EB379-EFCB-471F-8194-E17CF4FC7585}" srcOrd="3" destOrd="0" presId="urn:microsoft.com/office/officeart/2018/5/layout/IconCircleLabelList"/>
    <dgm:cxn modelId="{418AB926-1206-4AA2-BFAD-912E7AE36F1D}" type="presParOf" srcId="{011B1AC1-D645-446B-839D-021097FDB340}" destId="{91B0EFFA-0F7C-4CFF-9345-47153327F35B}" srcOrd="1" destOrd="0" presId="urn:microsoft.com/office/officeart/2018/5/layout/IconCircleLabelList"/>
    <dgm:cxn modelId="{E8ABA3AC-6BAA-4A02-AE44-3A348C4C790D}" type="presParOf" srcId="{011B1AC1-D645-446B-839D-021097FDB340}" destId="{F7288035-A24F-4785-9E34-CD30DB5FF9C0}" srcOrd="2" destOrd="0" presId="urn:microsoft.com/office/officeart/2018/5/layout/IconCircleLabelList"/>
    <dgm:cxn modelId="{A273F6C0-F0BC-4230-B6DC-A678E271C665}" type="presParOf" srcId="{F7288035-A24F-4785-9E34-CD30DB5FF9C0}" destId="{F4B6407C-828E-4F4A-A388-81DD62DEB720}" srcOrd="0" destOrd="0" presId="urn:microsoft.com/office/officeart/2018/5/layout/IconCircleLabelList"/>
    <dgm:cxn modelId="{8CBF8578-8956-4DCA-A085-A2ECF214C764}" type="presParOf" srcId="{F7288035-A24F-4785-9E34-CD30DB5FF9C0}" destId="{7379EE0B-C22C-4C07-82EE-3F65FBE5E1E3}" srcOrd="1" destOrd="0" presId="urn:microsoft.com/office/officeart/2018/5/layout/IconCircleLabelList"/>
    <dgm:cxn modelId="{572C9C14-2442-49CA-A8E7-CEF0047B5728}" type="presParOf" srcId="{F7288035-A24F-4785-9E34-CD30DB5FF9C0}" destId="{56943591-661F-4CCF-8531-0804551E2768}" srcOrd="2" destOrd="0" presId="urn:microsoft.com/office/officeart/2018/5/layout/IconCircleLabelList"/>
    <dgm:cxn modelId="{149C7925-8443-4E5F-9804-1A7D03DE3A32}" type="presParOf" srcId="{F7288035-A24F-4785-9E34-CD30DB5FF9C0}" destId="{74EDF6CD-00F2-486D-92F5-1314EF166E92}" srcOrd="3" destOrd="0" presId="urn:microsoft.com/office/officeart/2018/5/layout/IconCircleLabelList"/>
    <dgm:cxn modelId="{16C89F45-83FC-4463-9B4A-4AB1057D608E}" type="presParOf" srcId="{011B1AC1-D645-446B-839D-021097FDB340}" destId="{2DAB725F-2665-4C05-8C7D-FB80C399D5E3}" srcOrd="3" destOrd="0" presId="urn:microsoft.com/office/officeart/2018/5/layout/IconCircleLabelList"/>
    <dgm:cxn modelId="{FA478691-594E-4733-92EF-3D2539FE9C5C}" type="presParOf" srcId="{011B1AC1-D645-446B-839D-021097FDB340}" destId="{F986C30A-0DDB-43B7-B6D2-E2C3E8F914B6}" srcOrd="4" destOrd="0" presId="urn:microsoft.com/office/officeart/2018/5/layout/IconCircleLabelList"/>
    <dgm:cxn modelId="{F37AFF10-3FDE-4B35-AB63-92AD7A61A05F}" type="presParOf" srcId="{F986C30A-0DDB-43B7-B6D2-E2C3E8F914B6}" destId="{A6CEE51C-1B64-4A87-9529-8097463DBAD8}" srcOrd="0" destOrd="0" presId="urn:microsoft.com/office/officeart/2018/5/layout/IconCircleLabelList"/>
    <dgm:cxn modelId="{7AC19E27-BF93-4387-9DAA-8BE797DF5C67}" type="presParOf" srcId="{F986C30A-0DDB-43B7-B6D2-E2C3E8F914B6}" destId="{4F43DBEE-598B-4C11-90A9-19C0C880BE0D}" srcOrd="1" destOrd="0" presId="urn:microsoft.com/office/officeart/2018/5/layout/IconCircleLabelList"/>
    <dgm:cxn modelId="{50AD7F34-0FFE-4529-8971-247CE9AE863F}" type="presParOf" srcId="{F986C30A-0DDB-43B7-B6D2-E2C3E8F914B6}" destId="{A6977AE2-7EB8-4CCC-A02B-2AC3B8249E5D}" srcOrd="2" destOrd="0" presId="urn:microsoft.com/office/officeart/2018/5/layout/IconCircleLabelList"/>
    <dgm:cxn modelId="{C59B9F33-31E3-4E62-B528-35ADA9F6A210}" type="presParOf" srcId="{F986C30A-0DDB-43B7-B6D2-E2C3E8F914B6}" destId="{7F892314-7372-41E8-AC6C-1FCA565B898E}" srcOrd="3" destOrd="0" presId="urn:microsoft.com/office/officeart/2018/5/layout/IconCircleLabelList"/>
    <dgm:cxn modelId="{A5662919-CA6E-4B79-9DD3-22E8DA4EBBD7}" type="presParOf" srcId="{011B1AC1-D645-446B-839D-021097FDB340}" destId="{8FCE1026-ABD9-4220-92A4-5B462CCF779F}" srcOrd="5" destOrd="0" presId="urn:microsoft.com/office/officeart/2018/5/layout/IconCircleLabelList"/>
    <dgm:cxn modelId="{0F31AAB6-F3E4-49C1-8396-C596B37608A8}" type="presParOf" srcId="{011B1AC1-D645-446B-839D-021097FDB340}" destId="{B6439AE1-4F73-486B-9E39-F20315EBAD6D}" srcOrd="6" destOrd="0" presId="urn:microsoft.com/office/officeart/2018/5/layout/IconCircleLabelList"/>
    <dgm:cxn modelId="{BE88175C-5704-4F3B-AA59-2200FEB18A35}" type="presParOf" srcId="{B6439AE1-4F73-486B-9E39-F20315EBAD6D}" destId="{176440B7-5430-4438-B648-E4B922666D6C}" srcOrd="0" destOrd="0" presId="urn:microsoft.com/office/officeart/2018/5/layout/IconCircleLabelList"/>
    <dgm:cxn modelId="{16F15A43-A93E-4B0C-AE15-1266B737E342}" type="presParOf" srcId="{B6439AE1-4F73-486B-9E39-F20315EBAD6D}" destId="{9CCE4D4E-7C19-4E63-8D09-88B04924280A}" srcOrd="1" destOrd="0" presId="urn:microsoft.com/office/officeart/2018/5/layout/IconCircleLabelList"/>
    <dgm:cxn modelId="{832362A4-0B9C-4906-814B-A25F1290B95C}" type="presParOf" srcId="{B6439AE1-4F73-486B-9E39-F20315EBAD6D}" destId="{6CB80C33-AD35-4E9F-9BAF-68C0DBD271CB}" srcOrd="2" destOrd="0" presId="urn:microsoft.com/office/officeart/2018/5/layout/IconCircleLabelList"/>
    <dgm:cxn modelId="{20319B68-A9AC-43A2-B5B3-555CFC28E1CB}" type="presParOf" srcId="{B6439AE1-4F73-486B-9E39-F20315EBAD6D}" destId="{19130325-EEEE-49F1-B39A-C13DAACE1D7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B0231D-308B-4AA1-9BF1-92E985A6F451}">
      <dsp:nvSpPr>
        <dsp:cNvPr id="0" name=""/>
        <dsp:cNvSpPr/>
      </dsp:nvSpPr>
      <dsp:spPr>
        <a:xfrm>
          <a:off x="969209" y="1078881"/>
          <a:ext cx="1263966" cy="1263966"/>
        </a:xfrm>
        <a:prstGeom prst="ellipse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4D5535-83CC-4175-BBE2-849CBFFD7CA6}">
      <dsp:nvSpPr>
        <dsp:cNvPr id="0" name=""/>
        <dsp:cNvSpPr/>
      </dsp:nvSpPr>
      <dsp:spPr>
        <a:xfrm>
          <a:off x="1238579" y="1348251"/>
          <a:ext cx="725226" cy="7252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EB379-EFCB-471F-8194-E17CF4FC7585}">
      <dsp:nvSpPr>
        <dsp:cNvPr id="0" name=""/>
        <dsp:cNvSpPr/>
      </dsp:nvSpPr>
      <dsp:spPr>
        <a:xfrm>
          <a:off x="565154" y="2736542"/>
          <a:ext cx="2072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CONSOLIDATION</a:t>
          </a:r>
          <a:endParaRPr lang="en-US" sz="2400" kern="1200" dirty="0"/>
        </a:p>
      </dsp:txBody>
      <dsp:txXfrm>
        <a:off x="565154" y="2736542"/>
        <a:ext cx="2072076" cy="720000"/>
      </dsp:txXfrm>
    </dsp:sp>
    <dsp:sp modelId="{F4B6407C-828E-4F4A-A388-81DD62DEB720}">
      <dsp:nvSpPr>
        <dsp:cNvPr id="0" name=""/>
        <dsp:cNvSpPr/>
      </dsp:nvSpPr>
      <dsp:spPr>
        <a:xfrm>
          <a:off x="3403899" y="1078881"/>
          <a:ext cx="1263966" cy="1263966"/>
        </a:xfrm>
        <a:prstGeom prst="ellipse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79EE0B-C22C-4C07-82EE-3F65FBE5E1E3}">
      <dsp:nvSpPr>
        <dsp:cNvPr id="0" name=""/>
        <dsp:cNvSpPr/>
      </dsp:nvSpPr>
      <dsp:spPr>
        <a:xfrm>
          <a:off x="3673269" y="1348251"/>
          <a:ext cx="725226" cy="7252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EDF6CD-00F2-486D-92F5-1314EF166E92}">
      <dsp:nvSpPr>
        <dsp:cNvPr id="0" name=""/>
        <dsp:cNvSpPr/>
      </dsp:nvSpPr>
      <dsp:spPr>
        <a:xfrm>
          <a:off x="2999844" y="2736542"/>
          <a:ext cx="2072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VIRTUALISATION</a:t>
          </a:r>
          <a:endParaRPr lang="en-US" sz="2400" kern="1200" dirty="0"/>
        </a:p>
      </dsp:txBody>
      <dsp:txXfrm>
        <a:off x="2999844" y="2736542"/>
        <a:ext cx="2072076" cy="720000"/>
      </dsp:txXfrm>
    </dsp:sp>
    <dsp:sp modelId="{A6CEE51C-1B64-4A87-9529-8097463DBAD8}">
      <dsp:nvSpPr>
        <dsp:cNvPr id="0" name=""/>
        <dsp:cNvSpPr/>
      </dsp:nvSpPr>
      <dsp:spPr>
        <a:xfrm>
          <a:off x="5838589" y="1078881"/>
          <a:ext cx="1263966" cy="1263966"/>
        </a:xfrm>
        <a:prstGeom prst="ellipse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43DBEE-598B-4C11-90A9-19C0C880BE0D}">
      <dsp:nvSpPr>
        <dsp:cNvPr id="0" name=""/>
        <dsp:cNvSpPr/>
      </dsp:nvSpPr>
      <dsp:spPr>
        <a:xfrm>
          <a:off x="6107959" y="1348251"/>
          <a:ext cx="725226" cy="7252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892314-7372-41E8-AC6C-1FCA565B898E}">
      <dsp:nvSpPr>
        <dsp:cNvPr id="0" name=""/>
        <dsp:cNvSpPr/>
      </dsp:nvSpPr>
      <dsp:spPr>
        <a:xfrm>
          <a:off x="5434534" y="2736542"/>
          <a:ext cx="2072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AUTOMATION</a:t>
          </a:r>
          <a:endParaRPr lang="en-US" sz="2400" kern="1200" dirty="0"/>
        </a:p>
      </dsp:txBody>
      <dsp:txXfrm>
        <a:off x="5434534" y="2736542"/>
        <a:ext cx="2072076" cy="720000"/>
      </dsp:txXfrm>
    </dsp:sp>
    <dsp:sp modelId="{176440B7-5430-4438-B648-E4B922666D6C}">
      <dsp:nvSpPr>
        <dsp:cNvPr id="0" name=""/>
        <dsp:cNvSpPr/>
      </dsp:nvSpPr>
      <dsp:spPr>
        <a:xfrm>
          <a:off x="8273279" y="1078881"/>
          <a:ext cx="1263966" cy="1263966"/>
        </a:xfrm>
        <a:prstGeom prst="ellipse">
          <a:avLst/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E4D4E-7C19-4E63-8D09-88B04924280A}">
      <dsp:nvSpPr>
        <dsp:cNvPr id="0" name=""/>
        <dsp:cNvSpPr/>
      </dsp:nvSpPr>
      <dsp:spPr>
        <a:xfrm>
          <a:off x="8542649" y="1348251"/>
          <a:ext cx="725226" cy="7252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30325-EEEE-49F1-B39A-C13DAACE1D73}">
      <dsp:nvSpPr>
        <dsp:cNvPr id="0" name=""/>
        <dsp:cNvSpPr/>
      </dsp:nvSpPr>
      <dsp:spPr>
        <a:xfrm>
          <a:off x="7869224" y="2736542"/>
          <a:ext cx="2072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INTEGRATION</a:t>
          </a:r>
          <a:endParaRPr lang="en-US" sz="2400" kern="1200" dirty="0"/>
        </a:p>
      </dsp:txBody>
      <dsp:txXfrm>
        <a:off x="7869224" y="2736542"/>
        <a:ext cx="207207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A23A0E-0794-684F-9F37-B91DF782DF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4B0C93-2163-794A-9C4F-986E5DA8D8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107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4B0C93-2163-794A-9C4F-986E5DA8D84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95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4B0C93-2163-794A-9C4F-986E5DA8D84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229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4B0C93-2163-794A-9C4F-986E5DA8D84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0833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4B0C93-2163-794A-9C4F-986E5DA8D84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0720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4B0C93-2163-794A-9C4F-986E5DA8D84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4998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4B0C93-2163-794A-9C4F-986E5DA8D84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719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4B0C93-2163-794A-9C4F-986E5DA8D84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066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2A653-89E2-0642-9249-13058FC450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B1611B-2F0B-7B48-8C45-A8014CF14C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16E6E-D283-714D-874F-2FD01427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05E62-7CA7-5C49-A918-8A4365EAA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270281-1911-9640-A3B1-732B4184C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324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28A28-77D4-2246-83C5-B1223E917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2D848-39D9-5F45-BB60-AA728DA6F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671BE-7B0F-9B44-A734-AB2246FF7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1707B-2E16-0A45-9835-7BA7B5CDE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3E5B1-69EF-B440-95D7-5A5F5C734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054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CFC2E-303F-214A-B758-6D52A4404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888ED7-7863-6044-99F5-16CA7C95E9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94799-03A3-F649-9AC3-D03F33A00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C29D37-83DB-EE4E-8D09-5D8E1EE22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17808A-C7D8-D64B-AB39-1ABFB6629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646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7A34-1250-D346-A908-60C606A19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1B46F-068F-2D49-9189-020BBD4A8E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C796E9-AECC-AE47-B4CA-2FD1F93429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6197B3-1079-F54D-993D-8ACAE7C92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9F9E3-7A40-5B4D-A15C-EDADBB8799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BD08C3-730F-5245-941C-4FD30E3BD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104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7C2BF-8578-D742-9CC3-3BCC63938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2904B7-E4DB-CE45-8D18-221263BDC7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1AF853-9F0C-C749-A6AA-D2C6E42FB8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7C54F7-7A11-8A43-9CFC-4CEA0A2D0A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319988-A0BC-044D-A242-C90FEF1CDF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0D2056-6BEE-424B-865A-28D0B511D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FF6F33-5A53-AB40-8E83-9BDC8A80C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D6315E-B7DF-E741-8C9E-BF080BBD4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6248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BC900-C6C6-4F4F-A57C-64D049D69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978E36-5CF0-CC44-B095-1B4546701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CA2F44-48F8-D14D-9CAB-84D4F87F4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ACCC87-629E-F24B-B503-C228994CF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921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51C61-DA8D-C341-B606-93F28EFC6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7B1B78-C1E0-164F-8297-EE8D6D602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F99B52-AD55-6845-AD98-15EC09125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302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1BE81-5B2C-7047-8ADA-EA6E47FB0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5D2C7-8C89-9C40-9ED7-4F5BB66FB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5290BF-06DE-FF4E-AE57-1716464129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CB74B1-1D19-C74E-80E6-71D6FD6BC5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202338-D427-FB49-A1F6-6F625F553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D12ADF-2B13-9A41-916F-2E6AB8DA4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297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4437F-09E6-3F41-86BD-F8B0AE793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960F20D-26A2-B443-B688-874985037F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9220C-8DF4-CB4C-9DC1-3A4F78E141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ACB2D3-D427-B84A-AC0F-7336784CA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C1763-5B23-004C-BDA8-827548E4A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2813B0-757B-754D-B99D-2B306F6B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392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93D73-4264-744B-829D-C06457ECF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48B0A7-6125-E04E-9BB7-6C70E7667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DA5E2-D789-6C4A-84D4-451DF11F9C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A39FF-72B0-BA40-95BC-BEE804FCB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19CAAC-5D9F-4742-AAA7-15CED1DD7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982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C77B8D-0752-354F-93E6-0AA9DE44CB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9AC87A-809F-3742-A80D-6EA5C8AF37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ACC2E3-9F84-A747-9BAA-F5C20D20B6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C9069-28B6-0141-9D06-C57A7BF63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A6EAA-866C-EC42-BBC3-F703914E6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37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397EB9-A3BD-EE46-A149-349D3FFEF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1B0AC2-558C-214D-8DBA-9043AF055D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94DE7E-0A4D-884B-8B10-A5B24EAD10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AE9F0-4156-D440-AFC5-35917ECAAACC}" type="datetimeFigureOut">
              <a:rPr lang="en-GB" smtClean="0"/>
              <a:t>21/04/2021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87F4C3-644D-5B4E-9B75-440269E950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847D19-C59A-C64A-9FAA-80E389FEA9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2AA74-783F-8140-B1DD-1500B88330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382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BFE1AD3-B2BC-4567-8B4A-DCB8F9080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5801"/>
            <a:ext cx="12188952" cy="521767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1">
            <a:extLst>
              <a:ext uri="{FF2B5EF4-FFF2-40B4-BE49-F238E27FC236}">
                <a16:creationId xmlns:a16="http://schemas.microsoft.com/office/drawing/2014/main" id="{FDE75AAD-F4A4-4ED2-9A2F-B2412F936C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20008" r="8214" b="52759"/>
          <a:stretch/>
        </p:blipFill>
        <p:spPr>
          <a:xfrm flipV="1">
            <a:off x="2" y="0"/>
            <a:ext cx="12191999" cy="2235323"/>
          </a:xfrm>
          <a:custGeom>
            <a:avLst/>
            <a:gdLst>
              <a:gd name="connsiteX0" fmla="*/ 0 w 12191999"/>
              <a:gd name="connsiteY0" fmla="*/ 2235323 h 2235323"/>
              <a:gd name="connsiteX1" fmla="*/ 12191999 w 12191999"/>
              <a:gd name="connsiteY1" fmla="*/ 2235323 h 2235323"/>
              <a:gd name="connsiteX2" fmla="*/ 12191999 w 12191999"/>
              <a:gd name="connsiteY2" fmla="*/ 0 h 2235323"/>
              <a:gd name="connsiteX3" fmla="*/ 0 w 12191999"/>
              <a:gd name="connsiteY3" fmla="*/ 0 h 2235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2235323">
                <a:moveTo>
                  <a:pt x="0" y="2235323"/>
                </a:moveTo>
                <a:lnTo>
                  <a:pt x="12191999" y="2235323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17F02-6B9E-D142-AF0B-CC48EC5081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925" y="1601735"/>
            <a:ext cx="10684151" cy="1991979"/>
          </a:xfrm>
        </p:spPr>
        <p:txBody>
          <a:bodyPr anchor="b">
            <a:normAutofit/>
          </a:bodyPr>
          <a:lstStyle/>
          <a:p>
            <a:r>
              <a:rPr lang="en-GB" sz="6600" b="1" dirty="0">
                <a:solidFill>
                  <a:srgbClr val="FFFFFF"/>
                </a:solidFill>
                <a:latin typeface="Book Antiqua" panose="02040602050305030304" pitchFamily="18" charset="0"/>
              </a:rPr>
              <a:t>Storage Area Network Investigation</a:t>
            </a:r>
          </a:p>
        </p:txBody>
      </p:sp>
      <p:pic>
        <p:nvPicPr>
          <p:cNvPr id="17" name="Picture 13">
            <a:extLst>
              <a:ext uri="{FF2B5EF4-FFF2-40B4-BE49-F238E27FC236}">
                <a16:creationId xmlns:a16="http://schemas.microsoft.com/office/drawing/2014/main" id="{DA20CE0B-92EC-45FD-8F68-38003D6D8C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t="-1" r="8214" b="80325"/>
          <a:stretch/>
        </p:blipFill>
        <p:spPr>
          <a:xfrm flipV="1">
            <a:off x="0" y="4586080"/>
            <a:ext cx="12191999" cy="1614974"/>
          </a:xfrm>
          <a:custGeom>
            <a:avLst/>
            <a:gdLst>
              <a:gd name="connsiteX0" fmla="*/ 0 w 12191999"/>
              <a:gd name="connsiteY0" fmla="*/ 1614974 h 1614974"/>
              <a:gd name="connsiteX1" fmla="*/ 12191999 w 12191999"/>
              <a:gd name="connsiteY1" fmla="*/ 1614974 h 1614974"/>
              <a:gd name="connsiteX2" fmla="*/ 12191999 w 12191999"/>
              <a:gd name="connsiteY2" fmla="*/ 0 h 1614974"/>
              <a:gd name="connsiteX3" fmla="*/ 0 w 12191999"/>
              <a:gd name="connsiteY3" fmla="*/ 0 h 161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1614974">
                <a:moveTo>
                  <a:pt x="0" y="1614974"/>
                </a:moveTo>
                <a:lnTo>
                  <a:pt x="12191999" y="1614974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8710010A-BA14-B549-AFE0-305D9F8AFA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1575" y="3806169"/>
            <a:ext cx="9469211" cy="865639"/>
          </a:xfrm>
        </p:spPr>
        <p:txBody>
          <a:bodyPr anchor="t"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latin typeface="Book Antiqua" panose="02040602050305030304" pitchFamily="18" charset="0"/>
              </a:rPr>
              <a:t>Author: Biancamaria Di Napoli</a:t>
            </a:r>
          </a:p>
        </p:txBody>
      </p:sp>
    </p:spTree>
    <p:extLst>
      <p:ext uri="{BB962C8B-B14F-4D97-AF65-F5344CB8AC3E}">
        <p14:creationId xmlns:p14="http://schemas.microsoft.com/office/powerpoint/2010/main" val="2910732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F950-A9E9-7A4D-9EEB-09CDD3BD8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pPr algn="ctr"/>
            <a:r>
              <a:rPr lang="en-GB" sz="4000" b="1" dirty="0">
                <a:latin typeface="Book Antiqua" panose="02040602050305030304" pitchFamily="18" charset="0"/>
              </a:rPr>
              <a:t>INTRODUCTION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3F71C63E-B136-0C48-973A-6AB8B3D47388}"/>
              </a:ext>
            </a:extLst>
          </p:cNvPr>
          <p:cNvGrpSpPr/>
          <p:nvPr/>
        </p:nvGrpSpPr>
        <p:grpSpPr>
          <a:xfrm>
            <a:off x="838200" y="1848134"/>
            <a:ext cx="10515600" cy="1233179"/>
            <a:chOff x="0" y="236619"/>
            <a:chExt cx="10515600" cy="1233179"/>
          </a:xfrm>
        </p:grpSpPr>
        <p:sp>
          <p:nvSpPr>
            <p:cNvPr id="44" name="Rounded Rectangle 43">
              <a:extLst>
                <a:ext uri="{FF2B5EF4-FFF2-40B4-BE49-F238E27FC236}">
                  <a16:creationId xmlns:a16="http://schemas.microsoft.com/office/drawing/2014/main" id="{1CBA4763-CBE4-3644-B4AE-C260602B8130}"/>
                </a:ext>
              </a:extLst>
            </p:cNvPr>
            <p:cNvSpPr/>
            <p:nvPr/>
          </p:nvSpPr>
          <p:spPr>
            <a:xfrm>
              <a:off x="0" y="236619"/>
              <a:ext cx="10515600" cy="1233179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5" name="Rounded Rectangle 4">
              <a:extLst>
                <a:ext uri="{FF2B5EF4-FFF2-40B4-BE49-F238E27FC236}">
                  <a16:creationId xmlns:a16="http://schemas.microsoft.com/office/drawing/2014/main" id="{8F1EFA0B-9CB5-5B46-A947-985A16E85466}"/>
                </a:ext>
              </a:extLst>
            </p:cNvPr>
            <p:cNvSpPr txBox="1"/>
            <p:nvPr/>
          </p:nvSpPr>
          <p:spPr>
            <a:xfrm>
              <a:off x="60199" y="296818"/>
              <a:ext cx="10395202" cy="11127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WHAT IS SAN?</a:t>
              </a:r>
              <a:endParaRPr lang="en-US" sz="3100" kern="1200" dirty="0"/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753ED755-7350-974C-BE2E-9190F8C71966}"/>
              </a:ext>
            </a:extLst>
          </p:cNvPr>
          <p:cNvGrpSpPr/>
          <p:nvPr/>
        </p:nvGrpSpPr>
        <p:grpSpPr>
          <a:xfrm>
            <a:off x="838200" y="3596101"/>
            <a:ext cx="10515600" cy="1233179"/>
            <a:chOff x="0" y="236619"/>
            <a:chExt cx="10515600" cy="1233179"/>
          </a:xfrm>
        </p:grpSpPr>
        <p:sp>
          <p:nvSpPr>
            <p:cNvPr id="47" name="Rounded Rectangle 46">
              <a:extLst>
                <a:ext uri="{FF2B5EF4-FFF2-40B4-BE49-F238E27FC236}">
                  <a16:creationId xmlns:a16="http://schemas.microsoft.com/office/drawing/2014/main" id="{0A271E87-AF2A-8C49-95D6-95E26457D301}"/>
                </a:ext>
              </a:extLst>
            </p:cNvPr>
            <p:cNvSpPr/>
            <p:nvPr/>
          </p:nvSpPr>
          <p:spPr>
            <a:xfrm>
              <a:off x="0" y="236619"/>
              <a:ext cx="10515600" cy="1233179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8" name="Rounded Rectangle 4">
              <a:extLst>
                <a:ext uri="{FF2B5EF4-FFF2-40B4-BE49-F238E27FC236}">
                  <a16:creationId xmlns:a16="http://schemas.microsoft.com/office/drawing/2014/main" id="{4B572485-1DD3-4741-AAE7-9796EE2CF51B}"/>
                </a:ext>
              </a:extLst>
            </p:cNvPr>
            <p:cNvSpPr txBox="1"/>
            <p:nvPr/>
          </p:nvSpPr>
          <p:spPr>
            <a:xfrm>
              <a:off x="60199" y="296818"/>
              <a:ext cx="10395202" cy="11127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HOW IS IT USED IN A VIRTUALIZED DATA CENTER?</a:t>
              </a:r>
              <a:endParaRPr lang="en-US" sz="3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6808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957199-C3BC-1F48-BB81-E3013A9B3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65125"/>
            <a:ext cx="11027664" cy="72888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Book Antiqua" panose="02040602050305030304" pitchFamily="18" charset="0"/>
              </a:rPr>
              <a:t>SAN BASIC HARDWARE COMPONENTS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EB60493-B76E-E740-AF64-E6FE7641CF68}"/>
              </a:ext>
            </a:extLst>
          </p:cNvPr>
          <p:cNvGrpSpPr/>
          <p:nvPr/>
        </p:nvGrpSpPr>
        <p:grpSpPr>
          <a:xfrm>
            <a:off x="3445329" y="1649186"/>
            <a:ext cx="1208314" cy="1567543"/>
            <a:chOff x="3445329" y="1649186"/>
            <a:chExt cx="1208314" cy="1567543"/>
          </a:xfrm>
        </p:grpSpPr>
        <p:sp>
          <p:nvSpPr>
            <p:cNvPr id="7" name="Rounded Rectangle 6">
              <a:extLst>
                <a:ext uri="{FF2B5EF4-FFF2-40B4-BE49-F238E27FC236}">
                  <a16:creationId xmlns:a16="http://schemas.microsoft.com/office/drawing/2014/main" id="{45B1F9DC-4999-6D42-8F34-9A222D56FE0B}"/>
                </a:ext>
              </a:extLst>
            </p:cNvPr>
            <p:cNvSpPr/>
            <p:nvPr/>
          </p:nvSpPr>
          <p:spPr>
            <a:xfrm>
              <a:off x="3445329" y="1649186"/>
              <a:ext cx="1208314" cy="1567543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DD5C9DD-FE18-1E4E-8A2C-5198E8890E90}"/>
                </a:ext>
              </a:extLst>
            </p:cNvPr>
            <p:cNvSpPr txBox="1"/>
            <p:nvPr/>
          </p:nvSpPr>
          <p:spPr>
            <a:xfrm>
              <a:off x="3602856" y="1671740"/>
              <a:ext cx="8932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SERVER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DB6BA38-69D2-0744-977C-938AB3532B65}"/>
              </a:ext>
            </a:extLst>
          </p:cNvPr>
          <p:cNvGrpSpPr/>
          <p:nvPr/>
        </p:nvGrpSpPr>
        <p:grpSpPr>
          <a:xfrm>
            <a:off x="4049484" y="3902531"/>
            <a:ext cx="1600200" cy="408214"/>
            <a:chOff x="1322615" y="3796395"/>
            <a:chExt cx="1600200" cy="408214"/>
          </a:xfrm>
        </p:grpSpPr>
        <p:sp>
          <p:nvSpPr>
            <p:cNvPr id="8" name="Rounded Rectangle 7">
              <a:extLst>
                <a:ext uri="{FF2B5EF4-FFF2-40B4-BE49-F238E27FC236}">
                  <a16:creationId xmlns:a16="http://schemas.microsoft.com/office/drawing/2014/main" id="{4C143595-B088-9D41-B29D-CED1B38BF02C}"/>
                </a:ext>
              </a:extLst>
            </p:cNvPr>
            <p:cNvSpPr/>
            <p:nvPr/>
          </p:nvSpPr>
          <p:spPr>
            <a:xfrm>
              <a:off x="1322615" y="3796395"/>
              <a:ext cx="1600200" cy="408214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7D116C9-1ACE-9846-99E2-38351F83D09F}"/>
                </a:ext>
              </a:extLst>
            </p:cNvPr>
            <p:cNvSpPr txBox="1"/>
            <p:nvPr/>
          </p:nvSpPr>
          <p:spPr>
            <a:xfrm>
              <a:off x="1659286" y="3835277"/>
              <a:ext cx="9268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SWITCH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9248A25-652D-9C46-AA28-6113A79C0049}"/>
              </a:ext>
            </a:extLst>
          </p:cNvPr>
          <p:cNvGrpSpPr/>
          <p:nvPr/>
        </p:nvGrpSpPr>
        <p:grpSpPr>
          <a:xfrm>
            <a:off x="2775857" y="5110845"/>
            <a:ext cx="2547257" cy="1616529"/>
            <a:chOff x="2775857" y="5110845"/>
            <a:chExt cx="2547257" cy="1616529"/>
          </a:xfrm>
        </p:grpSpPr>
        <p:sp>
          <p:nvSpPr>
            <p:cNvPr id="10" name="Can 9">
              <a:extLst>
                <a:ext uri="{FF2B5EF4-FFF2-40B4-BE49-F238E27FC236}">
                  <a16:creationId xmlns:a16="http://schemas.microsoft.com/office/drawing/2014/main" id="{16147FF0-5222-E14B-B9E8-0D9DD43BF91F}"/>
                </a:ext>
              </a:extLst>
            </p:cNvPr>
            <p:cNvSpPr/>
            <p:nvPr/>
          </p:nvSpPr>
          <p:spPr>
            <a:xfrm>
              <a:off x="2775857" y="5110845"/>
              <a:ext cx="2547257" cy="1616529"/>
            </a:xfrm>
            <a:prstGeom prst="can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DC0BD7B6-DF9C-0146-AEA0-7754707A7DE1}"/>
                </a:ext>
              </a:extLst>
            </p:cNvPr>
            <p:cNvSpPr txBox="1"/>
            <p:nvPr/>
          </p:nvSpPr>
          <p:spPr>
            <a:xfrm>
              <a:off x="3186652" y="5873237"/>
              <a:ext cx="17256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STORAGE ARRAY</a:t>
              </a: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26FA63F-C214-EC42-9863-6CFAD7C4E233}"/>
              </a:ext>
            </a:extLst>
          </p:cNvPr>
          <p:cNvGrpSpPr/>
          <p:nvPr/>
        </p:nvGrpSpPr>
        <p:grpSpPr>
          <a:xfrm>
            <a:off x="7544116" y="1649186"/>
            <a:ext cx="1208314" cy="1567543"/>
            <a:chOff x="3445329" y="1649186"/>
            <a:chExt cx="1208314" cy="1567543"/>
          </a:xfrm>
        </p:grpSpPr>
        <p:sp>
          <p:nvSpPr>
            <p:cNvPr id="22" name="Rounded Rectangle 21">
              <a:extLst>
                <a:ext uri="{FF2B5EF4-FFF2-40B4-BE49-F238E27FC236}">
                  <a16:creationId xmlns:a16="http://schemas.microsoft.com/office/drawing/2014/main" id="{05535150-85D2-844A-A475-9C7F4B136406}"/>
                </a:ext>
              </a:extLst>
            </p:cNvPr>
            <p:cNvSpPr/>
            <p:nvPr/>
          </p:nvSpPr>
          <p:spPr>
            <a:xfrm>
              <a:off x="3445329" y="1649186"/>
              <a:ext cx="1208314" cy="1567543"/>
            </a:xfrm>
            <a:prstGeom prst="roundRect">
              <a:avLst/>
            </a:prstGeom>
            <a:solidFill>
              <a:schemeClr val="bg2"/>
            </a:solidFill>
            <a:ln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552D8F07-DE94-2D4D-AAA9-4197D870EA42}"/>
                </a:ext>
              </a:extLst>
            </p:cNvPr>
            <p:cNvSpPr txBox="1"/>
            <p:nvPr/>
          </p:nvSpPr>
          <p:spPr>
            <a:xfrm>
              <a:off x="3602856" y="1671740"/>
              <a:ext cx="8932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SERVER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9A24B2EE-1C46-7045-9EDB-221E4DB27320}"/>
              </a:ext>
            </a:extLst>
          </p:cNvPr>
          <p:cNvGrpSpPr/>
          <p:nvPr/>
        </p:nvGrpSpPr>
        <p:grpSpPr>
          <a:xfrm>
            <a:off x="6744016" y="3941413"/>
            <a:ext cx="1600200" cy="408214"/>
            <a:chOff x="1322615" y="3796395"/>
            <a:chExt cx="1600200" cy="408214"/>
          </a:xfrm>
        </p:grpSpPr>
        <p:sp>
          <p:nvSpPr>
            <p:cNvPr id="28" name="Rounded Rectangle 27">
              <a:extLst>
                <a:ext uri="{FF2B5EF4-FFF2-40B4-BE49-F238E27FC236}">
                  <a16:creationId xmlns:a16="http://schemas.microsoft.com/office/drawing/2014/main" id="{E7C7A7CE-36E3-5E40-9150-52D98FF6E2B6}"/>
                </a:ext>
              </a:extLst>
            </p:cNvPr>
            <p:cNvSpPr/>
            <p:nvPr/>
          </p:nvSpPr>
          <p:spPr>
            <a:xfrm>
              <a:off x="1322615" y="3796395"/>
              <a:ext cx="1600200" cy="408214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D81A1464-E870-B144-B230-6AA180C4F30F}"/>
                </a:ext>
              </a:extLst>
            </p:cNvPr>
            <p:cNvSpPr txBox="1"/>
            <p:nvPr/>
          </p:nvSpPr>
          <p:spPr>
            <a:xfrm>
              <a:off x="1659286" y="3835277"/>
              <a:ext cx="9268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SWITCH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57EB53E-F349-804A-B130-16B3086DFF25}"/>
              </a:ext>
            </a:extLst>
          </p:cNvPr>
          <p:cNvGrpSpPr/>
          <p:nvPr/>
        </p:nvGrpSpPr>
        <p:grpSpPr>
          <a:xfrm>
            <a:off x="7321272" y="5090640"/>
            <a:ext cx="2547257" cy="1616529"/>
            <a:chOff x="2775857" y="5110845"/>
            <a:chExt cx="2547257" cy="1616529"/>
          </a:xfrm>
        </p:grpSpPr>
        <p:sp>
          <p:nvSpPr>
            <p:cNvPr id="31" name="Can 30">
              <a:extLst>
                <a:ext uri="{FF2B5EF4-FFF2-40B4-BE49-F238E27FC236}">
                  <a16:creationId xmlns:a16="http://schemas.microsoft.com/office/drawing/2014/main" id="{5DA5E24C-AFBA-B843-A58D-4C2A0C13216B}"/>
                </a:ext>
              </a:extLst>
            </p:cNvPr>
            <p:cNvSpPr/>
            <p:nvPr/>
          </p:nvSpPr>
          <p:spPr>
            <a:xfrm>
              <a:off x="2775857" y="5110845"/>
              <a:ext cx="2547257" cy="1616529"/>
            </a:xfrm>
            <a:prstGeom prst="can">
              <a:avLst/>
            </a:prstGeom>
            <a:solidFill>
              <a:schemeClr val="tx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6BBD1A9-C07F-8A47-AA47-91001B76AE3E}"/>
                </a:ext>
              </a:extLst>
            </p:cNvPr>
            <p:cNvSpPr txBox="1"/>
            <p:nvPr/>
          </p:nvSpPr>
          <p:spPr>
            <a:xfrm>
              <a:off x="3186652" y="5873237"/>
              <a:ext cx="17256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STORAGE ARRAY</a:t>
              </a:r>
            </a:p>
          </p:txBody>
        </p:sp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85DCED4C-86F1-5640-A48D-355EAE344693}"/>
              </a:ext>
            </a:extLst>
          </p:cNvPr>
          <p:cNvCxnSpPr/>
          <p:nvPr/>
        </p:nvCxnSpPr>
        <p:spPr>
          <a:xfrm>
            <a:off x="3804557" y="3216729"/>
            <a:ext cx="691557" cy="6858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D2B0051-D4C2-D24A-8854-1276CE96FA5F}"/>
              </a:ext>
            </a:extLst>
          </p:cNvPr>
          <p:cNvCxnSpPr>
            <a:cxnSpLocks/>
          </p:cNvCxnSpPr>
          <p:nvPr/>
        </p:nvCxnSpPr>
        <p:spPr>
          <a:xfrm>
            <a:off x="4291535" y="3198462"/>
            <a:ext cx="3029737" cy="75928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A2AA9FB-F8C9-1B4A-8D1D-3A733EF17FC9}"/>
              </a:ext>
            </a:extLst>
          </p:cNvPr>
          <p:cNvCxnSpPr>
            <a:cxnSpLocks/>
          </p:cNvCxnSpPr>
          <p:nvPr/>
        </p:nvCxnSpPr>
        <p:spPr>
          <a:xfrm flipH="1">
            <a:off x="8007544" y="3190297"/>
            <a:ext cx="399107" cy="76744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75CECB52-E751-C54D-B113-9DDE64A35DCB}"/>
              </a:ext>
            </a:extLst>
          </p:cNvPr>
          <p:cNvCxnSpPr>
            <a:cxnSpLocks/>
          </p:cNvCxnSpPr>
          <p:nvPr/>
        </p:nvCxnSpPr>
        <p:spPr>
          <a:xfrm flipH="1">
            <a:off x="5012871" y="3217904"/>
            <a:ext cx="2835254" cy="69707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C5D545D0-7435-F348-B51F-524CBC4EAF42}"/>
              </a:ext>
            </a:extLst>
          </p:cNvPr>
          <p:cNvCxnSpPr/>
          <p:nvPr/>
        </p:nvCxnSpPr>
        <p:spPr>
          <a:xfrm flipH="1">
            <a:off x="3445329" y="4310745"/>
            <a:ext cx="1050785" cy="93072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FCE164EE-1250-5C49-915E-1946D64EE7DC}"/>
              </a:ext>
            </a:extLst>
          </p:cNvPr>
          <p:cNvCxnSpPr/>
          <p:nvPr/>
        </p:nvCxnSpPr>
        <p:spPr>
          <a:xfrm>
            <a:off x="5192486" y="4310745"/>
            <a:ext cx="2815058" cy="93072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90B4A880-76F4-A74D-ACCB-43DA9F65DE2E}"/>
              </a:ext>
            </a:extLst>
          </p:cNvPr>
          <p:cNvCxnSpPr>
            <a:cxnSpLocks/>
          </p:cNvCxnSpPr>
          <p:nvPr/>
        </p:nvCxnSpPr>
        <p:spPr>
          <a:xfrm flipH="1">
            <a:off x="4496114" y="4330186"/>
            <a:ext cx="2825158" cy="91128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AF47B63A-C641-464F-87A8-A5D15F94F0FD}"/>
              </a:ext>
            </a:extLst>
          </p:cNvPr>
          <p:cNvCxnSpPr/>
          <p:nvPr/>
        </p:nvCxnSpPr>
        <p:spPr>
          <a:xfrm>
            <a:off x="7848125" y="4330186"/>
            <a:ext cx="1328532" cy="91128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2" name="Group 61">
            <a:extLst>
              <a:ext uri="{FF2B5EF4-FFF2-40B4-BE49-F238E27FC236}">
                <a16:creationId xmlns:a16="http://schemas.microsoft.com/office/drawing/2014/main" id="{38C6CCCE-6343-2E48-AE36-5199FE5523CF}"/>
              </a:ext>
            </a:extLst>
          </p:cNvPr>
          <p:cNvGrpSpPr/>
          <p:nvPr/>
        </p:nvGrpSpPr>
        <p:grpSpPr>
          <a:xfrm>
            <a:off x="8166029" y="2827193"/>
            <a:ext cx="584775" cy="369332"/>
            <a:chOff x="522513" y="3429000"/>
            <a:chExt cx="584775" cy="369332"/>
          </a:xfrm>
        </p:grpSpPr>
        <p:sp>
          <p:nvSpPr>
            <p:cNvPr id="52" name="Rounded Rectangle 51">
              <a:extLst>
                <a:ext uri="{FF2B5EF4-FFF2-40B4-BE49-F238E27FC236}">
                  <a16:creationId xmlns:a16="http://schemas.microsoft.com/office/drawing/2014/main" id="{53C4D129-107C-E44A-B7EA-D8F05FC287AF}"/>
                </a:ext>
              </a:extLst>
            </p:cNvPr>
            <p:cNvSpPr/>
            <p:nvPr/>
          </p:nvSpPr>
          <p:spPr>
            <a:xfrm>
              <a:off x="522513" y="3429000"/>
              <a:ext cx="584775" cy="369332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94B32BD5-9EB2-CC46-9C30-1CE83AD48852}"/>
                </a:ext>
              </a:extLst>
            </p:cNvPr>
            <p:cNvSpPr txBox="1"/>
            <p:nvPr/>
          </p:nvSpPr>
          <p:spPr>
            <a:xfrm>
              <a:off x="522513" y="3429000"/>
              <a:ext cx="5847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HBA</a:t>
              </a:r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82F986E6-ABBF-8F48-A414-0BE31D57CAC6}"/>
              </a:ext>
            </a:extLst>
          </p:cNvPr>
          <p:cNvGrpSpPr/>
          <p:nvPr/>
        </p:nvGrpSpPr>
        <p:grpSpPr>
          <a:xfrm>
            <a:off x="8972114" y="5114768"/>
            <a:ext cx="409086" cy="369332"/>
            <a:chOff x="475813" y="4741513"/>
            <a:chExt cx="409086" cy="369332"/>
          </a:xfrm>
        </p:grpSpPr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F892B4A3-435C-5C48-9E71-B5551C3E90E0}"/>
                </a:ext>
              </a:extLst>
            </p:cNvPr>
            <p:cNvSpPr/>
            <p:nvPr/>
          </p:nvSpPr>
          <p:spPr>
            <a:xfrm>
              <a:off x="522513" y="4776108"/>
              <a:ext cx="315687" cy="314532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55" name="TextBox 54">
              <a:extLst>
                <a:ext uri="{FF2B5EF4-FFF2-40B4-BE49-F238E27FC236}">
                  <a16:creationId xmlns:a16="http://schemas.microsoft.com/office/drawing/2014/main" id="{D0E0E5D6-56D9-9348-ADF8-E892C995DD99}"/>
                </a:ext>
              </a:extLst>
            </p:cNvPr>
            <p:cNvSpPr txBox="1"/>
            <p:nvPr/>
          </p:nvSpPr>
          <p:spPr>
            <a:xfrm>
              <a:off x="475813" y="4741513"/>
              <a:ext cx="4090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SP</a:t>
              </a:r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19ED8752-5AD4-B44B-A260-71733BC92C7C}"/>
              </a:ext>
            </a:extLst>
          </p:cNvPr>
          <p:cNvGrpSpPr/>
          <p:nvPr/>
        </p:nvGrpSpPr>
        <p:grpSpPr>
          <a:xfrm>
            <a:off x="7558042" y="2830692"/>
            <a:ext cx="584775" cy="369332"/>
            <a:chOff x="522513" y="3429000"/>
            <a:chExt cx="584775" cy="369332"/>
          </a:xfrm>
        </p:grpSpPr>
        <p:sp>
          <p:nvSpPr>
            <p:cNvPr id="64" name="Rounded Rectangle 63">
              <a:extLst>
                <a:ext uri="{FF2B5EF4-FFF2-40B4-BE49-F238E27FC236}">
                  <a16:creationId xmlns:a16="http://schemas.microsoft.com/office/drawing/2014/main" id="{CADA1ED8-818F-584E-8146-6AB6273D7610}"/>
                </a:ext>
              </a:extLst>
            </p:cNvPr>
            <p:cNvSpPr/>
            <p:nvPr/>
          </p:nvSpPr>
          <p:spPr>
            <a:xfrm>
              <a:off x="522513" y="3429000"/>
              <a:ext cx="584775" cy="369332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0D2D9DF9-4879-CF45-9231-63A81AAA1EB5}"/>
                </a:ext>
              </a:extLst>
            </p:cNvPr>
            <p:cNvSpPr txBox="1"/>
            <p:nvPr/>
          </p:nvSpPr>
          <p:spPr>
            <a:xfrm>
              <a:off x="522513" y="3429000"/>
              <a:ext cx="5847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HBA</a:t>
              </a:r>
            </a:p>
          </p:txBody>
        </p:sp>
      </p:grpSp>
      <p:grpSp>
        <p:nvGrpSpPr>
          <p:cNvPr id="66" name="Group 65">
            <a:extLst>
              <a:ext uri="{FF2B5EF4-FFF2-40B4-BE49-F238E27FC236}">
                <a16:creationId xmlns:a16="http://schemas.microsoft.com/office/drawing/2014/main" id="{EBFB11CE-6A40-C748-9381-4DA58B76CDBF}"/>
              </a:ext>
            </a:extLst>
          </p:cNvPr>
          <p:cNvGrpSpPr/>
          <p:nvPr/>
        </p:nvGrpSpPr>
        <p:grpSpPr>
          <a:xfrm>
            <a:off x="4054300" y="2834183"/>
            <a:ext cx="584775" cy="369332"/>
            <a:chOff x="522513" y="3429000"/>
            <a:chExt cx="584775" cy="369332"/>
          </a:xfrm>
        </p:grpSpPr>
        <p:sp>
          <p:nvSpPr>
            <p:cNvPr id="67" name="Rounded Rectangle 66">
              <a:extLst>
                <a:ext uri="{FF2B5EF4-FFF2-40B4-BE49-F238E27FC236}">
                  <a16:creationId xmlns:a16="http://schemas.microsoft.com/office/drawing/2014/main" id="{BAFAF2C8-F9A2-8249-AA2D-7D2C33D06474}"/>
                </a:ext>
              </a:extLst>
            </p:cNvPr>
            <p:cNvSpPr/>
            <p:nvPr/>
          </p:nvSpPr>
          <p:spPr>
            <a:xfrm>
              <a:off x="522513" y="3429000"/>
              <a:ext cx="584775" cy="369332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9766B804-B5E7-9549-B24F-0174C8CA281A}"/>
                </a:ext>
              </a:extLst>
            </p:cNvPr>
            <p:cNvSpPr txBox="1"/>
            <p:nvPr/>
          </p:nvSpPr>
          <p:spPr>
            <a:xfrm>
              <a:off x="522513" y="3429000"/>
              <a:ext cx="5847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HBA</a:t>
              </a:r>
            </a:p>
          </p:txBody>
        </p:sp>
      </p:grpSp>
      <p:grpSp>
        <p:nvGrpSpPr>
          <p:cNvPr id="69" name="Group 68">
            <a:extLst>
              <a:ext uri="{FF2B5EF4-FFF2-40B4-BE49-F238E27FC236}">
                <a16:creationId xmlns:a16="http://schemas.microsoft.com/office/drawing/2014/main" id="{3E2DC4BB-1E32-AD42-8DE7-DF1BE4C40AF2}"/>
              </a:ext>
            </a:extLst>
          </p:cNvPr>
          <p:cNvGrpSpPr/>
          <p:nvPr/>
        </p:nvGrpSpPr>
        <p:grpSpPr>
          <a:xfrm>
            <a:off x="3445329" y="2831073"/>
            <a:ext cx="584775" cy="369332"/>
            <a:chOff x="522513" y="3429000"/>
            <a:chExt cx="584775" cy="369332"/>
          </a:xfrm>
        </p:grpSpPr>
        <p:sp>
          <p:nvSpPr>
            <p:cNvPr id="70" name="Rounded Rectangle 69">
              <a:extLst>
                <a:ext uri="{FF2B5EF4-FFF2-40B4-BE49-F238E27FC236}">
                  <a16:creationId xmlns:a16="http://schemas.microsoft.com/office/drawing/2014/main" id="{54FF5953-9FC0-1842-9D86-C650C44C0155}"/>
                </a:ext>
              </a:extLst>
            </p:cNvPr>
            <p:cNvSpPr/>
            <p:nvPr/>
          </p:nvSpPr>
          <p:spPr>
            <a:xfrm>
              <a:off x="522513" y="3429000"/>
              <a:ext cx="584775" cy="369332"/>
            </a:xfrm>
            <a:prstGeom prst="round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B042DD90-FE3D-7747-8867-82D955ABB346}"/>
                </a:ext>
              </a:extLst>
            </p:cNvPr>
            <p:cNvSpPr txBox="1"/>
            <p:nvPr/>
          </p:nvSpPr>
          <p:spPr>
            <a:xfrm>
              <a:off x="522513" y="3429000"/>
              <a:ext cx="5847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HBA</a:t>
              </a:r>
            </a:p>
          </p:txBody>
        </p: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6FB6E7A-0FB3-B341-BD37-4B48065FA716}"/>
              </a:ext>
            </a:extLst>
          </p:cNvPr>
          <p:cNvGrpSpPr/>
          <p:nvPr/>
        </p:nvGrpSpPr>
        <p:grpSpPr>
          <a:xfrm>
            <a:off x="7910747" y="5122122"/>
            <a:ext cx="409086" cy="369332"/>
            <a:chOff x="475813" y="4741513"/>
            <a:chExt cx="409086" cy="369332"/>
          </a:xfrm>
        </p:grpSpPr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094307FB-EFB1-4D43-AE21-1B7715C02D14}"/>
                </a:ext>
              </a:extLst>
            </p:cNvPr>
            <p:cNvSpPr/>
            <p:nvPr/>
          </p:nvSpPr>
          <p:spPr>
            <a:xfrm>
              <a:off x="522513" y="4776108"/>
              <a:ext cx="315687" cy="314532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FFB0DAEC-94BF-A94B-9EB2-5C40FB55AC2A}"/>
                </a:ext>
              </a:extLst>
            </p:cNvPr>
            <p:cNvSpPr txBox="1"/>
            <p:nvPr/>
          </p:nvSpPr>
          <p:spPr>
            <a:xfrm>
              <a:off x="475813" y="4741513"/>
              <a:ext cx="4090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SP</a:t>
              </a:r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2F332F9-FEDD-A54A-B43D-B478DD1AAF1C}"/>
              </a:ext>
            </a:extLst>
          </p:cNvPr>
          <p:cNvGrpSpPr/>
          <p:nvPr/>
        </p:nvGrpSpPr>
        <p:grpSpPr>
          <a:xfrm>
            <a:off x="4315433" y="5136910"/>
            <a:ext cx="409086" cy="369332"/>
            <a:chOff x="475813" y="4741513"/>
            <a:chExt cx="409086" cy="369332"/>
          </a:xfrm>
        </p:grpSpPr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C9386A82-014E-274A-9C1D-0E131E6ACC5C}"/>
                </a:ext>
              </a:extLst>
            </p:cNvPr>
            <p:cNvSpPr/>
            <p:nvPr/>
          </p:nvSpPr>
          <p:spPr>
            <a:xfrm>
              <a:off x="522513" y="4776108"/>
              <a:ext cx="315687" cy="314532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189428F9-05B8-3148-9384-FF40A4FB44AC}"/>
                </a:ext>
              </a:extLst>
            </p:cNvPr>
            <p:cNvSpPr txBox="1"/>
            <p:nvPr/>
          </p:nvSpPr>
          <p:spPr>
            <a:xfrm>
              <a:off x="475813" y="4741513"/>
              <a:ext cx="4090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SP</a:t>
              </a:r>
            </a:p>
          </p:txBody>
        </p: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FD688403-D1F1-4841-A72A-644945F20081}"/>
              </a:ext>
            </a:extLst>
          </p:cNvPr>
          <p:cNvGrpSpPr/>
          <p:nvPr/>
        </p:nvGrpSpPr>
        <p:grpSpPr>
          <a:xfrm>
            <a:off x="3299873" y="5134973"/>
            <a:ext cx="409086" cy="369332"/>
            <a:chOff x="475813" y="4741513"/>
            <a:chExt cx="409086" cy="369332"/>
          </a:xfrm>
        </p:grpSpPr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BDC81A15-616D-B248-94E1-7F53702890F2}"/>
                </a:ext>
              </a:extLst>
            </p:cNvPr>
            <p:cNvSpPr/>
            <p:nvPr/>
          </p:nvSpPr>
          <p:spPr>
            <a:xfrm>
              <a:off x="522513" y="4776108"/>
              <a:ext cx="315687" cy="314532"/>
            </a:xfrm>
            <a:prstGeom prst="ellipse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5ECA1E0E-F02F-D746-96FE-FF2C8D24C135}"/>
                </a:ext>
              </a:extLst>
            </p:cNvPr>
            <p:cNvSpPr txBox="1"/>
            <p:nvPr/>
          </p:nvSpPr>
          <p:spPr>
            <a:xfrm>
              <a:off x="475813" y="4741513"/>
              <a:ext cx="4090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SP</a:t>
              </a:r>
            </a:p>
          </p:txBody>
        </p:sp>
      </p:grpSp>
      <p:grpSp>
        <p:nvGrpSpPr>
          <p:cNvPr id="82" name="Group 81">
            <a:extLst>
              <a:ext uri="{FF2B5EF4-FFF2-40B4-BE49-F238E27FC236}">
                <a16:creationId xmlns:a16="http://schemas.microsoft.com/office/drawing/2014/main" id="{BA4B06D3-9F27-7C44-8D15-25AD887C44F5}"/>
              </a:ext>
            </a:extLst>
          </p:cNvPr>
          <p:cNvGrpSpPr/>
          <p:nvPr/>
        </p:nvGrpSpPr>
        <p:grpSpPr>
          <a:xfrm>
            <a:off x="9712871" y="3557461"/>
            <a:ext cx="2146925" cy="690140"/>
            <a:chOff x="9588998" y="3999186"/>
            <a:chExt cx="2146925" cy="690140"/>
          </a:xfrm>
        </p:grpSpPr>
        <p:pic>
          <p:nvPicPr>
            <p:cNvPr id="83" name="Graphic 82" descr="Tick">
              <a:extLst>
                <a:ext uri="{FF2B5EF4-FFF2-40B4-BE49-F238E27FC236}">
                  <a16:creationId xmlns:a16="http://schemas.microsoft.com/office/drawing/2014/main" id="{48B5D511-0745-8540-8FD3-9208F992754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045783" y="3999186"/>
              <a:ext cx="690140" cy="690140"/>
            </a:xfrm>
            <a:prstGeom prst="rect">
              <a:avLst/>
            </a:prstGeom>
          </p:spPr>
        </p:pic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F30F34A6-B7D9-2C4F-B91A-E089ABE5B467}"/>
                </a:ext>
              </a:extLst>
            </p:cNvPr>
            <p:cNvSpPr txBox="1"/>
            <p:nvPr/>
          </p:nvSpPr>
          <p:spPr>
            <a:xfrm>
              <a:off x="9588998" y="4277758"/>
              <a:ext cx="13756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chemeClr val="accent1">
                      <a:lumMod val="75000"/>
                    </a:schemeClr>
                  </a:solidFill>
                </a:rPr>
                <a:t>SCALABILITY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1846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872FB-C7A5-AA46-8F56-93182546B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293" y="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Book Antiqua" panose="02040602050305030304" pitchFamily="18" charset="0"/>
              </a:rPr>
              <a:t>RAID AND LUN FUNCTIONALITIES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CB917-AE3B-4341-9068-ED6CEC4F9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293" y="2178495"/>
            <a:ext cx="10515600" cy="1456418"/>
          </a:xfrm>
        </p:spPr>
        <p:txBody>
          <a:bodyPr>
            <a:normAutofit fontScale="92500"/>
          </a:bodyPr>
          <a:lstStyle/>
          <a:p>
            <a:pPr marL="0" indent="0" algn="ctr">
              <a:buNone/>
            </a:pPr>
            <a:r>
              <a:rPr lang="en-GB" b="1" dirty="0"/>
              <a:t>RAID - Redundant Array of Independent Disks</a:t>
            </a:r>
          </a:p>
          <a:p>
            <a:pPr marL="0" indent="0">
              <a:buNone/>
            </a:pPr>
            <a:r>
              <a:rPr lang="en-GB" dirty="0"/>
              <a:t>“It is a way of storing the same data in different places on multiple hard disk or solid-state drives to protect data in the case of a drive failure.[1]”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D6C348B-CC87-914A-9ECF-70117B819FD0}"/>
              </a:ext>
            </a:extLst>
          </p:cNvPr>
          <p:cNvSpPr txBox="1">
            <a:spLocks/>
          </p:cNvSpPr>
          <p:nvPr/>
        </p:nvSpPr>
        <p:spPr>
          <a:xfrm>
            <a:off x="838200" y="4503287"/>
            <a:ext cx="10515600" cy="164730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/>
              <a:t>LUN - Logical Unit Number</a:t>
            </a:r>
          </a:p>
          <a:p>
            <a:pPr marL="0" indent="0">
              <a:buNone/>
            </a:pPr>
            <a:r>
              <a:rPr lang="en-GB" dirty="0"/>
              <a:t>“It is is a unique identifier for designating an individual or collection of physical or virtual storage devices that execute input/output (I/O) commands with a host computer,.[2]”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8A6B8B2-003E-2B4B-A47B-846614C8B8CC}"/>
              </a:ext>
            </a:extLst>
          </p:cNvPr>
          <p:cNvGrpSpPr/>
          <p:nvPr/>
        </p:nvGrpSpPr>
        <p:grpSpPr>
          <a:xfrm>
            <a:off x="9352291" y="1457437"/>
            <a:ext cx="2662463" cy="690140"/>
            <a:chOff x="9036407" y="1056399"/>
            <a:chExt cx="2662463" cy="690140"/>
          </a:xfrm>
        </p:grpSpPr>
        <p:pic>
          <p:nvPicPr>
            <p:cNvPr id="25" name="Graphic 24" descr="Tick">
              <a:extLst>
                <a:ext uri="{FF2B5EF4-FFF2-40B4-BE49-F238E27FC236}">
                  <a16:creationId xmlns:a16="http://schemas.microsoft.com/office/drawing/2014/main" id="{C318DC23-C3F2-8241-8B0B-0B96A05475E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008730" y="1056399"/>
              <a:ext cx="690140" cy="69014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859DE732-83C5-A442-86F9-AD791A763A0B}"/>
                </a:ext>
              </a:extLst>
            </p:cNvPr>
            <p:cNvSpPr txBox="1"/>
            <p:nvPr/>
          </p:nvSpPr>
          <p:spPr>
            <a:xfrm>
              <a:off x="9036407" y="1368461"/>
              <a:ext cx="19398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chemeClr val="accent1">
                      <a:lumMod val="75000"/>
                    </a:schemeClr>
                  </a:solidFill>
                </a:rPr>
                <a:t>FAULT TOLERANCE</a:t>
              </a: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9756C9E-0B73-6D4D-BB51-B36CA9CED920}"/>
              </a:ext>
            </a:extLst>
          </p:cNvPr>
          <p:cNvGrpSpPr/>
          <p:nvPr/>
        </p:nvGrpSpPr>
        <p:grpSpPr>
          <a:xfrm>
            <a:off x="9982047" y="3898514"/>
            <a:ext cx="1964050" cy="690140"/>
            <a:chOff x="9771873" y="3999186"/>
            <a:chExt cx="1964050" cy="690140"/>
          </a:xfrm>
        </p:grpSpPr>
        <p:pic>
          <p:nvPicPr>
            <p:cNvPr id="27" name="Graphic 26" descr="Tick">
              <a:extLst>
                <a:ext uri="{FF2B5EF4-FFF2-40B4-BE49-F238E27FC236}">
                  <a16:creationId xmlns:a16="http://schemas.microsoft.com/office/drawing/2014/main" id="{4758A8D3-E692-2842-928D-AB7EDC06EC8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11045783" y="3999186"/>
              <a:ext cx="690140" cy="690140"/>
            </a:xfrm>
            <a:prstGeom prst="rect">
              <a:avLst/>
            </a:prstGeom>
          </p:spPr>
        </p:pic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AF5D997A-5768-6F4B-A6A1-A63CFEB46F71}"/>
                </a:ext>
              </a:extLst>
            </p:cNvPr>
            <p:cNvSpPr txBox="1"/>
            <p:nvPr/>
          </p:nvSpPr>
          <p:spPr>
            <a:xfrm>
              <a:off x="9771873" y="4277758"/>
              <a:ext cx="10997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>
                  <a:solidFill>
                    <a:schemeClr val="accent1">
                      <a:lumMod val="75000"/>
                    </a:schemeClr>
                  </a:solidFill>
                </a:rPr>
                <a:t>SECURITY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9481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CD798-73C8-DC44-A6BB-F266E7E62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670" y="-90338"/>
            <a:ext cx="1192033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Book Antiqua" panose="02040602050305030304" pitchFamily="18" charset="0"/>
              </a:rPr>
              <a:t>SAN STORAGE MANAGEMENT SOFTWARE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F25F7-B6DC-9444-8E10-B7583AB16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258" y="1101029"/>
            <a:ext cx="4533900" cy="13255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dirty="0"/>
              <a:t>LATENCY</a:t>
            </a:r>
          </a:p>
          <a:p>
            <a:pPr marL="0" indent="0" algn="ctr">
              <a:buNone/>
            </a:pPr>
            <a:r>
              <a:rPr lang="en-GB" sz="2000" dirty="0"/>
              <a:t>OVER-SUBSCRIPTION</a:t>
            </a:r>
          </a:p>
          <a:p>
            <a:pPr marL="0" indent="0" algn="ctr">
              <a:buNone/>
            </a:pPr>
            <a:r>
              <a:rPr lang="en-GB" sz="2000" dirty="0"/>
              <a:t>RAID ALLOCATION []</a:t>
            </a:r>
          </a:p>
        </p:txBody>
      </p:sp>
      <p:pic>
        <p:nvPicPr>
          <p:cNvPr id="5" name="Picture 4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595B1BD6-7E7F-C545-B156-510A87162C29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475" y="2791961"/>
            <a:ext cx="5682525" cy="368835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D31E045-1FD0-694F-96E4-42CFE55ED893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1165" y="2791962"/>
            <a:ext cx="5437360" cy="368834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2" name="Picture 11" descr="Logo&#10;&#10;Description automatically generated">
            <a:extLst>
              <a:ext uri="{FF2B5EF4-FFF2-40B4-BE49-F238E27FC236}">
                <a16:creationId xmlns:a16="http://schemas.microsoft.com/office/drawing/2014/main" id="{3C4CB96E-A395-F340-A7CA-AA8D0E7A0C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670" y="1738132"/>
            <a:ext cx="2743200" cy="698500"/>
          </a:xfrm>
          <a:prstGeom prst="rect">
            <a:avLst/>
          </a:prstGeom>
        </p:spPr>
      </p:pic>
      <p:pic>
        <p:nvPicPr>
          <p:cNvPr id="30" name="Picture 2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716D6A70-177F-3640-A34A-96E0B124C84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29691" y="1970882"/>
            <a:ext cx="2197100" cy="6096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079D221B-CC9D-4F4D-9DD6-51F6F093657D}"/>
              </a:ext>
            </a:extLst>
          </p:cNvPr>
          <p:cNvSpPr txBox="1"/>
          <p:nvPr/>
        </p:nvSpPr>
        <p:spPr>
          <a:xfrm>
            <a:off x="428066" y="2426593"/>
            <a:ext cx="198342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 1. </a:t>
            </a:r>
            <a:r>
              <a:rPr lang="en-GB" sz="1400" dirty="0" err="1"/>
              <a:t>Logo.Source</a:t>
            </a:r>
            <a:r>
              <a:rPr lang="en-GB" sz="1400" dirty="0"/>
              <a:t> [3]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311522E-B4B6-4143-9C77-B9D8DC52B393}"/>
              </a:ext>
            </a:extLst>
          </p:cNvPr>
          <p:cNvSpPr txBox="1"/>
          <p:nvPr/>
        </p:nvSpPr>
        <p:spPr>
          <a:xfrm>
            <a:off x="9529691" y="2501505"/>
            <a:ext cx="20235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Figure 2. Logo. Source [4]</a:t>
            </a:r>
          </a:p>
        </p:txBody>
      </p:sp>
    </p:spTree>
    <p:extLst>
      <p:ext uri="{BB962C8B-B14F-4D97-AF65-F5344CB8AC3E}">
        <p14:creationId xmlns:p14="http://schemas.microsoft.com/office/powerpoint/2010/main" val="357444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3" grpId="0"/>
      <p:bldP spid="3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1EDC6-E49F-E041-8E96-9284DC1EB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21920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Book Antiqua" panose="02040602050305030304" pitchFamily="18" charset="0"/>
              </a:rPr>
              <a:t>SAN INFRASTRUCTURE SEMPLIFICATION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A834D0CB-A267-8A43-9AE8-9736DB9B66D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08599163"/>
              </p:ext>
            </p:extLst>
          </p:nvPr>
        </p:nvGraphicFramePr>
        <p:xfrm>
          <a:off x="847344" y="1471353"/>
          <a:ext cx="10506456" cy="4535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58339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1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66BFC-24D9-634D-AB65-4A85DAC99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" y="18255"/>
            <a:ext cx="12045696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Book Antiqua" panose="02040602050305030304" pitchFamily="18" charset="0"/>
              </a:rPr>
              <a:t>SAN INFORMATION LIFECYCLE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840CF-12AD-4A42-860D-9CFE92882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2337262"/>
            <a:ext cx="6050280" cy="259674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“Information lifecycle management (ILM) is a process for managing information through its lifecycle, from conception until intentional disposal”.[5]</a:t>
            </a:r>
          </a:p>
        </p:txBody>
      </p:sp>
      <p:pic>
        <p:nvPicPr>
          <p:cNvPr id="13" name="Graphic 12" descr="Workflow">
            <a:extLst>
              <a:ext uri="{FF2B5EF4-FFF2-40B4-BE49-F238E27FC236}">
                <a16:creationId xmlns:a16="http://schemas.microsoft.com/office/drawing/2014/main" id="{41F88CC3-884D-A942-952B-55360CC073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8200" y="1825625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906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33AD4-AC60-A841-A0D4-3C5C9E4CA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Book Antiqua" panose="02040602050305030304" pitchFamily="18" charset="0"/>
              </a:rPr>
              <a:t>BUSINESS CONTINUITY IN SAN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E185A9-35AF-E140-8FCF-4DB91697C090}"/>
              </a:ext>
            </a:extLst>
          </p:cNvPr>
          <p:cNvSpPr txBox="1"/>
          <p:nvPr/>
        </p:nvSpPr>
        <p:spPr>
          <a:xfrm>
            <a:off x="3657600" y="2011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064404B-2B7D-9844-BA8B-4722D540A7D5}"/>
              </a:ext>
            </a:extLst>
          </p:cNvPr>
          <p:cNvGrpSpPr/>
          <p:nvPr/>
        </p:nvGrpSpPr>
        <p:grpSpPr>
          <a:xfrm>
            <a:off x="838200" y="1669529"/>
            <a:ext cx="10515600" cy="1233179"/>
            <a:chOff x="0" y="236619"/>
            <a:chExt cx="10515600" cy="1233179"/>
          </a:xfrm>
        </p:grpSpPr>
        <p:sp>
          <p:nvSpPr>
            <p:cNvPr id="21" name="Rounded Rectangle 20">
              <a:extLst>
                <a:ext uri="{FF2B5EF4-FFF2-40B4-BE49-F238E27FC236}">
                  <a16:creationId xmlns:a16="http://schemas.microsoft.com/office/drawing/2014/main" id="{9B2A326D-50F6-8E40-A045-9DD10C8D82B4}"/>
                </a:ext>
              </a:extLst>
            </p:cNvPr>
            <p:cNvSpPr/>
            <p:nvPr/>
          </p:nvSpPr>
          <p:spPr>
            <a:xfrm>
              <a:off x="0" y="236619"/>
              <a:ext cx="10515600" cy="1233179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2" name="Rounded Rectangle 4">
              <a:extLst>
                <a:ext uri="{FF2B5EF4-FFF2-40B4-BE49-F238E27FC236}">
                  <a16:creationId xmlns:a16="http://schemas.microsoft.com/office/drawing/2014/main" id="{9D6E9EA6-7BD2-ED47-9D41-E9A391D1333F}"/>
                </a:ext>
              </a:extLst>
            </p:cNvPr>
            <p:cNvSpPr txBox="1"/>
            <p:nvPr/>
          </p:nvSpPr>
          <p:spPr>
            <a:xfrm>
              <a:off x="60199" y="296818"/>
              <a:ext cx="10395202" cy="11127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Continuous business operations are imperative for a successful company, and they help maintaining a competitive advantage. </a:t>
              </a:r>
              <a:endParaRPr lang="en-US" sz="3100" kern="1200" dirty="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0D5CB91-7C2D-7042-B2AC-43B60585D3BB}"/>
              </a:ext>
            </a:extLst>
          </p:cNvPr>
          <p:cNvGrpSpPr/>
          <p:nvPr/>
        </p:nvGrpSpPr>
        <p:grpSpPr>
          <a:xfrm>
            <a:off x="848524" y="3291735"/>
            <a:ext cx="10515600" cy="1233179"/>
            <a:chOff x="0" y="1559079"/>
            <a:chExt cx="10515600" cy="1233179"/>
          </a:xfrm>
        </p:grpSpPr>
        <p:sp>
          <p:nvSpPr>
            <p:cNvPr id="24" name="Rounded Rectangle 23">
              <a:extLst>
                <a:ext uri="{FF2B5EF4-FFF2-40B4-BE49-F238E27FC236}">
                  <a16:creationId xmlns:a16="http://schemas.microsoft.com/office/drawing/2014/main" id="{B4554030-51B9-EA44-BD53-17EDE503625D}"/>
                </a:ext>
              </a:extLst>
            </p:cNvPr>
            <p:cNvSpPr/>
            <p:nvPr/>
          </p:nvSpPr>
          <p:spPr>
            <a:xfrm>
              <a:off x="0" y="1559079"/>
              <a:ext cx="10515600" cy="1233179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Rounded Rectangle 4">
              <a:extLst>
                <a:ext uri="{FF2B5EF4-FFF2-40B4-BE49-F238E27FC236}">
                  <a16:creationId xmlns:a16="http://schemas.microsoft.com/office/drawing/2014/main" id="{5933981E-0B4C-AB46-8891-23CDC4863E6B}"/>
                </a:ext>
              </a:extLst>
            </p:cNvPr>
            <p:cNvSpPr txBox="1"/>
            <p:nvPr/>
          </p:nvSpPr>
          <p:spPr>
            <a:xfrm>
              <a:off x="60199" y="1619278"/>
              <a:ext cx="10395202" cy="11127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/>
                <a:t>Business must be sensitive to privacy and data security</a:t>
              </a:r>
              <a:endParaRPr lang="en-US" sz="3100" kern="120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AEFB876-ED6D-234B-AB42-AB1AB0F54D12}"/>
              </a:ext>
            </a:extLst>
          </p:cNvPr>
          <p:cNvGrpSpPr/>
          <p:nvPr/>
        </p:nvGrpSpPr>
        <p:grpSpPr>
          <a:xfrm>
            <a:off x="838200" y="4913941"/>
            <a:ext cx="10515600" cy="1233179"/>
            <a:chOff x="0" y="2881539"/>
            <a:chExt cx="10515600" cy="1233179"/>
          </a:xfrm>
        </p:grpSpPr>
        <p:sp>
          <p:nvSpPr>
            <p:cNvPr id="27" name="Rounded Rectangle 26">
              <a:extLst>
                <a:ext uri="{FF2B5EF4-FFF2-40B4-BE49-F238E27FC236}">
                  <a16:creationId xmlns:a16="http://schemas.microsoft.com/office/drawing/2014/main" id="{27941F39-D2DE-764C-A3B3-CD81CD23347D}"/>
                </a:ext>
              </a:extLst>
            </p:cNvPr>
            <p:cNvSpPr/>
            <p:nvPr/>
          </p:nvSpPr>
          <p:spPr>
            <a:xfrm>
              <a:off x="0" y="2881539"/>
              <a:ext cx="10515600" cy="1233179"/>
            </a:xfrm>
            <a:prstGeom prst="roundRect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Rounded Rectangle 4">
              <a:extLst>
                <a:ext uri="{FF2B5EF4-FFF2-40B4-BE49-F238E27FC236}">
                  <a16:creationId xmlns:a16="http://schemas.microsoft.com/office/drawing/2014/main" id="{FF441604-04B3-A844-A520-B89821BC52E0}"/>
                </a:ext>
              </a:extLst>
            </p:cNvPr>
            <p:cNvSpPr txBox="1"/>
            <p:nvPr/>
          </p:nvSpPr>
          <p:spPr>
            <a:xfrm>
              <a:off x="60199" y="2941738"/>
              <a:ext cx="10395202" cy="11127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marL="0" lvl="0" indent="0" algn="l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Disaster Recovery Plan is essential [6]</a:t>
              </a:r>
              <a:endParaRPr lang="en-US" sz="3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07602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F3F1DE-09FB-164E-B16A-C61419A94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FFFFFF"/>
                </a:solidFill>
                <a:latin typeface="Book Antiqua" panose="02040602050305030304" pitchFamily="18" charset="0"/>
              </a:rPr>
              <a:t>REFERENCE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17C543-3BB9-1D4A-8884-31C1D34DAD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4641250"/>
              </p:ext>
            </p:extLst>
          </p:nvPr>
        </p:nvGraphicFramePr>
        <p:xfrm>
          <a:off x="1128753" y="2899956"/>
          <a:ext cx="9934495" cy="3131367"/>
        </p:xfrm>
        <a:graphic>
          <a:graphicData uri="http://schemas.openxmlformats.org/drawingml/2006/table">
            <a:tbl>
              <a:tblPr firstRow="1" firstCol="1" bandRow="1"/>
              <a:tblGrid>
                <a:gridCol w="474135">
                  <a:extLst>
                    <a:ext uri="{9D8B030D-6E8A-4147-A177-3AD203B41FA5}">
                      <a16:colId xmlns:a16="http://schemas.microsoft.com/office/drawing/2014/main" val="1522722705"/>
                    </a:ext>
                  </a:extLst>
                </a:gridCol>
                <a:gridCol w="9460360">
                  <a:extLst>
                    <a:ext uri="{9D8B030D-6E8A-4147-A177-3AD203B41FA5}">
                      <a16:colId xmlns:a16="http://schemas.microsoft.com/office/drawing/2014/main" val="4063329493"/>
                    </a:ext>
                  </a:extLst>
                </a:gridCol>
              </a:tblGrid>
              <a:tr h="5635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[1] 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A. S. Gillis, "RAID (redundant array of independent disks)," [Online]. Available: https://searchstorage.techtarget.com/definition/RAID. [Accessed 19 04 2021].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15010915"/>
                  </a:ext>
                </a:extLst>
              </a:tr>
              <a:tr h="5635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[2] 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B. Reisdorf, "What is a SAN LUN?," proMAX, 31 10 2019. [Online]. Available: https://www.promax.com/blog/what-is-a-san-lun. [Accessed 19 04 2021].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09003714"/>
                  </a:ext>
                </a:extLst>
              </a:tr>
              <a:tr h="5635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[3] 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Solarwinds, "Solarwinds," Solarwinds, [Online]. Available: https://www.solarwinds.com/. [Accessed 19 04 2021].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91405196"/>
                  </a:ext>
                </a:extLst>
              </a:tr>
              <a:tr h="313567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[4] 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Nagios, "Home page," Nagios, [Online]. Available: https://www.nagios.com/. [Accessed 19 04 2021].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78583109"/>
                  </a:ext>
                </a:extLst>
              </a:tr>
              <a:tr h="5635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[5] 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P. B. H. H. I. ,. K. L. M. Jon Tate, "2.2.2.Information lifecycle management," in </a:t>
                      </a:r>
                      <a:r>
                        <a:rPr lang="en-US" sz="1600" b="0" i="1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Introduction to Storage Area Network</a:t>
                      </a: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, 2017, p. 21.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5232145"/>
                  </a:ext>
                </a:extLst>
              </a:tr>
              <a:tr h="563560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[6] 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P. B. H. H. I. S. K. L. M. Jon Tate, "2.2.3 Business continuity," in </a:t>
                      </a:r>
                      <a:r>
                        <a:rPr lang="en-US" sz="1600" b="0" i="1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Introduction to Storage Area Networks</a:t>
                      </a:r>
                      <a:r>
                        <a:rPr lang="en-US" sz="1600" b="0" i="0" u="none" strike="noStrike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, 2017, p. 22.</a:t>
                      </a:r>
                      <a:endParaRPr lang="en-US" sz="2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038" marR="13038" marT="13038" marB="13038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80142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7515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1848</TotalTime>
  <Words>472</Words>
  <Application>Microsoft Macintosh PowerPoint</Application>
  <PresentationFormat>Widescreen</PresentationFormat>
  <Paragraphs>66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Book Antiqua</vt:lpstr>
      <vt:lpstr>Calibri</vt:lpstr>
      <vt:lpstr>Calibri Light</vt:lpstr>
      <vt:lpstr>Times New Roman</vt:lpstr>
      <vt:lpstr>Office Theme</vt:lpstr>
      <vt:lpstr>Storage Area Network Investigation</vt:lpstr>
      <vt:lpstr>INTRODUCTION</vt:lpstr>
      <vt:lpstr>SAN BASIC HARDWARE COMPONENTS</vt:lpstr>
      <vt:lpstr>RAID AND LUN FUNCTIONALITIES</vt:lpstr>
      <vt:lpstr>SAN STORAGE MANAGEMENT SOFTWARE</vt:lpstr>
      <vt:lpstr>SAN INFRASTRUCTURE SEMPLIFICATION</vt:lpstr>
      <vt:lpstr>SAN INFORMATION LIFECYCLE MANAGEMENT</vt:lpstr>
      <vt:lpstr>BUSINESS CONTINUITY IN SAN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Biancamaria Di napoli (1808160)</dc:creator>
  <cp:lastModifiedBy>Biancamaria Di napoli (1808160)</cp:lastModifiedBy>
  <cp:revision>36</cp:revision>
  <dcterms:created xsi:type="dcterms:W3CDTF">2021-04-20T13:07:51Z</dcterms:created>
  <dcterms:modified xsi:type="dcterms:W3CDTF">2021-04-21T19:58:50Z</dcterms:modified>
</cp:coreProperties>
</file>