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6" r:id="rId2"/>
    <p:sldMasterId id="2147483669" r:id="rId3"/>
  </p:sldMasterIdLst>
  <p:notesMasterIdLst>
    <p:notesMasterId r:id="rId51"/>
  </p:notesMasterIdLst>
  <p:sldIdLst>
    <p:sldId id="260" r:id="rId4"/>
    <p:sldId id="261" r:id="rId5"/>
    <p:sldId id="282" r:id="rId6"/>
    <p:sldId id="334" r:id="rId7"/>
    <p:sldId id="314" r:id="rId8"/>
    <p:sldId id="338" r:id="rId9"/>
    <p:sldId id="339" r:id="rId10"/>
    <p:sldId id="336" r:id="rId11"/>
    <p:sldId id="311" r:id="rId12"/>
    <p:sldId id="344" r:id="rId13"/>
    <p:sldId id="345" r:id="rId14"/>
    <p:sldId id="346" r:id="rId15"/>
    <p:sldId id="347" r:id="rId16"/>
    <p:sldId id="348" r:id="rId17"/>
    <p:sldId id="349" r:id="rId18"/>
    <p:sldId id="350" r:id="rId19"/>
    <p:sldId id="351" r:id="rId20"/>
    <p:sldId id="352" r:id="rId21"/>
    <p:sldId id="353" r:id="rId22"/>
    <p:sldId id="354" r:id="rId23"/>
    <p:sldId id="355" r:id="rId24"/>
    <p:sldId id="340" r:id="rId25"/>
    <p:sldId id="312" r:id="rId26"/>
    <p:sldId id="310" r:id="rId27"/>
    <p:sldId id="309" r:id="rId28"/>
    <p:sldId id="313" r:id="rId29"/>
    <p:sldId id="315" r:id="rId30"/>
    <p:sldId id="356" r:id="rId31"/>
    <p:sldId id="341" r:id="rId32"/>
    <p:sldId id="342" r:id="rId33"/>
    <p:sldId id="262" r:id="rId34"/>
    <p:sldId id="281" r:id="rId35"/>
    <p:sldId id="263" r:id="rId36"/>
    <p:sldId id="264" r:id="rId37"/>
    <p:sldId id="265" r:id="rId38"/>
    <p:sldId id="268" r:id="rId39"/>
    <p:sldId id="266" r:id="rId40"/>
    <p:sldId id="269" r:id="rId41"/>
    <p:sldId id="280" r:id="rId42"/>
    <p:sldId id="271" r:id="rId43"/>
    <p:sldId id="274" r:id="rId44"/>
    <p:sldId id="272" r:id="rId45"/>
    <p:sldId id="273" r:id="rId46"/>
    <p:sldId id="277" r:id="rId47"/>
    <p:sldId id="278" r:id="rId48"/>
    <p:sldId id="279" r:id="rId49"/>
    <p:sldId id="34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A07263-EFB4-45BE-A51F-DC2C73874816}" v="3" dt="2025-04-03T13:17:46.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5/10/relationships/revisionInfo" Target="revisionInfo.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C3A07263-EFB4-45BE-A51F-DC2C73874816}"/>
    <pc:docChg chg="custSel delSld modSld">
      <pc:chgData name="Darrel Williams" userId="20fce3b0-e6e7-4042-8d1b-a7d8d4ce4d38" providerId="ADAL" clId="{C3A07263-EFB4-45BE-A51F-DC2C73874816}" dt="2025-04-03T13:17:58.393" v="150" actId="20577"/>
      <pc:docMkLst>
        <pc:docMk/>
      </pc:docMkLst>
      <pc:sldChg chg="modSp mod">
        <pc:chgData name="Darrel Williams" userId="20fce3b0-e6e7-4042-8d1b-a7d8d4ce4d38" providerId="ADAL" clId="{C3A07263-EFB4-45BE-A51F-DC2C73874816}" dt="2025-04-03T12:48:06.291" v="14" actId="20577"/>
        <pc:sldMkLst>
          <pc:docMk/>
          <pc:sldMk cId="4162780404" sldId="260"/>
        </pc:sldMkLst>
        <pc:spChg chg="mod">
          <ac:chgData name="Darrel Williams" userId="20fce3b0-e6e7-4042-8d1b-a7d8d4ce4d38" providerId="ADAL" clId="{C3A07263-EFB4-45BE-A51F-DC2C73874816}" dt="2025-04-03T12:48:06.291" v="14" actId="20577"/>
          <ac:spMkLst>
            <pc:docMk/>
            <pc:sldMk cId="4162780404" sldId="260"/>
            <ac:spMk id="2" creationId="{00000000-0000-0000-0000-000000000000}"/>
          </ac:spMkLst>
        </pc:spChg>
      </pc:sldChg>
      <pc:sldChg chg="modSp mod">
        <pc:chgData name="Darrel Williams" userId="20fce3b0-e6e7-4042-8d1b-a7d8d4ce4d38" providerId="ADAL" clId="{C3A07263-EFB4-45BE-A51F-DC2C73874816}" dt="2025-04-03T13:17:58.393" v="150" actId="20577"/>
        <pc:sldMkLst>
          <pc:docMk/>
          <pc:sldMk cId="722828086" sldId="271"/>
        </pc:sldMkLst>
        <pc:spChg chg="mod">
          <ac:chgData name="Darrel Williams" userId="20fce3b0-e6e7-4042-8d1b-a7d8d4ce4d38" providerId="ADAL" clId="{C3A07263-EFB4-45BE-A51F-DC2C73874816}" dt="2025-04-03T13:17:58.393" v="150" actId="20577"/>
          <ac:spMkLst>
            <pc:docMk/>
            <pc:sldMk cId="722828086" sldId="271"/>
            <ac:spMk id="2" creationId="{00000000-0000-0000-0000-000000000000}"/>
          </ac:spMkLst>
        </pc:spChg>
      </pc:sldChg>
      <pc:sldChg chg="modSp mod">
        <pc:chgData name="Darrel Williams" userId="20fce3b0-e6e7-4042-8d1b-a7d8d4ce4d38" providerId="ADAL" clId="{C3A07263-EFB4-45BE-A51F-DC2C73874816}" dt="2025-04-03T12:48:26.818" v="38" actId="6549"/>
        <pc:sldMkLst>
          <pc:docMk/>
          <pc:sldMk cId="3572871087" sldId="282"/>
        </pc:sldMkLst>
        <pc:spChg chg="mod">
          <ac:chgData name="Darrel Williams" userId="20fce3b0-e6e7-4042-8d1b-a7d8d4ce4d38" providerId="ADAL" clId="{C3A07263-EFB4-45BE-A51F-DC2C73874816}" dt="2025-04-03T12:48:26.818" v="38" actId="6549"/>
          <ac:spMkLst>
            <pc:docMk/>
            <pc:sldMk cId="3572871087" sldId="282"/>
            <ac:spMk id="3" creationId="{97735BFF-7AEA-41E8-9565-2631CDAE8BA9}"/>
          </ac:spMkLst>
        </pc:spChg>
      </pc:sldChg>
      <pc:sldChg chg="del">
        <pc:chgData name="Darrel Williams" userId="20fce3b0-e6e7-4042-8d1b-a7d8d4ce4d38" providerId="ADAL" clId="{C3A07263-EFB4-45BE-A51F-DC2C73874816}" dt="2025-04-03T12:48:57.645" v="67" actId="47"/>
        <pc:sldMkLst>
          <pc:docMk/>
          <pc:sldMk cId="1588975611" sldId="291"/>
        </pc:sldMkLst>
      </pc:sldChg>
      <pc:sldChg chg="modSp mod">
        <pc:chgData name="Darrel Williams" userId="20fce3b0-e6e7-4042-8d1b-a7d8d4ce4d38" providerId="ADAL" clId="{C3A07263-EFB4-45BE-A51F-DC2C73874816}" dt="2025-04-03T12:48:49.007" v="66" actId="20577"/>
        <pc:sldMkLst>
          <pc:docMk/>
          <pc:sldMk cId="1232723234" sldId="314"/>
        </pc:sldMkLst>
        <pc:spChg chg="mod">
          <ac:chgData name="Darrel Williams" userId="20fce3b0-e6e7-4042-8d1b-a7d8d4ce4d38" providerId="ADAL" clId="{C3A07263-EFB4-45BE-A51F-DC2C73874816}" dt="2025-04-03T12:48:49.007" v="66" actId="20577"/>
          <ac:spMkLst>
            <pc:docMk/>
            <pc:sldMk cId="1232723234" sldId="314"/>
            <ac:spMk id="13" creationId="{6D15C35C-ADBB-AAEB-3066-86C077614CF8}"/>
          </ac:spMkLst>
        </pc:spChg>
      </pc:sldChg>
      <pc:sldChg chg="modSp mod">
        <pc:chgData name="Darrel Williams" userId="20fce3b0-e6e7-4042-8d1b-a7d8d4ce4d38" providerId="ADAL" clId="{C3A07263-EFB4-45BE-A51F-DC2C73874816}" dt="2025-04-03T12:48:41.624" v="64" actId="6549"/>
        <pc:sldMkLst>
          <pc:docMk/>
          <pc:sldMk cId="1777045991" sldId="334"/>
        </pc:sldMkLst>
        <pc:spChg chg="mod">
          <ac:chgData name="Darrel Williams" userId="20fce3b0-e6e7-4042-8d1b-a7d8d4ce4d38" providerId="ADAL" clId="{C3A07263-EFB4-45BE-A51F-DC2C73874816}" dt="2025-04-03T12:48:41.624" v="64" actId="6549"/>
          <ac:spMkLst>
            <pc:docMk/>
            <pc:sldMk cId="1777045991" sldId="334"/>
            <ac:spMk id="4" creationId="{E8A7770F-4C7C-9F4E-5DDD-B7C7E75A70C1}"/>
          </ac:spMkLst>
        </pc:spChg>
      </pc:sldChg>
      <pc:sldChg chg="modSp mod">
        <pc:chgData name="Darrel Williams" userId="20fce3b0-e6e7-4042-8d1b-a7d8d4ce4d38" providerId="ADAL" clId="{C3A07263-EFB4-45BE-A51F-DC2C73874816}" dt="2025-04-03T12:50:10.791" v="104" actId="20577"/>
        <pc:sldMkLst>
          <pc:docMk/>
          <pc:sldMk cId="823618790" sldId="336"/>
        </pc:sldMkLst>
        <pc:spChg chg="mod">
          <ac:chgData name="Darrel Williams" userId="20fce3b0-e6e7-4042-8d1b-a7d8d4ce4d38" providerId="ADAL" clId="{C3A07263-EFB4-45BE-A51F-DC2C73874816}" dt="2025-04-03T12:50:10.791" v="104" actId="20577"/>
          <ac:spMkLst>
            <pc:docMk/>
            <pc:sldMk cId="823618790" sldId="336"/>
            <ac:spMk id="3" creationId="{BAFC7985-5C3E-4FC6-AEDC-70E23F31C9BD}"/>
          </ac:spMkLst>
        </pc:spChg>
      </pc:sldChg>
      <pc:sldChg chg="modSp">
        <pc:chgData name="Darrel Williams" userId="20fce3b0-e6e7-4042-8d1b-a7d8d4ce4d38" providerId="ADAL" clId="{C3A07263-EFB4-45BE-A51F-DC2C73874816}" dt="2025-04-03T12:49:12.985" v="69" actId="1076"/>
        <pc:sldMkLst>
          <pc:docMk/>
          <pc:sldMk cId="4025498813" sldId="338"/>
        </pc:sldMkLst>
        <pc:picChg chg="mod">
          <ac:chgData name="Darrel Williams" userId="20fce3b0-e6e7-4042-8d1b-a7d8d4ce4d38" providerId="ADAL" clId="{C3A07263-EFB4-45BE-A51F-DC2C73874816}" dt="2025-04-03T12:49:12.985" v="69" actId="1076"/>
          <ac:picMkLst>
            <pc:docMk/>
            <pc:sldMk cId="4025498813" sldId="338"/>
            <ac:picMk id="1026" creationId="{EF6D5815-BBA5-4A97-997B-FBE28123AE7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9C4299-7606-4892-A335-54EEA9BD2D03}" type="datetimeFigureOut">
              <a:rPr lang="en-GB" smtClean="0"/>
              <a:t>03/04/2025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2B2740-0E75-4E5E-B390-84374942E7A8}" type="slidenum">
              <a:rPr lang="en-GB" smtClean="0"/>
              <a:t>‹#›</a:t>
            </a:fld>
            <a:endParaRPr lang="en-GB"/>
          </a:p>
        </p:txBody>
      </p:sp>
    </p:spTree>
    <p:extLst>
      <p:ext uri="{BB962C8B-B14F-4D97-AF65-F5344CB8AC3E}">
        <p14:creationId xmlns:p14="http://schemas.microsoft.com/office/powerpoint/2010/main" val="381723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95888E-03C5-443C-9702-248D6750E2F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06135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828836-1701-4445-ACD0-B166F46EA1CB}" type="slidenum">
              <a:rPr kumimoji="0" lang="cy-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cy-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985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79667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2771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54500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12829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58859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2803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2931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1390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4/3/2025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1888723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058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0040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67217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154838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03/04/2025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81025019"/>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395387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9.xml"/><Relationship Id="rId1" Type="http://schemas.openxmlformats.org/officeDocument/2006/relationships/video" Target="https://www.youtube.com/embed/hkcqGU7l_zU?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8411" y="841338"/>
            <a:ext cx="8637073" cy="3187811"/>
          </a:xfrm>
        </p:spPr>
        <p:txBody>
          <a:bodyPr>
            <a:normAutofit fontScale="90000"/>
          </a:bodyPr>
          <a:lstStyle/>
          <a:p>
            <a:pPr algn="ctr"/>
            <a:br>
              <a:rPr lang="cy-GB" sz="3100" noProof="0" dirty="0"/>
            </a:br>
            <a:br>
              <a:rPr lang="cy-GB" sz="3100" noProof="0" dirty="0"/>
            </a:br>
            <a:br>
              <a:rPr lang="cy-GB" noProof="0" dirty="0"/>
            </a:br>
            <a:br>
              <a:rPr lang="cy-GB" noProof="0" dirty="0"/>
            </a:br>
            <a:br>
              <a:rPr lang="cy-GB" noProof="0" dirty="0"/>
            </a:br>
            <a:r>
              <a:rPr lang="cy-GB" noProof="0" dirty="0"/>
              <a:t>Ymchwil cymdeithasol ac addysgol </a:t>
            </a:r>
            <a:r>
              <a:rPr lang="cy-GB" noProof="0" dirty="0" err="1"/>
              <a:t>Social</a:t>
            </a:r>
            <a:r>
              <a:rPr lang="cy-GB" noProof="0" dirty="0"/>
              <a:t> </a:t>
            </a:r>
            <a:r>
              <a:rPr lang="cy-GB" noProof="0" dirty="0" err="1"/>
              <a:t>and</a:t>
            </a:r>
            <a:r>
              <a:rPr lang="cy-GB" noProof="0" dirty="0"/>
              <a:t> </a:t>
            </a:r>
            <a:r>
              <a:rPr lang="cy-GB" noProof="0" dirty="0" err="1"/>
              <a:t>Educational</a:t>
            </a:r>
            <a:r>
              <a:rPr lang="cy-GB" noProof="0" dirty="0"/>
              <a:t> Research</a:t>
            </a:r>
            <a:br>
              <a:rPr kumimoji="0" lang="cy-GB" sz="6700" b="0" i="0" u="none" strike="noStrike" kern="1200" cap="all" spc="0" normalizeH="0" baseline="0" noProof="0" dirty="0">
                <a:ln>
                  <a:noFill/>
                </a:ln>
                <a:solidFill>
                  <a:prstClr val="black"/>
                </a:solidFill>
                <a:effectLst/>
                <a:uLnTx/>
                <a:uFillTx/>
                <a:latin typeface="Gill Sans MT" panose="020B0502020104020203"/>
                <a:ea typeface="Calibri" panose="020F0502020204030204" pitchFamily="34" charset="0"/>
                <a:cs typeface="+mj-cs"/>
              </a:rPr>
            </a:br>
            <a:r>
              <a:rPr lang="cy-GB" sz="4000" noProof="0" dirty="0"/>
              <a:t>ECYW 5001</a:t>
            </a:r>
            <a:br>
              <a:rPr lang="cy-GB" sz="4000" noProof="0" dirty="0"/>
            </a:br>
            <a:endParaRPr lang="cy-GB" sz="4000" noProof="0" dirty="0"/>
          </a:p>
        </p:txBody>
      </p:sp>
      <p:sp>
        <p:nvSpPr>
          <p:cNvPr id="3" name="Subtitle 2"/>
          <p:cNvSpPr>
            <a:spLocks noGrp="1"/>
          </p:cNvSpPr>
          <p:nvPr>
            <p:ph type="subTitle" idx="1"/>
          </p:nvPr>
        </p:nvSpPr>
        <p:spPr>
          <a:xfrm>
            <a:off x="1777464" y="4212541"/>
            <a:ext cx="8637072" cy="1804121"/>
          </a:xfrm>
        </p:spPr>
        <p:txBody>
          <a:bodyPr>
            <a:normAutofit/>
          </a:bodyPr>
          <a:lstStyle/>
          <a:p>
            <a:r>
              <a:rPr lang="cy-GB" noProof="0" dirty="0"/>
              <a:t>DYLUNIAD A PHARADEIMAU YMCHWIL / </a:t>
            </a:r>
            <a:r>
              <a:rPr lang="cy-GB" noProof="0" dirty="0" err="1"/>
              <a:t>research</a:t>
            </a:r>
            <a:r>
              <a:rPr lang="cy-GB" noProof="0" dirty="0"/>
              <a:t> </a:t>
            </a:r>
            <a:r>
              <a:rPr lang="cy-GB" noProof="0" dirty="0" err="1"/>
              <a:t>design</a:t>
            </a:r>
            <a:r>
              <a:rPr lang="cy-GB" noProof="0" dirty="0"/>
              <a:t> </a:t>
            </a:r>
            <a:r>
              <a:rPr lang="cy-GB" noProof="0" dirty="0" err="1"/>
              <a:t>and</a:t>
            </a:r>
            <a:r>
              <a:rPr lang="cy-GB" noProof="0" dirty="0"/>
              <a:t> </a:t>
            </a:r>
            <a:r>
              <a:rPr lang="cy-GB" noProof="0" dirty="0" err="1"/>
              <a:t>Paradigms</a:t>
            </a:r>
            <a:endParaRPr lang="cy-GB" noProof="0" dirty="0"/>
          </a:p>
        </p:txBody>
      </p:sp>
    </p:spTree>
    <p:extLst>
      <p:ext uri="{BB962C8B-B14F-4D97-AF65-F5344CB8AC3E}">
        <p14:creationId xmlns:p14="http://schemas.microsoft.com/office/powerpoint/2010/main" val="416278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Amcanion dysgu		 </a:t>
            </a:r>
            <a:r>
              <a:rPr lang="cy-GB" noProof="0" dirty="0" err="1"/>
              <a:t>Learning</a:t>
            </a:r>
            <a:r>
              <a:rPr lang="cy-GB" noProof="0" dirty="0"/>
              <a:t> </a:t>
            </a:r>
            <a:r>
              <a:rPr lang="cy-GB" noProof="0" dirty="0" err="1"/>
              <a:t>objectives</a:t>
            </a:r>
            <a:endParaRPr lang="cy-GB" noProof="0" dirty="0"/>
          </a:p>
        </p:txBody>
      </p:sp>
      <p:sp>
        <p:nvSpPr>
          <p:cNvPr id="3" name="Content Placeholder 2"/>
          <p:cNvSpPr>
            <a:spLocks noGrp="1"/>
          </p:cNvSpPr>
          <p:nvPr>
            <p:ph sz="half" idx="1"/>
          </p:nvPr>
        </p:nvSpPr>
        <p:spPr/>
        <p:txBody>
          <a:bodyPr/>
          <a:lstStyle/>
          <a:p>
            <a:r>
              <a:rPr lang="cy-GB" noProof="0" dirty="0"/>
              <a:t>Archwilio paradeimau allweddol</a:t>
            </a:r>
          </a:p>
          <a:p>
            <a:r>
              <a:rPr lang="cy-GB" noProof="0" dirty="0"/>
              <a:t>Deall diffiniadau a therminoleg allweddol</a:t>
            </a:r>
          </a:p>
        </p:txBody>
      </p:sp>
      <p:sp>
        <p:nvSpPr>
          <p:cNvPr id="4" name="Content Placeholder 3">
            <a:extLst>
              <a:ext uri="{FF2B5EF4-FFF2-40B4-BE49-F238E27FC236}">
                <a16:creationId xmlns:a16="http://schemas.microsoft.com/office/drawing/2014/main" id="{1A0BCA50-0232-4524-9773-91059ACB490D}"/>
              </a:ext>
            </a:extLst>
          </p:cNvPr>
          <p:cNvSpPr>
            <a:spLocks noGrp="1"/>
          </p:cNvSpPr>
          <p:nvPr>
            <p:ph sz="half" idx="2"/>
          </p:nvPr>
        </p:nvSpPr>
        <p:spPr/>
        <p:txBody>
          <a:bodyPr/>
          <a:lstStyle/>
          <a:p>
            <a:pPr lvl="0">
              <a:buClr>
                <a:srgbClr val="B71E42"/>
              </a:buClr>
            </a:pPr>
            <a:r>
              <a:rPr lang="cy-GB" dirty="0">
                <a:solidFill>
                  <a:prstClr val="black"/>
                </a:solidFill>
              </a:rPr>
              <a:t>To </a:t>
            </a:r>
            <a:r>
              <a:rPr lang="cy-GB" dirty="0" err="1">
                <a:solidFill>
                  <a:prstClr val="black"/>
                </a:solidFill>
              </a:rPr>
              <a:t>explore</a:t>
            </a:r>
            <a:r>
              <a:rPr lang="cy-GB" dirty="0">
                <a:solidFill>
                  <a:prstClr val="black"/>
                </a:solidFill>
              </a:rPr>
              <a:t> </a:t>
            </a:r>
            <a:r>
              <a:rPr lang="cy-GB" dirty="0" err="1">
                <a:solidFill>
                  <a:prstClr val="black"/>
                </a:solidFill>
              </a:rPr>
              <a:t>key</a:t>
            </a:r>
            <a:r>
              <a:rPr lang="cy-GB" dirty="0">
                <a:solidFill>
                  <a:prstClr val="black"/>
                </a:solidFill>
              </a:rPr>
              <a:t> </a:t>
            </a:r>
            <a:r>
              <a:rPr lang="cy-GB" dirty="0" err="1">
                <a:solidFill>
                  <a:prstClr val="black"/>
                </a:solidFill>
              </a:rPr>
              <a:t>paradigms</a:t>
            </a:r>
            <a:r>
              <a:rPr lang="cy-GB" dirty="0">
                <a:solidFill>
                  <a:prstClr val="black"/>
                </a:solidFill>
              </a:rPr>
              <a:t> </a:t>
            </a:r>
          </a:p>
          <a:p>
            <a:pPr lvl="0">
              <a:buClr>
                <a:srgbClr val="B71E42"/>
              </a:buClr>
            </a:pPr>
            <a:r>
              <a:rPr lang="cy-GB" dirty="0">
                <a:solidFill>
                  <a:prstClr val="black"/>
                </a:solidFill>
              </a:rPr>
              <a:t>To </a:t>
            </a:r>
            <a:r>
              <a:rPr lang="cy-GB" dirty="0" err="1">
                <a:solidFill>
                  <a:prstClr val="black"/>
                </a:solidFill>
              </a:rPr>
              <a:t>understand</a:t>
            </a:r>
            <a:r>
              <a:rPr lang="cy-GB" dirty="0">
                <a:solidFill>
                  <a:prstClr val="black"/>
                </a:solidFill>
              </a:rPr>
              <a:t> </a:t>
            </a:r>
            <a:r>
              <a:rPr lang="cy-GB" dirty="0" err="1">
                <a:solidFill>
                  <a:prstClr val="black"/>
                </a:solidFill>
              </a:rPr>
              <a:t>key</a:t>
            </a:r>
            <a:r>
              <a:rPr lang="cy-GB" dirty="0">
                <a:solidFill>
                  <a:prstClr val="black"/>
                </a:solidFill>
              </a:rPr>
              <a:t> </a:t>
            </a:r>
            <a:r>
              <a:rPr lang="cy-GB" dirty="0" err="1">
                <a:solidFill>
                  <a:prstClr val="black"/>
                </a:solidFill>
              </a:rPr>
              <a:t>definitions</a:t>
            </a:r>
            <a:r>
              <a:rPr lang="cy-GB" dirty="0">
                <a:solidFill>
                  <a:prstClr val="black"/>
                </a:solidFill>
              </a:rPr>
              <a:t> </a:t>
            </a:r>
            <a:r>
              <a:rPr lang="cy-GB" dirty="0" err="1">
                <a:solidFill>
                  <a:prstClr val="black"/>
                </a:solidFill>
              </a:rPr>
              <a:t>and</a:t>
            </a:r>
            <a:r>
              <a:rPr lang="cy-GB" dirty="0">
                <a:solidFill>
                  <a:prstClr val="black"/>
                </a:solidFill>
              </a:rPr>
              <a:t> </a:t>
            </a:r>
            <a:r>
              <a:rPr lang="cy-GB" dirty="0" err="1">
                <a:solidFill>
                  <a:prstClr val="black"/>
                </a:solidFill>
              </a:rPr>
              <a:t>terminology</a:t>
            </a:r>
            <a:endParaRPr lang="cy-GB" dirty="0">
              <a:solidFill>
                <a:prstClr val="black"/>
              </a:solidFill>
            </a:endParaRPr>
          </a:p>
          <a:p>
            <a:endParaRPr lang="cy-GB" dirty="0"/>
          </a:p>
        </p:txBody>
      </p:sp>
    </p:spTree>
    <p:extLst>
      <p:ext uri="{BB962C8B-B14F-4D97-AF65-F5344CB8AC3E}">
        <p14:creationId xmlns:p14="http://schemas.microsoft.com/office/powerpoint/2010/main" val="2944269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98012"/>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934788"/>
            <a:ext cx="10058400" cy="4050792"/>
          </a:xfrm>
        </p:spPr>
        <p:txBody>
          <a:bodyPr>
            <a:normAutofit/>
          </a:bodyPr>
          <a:lstStyle/>
          <a:p>
            <a:r>
              <a:rPr lang="en-GB" sz="2800" dirty="0"/>
              <a:t>Recap Module Assignment</a:t>
            </a:r>
          </a:p>
          <a:p>
            <a:pPr marL="0" indent="0">
              <a:buNone/>
            </a:pPr>
            <a:endParaRPr lang="en-GB" sz="400" dirty="0"/>
          </a:p>
          <a:p>
            <a:r>
              <a:rPr lang="en-GB" sz="2800" dirty="0"/>
              <a:t>What is Social Research</a:t>
            </a:r>
          </a:p>
          <a:p>
            <a:endParaRPr lang="en-GB" sz="400" dirty="0"/>
          </a:p>
          <a:p>
            <a:r>
              <a:rPr lang="en-GB" sz="2800" dirty="0"/>
              <a:t>Method and Methodology</a:t>
            </a:r>
          </a:p>
          <a:p>
            <a:endParaRPr lang="en-GB" sz="400" dirty="0"/>
          </a:p>
          <a:p>
            <a:r>
              <a:rPr lang="en-GB" sz="2800" dirty="0"/>
              <a:t>Data Collection (Qualitative and Quantitative)</a:t>
            </a:r>
          </a:p>
          <a:p>
            <a:endParaRPr lang="en-GB" sz="400" dirty="0"/>
          </a:p>
        </p:txBody>
      </p:sp>
    </p:spTree>
    <p:extLst>
      <p:ext uri="{BB962C8B-B14F-4D97-AF65-F5344CB8AC3E}">
        <p14:creationId xmlns:p14="http://schemas.microsoft.com/office/powerpoint/2010/main" val="3572871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A257-0348-496B-970B-434F4E5C5DE6}"/>
              </a:ext>
            </a:extLst>
          </p:cNvPr>
          <p:cNvSpPr>
            <a:spLocks noGrp="1"/>
          </p:cNvSpPr>
          <p:nvPr>
            <p:ph type="title"/>
          </p:nvPr>
        </p:nvSpPr>
        <p:spPr/>
        <p:txBody>
          <a:bodyPr/>
          <a:lstStyle/>
          <a:p>
            <a:r>
              <a:rPr lang="en-GB" dirty="0"/>
              <a:t>Pam </a:t>
            </a:r>
            <a:r>
              <a:rPr lang="en-GB" dirty="0" err="1"/>
              <a:t>ymchwil</a:t>
            </a:r>
            <a:r>
              <a:rPr lang="en-GB" dirty="0"/>
              <a:t>?                    Why research ?</a:t>
            </a:r>
          </a:p>
        </p:txBody>
      </p:sp>
      <p:sp>
        <p:nvSpPr>
          <p:cNvPr id="3" name="Content Placeholder 2">
            <a:extLst>
              <a:ext uri="{FF2B5EF4-FFF2-40B4-BE49-F238E27FC236}">
                <a16:creationId xmlns:a16="http://schemas.microsoft.com/office/drawing/2014/main" id="{9453FD1A-FFF1-4855-956C-7520817F377E}"/>
              </a:ext>
            </a:extLst>
          </p:cNvPr>
          <p:cNvSpPr>
            <a:spLocks noGrp="1"/>
          </p:cNvSpPr>
          <p:nvPr>
            <p:ph sz="half" idx="1"/>
          </p:nvPr>
        </p:nvSpPr>
        <p:spPr/>
        <p:txBody>
          <a:bodyPr>
            <a:normAutofit/>
          </a:bodyPr>
          <a:lstStyle/>
          <a:p>
            <a:r>
              <a:rPr lang="en-GB" sz="2400" dirty="0"/>
              <a:t>Pam </a:t>
            </a:r>
            <a:r>
              <a:rPr lang="en-GB" sz="2400" dirty="0" err="1"/>
              <a:t>ydych</a:t>
            </a:r>
            <a:r>
              <a:rPr lang="en-GB" sz="2400" dirty="0"/>
              <a:t> </a:t>
            </a:r>
            <a:r>
              <a:rPr lang="en-GB" sz="2400" dirty="0" err="1"/>
              <a:t>chi'n</a:t>
            </a:r>
            <a:r>
              <a:rPr lang="en-GB" sz="2400" dirty="0"/>
              <a:t> </a:t>
            </a:r>
            <a:r>
              <a:rPr lang="en-GB" sz="2400" dirty="0" err="1"/>
              <a:t>meddwl</a:t>
            </a:r>
            <a:r>
              <a:rPr lang="en-GB" sz="2400" dirty="0"/>
              <a:t> </a:t>
            </a:r>
            <a:r>
              <a:rPr lang="en-GB" sz="2400" dirty="0" err="1"/>
              <a:t>ein</a:t>
            </a:r>
            <a:r>
              <a:rPr lang="en-GB" sz="2400" dirty="0"/>
              <a:t> bod </a:t>
            </a:r>
            <a:r>
              <a:rPr lang="en-GB" sz="2400" dirty="0" err="1"/>
              <a:t>ni'n</a:t>
            </a:r>
            <a:r>
              <a:rPr lang="en-GB" sz="2400" dirty="0"/>
              <a:t> </a:t>
            </a:r>
            <a:r>
              <a:rPr lang="en-GB" sz="2400" dirty="0" err="1"/>
              <a:t>cynnal</a:t>
            </a:r>
            <a:r>
              <a:rPr lang="en-GB" sz="2400" dirty="0"/>
              <a:t> </a:t>
            </a:r>
            <a:r>
              <a:rPr lang="en-GB" sz="2400" dirty="0" err="1"/>
              <a:t>ymchwil</a:t>
            </a:r>
            <a:r>
              <a:rPr lang="en-GB" sz="2400" dirty="0"/>
              <a:t> </a:t>
            </a:r>
            <a:r>
              <a:rPr lang="en-GB" sz="2400" dirty="0" err="1"/>
              <a:t>mewn</a:t>
            </a:r>
            <a:r>
              <a:rPr lang="en-GB" sz="2400" dirty="0"/>
              <a:t> </a:t>
            </a:r>
            <a:r>
              <a:rPr lang="en-GB" sz="2400" dirty="0" err="1"/>
              <a:t>gwaith</a:t>
            </a:r>
            <a:r>
              <a:rPr lang="en-GB" sz="2400" dirty="0"/>
              <a:t> </a:t>
            </a:r>
            <a:r>
              <a:rPr lang="en-GB" sz="2400" dirty="0" err="1"/>
              <a:t>ieuenctid</a:t>
            </a:r>
            <a:r>
              <a:rPr lang="en-GB" sz="2400" dirty="0"/>
              <a:t>, </a:t>
            </a:r>
            <a:r>
              <a:rPr lang="en-GB" sz="2400" dirty="0" err="1"/>
              <a:t>addysg</a:t>
            </a:r>
            <a:r>
              <a:rPr lang="en-GB" sz="2400" dirty="0"/>
              <a:t> neu </a:t>
            </a:r>
            <a:r>
              <a:rPr lang="en-GB" sz="2400" dirty="0" err="1"/>
              <a:t>waith</a:t>
            </a:r>
            <a:r>
              <a:rPr lang="en-GB" sz="2400" dirty="0"/>
              <a:t> </a:t>
            </a:r>
            <a:r>
              <a:rPr lang="en-GB" sz="2400" dirty="0" err="1"/>
              <a:t>cymdeithasol</a:t>
            </a:r>
            <a:r>
              <a:rPr lang="en-GB" sz="2400" dirty="0"/>
              <a:t>?</a:t>
            </a:r>
          </a:p>
        </p:txBody>
      </p:sp>
      <p:sp>
        <p:nvSpPr>
          <p:cNvPr id="4" name="Content Placeholder 3">
            <a:extLst>
              <a:ext uri="{FF2B5EF4-FFF2-40B4-BE49-F238E27FC236}">
                <a16:creationId xmlns:a16="http://schemas.microsoft.com/office/drawing/2014/main" id="{E8A7770F-4C7C-9F4E-5DDD-B7C7E75A70C1}"/>
              </a:ext>
            </a:extLst>
          </p:cNvPr>
          <p:cNvSpPr>
            <a:spLocks noGrp="1"/>
          </p:cNvSpPr>
          <p:nvPr>
            <p:ph sz="half" idx="2"/>
          </p:nvPr>
        </p:nvSpPr>
        <p:spPr/>
        <p:txBody>
          <a:bodyPr/>
          <a:lstStyle/>
          <a:p>
            <a:r>
              <a:rPr lang="en-GB" sz="2400" dirty="0"/>
              <a:t>Why do you think we conduct research in youth work?</a:t>
            </a:r>
          </a:p>
          <a:p>
            <a:endParaRPr lang="en-GB" dirty="0"/>
          </a:p>
        </p:txBody>
      </p:sp>
    </p:spTree>
    <p:extLst>
      <p:ext uri="{BB962C8B-B14F-4D97-AF65-F5344CB8AC3E}">
        <p14:creationId xmlns:p14="http://schemas.microsoft.com/office/powerpoint/2010/main" val="1777045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5703-AFCD-4E1B-AEAB-E5AAC2B45BFD}"/>
              </a:ext>
            </a:extLst>
          </p:cNvPr>
          <p:cNvSpPr>
            <a:spLocks noGrp="1"/>
          </p:cNvSpPr>
          <p:nvPr>
            <p:ph type="title"/>
          </p:nvPr>
        </p:nvSpPr>
        <p:spPr>
          <a:xfrm>
            <a:off x="1052704" y="279351"/>
            <a:ext cx="10058400" cy="812387"/>
          </a:xfrm>
        </p:spPr>
        <p:txBody>
          <a:bodyPr/>
          <a:lstStyle/>
          <a:p>
            <a:r>
              <a:rPr lang="en-GB" dirty="0"/>
              <a:t>Why research?</a:t>
            </a:r>
          </a:p>
        </p:txBody>
      </p:sp>
      <p:sp>
        <p:nvSpPr>
          <p:cNvPr id="4" name="Content Placeholder 3">
            <a:extLst>
              <a:ext uri="{FF2B5EF4-FFF2-40B4-BE49-F238E27FC236}">
                <a16:creationId xmlns:a16="http://schemas.microsoft.com/office/drawing/2014/main" id="{3F47CE80-BFA8-4462-93F7-11A3B65F04FF}"/>
              </a:ext>
            </a:extLst>
          </p:cNvPr>
          <p:cNvSpPr>
            <a:spLocks noGrp="1"/>
          </p:cNvSpPr>
          <p:nvPr>
            <p:ph sz="half" idx="2"/>
          </p:nvPr>
        </p:nvSpPr>
        <p:spPr>
          <a:xfrm>
            <a:off x="378227" y="1428724"/>
            <a:ext cx="4754880" cy="3291840"/>
          </a:xfrm>
        </p:spPr>
        <p:txBody>
          <a:bodyPr>
            <a:normAutofit fontScale="92500" lnSpcReduction="10000"/>
          </a:bodyPr>
          <a:lstStyle/>
          <a:p>
            <a:pPr marL="822960" lvl="3" indent="0">
              <a:buNone/>
            </a:pPr>
            <a:r>
              <a:rPr lang="en-GB" sz="2800" dirty="0">
                <a:solidFill>
                  <a:schemeClr val="accent1">
                    <a:lumMod val="75000"/>
                  </a:schemeClr>
                </a:solidFill>
              </a:rPr>
              <a:t>INFORM POLICY</a:t>
            </a:r>
          </a:p>
          <a:p>
            <a:pPr marL="822960" lvl="3" indent="0">
              <a:buNone/>
            </a:pPr>
            <a:endParaRPr lang="en-GB" sz="1300" dirty="0">
              <a:solidFill>
                <a:schemeClr val="accent1">
                  <a:lumMod val="75000"/>
                </a:schemeClr>
              </a:solidFill>
            </a:endParaRPr>
          </a:p>
          <a:p>
            <a:pPr lvl="3">
              <a:buFont typeface="Arial" panose="020B0604020202020204" pitchFamily="34" charset="0"/>
              <a:buChar char="•"/>
            </a:pPr>
            <a:r>
              <a:rPr lang="en-GB" sz="2800" dirty="0"/>
              <a:t>Political</a:t>
            </a:r>
          </a:p>
          <a:p>
            <a:pPr lvl="3">
              <a:buFont typeface="Arial" panose="020B0604020202020204" pitchFamily="34" charset="0"/>
              <a:buChar char="•"/>
            </a:pPr>
            <a:r>
              <a:rPr lang="en-GB" sz="2800" dirty="0"/>
              <a:t>Best Practice</a:t>
            </a:r>
          </a:p>
          <a:p>
            <a:pPr lvl="3">
              <a:buFont typeface="Arial" panose="020B0604020202020204" pitchFamily="34" charset="0"/>
              <a:buChar char="•"/>
            </a:pPr>
            <a:r>
              <a:rPr lang="en-GB" sz="2800" dirty="0"/>
              <a:t>Improve Services</a:t>
            </a:r>
          </a:p>
          <a:p>
            <a:pPr lvl="3">
              <a:buFont typeface="Arial" panose="020B0604020202020204" pitchFamily="34" charset="0"/>
              <a:buChar char="•"/>
            </a:pPr>
            <a:endParaRPr lang="en-GB" sz="2200" dirty="0"/>
          </a:p>
          <a:p>
            <a:endParaRPr lang="en-GB" dirty="0"/>
          </a:p>
        </p:txBody>
      </p:sp>
      <p:sp>
        <p:nvSpPr>
          <p:cNvPr id="6" name="Content Placeholder 5">
            <a:extLst>
              <a:ext uri="{FF2B5EF4-FFF2-40B4-BE49-F238E27FC236}">
                <a16:creationId xmlns:a16="http://schemas.microsoft.com/office/drawing/2014/main" id="{259CF787-74AA-45A2-9A8D-8E6EFF754866}"/>
              </a:ext>
            </a:extLst>
          </p:cNvPr>
          <p:cNvSpPr>
            <a:spLocks noGrp="1"/>
          </p:cNvSpPr>
          <p:nvPr>
            <p:ph sz="quarter" idx="4"/>
          </p:nvPr>
        </p:nvSpPr>
        <p:spPr>
          <a:xfrm>
            <a:off x="3321026" y="1458845"/>
            <a:ext cx="4754880" cy="3639498"/>
          </a:xfrm>
        </p:spPr>
        <p:txBody>
          <a:bodyPr>
            <a:normAutofit fontScale="92500" lnSpcReduction="10000"/>
          </a:bodyPr>
          <a:lstStyle/>
          <a:p>
            <a:pPr marL="822960" lvl="3" indent="0">
              <a:buNone/>
            </a:pPr>
            <a:r>
              <a:rPr lang="en-GB" sz="2800" dirty="0">
                <a:solidFill>
                  <a:schemeClr val="accent1">
                    <a:lumMod val="75000"/>
                  </a:schemeClr>
                </a:solidFill>
              </a:rPr>
              <a:t>INFORM PRACTICE</a:t>
            </a:r>
          </a:p>
          <a:p>
            <a:pPr marL="822960" lvl="3" indent="0">
              <a:buNone/>
            </a:pPr>
            <a:endParaRPr lang="en-GB" sz="1300" dirty="0">
              <a:solidFill>
                <a:schemeClr val="accent1">
                  <a:lumMod val="75000"/>
                </a:schemeClr>
              </a:solidFill>
            </a:endParaRPr>
          </a:p>
          <a:p>
            <a:pPr lvl="3">
              <a:buFont typeface="Arial" panose="020B0604020202020204" pitchFamily="34" charset="0"/>
              <a:buChar char="•"/>
            </a:pPr>
            <a:r>
              <a:rPr lang="en-GB" sz="2800" dirty="0"/>
              <a:t>Youth Work		</a:t>
            </a:r>
          </a:p>
          <a:p>
            <a:pPr lvl="3">
              <a:buFont typeface="Arial" panose="020B0604020202020204" pitchFamily="34" charset="0"/>
              <a:buChar char="•"/>
            </a:pPr>
            <a:r>
              <a:rPr lang="en-GB" sz="2800" dirty="0"/>
              <a:t>Social Care</a:t>
            </a:r>
          </a:p>
          <a:p>
            <a:pPr lvl="3">
              <a:buFont typeface="Arial" panose="020B0604020202020204" pitchFamily="34" charset="0"/>
              <a:buChar char="•"/>
            </a:pPr>
            <a:r>
              <a:rPr lang="en-GB" sz="2800" dirty="0"/>
              <a:t>Education, </a:t>
            </a:r>
          </a:p>
          <a:p>
            <a:pPr lvl="3">
              <a:buFont typeface="Arial" panose="020B0604020202020204" pitchFamily="34" charset="0"/>
              <a:buChar char="•"/>
            </a:pPr>
            <a:r>
              <a:rPr lang="en-GB" sz="2800" dirty="0"/>
              <a:t>Health/Wellbeing</a:t>
            </a:r>
          </a:p>
          <a:p>
            <a:pPr lvl="3">
              <a:buFont typeface="Arial" panose="020B0604020202020204" pitchFamily="34" charset="0"/>
              <a:buChar char="•"/>
            </a:pPr>
            <a:r>
              <a:rPr lang="en-GB" sz="2800" dirty="0"/>
              <a:t>Community Development, </a:t>
            </a:r>
          </a:p>
          <a:p>
            <a:pPr lvl="3">
              <a:buFont typeface="Arial" panose="020B0604020202020204" pitchFamily="34" charset="0"/>
              <a:buChar char="•"/>
            </a:pPr>
            <a:r>
              <a:rPr lang="en-GB" sz="2800" dirty="0"/>
              <a:t>Evidence-based Practice …</a:t>
            </a:r>
          </a:p>
          <a:p>
            <a:pPr marL="0" indent="0">
              <a:buNone/>
            </a:pPr>
            <a:endParaRPr lang="en-GB" dirty="0"/>
          </a:p>
        </p:txBody>
      </p:sp>
      <p:sp>
        <p:nvSpPr>
          <p:cNvPr id="8" name="Content Placeholder 5">
            <a:extLst>
              <a:ext uri="{FF2B5EF4-FFF2-40B4-BE49-F238E27FC236}">
                <a16:creationId xmlns:a16="http://schemas.microsoft.com/office/drawing/2014/main" id="{45EF5400-61D3-4F29-8383-1E0CED20E4D2}"/>
              </a:ext>
            </a:extLst>
          </p:cNvPr>
          <p:cNvSpPr txBox="1">
            <a:spLocks/>
          </p:cNvSpPr>
          <p:nvPr/>
        </p:nvSpPr>
        <p:spPr>
          <a:xfrm>
            <a:off x="7577199" y="2743200"/>
            <a:ext cx="4754880" cy="329184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0"/>
              </a:spcAft>
              <a:buClr>
                <a:srgbClr val="4472C4">
                  <a:lumMod val="75000"/>
                </a:srgbClr>
              </a:buClr>
              <a:buSzPct val="85000"/>
              <a:buFont typeface="Wingdings" pitchFamily="2" charset="2"/>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Content Placeholder 5">
            <a:extLst>
              <a:ext uri="{FF2B5EF4-FFF2-40B4-BE49-F238E27FC236}">
                <a16:creationId xmlns:a16="http://schemas.microsoft.com/office/drawing/2014/main" id="{6D15C35C-ADBB-AAEB-3066-86C077614CF8}"/>
              </a:ext>
            </a:extLst>
          </p:cNvPr>
          <p:cNvSpPr txBox="1">
            <a:spLocks/>
          </p:cNvSpPr>
          <p:nvPr/>
        </p:nvSpPr>
        <p:spPr>
          <a:xfrm>
            <a:off x="6958324" y="1294137"/>
            <a:ext cx="4754880" cy="3639498"/>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822960" marR="0" lvl="3" indent="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6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rPr>
              <a:t>WHERE TO START?</a:t>
            </a:r>
          </a:p>
          <a:p>
            <a:pPr marL="822960" marR="0" lvl="3" indent="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endParaRPr kumimoji="0" lang="en-GB" sz="12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endParaRPr>
          </a:p>
          <a:p>
            <a:pPr marL="822960" marR="0" lvl="3" indent="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Children &amp; Young People…</a:t>
            </a:r>
          </a:p>
          <a:p>
            <a:pPr marL="1005840" marR="0" lvl="3" indent="-182880" algn="l" defTabSz="914400" rtl="0" eaLnBrk="1" fontAlgn="auto" latinLnBrk="0" hangingPunct="1">
              <a:lnSpc>
                <a:spcPct val="90000"/>
              </a:lnSpc>
              <a:spcBef>
                <a:spcPts val="400"/>
              </a:spcBef>
              <a:spcAft>
                <a:spcPts val="200"/>
              </a:spcAft>
              <a:buClr>
                <a:srgbClr val="4472C4">
                  <a:lumMod val="75000"/>
                </a:srgbClr>
              </a:buClr>
              <a:buSzPct val="85000"/>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Strengths/Potential</a:t>
            </a:r>
          </a:p>
          <a:p>
            <a:pPr marL="1005840" marR="0" lvl="3" indent="-182880" algn="l" defTabSz="914400" rtl="0" eaLnBrk="1" fontAlgn="auto" latinLnBrk="0" hangingPunct="1">
              <a:lnSpc>
                <a:spcPct val="90000"/>
              </a:lnSpc>
              <a:spcBef>
                <a:spcPts val="400"/>
              </a:spcBef>
              <a:spcAft>
                <a:spcPts val="200"/>
              </a:spcAft>
              <a:buClr>
                <a:srgbClr val="4472C4">
                  <a:lumMod val="75000"/>
                </a:srgbClr>
              </a:buClr>
              <a:buSzPct val="85000"/>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Needs</a:t>
            </a:r>
          </a:p>
          <a:p>
            <a:pPr marL="1005840" marR="0" lvl="3" indent="-182880" algn="l" defTabSz="914400" rtl="0" eaLnBrk="1" fontAlgn="auto" latinLnBrk="0" hangingPunct="1">
              <a:lnSpc>
                <a:spcPct val="90000"/>
              </a:lnSpc>
              <a:spcBef>
                <a:spcPts val="400"/>
              </a:spcBef>
              <a:spcAft>
                <a:spcPts val="200"/>
              </a:spcAft>
              <a:buClr>
                <a:srgbClr val="4472C4">
                  <a:lumMod val="75000"/>
                </a:srgbClr>
              </a:buClr>
              <a:buSzPct val="85000"/>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Experiences</a:t>
            </a:r>
          </a:p>
          <a:p>
            <a:pPr marL="1005840" marR="0" lvl="3" indent="-182880" algn="l" defTabSz="914400" rtl="0" eaLnBrk="1" fontAlgn="auto" latinLnBrk="0" hangingPunct="1">
              <a:lnSpc>
                <a:spcPct val="90000"/>
              </a:lnSpc>
              <a:spcBef>
                <a:spcPts val="400"/>
              </a:spcBef>
              <a:spcAft>
                <a:spcPts val="200"/>
              </a:spcAft>
              <a:buClr>
                <a:srgbClr val="4472C4">
                  <a:lumMod val="75000"/>
                </a:srgbClr>
              </a:buClr>
              <a:buSzPct val="85000"/>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Values</a:t>
            </a:r>
          </a:p>
          <a:p>
            <a:pPr marL="822960" marR="0" lvl="3" indent="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90000"/>
              </a:lnSpc>
              <a:spcBef>
                <a:spcPts val="1200"/>
              </a:spcBef>
              <a:spcAft>
                <a:spcPts val="0"/>
              </a:spcAft>
              <a:buClr>
                <a:srgbClr val="4472C4">
                  <a:lumMod val="75000"/>
                </a:srgbClr>
              </a:buClr>
              <a:buSzPct val="85000"/>
              <a:buFont typeface="Wingdings" pitchFamily="2" charset="2"/>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Content Placeholder 3">
            <a:extLst>
              <a:ext uri="{FF2B5EF4-FFF2-40B4-BE49-F238E27FC236}">
                <a16:creationId xmlns:a16="http://schemas.microsoft.com/office/drawing/2014/main" id="{D3239449-83AD-6E0C-7946-E791D14CA2D3}"/>
              </a:ext>
            </a:extLst>
          </p:cNvPr>
          <p:cNvSpPr txBox="1">
            <a:spLocks/>
          </p:cNvSpPr>
          <p:nvPr/>
        </p:nvSpPr>
        <p:spPr>
          <a:xfrm>
            <a:off x="285734" y="4913573"/>
            <a:ext cx="11038499" cy="1300579"/>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822960" marR="0" lvl="3" indent="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82880" marR="0" lvl="0" indent="-182880" algn="l" defTabSz="914400" rtl="0" eaLnBrk="1" fontAlgn="auto" latinLnBrk="0" hangingPunct="1">
              <a:lnSpc>
                <a:spcPct val="90000"/>
              </a:lnSpc>
              <a:spcBef>
                <a:spcPts val="1200"/>
              </a:spcBef>
              <a:spcAft>
                <a:spcPts val="0"/>
              </a:spcAft>
              <a:buClr>
                <a:srgbClr val="4472C4">
                  <a:lumMod val="75000"/>
                </a:srgbClr>
              </a:buClr>
              <a:buSzPct val="85000"/>
              <a:buFont typeface="Wingdings"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2723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97280" y="159001"/>
            <a:ext cx="9955854" cy="880986"/>
          </a:xfrm>
        </p:spPr>
        <p:txBody>
          <a:bodyPr/>
          <a:lstStyle/>
          <a:p>
            <a:r>
              <a:rPr lang="en-GB" dirty="0"/>
              <a:t>Research in Education &amp; Social Sciences</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489479" y="1483308"/>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657875" y="3510706"/>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04179" y="5344746"/>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Practical Considerations</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481091" y="1897457"/>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Ethics</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445283" y="374321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Values</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1961919" y="521063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Methodology</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539761" y="508737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Methods</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09051" y="220311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Context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791219" y="363981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Theory</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02483" y="227017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marR="0" lvl="1" indent="0" algn="ctr"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Your Role</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182880" algn="l" defTabSz="914400" rtl="0" eaLnBrk="1" fontAlgn="auto" latinLnBrk="0" hangingPunct="1">
              <a:lnSpc>
                <a:spcPct val="90000"/>
              </a:lnSpc>
              <a:spcBef>
                <a:spcPts val="400"/>
              </a:spcBef>
              <a:spcAft>
                <a:spcPts val="200"/>
              </a:spcAft>
              <a:buClr>
                <a:srgbClr val="4472C4">
                  <a:lumMod val="75000"/>
                </a:srgbClr>
              </a:buClr>
              <a:buSzPct val="85000"/>
              <a:buFont typeface="Wingdings"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498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0FC-2D06-4895-AE72-BB0AF6A17F4D}"/>
              </a:ext>
            </a:extLst>
          </p:cNvPr>
          <p:cNvSpPr>
            <a:spLocks noGrp="1"/>
          </p:cNvSpPr>
          <p:nvPr>
            <p:ph type="title"/>
          </p:nvPr>
        </p:nvSpPr>
        <p:spPr>
          <a:xfrm>
            <a:off x="806670" y="-447703"/>
            <a:ext cx="10058400" cy="1609344"/>
          </a:xfrm>
        </p:spPr>
        <p:txBody>
          <a:bodyPr/>
          <a:lstStyle/>
          <a:p>
            <a:r>
              <a:rPr lang="en-GB" dirty="0"/>
              <a:t>ACTIVE PARTICIPATION AS RESEARCH?</a:t>
            </a:r>
          </a:p>
        </p:txBody>
      </p:sp>
      <p:pic>
        <p:nvPicPr>
          <p:cNvPr id="6" name="Picture 5">
            <a:extLst>
              <a:ext uri="{FF2B5EF4-FFF2-40B4-BE49-F238E27FC236}">
                <a16:creationId xmlns:a16="http://schemas.microsoft.com/office/drawing/2014/main" id="{11D3D577-BED6-488A-A6FA-98A8C42AC6DE}"/>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t="7730"/>
          <a:stretch/>
        </p:blipFill>
        <p:spPr>
          <a:xfrm>
            <a:off x="479720" y="919843"/>
            <a:ext cx="4180796" cy="4408713"/>
          </a:xfrm>
          <a:prstGeom prst="rect">
            <a:avLst/>
          </a:prstGeom>
        </p:spPr>
      </p:pic>
      <p:sp>
        <p:nvSpPr>
          <p:cNvPr id="7" name="Rectangle 6">
            <a:extLst>
              <a:ext uri="{FF2B5EF4-FFF2-40B4-BE49-F238E27FC236}">
                <a16:creationId xmlns:a16="http://schemas.microsoft.com/office/drawing/2014/main" id="{2CB11A8C-7706-48E3-8BAB-3FED30FDBE1B}"/>
              </a:ext>
            </a:extLst>
          </p:cNvPr>
          <p:cNvSpPr/>
          <p:nvPr/>
        </p:nvSpPr>
        <p:spPr>
          <a:xfrm>
            <a:off x="4807372" y="556107"/>
            <a:ext cx="7082246" cy="5646033"/>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‘Young people become partners in, and share responsibility for, the opportunities, learning processes and decision-making structures which affect their own and other people's lives and environments’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(Youth Work in Wales Review Group, 2018)</a:t>
            </a:r>
            <a:r>
              <a:rPr kumimoji="0" lang="en-GB" sz="27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We can use Hart’s Ladder of Participation to picture varying levels of participation ranging from nonparticipation to active participation.</a:t>
            </a:r>
          </a:p>
          <a:p>
            <a:pPr marL="0" marR="0" lvl="0" indent="0" algn="l" defTabSz="914400" rtl="0" eaLnBrk="1" fontAlgn="auto" latinLnBrk="0" hangingPunct="1">
              <a:lnSpc>
                <a:spcPct val="115000"/>
              </a:lnSpc>
              <a:spcBef>
                <a:spcPts val="0"/>
              </a:spcBef>
              <a:spcAft>
                <a:spcPts val="0"/>
              </a:spcAft>
              <a:buClrTx/>
              <a:buSzTx/>
              <a:buFontTx/>
              <a:buNone/>
              <a:tabLst/>
              <a:defRPr/>
            </a:pPr>
            <a:endParaRPr kumimoji="0" lang="en-GB" sz="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(5-8)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Degrees of Participation</a:t>
            </a:r>
          </a:p>
          <a:p>
            <a:pPr marL="0" marR="0" lvl="0" indent="0" algn="l" defTabSz="914400" rtl="0" eaLnBrk="1" fontAlgn="auto" latinLnBrk="0" hangingPunct="1">
              <a:lnSpc>
                <a:spcPct val="115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(3-5) Tokenism</a:t>
            </a:r>
          </a:p>
          <a:p>
            <a:pPr marL="0" marR="0" lvl="0" indent="0" algn="l" defTabSz="914400" rtl="0" eaLnBrk="1" fontAlgn="auto" latinLnBrk="0" hangingPunct="1">
              <a:lnSpc>
                <a:spcPct val="115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(1-3) Non-participation</a:t>
            </a:r>
            <a:endParaRPr kumimoji="0" lang="en-GB" sz="2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rtl="0" eaLnBrk="1" fontAlgn="auto" latinLnBrk="0" hangingPunct="1">
              <a:lnSpc>
                <a:spcPct val="115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14731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0FC-2D06-4895-AE72-BB0AF6A17F4D}"/>
              </a:ext>
            </a:extLst>
          </p:cNvPr>
          <p:cNvSpPr>
            <a:spLocks noGrp="1"/>
          </p:cNvSpPr>
          <p:nvPr>
            <p:ph type="title"/>
          </p:nvPr>
        </p:nvSpPr>
        <p:spPr/>
        <p:txBody>
          <a:bodyPr/>
          <a:lstStyle/>
          <a:p>
            <a:r>
              <a:rPr lang="en-GB" dirty="0"/>
              <a:t>Methodology and method</a:t>
            </a:r>
          </a:p>
        </p:txBody>
      </p:sp>
      <p:sp>
        <p:nvSpPr>
          <p:cNvPr id="3" name="Content Placeholder 2">
            <a:extLst>
              <a:ext uri="{FF2B5EF4-FFF2-40B4-BE49-F238E27FC236}">
                <a16:creationId xmlns:a16="http://schemas.microsoft.com/office/drawing/2014/main" id="{BAFC7985-5C3E-4FC6-AEDC-70E23F31C9BD}"/>
              </a:ext>
            </a:extLst>
          </p:cNvPr>
          <p:cNvSpPr>
            <a:spLocks noGrp="1"/>
          </p:cNvSpPr>
          <p:nvPr>
            <p:ph idx="1"/>
          </p:nvPr>
        </p:nvSpPr>
        <p:spPr/>
        <p:txBody>
          <a:bodyPr>
            <a:normAutofit/>
          </a:bodyPr>
          <a:lstStyle/>
          <a:p>
            <a:endParaRPr lang="en-GB" sz="2400" dirty="0"/>
          </a:p>
          <a:p>
            <a:r>
              <a:rPr lang="en-GB" sz="2800" dirty="0"/>
              <a:t>These are two concepts that are often seen as confusing but can be made simple.</a:t>
            </a:r>
          </a:p>
          <a:p>
            <a:pPr marL="0" indent="0">
              <a:buNone/>
            </a:pPr>
            <a:endParaRPr lang="en-GB" sz="1000" dirty="0"/>
          </a:p>
          <a:p>
            <a:r>
              <a:rPr lang="en-GB" sz="2800" dirty="0"/>
              <a:t>They are both linked to the same ideas in research.</a:t>
            </a:r>
          </a:p>
          <a:p>
            <a:pPr marL="0" indent="0">
              <a:buNone/>
            </a:pPr>
            <a:endParaRPr lang="en-GB" sz="1000" dirty="0"/>
          </a:p>
          <a:p>
            <a:r>
              <a:rPr lang="en-GB" sz="2800" dirty="0"/>
              <a:t>Both methodology and method makes up our paradigm and vice versa…</a:t>
            </a:r>
          </a:p>
          <a:p>
            <a:endParaRPr lang="en-GB" dirty="0"/>
          </a:p>
          <a:p>
            <a:endParaRPr lang="en-GB" dirty="0"/>
          </a:p>
        </p:txBody>
      </p:sp>
    </p:spTree>
    <p:extLst>
      <p:ext uri="{BB962C8B-B14F-4D97-AF65-F5344CB8AC3E}">
        <p14:creationId xmlns:p14="http://schemas.microsoft.com/office/powerpoint/2010/main" val="823618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03A1E-0B05-4A90-9DF2-6F2207C3BD0E}"/>
              </a:ext>
            </a:extLst>
          </p:cNvPr>
          <p:cNvSpPr>
            <a:spLocks noGrp="1"/>
          </p:cNvSpPr>
          <p:nvPr>
            <p:ph type="title"/>
          </p:nvPr>
        </p:nvSpPr>
        <p:spPr>
          <a:xfrm>
            <a:off x="1069848" y="64755"/>
            <a:ext cx="10058400" cy="1609344"/>
          </a:xfrm>
        </p:spPr>
        <p:txBody>
          <a:bodyPr/>
          <a:lstStyle/>
          <a:p>
            <a:r>
              <a:rPr lang="en-GB" dirty="0"/>
              <a:t>Paradigm</a:t>
            </a:r>
          </a:p>
        </p:txBody>
      </p:sp>
      <p:sp>
        <p:nvSpPr>
          <p:cNvPr id="3" name="Content Placeholder 2">
            <a:extLst>
              <a:ext uri="{FF2B5EF4-FFF2-40B4-BE49-F238E27FC236}">
                <a16:creationId xmlns:a16="http://schemas.microsoft.com/office/drawing/2014/main" id="{F103959D-E110-4DA2-9794-B122F19E864B}"/>
              </a:ext>
            </a:extLst>
          </p:cNvPr>
          <p:cNvSpPr>
            <a:spLocks noGrp="1"/>
          </p:cNvSpPr>
          <p:nvPr>
            <p:ph idx="1"/>
          </p:nvPr>
        </p:nvSpPr>
        <p:spPr>
          <a:xfrm>
            <a:off x="1008888" y="1185007"/>
            <a:ext cx="10058400" cy="4050792"/>
          </a:xfrm>
        </p:spPr>
        <p:txBody>
          <a:bodyPr>
            <a:noAutofit/>
          </a:bodyPr>
          <a:lstStyle/>
          <a:p>
            <a:pPr>
              <a:lnSpc>
                <a:spcPct val="80000"/>
              </a:lnSpc>
            </a:pPr>
            <a:r>
              <a:rPr lang="en-GB" sz="2400" dirty="0"/>
              <a:t>A worldview or set of assumptions about how things work. </a:t>
            </a:r>
          </a:p>
          <a:p>
            <a:pPr>
              <a:lnSpc>
                <a:spcPct val="80000"/>
              </a:lnSpc>
            </a:pPr>
            <a:endParaRPr lang="en-GB" sz="100" dirty="0"/>
          </a:p>
          <a:p>
            <a:pPr>
              <a:lnSpc>
                <a:spcPct val="80000"/>
              </a:lnSpc>
            </a:pPr>
            <a:r>
              <a:rPr lang="en-GB" sz="2400" dirty="0"/>
              <a:t>It includes our own personal cultural ideologies, mindsets and views of the world.</a:t>
            </a:r>
          </a:p>
          <a:p>
            <a:pPr>
              <a:lnSpc>
                <a:spcPct val="80000"/>
              </a:lnSpc>
            </a:pPr>
            <a:endParaRPr lang="en-GB" sz="100" dirty="0"/>
          </a:p>
          <a:p>
            <a:pPr>
              <a:lnSpc>
                <a:spcPct val="80000"/>
              </a:lnSpc>
            </a:pPr>
            <a:r>
              <a:rPr lang="en-GB" sz="2400" dirty="0"/>
              <a:t>We will briefly look at 3 paradigms today in relation to research                           (there are more):</a:t>
            </a:r>
          </a:p>
          <a:p>
            <a:pPr>
              <a:lnSpc>
                <a:spcPct val="80000"/>
              </a:lnSpc>
            </a:pPr>
            <a:endParaRPr lang="en-GB" sz="100" dirty="0"/>
          </a:p>
          <a:p>
            <a:pPr>
              <a:lnSpc>
                <a:spcPct val="80000"/>
              </a:lnSpc>
            </a:pPr>
            <a:r>
              <a:rPr lang="en-GB" sz="2400" dirty="0"/>
              <a:t>Positivism – there is one single reality or truth (black and white).</a:t>
            </a:r>
          </a:p>
          <a:p>
            <a:pPr>
              <a:lnSpc>
                <a:spcPct val="80000"/>
              </a:lnSpc>
            </a:pPr>
            <a:endParaRPr lang="en-GB" sz="100" dirty="0"/>
          </a:p>
          <a:p>
            <a:pPr>
              <a:lnSpc>
                <a:spcPct val="80000"/>
              </a:lnSpc>
            </a:pPr>
            <a:r>
              <a:rPr lang="en-GB" sz="2400" dirty="0"/>
              <a:t>Constructivist – no single truth or reality but reality is created by individuals in groups.</a:t>
            </a:r>
          </a:p>
          <a:p>
            <a:pPr>
              <a:lnSpc>
                <a:spcPct val="80000"/>
              </a:lnSpc>
            </a:pPr>
            <a:endParaRPr lang="en-GB" sz="100" dirty="0"/>
          </a:p>
          <a:p>
            <a:pPr>
              <a:lnSpc>
                <a:spcPct val="80000"/>
              </a:lnSpc>
            </a:pPr>
            <a:r>
              <a:rPr lang="en-GB" sz="2400" dirty="0"/>
              <a:t>Pragmatism – reality is constantly debated, renegotiated so that it is useful in new situations.</a:t>
            </a:r>
          </a:p>
        </p:txBody>
      </p:sp>
    </p:spTree>
    <p:extLst>
      <p:ext uri="{BB962C8B-B14F-4D97-AF65-F5344CB8AC3E}">
        <p14:creationId xmlns:p14="http://schemas.microsoft.com/office/powerpoint/2010/main" val="275974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3A4E2-F138-F887-1A04-B0C2EA2BAB98}"/>
              </a:ext>
            </a:extLst>
          </p:cNvPr>
          <p:cNvSpPr>
            <a:spLocks noGrp="1"/>
          </p:cNvSpPr>
          <p:nvPr>
            <p:ph type="ctrTitle"/>
          </p:nvPr>
        </p:nvSpPr>
        <p:spPr/>
        <p:txBody>
          <a:bodyPr/>
          <a:lstStyle/>
          <a:p>
            <a:r>
              <a:rPr lang="en-GB" dirty="0"/>
              <a:t>Paradigms</a:t>
            </a:r>
          </a:p>
        </p:txBody>
      </p:sp>
      <p:sp>
        <p:nvSpPr>
          <p:cNvPr id="3" name="Subtitle 2">
            <a:extLst>
              <a:ext uri="{FF2B5EF4-FFF2-40B4-BE49-F238E27FC236}">
                <a16:creationId xmlns:a16="http://schemas.microsoft.com/office/drawing/2014/main" id="{0A68FB75-9BCC-27C2-A80C-9913FF3269B6}"/>
              </a:ext>
            </a:extLst>
          </p:cNvPr>
          <p:cNvSpPr>
            <a:spLocks noGrp="1"/>
          </p:cNvSpPr>
          <p:nvPr>
            <p:ph type="subTitle" idx="1"/>
          </p:nvPr>
        </p:nvSpPr>
        <p:spPr/>
        <p:txBody>
          <a:bodyPr>
            <a:normAutofit fontScale="70000" lnSpcReduction="20000"/>
          </a:bodyPr>
          <a:lstStyle/>
          <a:p>
            <a:r>
              <a:rPr lang="en-GB" sz="4800" dirty="0"/>
              <a:t>‘a basic set of beliefs that guide  action.’</a:t>
            </a:r>
          </a:p>
        </p:txBody>
      </p:sp>
    </p:spTree>
    <p:extLst>
      <p:ext uri="{BB962C8B-B14F-4D97-AF65-F5344CB8AC3E}">
        <p14:creationId xmlns:p14="http://schemas.microsoft.com/office/powerpoint/2010/main" val="1931992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CDE2-C223-8F5D-13E0-F7D09230B2B7}"/>
              </a:ext>
            </a:extLst>
          </p:cNvPr>
          <p:cNvSpPr>
            <a:spLocks noGrp="1"/>
          </p:cNvSpPr>
          <p:nvPr>
            <p:ph type="title"/>
          </p:nvPr>
        </p:nvSpPr>
        <p:spPr/>
        <p:txBody>
          <a:bodyPr/>
          <a:lstStyle/>
          <a:p>
            <a:r>
              <a:rPr lang="en-GB" dirty="0"/>
              <a:t>Worldview or Paradigm</a:t>
            </a:r>
          </a:p>
        </p:txBody>
      </p:sp>
      <p:sp>
        <p:nvSpPr>
          <p:cNvPr id="3" name="Content Placeholder 2">
            <a:extLst>
              <a:ext uri="{FF2B5EF4-FFF2-40B4-BE49-F238E27FC236}">
                <a16:creationId xmlns:a16="http://schemas.microsoft.com/office/drawing/2014/main" id="{FEA41275-F732-15DE-1F69-649E4D405B10}"/>
              </a:ext>
            </a:extLst>
          </p:cNvPr>
          <p:cNvSpPr>
            <a:spLocks noGrp="1"/>
          </p:cNvSpPr>
          <p:nvPr>
            <p:ph idx="1"/>
          </p:nvPr>
        </p:nvSpPr>
        <p:spPr/>
        <p:txBody>
          <a:bodyPr/>
          <a:lstStyle/>
          <a:p>
            <a:r>
              <a:rPr lang="en-GB" dirty="0"/>
              <a:t>‘ a basic set of beliefs that guide action’</a:t>
            </a:r>
          </a:p>
          <a:p>
            <a:endParaRPr lang="en-GB" dirty="0"/>
          </a:p>
          <a:p>
            <a:r>
              <a:rPr lang="en-GB" dirty="0"/>
              <a:t>They are a general philosophical orientation about the world and the nature of research the the researcher brings to the study.</a:t>
            </a:r>
          </a:p>
          <a:p>
            <a:r>
              <a:rPr lang="en-GB" dirty="0"/>
              <a:t>Individuals develop worldviews based upon their discipline orientations and research communities, advisors and mentors, and past research experiences.</a:t>
            </a:r>
          </a:p>
          <a:p>
            <a:pPr marL="0" indent="0">
              <a:buNone/>
            </a:pPr>
            <a:endParaRPr lang="en-GB" dirty="0"/>
          </a:p>
        </p:txBody>
      </p:sp>
    </p:spTree>
    <p:extLst>
      <p:ext uri="{BB962C8B-B14F-4D97-AF65-F5344CB8AC3E}">
        <p14:creationId xmlns:p14="http://schemas.microsoft.com/office/powerpoint/2010/main" val="1061908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5258-BEDE-210F-E899-ED07B16F1316}"/>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A84D5D3E-306D-0D77-75FF-95C7BA7C7208}"/>
              </a:ext>
            </a:extLst>
          </p:cNvPr>
          <p:cNvSpPr>
            <a:spLocks noGrp="1"/>
          </p:cNvSpPr>
          <p:nvPr>
            <p:ph idx="1"/>
          </p:nvPr>
        </p:nvSpPr>
        <p:spPr/>
        <p:txBody>
          <a:bodyPr/>
          <a:lstStyle/>
          <a:p>
            <a:r>
              <a:rPr lang="en-GB" dirty="0"/>
              <a:t>Traditional form of research</a:t>
            </a:r>
          </a:p>
          <a:p>
            <a:endParaRPr lang="en-GB" dirty="0"/>
          </a:p>
          <a:p>
            <a:r>
              <a:rPr lang="en-GB" dirty="0"/>
              <a:t>Assumptions hold true for more quantitative than qualitative research</a:t>
            </a:r>
          </a:p>
          <a:p>
            <a:endParaRPr lang="en-GB" dirty="0"/>
          </a:p>
          <a:p>
            <a:r>
              <a:rPr lang="en-GB" dirty="0"/>
              <a:t>Sometimes referred to as the scientific method or doing science research</a:t>
            </a:r>
          </a:p>
          <a:p>
            <a:endParaRPr lang="en-GB" dirty="0"/>
          </a:p>
          <a:p>
            <a:r>
              <a:rPr lang="en-GB" dirty="0"/>
              <a:t>A deterministic philosophy – causes determine effects or outcomes</a:t>
            </a:r>
          </a:p>
        </p:txBody>
      </p:sp>
    </p:spTree>
    <p:extLst>
      <p:ext uri="{BB962C8B-B14F-4D97-AF65-F5344CB8AC3E}">
        <p14:creationId xmlns:p14="http://schemas.microsoft.com/office/powerpoint/2010/main" val="635937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24E49-EDE2-BE73-8A2B-8954722E2B6A}"/>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1998ECEB-9C6B-B7D7-740A-43A5C10A482E}"/>
              </a:ext>
            </a:extLst>
          </p:cNvPr>
          <p:cNvSpPr>
            <a:spLocks noGrp="1"/>
          </p:cNvSpPr>
          <p:nvPr>
            <p:ph idx="1"/>
          </p:nvPr>
        </p:nvSpPr>
        <p:spPr/>
        <p:txBody>
          <a:bodyPr>
            <a:normAutofit/>
          </a:bodyPr>
          <a:lstStyle/>
          <a:p>
            <a:r>
              <a:rPr lang="en-GB" dirty="0"/>
              <a:t>Knowledge is based on careful observation and measurement of the objective reality that exists ‘out there in the world.’</a:t>
            </a:r>
          </a:p>
          <a:p>
            <a:endParaRPr lang="en-GB" dirty="0"/>
          </a:p>
          <a:p>
            <a:r>
              <a:rPr lang="en-GB" dirty="0"/>
              <a:t>There are laws or theories that govern the world, these need to be tested, verified, or discovered, so that we can better understand the world.</a:t>
            </a:r>
          </a:p>
          <a:p>
            <a:endParaRPr lang="en-GB" dirty="0"/>
          </a:p>
          <a:p>
            <a:r>
              <a:rPr lang="en-GB" dirty="0"/>
              <a:t>Therefore a researcher begins with a theory, collects data that either supports or refutes that theory, and then makes necessary revisions, and conducts additional tests</a:t>
            </a:r>
          </a:p>
        </p:txBody>
      </p:sp>
    </p:spTree>
    <p:extLst>
      <p:ext uri="{BB962C8B-B14F-4D97-AF65-F5344CB8AC3E}">
        <p14:creationId xmlns:p14="http://schemas.microsoft.com/office/powerpoint/2010/main" val="2613301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D719-CC5E-DC42-A132-9C357D24FD0A}"/>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81EABD4B-2608-646F-053A-AC687EA011B9}"/>
              </a:ext>
            </a:extLst>
          </p:cNvPr>
          <p:cNvSpPr>
            <a:spLocks noGrp="1"/>
          </p:cNvSpPr>
          <p:nvPr>
            <p:ph idx="1"/>
          </p:nvPr>
        </p:nvSpPr>
        <p:spPr/>
        <p:txBody>
          <a:bodyPr>
            <a:normAutofit fontScale="85000" lnSpcReduction="20000"/>
          </a:bodyPr>
          <a:lstStyle/>
          <a:p>
            <a:r>
              <a:rPr lang="en-GB" dirty="0"/>
              <a:t>(or interpretivism)</a:t>
            </a:r>
          </a:p>
          <a:p>
            <a:endParaRPr lang="en-GB" dirty="0"/>
          </a:p>
          <a:p>
            <a:r>
              <a:rPr lang="en-GB" dirty="0"/>
              <a:t>Seen as an approach to qualitative research</a:t>
            </a:r>
          </a:p>
          <a:p>
            <a:endParaRPr lang="en-GB" dirty="0"/>
          </a:p>
          <a:p>
            <a:r>
              <a:rPr lang="en-GB" dirty="0"/>
              <a:t>Individuals seek understanding of the world in which they live and work</a:t>
            </a:r>
          </a:p>
          <a:p>
            <a:endParaRPr lang="en-GB" dirty="0"/>
          </a:p>
          <a:p>
            <a:r>
              <a:rPr lang="en-GB" dirty="0"/>
              <a:t>They develop subjective meanings of their experiences</a:t>
            </a:r>
          </a:p>
          <a:p>
            <a:endParaRPr lang="en-GB" dirty="0"/>
          </a:p>
          <a:p>
            <a:r>
              <a:rPr lang="en-GB" dirty="0"/>
              <a:t>Meanings can be varied and multiple</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219609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517D-A102-4265-5204-81A06FE50119}"/>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29A60971-A465-65C8-6280-2988ED4B4B3F}"/>
              </a:ext>
            </a:extLst>
          </p:cNvPr>
          <p:cNvSpPr>
            <a:spLocks noGrp="1"/>
          </p:cNvSpPr>
          <p:nvPr>
            <p:ph idx="1"/>
          </p:nvPr>
        </p:nvSpPr>
        <p:spPr/>
        <p:txBody>
          <a:bodyPr>
            <a:normAutofit/>
          </a:bodyPr>
          <a:lstStyle/>
          <a:p>
            <a:r>
              <a:rPr lang="en-GB" dirty="0"/>
              <a:t>The aim of the research is to rely as much as possible on the participants views of the situation being studied</a:t>
            </a:r>
          </a:p>
          <a:p>
            <a:endParaRPr lang="en-GB" dirty="0"/>
          </a:p>
          <a:p>
            <a:r>
              <a:rPr lang="en-GB" dirty="0"/>
              <a:t>The more open ended the questioning the better, as the researcher listens carefully to what people say or do in their life settings</a:t>
            </a:r>
          </a:p>
          <a:p>
            <a:endParaRPr lang="en-GB" dirty="0"/>
          </a:p>
          <a:p>
            <a:r>
              <a:rPr lang="en-GB" dirty="0"/>
              <a:t>Often the subjective meanings are negotiated socially and historically, and are formed through interaction with others (hence social constructivism) and through social and historical norms that operate in individuals lives.</a:t>
            </a:r>
          </a:p>
        </p:txBody>
      </p:sp>
    </p:spTree>
    <p:extLst>
      <p:ext uri="{BB962C8B-B14F-4D97-AF65-F5344CB8AC3E}">
        <p14:creationId xmlns:p14="http://schemas.microsoft.com/office/powerpoint/2010/main" val="3863475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B437-12A7-1594-6533-53CEB87DA3F1}"/>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616DCFFB-4477-1FAD-54A0-880E7200A56C}"/>
              </a:ext>
            </a:extLst>
          </p:cNvPr>
          <p:cNvSpPr>
            <a:spLocks noGrp="1"/>
          </p:cNvSpPr>
          <p:nvPr>
            <p:ph idx="1"/>
          </p:nvPr>
        </p:nvSpPr>
        <p:spPr/>
        <p:txBody>
          <a:bodyPr/>
          <a:lstStyle/>
          <a:p>
            <a:r>
              <a:rPr lang="en-GB" dirty="0"/>
              <a:t>There is also a focus on the specific contexts in which people live and work in order to understand the historical and cultural settings of the participants.</a:t>
            </a:r>
          </a:p>
          <a:p>
            <a:endParaRPr lang="en-GB" dirty="0"/>
          </a:p>
          <a:p>
            <a:r>
              <a:rPr lang="en-GB" dirty="0"/>
              <a:t>The aim is to make sense of the meanings that others have about the world.</a:t>
            </a:r>
          </a:p>
          <a:p>
            <a:endParaRPr lang="en-GB" dirty="0"/>
          </a:p>
          <a:p>
            <a:r>
              <a:rPr lang="en-GB" dirty="0"/>
              <a:t>Rather than starting with a theory,  researchers generate or inductively develop a theory or pattern of meaning (Crotty, 1998) </a:t>
            </a:r>
          </a:p>
        </p:txBody>
      </p:sp>
    </p:spTree>
    <p:extLst>
      <p:ext uri="{BB962C8B-B14F-4D97-AF65-F5344CB8AC3E}">
        <p14:creationId xmlns:p14="http://schemas.microsoft.com/office/powerpoint/2010/main" val="1183025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32308-5C01-2424-A2DC-08814EAEA5B8}"/>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3FED08E2-5C09-8DE3-B1EA-282DA5EE0563}"/>
              </a:ext>
            </a:extLst>
          </p:cNvPr>
          <p:cNvSpPr>
            <a:spLocks noGrp="1"/>
          </p:cNvSpPr>
          <p:nvPr>
            <p:ph idx="1"/>
          </p:nvPr>
        </p:nvSpPr>
        <p:spPr/>
        <p:txBody>
          <a:bodyPr>
            <a:normAutofit/>
          </a:bodyPr>
          <a:lstStyle/>
          <a:p>
            <a:r>
              <a:rPr lang="en-GB" dirty="0"/>
              <a:t>Human beings construct meanings as they engage with the world they are interpreting.</a:t>
            </a:r>
          </a:p>
          <a:p>
            <a:endParaRPr lang="en-GB" dirty="0"/>
          </a:p>
          <a:p>
            <a:r>
              <a:rPr lang="en-GB" dirty="0"/>
              <a:t>Humans engage with their world and make sense of it based on their historical and social perspectives. Therefore researchers seek to understand the context or setting of the participants through visiting the context and gathering information personally.</a:t>
            </a:r>
          </a:p>
          <a:p>
            <a:endParaRPr lang="en-GB" dirty="0"/>
          </a:p>
          <a:p>
            <a:r>
              <a:rPr lang="en-GB" dirty="0"/>
              <a:t>The process of qualitative research is largely inductive – the researcher generates meaning from the data collected in the field.</a:t>
            </a:r>
          </a:p>
        </p:txBody>
      </p:sp>
    </p:spTree>
    <p:extLst>
      <p:ext uri="{BB962C8B-B14F-4D97-AF65-F5344CB8AC3E}">
        <p14:creationId xmlns:p14="http://schemas.microsoft.com/office/powerpoint/2010/main" val="1896525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8DC3-2744-E44B-F944-9AE79C53BF63}"/>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35C4663-5167-58ED-5E5D-D55DB2697942}"/>
              </a:ext>
            </a:extLst>
          </p:cNvPr>
          <p:cNvSpPr>
            <a:spLocks noGrp="1"/>
          </p:cNvSpPr>
          <p:nvPr>
            <p:ph idx="1"/>
          </p:nvPr>
        </p:nvSpPr>
        <p:spPr/>
        <p:txBody>
          <a:bodyPr/>
          <a:lstStyle/>
          <a:p>
            <a:r>
              <a:rPr lang="en-GB" dirty="0"/>
              <a:t>Arises out of actions, situations and consequences rather than antecedent conditions.</a:t>
            </a:r>
          </a:p>
          <a:p>
            <a:endParaRPr lang="en-GB" dirty="0"/>
          </a:p>
          <a:p>
            <a:r>
              <a:rPr lang="en-GB" dirty="0"/>
              <a:t>Concern with ‘what works’ – in solutions to problems.</a:t>
            </a:r>
          </a:p>
          <a:p>
            <a:endParaRPr lang="en-GB" dirty="0"/>
          </a:p>
          <a:p>
            <a:r>
              <a:rPr lang="en-GB" dirty="0"/>
              <a:t>Researchers emphasize the research problem and/or question, and use all of the approaches available to understand it.</a:t>
            </a:r>
          </a:p>
        </p:txBody>
      </p:sp>
    </p:spTree>
    <p:extLst>
      <p:ext uri="{BB962C8B-B14F-4D97-AF65-F5344CB8AC3E}">
        <p14:creationId xmlns:p14="http://schemas.microsoft.com/office/powerpoint/2010/main" val="897713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F465-1320-D39C-9D54-B5956261441F}"/>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57FCE01-A619-9B0A-47B6-70C49C998A18}"/>
              </a:ext>
            </a:extLst>
          </p:cNvPr>
          <p:cNvSpPr>
            <a:spLocks noGrp="1"/>
          </p:cNvSpPr>
          <p:nvPr>
            <p:ph idx="1"/>
          </p:nvPr>
        </p:nvSpPr>
        <p:spPr/>
        <p:txBody>
          <a:bodyPr>
            <a:normAutofit/>
          </a:bodyPr>
          <a:lstStyle/>
          <a:p>
            <a:r>
              <a:rPr lang="en-GB" dirty="0"/>
              <a:t>It is not committed to any one system of philosophy or reality, drawing on both qualitative and quantitative assumptions.</a:t>
            </a:r>
          </a:p>
          <a:p>
            <a:endParaRPr lang="en-GB" dirty="0"/>
          </a:p>
          <a:p>
            <a:r>
              <a:rPr lang="en-GB" dirty="0"/>
              <a:t>Researchers have freedom of choice  of the methods, techniques and procedures of research that best meet their needs and purposes.</a:t>
            </a:r>
          </a:p>
          <a:p>
            <a:pPr marL="0" indent="0">
              <a:buNone/>
            </a:pPr>
            <a:endParaRPr lang="en-GB" dirty="0"/>
          </a:p>
          <a:p>
            <a:r>
              <a:rPr lang="en-GB" dirty="0"/>
              <a:t>Truth is what works at the time.  Researchers therefore use both quantitative and qualitative data to provide the best understanding of the research problem.</a:t>
            </a:r>
          </a:p>
          <a:p>
            <a:endParaRPr lang="en-GB" dirty="0"/>
          </a:p>
        </p:txBody>
      </p:sp>
    </p:spTree>
    <p:extLst>
      <p:ext uri="{BB962C8B-B14F-4D97-AF65-F5344CB8AC3E}">
        <p14:creationId xmlns:p14="http://schemas.microsoft.com/office/powerpoint/2010/main" val="1026831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A8D2-4F70-9644-1CD1-725504717449}"/>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E05D8424-369A-8B43-1CD6-3903A506C7E4}"/>
              </a:ext>
            </a:extLst>
          </p:cNvPr>
          <p:cNvSpPr>
            <a:spLocks noGrp="1"/>
          </p:cNvSpPr>
          <p:nvPr>
            <p:ph idx="1"/>
          </p:nvPr>
        </p:nvSpPr>
        <p:spPr/>
        <p:txBody>
          <a:bodyPr/>
          <a:lstStyle/>
          <a:p>
            <a:r>
              <a:rPr lang="en-GB" dirty="0"/>
              <a:t>Pragmatism opens the door to multiple methods, different worldviews, and different assumptions, as well as different forms of data collection and analysis.</a:t>
            </a:r>
          </a:p>
          <a:p>
            <a:endParaRPr lang="en-GB" dirty="0"/>
          </a:p>
          <a:p>
            <a:r>
              <a:rPr lang="en-GB" dirty="0"/>
              <a:t>Pragmatists believe that we need to stop asking questions about reality and the laws of nature – ‘They would simply like to change the subject.’ (Crotty, 1990)</a:t>
            </a:r>
          </a:p>
        </p:txBody>
      </p:sp>
    </p:spTree>
    <p:extLst>
      <p:ext uri="{BB962C8B-B14F-4D97-AF65-F5344CB8AC3E}">
        <p14:creationId xmlns:p14="http://schemas.microsoft.com/office/powerpoint/2010/main" val="3850988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DDD-FBBD-CB44-5EA7-8CAF8217DE7A}"/>
              </a:ext>
            </a:extLst>
          </p:cNvPr>
          <p:cNvSpPr>
            <a:spLocks noGrp="1"/>
          </p:cNvSpPr>
          <p:nvPr>
            <p:ph type="title"/>
          </p:nvPr>
        </p:nvSpPr>
        <p:spPr/>
        <p:txBody>
          <a:bodyPr/>
          <a:lstStyle/>
          <a:p>
            <a:r>
              <a:rPr lang="en-GB" dirty="0"/>
              <a:t>Other points…</a:t>
            </a:r>
          </a:p>
        </p:txBody>
      </p:sp>
      <p:sp>
        <p:nvSpPr>
          <p:cNvPr id="3" name="Content Placeholder 2">
            <a:extLst>
              <a:ext uri="{FF2B5EF4-FFF2-40B4-BE49-F238E27FC236}">
                <a16:creationId xmlns:a16="http://schemas.microsoft.com/office/drawing/2014/main" id="{26B8FAF1-F152-AFF0-86B4-0F2F577BCDF4}"/>
              </a:ext>
            </a:extLst>
          </p:cNvPr>
          <p:cNvSpPr>
            <a:spLocks noGrp="1"/>
          </p:cNvSpPr>
          <p:nvPr>
            <p:ph idx="1"/>
          </p:nvPr>
        </p:nvSpPr>
        <p:spPr/>
        <p:txBody>
          <a:bodyPr>
            <a:normAutofit lnSpcReduction="10000"/>
          </a:bodyPr>
          <a:lstStyle/>
          <a:p>
            <a:r>
              <a:rPr lang="en-GB" dirty="0"/>
              <a:t>There is an historical evolution to be aware of, with quantitative approaches dominating the forms of research in the social sciences in the late nineteenth century and up to mid twentieth century.</a:t>
            </a:r>
          </a:p>
          <a:p>
            <a:r>
              <a:rPr lang="en-GB" dirty="0"/>
              <a:t>During the latter half of the twentieth century, interest in qualitative research increased, along with mixed methods research</a:t>
            </a:r>
          </a:p>
          <a:p>
            <a:r>
              <a:rPr lang="en-GB" dirty="0"/>
              <a:t>Qualitative and quantitative approaches should not be viewed as rigid, distinct categories.  Instead they represent different ends of a continuum.</a:t>
            </a:r>
          </a:p>
          <a:p>
            <a:endParaRPr lang="en-GB" dirty="0"/>
          </a:p>
          <a:p>
            <a:r>
              <a:rPr lang="en-GB" dirty="0"/>
              <a:t>A study tends to be more qualitative than quantitative or vice versa.</a:t>
            </a:r>
          </a:p>
          <a:p>
            <a:endParaRPr lang="en-GB" dirty="0"/>
          </a:p>
          <a:p>
            <a:r>
              <a:rPr lang="en-GB" dirty="0"/>
              <a:t>With mixed methods residing in the middle of this continuum. </a:t>
            </a:r>
          </a:p>
        </p:txBody>
      </p:sp>
    </p:spTree>
    <p:extLst>
      <p:ext uri="{BB962C8B-B14F-4D97-AF65-F5344CB8AC3E}">
        <p14:creationId xmlns:p14="http://schemas.microsoft.com/office/powerpoint/2010/main" val="1025166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AE56-0D5C-41A9-B99A-CE95EF0F9830}"/>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57295F66-11B3-408A-A2BB-012180DCE94A}"/>
              </a:ext>
            </a:extLst>
          </p:cNvPr>
          <p:cNvSpPr>
            <a:spLocks noGrp="1"/>
          </p:cNvSpPr>
          <p:nvPr>
            <p:ph idx="1"/>
          </p:nvPr>
        </p:nvSpPr>
        <p:spPr>
          <a:xfrm>
            <a:off x="1069848" y="2121408"/>
            <a:ext cx="10640070" cy="4050792"/>
          </a:xfrm>
        </p:spPr>
        <p:txBody>
          <a:bodyPr>
            <a:noAutofit/>
          </a:bodyPr>
          <a:lstStyle/>
          <a:p>
            <a:r>
              <a:rPr lang="en-GB" sz="2400" dirty="0"/>
              <a:t>Your personal methodological approach is linked to your paradigm.</a:t>
            </a:r>
          </a:p>
          <a:p>
            <a:pPr marL="0" indent="0">
              <a:buNone/>
            </a:pPr>
            <a:endParaRPr lang="en-GB" sz="200" dirty="0"/>
          </a:p>
          <a:p>
            <a:r>
              <a:rPr lang="en-GB" sz="2400" dirty="0"/>
              <a:t>The theoretical framework that outlines the rules to follow in a study.</a:t>
            </a:r>
          </a:p>
          <a:p>
            <a:endParaRPr lang="en-GB" sz="200" dirty="0"/>
          </a:p>
          <a:p>
            <a:r>
              <a:rPr lang="en-GB" sz="2400" u="sng" dirty="0"/>
              <a:t>Why</a:t>
            </a:r>
            <a:r>
              <a:rPr lang="en-GB" sz="2400" dirty="0"/>
              <a:t> am I doing this research in this specific way?</a:t>
            </a:r>
          </a:p>
          <a:p>
            <a:endParaRPr lang="en-GB" sz="200" dirty="0"/>
          </a:p>
          <a:p>
            <a:r>
              <a:rPr lang="en-GB" sz="2400" dirty="0"/>
              <a:t>For example, why might I use interviews in a piece of research and not focus groups?</a:t>
            </a:r>
          </a:p>
          <a:p>
            <a:endParaRPr lang="en-GB" sz="200" dirty="0"/>
          </a:p>
          <a:p>
            <a:r>
              <a:rPr lang="en-GB" sz="2400" dirty="0"/>
              <a:t>The theory that underpins how and why a piece of research is being done.</a:t>
            </a:r>
          </a:p>
        </p:txBody>
      </p:sp>
    </p:spTree>
    <p:extLst>
      <p:ext uri="{BB962C8B-B14F-4D97-AF65-F5344CB8AC3E}">
        <p14:creationId xmlns:p14="http://schemas.microsoft.com/office/powerpoint/2010/main" val="2335502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47179-4CAE-416F-BC47-226E11881C2B}"/>
              </a:ext>
            </a:extLst>
          </p:cNvPr>
          <p:cNvSpPr>
            <a:spLocks noGrp="1"/>
          </p:cNvSpPr>
          <p:nvPr>
            <p:ph type="title"/>
          </p:nvPr>
        </p:nvSpPr>
        <p:spPr/>
        <p:txBody>
          <a:bodyPr/>
          <a:lstStyle/>
          <a:p>
            <a:r>
              <a:rPr lang="en-GB" dirty="0"/>
              <a:t>Paradigm and methodology</a:t>
            </a:r>
          </a:p>
        </p:txBody>
      </p:sp>
      <p:sp>
        <p:nvSpPr>
          <p:cNvPr id="3" name="Content Placeholder 2">
            <a:extLst>
              <a:ext uri="{FF2B5EF4-FFF2-40B4-BE49-F238E27FC236}">
                <a16:creationId xmlns:a16="http://schemas.microsoft.com/office/drawing/2014/main" id="{FBFF4956-FD35-4645-954F-C3BB6090B28A}"/>
              </a:ext>
            </a:extLst>
          </p:cNvPr>
          <p:cNvSpPr>
            <a:spLocks noGrp="1"/>
          </p:cNvSpPr>
          <p:nvPr>
            <p:ph idx="1"/>
          </p:nvPr>
        </p:nvSpPr>
        <p:spPr/>
        <p:txBody>
          <a:bodyPr>
            <a:normAutofit fontScale="92500" lnSpcReduction="10000"/>
          </a:bodyPr>
          <a:lstStyle/>
          <a:p>
            <a:pPr marL="0" indent="0">
              <a:buNone/>
            </a:pPr>
            <a:r>
              <a:rPr lang="en-GB" sz="2400" dirty="0"/>
              <a:t>How this might impact our methodology:</a:t>
            </a:r>
          </a:p>
          <a:p>
            <a:pPr marL="0" indent="0">
              <a:buNone/>
            </a:pPr>
            <a:endParaRPr lang="en-GB" sz="600" dirty="0"/>
          </a:p>
          <a:p>
            <a:pPr marL="0" indent="0">
              <a:buNone/>
            </a:pPr>
            <a:r>
              <a:rPr lang="en-GB" sz="2400" b="1" dirty="0"/>
              <a:t>Positivist</a:t>
            </a:r>
          </a:p>
          <a:p>
            <a:r>
              <a:rPr lang="en-GB" sz="2400" dirty="0"/>
              <a:t>Experimental research, survey research, hypothesis-testing…</a:t>
            </a:r>
          </a:p>
          <a:p>
            <a:endParaRPr lang="en-GB" sz="600" dirty="0"/>
          </a:p>
          <a:p>
            <a:pPr marL="0" indent="0">
              <a:buNone/>
            </a:pPr>
            <a:r>
              <a:rPr lang="en-GB" sz="2400" b="1" dirty="0"/>
              <a:t>Constructivist</a:t>
            </a:r>
          </a:p>
          <a:p>
            <a:r>
              <a:rPr lang="en-GB" sz="2400" dirty="0"/>
              <a:t>Grounded theory, action research, discourse…</a:t>
            </a:r>
          </a:p>
          <a:p>
            <a:endParaRPr lang="en-GB" sz="600" b="1" dirty="0"/>
          </a:p>
          <a:p>
            <a:pPr marL="0" indent="0">
              <a:buNone/>
            </a:pPr>
            <a:r>
              <a:rPr lang="en-GB" sz="2400" b="1" dirty="0"/>
              <a:t>Pragmatist</a:t>
            </a:r>
          </a:p>
          <a:p>
            <a:r>
              <a:rPr lang="en-GB" sz="2400" dirty="0"/>
              <a:t>Mixed-methods, use the right tool for the right job…</a:t>
            </a:r>
          </a:p>
          <a:p>
            <a:pPr marL="0" indent="0">
              <a:buNone/>
            </a:pPr>
            <a:endParaRPr lang="en-GB" dirty="0"/>
          </a:p>
        </p:txBody>
      </p:sp>
    </p:spTree>
    <p:extLst>
      <p:ext uri="{BB962C8B-B14F-4D97-AF65-F5344CB8AC3E}">
        <p14:creationId xmlns:p14="http://schemas.microsoft.com/office/powerpoint/2010/main" val="3421848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6E8DB-45B7-40C2-A346-ED0E243E597C}"/>
              </a:ext>
            </a:extLst>
          </p:cNvPr>
          <p:cNvSpPr>
            <a:spLocks noGrp="1"/>
          </p:cNvSpPr>
          <p:nvPr>
            <p:ph type="title"/>
          </p:nvPr>
        </p:nvSpPr>
        <p:spPr/>
        <p:txBody>
          <a:bodyPr/>
          <a:lstStyle/>
          <a:p>
            <a:r>
              <a:rPr lang="en-GB" dirty="0"/>
              <a:t>Method</a:t>
            </a:r>
          </a:p>
        </p:txBody>
      </p:sp>
      <p:sp>
        <p:nvSpPr>
          <p:cNvPr id="3" name="Content Placeholder 2">
            <a:extLst>
              <a:ext uri="{FF2B5EF4-FFF2-40B4-BE49-F238E27FC236}">
                <a16:creationId xmlns:a16="http://schemas.microsoft.com/office/drawing/2014/main" id="{1C8EBA49-9CF3-461A-8817-5F0D65BB80AC}"/>
              </a:ext>
            </a:extLst>
          </p:cNvPr>
          <p:cNvSpPr>
            <a:spLocks noGrp="1"/>
          </p:cNvSpPr>
          <p:nvPr>
            <p:ph idx="1"/>
          </p:nvPr>
        </p:nvSpPr>
        <p:spPr/>
        <p:txBody>
          <a:bodyPr>
            <a:normAutofit/>
          </a:bodyPr>
          <a:lstStyle/>
          <a:p>
            <a:r>
              <a:rPr lang="en-GB" sz="2400" dirty="0"/>
              <a:t>The actual tools and steps taken when conducting a piece of research.</a:t>
            </a:r>
          </a:p>
          <a:p>
            <a:pPr marL="0" indent="0">
              <a:buNone/>
            </a:pPr>
            <a:endParaRPr lang="en-GB" sz="600" dirty="0"/>
          </a:p>
          <a:p>
            <a:r>
              <a:rPr lang="en-GB" sz="2400" dirty="0"/>
              <a:t>The practical ways research is gathered and designed.</a:t>
            </a:r>
          </a:p>
          <a:p>
            <a:endParaRPr lang="en-GB" sz="600" dirty="0"/>
          </a:p>
          <a:p>
            <a:r>
              <a:rPr lang="en-GB" sz="2400" dirty="0"/>
              <a:t>How the research will be conducted and </a:t>
            </a:r>
            <a:r>
              <a:rPr lang="en-GB" sz="2400" u="sng" dirty="0"/>
              <a:t>what</a:t>
            </a:r>
            <a:r>
              <a:rPr lang="en-GB" sz="2400" dirty="0"/>
              <a:t> you will do.</a:t>
            </a:r>
          </a:p>
        </p:txBody>
      </p:sp>
    </p:spTree>
    <p:extLst>
      <p:ext uri="{BB962C8B-B14F-4D97-AF65-F5344CB8AC3E}">
        <p14:creationId xmlns:p14="http://schemas.microsoft.com/office/powerpoint/2010/main" val="13259685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397D-680B-4538-9310-13F1F5334D96}"/>
              </a:ext>
            </a:extLst>
          </p:cNvPr>
          <p:cNvSpPr>
            <a:spLocks noGrp="1"/>
          </p:cNvSpPr>
          <p:nvPr>
            <p:ph type="title"/>
          </p:nvPr>
        </p:nvSpPr>
        <p:spPr/>
        <p:txBody>
          <a:bodyPr/>
          <a:lstStyle/>
          <a:p>
            <a:r>
              <a:rPr lang="en-GB" dirty="0"/>
              <a:t>Paradigm and method</a:t>
            </a:r>
          </a:p>
        </p:txBody>
      </p:sp>
      <p:sp>
        <p:nvSpPr>
          <p:cNvPr id="3" name="Content Placeholder 2">
            <a:extLst>
              <a:ext uri="{FF2B5EF4-FFF2-40B4-BE49-F238E27FC236}">
                <a16:creationId xmlns:a16="http://schemas.microsoft.com/office/drawing/2014/main" id="{6B853F33-2814-456B-95E5-19CE68209415}"/>
              </a:ext>
            </a:extLst>
          </p:cNvPr>
          <p:cNvSpPr>
            <a:spLocks noGrp="1"/>
          </p:cNvSpPr>
          <p:nvPr>
            <p:ph idx="1"/>
          </p:nvPr>
        </p:nvSpPr>
        <p:spPr>
          <a:xfrm>
            <a:off x="837091" y="1295677"/>
            <a:ext cx="10058400" cy="4418540"/>
          </a:xfrm>
        </p:spPr>
        <p:txBody>
          <a:bodyPr>
            <a:normAutofit/>
          </a:bodyPr>
          <a:lstStyle/>
          <a:p>
            <a:pPr marL="0" indent="0">
              <a:buNone/>
            </a:pPr>
            <a:r>
              <a:rPr lang="en-GB" sz="2400" b="1" dirty="0"/>
              <a:t>Positivist</a:t>
            </a:r>
          </a:p>
          <a:p>
            <a:r>
              <a:rPr lang="en-GB" sz="2400" dirty="0"/>
              <a:t>Usually quantitative, </a:t>
            </a:r>
            <a:r>
              <a:rPr lang="en-GB" sz="2400" dirty="0" err="1"/>
              <a:t>eg.</a:t>
            </a:r>
            <a:r>
              <a:rPr lang="en-GB" sz="2400" dirty="0"/>
              <a:t> sampling measurement, statistical analysis, questionnaires, focus group, interviews.</a:t>
            </a:r>
          </a:p>
          <a:p>
            <a:endParaRPr lang="en-GB" sz="200" dirty="0"/>
          </a:p>
          <a:p>
            <a:pPr marL="0" indent="0">
              <a:buNone/>
            </a:pPr>
            <a:r>
              <a:rPr lang="en-GB" sz="2400" b="1" dirty="0"/>
              <a:t>Constructivist</a:t>
            </a:r>
          </a:p>
          <a:p>
            <a:r>
              <a:rPr lang="en-GB" sz="2400" dirty="0"/>
              <a:t>Often qualitative, </a:t>
            </a:r>
            <a:r>
              <a:rPr lang="en-GB" sz="2400" dirty="0" err="1"/>
              <a:t>eg.</a:t>
            </a:r>
            <a:r>
              <a:rPr lang="en-GB" sz="2400" dirty="0"/>
              <a:t> qualitative interview, observation, case study, life history, narrative, focus groups, interviews.</a:t>
            </a:r>
          </a:p>
          <a:p>
            <a:endParaRPr lang="en-GB" sz="200" dirty="0"/>
          </a:p>
          <a:p>
            <a:pPr marL="0" indent="0">
              <a:buNone/>
            </a:pPr>
            <a:r>
              <a:rPr lang="en-GB" sz="2400" b="1" dirty="0"/>
              <a:t>Pragmatist</a:t>
            </a:r>
          </a:p>
          <a:p>
            <a:r>
              <a:rPr lang="en-GB" sz="2400" dirty="0"/>
              <a:t>Use the best tool for the job, combination of positivist and constructivist, physical prototypes, testing questions, usability testing…</a:t>
            </a:r>
          </a:p>
        </p:txBody>
      </p:sp>
    </p:spTree>
    <p:extLst>
      <p:ext uri="{BB962C8B-B14F-4D97-AF65-F5344CB8AC3E}">
        <p14:creationId xmlns:p14="http://schemas.microsoft.com/office/powerpoint/2010/main" val="1823306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F8B26-AA64-4274-BFDB-3BC205FAC62C}"/>
              </a:ext>
            </a:extLst>
          </p:cNvPr>
          <p:cNvSpPr>
            <a:spLocks noGrp="1"/>
          </p:cNvSpPr>
          <p:nvPr>
            <p:ph type="title"/>
          </p:nvPr>
        </p:nvSpPr>
        <p:spPr/>
        <p:txBody>
          <a:bodyPr/>
          <a:lstStyle/>
          <a:p>
            <a:r>
              <a:rPr lang="en-GB" dirty="0"/>
              <a:t>Who are you?</a:t>
            </a:r>
          </a:p>
        </p:txBody>
      </p:sp>
      <p:sp>
        <p:nvSpPr>
          <p:cNvPr id="3" name="Content Placeholder 2">
            <a:extLst>
              <a:ext uri="{FF2B5EF4-FFF2-40B4-BE49-F238E27FC236}">
                <a16:creationId xmlns:a16="http://schemas.microsoft.com/office/drawing/2014/main" id="{EB0A6C1C-2867-481C-B71E-E55F269CC0F5}"/>
              </a:ext>
            </a:extLst>
          </p:cNvPr>
          <p:cNvSpPr>
            <a:spLocks noGrp="1"/>
          </p:cNvSpPr>
          <p:nvPr>
            <p:ph idx="1"/>
          </p:nvPr>
        </p:nvSpPr>
        <p:spPr>
          <a:xfrm>
            <a:off x="931303" y="1478556"/>
            <a:ext cx="10058400" cy="4468235"/>
          </a:xfrm>
        </p:spPr>
        <p:txBody>
          <a:bodyPr>
            <a:normAutofit/>
          </a:bodyPr>
          <a:lstStyle/>
          <a:p>
            <a:r>
              <a:rPr lang="en-GB" sz="2400" dirty="0"/>
              <a:t>In research, it is important that you are able to identify where you stand in your approach to research.</a:t>
            </a:r>
          </a:p>
          <a:p>
            <a:endParaRPr lang="en-GB" sz="200" dirty="0"/>
          </a:p>
          <a:p>
            <a:r>
              <a:rPr lang="en-GB" sz="2400" dirty="0"/>
              <a:t>Take 10 mins (in 2 groups) discuss how you might see yourself as a researcher…</a:t>
            </a:r>
          </a:p>
          <a:p>
            <a:endParaRPr lang="en-GB" sz="200" dirty="0"/>
          </a:p>
          <a:p>
            <a:r>
              <a:rPr lang="en-GB" sz="2400" b="1" dirty="0"/>
              <a:t>Positivist</a:t>
            </a:r>
          </a:p>
          <a:p>
            <a:r>
              <a:rPr lang="en-GB" sz="2400" b="1" dirty="0"/>
              <a:t>Constructivist</a:t>
            </a:r>
          </a:p>
          <a:p>
            <a:r>
              <a:rPr lang="en-GB" sz="2400" b="1" dirty="0"/>
              <a:t>Pragmatist</a:t>
            </a:r>
          </a:p>
          <a:p>
            <a:endParaRPr lang="en-GB" sz="200" dirty="0"/>
          </a:p>
          <a:p>
            <a:r>
              <a:rPr lang="en-GB" sz="2400" dirty="0"/>
              <a:t>Why?</a:t>
            </a:r>
          </a:p>
        </p:txBody>
      </p:sp>
    </p:spTree>
    <p:extLst>
      <p:ext uri="{BB962C8B-B14F-4D97-AF65-F5344CB8AC3E}">
        <p14:creationId xmlns:p14="http://schemas.microsoft.com/office/powerpoint/2010/main" val="2464198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D9E2-D297-45D0-A79F-97F3EBE7F3AB}"/>
              </a:ext>
            </a:extLst>
          </p:cNvPr>
          <p:cNvSpPr>
            <a:spLocks noGrp="1"/>
          </p:cNvSpPr>
          <p:nvPr>
            <p:ph type="title"/>
          </p:nvPr>
        </p:nvSpPr>
        <p:spPr/>
        <p:txBody>
          <a:bodyPr/>
          <a:lstStyle/>
          <a:p>
            <a:r>
              <a:rPr lang="en-GB" dirty="0"/>
              <a:t>Any questions so far…</a:t>
            </a:r>
          </a:p>
        </p:txBody>
      </p:sp>
    </p:spTree>
    <p:extLst>
      <p:ext uri="{BB962C8B-B14F-4D97-AF65-F5344CB8AC3E}">
        <p14:creationId xmlns:p14="http://schemas.microsoft.com/office/powerpoint/2010/main" val="3070043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32" y="522256"/>
            <a:ext cx="9929983" cy="1059305"/>
          </a:xfrm>
        </p:spPr>
        <p:txBody>
          <a:bodyPr>
            <a:normAutofit fontScale="90000"/>
          </a:bodyPr>
          <a:lstStyle/>
          <a:p>
            <a:r>
              <a:rPr lang="cy-GB" noProof="0" dirty="0"/>
              <a:t>Beth ydyn ni’n ei olygu wrth ‘Ddyluniad ymchwil?’</a:t>
            </a:r>
            <a:br>
              <a:rPr lang="cy-GB" noProof="0" dirty="0"/>
            </a:br>
            <a:r>
              <a:rPr lang="cy-GB" noProof="0" dirty="0" err="1"/>
              <a:t>What</a:t>
            </a:r>
            <a:r>
              <a:rPr lang="cy-GB" noProof="0" dirty="0"/>
              <a:t> do we </a:t>
            </a:r>
            <a:r>
              <a:rPr lang="cy-GB" noProof="0" dirty="0" err="1"/>
              <a:t>mean</a:t>
            </a:r>
            <a:r>
              <a:rPr lang="cy-GB" noProof="0" dirty="0"/>
              <a:t> by ‘Research </a:t>
            </a:r>
            <a:r>
              <a:rPr lang="cy-GB" noProof="0" dirty="0" err="1"/>
              <a:t>design</a:t>
            </a:r>
            <a:r>
              <a:rPr lang="cy-GB" noProof="0" dirty="0"/>
              <a:t>?’</a:t>
            </a:r>
          </a:p>
        </p:txBody>
      </p:sp>
      <p:sp>
        <p:nvSpPr>
          <p:cNvPr id="3" name="Content Placeholder 2"/>
          <p:cNvSpPr>
            <a:spLocks noGrp="1"/>
          </p:cNvSpPr>
          <p:nvPr>
            <p:ph sz="half" idx="1"/>
          </p:nvPr>
        </p:nvSpPr>
        <p:spPr>
          <a:xfrm>
            <a:off x="1475818" y="2221467"/>
            <a:ext cx="4645152" cy="3448595"/>
          </a:xfrm>
        </p:spPr>
        <p:txBody>
          <a:bodyPr>
            <a:normAutofit fontScale="70000" lnSpcReduction="20000"/>
          </a:bodyPr>
          <a:lstStyle/>
          <a:p>
            <a:r>
              <a:rPr lang="cy-GB" altLang="en-US" noProof="0" dirty="0"/>
              <a:t>Mae eich dyluniad ymchwil yn amlinelliad ar gyfer ymgymryd ag astudiaeth gyda’r rheolaeth fwyaf dros ffactorau a allai atal dilysrwydd y canfyddiadau (Burns &amp; Grove, 2016)</a:t>
            </a:r>
          </a:p>
          <a:p>
            <a:r>
              <a:rPr lang="cy-GB" altLang="en-US" noProof="0" dirty="0"/>
              <a:t>Mae’n darparu </a:t>
            </a:r>
            <a:r>
              <a:rPr lang="cy-GB" altLang="en-US" b="1" noProof="0" dirty="0"/>
              <a:t>trosolwg </a:t>
            </a:r>
            <a:r>
              <a:rPr lang="cy-GB" altLang="en-US" noProof="0" dirty="0"/>
              <a:t>o deitl yr ymchwil, y cwestiynau ymchwil a sut y byddant yn cael eu hateb</a:t>
            </a:r>
          </a:p>
          <a:p>
            <a:endParaRPr lang="cy-GB" altLang="en-US" noProof="0" dirty="0"/>
          </a:p>
          <a:p>
            <a:r>
              <a:rPr lang="cy-GB" altLang="en-US" b="1" noProof="0" dirty="0"/>
              <a:t>Deialog mewn parau</a:t>
            </a:r>
            <a:r>
              <a:rPr lang="cy-GB" altLang="en-US" noProof="0" dirty="0"/>
              <a:t>: mewn trafodaeth 2 funud aralleiriwch yr uchod i wneud eich ystyr eich hun</a:t>
            </a:r>
          </a:p>
        </p:txBody>
      </p:sp>
      <p:sp>
        <p:nvSpPr>
          <p:cNvPr id="4" name="Content Placeholder 3">
            <a:extLst>
              <a:ext uri="{FF2B5EF4-FFF2-40B4-BE49-F238E27FC236}">
                <a16:creationId xmlns:a16="http://schemas.microsoft.com/office/drawing/2014/main" id="{34E2DC30-1802-4174-A753-DEB3C6F0F86D}"/>
              </a:ext>
            </a:extLst>
          </p:cNvPr>
          <p:cNvSpPr>
            <a:spLocks noGrp="1"/>
          </p:cNvSpPr>
          <p:nvPr>
            <p:ph sz="half" idx="2"/>
          </p:nvPr>
        </p:nvSpPr>
        <p:spPr>
          <a:xfrm>
            <a:off x="6444241" y="2172513"/>
            <a:ext cx="4645152" cy="3441520"/>
          </a:xfrm>
        </p:spPr>
        <p:txBody>
          <a:bodyPr>
            <a:normAutofit fontScale="70000" lnSpcReduction="20000"/>
          </a:bodyPr>
          <a:lstStyle/>
          <a:p>
            <a:pPr lvl="0">
              <a:buClr>
                <a:srgbClr val="B71E42"/>
              </a:buClr>
            </a:pPr>
            <a:r>
              <a:rPr lang="cy-GB" altLang="en-US" dirty="0" err="1">
                <a:solidFill>
                  <a:prstClr val="black"/>
                </a:solidFill>
              </a:rPr>
              <a:t>Your</a:t>
            </a:r>
            <a:r>
              <a:rPr lang="cy-GB" altLang="en-US" dirty="0">
                <a:solidFill>
                  <a:prstClr val="black"/>
                </a:solidFill>
              </a:rPr>
              <a:t>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design</a:t>
            </a:r>
            <a:r>
              <a:rPr lang="cy-GB" altLang="en-US" dirty="0">
                <a:solidFill>
                  <a:prstClr val="black"/>
                </a:solidFill>
              </a:rPr>
              <a:t> is </a:t>
            </a:r>
            <a:r>
              <a:rPr lang="cy-GB" altLang="en-US" dirty="0" err="1">
                <a:solidFill>
                  <a:prstClr val="black"/>
                </a:solidFill>
              </a:rPr>
              <a:t>an</a:t>
            </a:r>
            <a:r>
              <a:rPr lang="cy-GB" altLang="en-US" dirty="0">
                <a:solidFill>
                  <a:prstClr val="black"/>
                </a:solidFill>
              </a:rPr>
              <a:t> </a:t>
            </a:r>
            <a:r>
              <a:rPr lang="cy-GB" altLang="en-US" dirty="0" err="1">
                <a:solidFill>
                  <a:prstClr val="black"/>
                </a:solidFill>
              </a:rPr>
              <a:t>outline</a:t>
            </a:r>
            <a:r>
              <a:rPr lang="cy-GB" altLang="en-US" dirty="0">
                <a:solidFill>
                  <a:prstClr val="black"/>
                </a:solidFill>
              </a:rPr>
              <a:t> </a:t>
            </a:r>
            <a:r>
              <a:rPr lang="cy-GB" altLang="en-US" dirty="0" err="1">
                <a:solidFill>
                  <a:prstClr val="black"/>
                </a:solidFill>
              </a:rPr>
              <a:t>for</a:t>
            </a:r>
            <a:r>
              <a:rPr lang="cy-GB" altLang="en-US" dirty="0">
                <a:solidFill>
                  <a:prstClr val="black"/>
                </a:solidFill>
              </a:rPr>
              <a:t> </a:t>
            </a:r>
            <a:r>
              <a:rPr lang="cy-GB" altLang="en-US" dirty="0" err="1">
                <a:solidFill>
                  <a:prstClr val="black"/>
                </a:solidFill>
              </a:rPr>
              <a:t>undertaking</a:t>
            </a:r>
            <a:r>
              <a:rPr lang="cy-GB" altLang="en-US" dirty="0">
                <a:solidFill>
                  <a:prstClr val="black"/>
                </a:solidFill>
              </a:rPr>
              <a:t> a </a:t>
            </a:r>
            <a:r>
              <a:rPr lang="cy-GB" altLang="en-US" dirty="0" err="1">
                <a:solidFill>
                  <a:prstClr val="black"/>
                </a:solidFill>
              </a:rPr>
              <a:t>study</a:t>
            </a:r>
            <a:r>
              <a:rPr lang="cy-GB" altLang="en-US" dirty="0">
                <a:solidFill>
                  <a:prstClr val="black"/>
                </a:solidFill>
              </a:rPr>
              <a:t> </a:t>
            </a:r>
            <a:r>
              <a:rPr lang="cy-GB" altLang="en-US" dirty="0" err="1">
                <a:solidFill>
                  <a:prstClr val="black"/>
                </a:solidFill>
              </a:rPr>
              <a:t>with</a:t>
            </a:r>
            <a:r>
              <a:rPr lang="cy-GB" altLang="en-US" dirty="0">
                <a:solidFill>
                  <a:prstClr val="black"/>
                </a:solidFill>
              </a:rPr>
              <a:t> </a:t>
            </a:r>
            <a:r>
              <a:rPr lang="cy-GB" altLang="en-US" dirty="0" err="1">
                <a:solidFill>
                  <a:prstClr val="black"/>
                </a:solidFill>
              </a:rPr>
              <a:t>maximum</a:t>
            </a:r>
            <a:r>
              <a:rPr lang="cy-GB" altLang="en-US" dirty="0">
                <a:solidFill>
                  <a:prstClr val="black"/>
                </a:solidFill>
              </a:rPr>
              <a:t> </a:t>
            </a:r>
            <a:r>
              <a:rPr lang="cy-GB" altLang="en-US" dirty="0" err="1">
                <a:solidFill>
                  <a:prstClr val="black"/>
                </a:solidFill>
              </a:rPr>
              <a:t>control</a:t>
            </a:r>
            <a:r>
              <a:rPr lang="cy-GB" altLang="en-US" dirty="0">
                <a:solidFill>
                  <a:prstClr val="black"/>
                </a:solidFill>
              </a:rPr>
              <a:t> </a:t>
            </a:r>
            <a:r>
              <a:rPr lang="cy-GB" altLang="en-US" dirty="0" err="1">
                <a:solidFill>
                  <a:prstClr val="black"/>
                </a:solidFill>
              </a:rPr>
              <a:t>over</a:t>
            </a:r>
            <a:r>
              <a:rPr lang="cy-GB" altLang="en-US" dirty="0">
                <a:solidFill>
                  <a:prstClr val="black"/>
                </a:solidFill>
              </a:rPr>
              <a:t> </a:t>
            </a:r>
            <a:r>
              <a:rPr lang="cy-GB" altLang="en-US" dirty="0" err="1">
                <a:solidFill>
                  <a:prstClr val="black"/>
                </a:solidFill>
              </a:rPr>
              <a:t>factors</a:t>
            </a:r>
            <a:r>
              <a:rPr lang="cy-GB" altLang="en-US" dirty="0">
                <a:solidFill>
                  <a:prstClr val="black"/>
                </a:solidFill>
              </a:rPr>
              <a:t> </a:t>
            </a:r>
            <a:r>
              <a:rPr lang="cy-GB" altLang="en-US" dirty="0" err="1">
                <a:solidFill>
                  <a:prstClr val="black"/>
                </a:solidFill>
              </a:rPr>
              <a:t>that</a:t>
            </a:r>
            <a:r>
              <a:rPr lang="cy-GB" altLang="en-US" dirty="0">
                <a:solidFill>
                  <a:prstClr val="black"/>
                </a:solidFill>
              </a:rPr>
              <a:t> </a:t>
            </a:r>
            <a:r>
              <a:rPr lang="cy-GB" altLang="en-US" dirty="0" err="1">
                <a:solidFill>
                  <a:prstClr val="black"/>
                </a:solidFill>
              </a:rPr>
              <a:t>may</a:t>
            </a:r>
            <a:r>
              <a:rPr lang="cy-GB" altLang="en-US" dirty="0">
                <a:solidFill>
                  <a:prstClr val="black"/>
                </a:solidFill>
              </a:rPr>
              <a:t> </a:t>
            </a:r>
            <a:r>
              <a:rPr lang="cy-GB" altLang="en-US" dirty="0" err="1">
                <a:solidFill>
                  <a:prstClr val="black"/>
                </a:solidFill>
              </a:rPr>
              <a:t>inhibit</a:t>
            </a:r>
            <a:r>
              <a:rPr lang="cy-GB" altLang="en-US" dirty="0">
                <a:solidFill>
                  <a:prstClr val="black"/>
                </a:solidFill>
              </a:rPr>
              <a:t> the </a:t>
            </a:r>
            <a:r>
              <a:rPr lang="cy-GB" altLang="en-US" dirty="0" err="1">
                <a:solidFill>
                  <a:prstClr val="black"/>
                </a:solidFill>
              </a:rPr>
              <a:t>validity</a:t>
            </a:r>
            <a:r>
              <a:rPr lang="cy-GB" altLang="en-US" dirty="0">
                <a:solidFill>
                  <a:prstClr val="black"/>
                </a:solidFill>
              </a:rPr>
              <a:t> of the </a:t>
            </a:r>
            <a:r>
              <a:rPr lang="cy-GB" altLang="en-US" dirty="0" err="1">
                <a:solidFill>
                  <a:prstClr val="black"/>
                </a:solidFill>
              </a:rPr>
              <a:t>findings</a:t>
            </a:r>
            <a:r>
              <a:rPr lang="cy-GB" altLang="en-US" dirty="0">
                <a:solidFill>
                  <a:prstClr val="black"/>
                </a:solidFill>
              </a:rPr>
              <a:t> (Burns &amp; Grove, 2016)</a:t>
            </a:r>
          </a:p>
          <a:p>
            <a:pPr lvl="0">
              <a:buClr>
                <a:srgbClr val="B71E42"/>
              </a:buClr>
            </a:pPr>
            <a:r>
              <a:rPr lang="cy-GB" altLang="en-US" dirty="0">
                <a:solidFill>
                  <a:prstClr val="black"/>
                </a:solidFill>
              </a:rPr>
              <a:t>It </a:t>
            </a:r>
            <a:r>
              <a:rPr lang="cy-GB" altLang="en-US" dirty="0" err="1">
                <a:solidFill>
                  <a:prstClr val="black"/>
                </a:solidFill>
              </a:rPr>
              <a:t>provides</a:t>
            </a:r>
            <a:r>
              <a:rPr lang="cy-GB" altLang="en-US" dirty="0">
                <a:solidFill>
                  <a:prstClr val="black"/>
                </a:solidFill>
              </a:rPr>
              <a:t> </a:t>
            </a:r>
            <a:r>
              <a:rPr lang="cy-GB" altLang="en-US" dirty="0" err="1">
                <a:solidFill>
                  <a:prstClr val="black"/>
                </a:solidFill>
              </a:rPr>
              <a:t>an</a:t>
            </a:r>
            <a:r>
              <a:rPr lang="cy-GB" altLang="en-US" dirty="0">
                <a:solidFill>
                  <a:prstClr val="black"/>
                </a:solidFill>
              </a:rPr>
              <a:t> </a:t>
            </a:r>
            <a:r>
              <a:rPr lang="cy-GB" altLang="en-US" b="1" dirty="0" err="1">
                <a:solidFill>
                  <a:prstClr val="black"/>
                </a:solidFill>
              </a:rPr>
              <a:t>overview</a:t>
            </a:r>
            <a:r>
              <a:rPr lang="cy-GB" altLang="en-US" dirty="0">
                <a:solidFill>
                  <a:prstClr val="black"/>
                </a:solidFill>
              </a:rPr>
              <a:t> of </a:t>
            </a:r>
            <a:r>
              <a:rPr lang="cy-GB" altLang="en-US" dirty="0" err="1">
                <a:solidFill>
                  <a:prstClr val="black"/>
                </a:solidFill>
              </a:rPr>
              <a:t>what</a:t>
            </a:r>
            <a:r>
              <a:rPr lang="cy-GB" altLang="en-US" dirty="0">
                <a:solidFill>
                  <a:prstClr val="black"/>
                </a:solidFill>
              </a:rPr>
              <a:t> the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title</a:t>
            </a:r>
            <a:r>
              <a:rPr lang="cy-GB" altLang="en-US" dirty="0">
                <a:solidFill>
                  <a:prstClr val="black"/>
                </a:solidFill>
              </a:rPr>
              <a:t>,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questions</a:t>
            </a:r>
            <a:r>
              <a:rPr lang="cy-GB" altLang="en-US" dirty="0">
                <a:solidFill>
                  <a:prstClr val="black"/>
                </a:solidFill>
              </a:rPr>
              <a:t> </a:t>
            </a:r>
            <a:r>
              <a:rPr lang="cy-GB" altLang="en-US" dirty="0" err="1">
                <a:solidFill>
                  <a:prstClr val="black"/>
                </a:solidFill>
              </a:rPr>
              <a:t>and</a:t>
            </a:r>
            <a:r>
              <a:rPr lang="cy-GB" altLang="en-US" dirty="0">
                <a:solidFill>
                  <a:prstClr val="black"/>
                </a:solidFill>
              </a:rPr>
              <a:t> </a:t>
            </a:r>
            <a:r>
              <a:rPr lang="cy-GB" altLang="en-US" dirty="0" err="1">
                <a:solidFill>
                  <a:prstClr val="black"/>
                </a:solidFill>
              </a:rPr>
              <a:t>how</a:t>
            </a:r>
            <a:r>
              <a:rPr lang="cy-GB" altLang="en-US" dirty="0">
                <a:solidFill>
                  <a:prstClr val="black"/>
                </a:solidFill>
              </a:rPr>
              <a:t> </a:t>
            </a:r>
            <a:r>
              <a:rPr lang="cy-GB" altLang="en-US" dirty="0" err="1">
                <a:solidFill>
                  <a:prstClr val="black"/>
                </a:solidFill>
              </a:rPr>
              <a:t>they</a:t>
            </a:r>
            <a:r>
              <a:rPr lang="cy-GB" altLang="en-US" dirty="0">
                <a:solidFill>
                  <a:prstClr val="black"/>
                </a:solidFill>
              </a:rPr>
              <a:t> </a:t>
            </a:r>
            <a:r>
              <a:rPr lang="cy-GB" altLang="en-US" dirty="0" err="1">
                <a:solidFill>
                  <a:prstClr val="black"/>
                </a:solidFill>
              </a:rPr>
              <a:t>will</a:t>
            </a:r>
            <a:r>
              <a:rPr lang="cy-GB" altLang="en-US" dirty="0">
                <a:solidFill>
                  <a:prstClr val="black"/>
                </a:solidFill>
              </a:rPr>
              <a:t> be </a:t>
            </a:r>
            <a:r>
              <a:rPr lang="cy-GB" altLang="en-US" dirty="0" err="1">
                <a:solidFill>
                  <a:prstClr val="black"/>
                </a:solidFill>
              </a:rPr>
              <a:t>answered</a:t>
            </a:r>
            <a:endParaRPr lang="cy-GB" altLang="en-US" dirty="0">
              <a:solidFill>
                <a:prstClr val="black"/>
              </a:solidFill>
            </a:endParaRPr>
          </a:p>
          <a:p>
            <a:pPr lvl="0">
              <a:buClr>
                <a:srgbClr val="B71E42"/>
              </a:buClr>
            </a:pPr>
            <a:endParaRPr lang="cy-GB" altLang="en-US" dirty="0">
              <a:solidFill>
                <a:prstClr val="black"/>
              </a:solidFill>
            </a:endParaRPr>
          </a:p>
          <a:p>
            <a:pPr lvl="0">
              <a:buClr>
                <a:srgbClr val="B71E42"/>
              </a:buClr>
            </a:pPr>
            <a:r>
              <a:rPr lang="cy-GB" altLang="en-US" b="1" dirty="0" err="1">
                <a:solidFill>
                  <a:prstClr val="black"/>
                </a:solidFill>
              </a:rPr>
              <a:t>Pairs</a:t>
            </a:r>
            <a:r>
              <a:rPr lang="cy-GB" altLang="en-US" b="1" dirty="0">
                <a:solidFill>
                  <a:prstClr val="black"/>
                </a:solidFill>
              </a:rPr>
              <a:t> </a:t>
            </a:r>
            <a:r>
              <a:rPr lang="cy-GB" altLang="en-US" b="1" dirty="0" err="1">
                <a:solidFill>
                  <a:prstClr val="black"/>
                </a:solidFill>
              </a:rPr>
              <a:t>dialogue</a:t>
            </a:r>
            <a:r>
              <a:rPr lang="cy-GB" altLang="en-US" dirty="0">
                <a:solidFill>
                  <a:prstClr val="black"/>
                </a:solidFill>
              </a:rPr>
              <a:t>: 2 </a:t>
            </a:r>
            <a:r>
              <a:rPr lang="cy-GB" altLang="en-US" dirty="0" err="1">
                <a:solidFill>
                  <a:prstClr val="black"/>
                </a:solidFill>
              </a:rPr>
              <a:t>minute</a:t>
            </a:r>
            <a:r>
              <a:rPr lang="cy-GB" altLang="en-US" dirty="0">
                <a:solidFill>
                  <a:prstClr val="black"/>
                </a:solidFill>
              </a:rPr>
              <a:t> </a:t>
            </a:r>
            <a:r>
              <a:rPr lang="cy-GB" altLang="en-US" dirty="0" err="1">
                <a:solidFill>
                  <a:prstClr val="black"/>
                </a:solidFill>
              </a:rPr>
              <a:t>discussion</a:t>
            </a:r>
            <a:r>
              <a:rPr lang="cy-GB" altLang="en-US" dirty="0">
                <a:solidFill>
                  <a:prstClr val="black"/>
                </a:solidFill>
              </a:rPr>
              <a:t> </a:t>
            </a:r>
            <a:r>
              <a:rPr lang="cy-GB" altLang="en-US" dirty="0" err="1">
                <a:solidFill>
                  <a:prstClr val="black"/>
                </a:solidFill>
              </a:rPr>
              <a:t>rephrase</a:t>
            </a:r>
            <a:r>
              <a:rPr lang="cy-GB" altLang="en-US" dirty="0">
                <a:solidFill>
                  <a:prstClr val="black"/>
                </a:solidFill>
              </a:rPr>
              <a:t> the </a:t>
            </a:r>
            <a:r>
              <a:rPr lang="cy-GB" altLang="en-US" dirty="0" err="1">
                <a:solidFill>
                  <a:prstClr val="black"/>
                </a:solidFill>
              </a:rPr>
              <a:t>above</a:t>
            </a:r>
            <a:r>
              <a:rPr lang="cy-GB" altLang="en-US" dirty="0">
                <a:solidFill>
                  <a:prstClr val="black"/>
                </a:solidFill>
              </a:rPr>
              <a:t> to </a:t>
            </a:r>
            <a:r>
              <a:rPr lang="cy-GB" altLang="en-US" dirty="0" err="1">
                <a:solidFill>
                  <a:prstClr val="black"/>
                </a:solidFill>
              </a:rPr>
              <a:t>make</a:t>
            </a:r>
            <a:r>
              <a:rPr lang="cy-GB" altLang="en-US" dirty="0">
                <a:solidFill>
                  <a:prstClr val="black"/>
                </a:solidFill>
              </a:rPr>
              <a:t> </a:t>
            </a:r>
            <a:r>
              <a:rPr lang="cy-GB" altLang="en-US" dirty="0" err="1">
                <a:solidFill>
                  <a:prstClr val="black"/>
                </a:solidFill>
              </a:rPr>
              <a:t>your</a:t>
            </a:r>
            <a:r>
              <a:rPr lang="cy-GB" altLang="en-US" dirty="0">
                <a:solidFill>
                  <a:prstClr val="black"/>
                </a:solidFill>
              </a:rPr>
              <a:t> </a:t>
            </a:r>
            <a:r>
              <a:rPr lang="cy-GB" altLang="en-US" dirty="0" err="1">
                <a:solidFill>
                  <a:prstClr val="black"/>
                </a:solidFill>
              </a:rPr>
              <a:t>own</a:t>
            </a:r>
            <a:r>
              <a:rPr lang="cy-GB" altLang="en-US" dirty="0">
                <a:solidFill>
                  <a:prstClr val="black"/>
                </a:solidFill>
              </a:rPr>
              <a:t> </a:t>
            </a:r>
            <a:r>
              <a:rPr lang="cy-GB" altLang="en-US" dirty="0" err="1">
                <a:solidFill>
                  <a:prstClr val="black"/>
                </a:solidFill>
              </a:rPr>
              <a:t>meaning</a:t>
            </a:r>
            <a:endParaRPr lang="cy-GB" altLang="en-US" dirty="0">
              <a:solidFill>
                <a:prstClr val="black"/>
              </a:solidFill>
            </a:endParaRPr>
          </a:p>
          <a:p>
            <a:endParaRPr lang="cy-GB" dirty="0"/>
          </a:p>
        </p:txBody>
      </p:sp>
    </p:spTree>
    <p:extLst>
      <p:ext uri="{BB962C8B-B14F-4D97-AF65-F5344CB8AC3E}">
        <p14:creationId xmlns:p14="http://schemas.microsoft.com/office/powerpoint/2010/main" val="1494612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Diffiniad o ddyluniad ymchwil </a:t>
            </a:r>
            <a:br>
              <a:rPr lang="cy-GB" noProof="0" dirty="0"/>
            </a:br>
            <a:r>
              <a:rPr lang="cy-GB" noProof="0" dirty="0"/>
              <a:t>Research </a:t>
            </a:r>
            <a:r>
              <a:rPr lang="cy-GB" noProof="0" dirty="0" err="1"/>
              <a:t>design</a:t>
            </a:r>
            <a:r>
              <a:rPr lang="cy-GB" noProof="0" dirty="0"/>
              <a:t> </a:t>
            </a:r>
            <a:r>
              <a:rPr lang="cy-GB" noProof="0" dirty="0" err="1"/>
              <a:t>Definition</a:t>
            </a:r>
            <a:endParaRPr lang="cy-GB" noProof="0" dirty="0"/>
          </a:p>
        </p:txBody>
      </p:sp>
      <p:sp>
        <p:nvSpPr>
          <p:cNvPr id="3" name="Content Placeholder 2"/>
          <p:cNvSpPr>
            <a:spLocks noGrp="1"/>
          </p:cNvSpPr>
          <p:nvPr>
            <p:ph sz="half" idx="1"/>
          </p:nvPr>
        </p:nvSpPr>
        <p:spPr/>
        <p:txBody>
          <a:bodyPr>
            <a:normAutofit fontScale="70000" lnSpcReduction="20000"/>
          </a:bodyPr>
          <a:lstStyle/>
          <a:p>
            <a:r>
              <a:rPr lang="cy-GB" altLang="en-US" noProof="0" dirty="0"/>
              <a:t>Yn y bôn, sut, pryd a ble bydd data’n cael eu casglu a’u dadansoddi – y fframwaith </a:t>
            </a:r>
            <a:r>
              <a:rPr lang="cy-GB" altLang="en-US" noProof="0" dirty="0" err="1"/>
              <a:t>trosfwaol</a:t>
            </a:r>
            <a:endParaRPr lang="cy-GB" altLang="en-US" noProof="0" dirty="0"/>
          </a:p>
          <a:p>
            <a:r>
              <a:rPr lang="cy-GB" noProof="0" dirty="0"/>
              <a:t>Mae </a:t>
            </a:r>
            <a:r>
              <a:rPr lang="cy-GB" noProof="0" dirty="0" err="1"/>
              <a:t>Punch</a:t>
            </a:r>
            <a:r>
              <a:rPr lang="cy-GB" noProof="0" dirty="0"/>
              <a:t> ac </a:t>
            </a:r>
            <a:r>
              <a:rPr lang="cy-GB" noProof="0" dirty="0" err="1"/>
              <a:t>Oancea</a:t>
            </a:r>
            <a:r>
              <a:rPr lang="cy-GB" noProof="0" dirty="0"/>
              <a:t> (2014, t264) yn diffinio’r cysyniad hwn fel “the </a:t>
            </a:r>
            <a:r>
              <a:rPr lang="cy-GB" noProof="0" dirty="0" err="1"/>
              <a:t>overall</a:t>
            </a:r>
            <a:r>
              <a:rPr lang="cy-GB" noProof="0" dirty="0"/>
              <a:t> plan </a:t>
            </a:r>
            <a:r>
              <a:rPr lang="cy-GB" noProof="0" dirty="0" err="1"/>
              <a:t>for</a:t>
            </a:r>
            <a:r>
              <a:rPr lang="cy-GB" noProof="0" dirty="0"/>
              <a:t> a </a:t>
            </a:r>
            <a:r>
              <a:rPr lang="cy-GB" noProof="0" dirty="0" err="1"/>
              <a:t>piece</a:t>
            </a:r>
            <a:r>
              <a:rPr lang="cy-GB" noProof="0" dirty="0"/>
              <a:t> of </a:t>
            </a:r>
            <a:r>
              <a:rPr lang="cy-GB" noProof="0" dirty="0" err="1"/>
              <a:t>research</a:t>
            </a:r>
            <a:r>
              <a:rPr lang="cy-GB" noProof="0" dirty="0"/>
              <a:t>, </a:t>
            </a:r>
            <a:r>
              <a:rPr lang="cy-GB" noProof="0" dirty="0" err="1"/>
              <a:t>including</a:t>
            </a:r>
            <a:r>
              <a:rPr lang="cy-GB" noProof="0" dirty="0"/>
              <a:t> the </a:t>
            </a:r>
            <a:r>
              <a:rPr lang="cy-GB" noProof="0" dirty="0" err="1"/>
              <a:t>four</a:t>
            </a:r>
            <a:r>
              <a:rPr lang="cy-GB" noProof="0" dirty="0"/>
              <a:t> main </a:t>
            </a:r>
            <a:r>
              <a:rPr lang="cy-GB" noProof="0" dirty="0" err="1"/>
              <a:t>areas</a:t>
            </a:r>
            <a:r>
              <a:rPr lang="cy-GB" noProof="0" dirty="0"/>
              <a:t> – the </a:t>
            </a:r>
            <a:r>
              <a:rPr lang="cy-GB" noProof="0" dirty="0" err="1"/>
              <a:t>strategy</a:t>
            </a:r>
            <a:r>
              <a:rPr lang="cy-GB" noProof="0" dirty="0"/>
              <a:t>, the </a:t>
            </a:r>
            <a:r>
              <a:rPr lang="cy-GB" noProof="0" dirty="0" err="1"/>
              <a:t>conceptual</a:t>
            </a:r>
            <a:r>
              <a:rPr lang="cy-GB" noProof="0" dirty="0"/>
              <a:t> </a:t>
            </a:r>
            <a:r>
              <a:rPr lang="cy-GB" noProof="0" dirty="0" err="1"/>
              <a:t>framework</a:t>
            </a:r>
            <a:r>
              <a:rPr lang="cy-GB" noProof="0" dirty="0"/>
              <a:t>, the </a:t>
            </a:r>
            <a:r>
              <a:rPr lang="cy-GB" noProof="0" dirty="0" err="1"/>
              <a:t>question</a:t>
            </a:r>
            <a:r>
              <a:rPr lang="cy-GB" noProof="0" dirty="0"/>
              <a:t> of </a:t>
            </a:r>
            <a:r>
              <a:rPr lang="cy-GB" noProof="0" dirty="0" err="1"/>
              <a:t>who</a:t>
            </a:r>
            <a:r>
              <a:rPr lang="cy-GB" noProof="0" dirty="0"/>
              <a:t> or </a:t>
            </a:r>
            <a:r>
              <a:rPr lang="cy-GB" noProof="0" dirty="0" err="1"/>
              <a:t>what</a:t>
            </a:r>
            <a:r>
              <a:rPr lang="cy-GB" noProof="0" dirty="0"/>
              <a:t> </a:t>
            </a:r>
            <a:r>
              <a:rPr lang="cy-GB" noProof="0" dirty="0" err="1"/>
              <a:t>will</a:t>
            </a:r>
            <a:r>
              <a:rPr lang="cy-GB" noProof="0" dirty="0"/>
              <a:t> be </a:t>
            </a:r>
            <a:r>
              <a:rPr lang="cy-GB" noProof="0" dirty="0" err="1"/>
              <a:t>studied</a:t>
            </a:r>
            <a:r>
              <a:rPr lang="cy-GB" noProof="0" dirty="0"/>
              <a:t> </a:t>
            </a:r>
            <a:r>
              <a:rPr lang="cy-GB" noProof="0" dirty="0" err="1"/>
              <a:t>and</a:t>
            </a:r>
            <a:r>
              <a:rPr lang="cy-GB" noProof="0" dirty="0"/>
              <a:t> the </a:t>
            </a:r>
            <a:r>
              <a:rPr lang="cy-GB" noProof="0" dirty="0" err="1"/>
              <a:t>tools</a:t>
            </a:r>
            <a:r>
              <a:rPr lang="cy-GB" noProof="0" dirty="0"/>
              <a:t> to be </a:t>
            </a:r>
            <a:r>
              <a:rPr lang="cy-GB" noProof="0" dirty="0" err="1"/>
              <a:t>used</a:t>
            </a:r>
            <a:r>
              <a:rPr lang="cy-GB" noProof="0" dirty="0"/>
              <a:t> </a:t>
            </a:r>
            <a:r>
              <a:rPr lang="cy-GB" noProof="0" dirty="0" err="1"/>
              <a:t>for</a:t>
            </a:r>
            <a:r>
              <a:rPr lang="cy-GB" noProof="0" dirty="0"/>
              <a:t> </a:t>
            </a:r>
            <a:r>
              <a:rPr lang="cy-GB" noProof="0" dirty="0" err="1"/>
              <a:t>collecting</a:t>
            </a:r>
            <a:r>
              <a:rPr lang="cy-GB" noProof="0" dirty="0"/>
              <a:t> </a:t>
            </a:r>
            <a:r>
              <a:rPr lang="cy-GB" noProof="0" dirty="0" err="1"/>
              <a:t>and</a:t>
            </a:r>
            <a:r>
              <a:rPr lang="cy-GB" noProof="0" dirty="0"/>
              <a:t> </a:t>
            </a:r>
            <a:r>
              <a:rPr lang="cy-GB" noProof="0" dirty="0" err="1"/>
              <a:t>analyzing</a:t>
            </a:r>
            <a:r>
              <a:rPr lang="cy-GB" noProof="0" dirty="0"/>
              <a:t> data…</a:t>
            </a:r>
            <a:r>
              <a:rPr lang="cy-GB" noProof="0" dirty="0" err="1"/>
              <a:t>design</a:t>
            </a:r>
            <a:r>
              <a:rPr lang="cy-GB" noProof="0" dirty="0"/>
              <a:t> </a:t>
            </a:r>
            <a:r>
              <a:rPr lang="cy-GB" noProof="0" dirty="0" err="1"/>
              <a:t>connects</a:t>
            </a:r>
            <a:r>
              <a:rPr lang="cy-GB" noProof="0" dirty="0"/>
              <a:t> the </a:t>
            </a:r>
            <a:r>
              <a:rPr lang="cy-GB" noProof="0" dirty="0" err="1"/>
              <a:t>research</a:t>
            </a:r>
            <a:r>
              <a:rPr lang="cy-GB" noProof="0" dirty="0"/>
              <a:t> </a:t>
            </a:r>
            <a:r>
              <a:rPr lang="cy-GB" noProof="0" dirty="0" err="1"/>
              <a:t>questions</a:t>
            </a:r>
            <a:r>
              <a:rPr lang="cy-GB" noProof="0" dirty="0"/>
              <a:t> </a:t>
            </a:r>
            <a:r>
              <a:rPr lang="cy-GB" noProof="0" dirty="0" err="1"/>
              <a:t>with</a:t>
            </a:r>
            <a:r>
              <a:rPr lang="cy-GB" noProof="0" dirty="0"/>
              <a:t> the data…”</a:t>
            </a:r>
          </a:p>
          <a:p>
            <a:r>
              <a:rPr lang="cy-GB" altLang="en-US" b="1" noProof="0" dirty="0"/>
              <a:t>Deialog mewn parau </a:t>
            </a:r>
            <a:r>
              <a:rPr lang="cy-GB" altLang="en-US" noProof="0" dirty="0"/>
              <a:t>– dehonglwch y dyfyniad– beth mae’n </a:t>
            </a:r>
            <a:r>
              <a:rPr lang="cy-GB" altLang="en-US" dirty="0"/>
              <a:t>ei olygu</a:t>
            </a:r>
            <a:r>
              <a:rPr lang="cy-GB" altLang="en-US" noProof="0" dirty="0"/>
              <a:t>? </a:t>
            </a:r>
            <a:endParaRPr lang="cy-GB" noProof="0" dirty="0"/>
          </a:p>
          <a:p>
            <a:endParaRPr lang="cy-GB" noProof="0" dirty="0"/>
          </a:p>
        </p:txBody>
      </p:sp>
      <p:sp>
        <p:nvSpPr>
          <p:cNvPr id="4" name="Content Placeholder 3">
            <a:extLst>
              <a:ext uri="{FF2B5EF4-FFF2-40B4-BE49-F238E27FC236}">
                <a16:creationId xmlns:a16="http://schemas.microsoft.com/office/drawing/2014/main" id="{F222589A-E406-4C5C-9C7E-0A4EE66D4C70}"/>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Essentially</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where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data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to be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overarching</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Punch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Oancea</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(2014, p264)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define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as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overall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plan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piece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including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main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strategy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conceptual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who</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studied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tools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analyzing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data…</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design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data…”</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1" i="0" u="none" strike="noStrike" kern="1200" cap="none" spc="0" normalizeH="0" baseline="0" noProof="0" dirty="0" err="1">
                <a:ln>
                  <a:noFill/>
                </a:ln>
                <a:solidFill>
                  <a:prstClr val="black"/>
                </a:solidFill>
                <a:effectLst/>
                <a:uLnTx/>
                <a:uFillTx/>
                <a:latin typeface="Gill Sans MT" panose="020B0502020104020203"/>
                <a:ea typeface="+mn-ea"/>
                <a:cs typeface="+mn-cs"/>
              </a:rPr>
              <a:t>Pairs</a:t>
            </a:r>
            <a:r>
              <a:rPr kumimoji="0" lang="cy-GB" altLang="en-US"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1" i="0" u="none" strike="noStrike" kern="1200" cap="none" spc="0" normalizeH="0" baseline="0" noProof="0" dirty="0" err="1">
                <a:ln>
                  <a:noFill/>
                </a:ln>
                <a:solidFill>
                  <a:prstClr val="black"/>
                </a:solidFill>
                <a:effectLst/>
                <a:uLnTx/>
                <a:uFillTx/>
                <a:latin typeface="Gill Sans MT" panose="020B0502020104020203"/>
                <a:ea typeface="+mn-ea"/>
                <a:cs typeface="+mn-cs"/>
              </a:rPr>
              <a:t>dialogue</a:t>
            </a:r>
            <a:r>
              <a:rPr kumimoji="0" lang="cy-GB" altLang="en-US"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unpack</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quote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does it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mean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792906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Rhai cysyniadau allweddol i’w hystyried </a:t>
            </a:r>
            <a:r>
              <a:rPr lang="cy-GB" noProof="0" dirty="0" err="1"/>
              <a:t>Some</a:t>
            </a:r>
            <a:r>
              <a:rPr lang="cy-GB" noProof="0" dirty="0"/>
              <a:t> </a:t>
            </a:r>
            <a:r>
              <a:rPr lang="cy-GB" noProof="0" dirty="0" err="1"/>
              <a:t>key</a:t>
            </a:r>
            <a:r>
              <a:rPr lang="cy-GB" noProof="0" dirty="0"/>
              <a:t> </a:t>
            </a:r>
            <a:r>
              <a:rPr lang="cy-GB" noProof="0" dirty="0" err="1"/>
              <a:t>concepts</a:t>
            </a:r>
            <a:r>
              <a:rPr lang="cy-GB" noProof="0" dirty="0"/>
              <a:t> to </a:t>
            </a:r>
            <a:r>
              <a:rPr lang="cy-GB" noProof="0" dirty="0" err="1"/>
              <a:t>consider</a:t>
            </a:r>
            <a:r>
              <a:rPr lang="cy-GB" noProof="0" dirty="0"/>
              <a:t>…</a:t>
            </a:r>
          </a:p>
        </p:txBody>
      </p:sp>
      <p:sp>
        <p:nvSpPr>
          <p:cNvPr id="3" name="Content Placeholder 2"/>
          <p:cNvSpPr>
            <a:spLocks noGrp="1"/>
          </p:cNvSpPr>
          <p:nvPr>
            <p:ph sz="half" idx="1"/>
          </p:nvPr>
        </p:nvSpPr>
        <p:spPr/>
        <p:txBody>
          <a:bodyPr>
            <a:normAutofit fontScale="47500" lnSpcReduction="20000"/>
          </a:bodyPr>
          <a:lstStyle/>
          <a:p>
            <a:r>
              <a:rPr lang="cy-GB" altLang="en-US" dirty="0"/>
              <a:t>Mae pob ymchwil ar gyfer y cwrs hwn yn ymwneud ag </a:t>
            </a:r>
            <a:r>
              <a:rPr lang="cy-GB" altLang="en-US" b="1" dirty="0"/>
              <a:t>ymchwil gymdeithasol</a:t>
            </a:r>
            <a:r>
              <a:rPr lang="cy-GB" altLang="en-US" dirty="0"/>
              <a:t>
Mae ymchwil gymdeithasol yn ymchwilio i bobl, a'u cyd-destunau bywyd, a chyda chwestiynau athronyddol sy'n ymwneud â natur gwybodaeth a gwirionedd (epistemoleg), gwerthoedd (</a:t>
            </a:r>
            <a:r>
              <a:rPr lang="cy-GB" altLang="en-US" dirty="0" err="1"/>
              <a:t>gwertheg</a:t>
            </a:r>
            <a:r>
              <a:rPr lang="cy-GB" altLang="en-US" dirty="0"/>
              <a:t>) a bod (ontoleg) sy'n sail i ddyfarniadau a gweithgareddau dynol </a:t>
            </a:r>
            <a:r>
              <a:rPr lang="cy-GB" altLang="en-US" noProof="0" dirty="0"/>
              <a:t>(</a:t>
            </a:r>
            <a:r>
              <a:rPr lang="cy-GB" altLang="en-US" noProof="0" dirty="0" err="1"/>
              <a:t>Somekh</a:t>
            </a:r>
            <a:r>
              <a:rPr lang="cy-GB" altLang="en-US" noProof="0" dirty="0"/>
              <a:t> </a:t>
            </a:r>
            <a:r>
              <a:rPr lang="cy-GB" altLang="en-US" noProof="0" dirty="0" err="1"/>
              <a:t>et</a:t>
            </a:r>
            <a:r>
              <a:rPr lang="cy-GB" altLang="en-US" noProof="0" dirty="0"/>
              <a:t> </a:t>
            </a:r>
            <a:r>
              <a:rPr lang="cy-GB" altLang="en-US" noProof="0" dirty="0" err="1"/>
              <a:t>al</a:t>
            </a:r>
            <a:r>
              <a:rPr lang="cy-GB" altLang="en-US" noProof="0" dirty="0"/>
              <a:t>., 2011, t. 2).</a:t>
            </a:r>
          </a:p>
          <a:p>
            <a:endParaRPr lang="cy-GB" altLang="en-US" noProof="0" dirty="0"/>
          </a:p>
          <a:p>
            <a:r>
              <a:rPr lang="cy-GB" altLang="en-US" b="1" noProof="0" dirty="0"/>
              <a:t>Ymchwil unigol ac ystyriaeth grŵp</a:t>
            </a:r>
            <a:r>
              <a:rPr lang="cy-GB" altLang="en-US" noProof="0" dirty="0"/>
              <a:t>: </a:t>
            </a:r>
            <a:r>
              <a:rPr lang="cy-GB" altLang="en-US" dirty="0"/>
              <a:t>Ymchwiliwch i'r termau a restrir uchod.  Yn eich grwpiau, meddyliwch am eich diffiniadau hwylus eich hun. Ystyriwch sut mae'r termau hyn yn ymwneud â'ch meysydd diddordeb eich hun– ysgrifennwch nodiadau</a:t>
            </a:r>
            <a:endParaRPr lang="cy-GB" noProof="0" dirty="0"/>
          </a:p>
        </p:txBody>
      </p:sp>
      <p:sp>
        <p:nvSpPr>
          <p:cNvPr id="4" name="Content Placeholder 3">
            <a:extLst>
              <a:ext uri="{FF2B5EF4-FFF2-40B4-BE49-F238E27FC236}">
                <a16:creationId xmlns:a16="http://schemas.microsoft.com/office/drawing/2014/main" id="{E1D9C3B6-DA55-4AD6-AF7A-2C6A8D81B108}"/>
              </a:ext>
            </a:extLst>
          </p:cNvPr>
          <p:cNvSpPr>
            <a:spLocks noGrp="1"/>
          </p:cNvSpPr>
          <p:nvPr>
            <p:ph sz="half" idx="2"/>
          </p:nvPr>
        </p:nvSpPr>
        <p:spPr/>
        <p:txBody>
          <a:bodyPr>
            <a:normAutofit fontScale="4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All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course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concerned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investigates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people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life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philosophical</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relating</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nature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truth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epistemology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values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axiology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being</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ontology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which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underpin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human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judgements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activities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Somekh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et</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al</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2011, p. 2).</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Individual</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group</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ponder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Research the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listed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above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groups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come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user-friendly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definitions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notes</a:t>
            </a:r>
            <a:endPar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0868346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Rhai agweddau allweddol i’w hystyried</a:t>
            </a:r>
            <a:br>
              <a:rPr lang="cy-GB" noProof="0" dirty="0"/>
            </a:br>
            <a:r>
              <a:rPr lang="cy-GB" noProof="0" dirty="0" err="1"/>
              <a:t>Some</a:t>
            </a:r>
            <a:r>
              <a:rPr lang="cy-GB" noProof="0" dirty="0"/>
              <a:t> </a:t>
            </a:r>
            <a:r>
              <a:rPr lang="cy-GB" noProof="0" dirty="0" err="1"/>
              <a:t>key</a:t>
            </a:r>
            <a:r>
              <a:rPr lang="cy-GB" noProof="0" dirty="0"/>
              <a:t> </a:t>
            </a:r>
            <a:r>
              <a:rPr lang="cy-GB" noProof="0" dirty="0" err="1"/>
              <a:t>aspects</a:t>
            </a:r>
            <a:r>
              <a:rPr lang="cy-GB" noProof="0" dirty="0"/>
              <a:t> to </a:t>
            </a:r>
            <a:r>
              <a:rPr lang="cy-GB" noProof="0" dirty="0" err="1"/>
              <a:t>consider</a:t>
            </a:r>
            <a:endParaRPr lang="cy-GB" noProof="0" dirty="0"/>
          </a:p>
        </p:txBody>
      </p:sp>
      <p:sp>
        <p:nvSpPr>
          <p:cNvPr id="3" name="Content Placeholder 2"/>
          <p:cNvSpPr>
            <a:spLocks noGrp="1"/>
          </p:cNvSpPr>
          <p:nvPr>
            <p:ph sz="half" idx="1"/>
          </p:nvPr>
        </p:nvSpPr>
        <p:spPr/>
        <p:txBody>
          <a:bodyPr>
            <a:normAutofit fontScale="55000" lnSpcReduction="20000"/>
          </a:bodyPr>
          <a:lstStyle/>
          <a:p>
            <a:r>
              <a:rPr lang="cy-GB" altLang="en-US" dirty="0"/>
              <a:t>Mae pob ymholiad yn seiliedig ar ragdybiaethau a chyfres sylfaenol o gredoau sy'n llywio gweithredu
</a:t>
            </a:r>
            <a:r>
              <a:rPr lang="cy-GB" dirty="0"/>
              <a:t>Weithiau rhoddir enwau gwahanol i’r credoau hyn gan gynnwys:</a:t>
            </a:r>
            <a:endParaRPr lang="cy-GB" noProof="0" dirty="0"/>
          </a:p>
          <a:p>
            <a:r>
              <a:rPr lang="cy-GB" noProof="0" dirty="0"/>
              <a:t>Paradeimau</a:t>
            </a:r>
          </a:p>
          <a:p>
            <a:r>
              <a:rPr lang="cy-GB" noProof="0" dirty="0" err="1"/>
              <a:t>Epistemolegau</a:t>
            </a:r>
            <a:r>
              <a:rPr lang="cy-GB" noProof="0" dirty="0"/>
              <a:t> ac </a:t>
            </a:r>
            <a:r>
              <a:rPr lang="cy-GB" noProof="0" dirty="0" err="1"/>
              <a:t>ontolegau</a:t>
            </a:r>
            <a:endParaRPr lang="cy-GB" noProof="0" dirty="0"/>
          </a:p>
          <a:p>
            <a:r>
              <a:rPr lang="cy-GB" noProof="0" dirty="0"/>
              <a:t>Golygon ar y byd</a:t>
            </a:r>
          </a:p>
          <a:p>
            <a:r>
              <a:rPr lang="cy-GB" b="1" noProof="0" dirty="0"/>
              <a:t>Awgrym da 1: </a:t>
            </a:r>
            <a:r>
              <a:rPr lang="cy-GB" noProof="0" dirty="0"/>
              <a:t>Os ydych chi’n deall y cysyniadau hyn yna defnyddiwch y derminoleg a thrafod yn feirniadol yn eich ymchwil – os na, cadwch pethau’n fwy syml</a:t>
            </a:r>
          </a:p>
          <a:p>
            <a:r>
              <a:rPr lang="cy-GB" noProof="0" dirty="0"/>
              <a:t> </a:t>
            </a:r>
            <a:r>
              <a:rPr lang="cy-GB" b="1" noProof="0" dirty="0"/>
              <a:t>Awgrym da 2</a:t>
            </a:r>
            <a:r>
              <a:rPr lang="cy-GB" dirty="0"/>
              <a:t>: Darllenwch yn strategol mewn llyfrau Ymchwil – defnyddiwch y dudalen gynnwys i ganolbwyntio ar y termau allweddol hyn ac ysgrifennwch nodiadau cydlynol (dechreuwch gyda thestun syml fel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a:t>
            </a:r>
            <a:r>
              <a:rPr lang="cy-GB" dirty="0"/>
              <a:t>' </a:t>
            </a:r>
            <a:r>
              <a:rPr lang="cy-GB" dirty="0" err="1"/>
              <a:t>Judith</a:t>
            </a:r>
            <a:r>
              <a:rPr lang="cy-GB" dirty="0"/>
              <a:t> Bell ac adeiladwch eich gwybodaeth a'ch dealltwriaeth</a:t>
            </a:r>
            <a:endParaRPr lang="cy-GB" noProof="0" dirty="0"/>
          </a:p>
        </p:txBody>
      </p:sp>
      <p:sp>
        <p:nvSpPr>
          <p:cNvPr id="4" name="Content Placeholder 3">
            <a:extLst>
              <a:ext uri="{FF2B5EF4-FFF2-40B4-BE49-F238E27FC236}">
                <a16:creationId xmlns:a16="http://schemas.microsoft.com/office/drawing/2014/main" id="{2C95BCFD-AC55-408A-81C4-230B3A765184}"/>
              </a:ext>
            </a:extLst>
          </p:cNvPr>
          <p:cNvSpPr>
            <a:spLocks noGrp="1"/>
          </p:cNvSpPr>
          <p:nvPr>
            <p:ph sz="half" idx="2"/>
          </p:nvPr>
        </p:nvSpPr>
        <p:spPr>
          <a:xfrm>
            <a:off x="6413771" y="2017343"/>
            <a:ext cx="4645152" cy="3642478"/>
          </a:xfrm>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All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inquiry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assumptions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basic</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set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beliefs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guide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action</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Different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names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sometimes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attached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beliefs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including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Paradigms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Epistemologies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ontologies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Worldviews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1: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terminology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not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keep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2</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Read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strategically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books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cohesive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notes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start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text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Judith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build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548376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9C923-F6EF-4C13-BC5F-FA978DF5695D}"/>
              </a:ext>
            </a:extLst>
          </p:cNvPr>
          <p:cNvSpPr>
            <a:spLocks noGrp="1"/>
          </p:cNvSpPr>
          <p:nvPr>
            <p:ph type="title"/>
          </p:nvPr>
        </p:nvSpPr>
        <p:spPr/>
        <p:txBody>
          <a:bodyPr>
            <a:normAutofit fontScale="90000"/>
          </a:bodyPr>
          <a:lstStyle/>
          <a:p>
            <a:r>
              <a:rPr lang="cy-GB" noProof="0" dirty="0"/>
              <a:t>Rhai agweddau allweddol i’w hystyried</a:t>
            </a:r>
            <a:br>
              <a:rPr lang="cy-GB" noProof="0" dirty="0"/>
            </a:br>
            <a:r>
              <a:rPr lang="cy-GB" noProof="0" dirty="0" err="1"/>
              <a:t>Some</a:t>
            </a:r>
            <a:r>
              <a:rPr lang="cy-GB" noProof="0" dirty="0"/>
              <a:t> </a:t>
            </a:r>
            <a:r>
              <a:rPr lang="cy-GB" noProof="0" dirty="0" err="1"/>
              <a:t>key</a:t>
            </a:r>
            <a:r>
              <a:rPr lang="cy-GB" noProof="0" dirty="0"/>
              <a:t> </a:t>
            </a:r>
            <a:r>
              <a:rPr lang="cy-GB" noProof="0" dirty="0" err="1"/>
              <a:t>aspects</a:t>
            </a:r>
            <a:r>
              <a:rPr lang="cy-GB" noProof="0" dirty="0"/>
              <a:t> to </a:t>
            </a:r>
            <a:r>
              <a:rPr lang="cy-GB" noProof="0" dirty="0" err="1"/>
              <a:t>consider</a:t>
            </a:r>
            <a:endParaRPr lang="en-GB" dirty="0"/>
          </a:p>
        </p:txBody>
      </p:sp>
      <p:sp>
        <p:nvSpPr>
          <p:cNvPr id="3" name="Content Placeholder 2">
            <a:extLst>
              <a:ext uri="{FF2B5EF4-FFF2-40B4-BE49-F238E27FC236}">
                <a16:creationId xmlns:a16="http://schemas.microsoft.com/office/drawing/2014/main" id="{042A9CC1-6359-4BD8-8B60-7D8D8A0681A2}"/>
              </a:ext>
            </a:extLst>
          </p:cNvPr>
          <p:cNvSpPr>
            <a:spLocks noGrp="1"/>
          </p:cNvSpPr>
          <p:nvPr>
            <p:ph sz="half" idx="1"/>
          </p:nvPr>
        </p:nvSpPr>
        <p:spPr/>
        <p:txBody>
          <a:bodyPr>
            <a:normAutofit fontScale="70000" lnSpcReduction="20000"/>
          </a:bodyPr>
          <a:lstStyle/>
          <a:p>
            <a:r>
              <a:rPr lang="cy-GB" b="1" noProof="0" dirty="0"/>
              <a:t>Awgrym da 1: </a:t>
            </a:r>
            <a:r>
              <a:rPr lang="cy-GB" noProof="0" dirty="0"/>
              <a:t>Os ydych chi’n deall y cysyniadau hyn yna defnyddiwch y derminoleg a thrafod yn feirniadol yn eich ymchwil – os na, cadwch pethau’n fwy syml</a:t>
            </a:r>
          </a:p>
          <a:p>
            <a:r>
              <a:rPr lang="cy-GB" noProof="0" dirty="0"/>
              <a:t> </a:t>
            </a:r>
            <a:r>
              <a:rPr lang="cy-GB" b="1" noProof="0" dirty="0"/>
              <a:t>Awgrym da 2</a:t>
            </a:r>
            <a:r>
              <a:rPr lang="cy-GB" dirty="0"/>
              <a:t>: Darllenwch yn strategol mewn llyfrau Ymchwil – defnyddiwch y dudalen gynnwys i ganolbwyntio ar y termau allweddol hyn ac ysgrifennwch nodiadau cydlynol (dechreuwch gyda thestun syml fel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a:t>
            </a:r>
            <a:r>
              <a:rPr lang="cy-GB" dirty="0"/>
              <a:t>' </a:t>
            </a:r>
            <a:r>
              <a:rPr lang="cy-GB" dirty="0" err="1"/>
              <a:t>Judith</a:t>
            </a:r>
            <a:r>
              <a:rPr lang="cy-GB" dirty="0"/>
              <a:t> Bell ac adeiladwch eich gwybodaeth a'ch dealltwriaeth</a:t>
            </a:r>
            <a:endParaRPr lang="cy-GB" noProof="0" dirty="0"/>
          </a:p>
          <a:p>
            <a:endParaRPr lang="en-GB" dirty="0"/>
          </a:p>
        </p:txBody>
      </p:sp>
      <p:sp>
        <p:nvSpPr>
          <p:cNvPr id="4" name="Content Placeholder 3">
            <a:extLst>
              <a:ext uri="{FF2B5EF4-FFF2-40B4-BE49-F238E27FC236}">
                <a16:creationId xmlns:a16="http://schemas.microsoft.com/office/drawing/2014/main" id="{ADCDAFFC-E498-4A67-869C-15C8A3023A27}"/>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1: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terminology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not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keep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2</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Read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strategically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books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cohesive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notes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start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text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Judith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build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en-GB" dirty="0"/>
          </a:p>
        </p:txBody>
      </p:sp>
    </p:spTree>
    <p:extLst>
      <p:ext uri="{BB962C8B-B14F-4D97-AF65-F5344CB8AC3E}">
        <p14:creationId xmlns:p14="http://schemas.microsoft.com/office/powerpoint/2010/main" val="24227176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331" y="489005"/>
            <a:ext cx="9801879" cy="1059305"/>
          </a:xfrm>
        </p:spPr>
        <p:txBody>
          <a:bodyPr>
            <a:normAutofit fontScale="90000"/>
          </a:bodyPr>
          <a:lstStyle/>
          <a:p>
            <a:r>
              <a:rPr lang="cy-GB" dirty="0">
                <a:latin typeface="+mn-lt"/>
                <a:ea typeface="+mn-ea"/>
                <a:cs typeface="+mn-cs"/>
              </a:rPr>
              <a:t>Positifiaeth</a:t>
            </a:r>
            <a:r>
              <a:rPr lang="cy-GB" noProof="0" dirty="0"/>
              <a:t> / DEONGLIADAETH – MEWN GEIRIAU SYML</a:t>
            </a:r>
            <a:br>
              <a:rPr lang="cy-GB" noProof="0" dirty="0"/>
            </a:br>
            <a:r>
              <a:rPr lang="cy-GB" noProof="0" dirty="0" err="1"/>
              <a:t>Positivism</a:t>
            </a:r>
            <a:r>
              <a:rPr lang="cy-GB" noProof="0" dirty="0"/>
              <a:t> / </a:t>
            </a:r>
            <a:r>
              <a:rPr lang="cy-GB" noProof="0" dirty="0" err="1"/>
              <a:t>Interpretivism</a:t>
            </a:r>
            <a:r>
              <a:rPr lang="cy-GB" noProof="0" dirty="0"/>
              <a:t> – </a:t>
            </a:r>
            <a:r>
              <a:rPr lang="cy-GB" noProof="0" dirty="0" err="1"/>
              <a:t>explained</a:t>
            </a:r>
            <a:r>
              <a:rPr lang="cy-GB" noProof="0" dirty="0"/>
              <a:t> </a:t>
            </a:r>
            <a:r>
              <a:rPr lang="cy-GB" noProof="0" dirty="0" err="1"/>
              <a:t>simply</a:t>
            </a:r>
            <a:r>
              <a:rPr lang="cy-GB" noProof="0" dirty="0"/>
              <a:t> </a:t>
            </a:r>
          </a:p>
        </p:txBody>
      </p:sp>
      <p:sp>
        <p:nvSpPr>
          <p:cNvPr id="3" name="Content Placeholder 2"/>
          <p:cNvSpPr>
            <a:spLocks noGrp="1"/>
          </p:cNvSpPr>
          <p:nvPr>
            <p:ph sz="half" idx="1"/>
          </p:nvPr>
        </p:nvSpPr>
        <p:spPr/>
        <p:txBody>
          <a:bodyPr>
            <a:normAutofit fontScale="77500" lnSpcReduction="20000"/>
          </a:bodyPr>
          <a:lstStyle/>
          <a:p>
            <a:r>
              <a:rPr lang="cy-GB" noProof="0" dirty="0"/>
              <a:t>Gellid dadlau bod y ddau safbwynt damcaniaethol hyn ymhlith y rhai mwyaf dylanwadol (Gray, 2014, t. 21)</a:t>
            </a:r>
          </a:p>
          <a:p>
            <a:r>
              <a:rPr lang="cy-GB" noProof="0" dirty="0"/>
              <a:t>POSITIFIAETH – oedd y paradeim </a:t>
            </a:r>
            <a:r>
              <a:rPr lang="cy-GB" noProof="0" dirty="0" err="1"/>
              <a:t>epistemolegol</a:t>
            </a:r>
            <a:r>
              <a:rPr lang="cy-GB" noProof="0" dirty="0"/>
              <a:t> amlycaf yn y gwyddorau cymdeithasol o’r 1930au i’r 1960au</a:t>
            </a:r>
          </a:p>
          <a:p>
            <a:r>
              <a:rPr lang="cy-GB" noProof="0" dirty="0"/>
              <a:t>Y ddadl sylfaenol oedd bod y byd cymdeithasol yn bodoli yn ALLANOL i’r ymchwilydd</a:t>
            </a:r>
          </a:p>
          <a:p>
            <a:r>
              <a:rPr lang="cy-GB" noProof="0" dirty="0"/>
              <a:t>Mae ymholiad yn seiliedig ar arsylwi GWYDDONOL</a:t>
            </a:r>
          </a:p>
        </p:txBody>
      </p:sp>
      <p:sp>
        <p:nvSpPr>
          <p:cNvPr id="4" name="Content Placeholder 3">
            <a:extLst>
              <a:ext uri="{FF2B5EF4-FFF2-40B4-BE49-F238E27FC236}">
                <a16:creationId xmlns:a16="http://schemas.microsoft.com/office/drawing/2014/main" id="{DA6C6F14-5A2D-4125-BBB6-F200567734C2}"/>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two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theoretical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perspectives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arguably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among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most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influential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(Gray, 2014, p. 21)</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POSITIVISM – was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dominant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epistemological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paradigm</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science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1930s to the 1960s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fundamental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exists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EXTERNALLY to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Inquiry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SCIENTIFIC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observation</a:t>
            </a:r>
            <a:endParaRPr lang="cy-GB" dirty="0"/>
          </a:p>
        </p:txBody>
      </p:sp>
    </p:spTree>
    <p:extLst>
      <p:ext uri="{BB962C8B-B14F-4D97-AF65-F5344CB8AC3E}">
        <p14:creationId xmlns:p14="http://schemas.microsoft.com/office/powerpoint/2010/main" val="896800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err="1"/>
              <a:t>Deongliadaeth</a:t>
            </a:r>
            <a:r>
              <a:rPr lang="cy-GB" noProof="0" dirty="0"/>
              <a:t> 			</a:t>
            </a:r>
            <a:r>
              <a:rPr lang="cy-GB" dirty="0"/>
              <a:t>I</a:t>
            </a:r>
            <a:r>
              <a:rPr lang="cy-GB" noProof="0" dirty="0" err="1"/>
              <a:t>nterpretivism</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noProof="0" dirty="0"/>
              <a:t>Mae DEONGLIADAETH yn fudiad gwrth-bositif o bwys</a:t>
            </a:r>
          </a:p>
          <a:p>
            <a:r>
              <a:rPr lang="cy-GB" dirty="0"/>
              <a:t>Mae'r safbwynt hwn yn cefnogi'n bendant y syniad nad oes unrhyw berthynas uniongyrchol un i un rhyngom ni (y deiliaid) a'r byd (y gwrthrych)" (</a:t>
            </a:r>
            <a:r>
              <a:rPr lang="cy-GB" noProof="0" dirty="0"/>
              <a:t>Gray, 2014, t.23)</a:t>
            </a:r>
          </a:p>
          <a:p>
            <a:r>
              <a:rPr lang="cy-GB" dirty="0"/>
              <a:t>Mae'n honni bod y byd yn cael ei ddehongli drwy sgemâu dosbarthu ac mae cysylltiad agos rhyngddo â LLUNIADAETH (llunio dealltwriaeth a gwybodaeth eich hun o'r byd – </a:t>
            </a:r>
            <a:r>
              <a:rPr lang="cy-GB" dirty="0" err="1"/>
              <a:t>Piaget</a:t>
            </a:r>
            <a:r>
              <a:rPr lang="cy-GB" dirty="0"/>
              <a:t>, </a:t>
            </a:r>
            <a:r>
              <a:rPr lang="cy-GB" dirty="0" err="1"/>
              <a:t>Vygotsky</a:t>
            </a:r>
            <a:r>
              <a:rPr lang="cy-GB" dirty="0"/>
              <a:t>)</a:t>
            </a:r>
            <a:endParaRPr lang="cy-GB" noProof="0" dirty="0"/>
          </a:p>
        </p:txBody>
      </p:sp>
      <p:sp>
        <p:nvSpPr>
          <p:cNvPr id="4" name="Content Placeholder 3">
            <a:extLst>
              <a:ext uri="{FF2B5EF4-FFF2-40B4-BE49-F238E27FC236}">
                <a16:creationId xmlns:a16="http://schemas.microsoft.com/office/drawing/2014/main" id="{AD7BDA96-14E4-40A8-B932-BA5E6FC91899}"/>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major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anti</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positivist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movement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INTERPRETIVISM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perspective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emphatically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supports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direct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relationship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between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ourselves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subjects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object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(Gray, 2014, p.23)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purports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interpreted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through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classification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schemas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closely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linked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CONSTRUCTIVISM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constructing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Piaget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Vygotsky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7445751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noProof="0" dirty="0"/>
              <a:t>PRIF BARADEIM    		</a:t>
            </a:r>
            <a:r>
              <a:rPr lang="cy-GB" sz="3600" noProof="0" dirty="0" err="1"/>
              <a:t>K</a:t>
            </a:r>
            <a:r>
              <a:rPr lang="cy-GB" noProof="0" dirty="0" err="1"/>
              <a:t>ey</a:t>
            </a:r>
            <a:r>
              <a:rPr lang="cy-GB" noProof="0" dirty="0"/>
              <a:t> </a:t>
            </a:r>
            <a:r>
              <a:rPr lang="cy-GB" noProof="0" dirty="0" err="1"/>
              <a:t>paradigms</a:t>
            </a:r>
            <a:r>
              <a:rPr lang="cy-GB" noProof="0" dirty="0"/>
              <a:t> </a:t>
            </a:r>
          </a:p>
        </p:txBody>
      </p:sp>
      <p:sp>
        <p:nvSpPr>
          <p:cNvPr id="3" name="Content Placeholder 2"/>
          <p:cNvSpPr>
            <a:spLocks noGrp="1"/>
          </p:cNvSpPr>
          <p:nvPr>
            <p:ph sz="half" idx="1"/>
          </p:nvPr>
        </p:nvSpPr>
        <p:spPr/>
        <p:txBody>
          <a:bodyPr>
            <a:normAutofit/>
          </a:bodyPr>
          <a:lstStyle/>
          <a:p>
            <a:pPr marL="0" indent="0">
              <a:buNone/>
            </a:pPr>
            <a:r>
              <a:rPr lang="cy-GB" altLang="en-US" dirty="0"/>
              <a:t>Diffiniad o baradeim – a elwir hefyd yn ffrâm neu’n fframwaith damcaniaethol
</a:t>
            </a:r>
            <a:endParaRPr lang="cy-GB" altLang="en-US" noProof="0" dirty="0"/>
          </a:p>
          <a:p>
            <a:r>
              <a:rPr lang="cy-GB" altLang="en-US" dirty="0"/>
              <a:t>Ôl-bositifiaeth
Lluniadaeth</a:t>
            </a:r>
            <a:endParaRPr lang="cy-GB" altLang="en-US" noProof="0" dirty="0"/>
          </a:p>
          <a:p>
            <a:r>
              <a:rPr lang="cy-GB" altLang="en-US" noProof="0" dirty="0"/>
              <a:t>Pragmatiaeth</a:t>
            </a:r>
          </a:p>
          <a:p>
            <a:endParaRPr lang="cy-GB" noProof="0" dirty="0"/>
          </a:p>
        </p:txBody>
      </p:sp>
      <p:sp>
        <p:nvSpPr>
          <p:cNvPr id="4" name="Content Placeholder 3">
            <a:extLst>
              <a:ext uri="{FF2B5EF4-FFF2-40B4-BE49-F238E27FC236}">
                <a16:creationId xmlns:a16="http://schemas.microsoft.com/office/drawing/2014/main" id="{D0AD9054-B01E-4B50-B2B3-0665B76951DA}"/>
              </a:ext>
            </a:extLst>
          </p:cNvPr>
          <p:cNvSpPr>
            <a:spLocks noGrp="1"/>
          </p:cNvSpPr>
          <p:nvPr>
            <p:ph sz="half" idx="2"/>
          </p:nvPr>
        </p:nvSpPr>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Definition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paradigm</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also</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as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frame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or as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theoretical</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altLang="en-US" sz="2000" dirty="0">
                <a:solidFill>
                  <a:prstClr val="black"/>
                </a:solidFill>
                <a:latin typeface="Gill Sans MT" panose="020B0502020104020203"/>
              </a:rPr>
              <a:t>P</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ositivism</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Constructivism</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Pragmatis</a:t>
            </a:r>
            <a:r>
              <a:rPr lang="cy-GB" altLang="en-US" sz="2000" dirty="0">
                <a:solidFill>
                  <a:prstClr val="black"/>
                </a:solidFill>
                <a:latin typeface="Gill Sans MT" panose="020B0502020104020203"/>
              </a:rPr>
              <a:t>m</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6116681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en-US" noProof="0" dirty="0"/>
              <a:t>Ôl-bositifiaeth			</a:t>
            </a:r>
            <a:r>
              <a:rPr lang="cy-GB" altLang="en-US" noProof="0" dirty="0" err="1"/>
              <a:t>Positivism</a:t>
            </a:r>
            <a:endParaRPr lang="cy-GB" noProof="0" dirty="0"/>
          </a:p>
        </p:txBody>
      </p:sp>
      <p:sp>
        <p:nvSpPr>
          <p:cNvPr id="3" name="Content Placeholder 2"/>
          <p:cNvSpPr>
            <a:spLocks noGrp="1"/>
          </p:cNvSpPr>
          <p:nvPr>
            <p:ph sz="half" idx="1"/>
          </p:nvPr>
        </p:nvSpPr>
        <p:spPr/>
        <p:txBody>
          <a:bodyPr>
            <a:normAutofit fontScale="85000" lnSpcReduction="10000"/>
          </a:bodyPr>
          <a:lstStyle/>
          <a:p>
            <a:r>
              <a:rPr lang="cy-GB" altLang="en-US" dirty="0"/>
              <a:t>Mae’n canolbwyntio ar ymchwil </a:t>
            </a:r>
            <a:r>
              <a:rPr lang="cy-GB" altLang="en-US" b="1" dirty="0"/>
              <a:t>feintiol </a:t>
            </a:r>
            <a:r>
              <a:rPr lang="cy-GB" altLang="en-US" dirty="0"/>
              <a:t>yn hytrach nag ansoddol
Mae’n derbyn nad oes gwirionedd absoliwt a bod gwybodaeth yn cael ei llunio gan y cyd-destun.
Mae'n cymryd trosolwg o bell i gael y 'darlun cyfan'.  
Mae’n cymryd rôl ddysgu, yn hytrach na rôl brofi</a:t>
            </a:r>
            <a:endParaRPr lang="cy-GB" noProof="0" dirty="0"/>
          </a:p>
        </p:txBody>
      </p:sp>
      <p:sp>
        <p:nvSpPr>
          <p:cNvPr id="4" name="Content Placeholder 3">
            <a:extLst>
              <a:ext uri="{FF2B5EF4-FFF2-40B4-BE49-F238E27FC236}">
                <a16:creationId xmlns:a16="http://schemas.microsoft.com/office/drawing/2014/main" id="{B4252987-2EBC-46AF-9B48-CF8C62DB9D7A}"/>
              </a:ext>
            </a:extLst>
          </p:cNvPr>
          <p:cNvSpPr>
            <a:spLocks noGrp="1"/>
          </p:cNvSpPr>
          <p:nvPr>
            <p:ph sz="half" idx="2"/>
          </p:nvPr>
        </p:nvSpPr>
        <p:spPr/>
        <p:txBody>
          <a:bodyPr>
            <a:normAutofit fontScale="85000" lnSpcReduction="10000"/>
          </a:bodyPr>
          <a:lstStyle/>
          <a:p>
            <a:r>
              <a:rPr lang="cy-GB" altLang="en-US" noProof="0" dirty="0" err="1"/>
              <a:t>Focus</a:t>
            </a:r>
            <a:r>
              <a:rPr lang="cy-GB" altLang="en-US" noProof="0" dirty="0"/>
              <a:t> </a:t>
            </a:r>
            <a:r>
              <a:rPr lang="cy-GB" altLang="en-US" noProof="0" dirty="0" err="1"/>
              <a:t>on</a:t>
            </a:r>
            <a:r>
              <a:rPr lang="cy-GB" altLang="en-US" noProof="0" dirty="0"/>
              <a:t> </a:t>
            </a:r>
            <a:r>
              <a:rPr lang="cy-GB" altLang="en-US" b="1" noProof="0" dirty="0" err="1"/>
              <a:t>quantitative</a:t>
            </a:r>
            <a:r>
              <a:rPr lang="cy-GB" altLang="en-US" noProof="0" dirty="0"/>
              <a:t> </a:t>
            </a:r>
            <a:r>
              <a:rPr lang="cy-GB" altLang="en-US" noProof="0" dirty="0" err="1"/>
              <a:t>research</a:t>
            </a:r>
            <a:r>
              <a:rPr lang="cy-GB" altLang="en-US" noProof="0" dirty="0"/>
              <a:t> rather than </a:t>
            </a:r>
            <a:r>
              <a:rPr lang="cy-GB" altLang="en-US" noProof="0" dirty="0" err="1"/>
              <a:t>qualitative</a:t>
            </a:r>
            <a:endParaRPr lang="cy-GB" altLang="en-US" noProof="0" dirty="0"/>
          </a:p>
          <a:p>
            <a:r>
              <a:rPr lang="cy-GB" altLang="en-US" noProof="0" dirty="0" err="1"/>
              <a:t>Accepts</a:t>
            </a:r>
            <a:r>
              <a:rPr lang="cy-GB" altLang="en-US" noProof="0" dirty="0"/>
              <a:t> </a:t>
            </a:r>
            <a:r>
              <a:rPr lang="cy-GB" altLang="en-US" noProof="0" dirty="0" err="1"/>
              <a:t>there</a:t>
            </a:r>
            <a:r>
              <a:rPr lang="cy-GB" altLang="en-US" noProof="0" dirty="0"/>
              <a:t> is </a:t>
            </a:r>
            <a:r>
              <a:rPr lang="cy-GB" altLang="en-US" noProof="0" dirty="0" err="1"/>
              <a:t>no</a:t>
            </a:r>
            <a:r>
              <a:rPr lang="cy-GB" altLang="en-US" noProof="0" dirty="0"/>
              <a:t> </a:t>
            </a:r>
            <a:r>
              <a:rPr lang="cy-GB" altLang="en-US" noProof="0" dirty="0" err="1"/>
              <a:t>absolute</a:t>
            </a:r>
            <a:r>
              <a:rPr lang="cy-GB" altLang="en-US" noProof="0" dirty="0"/>
              <a:t> truth </a:t>
            </a:r>
            <a:r>
              <a:rPr lang="cy-GB" altLang="en-US" noProof="0" dirty="0" err="1"/>
              <a:t>and</a:t>
            </a:r>
            <a:r>
              <a:rPr lang="cy-GB" altLang="en-US" noProof="0" dirty="0"/>
              <a:t> </a:t>
            </a:r>
            <a:r>
              <a:rPr lang="cy-GB" altLang="en-US" noProof="0" dirty="0" err="1"/>
              <a:t>knowledge</a:t>
            </a:r>
            <a:r>
              <a:rPr lang="cy-GB" altLang="en-US" noProof="0" dirty="0"/>
              <a:t> is </a:t>
            </a:r>
            <a:r>
              <a:rPr lang="cy-GB" altLang="en-US" noProof="0" dirty="0" err="1"/>
              <a:t>shaped</a:t>
            </a:r>
            <a:r>
              <a:rPr lang="cy-GB" altLang="en-US" noProof="0" dirty="0"/>
              <a:t> by </a:t>
            </a:r>
            <a:r>
              <a:rPr lang="cy-GB" altLang="en-US" noProof="0" dirty="0" err="1"/>
              <a:t>context</a:t>
            </a:r>
            <a:r>
              <a:rPr lang="cy-GB" altLang="en-US" noProof="0" dirty="0"/>
              <a:t>.</a:t>
            </a:r>
          </a:p>
          <a:p>
            <a:r>
              <a:rPr lang="cy-GB" altLang="en-US" noProof="0" dirty="0"/>
              <a:t>It </a:t>
            </a:r>
            <a:r>
              <a:rPr lang="cy-GB" altLang="en-US" noProof="0" dirty="0" err="1"/>
              <a:t>takes</a:t>
            </a:r>
            <a:r>
              <a:rPr lang="cy-GB" altLang="en-US" noProof="0" dirty="0"/>
              <a:t> a </a:t>
            </a:r>
            <a:r>
              <a:rPr lang="cy-GB" altLang="en-US" noProof="0" dirty="0" err="1"/>
              <a:t>distanced</a:t>
            </a:r>
            <a:r>
              <a:rPr lang="cy-GB" altLang="en-US" noProof="0" dirty="0"/>
              <a:t> </a:t>
            </a:r>
            <a:r>
              <a:rPr lang="cy-GB" altLang="en-US" noProof="0" dirty="0" err="1"/>
              <a:t>overview</a:t>
            </a:r>
            <a:r>
              <a:rPr lang="cy-GB" altLang="en-US" noProof="0" dirty="0"/>
              <a:t> to </a:t>
            </a:r>
            <a:r>
              <a:rPr lang="cy-GB" altLang="en-US" noProof="0" dirty="0" err="1"/>
              <a:t>get</a:t>
            </a:r>
            <a:r>
              <a:rPr lang="cy-GB" altLang="en-US" noProof="0" dirty="0"/>
              <a:t> the ‘</a:t>
            </a:r>
            <a:r>
              <a:rPr lang="cy-GB" altLang="en-US" noProof="0" dirty="0" err="1"/>
              <a:t>whole</a:t>
            </a:r>
            <a:r>
              <a:rPr lang="cy-GB" altLang="en-US" noProof="0" dirty="0"/>
              <a:t> </a:t>
            </a:r>
            <a:r>
              <a:rPr lang="cy-GB" altLang="en-US" noProof="0" dirty="0" err="1"/>
              <a:t>picture</a:t>
            </a:r>
            <a:r>
              <a:rPr lang="cy-GB" altLang="en-US" noProof="0" dirty="0"/>
              <a:t>’.  </a:t>
            </a:r>
          </a:p>
          <a:p>
            <a:r>
              <a:rPr lang="cy-GB" altLang="en-US" noProof="0" dirty="0" err="1"/>
              <a:t>Assumes</a:t>
            </a:r>
            <a:r>
              <a:rPr lang="cy-GB" altLang="en-US" noProof="0" dirty="0"/>
              <a:t> a </a:t>
            </a:r>
            <a:r>
              <a:rPr lang="cy-GB" altLang="en-US" noProof="0" dirty="0" err="1"/>
              <a:t>learning</a:t>
            </a:r>
            <a:r>
              <a:rPr lang="cy-GB" altLang="en-US" noProof="0" dirty="0"/>
              <a:t> </a:t>
            </a:r>
            <a:r>
              <a:rPr lang="cy-GB" altLang="en-US" noProof="0" dirty="0" err="1"/>
              <a:t>role</a:t>
            </a:r>
            <a:r>
              <a:rPr lang="cy-GB" altLang="en-US" noProof="0" dirty="0"/>
              <a:t>, rather than a </a:t>
            </a:r>
            <a:r>
              <a:rPr lang="cy-GB" altLang="en-US" noProof="0" dirty="0" err="1"/>
              <a:t>testing</a:t>
            </a:r>
            <a:r>
              <a:rPr lang="cy-GB" altLang="en-US" noProof="0" dirty="0"/>
              <a:t> </a:t>
            </a:r>
            <a:r>
              <a:rPr lang="cy-GB" altLang="en-US" noProof="0" dirty="0" err="1"/>
              <a:t>one</a:t>
            </a:r>
            <a:endParaRPr lang="cy-GB" noProof="0" dirty="0"/>
          </a:p>
          <a:p>
            <a:endParaRPr lang="cy-GB" dirty="0"/>
          </a:p>
        </p:txBody>
      </p:sp>
    </p:spTree>
    <p:extLst>
      <p:ext uri="{BB962C8B-B14F-4D97-AF65-F5344CB8AC3E}">
        <p14:creationId xmlns:p14="http://schemas.microsoft.com/office/powerpoint/2010/main" val="3312631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LLUNIADAETH 			</a:t>
            </a:r>
            <a:r>
              <a:rPr lang="cy-GB" dirty="0"/>
              <a:t>C</a:t>
            </a:r>
            <a:r>
              <a:rPr lang="cy-GB" noProof="0" dirty="0" err="1"/>
              <a:t>onstructivism</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altLang="en-US" noProof="0" dirty="0"/>
              <a:t>Mae’n canolbwyntio ar y gred bod bodau dynol yn ceisio gwneud synnwyr o’u byd</a:t>
            </a:r>
          </a:p>
          <a:p>
            <a:r>
              <a:rPr lang="cy-GB" altLang="en-US" noProof="0" dirty="0"/>
              <a:t>Mae ymchwil fel arfer yn </a:t>
            </a:r>
            <a:r>
              <a:rPr lang="cy-GB" altLang="en-US" b="1" noProof="0" dirty="0"/>
              <a:t>ansoddol </a:t>
            </a:r>
            <a:r>
              <a:rPr lang="cy-GB" altLang="en-US" noProof="0" dirty="0"/>
              <a:t>ei natur</a:t>
            </a:r>
          </a:p>
          <a:p>
            <a:r>
              <a:rPr lang="cy-GB" altLang="en-US" noProof="0" dirty="0"/>
              <a:t>Mae’n canolbwyntio ar yr amgylchedd a rhyngweithio ag eraill</a:t>
            </a:r>
          </a:p>
          <a:p>
            <a:r>
              <a:rPr lang="cy-GB" altLang="en-US" noProof="0" dirty="0"/>
              <a:t>Mae’r cwestiynau yn aml yn rhai penagored</a:t>
            </a:r>
          </a:p>
          <a:p>
            <a:r>
              <a:rPr lang="cy-GB" altLang="en-US" noProof="0" dirty="0"/>
              <a:t>Yn ymwybodol o ddylanwad eu cefndir eu hunain ar yr ymchwil</a:t>
            </a:r>
          </a:p>
          <a:p>
            <a:endParaRPr lang="cy-GB" noProof="0" dirty="0"/>
          </a:p>
        </p:txBody>
      </p:sp>
      <p:sp>
        <p:nvSpPr>
          <p:cNvPr id="4" name="Content Placeholder 3">
            <a:extLst>
              <a:ext uri="{FF2B5EF4-FFF2-40B4-BE49-F238E27FC236}">
                <a16:creationId xmlns:a16="http://schemas.microsoft.com/office/drawing/2014/main" id="{EA091888-9FA4-4F28-BA51-8C470291847C}"/>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Focuses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belief</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humans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seek</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meaning</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Research 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usually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1" i="0" u="none" strike="noStrike" kern="1200" cap="none" spc="0" normalizeH="0" baseline="0" noProof="0" dirty="0" err="1">
                <a:ln>
                  <a:noFill/>
                </a:ln>
                <a:solidFill>
                  <a:prstClr val="black"/>
                </a:solidFill>
                <a:effectLst/>
                <a:uLnTx/>
                <a:uFillTx/>
                <a:latin typeface="Gill Sans MT" panose="020B0502020104020203"/>
                <a:ea typeface="+mn-ea"/>
                <a:cs typeface="+mn-cs"/>
              </a:rPr>
              <a:t>qualitative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nature</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environment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interaction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others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often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open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ended</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Aware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influence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background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528677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Pragmatiaeth		</a:t>
            </a:r>
            <a:r>
              <a:rPr lang="cy-GB" dirty="0" err="1"/>
              <a:t>Pragmatism</a:t>
            </a:r>
            <a:endParaRPr lang="cy-GB" noProof="0" dirty="0"/>
          </a:p>
        </p:txBody>
      </p:sp>
      <p:sp>
        <p:nvSpPr>
          <p:cNvPr id="3" name="Content Placeholder 2"/>
          <p:cNvSpPr>
            <a:spLocks noGrp="1"/>
          </p:cNvSpPr>
          <p:nvPr>
            <p:ph sz="half" idx="1"/>
          </p:nvPr>
        </p:nvSpPr>
        <p:spPr>
          <a:xfrm>
            <a:off x="739013" y="1864194"/>
            <a:ext cx="5356987" cy="3448595"/>
          </a:xfrm>
        </p:spPr>
        <p:txBody>
          <a:bodyPr/>
          <a:lstStyle/>
          <a:p>
            <a:r>
              <a:rPr lang="cy-GB" altLang="en-US" noProof="0" dirty="0"/>
              <a:t>Mae’n ymwneud â datrys cwestiwn ymchwil gan ddefnyddio dull cymysg</a:t>
            </a:r>
          </a:p>
          <a:p>
            <a:r>
              <a:rPr lang="cy-GB" altLang="en-US" noProof="0" dirty="0"/>
              <a:t>Mae’n edrych ar gynnwys yr ymchwil a sut i fynd ati yn seiliedig ar y canlyniadau a fwriedir</a:t>
            </a:r>
            <a:endParaRPr lang="cy-GB" noProof="0" dirty="0"/>
          </a:p>
        </p:txBody>
      </p:sp>
      <p:sp>
        <p:nvSpPr>
          <p:cNvPr id="5" name="Content Placeholder 4">
            <a:extLst>
              <a:ext uri="{FF2B5EF4-FFF2-40B4-BE49-F238E27FC236}">
                <a16:creationId xmlns:a16="http://schemas.microsoft.com/office/drawing/2014/main" id="{6F5CF943-2282-4366-B334-FF4FDE757531}"/>
              </a:ext>
            </a:extLst>
          </p:cNvPr>
          <p:cNvSpPr>
            <a:spLocks noGrp="1"/>
          </p:cNvSpPr>
          <p:nvPr>
            <p:ph sz="half" idx="2"/>
          </p:nvPr>
        </p:nvSpPr>
        <p:spPr>
          <a:xfrm>
            <a:off x="6409700" y="1871269"/>
            <a:ext cx="4645152" cy="3441520"/>
          </a:xfrm>
        </p:spPr>
        <p:txBody>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about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solving</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mixed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approach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Looks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intended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consequences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pic>
        <p:nvPicPr>
          <p:cNvPr id="4" name="Picture 3"/>
          <p:cNvPicPr>
            <a:picLocks noChangeAspect="1"/>
          </p:cNvPicPr>
          <p:nvPr/>
        </p:nvPicPr>
        <p:blipFill>
          <a:blip r:embed="rId2"/>
          <a:stretch>
            <a:fillRect/>
          </a:stretch>
        </p:blipFill>
        <p:spPr>
          <a:xfrm>
            <a:off x="6022160" y="3655306"/>
            <a:ext cx="4313085" cy="2688085"/>
          </a:xfrm>
          <a:prstGeom prst="rect">
            <a:avLst/>
          </a:prstGeom>
        </p:spPr>
      </p:pic>
    </p:spTree>
    <p:extLst>
      <p:ext uri="{BB962C8B-B14F-4D97-AF65-F5344CB8AC3E}">
        <p14:creationId xmlns:p14="http://schemas.microsoft.com/office/powerpoint/2010/main" val="4069645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1C96E-F0D8-44C6-8048-A6820045C724}"/>
              </a:ext>
            </a:extLst>
          </p:cNvPr>
          <p:cNvSpPr>
            <a:spLocks noGrp="1"/>
          </p:cNvSpPr>
          <p:nvPr>
            <p:ph type="title"/>
          </p:nvPr>
        </p:nvSpPr>
        <p:spPr/>
        <p:txBody>
          <a:bodyPr/>
          <a:lstStyle/>
          <a:p>
            <a:r>
              <a:rPr lang="cy-GB" noProof="0" dirty="0"/>
              <a:t>ATGRYNHOI 						RECAP</a:t>
            </a:r>
          </a:p>
        </p:txBody>
      </p:sp>
      <p:pic>
        <p:nvPicPr>
          <p:cNvPr id="4" name="Online Media 3" title="Ontology, epistemology and research paradigm">
            <a:hlinkClick r:id="" action="ppaction://media"/>
            <a:extLst>
              <a:ext uri="{FF2B5EF4-FFF2-40B4-BE49-F238E27FC236}">
                <a16:creationId xmlns:a16="http://schemas.microsoft.com/office/drawing/2014/main" id="{4C13B215-E153-4C9D-AE95-F1541462661C}"/>
              </a:ext>
            </a:extLst>
          </p:cNvPr>
          <p:cNvPicPr>
            <a:picLocks noGrp="1" noRot="1" noChangeAspect="1"/>
          </p:cNvPicPr>
          <p:nvPr>
            <p:ph idx="1"/>
            <a:videoFile r:link="rId1"/>
          </p:nvPr>
        </p:nvPicPr>
        <p:blipFill>
          <a:blip r:embed="rId3"/>
          <a:stretch>
            <a:fillRect/>
          </a:stretch>
        </p:blipFill>
        <p:spPr>
          <a:xfrm>
            <a:off x="3200400" y="2016125"/>
            <a:ext cx="6105525" cy="3449638"/>
          </a:xfrm>
          <a:prstGeom prst="rect">
            <a:avLst/>
          </a:prstGeom>
        </p:spPr>
      </p:pic>
    </p:spTree>
    <p:extLst>
      <p:ext uri="{BB962C8B-B14F-4D97-AF65-F5344CB8AC3E}">
        <p14:creationId xmlns:p14="http://schemas.microsoft.com/office/powerpoint/2010/main" val="135993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S</a:t>
            </a:r>
            <a:r>
              <a:rPr lang="en-GB"/>
              <a:t>mall </a:t>
            </a:r>
            <a:r>
              <a:rPr lang="en-GB" dirty="0"/>
              <a:t>scale research project with young people</a:t>
            </a:r>
            <a:endParaRPr lang="cy-GB" noProof="0" dirty="0"/>
          </a:p>
        </p:txBody>
      </p:sp>
      <p:sp>
        <p:nvSpPr>
          <p:cNvPr id="3" name="Content Placeholder 2"/>
          <p:cNvSpPr>
            <a:spLocks noGrp="1"/>
          </p:cNvSpPr>
          <p:nvPr>
            <p:ph sz="half" idx="1"/>
          </p:nvPr>
        </p:nvSpPr>
        <p:spPr/>
        <p:txBody>
          <a:bodyPr>
            <a:normAutofit fontScale="70000" lnSpcReduction="20000"/>
          </a:bodyPr>
          <a:lstStyle/>
          <a:p>
            <a:r>
              <a:rPr lang="cy-GB" altLang="en-US" dirty="0"/>
              <a:t>Nodwch bum pwnc y mae gennych ddiddordeb mewn ymchwilio iddynt
Eich cwestiwn: wedi i chi benderfynu ar eich pwnc, nodwch yr hyn rydych chi eisiau ei ddysgu. Dyma fydd eich teitl ymchwil</a:t>
            </a:r>
            <a:endParaRPr lang="cy-GB" altLang="en-US" noProof="0" dirty="0"/>
          </a:p>
          <a:p>
            <a:r>
              <a:rPr lang="cy-GB" altLang="en-US" noProof="0" dirty="0"/>
              <a:t>Nawr mae angen TRI chwestiwn ymchwil  </a:t>
            </a:r>
            <a:r>
              <a:rPr lang="cy-GB" altLang="en-US" noProof="0" dirty="0" err="1"/>
              <a:t>atebadwy</a:t>
            </a:r>
            <a:r>
              <a:rPr lang="cy-GB" altLang="en-US" noProof="0" dirty="0"/>
              <a:t> arnoch yn seiliedig ar hyn</a:t>
            </a:r>
          </a:p>
          <a:p>
            <a:r>
              <a:rPr lang="cy-GB" altLang="en-US" dirty="0"/>
              <a:t>Cofiwch wneud eich cwestiwn yn eithaf penodol a chlir.  Bydd hyn yn helpu gyda'r fethodoleg, y casglu data, a'r canlyniadau a'r canfyddiadau</a:t>
            </a:r>
            <a:endParaRPr lang="cy-GB" noProof="0" dirty="0"/>
          </a:p>
        </p:txBody>
      </p:sp>
      <p:sp>
        <p:nvSpPr>
          <p:cNvPr id="4" name="Content Placeholder 3">
            <a:extLst>
              <a:ext uri="{FF2B5EF4-FFF2-40B4-BE49-F238E27FC236}">
                <a16:creationId xmlns:a16="http://schemas.microsoft.com/office/drawing/2014/main" id="{7255A07F-24A6-437B-92ED-76E7C985E48F}"/>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five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topics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researching</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once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topic</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identify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want to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learn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become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now</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need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THREE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answerable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quite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refined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help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methodology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data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results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findings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7228280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Cael y pethau sylfaenol yn iawn
</a:t>
            </a:r>
            <a:r>
              <a:rPr lang="cy-GB" dirty="0" err="1"/>
              <a:t>Getting</a:t>
            </a:r>
            <a:r>
              <a:rPr lang="cy-GB" dirty="0"/>
              <a:t> </a:t>
            </a:r>
            <a:r>
              <a:rPr lang="cy-GB" noProof="0" dirty="0"/>
              <a:t>the </a:t>
            </a:r>
            <a:r>
              <a:rPr lang="cy-GB" noProof="0" dirty="0" err="1"/>
              <a:t>basics</a:t>
            </a:r>
            <a:r>
              <a:rPr lang="cy-GB" noProof="0" dirty="0"/>
              <a:t> </a:t>
            </a:r>
            <a:r>
              <a:rPr lang="cy-GB" noProof="0" dirty="0" err="1"/>
              <a:t>right</a:t>
            </a:r>
            <a:endParaRPr lang="cy-GB" noProof="0" dirty="0"/>
          </a:p>
        </p:txBody>
      </p:sp>
      <p:pic>
        <p:nvPicPr>
          <p:cNvPr id="4" name="Content Placeholder 3"/>
          <p:cNvPicPr>
            <a:picLocks noGrp="1" noChangeAspect="1"/>
          </p:cNvPicPr>
          <p:nvPr>
            <p:ph idx="1"/>
          </p:nvPr>
        </p:nvPicPr>
        <p:blipFill>
          <a:blip r:embed="rId2"/>
          <a:stretch>
            <a:fillRect/>
          </a:stretch>
        </p:blipFill>
        <p:spPr>
          <a:xfrm>
            <a:off x="3365287" y="2016125"/>
            <a:ext cx="5775750" cy="3449638"/>
          </a:xfrm>
          <a:prstGeom prst="rect">
            <a:avLst/>
          </a:prstGeom>
        </p:spPr>
      </p:pic>
    </p:spTree>
    <p:extLst>
      <p:ext uri="{BB962C8B-B14F-4D97-AF65-F5344CB8AC3E}">
        <p14:creationId xmlns:p14="http://schemas.microsoft.com/office/powerpoint/2010/main" val="1016027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58455" y="804519"/>
            <a:ext cx="9032682" cy="4541187"/>
          </a:xfrm>
          <a:prstGeom prst="rect">
            <a:avLst/>
          </a:prstGeom>
        </p:spPr>
      </p:pic>
    </p:spTree>
    <p:extLst>
      <p:ext uri="{BB962C8B-B14F-4D97-AF65-F5344CB8AC3E}">
        <p14:creationId xmlns:p14="http://schemas.microsoft.com/office/powerpoint/2010/main" val="29148948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243" y="804519"/>
            <a:ext cx="10396331" cy="1049235"/>
          </a:xfrm>
        </p:spPr>
        <p:txBody>
          <a:bodyPr>
            <a:normAutofit/>
          </a:bodyPr>
          <a:lstStyle/>
          <a:p>
            <a:r>
              <a:rPr lang="cy-GB" noProof="0" dirty="0"/>
              <a:t>ENGHRAIFFT DDA O DEITL A CHWESTIYNAU YMCHWIL</a:t>
            </a:r>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 …</a:t>
            </a:r>
            <a:r>
              <a:rPr lang="cy-GB" noProof="0" dirty="0"/>
              <a:t> </a:t>
            </a:r>
            <a:br>
              <a:rPr lang="cy-GB" noProof="0" dirty="0"/>
            </a:br>
            <a:r>
              <a:rPr lang="cy-GB" noProof="0" dirty="0"/>
              <a:t>A </a:t>
            </a:r>
            <a:r>
              <a:rPr lang="cy-GB" noProof="0" dirty="0" err="1"/>
              <a:t>good</a:t>
            </a:r>
            <a:r>
              <a:rPr lang="cy-GB" noProof="0" dirty="0"/>
              <a:t> </a:t>
            </a:r>
            <a:r>
              <a:rPr lang="cy-GB" noProof="0" dirty="0" err="1"/>
              <a:t>example</a:t>
            </a:r>
            <a:r>
              <a:rPr lang="cy-GB" noProof="0" dirty="0"/>
              <a:t> of a </a:t>
            </a:r>
            <a:r>
              <a:rPr lang="cy-GB" noProof="0" dirty="0" err="1"/>
              <a:t>research</a:t>
            </a:r>
            <a:r>
              <a:rPr lang="cy-GB" noProof="0" dirty="0"/>
              <a:t> </a:t>
            </a:r>
            <a:r>
              <a:rPr lang="cy-GB" noProof="0" dirty="0" err="1"/>
              <a:t>title</a:t>
            </a:r>
            <a:r>
              <a:rPr lang="cy-GB" noProof="0" dirty="0"/>
              <a:t> </a:t>
            </a:r>
            <a:r>
              <a:rPr lang="cy-GB" noProof="0" dirty="0" err="1"/>
              <a:t>and</a:t>
            </a:r>
            <a:r>
              <a:rPr lang="cy-GB" noProof="0" dirty="0"/>
              <a:t> </a:t>
            </a:r>
            <a:r>
              <a:rPr lang="cy-GB" noProof="0" dirty="0" err="1"/>
              <a:t>questions</a:t>
            </a:r>
            <a:r>
              <a:rPr lang="cy-GB" noProof="0" dirty="0"/>
              <a:t>…</a:t>
            </a:r>
          </a:p>
        </p:txBody>
      </p:sp>
      <p:pic>
        <p:nvPicPr>
          <p:cNvPr id="6" name="Content Placeholder 5"/>
          <p:cNvPicPr>
            <a:picLocks noGrp="1" noChangeAspect="1"/>
          </p:cNvPicPr>
          <p:nvPr>
            <p:ph idx="1"/>
          </p:nvPr>
        </p:nvPicPr>
        <p:blipFill>
          <a:blip r:embed="rId2"/>
          <a:stretch>
            <a:fillRect/>
          </a:stretch>
        </p:blipFill>
        <p:spPr>
          <a:xfrm>
            <a:off x="3529858" y="2142490"/>
            <a:ext cx="5446609" cy="3196908"/>
          </a:xfrm>
          <a:prstGeom prst="rect">
            <a:avLst/>
          </a:prstGeom>
        </p:spPr>
      </p:pic>
    </p:spTree>
    <p:extLst>
      <p:ext uri="{BB962C8B-B14F-4D97-AF65-F5344CB8AC3E}">
        <p14:creationId xmlns:p14="http://schemas.microsoft.com/office/powerpoint/2010/main" val="2425065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Pwysigrwydd y teitl
</a:t>
            </a:r>
            <a:r>
              <a:rPr lang="cy-GB" dirty="0" err="1"/>
              <a:t>Importance</a:t>
            </a:r>
            <a:r>
              <a:rPr lang="cy-GB" dirty="0"/>
              <a:t> </a:t>
            </a:r>
            <a:r>
              <a:rPr lang="cy-GB" noProof="0" dirty="0"/>
              <a:t>of the </a:t>
            </a:r>
            <a:r>
              <a:rPr lang="cy-GB" noProof="0" dirty="0" err="1"/>
              <a:t>title</a:t>
            </a:r>
            <a:endParaRPr lang="cy-GB" noProof="0" dirty="0"/>
          </a:p>
        </p:txBody>
      </p:sp>
      <p:sp>
        <p:nvSpPr>
          <p:cNvPr id="3" name="Content Placeholder 2"/>
          <p:cNvSpPr>
            <a:spLocks noGrp="1"/>
          </p:cNvSpPr>
          <p:nvPr>
            <p:ph sz="half" idx="1"/>
          </p:nvPr>
        </p:nvSpPr>
        <p:spPr/>
        <p:txBody>
          <a:bodyPr>
            <a:noAutofit/>
          </a:bodyPr>
          <a:lstStyle/>
          <a:p>
            <a:pPr>
              <a:spcAft>
                <a:spcPts val="0"/>
              </a:spcAft>
            </a:pPr>
            <a:r>
              <a:rPr lang="cy-GB" sz="1400" noProof="0" dirty="0">
                <a:latin typeface="Arial" panose="020B0604020202020204" pitchFamily="34" charset="0"/>
                <a:ea typeface="Times New Roman" panose="02020603050405020304" pitchFamily="18" charset="0"/>
                <a:cs typeface="Times New Roman" panose="02020603050405020304" pitchFamily="18" charset="0"/>
              </a:rPr>
              <a:t>Mae’r teitl yn sefyll allan. Mae’n defnyddio, </a:t>
            </a:r>
            <a:r>
              <a:rPr kumimoji="0" lang="cy-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mewn ffordd glyfar, </a:t>
            </a:r>
            <a:r>
              <a:rPr lang="cy-GB" sz="1400" noProof="0" dirty="0">
                <a:latin typeface="Arial" panose="020B0604020202020204" pitchFamily="34" charset="0"/>
                <a:ea typeface="Times New Roman" panose="02020603050405020304" pitchFamily="18" charset="0"/>
                <a:cs typeface="Times New Roman" panose="02020603050405020304" pitchFamily="18" charset="0"/>
              </a:rPr>
              <a:t>ymadrodd cyffredin y </a:t>
            </a:r>
            <a:r>
              <a:rPr lang="cy-GB" sz="1400" dirty="0">
                <a:latin typeface="Arial" panose="020B0604020202020204" pitchFamily="34" charset="0"/>
                <a:ea typeface="Times New Roman" panose="02020603050405020304" pitchFamily="18" charset="0"/>
                <a:cs typeface="Times New Roman" panose="02020603050405020304" pitchFamily="18" charset="0"/>
              </a:rPr>
              <a:t>gall pawb </a:t>
            </a:r>
            <a:r>
              <a:rPr lang="cy-GB" sz="1400" noProof="0" dirty="0">
                <a:latin typeface="Arial" panose="020B0604020202020204" pitchFamily="34" charset="0"/>
                <a:ea typeface="Times New Roman" panose="02020603050405020304" pitchFamily="18" charset="0"/>
                <a:cs typeface="Times New Roman" panose="02020603050405020304" pitchFamily="18" charset="0"/>
              </a:rPr>
              <a:t>uniaethu ag ef ac mae’n crisialu ysbryd yr astudiaeth ac yn dal sylw’r darllenydd. Ar ôl y colon, mae gweddill y teitl yn nodi’n gryno ffocws yr ymchwil. Felly gwnewch yn siŵr fod eich teitl: </a:t>
            </a:r>
          </a:p>
          <a:p>
            <a:pPr marL="342900" lvl="0" indent="-342900">
              <a:spcAft>
                <a:spcPts val="0"/>
              </a:spcAft>
              <a:buFont typeface="Symbol" panose="05050102010706020507" pitchFamily="18" charset="2"/>
              <a:buChar char=""/>
            </a:pPr>
            <a:r>
              <a:rPr lang="cy-GB" sz="1400" noProof="0" dirty="0">
                <a:latin typeface="Arial" panose="020B0604020202020204" pitchFamily="34" charset="0"/>
                <a:ea typeface="Times New Roman" panose="02020603050405020304" pitchFamily="18" charset="0"/>
                <a:cs typeface="Times New Roman" panose="02020603050405020304" pitchFamily="18" charset="0"/>
              </a:rPr>
              <a:t>Yn </a:t>
            </a:r>
            <a:r>
              <a:rPr lang="cy-GB" sz="1400" dirty="0">
                <a:latin typeface="Arial" panose="020B0604020202020204" pitchFamily="34" charset="0"/>
                <a:ea typeface="Times New Roman" panose="02020603050405020304" pitchFamily="18" charset="0"/>
                <a:cs typeface="Times New Roman" panose="02020603050405020304" pitchFamily="18" charset="0"/>
              </a:rPr>
              <a:t>egluro pwrpas eich astudiaeth</a:t>
            </a:r>
            <a:endParaRPr lang="cy-GB" sz="1400" noProof="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Symbol" panose="05050102010706020507" pitchFamily="18" charset="2"/>
              <a:buChar char=""/>
            </a:pPr>
            <a:r>
              <a:rPr lang="cy-GB" sz="1400" dirty="0">
                <a:latin typeface="Arial" panose="020B0604020202020204" pitchFamily="34" charset="0"/>
                <a:ea typeface="Times New Roman" panose="02020603050405020304" pitchFamily="18" charset="0"/>
                <a:cs typeface="Times New Roman" panose="02020603050405020304" pitchFamily="18" charset="0"/>
              </a:rPr>
              <a:t>Yn eich helpu i ganolbwyntio eich ffocws a'ch meddwl 
Yn eich helpu i ystyried y dulliau y mae angen i chi eu defnyddio
Yn cadw eich ymchwil ar y trywydd cywir</a:t>
            </a:r>
            <a:endParaRPr lang="cy-GB" sz="1400" noProof="0" dirty="0"/>
          </a:p>
        </p:txBody>
      </p:sp>
      <p:sp>
        <p:nvSpPr>
          <p:cNvPr id="4" name="Content Placeholder 3">
            <a:extLst>
              <a:ext uri="{FF2B5EF4-FFF2-40B4-BE49-F238E27FC236}">
                <a16:creationId xmlns:a16="http://schemas.microsoft.com/office/drawing/2014/main" id="{9FD2A1A9-7271-4FDE-89C1-2C4ED09AE47C}"/>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stands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out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cleverly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uses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common</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phrase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that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everyone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can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relate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captures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spirit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study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reader’s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attention</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After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colon,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succinctly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states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focus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research</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So</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ensure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Clarifies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purpose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study</a:t>
            </a: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Helps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concentrate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focus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thinking</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Helps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consider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methods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that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need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use</a:t>
            </a: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Keeps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research</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heading</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in</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right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direction</a:t>
            </a: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endParaRPr lang="cy-GB" dirty="0"/>
          </a:p>
        </p:txBody>
      </p:sp>
    </p:spTree>
    <p:extLst>
      <p:ext uri="{BB962C8B-B14F-4D97-AF65-F5344CB8AC3E}">
        <p14:creationId xmlns:p14="http://schemas.microsoft.com/office/powerpoint/2010/main" val="17478192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solidFill>
                  <a:prstClr val="black"/>
                </a:solidFill>
              </a:rPr>
              <a:t>Cwestiynau ymchwil      Research </a:t>
            </a:r>
            <a:r>
              <a:rPr lang="cy-GB" dirty="0" err="1">
                <a:solidFill>
                  <a:prstClr val="black"/>
                </a:solidFill>
              </a:rPr>
              <a:t>questions</a:t>
            </a:r>
            <a:endParaRPr lang="cy-GB" noProof="0" dirty="0"/>
          </a:p>
        </p:txBody>
      </p:sp>
      <p:sp>
        <p:nvSpPr>
          <p:cNvPr id="3" name="Content Placeholder 2"/>
          <p:cNvSpPr>
            <a:spLocks noGrp="1"/>
          </p:cNvSpPr>
          <p:nvPr>
            <p:ph sz="half" idx="1"/>
          </p:nvPr>
        </p:nvSpPr>
        <p:spPr/>
        <p:txBody>
          <a:bodyPr>
            <a:normAutofit fontScale="55000" lnSpcReduction="20000"/>
          </a:bodyPr>
          <a:lstStyle/>
          <a:p>
            <a:r>
              <a:rPr lang="cy-GB" noProof="0" dirty="0"/>
              <a:t>Dylai pob cwestiwn ymchwil fod yn gysylltiedig â’r teitl,  fel y byddant, drwy geisio dod o hyd i’r atebion i bob un, yn helpu mynd i’r afael â </a:t>
            </a:r>
            <a:r>
              <a:rPr lang="cy-GB" u="sng" noProof="0" dirty="0"/>
              <a:t>theitl</a:t>
            </a:r>
            <a:r>
              <a:rPr lang="cy-GB" noProof="0" dirty="0"/>
              <a:t> yr ymchwil. Ystyriwch y canlynol wrth lunio eich cwestiynau ymchwil:</a:t>
            </a:r>
          </a:p>
          <a:p>
            <a:pPr lvl="0"/>
            <a:r>
              <a:rPr lang="cy-GB" dirty="0"/>
              <a:t>A yw pob un o'r cwestiynau'n dod â chi'n ôl yn union at yr hyn yr ydych yn edrych arno?
A yw pob un o'r cwestiynau'n benodol, yn gyraeddadwy, yn ddichonadwy ac yn ymarferol? </a:t>
            </a:r>
            <a:endParaRPr lang="cy-GB" noProof="0" dirty="0"/>
          </a:p>
          <a:p>
            <a:pPr lvl="0"/>
            <a:r>
              <a:rPr lang="cy-GB" dirty="0"/>
              <a:t>Pa ddull o gasglu data fyddwch yn ei ddefnyddio?</a:t>
            </a:r>
            <a:endParaRPr lang="cy-GB" noProof="0" dirty="0"/>
          </a:p>
          <a:p>
            <a:pPr lvl="0"/>
            <a:r>
              <a:rPr lang="cy-GB" dirty="0"/>
              <a:t>Allwch chi eu hateb o fewn yr amser a roddir?</a:t>
            </a:r>
            <a:endParaRPr lang="cy-GB" noProof="0" dirty="0"/>
          </a:p>
          <a:p>
            <a:endParaRPr lang="cy-GB" noProof="0" dirty="0"/>
          </a:p>
        </p:txBody>
      </p:sp>
      <p:sp>
        <p:nvSpPr>
          <p:cNvPr id="4" name="Content Placeholder 3">
            <a:extLst>
              <a:ext uri="{FF2B5EF4-FFF2-40B4-BE49-F238E27FC236}">
                <a16:creationId xmlns:a16="http://schemas.microsoft.com/office/drawing/2014/main" id="{BEB04FFB-A709-4942-9A63-21984F9CD3CA}"/>
              </a:ext>
            </a:extLst>
          </p:cNvPr>
          <p:cNvSpPr>
            <a:spLocks noGrp="1"/>
          </p:cNvSpPr>
          <p:nvPr>
            <p:ph sz="half" idx="2"/>
          </p:nvPr>
        </p:nvSpPr>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connected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trying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address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sng"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following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formulating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Does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bring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exactly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achievable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viable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feasible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data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Can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them</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given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time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0815167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Cwestiynau ymchwil      Research </a:t>
            </a:r>
            <a:r>
              <a:rPr lang="cy-GB" noProof="0" dirty="0" err="1"/>
              <a:t>questions</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sz="2100" noProof="0" dirty="0"/>
              <a:t>Gall cwestiynau penodol eich atal rhag mwydro. Maent yn caniatáu rhywfaint o le i chi ymdrin â chyd-destun gwleidyddol a chymdeithasol ehangach eich gwaith. Mae’r cysylltiadau hyn yn helpu i wneud eich astudiaeth yn berthnasol ac yn ddiddorol</a:t>
            </a:r>
          </a:p>
          <a:p>
            <a:r>
              <a:rPr lang="cy-GB" sz="2100" noProof="0" dirty="0"/>
              <a:t>Efallai y gwelwch eich bod yn newid eich cwestiynau ymchwil ychydig wrth i chi wneud cynnydd yn eich gwaith darllen, casglu data a dadansoddi data  </a:t>
            </a:r>
          </a:p>
          <a:p>
            <a:r>
              <a:rPr lang="cy-GB" sz="2100" noProof="0" dirty="0"/>
              <a:t>Cofiwch pan fydd eich tiwtor yn marcio eich gwaith yn y pen draw, bydd yn edrych i weld a yw eich astudiaeth wedi ateb eich cwestiynau ymchwil neu beidio</a:t>
            </a:r>
          </a:p>
          <a:p>
            <a:endParaRPr lang="cy-GB" noProof="0" dirty="0"/>
          </a:p>
        </p:txBody>
      </p:sp>
      <p:sp>
        <p:nvSpPr>
          <p:cNvPr id="4" name="Content Placeholder 3">
            <a:extLst>
              <a:ext uri="{FF2B5EF4-FFF2-40B4-BE49-F238E27FC236}">
                <a16:creationId xmlns:a16="http://schemas.microsoft.com/office/drawing/2014/main" id="{92B45B69-3A8E-4BB2-9929-28D618AEF6A6}"/>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can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prevent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rambling</a:t>
            </a:r>
            <a:r>
              <a:rPr kumimoji="0" lang="cy-GB" sz="2100" b="0" i="0" u="none" strike="noStrike" kern="1200" cap="none" spc="0" normalizeH="0" baseline="0" noProof="0">
                <a:ln>
                  <a:noFill/>
                </a:ln>
                <a:solidFill>
                  <a:prstClr val="black"/>
                </a:solidFill>
                <a:effectLst/>
                <a:uLnTx/>
                <a:uFillTx/>
                <a:latin typeface="Gill Sans MT" panose="020B0502020104020203"/>
                <a:ea typeface="+mn-ea"/>
                <a:cs typeface="+mn-cs"/>
              </a:rPr>
              <a:t>.  They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some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scope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allow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engage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wider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political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alter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slightly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progress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reading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data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data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analysis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tutor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marks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whether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not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has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1673849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Cyfeiriadau					</a:t>
            </a:r>
            <a:r>
              <a:rPr lang="cy-GB" noProof="0" dirty="0" err="1"/>
              <a:t>References</a:t>
            </a:r>
            <a:r>
              <a:rPr lang="cy-GB" noProof="0" dirty="0"/>
              <a:t> </a:t>
            </a:r>
          </a:p>
        </p:txBody>
      </p:sp>
      <p:sp>
        <p:nvSpPr>
          <p:cNvPr id="3" name="Content Placeholder 2"/>
          <p:cNvSpPr>
            <a:spLocks noGrp="1"/>
          </p:cNvSpPr>
          <p:nvPr>
            <p:ph idx="1"/>
          </p:nvPr>
        </p:nvSpPr>
        <p:spPr/>
        <p:txBody>
          <a:bodyPr>
            <a:normAutofit/>
          </a:bodyPr>
          <a:lstStyle/>
          <a:p>
            <a:pPr marL="0" indent="0">
              <a:buNone/>
            </a:pPr>
            <a:r>
              <a:rPr lang="cy-GB" noProof="0" dirty="0"/>
              <a:t>Bell, J. (2017) </a:t>
            </a:r>
            <a:r>
              <a:rPr lang="en-GB" b="0" i="1" dirty="0">
                <a:solidFill>
                  <a:srgbClr val="070726"/>
                </a:solidFill>
                <a:effectLst/>
                <a:latin typeface="Helvetica Neue"/>
              </a:rPr>
              <a:t>Doing Your Research Project: A Guide for First-time Researchers. </a:t>
            </a:r>
            <a:r>
              <a:rPr lang="en-GB" b="0" dirty="0">
                <a:solidFill>
                  <a:srgbClr val="070726"/>
                </a:solidFill>
                <a:effectLst/>
                <a:latin typeface="Helvetica Neue"/>
              </a:rPr>
              <a:t>London: McGraw Hill</a:t>
            </a:r>
          </a:p>
          <a:p>
            <a:pPr marL="0" indent="0">
              <a:buNone/>
            </a:pPr>
            <a:r>
              <a:rPr lang="cy-GB" noProof="0" dirty="0"/>
              <a:t>Gray, D. (2014) </a:t>
            </a:r>
            <a:r>
              <a:rPr lang="cy-GB" i="1" noProof="0" dirty="0" err="1"/>
              <a:t>Doing</a:t>
            </a:r>
            <a:r>
              <a:rPr lang="cy-GB" i="1" noProof="0" dirty="0"/>
              <a:t> Research </a:t>
            </a:r>
            <a:r>
              <a:rPr lang="cy-GB" i="1" noProof="0" dirty="0" err="1"/>
              <a:t>in</a:t>
            </a:r>
            <a:r>
              <a:rPr lang="cy-GB" i="1" noProof="0" dirty="0"/>
              <a:t> the Real </a:t>
            </a:r>
            <a:r>
              <a:rPr lang="cy-GB" i="1" noProof="0" dirty="0" err="1"/>
              <a:t>World</a:t>
            </a:r>
            <a:r>
              <a:rPr lang="cy-GB" i="1" noProof="0" dirty="0"/>
              <a:t>. </a:t>
            </a:r>
            <a:r>
              <a:rPr lang="cy-GB" noProof="0" dirty="0"/>
              <a:t>London: </a:t>
            </a:r>
            <a:r>
              <a:rPr lang="cy-GB" noProof="0" dirty="0" err="1"/>
              <a:t>Sage</a:t>
            </a:r>
            <a:r>
              <a:rPr lang="cy-GB" noProof="0" dirty="0"/>
              <a:t>.</a:t>
            </a:r>
          </a:p>
          <a:p>
            <a:pPr marL="0" indent="0">
              <a:buNone/>
            </a:pPr>
            <a:r>
              <a:rPr lang="cy-GB" noProof="0" dirty="0"/>
              <a:t>Gray, J., Grove, S., </a:t>
            </a:r>
            <a:r>
              <a:rPr lang="cy-GB" noProof="0" dirty="0" err="1"/>
              <a:t>and</a:t>
            </a:r>
            <a:r>
              <a:rPr lang="cy-GB" noProof="0" dirty="0"/>
              <a:t> </a:t>
            </a:r>
            <a:r>
              <a:rPr lang="cy-GB" noProof="0" dirty="0" err="1"/>
              <a:t>Sutherland</a:t>
            </a:r>
            <a:r>
              <a:rPr lang="cy-GB" noProof="0" dirty="0"/>
              <a:t>, S. (2016) </a:t>
            </a:r>
            <a:r>
              <a:rPr lang="cy-GB" i="1" noProof="0" dirty="0"/>
              <a:t>Burns </a:t>
            </a:r>
            <a:r>
              <a:rPr lang="cy-GB" i="1" noProof="0" dirty="0" err="1"/>
              <a:t>and</a:t>
            </a:r>
            <a:r>
              <a:rPr lang="cy-GB" i="1" noProof="0" dirty="0"/>
              <a:t> </a:t>
            </a:r>
            <a:r>
              <a:rPr lang="cy-GB" i="1" noProof="0" dirty="0" err="1"/>
              <a:t>Grove’s</a:t>
            </a:r>
            <a:r>
              <a:rPr lang="cy-GB" i="1" noProof="0" dirty="0"/>
              <a:t> The </a:t>
            </a:r>
            <a:r>
              <a:rPr lang="cy-GB" i="1" noProof="0" dirty="0" err="1"/>
              <a:t>Practice</a:t>
            </a:r>
            <a:r>
              <a:rPr lang="cy-GB" i="1" noProof="0" dirty="0"/>
              <a:t> of </a:t>
            </a:r>
            <a:r>
              <a:rPr lang="cy-GB" i="1" noProof="0" dirty="0" err="1"/>
              <a:t>Nursing</a:t>
            </a:r>
            <a:r>
              <a:rPr lang="cy-GB" i="1" noProof="0" dirty="0"/>
              <a:t> Research. </a:t>
            </a:r>
            <a:r>
              <a:rPr lang="cy-GB" noProof="0" dirty="0"/>
              <a:t>8</a:t>
            </a:r>
            <a:r>
              <a:rPr lang="cy-GB" baseline="30000" noProof="0" dirty="0"/>
              <a:t>th</a:t>
            </a:r>
            <a:r>
              <a:rPr lang="cy-GB" noProof="0" dirty="0"/>
              <a:t> edn. London: </a:t>
            </a:r>
            <a:r>
              <a:rPr lang="cy-GB" noProof="0" dirty="0" err="1"/>
              <a:t>Elsevier</a:t>
            </a:r>
            <a:r>
              <a:rPr lang="cy-GB" noProof="0" dirty="0"/>
              <a:t>.</a:t>
            </a:r>
          </a:p>
          <a:p>
            <a:pPr marL="0" indent="0">
              <a:buNone/>
            </a:pPr>
            <a:r>
              <a:rPr lang="cy-GB" noProof="0" dirty="0" err="1"/>
              <a:t>Somekh</a:t>
            </a:r>
            <a:r>
              <a:rPr lang="cy-GB" noProof="0" dirty="0"/>
              <a:t>, B. </a:t>
            </a:r>
            <a:r>
              <a:rPr lang="cy-GB" noProof="0" dirty="0" err="1"/>
              <a:t>and</a:t>
            </a:r>
            <a:r>
              <a:rPr lang="cy-GB" noProof="0" dirty="0"/>
              <a:t> </a:t>
            </a:r>
            <a:r>
              <a:rPr lang="cy-GB" noProof="0" dirty="0" err="1"/>
              <a:t>Lewin</a:t>
            </a:r>
            <a:r>
              <a:rPr lang="cy-GB" noProof="0" dirty="0"/>
              <a:t>, C. (</a:t>
            </a:r>
            <a:r>
              <a:rPr lang="cy-GB" noProof="0" dirty="0" err="1"/>
              <a:t>eds</a:t>
            </a:r>
            <a:r>
              <a:rPr lang="cy-GB" noProof="0" dirty="0"/>
              <a:t>) (2011)  </a:t>
            </a:r>
            <a:r>
              <a:rPr lang="cy-GB" i="1" noProof="0" dirty="0" err="1"/>
              <a:t>Theory</a:t>
            </a:r>
            <a:r>
              <a:rPr lang="cy-GB" i="1" noProof="0" dirty="0"/>
              <a:t> </a:t>
            </a:r>
            <a:r>
              <a:rPr lang="cy-GB" i="1" noProof="0" dirty="0" err="1"/>
              <a:t>and</a:t>
            </a:r>
            <a:r>
              <a:rPr lang="cy-GB" i="1" noProof="0" dirty="0"/>
              <a:t> </a:t>
            </a:r>
            <a:r>
              <a:rPr lang="cy-GB" i="1" noProof="0" dirty="0" err="1"/>
              <a:t>Methods</a:t>
            </a:r>
            <a:r>
              <a:rPr lang="cy-GB" i="1" noProof="0" dirty="0"/>
              <a:t> </a:t>
            </a:r>
            <a:r>
              <a:rPr lang="cy-GB" i="1" noProof="0" dirty="0" err="1"/>
              <a:t>in</a:t>
            </a:r>
            <a:r>
              <a:rPr lang="cy-GB" i="1" noProof="0" dirty="0"/>
              <a:t> </a:t>
            </a:r>
            <a:r>
              <a:rPr lang="cy-GB" i="1" noProof="0" dirty="0" err="1"/>
              <a:t>Social</a:t>
            </a:r>
            <a:r>
              <a:rPr lang="cy-GB" i="1" noProof="0" dirty="0"/>
              <a:t> Research. </a:t>
            </a:r>
            <a:r>
              <a:rPr lang="cy-GB" noProof="0" dirty="0"/>
              <a:t>2</a:t>
            </a:r>
            <a:r>
              <a:rPr lang="cy-GB" baseline="30000" noProof="0" dirty="0"/>
              <a:t>nd</a:t>
            </a:r>
            <a:r>
              <a:rPr lang="cy-GB" noProof="0" dirty="0"/>
              <a:t> edn.  London: </a:t>
            </a:r>
            <a:r>
              <a:rPr lang="cy-GB" noProof="0" dirty="0" err="1"/>
              <a:t>Sage</a:t>
            </a:r>
            <a:r>
              <a:rPr lang="cy-GB" noProof="0" dirty="0"/>
              <a:t>.</a:t>
            </a:r>
          </a:p>
          <a:p>
            <a:pPr marL="0" indent="0">
              <a:buNone/>
            </a:pPr>
            <a:r>
              <a:rPr lang="cy-GB" noProof="0" dirty="0" err="1"/>
              <a:t>Punch</a:t>
            </a:r>
            <a:r>
              <a:rPr lang="cy-GB" noProof="0" dirty="0"/>
              <a:t>, K. </a:t>
            </a:r>
            <a:r>
              <a:rPr lang="cy-GB" noProof="0" dirty="0" err="1"/>
              <a:t>and</a:t>
            </a:r>
            <a:r>
              <a:rPr lang="cy-GB" noProof="0" dirty="0"/>
              <a:t> </a:t>
            </a:r>
            <a:r>
              <a:rPr lang="cy-GB" noProof="0" dirty="0" err="1"/>
              <a:t>Oancea</a:t>
            </a:r>
            <a:r>
              <a:rPr lang="cy-GB" noProof="0" dirty="0"/>
              <a:t>, A. (2014) </a:t>
            </a:r>
            <a:r>
              <a:rPr lang="cy-GB" i="1" noProof="0" dirty="0" err="1"/>
              <a:t>Introduction</a:t>
            </a:r>
            <a:r>
              <a:rPr lang="cy-GB" i="1" noProof="0" dirty="0"/>
              <a:t> to Research </a:t>
            </a:r>
            <a:r>
              <a:rPr lang="cy-GB" i="1" noProof="0" dirty="0" err="1"/>
              <a:t>Methods</a:t>
            </a:r>
            <a:r>
              <a:rPr lang="cy-GB" i="1" noProof="0" dirty="0"/>
              <a:t> </a:t>
            </a:r>
            <a:r>
              <a:rPr lang="cy-GB" i="1" noProof="0" dirty="0" err="1"/>
              <a:t>in</a:t>
            </a:r>
            <a:r>
              <a:rPr lang="cy-GB" i="1" noProof="0" dirty="0"/>
              <a:t> </a:t>
            </a:r>
            <a:r>
              <a:rPr lang="cy-GB" i="1" noProof="0" dirty="0" err="1"/>
              <a:t>Education</a:t>
            </a:r>
            <a:r>
              <a:rPr lang="cy-GB" noProof="0" dirty="0"/>
              <a:t>. 2</a:t>
            </a:r>
            <a:r>
              <a:rPr lang="cy-GB" baseline="30000" noProof="0" dirty="0"/>
              <a:t>nd</a:t>
            </a:r>
            <a:r>
              <a:rPr lang="cy-GB" noProof="0" dirty="0"/>
              <a:t> edn. London: </a:t>
            </a:r>
            <a:r>
              <a:rPr lang="cy-GB" noProof="0" dirty="0" err="1"/>
              <a:t>Sage</a:t>
            </a:r>
            <a:r>
              <a:rPr lang="cy-GB" noProof="0" dirty="0"/>
              <a:t>.</a:t>
            </a:r>
          </a:p>
          <a:p>
            <a:pPr marL="0" indent="0">
              <a:buNone/>
            </a:pPr>
            <a:endParaRPr lang="cy-GB" noProof="0" dirty="0"/>
          </a:p>
        </p:txBody>
      </p:sp>
    </p:spTree>
    <p:extLst>
      <p:ext uri="{BB962C8B-B14F-4D97-AF65-F5344CB8AC3E}">
        <p14:creationId xmlns:p14="http://schemas.microsoft.com/office/powerpoint/2010/main" val="2584911668"/>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TotalTime>
  <Words>3799</Words>
  <Application>Microsoft Office PowerPoint</Application>
  <PresentationFormat>Widescreen</PresentationFormat>
  <Paragraphs>336</Paragraphs>
  <Slides>47</Slides>
  <Notes>2</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47</vt:i4>
      </vt:variant>
    </vt:vector>
  </HeadingPairs>
  <TitlesOfParts>
    <vt:vector size="58" baseType="lpstr">
      <vt:lpstr>Helvetica Neue</vt:lpstr>
      <vt:lpstr>Aptos</vt:lpstr>
      <vt:lpstr>Arial</vt:lpstr>
      <vt:lpstr>Calibri</vt:lpstr>
      <vt:lpstr>Calibri Light</vt:lpstr>
      <vt:lpstr>Gill Sans MT</vt:lpstr>
      <vt:lpstr>Symbol</vt:lpstr>
      <vt:lpstr>Wingdings</vt:lpstr>
      <vt:lpstr>UWTSD Title Page 1</vt:lpstr>
      <vt:lpstr>UWTSD Holding Page</vt:lpstr>
      <vt:lpstr>UWTSD Text 2</vt:lpstr>
      <vt:lpstr>     Ymchwil cymdeithasol ac addysgol Social and Educational Research ECYW 5001 </vt:lpstr>
      <vt:lpstr>Amcanion dysgu   Learning objectives</vt:lpstr>
      <vt:lpstr>Today’s lecture</vt:lpstr>
      <vt:lpstr>Pam ymchwil?                    Why research ?</vt:lpstr>
      <vt:lpstr>Why research?</vt:lpstr>
      <vt:lpstr>Research in Education &amp; Social Sciences</vt:lpstr>
      <vt:lpstr>ACTIVE PARTICIPATION AS RESEARCH?</vt:lpstr>
      <vt:lpstr>Methodology and method</vt:lpstr>
      <vt:lpstr>Paradigm</vt:lpstr>
      <vt:lpstr>Paradigms</vt:lpstr>
      <vt:lpstr>Worldview or Paradigm</vt:lpstr>
      <vt:lpstr>Positivist worldview</vt:lpstr>
      <vt:lpstr>Positivist worldview</vt:lpstr>
      <vt:lpstr>Constructivism</vt:lpstr>
      <vt:lpstr>Constructivism</vt:lpstr>
      <vt:lpstr>Constructivism</vt:lpstr>
      <vt:lpstr>Constructivism</vt:lpstr>
      <vt:lpstr>Pragmatic worldview</vt:lpstr>
      <vt:lpstr>Pragmatic worldview</vt:lpstr>
      <vt:lpstr>Pragmatic worldview</vt:lpstr>
      <vt:lpstr>Other points…</vt:lpstr>
      <vt:lpstr>Methodology</vt:lpstr>
      <vt:lpstr>Paradigm and methodology</vt:lpstr>
      <vt:lpstr>Method</vt:lpstr>
      <vt:lpstr>Paradigm and method</vt:lpstr>
      <vt:lpstr>Who are you?</vt:lpstr>
      <vt:lpstr>Any questions so far…</vt:lpstr>
      <vt:lpstr>Beth ydyn ni’n ei olygu wrth ‘Ddyluniad ymchwil?’ What do we mean by ‘Research design?’</vt:lpstr>
      <vt:lpstr>Diffiniad o ddyluniad ymchwil  Research design Definition</vt:lpstr>
      <vt:lpstr>Rhai cysyniadau allweddol i’w hystyried Some key concepts to consider…</vt:lpstr>
      <vt:lpstr>Rhai agweddau allweddol i’w hystyried Some key aspects to consider</vt:lpstr>
      <vt:lpstr>Rhai agweddau allweddol i’w hystyried Some key aspects to consider</vt:lpstr>
      <vt:lpstr>Positifiaeth / DEONGLIADAETH – MEWN GEIRIAU SYML Positivism / Interpretivism – explained simply </vt:lpstr>
      <vt:lpstr>Deongliadaeth    Interpretivism</vt:lpstr>
      <vt:lpstr>PRIF BARADEIM      Key paradigms </vt:lpstr>
      <vt:lpstr>Ôl-bositifiaeth   Positivism</vt:lpstr>
      <vt:lpstr>LLUNIADAETH    Constructivism</vt:lpstr>
      <vt:lpstr>Pragmatiaeth  Pragmatism</vt:lpstr>
      <vt:lpstr>ATGRYNHOI       RECAP</vt:lpstr>
      <vt:lpstr>Small scale research project with young people</vt:lpstr>
      <vt:lpstr>Cael y pethau sylfaenol yn iawn
Getting the basics right</vt:lpstr>
      <vt:lpstr>PowerPoint Presentation</vt:lpstr>
      <vt:lpstr>ENGHRAIFFT DDA O DEITL A CHWESTIYNAU YMCHWIL …  A good example of a research title and questions…</vt:lpstr>
      <vt:lpstr>Pwysigrwydd y teitl
Importance of the title</vt:lpstr>
      <vt:lpstr>Cwestiynau ymchwil      Research questions</vt:lpstr>
      <vt:lpstr>Cwestiynau ymchwil      Research questions</vt:lpstr>
      <vt:lpstr>Cyfeiriadau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2025-04-03T12:38:00Z</dcterms:created>
  <dcterms:modified xsi:type="dcterms:W3CDTF">2025-04-03T13:18:04Z</dcterms:modified>
</cp:coreProperties>
</file>