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wav" ContentType="audio/x-wav"/>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84"/>
  </p:notesMasterIdLst>
  <p:sldIdLst>
    <p:sldId id="261" r:id="rId2"/>
    <p:sldId id="262" r:id="rId3"/>
    <p:sldId id="264" r:id="rId4"/>
    <p:sldId id="265"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8" r:id="rId27"/>
    <p:sldId id="289" r:id="rId28"/>
    <p:sldId id="290" r:id="rId29"/>
    <p:sldId id="291" r:id="rId30"/>
    <p:sldId id="292" r:id="rId31"/>
    <p:sldId id="293" r:id="rId32"/>
    <p:sldId id="294" r:id="rId33"/>
    <p:sldId id="295" r:id="rId34"/>
    <p:sldId id="296" r:id="rId35"/>
    <p:sldId id="297" r:id="rId36"/>
    <p:sldId id="298" r:id="rId37"/>
    <p:sldId id="299" r:id="rId38"/>
    <p:sldId id="300" r:id="rId39"/>
    <p:sldId id="301" r:id="rId40"/>
    <p:sldId id="302" r:id="rId41"/>
    <p:sldId id="303" r:id="rId42"/>
    <p:sldId id="304" r:id="rId43"/>
    <p:sldId id="305" r:id="rId44"/>
    <p:sldId id="306" r:id="rId45"/>
    <p:sldId id="307" r:id="rId46"/>
    <p:sldId id="308" r:id="rId47"/>
    <p:sldId id="309" r:id="rId48"/>
    <p:sldId id="310" r:id="rId49"/>
    <p:sldId id="311" r:id="rId50"/>
    <p:sldId id="312" r:id="rId51"/>
    <p:sldId id="313" r:id="rId52"/>
    <p:sldId id="257" r:id="rId53"/>
    <p:sldId id="258" r:id="rId54"/>
    <p:sldId id="259" r:id="rId55"/>
    <p:sldId id="260" r:id="rId56"/>
    <p:sldId id="314" r:id="rId57"/>
    <p:sldId id="315" r:id="rId58"/>
    <p:sldId id="316" r:id="rId59"/>
    <p:sldId id="317" r:id="rId60"/>
    <p:sldId id="318" r:id="rId61"/>
    <p:sldId id="319" r:id="rId62"/>
    <p:sldId id="320" r:id="rId63"/>
    <p:sldId id="321" r:id="rId64"/>
    <p:sldId id="322" r:id="rId65"/>
    <p:sldId id="323" r:id="rId66"/>
    <p:sldId id="324" r:id="rId67"/>
    <p:sldId id="325" r:id="rId68"/>
    <p:sldId id="326" r:id="rId69"/>
    <p:sldId id="327" r:id="rId70"/>
    <p:sldId id="328" r:id="rId71"/>
    <p:sldId id="329" r:id="rId72"/>
    <p:sldId id="330" r:id="rId73"/>
    <p:sldId id="331" r:id="rId74"/>
    <p:sldId id="332" r:id="rId75"/>
    <p:sldId id="333" r:id="rId76"/>
    <p:sldId id="334" r:id="rId77"/>
    <p:sldId id="335" r:id="rId78"/>
    <p:sldId id="336" r:id="rId79"/>
    <p:sldId id="337" r:id="rId80"/>
    <p:sldId id="338" r:id="rId81"/>
    <p:sldId id="339" r:id="rId82"/>
    <p:sldId id="340" r:id="rId83"/>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3B547816-0339-4676-9051-2A0B96DEA2EE}" type="datetimeFigureOut">
              <a:rPr lang="en-GB" smtClean="0"/>
              <a:t>22/11/2019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6A4882AE-54EE-4D3F-BF4D-775F0027A046}" type="slidenum">
              <a:rPr lang="en-GB" smtClean="0"/>
              <a:t>‹#›</a:t>
            </a:fld>
            <a:endParaRPr lang="en-GB"/>
          </a:p>
        </p:txBody>
      </p:sp>
    </p:spTree>
    <p:extLst>
      <p:ext uri="{BB962C8B-B14F-4D97-AF65-F5344CB8AC3E}">
        <p14:creationId xmlns:p14="http://schemas.microsoft.com/office/powerpoint/2010/main" val="1518054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046E8A-4712-4BF8-ACFB-EA2820D24289}" type="slidenum">
              <a:rPr lang="en-US" altLang="en-US"/>
              <a:pPr/>
              <a:t>1</a:t>
            </a:fld>
            <a:endParaRPr lang="en-US" altLang="en-US"/>
          </a:p>
        </p:txBody>
      </p:sp>
      <p:sp>
        <p:nvSpPr>
          <p:cNvPr id="88066" name="Rectangle 2"/>
          <p:cNvSpPr>
            <a:spLocks noChangeArrowheads="1" noTextEdit="1"/>
          </p:cNvSpPr>
          <p:nvPr>
            <p:ph type="sldImg"/>
          </p:nvPr>
        </p:nvSpPr>
        <p:spPr>
          <a:ln/>
        </p:spPr>
      </p:sp>
      <p:sp>
        <p:nvSpPr>
          <p:cNvPr id="88067" name="Rectangle 3"/>
          <p:cNvSpPr>
            <a:spLocks noGrp="1" noChangeArrowheads="1"/>
          </p:cNvSpPr>
          <p:nvPr>
            <p:ph type="body" idx="1"/>
          </p:nvPr>
        </p:nvSpPr>
        <p:spPr/>
        <p:txBody>
          <a:bodyPr/>
          <a:lstStyle/>
          <a:p>
            <a:r>
              <a:rPr lang="en-US" altLang="en-US"/>
              <a:t>Immediately after opening slide and introductions, facilitators ask students to view each of the 8 images (to follow) and to write down the first word(s) that pop into their heads upon viewing each image.  Then the facilitators ask students to report out.  Then the facilitators explain that this is a demonstration of how people create meaning for themselves out of the icons and images (symbols) in their environments.</a:t>
            </a:r>
          </a:p>
        </p:txBody>
      </p:sp>
    </p:spTree>
    <p:extLst>
      <p:ext uri="{BB962C8B-B14F-4D97-AF65-F5344CB8AC3E}">
        <p14:creationId xmlns:p14="http://schemas.microsoft.com/office/powerpoint/2010/main" val="3079662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D9BE14-F4C0-4FA8-9716-6EA06903F8DE}" type="slidenum">
              <a:rPr lang="en-US" altLang="en-US"/>
              <a:pPr/>
              <a:t>2</a:t>
            </a:fld>
            <a:endParaRPr lang="en-US" altLang="en-US"/>
          </a:p>
        </p:txBody>
      </p:sp>
      <p:sp>
        <p:nvSpPr>
          <p:cNvPr id="93186" name="Rectangle 2"/>
          <p:cNvSpPr>
            <a:spLocks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118052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B84587-1765-4989-B7A6-B56F042A94A8}" type="slidenum">
              <a:rPr lang="en-US" altLang="en-US"/>
              <a:pPr/>
              <a:t>3</a:t>
            </a:fld>
            <a:endParaRPr lang="en-US" altLang="en-US"/>
          </a:p>
        </p:txBody>
      </p:sp>
      <p:sp>
        <p:nvSpPr>
          <p:cNvPr id="95234" name="Rectangle 2"/>
          <p:cNvSpPr>
            <a:spLocks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78477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AB705C1-480D-4B78-A497-2C43D855AFEA}" type="slidenum">
              <a:rPr lang="en-US" altLang="en-US"/>
              <a:pPr/>
              <a:t>4</a:t>
            </a:fld>
            <a:endParaRPr lang="en-US" altLang="en-US"/>
          </a:p>
        </p:txBody>
      </p:sp>
      <p:sp>
        <p:nvSpPr>
          <p:cNvPr id="96258" name="Rectangle 2"/>
          <p:cNvSpPr>
            <a:spLocks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52249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2B529D-4038-4B1A-8B61-846B8F734670}" type="slidenum">
              <a:rPr lang="en-US" altLang="en-US"/>
              <a:pPr/>
              <a:t>5</a:t>
            </a:fld>
            <a:endParaRPr lang="en-US" altLang="en-US"/>
          </a:p>
        </p:txBody>
      </p:sp>
      <p:sp>
        <p:nvSpPr>
          <p:cNvPr id="97282" name="Rectangle 2"/>
          <p:cNvSpPr>
            <a:spLocks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87298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330333F-E328-4F51-8E35-D4A5E6AF8553}" type="slidenum">
              <a:rPr lang="en-US" altLang="en-US"/>
              <a:pPr/>
              <a:t>6</a:t>
            </a:fld>
            <a:endParaRPr lang="en-US" altLang="en-US"/>
          </a:p>
        </p:txBody>
      </p:sp>
      <p:sp>
        <p:nvSpPr>
          <p:cNvPr id="98306" name="Rectangle 2"/>
          <p:cNvSpPr>
            <a:spLocks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723019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9C3EA2-BF75-4D89-BDB7-02917E2FDEB0}" type="slidenum">
              <a:rPr lang="en-US" altLang="en-US"/>
              <a:pPr/>
              <a:t>7</a:t>
            </a:fld>
            <a:endParaRPr lang="en-US" altLang="en-US"/>
          </a:p>
        </p:txBody>
      </p:sp>
      <p:sp>
        <p:nvSpPr>
          <p:cNvPr id="99330" name="Rectangle 2"/>
          <p:cNvSpPr>
            <a:spLocks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84830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DE2EA-C23E-43AB-806B-1482B3B395B1}" type="slidenum">
              <a:rPr lang="en-US" altLang="en-US"/>
              <a:pPr/>
              <a:t>8</a:t>
            </a:fld>
            <a:endParaRPr lang="en-US" altLang="en-US"/>
          </a:p>
        </p:txBody>
      </p:sp>
      <p:sp>
        <p:nvSpPr>
          <p:cNvPr id="100354" name="Rectangle 2"/>
          <p:cNvSpPr>
            <a:spLocks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17356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FEFA29-EC61-4EFE-A595-BBABC50983AE}" type="slidenum">
              <a:rPr lang="en-US" altLang="en-US"/>
              <a:pPr/>
              <a:t>9</a:t>
            </a:fld>
            <a:endParaRPr lang="en-US" altLang="en-US"/>
          </a:p>
        </p:txBody>
      </p:sp>
      <p:sp>
        <p:nvSpPr>
          <p:cNvPr id="101378" name="Rectangle 2"/>
          <p:cNvSpPr>
            <a:spLocks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07129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BE0BC9-CF7E-42F6-96F9-073A07223FB2}" type="slidenum">
              <a:rPr lang="en-US" altLang="en-US"/>
              <a:pPr/>
              <a:t>10</a:t>
            </a:fld>
            <a:endParaRPr lang="en-US" altLang="en-US"/>
          </a:p>
        </p:txBody>
      </p:sp>
      <p:sp>
        <p:nvSpPr>
          <p:cNvPr id="102402" name="Rectangle 2"/>
          <p:cNvSpPr>
            <a:spLocks noChangeArrowheads="1" noTextEdit="1"/>
          </p:cNvSpPr>
          <p:nvPr>
            <p:ph type="sldImg"/>
          </p:nvPr>
        </p:nvSpPr>
        <p:spPr>
          <a:ln/>
        </p:spPr>
      </p:sp>
      <p:sp>
        <p:nvSpPr>
          <p:cNvPr id="1024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65532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5B342A-453C-491A-92A2-20B087C7F9FD}" type="slidenum">
              <a:rPr lang="en-US" altLang="en-US"/>
              <a:pPr/>
              <a:t>11</a:t>
            </a:fld>
            <a:endParaRPr lang="en-US" altLang="en-US"/>
          </a:p>
        </p:txBody>
      </p:sp>
      <p:sp>
        <p:nvSpPr>
          <p:cNvPr id="103426" name="Rectangle 2"/>
          <p:cNvSpPr>
            <a:spLocks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193830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16CF98-EE7C-4E5D-A590-FC275C06CC90}" type="slidenum">
              <a:rPr lang="en-US" altLang="en-US"/>
              <a:pPr/>
              <a:t>12</a:t>
            </a:fld>
            <a:endParaRPr lang="en-US" altLang="en-US"/>
          </a:p>
        </p:txBody>
      </p:sp>
      <p:sp>
        <p:nvSpPr>
          <p:cNvPr id="104450" name="Rectangle 2"/>
          <p:cNvSpPr>
            <a:spLocks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997701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08E9-04E7-4748-A0EB-C8468ABEAE54}" type="slidenum">
              <a:rPr lang="en-US" altLang="en-US"/>
              <a:pPr/>
              <a:t>13</a:t>
            </a:fld>
            <a:endParaRPr lang="en-US" altLang="en-US"/>
          </a:p>
        </p:txBody>
      </p:sp>
      <p:sp>
        <p:nvSpPr>
          <p:cNvPr id="105474" name="Rectangle 2"/>
          <p:cNvSpPr>
            <a:spLocks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21426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82A78C-1B9B-4A49-AC48-3CD7C2E03459}" type="slidenum">
              <a:rPr lang="en-US" altLang="en-US"/>
              <a:pPr/>
              <a:t>14</a:t>
            </a:fld>
            <a:endParaRPr lang="en-US" altLang="en-US"/>
          </a:p>
        </p:txBody>
      </p:sp>
      <p:sp>
        <p:nvSpPr>
          <p:cNvPr id="106498" name="Rectangle 2"/>
          <p:cNvSpPr>
            <a:spLocks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126236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419E92-5578-4D8F-9F8D-0C0F3631B0FA}" type="slidenum">
              <a:rPr lang="en-US" altLang="en-US"/>
              <a:pPr/>
              <a:t>15</a:t>
            </a:fld>
            <a:endParaRPr lang="en-US" altLang="en-US"/>
          </a:p>
        </p:txBody>
      </p:sp>
      <p:sp>
        <p:nvSpPr>
          <p:cNvPr id="107522" name="Rectangle 2"/>
          <p:cNvSpPr>
            <a:spLocks noChangeArrowheads="1" noTextEdit="1"/>
          </p:cNvSpPr>
          <p:nvPr>
            <p:ph type="sldImg"/>
          </p:nvPr>
        </p:nvSpPr>
        <p:spPr>
          <a:ln/>
        </p:spPr>
      </p:sp>
      <p:sp>
        <p:nvSpPr>
          <p:cNvPr id="10752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16728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048513B-0550-4D0D-8F7E-27E1E5B5DDF0}" type="slidenum">
              <a:rPr lang="en-US" altLang="en-US"/>
              <a:pPr/>
              <a:t>16</a:t>
            </a:fld>
            <a:endParaRPr lang="en-US" altLang="en-US"/>
          </a:p>
        </p:txBody>
      </p:sp>
      <p:sp>
        <p:nvSpPr>
          <p:cNvPr id="89090" name="Rectangle 2"/>
          <p:cNvSpPr>
            <a:spLocks noChangeArrowheads="1" noTextEdit="1"/>
          </p:cNvSpPr>
          <p:nvPr>
            <p:ph type="sldImg"/>
          </p:nvPr>
        </p:nvSpPr>
        <p:spPr>
          <a:ln/>
        </p:spPr>
      </p:sp>
      <p:sp>
        <p:nvSpPr>
          <p:cNvPr id="89091" name="Rectangle 3"/>
          <p:cNvSpPr>
            <a:spLocks noGrp="1" noChangeArrowheads="1"/>
          </p:cNvSpPr>
          <p:nvPr>
            <p:ph type="body" idx="1"/>
          </p:nvPr>
        </p:nvSpPr>
        <p:spPr/>
        <p:txBody>
          <a:bodyPr/>
          <a:lstStyle/>
          <a:p>
            <a:r>
              <a:rPr lang="en-US" altLang="en-US"/>
              <a:t>Scene 13 from the movie, “Chicago” in which Richard Gere, as Billy the Lawyer, leads and guides Rene Zellweiger (“Roxy” the defendant) and the courtroom actors through a meaning making experience (that is part fantasy and part real-time courtroom interrogations) that results in everyone interpreting Roxy as not guilty of murder.  Great example of “organizations as theater.”</a:t>
            </a:r>
          </a:p>
        </p:txBody>
      </p:sp>
    </p:spTree>
    <p:extLst>
      <p:ext uri="{BB962C8B-B14F-4D97-AF65-F5344CB8AC3E}">
        <p14:creationId xmlns:p14="http://schemas.microsoft.com/office/powerpoint/2010/main" val="1848442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6D1217-B44D-4E6A-83F1-B576205BF9B8}" type="slidenum">
              <a:rPr lang="en-US" altLang="en-US"/>
              <a:pPr/>
              <a:t>17</a:t>
            </a:fld>
            <a:endParaRPr lang="en-US" altLang="en-US"/>
          </a:p>
        </p:txBody>
      </p:sp>
      <p:sp>
        <p:nvSpPr>
          <p:cNvPr id="108546" name="Rectangle 2"/>
          <p:cNvSpPr>
            <a:spLocks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822096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7BD63-B5D8-439C-8254-038437A46B50}" type="slidenum">
              <a:rPr lang="en-US" altLang="en-US"/>
              <a:pPr/>
              <a:t>18</a:t>
            </a:fld>
            <a:endParaRPr lang="en-US" altLang="en-US"/>
          </a:p>
        </p:txBody>
      </p:sp>
      <p:sp>
        <p:nvSpPr>
          <p:cNvPr id="90114" name="Rectangle 2"/>
          <p:cNvSpPr>
            <a:spLocks noChangeArrowheads="1" noTextEdit="1"/>
          </p:cNvSpPr>
          <p:nvPr>
            <p:ph type="sldImg"/>
          </p:nvPr>
        </p:nvSpPr>
        <p:spPr>
          <a:ln/>
        </p:spPr>
      </p:sp>
      <p:sp>
        <p:nvSpPr>
          <p:cNvPr id="90115" name="Rectangle 3"/>
          <p:cNvSpPr>
            <a:spLocks noGrp="1" noChangeArrowheads="1"/>
          </p:cNvSpPr>
          <p:nvPr>
            <p:ph type="body" idx="1"/>
          </p:nvPr>
        </p:nvSpPr>
        <p:spPr/>
        <p:txBody>
          <a:bodyPr/>
          <a:lstStyle/>
          <a:p>
            <a:r>
              <a:rPr lang="en-US" altLang="en-US"/>
              <a:t>In the DVD-video “documentary” on “Wal-Mart: The High Cost of Low Price,” the opening scene shows the CEO, Lee Scott, leading a huge rally of thousands of employees in a state of the art auditorium.  Again, organization as theater.</a:t>
            </a:r>
          </a:p>
        </p:txBody>
      </p:sp>
    </p:spTree>
    <p:extLst>
      <p:ext uri="{BB962C8B-B14F-4D97-AF65-F5344CB8AC3E}">
        <p14:creationId xmlns:p14="http://schemas.microsoft.com/office/powerpoint/2010/main" val="29076170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96F7D1-82A0-4881-9067-7CC6E98C7AA5}" type="slidenum">
              <a:rPr lang="en-US" altLang="en-US"/>
              <a:pPr/>
              <a:t>19</a:t>
            </a:fld>
            <a:endParaRPr lang="en-US" altLang="en-US"/>
          </a:p>
        </p:txBody>
      </p:sp>
      <p:sp>
        <p:nvSpPr>
          <p:cNvPr id="91138" name="Rectangle 2"/>
          <p:cNvSpPr>
            <a:spLocks noChangeArrowheads="1" noTextEdit="1"/>
          </p:cNvSpPr>
          <p:nvPr>
            <p:ph type="sldImg"/>
          </p:nvPr>
        </p:nvSpPr>
        <p:spPr>
          <a:ln/>
        </p:spPr>
      </p:sp>
      <p:sp>
        <p:nvSpPr>
          <p:cNvPr id="91139" name="Rectangle 3"/>
          <p:cNvSpPr>
            <a:spLocks noGrp="1" noChangeArrowheads="1"/>
          </p:cNvSpPr>
          <p:nvPr>
            <p:ph type="body" idx="1"/>
          </p:nvPr>
        </p:nvSpPr>
        <p:spPr/>
        <p:txBody>
          <a:bodyPr/>
          <a:lstStyle/>
          <a:p>
            <a:r>
              <a:rPr lang="en-US" altLang="en-US"/>
              <a:t>Facilitators explain that each team of students in the classroom will meet and talk to create a culture for their imaginary organization.  Facilitators have prepared 5-6 “scenarios” which they will hand out to the teams (see next 6 slides).</a:t>
            </a:r>
          </a:p>
        </p:txBody>
      </p:sp>
    </p:spTree>
    <p:extLst>
      <p:ext uri="{BB962C8B-B14F-4D97-AF65-F5344CB8AC3E}">
        <p14:creationId xmlns:p14="http://schemas.microsoft.com/office/powerpoint/2010/main" val="1683776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BD21DBE-C6FC-4E07-B6DE-07B35EC13B33}" type="slidenum">
              <a:rPr lang="en-US" altLang="en-US"/>
              <a:pPr/>
              <a:t>20</a:t>
            </a:fld>
            <a:endParaRPr lang="en-US" altLang="en-US"/>
          </a:p>
        </p:txBody>
      </p:sp>
      <p:sp>
        <p:nvSpPr>
          <p:cNvPr id="109570" name="Rectangle 2"/>
          <p:cNvSpPr>
            <a:spLocks noChangeArrowheads="1" noTextEdit="1"/>
          </p:cNvSpPr>
          <p:nvPr>
            <p:ph type="sldImg"/>
          </p:nvPr>
        </p:nvSpPr>
        <p:spPr>
          <a:ln/>
        </p:spPr>
      </p:sp>
      <p:sp>
        <p:nvSpPr>
          <p:cNvPr id="10957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9886862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5C3ABEF-D557-4D74-8895-798ACF1E64AE}" type="slidenum">
              <a:rPr lang="en-US" altLang="en-US"/>
              <a:pPr/>
              <a:t>21</a:t>
            </a:fld>
            <a:endParaRPr lang="en-US" altLang="en-US"/>
          </a:p>
        </p:txBody>
      </p:sp>
      <p:sp>
        <p:nvSpPr>
          <p:cNvPr id="110594" name="Rectangle 2"/>
          <p:cNvSpPr>
            <a:spLocks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8701661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3AFAD5-F5AE-4B22-9F3D-7DF4B3B49613}" type="slidenum">
              <a:rPr lang="en-US" altLang="en-US"/>
              <a:pPr/>
              <a:t>22</a:t>
            </a:fld>
            <a:endParaRPr lang="en-US" altLang="en-US"/>
          </a:p>
        </p:txBody>
      </p:sp>
      <p:sp>
        <p:nvSpPr>
          <p:cNvPr id="111618" name="Rectangle 2"/>
          <p:cNvSpPr>
            <a:spLocks noChangeArrowheads="1" noTextEdit="1"/>
          </p:cNvSpPr>
          <p:nvPr>
            <p:ph type="sldImg"/>
          </p:nvPr>
        </p:nvSpPr>
        <p:spPr>
          <a:ln/>
        </p:spPr>
      </p:sp>
      <p:sp>
        <p:nvSpPr>
          <p:cNvPr id="11161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4993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1E4E98E-8ECD-42B6-A613-5E8ADDB681E2}" type="slidenum">
              <a:rPr lang="en-US" altLang="en-US"/>
              <a:pPr/>
              <a:t>23</a:t>
            </a:fld>
            <a:endParaRPr lang="en-US" altLang="en-US"/>
          </a:p>
        </p:txBody>
      </p:sp>
      <p:sp>
        <p:nvSpPr>
          <p:cNvPr id="112642" name="Rectangle 2"/>
          <p:cNvSpPr>
            <a:spLocks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849149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EE50C-21CE-40DC-8F29-C1ED4FFD40F2}" type="slidenum">
              <a:rPr lang="en-US" altLang="en-US"/>
              <a:pPr/>
              <a:t>24</a:t>
            </a:fld>
            <a:endParaRPr lang="en-US" altLang="en-US"/>
          </a:p>
        </p:txBody>
      </p:sp>
      <p:sp>
        <p:nvSpPr>
          <p:cNvPr id="113666" name="Rectangle 2"/>
          <p:cNvSpPr>
            <a:spLocks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862051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D5FBAA7-9203-4F0A-A074-259E75C31BA5}" type="slidenum">
              <a:rPr lang="en-US" altLang="en-US"/>
              <a:pPr/>
              <a:t>25</a:t>
            </a:fld>
            <a:endParaRPr lang="en-US" altLang="en-US"/>
          </a:p>
        </p:txBody>
      </p:sp>
      <p:sp>
        <p:nvSpPr>
          <p:cNvPr id="114690" name="Rectangle 2"/>
          <p:cNvSpPr>
            <a:spLocks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0583077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55DB098-2D60-4B9D-90D2-E2DD9F791159}" type="slidenum">
              <a:rPr lang="en-US" altLang="en-US"/>
              <a:pPr/>
              <a:t>26</a:t>
            </a:fld>
            <a:endParaRPr lang="en-US" altLang="en-US"/>
          </a:p>
        </p:txBody>
      </p:sp>
      <p:sp>
        <p:nvSpPr>
          <p:cNvPr id="45058"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59"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a:t>
            </a:r>
          </a:p>
        </p:txBody>
      </p:sp>
      <p:sp>
        <p:nvSpPr>
          <p:cNvPr id="45060"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1"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2" name="Rectangle 6"/>
          <p:cNvSpPr>
            <a:spLocks noChangeArrowheads="1" noTextEdit="1"/>
          </p:cNvSpPr>
          <p:nvPr>
            <p:ph type="sldImg"/>
          </p:nvPr>
        </p:nvSpPr>
        <p:spPr>
          <a:ln w="12700" cap="flat"/>
        </p:spPr>
      </p:sp>
      <p:sp>
        <p:nvSpPr>
          <p:cNvPr id="45063"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5726465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710B06D-4944-4C30-BC61-1B91CC71B593}" type="slidenum">
              <a:rPr lang="en-US" altLang="en-US"/>
              <a:pPr/>
              <a:t>27</a:t>
            </a:fld>
            <a:endParaRPr lang="en-US" altLang="en-US"/>
          </a:p>
        </p:txBody>
      </p:sp>
      <p:sp>
        <p:nvSpPr>
          <p:cNvPr id="47106"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07"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3</a:t>
            </a:r>
          </a:p>
        </p:txBody>
      </p:sp>
      <p:sp>
        <p:nvSpPr>
          <p:cNvPr id="47108"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09"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10" name="Rectangle 6"/>
          <p:cNvSpPr>
            <a:spLocks noChangeArrowheads="1" noTextEdit="1"/>
          </p:cNvSpPr>
          <p:nvPr>
            <p:ph type="sldImg"/>
          </p:nvPr>
        </p:nvSpPr>
        <p:spPr>
          <a:ln w="12700" cap="flat"/>
        </p:spPr>
      </p:sp>
      <p:sp>
        <p:nvSpPr>
          <p:cNvPr id="47111"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9219626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1AB0F8C-E9F7-4475-857F-3230F517BA58}" type="slidenum">
              <a:rPr lang="en-US" altLang="en-US"/>
              <a:pPr/>
              <a:t>28</a:t>
            </a:fld>
            <a:endParaRPr lang="en-US" altLang="en-US"/>
          </a:p>
        </p:txBody>
      </p:sp>
      <p:sp>
        <p:nvSpPr>
          <p:cNvPr id="49154"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155"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4</a:t>
            </a:r>
          </a:p>
        </p:txBody>
      </p:sp>
      <p:sp>
        <p:nvSpPr>
          <p:cNvPr id="49156"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157"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158" name="Rectangle 6"/>
          <p:cNvSpPr>
            <a:spLocks noChangeArrowheads="1" noTextEdit="1"/>
          </p:cNvSpPr>
          <p:nvPr>
            <p:ph type="sldImg"/>
          </p:nvPr>
        </p:nvSpPr>
        <p:spPr>
          <a:ln w="12700" cap="flat"/>
        </p:spPr>
      </p:sp>
      <p:sp>
        <p:nvSpPr>
          <p:cNvPr id="49159"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5590082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E3427D1-CA38-4DC8-8BAE-3CB1DA0C13A4}" type="slidenum">
              <a:rPr lang="en-US" altLang="en-US"/>
              <a:pPr/>
              <a:t>29</a:t>
            </a:fld>
            <a:endParaRPr lang="en-US" altLang="en-US"/>
          </a:p>
        </p:txBody>
      </p:sp>
      <p:sp>
        <p:nvSpPr>
          <p:cNvPr id="51202"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03"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5</a:t>
            </a:r>
          </a:p>
        </p:txBody>
      </p:sp>
      <p:sp>
        <p:nvSpPr>
          <p:cNvPr id="51204"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05"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206" name="Rectangle 6"/>
          <p:cNvSpPr>
            <a:spLocks noChangeArrowheads="1" noTextEdit="1"/>
          </p:cNvSpPr>
          <p:nvPr>
            <p:ph type="sldImg"/>
          </p:nvPr>
        </p:nvSpPr>
        <p:spPr>
          <a:ln w="12700" cap="flat"/>
        </p:spPr>
      </p:sp>
      <p:sp>
        <p:nvSpPr>
          <p:cNvPr id="51207"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3379064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D972148-CD55-4777-811D-1B19AB6542DB}" type="slidenum">
              <a:rPr lang="en-US" altLang="en-US"/>
              <a:pPr/>
              <a:t>31</a:t>
            </a:fld>
            <a:endParaRPr lang="en-US" altLang="en-US"/>
          </a:p>
        </p:txBody>
      </p:sp>
      <p:sp>
        <p:nvSpPr>
          <p:cNvPr id="53250"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3251"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6</a:t>
            </a:r>
          </a:p>
        </p:txBody>
      </p:sp>
      <p:sp>
        <p:nvSpPr>
          <p:cNvPr id="53252"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3253"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3254" name="Rectangle 6"/>
          <p:cNvSpPr>
            <a:spLocks noChangeArrowheads="1" noTextEdit="1"/>
          </p:cNvSpPr>
          <p:nvPr>
            <p:ph type="sldImg"/>
          </p:nvPr>
        </p:nvSpPr>
        <p:spPr>
          <a:ln w="12700" cap="flat"/>
        </p:spPr>
      </p:sp>
      <p:sp>
        <p:nvSpPr>
          <p:cNvPr id="53255"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30379445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B3F0C38-F1F2-4DC9-9481-F21C9EAF2849}" type="slidenum">
              <a:rPr lang="en-US" altLang="en-US"/>
              <a:pPr/>
              <a:t>32</a:t>
            </a:fld>
            <a:endParaRPr lang="en-US" altLang="en-US"/>
          </a:p>
        </p:txBody>
      </p:sp>
      <p:sp>
        <p:nvSpPr>
          <p:cNvPr id="55298"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299"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7</a:t>
            </a:r>
          </a:p>
        </p:txBody>
      </p:sp>
      <p:sp>
        <p:nvSpPr>
          <p:cNvPr id="55300"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01"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02" name="Rectangle 6"/>
          <p:cNvSpPr>
            <a:spLocks noChangeArrowheads="1" noTextEdit="1"/>
          </p:cNvSpPr>
          <p:nvPr>
            <p:ph type="sldImg"/>
          </p:nvPr>
        </p:nvSpPr>
        <p:spPr>
          <a:ln w="12700" cap="flat"/>
        </p:spPr>
      </p:sp>
      <p:sp>
        <p:nvSpPr>
          <p:cNvPr id="55303"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8753032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C88F3BB-E9BC-4EBE-969B-F21432430A14}" type="slidenum">
              <a:rPr lang="en-US" altLang="en-US"/>
              <a:pPr/>
              <a:t>33</a:t>
            </a:fld>
            <a:endParaRPr lang="en-US" altLang="en-US"/>
          </a:p>
        </p:txBody>
      </p:sp>
      <p:sp>
        <p:nvSpPr>
          <p:cNvPr id="57346"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7"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8</a:t>
            </a:r>
          </a:p>
        </p:txBody>
      </p:sp>
      <p:sp>
        <p:nvSpPr>
          <p:cNvPr id="57348"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49"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0" name="Rectangle 6"/>
          <p:cNvSpPr>
            <a:spLocks noChangeArrowheads="1" noTextEdit="1"/>
          </p:cNvSpPr>
          <p:nvPr>
            <p:ph type="sldImg"/>
          </p:nvPr>
        </p:nvSpPr>
        <p:spPr>
          <a:ln w="12700" cap="flat"/>
        </p:spPr>
      </p:sp>
      <p:sp>
        <p:nvSpPr>
          <p:cNvPr id="57351"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4647781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B543B3BD-1F0D-4D84-A5B6-82A3A7122243}" type="slidenum">
              <a:rPr lang="en-US" altLang="en-US"/>
              <a:pPr/>
              <a:t>34</a:t>
            </a:fld>
            <a:endParaRPr lang="en-US" altLang="en-US"/>
          </a:p>
        </p:txBody>
      </p:sp>
      <p:sp>
        <p:nvSpPr>
          <p:cNvPr id="59394"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395"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9</a:t>
            </a:r>
          </a:p>
        </p:txBody>
      </p:sp>
      <p:sp>
        <p:nvSpPr>
          <p:cNvPr id="59396"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397"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9398" name="Rectangle 6"/>
          <p:cNvSpPr>
            <a:spLocks noChangeArrowheads="1" noTextEdit="1"/>
          </p:cNvSpPr>
          <p:nvPr>
            <p:ph type="sldImg"/>
          </p:nvPr>
        </p:nvSpPr>
        <p:spPr>
          <a:ln w="12700" cap="flat"/>
        </p:spPr>
      </p:sp>
      <p:sp>
        <p:nvSpPr>
          <p:cNvPr id="59399"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3769086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72F0A1C3-297F-424D-99C4-BE895A15F1BC}" type="slidenum">
              <a:rPr lang="en-US" altLang="en-US"/>
              <a:pPr/>
              <a:t>37</a:t>
            </a:fld>
            <a:endParaRPr lang="en-US" altLang="en-US"/>
          </a:p>
        </p:txBody>
      </p:sp>
      <p:sp>
        <p:nvSpPr>
          <p:cNvPr id="61442"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3"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10</a:t>
            </a:r>
          </a:p>
        </p:txBody>
      </p:sp>
      <p:sp>
        <p:nvSpPr>
          <p:cNvPr id="61444"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5"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6" name="Rectangle 6"/>
          <p:cNvSpPr>
            <a:spLocks noChangeArrowheads="1" noTextEdit="1"/>
          </p:cNvSpPr>
          <p:nvPr>
            <p:ph type="sldImg"/>
          </p:nvPr>
        </p:nvSpPr>
        <p:spPr>
          <a:ln w="12700" cap="flat"/>
        </p:spPr>
      </p:sp>
      <p:sp>
        <p:nvSpPr>
          <p:cNvPr id="61447"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5962264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8CC603F-970D-46F8-8D7C-16A75F7E6B43}" type="slidenum">
              <a:rPr lang="en-US" altLang="en-US"/>
              <a:pPr/>
              <a:t>38</a:t>
            </a:fld>
            <a:endParaRPr lang="en-US" altLang="en-US"/>
          </a:p>
        </p:txBody>
      </p:sp>
      <p:sp>
        <p:nvSpPr>
          <p:cNvPr id="63490"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3491"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11</a:t>
            </a:r>
          </a:p>
        </p:txBody>
      </p:sp>
      <p:sp>
        <p:nvSpPr>
          <p:cNvPr id="63492"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3493"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3494" name="Rectangle 6"/>
          <p:cNvSpPr>
            <a:spLocks noChangeArrowheads="1" noTextEdit="1"/>
          </p:cNvSpPr>
          <p:nvPr>
            <p:ph type="sldImg"/>
          </p:nvPr>
        </p:nvSpPr>
        <p:spPr>
          <a:ln w="12700" cap="flat"/>
        </p:spPr>
      </p:sp>
      <p:sp>
        <p:nvSpPr>
          <p:cNvPr id="63495"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9592256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0C9139E-7B32-4D14-8A37-F35EC90DBCEF}" type="slidenum">
              <a:rPr lang="en-US" altLang="en-US"/>
              <a:pPr/>
              <a:t>39</a:t>
            </a:fld>
            <a:endParaRPr lang="en-US" altLang="en-US"/>
          </a:p>
        </p:txBody>
      </p:sp>
      <p:sp>
        <p:nvSpPr>
          <p:cNvPr id="65538"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39"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12</a:t>
            </a:r>
          </a:p>
        </p:txBody>
      </p:sp>
      <p:sp>
        <p:nvSpPr>
          <p:cNvPr id="65540"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41"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42" name="Rectangle 6"/>
          <p:cNvSpPr>
            <a:spLocks noChangeArrowheads="1" noTextEdit="1"/>
          </p:cNvSpPr>
          <p:nvPr>
            <p:ph type="sldImg"/>
          </p:nvPr>
        </p:nvSpPr>
        <p:spPr>
          <a:ln w="12700" cap="flat"/>
        </p:spPr>
      </p:sp>
      <p:sp>
        <p:nvSpPr>
          <p:cNvPr id="65543"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8904345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3502BFB-9B75-491A-ADDE-3C017D530848}" type="slidenum">
              <a:rPr lang="en-US" altLang="en-US"/>
              <a:pPr/>
              <a:t>40</a:t>
            </a:fld>
            <a:endParaRPr lang="en-US" altLang="en-US"/>
          </a:p>
        </p:txBody>
      </p:sp>
      <p:sp>
        <p:nvSpPr>
          <p:cNvPr id="67586"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7587"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13</a:t>
            </a:r>
          </a:p>
        </p:txBody>
      </p:sp>
      <p:sp>
        <p:nvSpPr>
          <p:cNvPr id="67588"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7589"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7590" name="Rectangle 6"/>
          <p:cNvSpPr>
            <a:spLocks noChangeArrowheads="1" noTextEdit="1"/>
          </p:cNvSpPr>
          <p:nvPr>
            <p:ph type="sldImg"/>
          </p:nvPr>
        </p:nvSpPr>
        <p:spPr>
          <a:ln w="12700" cap="flat"/>
        </p:spPr>
      </p:sp>
      <p:sp>
        <p:nvSpPr>
          <p:cNvPr id="67591"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2212960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E6FAF8D-B8A0-47BA-BB03-9394B7FC7704}" type="slidenum">
              <a:rPr lang="en-US" altLang="en-US"/>
              <a:pPr/>
              <a:t>41</a:t>
            </a:fld>
            <a:endParaRPr lang="en-US" altLang="en-US"/>
          </a:p>
        </p:txBody>
      </p:sp>
      <p:sp>
        <p:nvSpPr>
          <p:cNvPr id="69634"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9635"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14</a:t>
            </a:r>
          </a:p>
        </p:txBody>
      </p:sp>
      <p:sp>
        <p:nvSpPr>
          <p:cNvPr id="69636"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9637"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9638" name="Rectangle 6"/>
          <p:cNvSpPr>
            <a:spLocks noChangeArrowheads="1" noTextEdit="1"/>
          </p:cNvSpPr>
          <p:nvPr>
            <p:ph type="sldImg"/>
          </p:nvPr>
        </p:nvSpPr>
        <p:spPr>
          <a:ln w="12700" cap="flat"/>
        </p:spPr>
      </p:sp>
      <p:sp>
        <p:nvSpPr>
          <p:cNvPr id="69639"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0934149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1D5EF0B7-AF56-43F7-BA34-3CE5800CA7D6}" type="slidenum">
              <a:rPr lang="en-US" altLang="en-US"/>
              <a:pPr/>
              <a:t>42</a:t>
            </a:fld>
            <a:endParaRPr lang="en-US" altLang="en-US"/>
          </a:p>
        </p:txBody>
      </p:sp>
      <p:sp>
        <p:nvSpPr>
          <p:cNvPr id="71682"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3"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15</a:t>
            </a:r>
          </a:p>
        </p:txBody>
      </p:sp>
      <p:sp>
        <p:nvSpPr>
          <p:cNvPr id="71684"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5"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6" name="Rectangle 6"/>
          <p:cNvSpPr>
            <a:spLocks noChangeArrowheads="1" noTextEdit="1"/>
          </p:cNvSpPr>
          <p:nvPr>
            <p:ph type="sldImg"/>
          </p:nvPr>
        </p:nvSpPr>
        <p:spPr>
          <a:ln w="12700" cap="flat"/>
        </p:spPr>
      </p:sp>
      <p:sp>
        <p:nvSpPr>
          <p:cNvPr id="71687"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4377026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7CF238F6-7DB7-4723-9D9A-BD231537929B}" type="slidenum">
              <a:rPr lang="en-US" altLang="en-US"/>
              <a:pPr/>
              <a:t>43</a:t>
            </a:fld>
            <a:endParaRPr lang="en-US" altLang="en-US"/>
          </a:p>
        </p:txBody>
      </p:sp>
      <p:sp>
        <p:nvSpPr>
          <p:cNvPr id="73730"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31"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16</a:t>
            </a:r>
          </a:p>
        </p:txBody>
      </p:sp>
      <p:sp>
        <p:nvSpPr>
          <p:cNvPr id="73732"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33"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34" name="Rectangle 6"/>
          <p:cNvSpPr>
            <a:spLocks noChangeArrowheads="1" noTextEdit="1"/>
          </p:cNvSpPr>
          <p:nvPr>
            <p:ph type="sldImg"/>
          </p:nvPr>
        </p:nvSpPr>
        <p:spPr>
          <a:ln w="12700" cap="flat"/>
        </p:spPr>
      </p:sp>
      <p:sp>
        <p:nvSpPr>
          <p:cNvPr id="73735"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30925019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DCD1AA28-C61E-4135-9CE1-E309CECD54E9}" type="slidenum">
              <a:rPr lang="en-US" altLang="en-US"/>
              <a:pPr/>
              <a:t>44</a:t>
            </a:fld>
            <a:endParaRPr lang="en-US" altLang="en-US"/>
          </a:p>
        </p:txBody>
      </p:sp>
      <p:sp>
        <p:nvSpPr>
          <p:cNvPr id="75778"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5779"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17</a:t>
            </a:r>
          </a:p>
        </p:txBody>
      </p:sp>
      <p:sp>
        <p:nvSpPr>
          <p:cNvPr id="75780"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5781"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5782" name="Rectangle 6"/>
          <p:cNvSpPr>
            <a:spLocks noChangeArrowheads="1" noTextEdit="1"/>
          </p:cNvSpPr>
          <p:nvPr>
            <p:ph type="sldImg"/>
          </p:nvPr>
        </p:nvSpPr>
        <p:spPr>
          <a:ln w="12700" cap="flat"/>
        </p:spPr>
      </p:sp>
      <p:sp>
        <p:nvSpPr>
          <p:cNvPr id="75783"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34760090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BD56185-F716-4BE7-B604-D8983FF46F6C}" type="slidenum">
              <a:rPr lang="en-US" altLang="en-US"/>
              <a:pPr/>
              <a:t>46</a:t>
            </a:fld>
            <a:endParaRPr lang="en-US" altLang="en-US"/>
          </a:p>
        </p:txBody>
      </p:sp>
      <p:sp>
        <p:nvSpPr>
          <p:cNvPr id="81922"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23"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20</a:t>
            </a:r>
          </a:p>
        </p:txBody>
      </p:sp>
      <p:sp>
        <p:nvSpPr>
          <p:cNvPr id="81924"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25"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26" name="Rectangle 6"/>
          <p:cNvSpPr>
            <a:spLocks noChangeArrowheads="1" noTextEdit="1"/>
          </p:cNvSpPr>
          <p:nvPr>
            <p:ph type="sldImg"/>
          </p:nvPr>
        </p:nvSpPr>
        <p:spPr>
          <a:ln w="12700" cap="flat"/>
        </p:spPr>
      </p:sp>
      <p:sp>
        <p:nvSpPr>
          <p:cNvPr id="81927"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13673372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B26FB5D-EAF7-4F97-A6D9-182CBE7AC986}" type="slidenum">
              <a:rPr lang="en-US" altLang="en-US"/>
              <a:pPr/>
              <a:t>47</a:t>
            </a:fld>
            <a:endParaRPr lang="en-US" altLang="en-US"/>
          </a:p>
        </p:txBody>
      </p:sp>
      <p:sp>
        <p:nvSpPr>
          <p:cNvPr id="83970"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3971"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21</a:t>
            </a:r>
          </a:p>
        </p:txBody>
      </p:sp>
      <p:sp>
        <p:nvSpPr>
          <p:cNvPr id="83972"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3973"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3974" name="Rectangle 6"/>
          <p:cNvSpPr>
            <a:spLocks noChangeArrowheads="1" noTextEdit="1"/>
          </p:cNvSpPr>
          <p:nvPr>
            <p:ph type="sldImg"/>
          </p:nvPr>
        </p:nvSpPr>
        <p:spPr>
          <a:ln w="12700" cap="flat"/>
        </p:spPr>
      </p:sp>
      <p:sp>
        <p:nvSpPr>
          <p:cNvPr id="83975"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10466760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06321F26-F0F1-46CE-8684-2CDD1AADA533}" type="slidenum">
              <a:rPr lang="en-US" altLang="en-US"/>
              <a:pPr/>
              <a:t>48</a:t>
            </a:fld>
            <a:endParaRPr lang="en-US" altLang="en-US"/>
          </a:p>
        </p:txBody>
      </p:sp>
      <p:sp>
        <p:nvSpPr>
          <p:cNvPr id="86018"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6019"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22</a:t>
            </a:r>
          </a:p>
        </p:txBody>
      </p:sp>
      <p:sp>
        <p:nvSpPr>
          <p:cNvPr id="86020"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6021"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6022" name="Rectangle 6"/>
          <p:cNvSpPr>
            <a:spLocks noChangeArrowheads="1" noTextEdit="1"/>
          </p:cNvSpPr>
          <p:nvPr>
            <p:ph type="sldImg"/>
          </p:nvPr>
        </p:nvSpPr>
        <p:spPr>
          <a:ln w="12700" cap="flat"/>
        </p:spPr>
      </p:sp>
      <p:sp>
        <p:nvSpPr>
          <p:cNvPr id="86023"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118799444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C84C603-436C-4CE9-B1BF-B36A6265B5CB}" type="slidenum">
              <a:rPr lang="en-US" altLang="en-US"/>
              <a:pPr/>
              <a:t>49</a:t>
            </a:fld>
            <a:endParaRPr lang="en-US" altLang="en-US"/>
          </a:p>
        </p:txBody>
      </p:sp>
      <p:sp>
        <p:nvSpPr>
          <p:cNvPr id="88066"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8067"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23</a:t>
            </a:r>
          </a:p>
        </p:txBody>
      </p:sp>
      <p:sp>
        <p:nvSpPr>
          <p:cNvPr id="88068"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8069"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8070" name="Rectangle 6"/>
          <p:cNvSpPr>
            <a:spLocks noChangeArrowheads="1" noTextEdit="1"/>
          </p:cNvSpPr>
          <p:nvPr>
            <p:ph type="sldImg"/>
          </p:nvPr>
        </p:nvSpPr>
        <p:spPr>
          <a:ln w="12700" cap="flat"/>
        </p:spPr>
      </p:sp>
      <p:sp>
        <p:nvSpPr>
          <p:cNvPr id="88071"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37884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01AA830-4C88-4230-9E53-9521225D562F}" type="slidenum">
              <a:rPr lang="en-US" altLang="en-US"/>
              <a:pPr/>
              <a:t>50</a:t>
            </a:fld>
            <a:endParaRPr lang="en-US" altLang="en-US"/>
          </a:p>
        </p:txBody>
      </p:sp>
      <p:sp>
        <p:nvSpPr>
          <p:cNvPr id="90114"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0115"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24</a:t>
            </a:r>
          </a:p>
        </p:txBody>
      </p:sp>
      <p:sp>
        <p:nvSpPr>
          <p:cNvPr id="90116"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0117"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0118" name="Rectangle 6"/>
          <p:cNvSpPr>
            <a:spLocks noChangeArrowheads="1" noTextEdit="1"/>
          </p:cNvSpPr>
          <p:nvPr>
            <p:ph type="sldImg"/>
          </p:nvPr>
        </p:nvSpPr>
        <p:spPr>
          <a:ln w="12700" cap="flat"/>
        </p:spPr>
      </p:sp>
      <p:sp>
        <p:nvSpPr>
          <p:cNvPr id="90119"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18712075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77C2992-C6F3-4472-92E8-DFF1D4BECE75}" type="slidenum">
              <a:rPr lang="en-US" altLang="en-US"/>
              <a:pPr/>
              <a:t>51</a:t>
            </a:fld>
            <a:endParaRPr lang="en-US" altLang="en-US"/>
          </a:p>
        </p:txBody>
      </p:sp>
      <p:sp>
        <p:nvSpPr>
          <p:cNvPr id="92162" name="Rectangle 2"/>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163" name="Rectangle 3"/>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p>
            <a:pPr algn="r"/>
            <a:r>
              <a:rPr lang="en-US" altLang="en-US" sz="1000" i="1"/>
              <a:t>25</a:t>
            </a:r>
          </a:p>
        </p:txBody>
      </p:sp>
      <p:sp>
        <p:nvSpPr>
          <p:cNvPr id="92164" name="Rectangle 4"/>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165" name="Rectangle 5"/>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2166" name="Rectangle 6"/>
          <p:cNvSpPr>
            <a:spLocks noChangeArrowheads="1" noTextEdit="1"/>
          </p:cNvSpPr>
          <p:nvPr>
            <p:ph type="sldImg"/>
          </p:nvPr>
        </p:nvSpPr>
        <p:spPr>
          <a:ln w="12700" cap="flat"/>
        </p:spPr>
      </p:sp>
      <p:sp>
        <p:nvSpPr>
          <p:cNvPr id="92167" name="Rectangle 7"/>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wrap="square" lIns="90488" tIns="44450" rIns="90488" bIns="44450"/>
          <a:lstStyle/>
          <a:p>
            <a:endParaRPr lang="en-US" altLang="en-US"/>
          </a:p>
        </p:txBody>
      </p:sp>
    </p:spTree>
    <p:extLst>
      <p:ext uri="{BB962C8B-B14F-4D97-AF65-F5344CB8AC3E}">
        <p14:creationId xmlns:p14="http://schemas.microsoft.com/office/powerpoint/2010/main" val="253598317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10"/>
          </p:nvPr>
        </p:nvSpPr>
        <p:spPr/>
        <p:txBody>
          <a:bodyPr/>
          <a:lstStyle/>
          <a:p>
            <a:fld id="{876396B8-F5C0-412A-9674-CF40981635DE}" type="slidenum">
              <a:rPr lang="en-CA" smtClean="0"/>
              <a:t>56</a:t>
            </a:fld>
            <a:endParaRPr lang="en-CA"/>
          </a:p>
        </p:txBody>
      </p:sp>
    </p:spTree>
    <p:extLst>
      <p:ext uri="{BB962C8B-B14F-4D97-AF65-F5344CB8AC3E}">
        <p14:creationId xmlns:p14="http://schemas.microsoft.com/office/powerpoint/2010/main" val="26930715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10"/>
          </p:nvPr>
        </p:nvSpPr>
        <p:spPr/>
        <p:txBody>
          <a:bodyPr/>
          <a:lstStyle/>
          <a:p>
            <a:fld id="{876396B8-F5C0-412A-9674-CF40981635DE}" type="slidenum">
              <a:rPr lang="en-CA" smtClean="0"/>
              <a:t>60</a:t>
            </a:fld>
            <a:endParaRPr lang="en-CA"/>
          </a:p>
        </p:txBody>
      </p:sp>
    </p:spTree>
    <p:extLst>
      <p:ext uri="{BB962C8B-B14F-4D97-AF65-F5344CB8AC3E}">
        <p14:creationId xmlns:p14="http://schemas.microsoft.com/office/powerpoint/2010/main" val="32322472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p:spPr>
      </p:sp>
      <p:sp>
        <p:nvSpPr>
          <p:cNvPr id="184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163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4809667-166E-4C1B-A786-236199F5B903}" type="slidenum">
              <a:rPr lang="en-CA" smtClean="0"/>
              <a:pPr fontAlgn="base">
                <a:spcBef>
                  <a:spcPct val="0"/>
                </a:spcBef>
                <a:spcAft>
                  <a:spcPct val="0"/>
                </a:spcAft>
                <a:defRPr/>
              </a:pPr>
              <a:t>68</a:t>
            </a:fld>
            <a:endParaRPr lang="en-CA" smtClean="0"/>
          </a:p>
        </p:txBody>
      </p:sp>
    </p:spTree>
    <p:extLst>
      <p:ext uri="{BB962C8B-B14F-4D97-AF65-F5344CB8AC3E}">
        <p14:creationId xmlns:p14="http://schemas.microsoft.com/office/powerpoint/2010/main" val="386655976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174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B1F043B-BCF0-47E8-BF71-C42FEB1CB5BF}" type="slidenum">
              <a:rPr lang="en-CA" smtClean="0"/>
              <a:pPr fontAlgn="base">
                <a:spcBef>
                  <a:spcPct val="0"/>
                </a:spcBef>
                <a:spcAft>
                  <a:spcPct val="0"/>
                </a:spcAft>
                <a:defRPr/>
              </a:pPr>
              <a:t>69</a:t>
            </a:fld>
            <a:endParaRPr lang="en-CA" smtClean="0"/>
          </a:p>
        </p:txBody>
      </p:sp>
    </p:spTree>
    <p:extLst>
      <p:ext uri="{BB962C8B-B14F-4D97-AF65-F5344CB8AC3E}">
        <p14:creationId xmlns:p14="http://schemas.microsoft.com/office/powerpoint/2010/main" val="153695367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184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723E7E1-1BB2-4408-89A1-765B292806A9}" type="slidenum">
              <a:rPr lang="en-CA" smtClean="0"/>
              <a:pPr fontAlgn="base">
                <a:spcBef>
                  <a:spcPct val="0"/>
                </a:spcBef>
                <a:spcAft>
                  <a:spcPct val="0"/>
                </a:spcAft>
                <a:defRPr/>
              </a:pPr>
              <a:t>70</a:t>
            </a:fld>
            <a:endParaRPr lang="en-CA" smtClean="0"/>
          </a:p>
        </p:txBody>
      </p:sp>
    </p:spTree>
    <p:extLst>
      <p:ext uri="{BB962C8B-B14F-4D97-AF65-F5344CB8AC3E}">
        <p14:creationId xmlns:p14="http://schemas.microsoft.com/office/powerpoint/2010/main" val="25483908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a:p>
            <a:pPr eaLnBrk="1" hangingPunct="1">
              <a:spcBef>
                <a:spcPct val="0"/>
              </a:spcBef>
            </a:pPr>
            <a:endParaRPr lang="en-CA" dirty="0" smtClean="0"/>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0820E45-B507-41D0-9992-CA2E94CB183F}" type="slidenum">
              <a:rPr lang="en-CA" smtClean="0"/>
              <a:pPr fontAlgn="base">
                <a:spcBef>
                  <a:spcPct val="0"/>
                </a:spcBef>
                <a:spcAft>
                  <a:spcPct val="0"/>
                </a:spcAft>
                <a:defRPr/>
              </a:pPr>
              <a:t>71</a:t>
            </a:fld>
            <a:endParaRPr lang="en-CA" smtClean="0"/>
          </a:p>
        </p:txBody>
      </p:sp>
    </p:spTree>
    <p:extLst>
      <p:ext uri="{BB962C8B-B14F-4D97-AF65-F5344CB8AC3E}">
        <p14:creationId xmlns:p14="http://schemas.microsoft.com/office/powerpoint/2010/main" val="42794799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77104A2-AEF2-476A-A083-4C97B4D99AF9}" type="slidenum">
              <a:rPr lang="en-CA" smtClean="0"/>
              <a:pPr fontAlgn="base">
                <a:spcBef>
                  <a:spcPct val="0"/>
                </a:spcBef>
                <a:spcAft>
                  <a:spcPct val="0"/>
                </a:spcAft>
                <a:defRPr/>
              </a:pPr>
              <a:t>72</a:t>
            </a:fld>
            <a:endParaRPr lang="en-CA" smtClean="0"/>
          </a:p>
        </p:txBody>
      </p:sp>
    </p:spTree>
    <p:extLst>
      <p:ext uri="{BB962C8B-B14F-4D97-AF65-F5344CB8AC3E}">
        <p14:creationId xmlns:p14="http://schemas.microsoft.com/office/powerpoint/2010/main" val="278110529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04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718E2A3-9C00-4BFA-ACFF-BC18AE99D567}" type="slidenum">
              <a:rPr lang="en-CA" smtClean="0"/>
              <a:pPr fontAlgn="base">
                <a:spcBef>
                  <a:spcPct val="0"/>
                </a:spcBef>
                <a:spcAft>
                  <a:spcPct val="0"/>
                </a:spcAft>
                <a:defRPr/>
              </a:pPr>
              <a:t>73</a:t>
            </a:fld>
            <a:endParaRPr lang="en-CA" smtClean="0"/>
          </a:p>
        </p:txBody>
      </p:sp>
    </p:spTree>
    <p:extLst>
      <p:ext uri="{BB962C8B-B14F-4D97-AF65-F5344CB8AC3E}">
        <p14:creationId xmlns:p14="http://schemas.microsoft.com/office/powerpoint/2010/main" val="357511316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150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9BF92A-A081-42A2-808C-4A4E16B8FD4C}" type="slidenum">
              <a:rPr lang="en-CA" smtClean="0"/>
              <a:pPr fontAlgn="base">
                <a:spcBef>
                  <a:spcPct val="0"/>
                </a:spcBef>
                <a:spcAft>
                  <a:spcPct val="0"/>
                </a:spcAft>
                <a:defRPr/>
              </a:pPr>
              <a:t>74</a:t>
            </a:fld>
            <a:endParaRPr lang="en-CA" smtClean="0"/>
          </a:p>
        </p:txBody>
      </p:sp>
    </p:spTree>
    <p:extLst>
      <p:ext uri="{BB962C8B-B14F-4D97-AF65-F5344CB8AC3E}">
        <p14:creationId xmlns:p14="http://schemas.microsoft.com/office/powerpoint/2010/main" val="11306401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25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E2EDF51-B3C1-419D-A710-058344FF6EB2}" type="slidenum">
              <a:rPr lang="en-CA" smtClean="0"/>
              <a:pPr fontAlgn="base">
                <a:spcBef>
                  <a:spcPct val="0"/>
                </a:spcBef>
                <a:spcAft>
                  <a:spcPct val="0"/>
                </a:spcAft>
                <a:defRPr/>
              </a:pPr>
              <a:t>75</a:t>
            </a:fld>
            <a:endParaRPr lang="en-CA" smtClean="0"/>
          </a:p>
        </p:txBody>
      </p:sp>
    </p:spTree>
    <p:extLst>
      <p:ext uri="{BB962C8B-B14F-4D97-AF65-F5344CB8AC3E}">
        <p14:creationId xmlns:p14="http://schemas.microsoft.com/office/powerpoint/2010/main" val="372601602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a:bodyPr>
          <a:lstStyle/>
          <a:p>
            <a:pPr eaLnBrk="1" fontAlgn="auto" hangingPunct="1">
              <a:spcBef>
                <a:spcPts val="0"/>
              </a:spcBef>
              <a:spcAft>
                <a:spcPts val="0"/>
              </a:spcAft>
              <a:defRPr/>
            </a:pPr>
            <a:endParaRPr lang="en-CA" dirty="0" smtClean="0"/>
          </a:p>
        </p:txBody>
      </p:sp>
      <p:sp>
        <p:nvSpPr>
          <p:cNvPr id="235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FF1DAE1-7A07-468F-8A77-340622350F2E}" type="slidenum">
              <a:rPr lang="en-CA" smtClean="0"/>
              <a:pPr fontAlgn="base">
                <a:spcBef>
                  <a:spcPct val="0"/>
                </a:spcBef>
                <a:spcAft>
                  <a:spcPct val="0"/>
                </a:spcAft>
                <a:defRPr/>
              </a:pPr>
              <a:t>76</a:t>
            </a:fld>
            <a:endParaRPr lang="en-CA" smtClean="0"/>
          </a:p>
        </p:txBody>
      </p:sp>
    </p:spTree>
    <p:extLst>
      <p:ext uri="{BB962C8B-B14F-4D97-AF65-F5344CB8AC3E}">
        <p14:creationId xmlns:p14="http://schemas.microsoft.com/office/powerpoint/2010/main" val="205068205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7E39ECC-8F76-4089-8F43-D261B028C970}" type="slidenum">
              <a:rPr lang="en-CA" smtClean="0"/>
              <a:pPr fontAlgn="base">
                <a:spcBef>
                  <a:spcPct val="0"/>
                </a:spcBef>
                <a:spcAft>
                  <a:spcPct val="0"/>
                </a:spcAft>
                <a:defRPr/>
              </a:pPr>
              <a:t>77</a:t>
            </a:fld>
            <a:endParaRPr lang="en-CA" smtClean="0"/>
          </a:p>
        </p:txBody>
      </p:sp>
    </p:spTree>
    <p:extLst>
      <p:ext uri="{BB962C8B-B14F-4D97-AF65-F5344CB8AC3E}">
        <p14:creationId xmlns:p14="http://schemas.microsoft.com/office/powerpoint/2010/main" val="137086691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CA"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085A736-7A5D-40F2-87F0-067EB12162C8}" type="slidenum">
              <a:rPr lang="en-CA" smtClean="0"/>
              <a:pPr fontAlgn="base">
                <a:spcBef>
                  <a:spcPct val="0"/>
                </a:spcBef>
                <a:spcAft>
                  <a:spcPct val="0"/>
                </a:spcAft>
                <a:defRPr/>
              </a:pPr>
              <a:t>78</a:t>
            </a:fld>
            <a:endParaRPr lang="en-CA" smtClean="0"/>
          </a:p>
        </p:txBody>
      </p:sp>
    </p:spTree>
    <p:extLst>
      <p:ext uri="{BB962C8B-B14F-4D97-AF65-F5344CB8AC3E}">
        <p14:creationId xmlns:p14="http://schemas.microsoft.com/office/powerpoint/2010/main" val="15167542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83A8C24-E13E-4307-96C3-52EA1C4FE0D1}" type="slidenum">
              <a:rPr lang="en-CA" smtClean="0"/>
              <a:pPr fontAlgn="base">
                <a:spcBef>
                  <a:spcPct val="0"/>
                </a:spcBef>
                <a:spcAft>
                  <a:spcPct val="0"/>
                </a:spcAft>
                <a:defRPr/>
              </a:pPr>
              <a:t>79</a:t>
            </a:fld>
            <a:endParaRPr lang="en-CA" smtClean="0"/>
          </a:p>
        </p:txBody>
      </p:sp>
    </p:spTree>
    <p:extLst>
      <p:ext uri="{BB962C8B-B14F-4D97-AF65-F5344CB8AC3E}">
        <p14:creationId xmlns:p14="http://schemas.microsoft.com/office/powerpoint/2010/main" val="290581614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1A1176A-05D4-4E46-9249-10D8921B3B26}" type="slidenum">
              <a:rPr lang="en-CA" smtClean="0"/>
              <a:pPr fontAlgn="base">
                <a:spcBef>
                  <a:spcPct val="0"/>
                </a:spcBef>
                <a:spcAft>
                  <a:spcPct val="0"/>
                </a:spcAft>
                <a:defRPr/>
              </a:pPr>
              <a:t>80</a:t>
            </a:fld>
            <a:endParaRPr lang="en-CA" smtClean="0"/>
          </a:p>
        </p:txBody>
      </p:sp>
    </p:spTree>
    <p:extLst>
      <p:ext uri="{BB962C8B-B14F-4D97-AF65-F5344CB8AC3E}">
        <p14:creationId xmlns:p14="http://schemas.microsoft.com/office/powerpoint/2010/main" val="303399268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1569383-4F04-4C5A-9594-FABE2EE4FEA8}" type="slidenum">
              <a:rPr lang="en-CA" smtClean="0"/>
              <a:pPr fontAlgn="base">
                <a:spcBef>
                  <a:spcPct val="0"/>
                </a:spcBef>
                <a:spcAft>
                  <a:spcPct val="0"/>
                </a:spcAft>
                <a:defRPr/>
              </a:pPr>
              <a:t>81</a:t>
            </a:fld>
            <a:endParaRPr lang="en-CA" smtClean="0"/>
          </a:p>
        </p:txBody>
      </p:sp>
    </p:spTree>
    <p:extLst>
      <p:ext uri="{BB962C8B-B14F-4D97-AF65-F5344CB8AC3E}">
        <p14:creationId xmlns:p14="http://schemas.microsoft.com/office/powerpoint/2010/main" val="30111333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CA" dirty="0" smtClean="0"/>
          </a:p>
        </p:txBody>
      </p:sp>
      <p:sp>
        <p:nvSpPr>
          <p:cNvPr id="2867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7FFD2BF-08C9-49B4-8689-59A8F9A3C360}" type="slidenum">
              <a:rPr lang="en-CA" smtClean="0"/>
              <a:pPr fontAlgn="base">
                <a:spcBef>
                  <a:spcPct val="0"/>
                </a:spcBef>
                <a:spcAft>
                  <a:spcPct val="0"/>
                </a:spcAft>
                <a:defRPr/>
              </a:pPr>
              <a:t>82</a:t>
            </a:fld>
            <a:endParaRPr lang="en-CA" smtClean="0"/>
          </a:p>
        </p:txBody>
      </p:sp>
    </p:spTree>
    <p:extLst>
      <p:ext uri="{BB962C8B-B14F-4D97-AF65-F5344CB8AC3E}">
        <p14:creationId xmlns:p14="http://schemas.microsoft.com/office/powerpoint/2010/main" val="2071417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cxnSp>
        <p:nvCxnSpPr>
          <p:cNvPr id="9" name="Straight Connector 8">
            <a:extLst>
              <a:ext uri="{FF2B5EF4-FFF2-40B4-BE49-F238E27FC236}">
                <a16:creationId xmlns=""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 xmlns:a16="http://schemas.microsoft.com/office/drawing/2014/main" id="{9925CCF1-92C0-4AF3-BFAF-4921631915AB}"/>
              </a:ext>
            </a:extLst>
          </p:cNvPr>
          <p:cNvSpPr>
            <a:spLocks noGrp="1"/>
          </p:cNvSpPr>
          <p:nvPr>
            <p:ph type="dt" sz="half" idx="10"/>
          </p:nvPr>
        </p:nvSpPr>
        <p:spPr/>
        <p:txBody>
          <a:bodyPr/>
          <a:lstStyle/>
          <a:p>
            <a:fld id="{C04AE2FC-24D0-4B31-BAD7-9EAD52694FE0}" type="datetime1">
              <a:rPr lang="en-US" smtClean="0"/>
              <a:t>11/22/2019</a:t>
            </a:fld>
            <a:endParaRPr lang="en-GB"/>
          </a:p>
        </p:txBody>
      </p:sp>
      <p:sp>
        <p:nvSpPr>
          <p:cNvPr id="5" name="Footer Placeholder 4">
            <a:extLst>
              <a:ext uri="{FF2B5EF4-FFF2-40B4-BE49-F238E27FC236}">
                <a16:creationId xmlns="" xmlns:a16="http://schemas.microsoft.com/office/drawing/2014/main" id="{051A78A9-3DFF-4937-A9F2-5D8CF495F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5FAEB271-5CC0-4759-BC6E-8BE53AB227C0}"/>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145307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 xmlns:a16="http://schemas.microsoft.com/office/drawing/2014/main" id="{354D8B55-9EA8-4B81-8E84-9B93B0A27559}"/>
              </a:ext>
            </a:extLst>
          </p:cNvPr>
          <p:cNvSpPr>
            <a:spLocks noGrp="1"/>
          </p:cNvSpPr>
          <p:nvPr>
            <p:ph type="dt" sz="half" idx="10"/>
          </p:nvPr>
        </p:nvSpPr>
        <p:spPr/>
        <p:txBody>
          <a:bodyPr/>
          <a:lstStyle/>
          <a:p>
            <a:fld id="{DDD496C5-B2E6-4090-B05F-99F286130818}" type="datetime1">
              <a:rPr lang="en-US" smtClean="0"/>
              <a:t>11/22/2019</a:t>
            </a:fld>
            <a:endParaRPr lang="en-GB"/>
          </a:p>
        </p:txBody>
      </p:sp>
      <p:sp>
        <p:nvSpPr>
          <p:cNvPr id="8" name="Footer Placeholder 7">
            <a:extLst>
              <a:ext uri="{FF2B5EF4-FFF2-40B4-BE49-F238E27FC236}">
                <a16:creationId xmlns="" xmlns:a16="http://schemas.microsoft.com/office/drawing/2014/main" id="{062CA021-2578-47CB-822C-BDDFF7223B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C4AAB51D-4141-4682-9375-DAFD5FB9DD10}"/>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2500139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cxnSp>
        <p:nvCxnSpPr>
          <p:cNvPr id="9" name="Straight Connector 8">
            <a:extLst>
              <a:ext uri="{FF2B5EF4-FFF2-40B4-BE49-F238E27FC236}">
                <a16:creationId xmlns=""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 xmlns:a16="http://schemas.microsoft.com/office/drawing/2014/main" id="{AAF2E137-EC28-48F8-9198-1F02539029B6}"/>
              </a:ext>
            </a:extLst>
          </p:cNvPr>
          <p:cNvSpPr>
            <a:spLocks noGrp="1"/>
          </p:cNvSpPr>
          <p:nvPr>
            <p:ph type="dt" sz="half" idx="10"/>
          </p:nvPr>
        </p:nvSpPr>
        <p:spPr/>
        <p:txBody>
          <a:bodyPr/>
          <a:lstStyle/>
          <a:p>
            <a:fld id="{556BD689-BFC7-4CA6-9308-7D935821AD09}" type="datetime1">
              <a:rPr lang="en-US" smtClean="0"/>
              <a:t>11/22/2019</a:t>
            </a:fld>
            <a:endParaRPr lang="en-GB"/>
          </a:p>
        </p:txBody>
      </p:sp>
      <p:sp>
        <p:nvSpPr>
          <p:cNvPr id="8" name="Footer Placeholder 7">
            <a:extLst>
              <a:ext uri="{FF2B5EF4-FFF2-40B4-BE49-F238E27FC236}">
                <a16:creationId xmlns="" xmlns:a16="http://schemas.microsoft.com/office/drawing/2014/main" id="{189422CD-6F62-4DD6-89EF-07A60B42D219}"/>
              </a:ext>
            </a:extLst>
          </p:cNvPr>
          <p:cNvSpPr>
            <a:spLocks noGrp="1"/>
          </p:cNvSpPr>
          <p:nvPr>
            <p:ph type="ftr" sz="quarter" idx="11"/>
          </p:nvPr>
        </p:nvSpPr>
        <p:spPr/>
        <p:txBody>
          <a:bodyPr/>
          <a:lstStyle/>
          <a:p>
            <a:endParaRPr lang="en-GB"/>
          </a:p>
        </p:txBody>
      </p:sp>
      <p:sp>
        <p:nvSpPr>
          <p:cNvPr id="11" name="Slide Number Placeholder 10">
            <a:extLst>
              <a:ext uri="{FF2B5EF4-FFF2-40B4-BE49-F238E27FC236}">
                <a16:creationId xmlns="" xmlns:a16="http://schemas.microsoft.com/office/drawing/2014/main" id="{69C6AFF8-42B4-4D05-969B-9F5FB3355555}"/>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114713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a:extLst>
              <a:ext uri="{FF2B5EF4-FFF2-40B4-BE49-F238E27FC236}">
                <a16:creationId xmlns="" xmlns:a16="http://schemas.microsoft.com/office/drawing/2014/main" id="{5782D47D-B0DC-4C40-BCC6-BBBA32584A38}"/>
              </a:ext>
            </a:extLst>
          </p:cNvPr>
          <p:cNvSpPr>
            <a:spLocks noGrp="1"/>
          </p:cNvSpPr>
          <p:nvPr>
            <p:ph type="dt" sz="half" idx="10"/>
          </p:nvPr>
        </p:nvSpPr>
        <p:spPr/>
        <p:txBody>
          <a:bodyPr/>
          <a:lstStyle/>
          <a:p>
            <a:fld id="{4D4DED86-806C-439E-A11B-DB0B0C9E5F57}" type="datetime1">
              <a:rPr lang="en-US" smtClean="0"/>
              <a:t>11/22/2019</a:t>
            </a:fld>
            <a:endParaRPr lang="en-GB"/>
          </a:p>
        </p:txBody>
      </p:sp>
      <p:sp>
        <p:nvSpPr>
          <p:cNvPr id="9" name="Footer Placeholder 8">
            <a:extLst>
              <a:ext uri="{FF2B5EF4-FFF2-40B4-BE49-F238E27FC236}">
                <a16:creationId xmlns="" xmlns:a16="http://schemas.microsoft.com/office/drawing/2014/main" id="{4690D34E-7EBD-44B2-83CA-4C126A18D7EF}"/>
              </a:ext>
            </a:extLst>
          </p:cNvPr>
          <p:cNvSpPr>
            <a:spLocks noGrp="1"/>
          </p:cNvSpPr>
          <p:nvPr>
            <p:ph type="ftr" sz="quarter" idx="11"/>
          </p:nvPr>
        </p:nvSpPr>
        <p:spPr/>
        <p:txBody>
          <a:bodyPr/>
          <a:lstStyle/>
          <a:p>
            <a:endParaRPr lang="en-GB"/>
          </a:p>
        </p:txBody>
      </p:sp>
      <p:sp>
        <p:nvSpPr>
          <p:cNvPr id="10" name="Slide Number Placeholder 9">
            <a:extLst>
              <a:ext uri="{FF2B5EF4-FFF2-40B4-BE49-F238E27FC236}">
                <a16:creationId xmlns="" xmlns:a16="http://schemas.microsoft.com/office/drawing/2014/main" id="{2AC511A1-9BBD-42DE-92FB-2AF44F8E97A9}"/>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1343549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a:extLst>
              <a:ext uri="{FF2B5EF4-FFF2-40B4-BE49-F238E27FC236}">
                <a16:creationId xmlns="" xmlns:a16="http://schemas.microsoft.com/office/drawing/2014/main" id="{8AF8A515-AA94-45D1-9223-5C2272618D85}"/>
              </a:ext>
            </a:extLst>
          </p:cNvPr>
          <p:cNvSpPr>
            <a:spLocks noGrp="1"/>
          </p:cNvSpPr>
          <p:nvPr>
            <p:ph type="dt" sz="half" idx="10"/>
          </p:nvPr>
        </p:nvSpPr>
        <p:spPr/>
        <p:txBody>
          <a:bodyPr/>
          <a:lstStyle/>
          <a:p>
            <a:fld id="{90278107-C2A5-479A-B733-2F153E5C06CE}" type="datetime1">
              <a:rPr lang="en-US" smtClean="0"/>
              <a:t>11/22/2019</a:t>
            </a:fld>
            <a:endParaRPr lang="en-GB"/>
          </a:p>
        </p:txBody>
      </p:sp>
      <p:sp>
        <p:nvSpPr>
          <p:cNvPr id="11" name="Footer Placeholder 10">
            <a:extLst>
              <a:ext uri="{FF2B5EF4-FFF2-40B4-BE49-F238E27FC236}">
                <a16:creationId xmlns="" xmlns:a16="http://schemas.microsoft.com/office/drawing/2014/main" id="{D052F5BC-98E0-4D60-AD67-9547738B7DD4}"/>
              </a:ext>
            </a:extLst>
          </p:cNvPr>
          <p:cNvSpPr>
            <a:spLocks noGrp="1"/>
          </p:cNvSpPr>
          <p:nvPr>
            <p:ph type="ftr" sz="quarter" idx="11"/>
          </p:nvPr>
        </p:nvSpPr>
        <p:spPr/>
        <p:txBody>
          <a:bodyPr/>
          <a:lstStyle/>
          <a:p>
            <a:endParaRPr lang="en-GB"/>
          </a:p>
        </p:txBody>
      </p:sp>
      <p:sp>
        <p:nvSpPr>
          <p:cNvPr id="12" name="Slide Number Placeholder 11">
            <a:extLst>
              <a:ext uri="{FF2B5EF4-FFF2-40B4-BE49-F238E27FC236}">
                <a16:creationId xmlns="" xmlns:a16="http://schemas.microsoft.com/office/drawing/2014/main" id="{A38552DC-952E-41EA-AAAF-C2187523C0B0}"/>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2573032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6" name="Date Placeholder 5">
            <a:extLst>
              <a:ext uri="{FF2B5EF4-FFF2-40B4-BE49-F238E27FC236}">
                <a16:creationId xmlns="" xmlns:a16="http://schemas.microsoft.com/office/drawing/2014/main" id="{7392073F-158F-44A3-8913-917AFFC1BC20}"/>
              </a:ext>
            </a:extLst>
          </p:cNvPr>
          <p:cNvSpPr>
            <a:spLocks noGrp="1"/>
          </p:cNvSpPr>
          <p:nvPr>
            <p:ph type="dt" sz="half" idx="10"/>
          </p:nvPr>
        </p:nvSpPr>
        <p:spPr/>
        <p:txBody>
          <a:bodyPr/>
          <a:lstStyle/>
          <a:p>
            <a:fld id="{BA5AFECD-F5B1-4DDE-8BD5-771A933AA3FA}" type="datetime1">
              <a:rPr lang="en-US" smtClean="0"/>
              <a:t>11/22/2019</a:t>
            </a:fld>
            <a:endParaRPr lang="en-GB"/>
          </a:p>
        </p:txBody>
      </p:sp>
      <p:sp>
        <p:nvSpPr>
          <p:cNvPr id="7" name="Footer Placeholder 6">
            <a:extLst>
              <a:ext uri="{FF2B5EF4-FFF2-40B4-BE49-F238E27FC236}">
                <a16:creationId xmlns="" xmlns:a16="http://schemas.microsoft.com/office/drawing/2014/main" id="{EED72207-24CA-42B7-A975-2F8E41CBA904}"/>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 xmlns:a16="http://schemas.microsoft.com/office/drawing/2014/main" id="{D01080F2-251A-4B88-9A62-16F46D724F83}"/>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3392023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 xmlns:a16="http://schemas.microsoft.com/office/drawing/2014/main" id="{94E9223F-721F-47BF-9FD5-0F8D12FF0DE1}"/>
              </a:ext>
            </a:extLst>
          </p:cNvPr>
          <p:cNvSpPr>
            <a:spLocks noGrp="1"/>
          </p:cNvSpPr>
          <p:nvPr>
            <p:ph type="dt" sz="half" idx="10"/>
          </p:nvPr>
        </p:nvSpPr>
        <p:spPr/>
        <p:txBody>
          <a:bodyPr/>
          <a:lstStyle/>
          <a:p>
            <a:fld id="{F2B602AE-5922-493E-A92E-8CDBC322A500}" type="datetime1">
              <a:rPr lang="en-US" smtClean="0"/>
              <a:t>11/22/2019</a:t>
            </a:fld>
            <a:endParaRPr lang="en-GB"/>
          </a:p>
        </p:txBody>
      </p:sp>
      <p:sp>
        <p:nvSpPr>
          <p:cNvPr id="3" name="Footer Placeholder 2">
            <a:extLst>
              <a:ext uri="{FF2B5EF4-FFF2-40B4-BE49-F238E27FC236}">
                <a16:creationId xmlns="" xmlns:a16="http://schemas.microsoft.com/office/drawing/2014/main" id="{05915714-6BBA-4593-8591-4E26F7D58D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BE06F857-D2E1-44DD-ABDD-EBB739645B67}"/>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2419496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D4AE3E22-4A8C-405D-AF23-8363072A17E8}" type="datetime1">
              <a:rPr lang="en-US" smtClean="0"/>
              <a:t>11/22/2019</a:t>
            </a:fld>
            <a:endParaRPr lang="en-GB"/>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14514FF-EB1A-4C17-8BAB-A9705A9C5C57}" type="slidenum">
              <a:rPr lang="en-GB" smtClean="0"/>
              <a:t>‹#›</a:t>
            </a:fld>
            <a:endParaRPr lang="en-GB"/>
          </a:p>
        </p:txBody>
      </p:sp>
    </p:spTree>
    <p:extLst>
      <p:ext uri="{BB962C8B-B14F-4D97-AF65-F5344CB8AC3E}">
        <p14:creationId xmlns:p14="http://schemas.microsoft.com/office/powerpoint/2010/main" val="3994435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AAD439B9-F98E-4A8F-967B-5E290D11C58D}" type="datetime1">
              <a:rPr lang="en-US" smtClean="0"/>
              <a:t>11/22/2019</a:t>
            </a:fld>
            <a:endParaRPr lang="en-GB"/>
          </a:p>
        </p:txBody>
      </p:sp>
      <p:sp>
        <p:nvSpPr>
          <p:cNvPr id="6" name="Footer Placeholder 5"/>
          <p:cNvSpPr>
            <a:spLocks noGrp="1"/>
          </p:cNvSpPr>
          <p:nvPr>
            <p:ph type="ftr" sz="quarter" idx="11"/>
          </p:nvPr>
        </p:nvSpPr>
        <p:spPr>
          <a:xfrm>
            <a:off x="1097279" y="6446838"/>
            <a:ext cx="6818262" cy="365125"/>
          </a:xfrm>
        </p:spPr>
        <p:txBody>
          <a:bodyPr/>
          <a:lstStyle/>
          <a:p>
            <a:endParaRPr lang="en-GB"/>
          </a:p>
        </p:txBody>
      </p:sp>
      <p:sp>
        <p:nvSpPr>
          <p:cNvPr id="7" name="Slide Number Placeholder 6"/>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2785926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 xmlns:a16="http://schemas.microsoft.com/office/drawing/2014/main" id="{7D5506EE-1026-4F35-9ACC-BD05BE0F9B36}"/>
              </a:ext>
            </a:extLst>
          </p:cNvPr>
          <p:cNvSpPr>
            <a:spLocks noGrp="1"/>
          </p:cNvSpPr>
          <p:nvPr>
            <p:ph type="dt" sz="half" idx="10"/>
          </p:nvPr>
        </p:nvSpPr>
        <p:spPr/>
        <p:txBody>
          <a:bodyPr/>
          <a:lstStyle/>
          <a:p>
            <a:fld id="{5C0CC037-B549-4535-8588-7E3056CAC2B1}" type="datetime1">
              <a:rPr lang="en-US" smtClean="0"/>
              <a:t>11/22/2019</a:t>
            </a:fld>
            <a:endParaRPr lang="en-GB"/>
          </a:p>
        </p:txBody>
      </p:sp>
      <p:sp>
        <p:nvSpPr>
          <p:cNvPr id="8" name="Footer Placeholder 7">
            <a:extLst>
              <a:ext uri="{FF2B5EF4-FFF2-40B4-BE49-F238E27FC236}">
                <a16:creationId xmlns="" xmlns:a16="http://schemas.microsoft.com/office/drawing/2014/main" id="{B7696E5F-8D95-4450-AE52-5438E6EDE2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999B2253-74CC-409E-BEB0-F8EFCFCB5629}"/>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3309082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a:extLst>
              <a:ext uri="{FF2B5EF4-FFF2-40B4-BE49-F238E27FC236}">
                <a16:creationId xmlns="" xmlns:a16="http://schemas.microsoft.com/office/drawing/2014/main" id="{AF33D6B0-F070-45C4-A472-19F432BE3932}"/>
              </a:ext>
            </a:extLst>
          </p:cNvPr>
          <p:cNvSpPr>
            <a:spLocks noGrp="1"/>
          </p:cNvSpPr>
          <p:nvPr>
            <p:ph type="dt" sz="half" idx="10"/>
          </p:nvPr>
        </p:nvSpPr>
        <p:spPr/>
        <p:txBody>
          <a:bodyPr/>
          <a:lstStyle/>
          <a:p>
            <a:fld id="{58E6B702-9812-46F7-8DF0-CD9E1E776F0F}" type="datetime1">
              <a:rPr lang="en-US" smtClean="0"/>
              <a:t>11/22/2019</a:t>
            </a:fld>
            <a:endParaRPr lang="en-GB"/>
          </a:p>
        </p:txBody>
      </p:sp>
      <p:sp>
        <p:nvSpPr>
          <p:cNvPr id="8" name="Footer Placeholder 7">
            <a:extLst>
              <a:ext uri="{FF2B5EF4-FFF2-40B4-BE49-F238E27FC236}">
                <a16:creationId xmlns="" xmlns:a16="http://schemas.microsoft.com/office/drawing/2014/main" id="{9975399F-DAB2-410D-967F-ED17E6F796E7}"/>
              </a:ext>
            </a:extLst>
          </p:cNvPr>
          <p:cNvSpPr>
            <a:spLocks noGrp="1"/>
          </p:cNvSpPr>
          <p:nvPr>
            <p:ph type="ftr" sz="quarter" idx="11"/>
          </p:nvPr>
        </p:nvSpPr>
        <p:spPr/>
        <p:txBody>
          <a:bodyPr/>
          <a:lstStyle/>
          <a:p>
            <a:endParaRPr lang="en-GB"/>
          </a:p>
        </p:txBody>
      </p:sp>
      <p:sp>
        <p:nvSpPr>
          <p:cNvPr id="10" name="Slide Number Placeholder 9">
            <a:extLst>
              <a:ext uri="{FF2B5EF4-FFF2-40B4-BE49-F238E27FC236}">
                <a16:creationId xmlns="" xmlns:a16="http://schemas.microsoft.com/office/drawing/2014/main" id="{F762A46F-6BE5-4D12-9412-5CA7672EA8EC}"/>
              </a:ext>
            </a:extLst>
          </p:cNvPr>
          <p:cNvSpPr>
            <a:spLocks noGrp="1"/>
          </p:cNvSpPr>
          <p:nvPr>
            <p:ph type="sldNum" sz="quarter" idx="12"/>
          </p:nvPr>
        </p:nvSpPr>
        <p:spPr/>
        <p:txBody>
          <a:bodyPr/>
          <a:lstStyle/>
          <a:p>
            <a:fld id="{D14514FF-EB1A-4C17-8BAB-A9705A9C5C57}" type="slidenum">
              <a:rPr lang="en-GB" smtClean="0"/>
              <a:t>‹#›</a:t>
            </a:fld>
            <a:endParaRPr lang="en-GB"/>
          </a:p>
        </p:txBody>
      </p:sp>
    </p:spTree>
    <p:extLst>
      <p:ext uri="{BB962C8B-B14F-4D97-AF65-F5344CB8AC3E}">
        <p14:creationId xmlns:p14="http://schemas.microsoft.com/office/powerpoint/2010/main" val="10348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609600" y="6251575"/>
            <a:ext cx="2844800" cy="476250"/>
          </a:xfrm>
        </p:spPr>
        <p:txBody>
          <a:bodyPr/>
          <a:lstStyle>
            <a:lvl1pPr>
              <a:defRPr/>
            </a:lvl1pPr>
          </a:lstStyle>
          <a:p>
            <a:fld id="{BF4EDE3C-1330-4B0A-B21A-B60FD7F3297D}" type="datetime1">
              <a:rPr lang="en-US" altLang="en-US" smtClean="0"/>
              <a:t>11/22/2019</a:t>
            </a:fld>
            <a:endParaRPr lang="en-US" altLang="en-US"/>
          </a:p>
        </p:txBody>
      </p:sp>
      <p:sp>
        <p:nvSpPr>
          <p:cNvPr id="4" name="Slide Number Placeholder 3"/>
          <p:cNvSpPr>
            <a:spLocks noGrp="1"/>
          </p:cNvSpPr>
          <p:nvPr>
            <p:ph type="sldNum" sz="quarter" idx="11"/>
          </p:nvPr>
        </p:nvSpPr>
        <p:spPr>
          <a:xfrm>
            <a:off x="8737600" y="6248400"/>
            <a:ext cx="2844800" cy="476250"/>
          </a:xfrm>
        </p:spPr>
        <p:txBody>
          <a:bodyPr/>
          <a:lstStyle>
            <a:lvl1pPr>
              <a:defRPr/>
            </a:lvl1pPr>
          </a:lstStyle>
          <a:p>
            <a:fld id="{86180B43-B2F8-4E81-A082-6BF248AE633D}" type="slidenum">
              <a:rPr lang="en-US" altLang="en-US"/>
              <a:pPr/>
              <a:t>‹#›</a:t>
            </a:fld>
            <a:endParaRPr lang="en-US" altLang="en-US"/>
          </a:p>
        </p:txBody>
      </p:sp>
      <p:sp>
        <p:nvSpPr>
          <p:cNvPr id="5" name="Footer Placeholder 4"/>
          <p:cNvSpPr>
            <a:spLocks noGrp="1"/>
          </p:cNvSpPr>
          <p:nvPr>
            <p:ph type="ftr" sz="quarter" idx="12"/>
          </p:nvPr>
        </p:nvSpPr>
        <p:spPr>
          <a:xfrm>
            <a:off x="4165600" y="6248400"/>
            <a:ext cx="3860800" cy="476250"/>
          </a:xfrm>
        </p:spPr>
        <p:txBody>
          <a:bodyPr/>
          <a:lstStyle>
            <a:lvl1pPr>
              <a:defRPr/>
            </a:lvl1pPr>
          </a:lstStyle>
          <a:p>
            <a:endParaRPr lang="en-US" altLang="en-US"/>
          </a:p>
        </p:txBody>
      </p:sp>
    </p:spTree>
    <p:extLst>
      <p:ext uri="{BB962C8B-B14F-4D97-AF65-F5344CB8AC3E}">
        <p14:creationId xmlns:p14="http://schemas.microsoft.com/office/powerpoint/2010/main" val="2428881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9838267"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1079500" y="2138364"/>
            <a:ext cx="5202767" cy="3881437"/>
          </a:xfrm>
        </p:spPr>
        <p:txBody>
          <a:bodyPr/>
          <a:lstStyle/>
          <a:p>
            <a:endParaRPr lang="en-GB"/>
          </a:p>
        </p:txBody>
      </p:sp>
      <p:sp>
        <p:nvSpPr>
          <p:cNvPr id="4" name="Text Placeholder 3"/>
          <p:cNvSpPr>
            <a:spLocks noGrp="1"/>
          </p:cNvSpPr>
          <p:nvPr>
            <p:ph type="body" sz="half" idx="2"/>
          </p:nvPr>
        </p:nvSpPr>
        <p:spPr>
          <a:xfrm>
            <a:off x="6485467" y="2138364"/>
            <a:ext cx="5204884" cy="38814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079500" y="6373813"/>
            <a:ext cx="2540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4176184" y="6376988"/>
            <a:ext cx="41148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8786285" y="6376988"/>
            <a:ext cx="2925233" cy="457200"/>
          </a:xfrm>
        </p:spPr>
        <p:txBody>
          <a:bodyPr/>
          <a:lstStyle>
            <a:lvl1pPr>
              <a:defRPr/>
            </a:lvl1pPr>
          </a:lstStyle>
          <a:p>
            <a:fld id="{67BF0831-0F00-4449-BABA-E6B5CFCA8E89}" type="slidenum">
              <a:rPr lang="en-US" altLang="en-US"/>
              <a:pPr/>
              <a:t>‹#›</a:t>
            </a:fld>
            <a:endParaRPr lang="en-US" altLang="en-US"/>
          </a:p>
        </p:txBody>
      </p:sp>
    </p:spTree>
    <p:extLst>
      <p:ext uri="{BB962C8B-B14F-4D97-AF65-F5344CB8AC3E}">
        <p14:creationId xmlns:p14="http://schemas.microsoft.com/office/powerpoint/2010/main" val="268709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4FB9D198-D070-40CF-AC27-89C4C8C96CA9}" type="datetime1">
              <a:rPr lang="en-US" smtClean="0"/>
              <a:t>11/22/2019</a:t>
            </a:fld>
            <a:endParaRPr lang="en-GB"/>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D14514FF-EB1A-4C17-8BAB-A9705A9C5C57}" type="slidenum">
              <a:rPr lang="en-GB" smtClean="0"/>
              <a:t>‹#›</a:t>
            </a:fld>
            <a:endParaRPr lang="en-GB"/>
          </a:p>
        </p:txBody>
      </p:sp>
      <p:cxnSp>
        <p:nvCxnSpPr>
          <p:cNvPr id="10" name="Straight Connector 9">
            <a:extLst>
              <a:ext uri="{FF2B5EF4-FFF2-40B4-BE49-F238E27FC236}">
                <a16:creationId xmlns=""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315747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Lst>
  <p:hf sldNum="0" hdr="0" ftr="0" dt="0"/>
  <p:txStyles>
    <p:titleStyle>
      <a:lvl1pPr algn="l" defTabSz="914400" rtl="0" eaLnBrk="1" latinLnBrk="0" hangingPunct="1">
        <a:lnSpc>
          <a:spcPct val="90000"/>
        </a:lnSpc>
        <a:spcBef>
          <a:spcPct val="0"/>
        </a:spcBef>
        <a:buNone/>
        <a:defRPr sz="48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wmf"/><Relationship Id="rId4" Type="http://schemas.openxmlformats.org/officeDocument/2006/relationships/oleObject" Target="../embeddings/oleObject1.bin"/></Relationships>
</file>

<file path=ppt/slides/_rels/slide4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15.wmf"/><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7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DBA Power, Obedience and Control</a:t>
            </a:r>
            <a:endParaRPr lang="en-GB" dirty="0"/>
          </a:p>
        </p:txBody>
      </p:sp>
      <p:sp>
        <p:nvSpPr>
          <p:cNvPr id="4103" name="Rectangle 7"/>
          <p:cNvSpPr>
            <a:spLocks noGrp="1" noChangeArrowheads="1"/>
          </p:cNvSpPr>
          <p:nvPr>
            <p:ph type="subTitle" idx="1"/>
          </p:nvPr>
        </p:nvSpPr>
        <p:spPr/>
        <p:txBody>
          <a:bodyPr>
            <a:normAutofit/>
          </a:bodyPr>
          <a:lstStyle/>
          <a:p>
            <a:r>
              <a:rPr lang="en-US" altLang="en-US" b="1" dirty="0" err="1" smtClean="0"/>
              <a:t>Dr</a:t>
            </a:r>
            <a:r>
              <a:rPr lang="en-US" altLang="en-US" b="1" dirty="0" smtClean="0"/>
              <a:t> Caroline </a:t>
            </a:r>
            <a:r>
              <a:rPr lang="en-US" altLang="en-US" b="1" dirty="0" err="1" smtClean="0"/>
              <a:t>jawad</a:t>
            </a:r>
            <a:r>
              <a:rPr lang="en-US" altLang="en-US" b="1" dirty="0" smtClean="0"/>
              <a:t> 2019</a:t>
            </a:r>
            <a:endParaRPr lang="en-US" altLang="en-US" b="1" dirty="0"/>
          </a:p>
        </p:txBody>
      </p:sp>
    </p:spTree>
    <p:extLst>
      <p:ext uri="{BB962C8B-B14F-4D97-AF65-F5344CB8AC3E}">
        <p14:creationId xmlns:p14="http://schemas.microsoft.com/office/powerpoint/2010/main" val="14648382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6" name="Picture 6" descr="nike"/>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3646426" y="2123302"/>
            <a:ext cx="4572000" cy="2286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942603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olympic"/>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3385752" y="1452434"/>
            <a:ext cx="4972050" cy="33147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128223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4" name="Picture 4" descr="billgamte"/>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3616411" y="414681"/>
            <a:ext cx="4179888" cy="5851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056002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4" descr="confed"/>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2875005" y="807351"/>
            <a:ext cx="6877050" cy="46815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165447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descr="redcross"/>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4687329" y="1408756"/>
            <a:ext cx="3268663" cy="32686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121717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8" name="Picture 4" descr="bad"/>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4069492" y="1452948"/>
            <a:ext cx="3429000" cy="3429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302808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4" descr="status"/>
          <p:cNvPicPr>
            <a:picLocks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2034746" y="200497"/>
            <a:ext cx="7802563" cy="5851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663276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rrowheads="1"/>
          </p:cNvSpPr>
          <p:nvPr>
            <p:ph type="title"/>
          </p:nvPr>
        </p:nvSpPr>
        <p:spPr/>
        <p:txBody>
          <a:bodyPr/>
          <a:lstStyle/>
          <a:p>
            <a:r>
              <a:rPr lang="en-US" altLang="en-US"/>
              <a:t>Group Discussion</a:t>
            </a:r>
          </a:p>
        </p:txBody>
      </p:sp>
      <p:sp>
        <p:nvSpPr>
          <p:cNvPr id="63491" name="Rectangle 3"/>
          <p:cNvSpPr>
            <a:spLocks noGrp="1" noChangeArrowheads="1"/>
          </p:cNvSpPr>
          <p:nvPr>
            <p:ph type="body" idx="1"/>
          </p:nvPr>
        </p:nvSpPr>
        <p:spPr/>
        <p:txBody>
          <a:bodyPr/>
          <a:lstStyle/>
          <a:p>
            <a:pPr>
              <a:lnSpc>
                <a:spcPct val="90000"/>
              </a:lnSpc>
            </a:pPr>
            <a:r>
              <a:rPr lang="en-US" altLang="en-US" dirty="0"/>
              <a:t>Nike Logo</a:t>
            </a:r>
          </a:p>
          <a:p>
            <a:pPr>
              <a:lnSpc>
                <a:spcPct val="90000"/>
              </a:lnSpc>
            </a:pPr>
            <a:r>
              <a:rPr lang="en-US" altLang="en-US" dirty="0" smtClean="0"/>
              <a:t>Olympic </a:t>
            </a:r>
            <a:r>
              <a:rPr lang="en-US" altLang="en-US" dirty="0"/>
              <a:t>Flag</a:t>
            </a:r>
          </a:p>
          <a:p>
            <a:pPr>
              <a:lnSpc>
                <a:spcPct val="90000"/>
              </a:lnSpc>
            </a:pPr>
            <a:r>
              <a:rPr lang="en-US" altLang="en-US" dirty="0"/>
              <a:t>Bill Gates</a:t>
            </a:r>
          </a:p>
          <a:p>
            <a:pPr>
              <a:lnSpc>
                <a:spcPct val="90000"/>
              </a:lnSpc>
            </a:pPr>
            <a:r>
              <a:rPr lang="en-US" altLang="en-US" dirty="0"/>
              <a:t>Confederate Flag</a:t>
            </a:r>
          </a:p>
          <a:p>
            <a:pPr>
              <a:lnSpc>
                <a:spcPct val="90000"/>
              </a:lnSpc>
            </a:pPr>
            <a:r>
              <a:rPr lang="en-US" altLang="en-US" dirty="0"/>
              <a:t>Red Cross Logo</a:t>
            </a:r>
          </a:p>
          <a:p>
            <a:pPr>
              <a:lnSpc>
                <a:spcPct val="90000"/>
              </a:lnSpc>
            </a:pPr>
            <a:r>
              <a:rPr lang="en-US" altLang="en-US" dirty="0"/>
              <a:t>Swastika</a:t>
            </a:r>
          </a:p>
          <a:p>
            <a:pPr>
              <a:lnSpc>
                <a:spcPct val="90000"/>
              </a:lnSpc>
            </a:pPr>
            <a:r>
              <a:rPr lang="en-US" altLang="en-US" dirty="0"/>
              <a:t>Statue of Liberty</a:t>
            </a:r>
          </a:p>
          <a:p>
            <a:pPr>
              <a:lnSpc>
                <a:spcPct val="90000"/>
              </a:lnSpc>
            </a:pPr>
            <a:endParaRPr lang="en-US" altLang="en-US" dirty="0"/>
          </a:p>
          <a:p>
            <a:pPr>
              <a:lnSpc>
                <a:spcPct val="90000"/>
              </a:lnSpc>
            </a:pPr>
            <a:endParaRPr lang="en-US" altLang="en-US" dirty="0"/>
          </a:p>
          <a:p>
            <a:pPr>
              <a:lnSpc>
                <a:spcPct val="90000"/>
              </a:lnSpc>
            </a:pPr>
            <a:endParaRPr lang="en-US" altLang="en-US" dirty="0"/>
          </a:p>
        </p:txBody>
      </p:sp>
    </p:spTree>
    <p:extLst>
      <p:ext uri="{BB962C8B-B14F-4D97-AF65-F5344CB8AC3E}">
        <p14:creationId xmlns:p14="http://schemas.microsoft.com/office/powerpoint/2010/main" val="215277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rrowheads="1"/>
          </p:cNvSpPr>
          <p:nvPr>
            <p:ph type="title"/>
          </p:nvPr>
        </p:nvSpPr>
        <p:spPr/>
        <p:txBody>
          <a:bodyPr/>
          <a:lstStyle/>
          <a:p>
            <a:r>
              <a:rPr lang="en-US" altLang="en-US"/>
              <a:t>Purpose</a:t>
            </a:r>
          </a:p>
        </p:txBody>
      </p:sp>
      <p:sp>
        <p:nvSpPr>
          <p:cNvPr id="60419" name="Rectangle 3"/>
          <p:cNvSpPr>
            <a:spLocks noGrp="1" noChangeArrowheads="1"/>
          </p:cNvSpPr>
          <p:nvPr>
            <p:ph type="body" idx="1"/>
          </p:nvPr>
        </p:nvSpPr>
        <p:spPr/>
        <p:txBody>
          <a:bodyPr/>
          <a:lstStyle/>
          <a:p>
            <a:pPr lvl="1"/>
            <a:r>
              <a:rPr lang="en-US" altLang="en-US" dirty="0" smtClean="0"/>
              <a:t>To </a:t>
            </a:r>
            <a:r>
              <a:rPr lang="en-US" altLang="en-US" dirty="0"/>
              <a:t>examine the meanings and beliefs behind corporate symbols that make them so powerful.</a:t>
            </a:r>
          </a:p>
          <a:p>
            <a:endParaRPr lang="en-US" altLang="en-US" dirty="0" smtClean="0"/>
          </a:p>
          <a:p>
            <a:r>
              <a:rPr lang="en-US" altLang="en-US" dirty="0" smtClean="0"/>
              <a:t>.</a:t>
            </a:r>
            <a:endParaRPr lang="en-US" altLang="en-US" dirty="0"/>
          </a:p>
        </p:txBody>
      </p:sp>
    </p:spTree>
    <p:extLst>
      <p:ext uri="{BB962C8B-B14F-4D97-AF65-F5344CB8AC3E}">
        <p14:creationId xmlns:p14="http://schemas.microsoft.com/office/powerpoint/2010/main" val="420112037"/>
      </p:ext>
    </p:extLst>
  </p:cSld>
  <p:clrMapOvr>
    <a:masterClrMapping/>
  </p:clrMapOvr>
  <p:transition>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rrowheads="1"/>
          </p:cNvSpPr>
          <p:nvPr>
            <p:ph type="title"/>
          </p:nvPr>
        </p:nvSpPr>
        <p:spPr/>
        <p:txBody>
          <a:bodyPr/>
          <a:lstStyle/>
          <a:p>
            <a:r>
              <a:rPr lang="en-US" altLang="en-US"/>
              <a:t>Introduction</a:t>
            </a:r>
          </a:p>
        </p:txBody>
      </p:sp>
      <p:sp>
        <p:nvSpPr>
          <p:cNvPr id="61443" name="Rectangle 3"/>
          <p:cNvSpPr>
            <a:spLocks noGrp="1" noChangeArrowheads="1"/>
          </p:cNvSpPr>
          <p:nvPr>
            <p:ph type="body" idx="1"/>
          </p:nvPr>
        </p:nvSpPr>
        <p:spPr/>
        <p:txBody>
          <a:bodyPr/>
          <a:lstStyle/>
          <a:p>
            <a:endParaRPr lang="en-US" altLang="en-US" dirty="0"/>
          </a:p>
          <a:p>
            <a:r>
              <a:rPr lang="en-US" altLang="en-US" dirty="0"/>
              <a:t>The Symbolic Frame focuses on how individuals rationalize the world in which they live.</a:t>
            </a:r>
          </a:p>
          <a:p>
            <a:pPr lvl="1"/>
            <a:r>
              <a:rPr lang="en-US" altLang="en-US" dirty="0"/>
              <a:t>“ Meaning is not given to us; we have to create it.” </a:t>
            </a:r>
          </a:p>
        </p:txBody>
      </p:sp>
    </p:spTree>
    <p:extLst>
      <p:ext uri="{BB962C8B-B14F-4D97-AF65-F5344CB8AC3E}">
        <p14:creationId xmlns:p14="http://schemas.microsoft.com/office/powerpoint/2010/main" val="18409191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6"/>
          <p:cNvSpPr>
            <a:spLocks noGrp="1" noRot="1" noChangeArrowheads="1"/>
          </p:cNvSpPr>
          <p:nvPr>
            <p:ph type="title"/>
          </p:nvPr>
        </p:nvSpPr>
        <p:spPr/>
        <p:txBody>
          <a:bodyPr/>
          <a:lstStyle/>
          <a:p>
            <a:r>
              <a:rPr lang="en-US" altLang="en-US"/>
              <a:t>Organizations as Cultures</a:t>
            </a:r>
            <a:br>
              <a:rPr lang="en-US" altLang="en-US"/>
            </a:br>
            <a:r>
              <a:rPr lang="en-US" altLang="en-US" sz="1600"/>
              <a:t>Bolman &amp; Deal, </a:t>
            </a:r>
            <a:r>
              <a:rPr lang="en-US" altLang="en-US" sz="1600" i="1"/>
              <a:t>Reframing Organizations</a:t>
            </a:r>
            <a:r>
              <a:rPr lang="en-US" altLang="en-US" sz="1600"/>
              <a:t> (2003) – Chapter 12</a:t>
            </a:r>
          </a:p>
        </p:txBody>
      </p:sp>
      <p:sp>
        <p:nvSpPr>
          <p:cNvPr id="6151" name="Rectangle 7"/>
          <p:cNvSpPr>
            <a:spLocks noGrp="1" noChangeArrowheads="1"/>
          </p:cNvSpPr>
          <p:nvPr>
            <p:ph type="body" idx="1"/>
          </p:nvPr>
        </p:nvSpPr>
        <p:spPr/>
        <p:txBody>
          <a:bodyPr/>
          <a:lstStyle/>
          <a:p>
            <a:pPr marL="609600" indent="-609600"/>
            <a:r>
              <a:rPr lang="en-US" altLang="en-US" sz="2800"/>
              <a:t>Organizations have cultures vs. Organizations are cultures</a:t>
            </a:r>
          </a:p>
          <a:p>
            <a:pPr marL="609600" indent="-609600"/>
            <a:r>
              <a:rPr lang="en-US" altLang="en-US" sz="2800"/>
              <a:t>Culture is both:</a:t>
            </a:r>
          </a:p>
          <a:p>
            <a:pPr marL="990600" lvl="1" indent="-533400"/>
            <a:r>
              <a:rPr lang="en-US" altLang="en-US" sz="2400"/>
              <a:t>Product: it embodies accumulated wisdom of those before</a:t>
            </a:r>
          </a:p>
          <a:p>
            <a:pPr marL="990600" lvl="1" indent="-533400"/>
            <a:r>
              <a:rPr lang="en-US" altLang="en-US" sz="2400"/>
              <a:t>Process: it is constantly renewed and re-created </a:t>
            </a:r>
          </a:p>
          <a:p>
            <a:pPr marL="609600" indent="-609600"/>
            <a:r>
              <a:rPr lang="en-US" altLang="en-US" sz="2800"/>
              <a:t>Nordstrom (book example)</a:t>
            </a:r>
          </a:p>
          <a:p>
            <a:pPr marL="609600" indent="-609600"/>
            <a:r>
              <a:rPr lang="en-US" altLang="en-US" sz="2800"/>
              <a:t>Organization’s culture is revealed and communicated most clearly through its symbols</a:t>
            </a:r>
          </a:p>
        </p:txBody>
      </p:sp>
    </p:spTree>
    <p:extLst>
      <p:ext uri="{BB962C8B-B14F-4D97-AF65-F5344CB8AC3E}">
        <p14:creationId xmlns:p14="http://schemas.microsoft.com/office/powerpoint/2010/main" val="130383296"/>
      </p:ext>
    </p:extLst>
  </p:cSld>
  <p:clrMapOvr>
    <a:masterClrMapping/>
  </p:clrMapOvr>
  <p:transition>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rrowheads="1"/>
          </p:cNvSpPr>
          <p:nvPr>
            <p:ph type="title"/>
          </p:nvPr>
        </p:nvSpPr>
        <p:spPr/>
        <p:txBody>
          <a:bodyPr/>
          <a:lstStyle/>
          <a:p>
            <a:r>
              <a:rPr lang="en-US" altLang="en-US"/>
              <a:t>Symbolic Assumptions</a:t>
            </a:r>
          </a:p>
        </p:txBody>
      </p:sp>
      <p:sp>
        <p:nvSpPr>
          <p:cNvPr id="58371" name="Rectangle 3"/>
          <p:cNvSpPr>
            <a:spLocks noGrp="1" noChangeArrowheads="1"/>
          </p:cNvSpPr>
          <p:nvPr>
            <p:ph type="body" idx="1"/>
          </p:nvPr>
        </p:nvSpPr>
        <p:spPr/>
        <p:txBody>
          <a:bodyPr/>
          <a:lstStyle/>
          <a:p>
            <a:pPr>
              <a:lnSpc>
                <a:spcPct val="90000"/>
              </a:lnSpc>
            </a:pPr>
            <a:r>
              <a:rPr lang="en-US" altLang="en-US"/>
              <a:t>What is most important is not what happens but what it means.</a:t>
            </a:r>
          </a:p>
          <a:p>
            <a:pPr>
              <a:lnSpc>
                <a:spcPct val="90000"/>
              </a:lnSpc>
            </a:pPr>
            <a:r>
              <a:rPr lang="en-US" altLang="en-US"/>
              <a:t>Activity and meaning are loosely coupled; events have multiple meanings because people interpret experience differently</a:t>
            </a:r>
          </a:p>
          <a:p>
            <a:pPr>
              <a:lnSpc>
                <a:spcPct val="90000"/>
              </a:lnSpc>
            </a:pPr>
            <a:r>
              <a:rPr lang="en-US" altLang="en-US"/>
              <a:t>In the face of widespread uncertainty and ambiguity, people create symbols to resolve confusion, increase predictability, find direction, and anchor hope and faith.</a:t>
            </a:r>
          </a:p>
          <a:p>
            <a:pPr>
              <a:lnSpc>
                <a:spcPct val="90000"/>
              </a:lnSpc>
            </a:pPr>
            <a:endParaRPr lang="en-US" altLang="en-US"/>
          </a:p>
        </p:txBody>
      </p:sp>
    </p:spTree>
    <p:extLst>
      <p:ext uri="{BB962C8B-B14F-4D97-AF65-F5344CB8AC3E}">
        <p14:creationId xmlns:p14="http://schemas.microsoft.com/office/powerpoint/2010/main" val="3823860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rrowheads="1"/>
          </p:cNvSpPr>
          <p:nvPr>
            <p:ph type="title"/>
          </p:nvPr>
        </p:nvSpPr>
        <p:spPr/>
        <p:txBody>
          <a:bodyPr/>
          <a:lstStyle/>
          <a:p>
            <a:r>
              <a:rPr lang="en-US" altLang="en-US"/>
              <a:t>Symbolic Assumptions (cont.)</a:t>
            </a:r>
          </a:p>
        </p:txBody>
      </p:sp>
      <p:sp>
        <p:nvSpPr>
          <p:cNvPr id="59395" name="Rectangle 3"/>
          <p:cNvSpPr>
            <a:spLocks noGrp="1" noChangeArrowheads="1"/>
          </p:cNvSpPr>
          <p:nvPr>
            <p:ph type="body" idx="1"/>
          </p:nvPr>
        </p:nvSpPr>
        <p:spPr/>
        <p:txBody>
          <a:bodyPr/>
          <a:lstStyle/>
          <a:p>
            <a:pPr>
              <a:lnSpc>
                <a:spcPct val="90000"/>
              </a:lnSpc>
            </a:pPr>
            <a:r>
              <a:rPr lang="en-US" altLang="en-US"/>
              <a:t>Many events and processes are more important for what is expressed than what is produced. They form a cultural tapestry of secular myths, heroes and heroines, rituals, ceremonies, and stories that help people find purpose and passion in their personal and work lives.</a:t>
            </a:r>
          </a:p>
          <a:p>
            <a:pPr>
              <a:lnSpc>
                <a:spcPct val="90000"/>
              </a:lnSpc>
            </a:pPr>
            <a:r>
              <a:rPr lang="en-US" altLang="en-US"/>
              <a:t>Culture is the glue that holds an organization together and unites people around shared values and beliefs.</a:t>
            </a:r>
          </a:p>
        </p:txBody>
      </p:sp>
    </p:spTree>
    <p:extLst>
      <p:ext uri="{BB962C8B-B14F-4D97-AF65-F5344CB8AC3E}">
        <p14:creationId xmlns:p14="http://schemas.microsoft.com/office/powerpoint/2010/main" val="4022525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rrowheads="1"/>
          </p:cNvSpPr>
          <p:nvPr>
            <p:ph type="title"/>
          </p:nvPr>
        </p:nvSpPr>
        <p:spPr/>
        <p:txBody>
          <a:bodyPr/>
          <a:lstStyle/>
          <a:p>
            <a:r>
              <a:rPr lang="en-US" altLang="en-US"/>
              <a:t>Symbols in Organizations</a:t>
            </a:r>
          </a:p>
        </p:txBody>
      </p:sp>
      <p:sp>
        <p:nvSpPr>
          <p:cNvPr id="57347" name="Rectangle 3"/>
          <p:cNvSpPr>
            <a:spLocks noGrp="1" noChangeArrowheads="1"/>
          </p:cNvSpPr>
          <p:nvPr>
            <p:ph type="body" idx="1"/>
          </p:nvPr>
        </p:nvSpPr>
        <p:spPr/>
        <p:txBody>
          <a:bodyPr/>
          <a:lstStyle/>
          <a:p>
            <a:r>
              <a:rPr lang="en-US" altLang="en-US"/>
              <a:t>An organizations culture is revealed most clearly through its symbols</a:t>
            </a:r>
          </a:p>
          <a:p>
            <a:pPr lvl="1"/>
            <a:r>
              <a:rPr lang="en-US" altLang="en-US"/>
              <a:t>Myths, Visions, and Values</a:t>
            </a:r>
          </a:p>
          <a:p>
            <a:pPr lvl="1"/>
            <a:r>
              <a:rPr lang="en-US" altLang="en-US"/>
              <a:t>Heroes and Heroines</a:t>
            </a:r>
          </a:p>
          <a:p>
            <a:pPr lvl="1"/>
            <a:r>
              <a:rPr lang="en-US" altLang="en-US"/>
              <a:t>Stories and Fairy Tales</a:t>
            </a:r>
          </a:p>
          <a:p>
            <a:pPr lvl="1"/>
            <a:r>
              <a:rPr lang="en-US" altLang="en-US"/>
              <a:t>Ritual and Ceremony</a:t>
            </a:r>
          </a:p>
          <a:p>
            <a:pPr lvl="1"/>
            <a:r>
              <a:rPr lang="en-US" altLang="en-US"/>
              <a:t>Metaphor, Humor, and Play</a:t>
            </a:r>
          </a:p>
        </p:txBody>
      </p:sp>
    </p:spTree>
    <p:extLst>
      <p:ext uri="{BB962C8B-B14F-4D97-AF65-F5344CB8AC3E}">
        <p14:creationId xmlns:p14="http://schemas.microsoft.com/office/powerpoint/2010/main" val="40252459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8" name="Rectangle 6"/>
          <p:cNvSpPr>
            <a:spLocks noGrp="1" noChangeArrowheads="1"/>
          </p:cNvSpPr>
          <p:nvPr>
            <p:ph type="title"/>
          </p:nvPr>
        </p:nvSpPr>
        <p:spPr/>
        <p:txBody>
          <a:bodyPr/>
          <a:lstStyle/>
          <a:p>
            <a:r>
              <a:rPr lang="en-US" altLang="en-US"/>
              <a:t>Prepare to be</a:t>
            </a:r>
          </a:p>
        </p:txBody>
      </p:sp>
      <p:sp>
        <p:nvSpPr>
          <p:cNvPr id="64519" name="Rectangle 7"/>
          <p:cNvSpPr>
            <a:spLocks noGrp="1" noChangeArrowheads="1"/>
          </p:cNvSpPr>
          <p:nvPr>
            <p:ph type="body" idx="4294967295"/>
          </p:nvPr>
        </p:nvSpPr>
        <p:spPr>
          <a:xfrm>
            <a:off x="1524000" y="1600201"/>
            <a:ext cx="8229600" cy="4525963"/>
          </a:xfrm>
        </p:spPr>
        <p:txBody>
          <a:bodyPr/>
          <a:lstStyle/>
          <a:p>
            <a:pPr>
              <a:buFont typeface="Wingdings" panose="05000000000000000000" pitchFamily="2" charset="2"/>
              <a:buNone/>
            </a:pPr>
            <a:r>
              <a:rPr lang="en-US" altLang="en-US"/>
              <a:t> </a:t>
            </a:r>
          </a:p>
        </p:txBody>
      </p:sp>
      <p:sp>
        <p:nvSpPr>
          <p:cNvPr id="64521" name="WordArt 9"/>
          <p:cNvSpPr>
            <a:spLocks noChangeArrowheads="1" noChangeShapeType="1" noTextEdit="1"/>
          </p:cNvSpPr>
          <p:nvPr/>
        </p:nvSpPr>
        <p:spPr bwMode="auto">
          <a:xfrm>
            <a:off x="2944814" y="2241551"/>
            <a:ext cx="6300787" cy="3076575"/>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6000" kern="10">
                <a:gradFill rotWithShape="0">
                  <a:gsLst>
                    <a:gs pos="0">
                      <a:srgbClr val="FFFF00"/>
                    </a:gs>
                    <a:gs pos="100000">
                      <a:srgbClr val="FF9933"/>
                    </a:gs>
                  </a:gsLst>
                  <a:path path="rect">
                    <a:fillToRect l="50000" t="50000" r="50000" b="50000"/>
                  </a:path>
                </a:gradFill>
                <a:effectLst>
                  <a:outerShdw dist="35921" dir="2700000" algn="ctr" rotWithShape="0">
                    <a:srgbClr val="C0C0C0">
                      <a:alpha val="80000"/>
                    </a:srgbClr>
                  </a:outerShdw>
                </a:effectLst>
                <a:latin typeface="Impact" panose="020B0806030902050204" pitchFamily="34" charset="0"/>
              </a:rPr>
              <a:t>Razzle Dazzled</a:t>
            </a:r>
          </a:p>
        </p:txBody>
      </p:sp>
    </p:spTree>
    <p:extLst>
      <p:ext uri="{BB962C8B-B14F-4D97-AF65-F5344CB8AC3E}">
        <p14:creationId xmlns:p14="http://schemas.microsoft.com/office/powerpoint/2010/main" val="11398444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mph" presetSubtype="0" fill="hold" grpId="0" nodeType="afterEffect">
                                  <p:stCondLst>
                                    <p:cond delay="0"/>
                                  </p:stCondLst>
                                  <p:childTnLst>
                                    <p:animEffect transition="out" filter="fade">
                                      <p:cBhvr>
                                        <p:cTn id="6" dur="500" tmFilter="0, 0; .2, .5; .8, .5; 1, 0"/>
                                        <p:tgtEl>
                                          <p:spTgt spid="64521"/>
                                        </p:tgtEl>
                                      </p:cBhvr>
                                    </p:animEffect>
                                    <p:animScale>
                                      <p:cBhvr>
                                        <p:cTn id="7" dur="250" autoRev="1" fill="hold"/>
                                        <p:tgtEl>
                                          <p:spTgt spid="64521"/>
                                        </p:tgtEl>
                                      </p:cBhvr>
                                      <p:by x="105000" y="105000"/>
                                    </p:animScale>
                                  </p:childTnLst>
                                </p:cTn>
                              </p:par>
                            </p:childTnLst>
                          </p:cTn>
                        </p:par>
                        <p:par>
                          <p:cTn id="8" fill="hold" nodeType="afterGroup">
                            <p:stCondLst>
                              <p:cond delay="500"/>
                            </p:stCondLst>
                            <p:childTnLst>
                              <p:par>
                                <p:cTn id="9" presetID="27" presetClass="emph" presetSubtype="0" fill="hold" grpId="1" nodeType="afterEffect">
                                  <p:stCondLst>
                                    <p:cond delay="0"/>
                                  </p:stCondLst>
                                  <p:childTnLst>
                                    <p:animClr clrSpc="rgb" dir="cw">
                                      <p:cBhvr override="childStyle">
                                        <p:cTn id="10" dur="250" autoRev="1" fill="hold"/>
                                        <p:tgtEl>
                                          <p:spTgt spid="64521"/>
                                        </p:tgtEl>
                                        <p:attrNameLst>
                                          <p:attrName>style.color</p:attrName>
                                        </p:attrNameLst>
                                      </p:cBhvr>
                                      <p:to>
                                        <a:schemeClr val="bg1"/>
                                      </p:to>
                                    </p:animClr>
                                    <p:animClr clrSpc="rgb" dir="cw">
                                      <p:cBhvr>
                                        <p:cTn id="11" dur="250" autoRev="1" fill="hold"/>
                                        <p:tgtEl>
                                          <p:spTgt spid="64521"/>
                                        </p:tgtEl>
                                        <p:attrNameLst>
                                          <p:attrName>fillcolor</p:attrName>
                                        </p:attrNameLst>
                                      </p:cBhvr>
                                      <p:to>
                                        <a:schemeClr val="bg1"/>
                                      </p:to>
                                    </p:animClr>
                                    <p:set>
                                      <p:cBhvr>
                                        <p:cTn id="12" dur="250" autoRev="1" fill="hold"/>
                                        <p:tgtEl>
                                          <p:spTgt spid="64521"/>
                                        </p:tgtEl>
                                        <p:attrNameLst>
                                          <p:attrName>fill.type</p:attrName>
                                        </p:attrNameLst>
                                      </p:cBhvr>
                                      <p:to>
                                        <p:strVal val="solid"/>
                                      </p:to>
                                    </p:set>
                                    <p:set>
                                      <p:cBhvr>
                                        <p:cTn id="13" dur="250" autoRev="1" fill="hold"/>
                                        <p:tgtEl>
                                          <p:spTgt spid="6452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21" grpId="0" animBg="1"/>
      <p:bldP spid="64521"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p:txBody>
          <a:bodyPr/>
          <a:lstStyle/>
          <a:p>
            <a:r>
              <a:rPr lang="en-US" altLang="en-US"/>
              <a:t>Organizations as Theatres</a:t>
            </a:r>
            <a:br>
              <a:rPr lang="en-US" altLang="en-US"/>
            </a:br>
            <a:r>
              <a:rPr lang="en-US" altLang="en-US"/>
              <a:t> </a:t>
            </a:r>
            <a:r>
              <a:rPr lang="en-US" altLang="en-US" sz="1600"/>
              <a:t>Bolman &amp; Deal, </a:t>
            </a:r>
            <a:r>
              <a:rPr lang="en-US" altLang="en-US" sz="1600" i="1"/>
              <a:t>Reframing Organizations</a:t>
            </a:r>
            <a:r>
              <a:rPr lang="en-US" altLang="en-US" sz="1600"/>
              <a:t> (2003) – Chapter 13</a:t>
            </a:r>
          </a:p>
        </p:txBody>
      </p:sp>
      <p:sp>
        <p:nvSpPr>
          <p:cNvPr id="30723" name="Rectangle 3"/>
          <p:cNvSpPr>
            <a:spLocks noGrp="1" noChangeArrowheads="1"/>
          </p:cNvSpPr>
          <p:nvPr>
            <p:ph type="body" idx="1"/>
          </p:nvPr>
        </p:nvSpPr>
        <p:spPr/>
        <p:txBody>
          <a:bodyPr>
            <a:normAutofit fontScale="92500" lnSpcReduction="20000"/>
          </a:bodyPr>
          <a:lstStyle/>
          <a:p>
            <a:pPr>
              <a:lnSpc>
                <a:spcPct val="90000"/>
              </a:lnSpc>
            </a:pPr>
            <a:r>
              <a:rPr lang="en-US" altLang="en-US" sz="2800" b="1"/>
              <a:t>Structure</a:t>
            </a:r>
            <a:endParaRPr lang="en-US" altLang="en-US" sz="2800"/>
          </a:p>
          <a:p>
            <a:pPr>
              <a:lnSpc>
                <a:spcPct val="90000"/>
              </a:lnSpc>
            </a:pPr>
            <a:r>
              <a:rPr lang="en-US" altLang="en-US" sz="2800"/>
              <a:t>Structure = Stage Design</a:t>
            </a:r>
          </a:p>
          <a:p>
            <a:pPr lvl="1">
              <a:lnSpc>
                <a:spcPct val="90000"/>
              </a:lnSpc>
            </a:pPr>
            <a:r>
              <a:rPr lang="en-US" altLang="en-US" sz="2400"/>
              <a:t>Role:</a:t>
            </a:r>
          </a:p>
          <a:p>
            <a:pPr lvl="2">
              <a:lnSpc>
                <a:spcPct val="90000"/>
              </a:lnSpc>
            </a:pPr>
            <a:r>
              <a:rPr lang="en-US" altLang="en-US" sz="2000"/>
              <a:t>Reflect prevailing social values and myths</a:t>
            </a:r>
          </a:p>
          <a:p>
            <a:pPr lvl="2">
              <a:lnSpc>
                <a:spcPct val="90000"/>
              </a:lnSpc>
            </a:pPr>
            <a:r>
              <a:rPr lang="en-US" altLang="en-US" sz="2000"/>
              <a:t>Conform to changing social ideas</a:t>
            </a:r>
          </a:p>
          <a:p>
            <a:pPr lvl="2">
              <a:lnSpc>
                <a:spcPct val="90000"/>
              </a:lnSpc>
            </a:pPr>
            <a:r>
              <a:rPr lang="en-US" altLang="en-US" sz="2000"/>
              <a:t>Create the stage	</a:t>
            </a:r>
            <a:endParaRPr lang="en-US" altLang="en-US" sz="2000" b="1"/>
          </a:p>
          <a:p>
            <a:pPr>
              <a:lnSpc>
                <a:spcPct val="90000"/>
              </a:lnSpc>
            </a:pPr>
            <a:r>
              <a:rPr lang="en-US" altLang="en-US" sz="2800" b="1"/>
              <a:t>Processes</a:t>
            </a:r>
            <a:endParaRPr lang="en-US" altLang="en-US" sz="2800"/>
          </a:p>
          <a:p>
            <a:pPr>
              <a:lnSpc>
                <a:spcPct val="90000"/>
              </a:lnSpc>
            </a:pPr>
            <a:r>
              <a:rPr lang="en-US" altLang="en-US" sz="2800"/>
              <a:t>Process= Scripts, Stage markings</a:t>
            </a:r>
          </a:p>
          <a:p>
            <a:pPr lvl="1">
              <a:lnSpc>
                <a:spcPct val="90000"/>
              </a:lnSpc>
            </a:pPr>
            <a:r>
              <a:rPr lang="en-US" altLang="en-US" sz="2400"/>
              <a:t>Role:</a:t>
            </a:r>
          </a:p>
          <a:p>
            <a:pPr lvl="2">
              <a:lnSpc>
                <a:spcPct val="90000"/>
              </a:lnSpc>
            </a:pPr>
            <a:r>
              <a:rPr lang="en-US" altLang="en-US" sz="2000"/>
              <a:t>Direct where people go and how they should act</a:t>
            </a:r>
          </a:p>
          <a:p>
            <a:pPr lvl="2">
              <a:lnSpc>
                <a:spcPct val="90000"/>
              </a:lnSpc>
            </a:pPr>
            <a:r>
              <a:rPr lang="en-US" altLang="en-US" sz="2000"/>
              <a:t>Dictate what behaviors attain results</a:t>
            </a:r>
          </a:p>
        </p:txBody>
      </p:sp>
    </p:spTree>
    <p:extLst>
      <p:ext uri="{BB962C8B-B14F-4D97-AF65-F5344CB8AC3E}">
        <p14:creationId xmlns:p14="http://schemas.microsoft.com/office/powerpoint/2010/main" val="2806034313"/>
      </p:ext>
    </p:extLst>
  </p:cSld>
  <p:clrMapOvr>
    <a:masterClrMapping/>
  </p:clrMapOvr>
  <p:transition>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6" name="Rectangle 6"/>
          <p:cNvSpPr>
            <a:spLocks noGrp="1" noRot="1" noChangeArrowheads="1"/>
          </p:cNvSpPr>
          <p:nvPr>
            <p:ph type="title"/>
          </p:nvPr>
        </p:nvSpPr>
        <p:spPr/>
        <p:txBody>
          <a:bodyPr/>
          <a:lstStyle/>
          <a:p>
            <a:r>
              <a:rPr lang="en-US" altLang="en-US"/>
              <a:t>Real Life: Wal-Mart</a:t>
            </a:r>
          </a:p>
        </p:txBody>
      </p:sp>
      <p:sp>
        <p:nvSpPr>
          <p:cNvPr id="10247" name="Rectangle 7"/>
          <p:cNvSpPr>
            <a:spLocks noGrp="1" noChangeArrowheads="1"/>
          </p:cNvSpPr>
          <p:nvPr>
            <p:ph type="body" idx="1"/>
          </p:nvPr>
        </p:nvSpPr>
        <p:spPr/>
        <p:txBody>
          <a:bodyPr/>
          <a:lstStyle/>
          <a:p>
            <a:r>
              <a:rPr lang="en-US" altLang="en-US"/>
              <a:t>Expressive components of Organizational Theatre.</a:t>
            </a:r>
          </a:p>
          <a:p>
            <a:pPr lvl="1"/>
            <a:r>
              <a:rPr lang="en-US" altLang="en-US"/>
              <a:t>Owners Convention</a:t>
            </a:r>
          </a:p>
          <a:p>
            <a:pPr>
              <a:buFont typeface="Wingdings" panose="05000000000000000000" pitchFamily="2" charset="2"/>
              <a:buNone/>
            </a:pPr>
            <a:endParaRPr lang="en-US" altLang="en-US"/>
          </a:p>
        </p:txBody>
      </p:sp>
      <p:pic>
        <p:nvPicPr>
          <p:cNvPr id="10248" name="Picture 8" descr="untitl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5500" y="3860801"/>
            <a:ext cx="2921000" cy="2187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955222"/>
      </p:ext>
    </p:extLst>
  </p:cSld>
  <p:clrMapOvr>
    <a:masterClrMapping/>
  </p:clrMapOvr>
  <p:transition>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8" name="Rectangle 6"/>
          <p:cNvSpPr>
            <a:spLocks noGrp="1" noRot="1" noChangeArrowheads="1"/>
          </p:cNvSpPr>
          <p:nvPr>
            <p:ph type="title"/>
          </p:nvPr>
        </p:nvSpPr>
        <p:spPr/>
        <p:txBody>
          <a:bodyPr/>
          <a:lstStyle/>
          <a:p>
            <a:r>
              <a:rPr lang="en-US" altLang="en-US" sz="4000"/>
              <a:t>Group Activity</a:t>
            </a:r>
          </a:p>
        </p:txBody>
      </p:sp>
      <p:sp>
        <p:nvSpPr>
          <p:cNvPr id="8199" name="Rectangle 7"/>
          <p:cNvSpPr>
            <a:spLocks noGrp="1" noChangeArrowheads="1"/>
          </p:cNvSpPr>
          <p:nvPr>
            <p:ph type="body" idx="1"/>
          </p:nvPr>
        </p:nvSpPr>
        <p:spPr/>
        <p:txBody>
          <a:bodyPr/>
          <a:lstStyle/>
          <a:p>
            <a:r>
              <a:rPr lang="en-US" altLang="en-US"/>
              <a:t>Creating a unique organizational culture.</a:t>
            </a:r>
          </a:p>
          <a:p>
            <a:pPr lvl="1"/>
            <a:r>
              <a:rPr lang="en-US" altLang="en-US"/>
              <a:t>Guidelines: Create</a:t>
            </a:r>
          </a:p>
          <a:p>
            <a:pPr lvl="2"/>
            <a:r>
              <a:rPr lang="en-US" altLang="en-US"/>
              <a:t>Floor Set-up</a:t>
            </a:r>
          </a:p>
          <a:p>
            <a:pPr lvl="2"/>
            <a:r>
              <a:rPr lang="en-US" altLang="en-US"/>
              <a:t>Appropriate Behavior</a:t>
            </a:r>
          </a:p>
          <a:p>
            <a:pPr lvl="3"/>
            <a:r>
              <a:rPr lang="en-US" altLang="en-US"/>
              <a:t>Dress code, Punctuality vs. Flex time, Social relationships</a:t>
            </a:r>
          </a:p>
          <a:p>
            <a:pPr lvl="2"/>
            <a:r>
              <a:rPr lang="en-US" altLang="en-US"/>
              <a:t>Create a Creation story </a:t>
            </a:r>
          </a:p>
          <a:p>
            <a:pPr lvl="3"/>
            <a:r>
              <a:rPr lang="en-US" altLang="en-US"/>
              <a:t>How did the company begin</a:t>
            </a:r>
          </a:p>
          <a:p>
            <a:pPr lvl="3"/>
            <a:r>
              <a:rPr lang="en-US" altLang="en-US"/>
              <a:t>Use the various symbols to elaborate and enrich the creation story and culture</a:t>
            </a:r>
          </a:p>
          <a:p>
            <a:pPr lvl="2"/>
            <a:r>
              <a:rPr lang="en-US" altLang="en-US"/>
              <a:t>Describe your CEO</a:t>
            </a:r>
          </a:p>
        </p:txBody>
      </p:sp>
    </p:spTree>
    <p:extLst>
      <p:ext uri="{BB962C8B-B14F-4D97-AF65-F5344CB8AC3E}">
        <p14:creationId xmlns:p14="http://schemas.microsoft.com/office/powerpoint/2010/main" val="495162750"/>
      </p:ext>
    </p:extLst>
  </p:cSld>
  <p:clrMapOvr>
    <a:masterClrMapping/>
  </p:clrMapOvr>
  <p:transition>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rrowheads="1"/>
          </p:cNvSpPr>
          <p:nvPr>
            <p:ph type="title"/>
          </p:nvPr>
        </p:nvSpPr>
        <p:spPr/>
        <p:txBody>
          <a:bodyPr/>
          <a:lstStyle/>
          <a:p>
            <a:r>
              <a:rPr lang="en-US" altLang="en-US"/>
              <a:t>Stewart, Mulgrew, and Mahoney</a:t>
            </a:r>
          </a:p>
        </p:txBody>
      </p:sp>
      <p:sp>
        <p:nvSpPr>
          <p:cNvPr id="80899" name="Rectangle 3"/>
          <p:cNvSpPr>
            <a:spLocks noGrp="1" noChangeArrowheads="1"/>
          </p:cNvSpPr>
          <p:nvPr>
            <p:ph type="body" idx="1"/>
          </p:nvPr>
        </p:nvSpPr>
        <p:spPr/>
        <p:txBody>
          <a:bodyPr/>
          <a:lstStyle/>
          <a:p>
            <a:r>
              <a:rPr lang="en-US" altLang="en-US"/>
              <a:t>Accounting Firm</a:t>
            </a:r>
          </a:p>
          <a:p>
            <a:r>
              <a:rPr lang="en-US" altLang="en-US"/>
              <a:t>Location: Boston, Massachusetts </a:t>
            </a:r>
          </a:p>
          <a:p>
            <a:pPr lvl="1"/>
            <a:r>
              <a:rPr lang="en-US" altLang="en-US"/>
              <a:t>You work for Stewart, Mulgrew, and Mahoney, a conservative high-profile accounting firm located in a big city. You were established in 1896 and have a well-known reputation for being one of the best in the industry.</a:t>
            </a:r>
          </a:p>
        </p:txBody>
      </p:sp>
    </p:spTree>
    <p:extLst>
      <p:ext uri="{BB962C8B-B14F-4D97-AF65-F5344CB8AC3E}">
        <p14:creationId xmlns:p14="http://schemas.microsoft.com/office/powerpoint/2010/main" val="3721849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rrowheads="1"/>
          </p:cNvSpPr>
          <p:nvPr>
            <p:ph type="title"/>
          </p:nvPr>
        </p:nvSpPr>
        <p:spPr/>
        <p:txBody>
          <a:bodyPr/>
          <a:lstStyle/>
          <a:p>
            <a:r>
              <a:rPr lang="en-US" altLang="en-US"/>
              <a:t>Moo-Acres Organic Ice Cream </a:t>
            </a:r>
          </a:p>
        </p:txBody>
      </p:sp>
      <p:sp>
        <p:nvSpPr>
          <p:cNvPr id="81923" name="Rectangle 3"/>
          <p:cNvSpPr>
            <a:spLocks noGrp="1" noChangeArrowheads="1"/>
          </p:cNvSpPr>
          <p:nvPr>
            <p:ph type="body" idx="1"/>
          </p:nvPr>
        </p:nvSpPr>
        <p:spPr/>
        <p:txBody>
          <a:bodyPr/>
          <a:lstStyle/>
          <a:p>
            <a:r>
              <a:rPr lang="en-US" altLang="en-US"/>
              <a:t>Family Owned Ice Cream Business</a:t>
            </a:r>
          </a:p>
          <a:p>
            <a:r>
              <a:rPr lang="en-US" altLang="en-US"/>
              <a:t>Location: Rural New Hampshire</a:t>
            </a:r>
          </a:p>
          <a:p>
            <a:pPr lvl="1"/>
            <a:r>
              <a:rPr lang="en-US" altLang="en-US"/>
              <a:t>You work for Moo-Acres Organic Ice Cream. The company is family owned and operated. You were established in 1998 and pride yourself on the natural qualities of your product.</a:t>
            </a:r>
          </a:p>
        </p:txBody>
      </p:sp>
    </p:spTree>
    <p:extLst>
      <p:ext uri="{BB962C8B-B14F-4D97-AF65-F5344CB8AC3E}">
        <p14:creationId xmlns:p14="http://schemas.microsoft.com/office/powerpoint/2010/main" val="1639467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rrowheads="1"/>
          </p:cNvSpPr>
          <p:nvPr>
            <p:ph type="title"/>
          </p:nvPr>
        </p:nvSpPr>
        <p:spPr/>
        <p:txBody>
          <a:bodyPr/>
          <a:lstStyle/>
          <a:p>
            <a:r>
              <a:rPr lang="en-US" altLang="en-US"/>
              <a:t>Advanced Advertising</a:t>
            </a:r>
          </a:p>
        </p:txBody>
      </p:sp>
      <p:sp>
        <p:nvSpPr>
          <p:cNvPr id="82947" name="Rectangle 3"/>
          <p:cNvSpPr>
            <a:spLocks noGrp="1" noChangeArrowheads="1"/>
          </p:cNvSpPr>
          <p:nvPr>
            <p:ph type="body" idx="1"/>
          </p:nvPr>
        </p:nvSpPr>
        <p:spPr/>
        <p:txBody>
          <a:bodyPr/>
          <a:lstStyle/>
          <a:p>
            <a:r>
              <a:rPr lang="en-US" altLang="en-US"/>
              <a:t>Advertising Firm</a:t>
            </a:r>
          </a:p>
          <a:p>
            <a:r>
              <a:rPr lang="en-US" altLang="en-US"/>
              <a:t>New York, New York</a:t>
            </a:r>
          </a:p>
          <a:p>
            <a:pPr lvl="1"/>
            <a:r>
              <a:rPr lang="en-US" altLang="en-US"/>
              <a:t>You work for Advanced Advertising, a firm that handles accounts from many large, well-known companies. The company was started about ten years ago and has experiences massive growth in that term. The internal environment of Advanced Advertising is a dog-eat-dog world.</a:t>
            </a:r>
          </a:p>
        </p:txBody>
      </p:sp>
    </p:spTree>
    <p:extLst>
      <p:ext uri="{BB962C8B-B14F-4D97-AF65-F5344CB8AC3E}">
        <p14:creationId xmlns:p14="http://schemas.microsoft.com/office/powerpoint/2010/main" val="1160286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lstStyle/>
          <a:p>
            <a:r>
              <a:rPr lang="en-US" altLang="en-US"/>
              <a:t>The American-Irish Museum</a:t>
            </a:r>
          </a:p>
        </p:txBody>
      </p:sp>
      <p:sp>
        <p:nvSpPr>
          <p:cNvPr id="83971" name="Rectangle 3"/>
          <p:cNvSpPr>
            <a:spLocks noGrp="1" noChangeArrowheads="1"/>
          </p:cNvSpPr>
          <p:nvPr>
            <p:ph type="body" idx="1"/>
          </p:nvPr>
        </p:nvSpPr>
        <p:spPr/>
        <p:txBody>
          <a:bodyPr/>
          <a:lstStyle/>
          <a:p>
            <a:pPr>
              <a:lnSpc>
                <a:spcPct val="90000"/>
              </a:lnSpc>
            </a:pPr>
            <a:r>
              <a:rPr lang="en-US" altLang="en-US"/>
              <a:t>Non-Profit Museum </a:t>
            </a:r>
          </a:p>
          <a:p>
            <a:pPr>
              <a:lnSpc>
                <a:spcPct val="90000"/>
              </a:lnSpc>
            </a:pPr>
            <a:r>
              <a:rPr lang="en-US" altLang="en-US"/>
              <a:t>Washington D.C.</a:t>
            </a:r>
          </a:p>
          <a:p>
            <a:pPr lvl="1">
              <a:lnSpc>
                <a:spcPct val="90000"/>
              </a:lnSpc>
            </a:pPr>
            <a:r>
              <a:rPr lang="en-US" altLang="en-US"/>
              <a:t>You work at the Irish-American museum. The museum is small, only two floors and ten rooms of different periods of history. The museum is non-profit which operated from admissions revenue and donations only. The museum has a very tight power structure and employs highly educated people that make the minimum that their profession commands, demonstrating enduring dedication.  </a:t>
            </a:r>
          </a:p>
        </p:txBody>
      </p:sp>
    </p:spTree>
    <p:extLst>
      <p:ext uri="{BB962C8B-B14F-4D97-AF65-F5344CB8AC3E}">
        <p14:creationId xmlns:p14="http://schemas.microsoft.com/office/powerpoint/2010/main" val="3926713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rrowheads="1"/>
          </p:cNvSpPr>
          <p:nvPr>
            <p:ph type="title"/>
          </p:nvPr>
        </p:nvSpPr>
        <p:spPr/>
        <p:txBody>
          <a:bodyPr/>
          <a:lstStyle/>
          <a:p>
            <a:r>
              <a:rPr lang="en-US" altLang="en-US"/>
              <a:t>CocoTan Surf Shop</a:t>
            </a:r>
          </a:p>
        </p:txBody>
      </p:sp>
      <p:sp>
        <p:nvSpPr>
          <p:cNvPr id="84995" name="Rectangle 3"/>
          <p:cNvSpPr>
            <a:spLocks noGrp="1" noChangeArrowheads="1"/>
          </p:cNvSpPr>
          <p:nvPr>
            <p:ph type="body" idx="1"/>
          </p:nvPr>
        </p:nvSpPr>
        <p:spPr/>
        <p:txBody>
          <a:bodyPr/>
          <a:lstStyle/>
          <a:p>
            <a:r>
              <a:rPr lang="en-US" altLang="en-US"/>
              <a:t>Surf and Beach Shop</a:t>
            </a:r>
          </a:p>
          <a:p>
            <a:r>
              <a:rPr lang="en-US" altLang="en-US"/>
              <a:t>Florida, California, and Hawaii</a:t>
            </a:r>
          </a:p>
          <a:p>
            <a:pPr lvl="1"/>
            <a:r>
              <a:rPr lang="en-US" altLang="en-US"/>
              <a:t>You work for the CocoTan Surf Shop, a chain which began in Coco Beach, Florida. Over the year rapid growth and interest allowed CocoTan to expand further into Florida and also Southern California and Hawaii. Headquarters for the chain are located a half mile from the ocean in Coco Beach, FL. </a:t>
            </a:r>
          </a:p>
        </p:txBody>
      </p:sp>
    </p:spTree>
    <p:extLst>
      <p:ext uri="{BB962C8B-B14F-4D97-AF65-F5344CB8AC3E}">
        <p14:creationId xmlns:p14="http://schemas.microsoft.com/office/powerpoint/2010/main" val="1257335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Rectangle 7"/>
          <p:cNvSpPr>
            <a:spLocks noGrp="1" noChangeArrowheads="1"/>
          </p:cNvSpPr>
          <p:nvPr>
            <p:ph type="body" idx="1"/>
          </p:nvPr>
        </p:nvSpPr>
        <p:spPr>
          <a:xfrm>
            <a:off x="1981200" y="584201"/>
            <a:ext cx="8229600" cy="4525963"/>
          </a:xfrm>
        </p:spPr>
        <p:txBody>
          <a:bodyPr/>
          <a:lstStyle/>
          <a:p>
            <a:pPr algn="ctr">
              <a:buFont typeface="Wingdings" panose="05000000000000000000" pitchFamily="2" charset="2"/>
              <a:buNone/>
            </a:pPr>
            <a:r>
              <a:rPr lang="en-US" altLang="en-US" sz="4400" b="1">
                <a:solidFill>
                  <a:schemeClr val="hlink"/>
                </a:solidFill>
              </a:rPr>
              <a:t>“ Meaning is not given to us; we have to create it.” </a:t>
            </a:r>
            <a:r>
              <a:rPr lang="en-US" altLang="en-US" sz="1600" b="1">
                <a:solidFill>
                  <a:schemeClr val="hlink"/>
                </a:solidFill>
              </a:rPr>
              <a:t>(pg240) </a:t>
            </a:r>
          </a:p>
          <a:p>
            <a:endParaRPr lang="en-US" altLang="en-US" sz="1600" b="1">
              <a:solidFill>
                <a:schemeClr val="hlink"/>
              </a:solidFill>
            </a:endParaRPr>
          </a:p>
          <a:p>
            <a:pPr lvl="1">
              <a:buFont typeface="Wingdings" panose="05000000000000000000" pitchFamily="2" charset="2"/>
              <a:buNone/>
            </a:pPr>
            <a:endParaRPr lang="en-US" altLang="en-US"/>
          </a:p>
        </p:txBody>
      </p:sp>
      <p:pic>
        <p:nvPicPr>
          <p:cNvPr id="11273" name="Picture 9" descr="j023465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8850" y="2816225"/>
            <a:ext cx="26543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847422"/>
      </p:ext>
    </p:extLst>
  </p:cSld>
  <p:clrMapOvr>
    <a:masterClrMapping/>
  </p:clrMapOvr>
  <p:transition>
    <p:cu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5"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6"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Concept of Power</a:t>
            </a:r>
          </a:p>
        </p:txBody>
      </p:sp>
      <p:sp>
        <p:nvSpPr>
          <p:cNvPr id="44037"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Font typeface="Wingdings" panose="05000000000000000000" pitchFamily="2" charset="2"/>
              <a:buNone/>
            </a:pPr>
            <a:r>
              <a:rPr lang="en-US" altLang="en-US" b="1">
                <a:solidFill>
                  <a:schemeClr val="folHlink"/>
                </a:solidFill>
              </a:rPr>
              <a:t>Power -</a:t>
            </a:r>
            <a:r>
              <a:rPr lang="en-US" altLang="en-US"/>
              <a:t> the ability to influence another person</a:t>
            </a:r>
            <a:br>
              <a:rPr lang="en-US" altLang="en-US"/>
            </a:br>
            <a:endParaRPr lang="en-US" altLang="en-US"/>
          </a:p>
          <a:p>
            <a:pPr>
              <a:buFont typeface="Wingdings" panose="05000000000000000000" pitchFamily="2" charset="2"/>
              <a:buNone/>
            </a:pPr>
            <a:r>
              <a:rPr lang="en-US" altLang="en-US" b="1">
                <a:solidFill>
                  <a:schemeClr val="folHlink"/>
                </a:solidFill>
              </a:rPr>
              <a:t>Influence -</a:t>
            </a:r>
            <a:r>
              <a:rPr lang="en-US" altLang="en-US"/>
              <a:t> the process of affecting the thoughts, behavior, &amp; feelings of another person</a:t>
            </a:r>
            <a:br>
              <a:rPr lang="en-US" altLang="en-US"/>
            </a:br>
            <a:endParaRPr lang="en-US" altLang="en-US"/>
          </a:p>
          <a:p>
            <a:pPr>
              <a:buFont typeface="Wingdings" panose="05000000000000000000" pitchFamily="2" charset="2"/>
              <a:buNone/>
            </a:pPr>
            <a:r>
              <a:rPr lang="en-US" altLang="en-US" b="1">
                <a:solidFill>
                  <a:schemeClr val="folHlink"/>
                </a:solidFill>
              </a:rPr>
              <a:t>Authority -</a:t>
            </a:r>
            <a:r>
              <a:rPr lang="en-US" altLang="en-US"/>
              <a:t> the right to influence another person</a:t>
            </a:r>
          </a:p>
        </p:txBody>
      </p:sp>
    </p:spTree>
    <p:extLst>
      <p:ext uri="{BB962C8B-B14F-4D97-AF65-F5344CB8AC3E}">
        <p14:creationId xmlns:p14="http://schemas.microsoft.com/office/powerpoint/2010/main" val="334129927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4037">
                                            <p:txEl>
                                              <p:pRg st="0" end="0"/>
                                            </p:txEl>
                                          </p:spTgt>
                                        </p:tgtEl>
                                        <p:attrNameLst>
                                          <p:attrName>style.visibility</p:attrName>
                                        </p:attrNameLst>
                                      </p:cBhvr>
                                      <p:to>
                                        <p:strVal val="visible"/>
                                      </p:to>
                                    </p:set>
                                    <p:animEffect transition="in" filter="wipe(up)">
                                      <p:cBhvr>
                                        <p:cTn id="7" dur="500"/>
                                        <p:tgtEl>
                                          <p:spTgt spid="44037">
                                            <p:txEl>
                                              <p:pRg st="0" end="0"/>
                                            </p:txEl>
                                          </p:spTgt>
                                        </p:tgtEl>
                                      </p:cBhvr>
                                    </p:animEffect>
                                  </p:childTnLst>
                                  <p:subTnLst>
                                    <p:animClr clrSpc="rgb" dir="cw">
                                      <p:cBhvr override="childStyle">
                                        <p:cTn dur="1" fill="hold" display="0" masterRel="nextClick" afterEffect="1"/>
                                        <p:tgtEl>
                                          <p:spTgt spid="44037">
                                            <p:txEl>
                                              <p:pRg st="0" end="0"/>
                                            </p:txEl>
                                          </p:spTgt>
                                        </p:tgtEl>
                                        <p:attrNameLst>
                                          <p:attrName>ppt_c</p:attrName>
                                        </p:attrNameLst>
                                      </p:cBhvr>
                                      <p:to>
                                        <a:srgbClr val="B2B2B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4037">
                                            <p:txEl>
                                              <p:pRg st="1" end="1"/>
                                            </p:txEl>
                                          </p:spTgt>
                                        </p:tgtEl>
                                        <p:attrNameLst>
                                          <p:attrName>style.visibility</p:attrName>
                                        </p:attrNameLst>
                                      </p:cBhvr>
                                      <p:to>
                                        <p:strVal val="visible"/>
                                      </p:to>
                                    </p:set>
                                    <p:animEffect transition="in" filter="wipe(up)">
                                      <p:cBhvr>
                                        <p:cTn id="12" dur="500"/>
                                        <p:tgtEl>
                                          <p:spTgt spid="44037">
                                            <p:txEl>
                                              <p:pRg st="1" end="1"/>
                                            </p:txEl>
                                          </p:spTgt>
                                        </p:tgtEl>
                                      </p:cBhvr>
                                    </p:animEffect>
                                  </p:childTnLst>
                                  <p:subTnLst>
                                    <p:animClr clrSpc="rgb" dir="cw">
                                      <p:cBhvr override="childStyle">
                                        <p:cTn dur="1" fill="hold" display="0" masterRel="nextClick" afterEffect="1"/>
                                        <p:tgtEl>
                                          <p:spTgt spid="44037">
                                            <p:txEl>
                                              <p:pRg st="1" end="1"/>
                                            </p:txEl>
                                          </p:spTgt>
                                        </p:tgtEl>
                                        <p:attrNameLst>
                                          <p:attrName>ppt_c</p:attrName>
                                        </p:attrNameLst>
                                      </p:cBhvr>
                                      <p:to>
                                        <a:srgbClr val="B2B2B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4037">
                                            <p:txEl>
                                              <p:pRg st="2" end="2"/>
                                            </p:txEl>
                                          </p:spTgt>
                                        </p:tgtEl>
                                        <p:attrNameLst>
                                          <p:attrName>style.visibility</p:attrName>
                                        </p:attrNameLst>
                                      </p:cBhvr>
                                      <p:to>
                                        <p:strVal val="visible"/>
                                      </p:to>
                                    </p:set>
                                    <p:animEffect transition="in" filter="wipe(up)">
                                      <p:cBhvr>
                                        <p:cTn id="17" dur="500"/>
                                        <p:tgtEl>
                                          <p:spTgt spid="44037">
                                            <p:txEl>
                                              <p:pRg st="2" end="2"/>
                                            </p:txEl>
                                          </p:spTgt>
                                        </p:tgtEl>
                                      </p:cBhvr>
                                    </p:animEffect>
                                  </p:childTnLst>
                                  <p:subTnLst>
                                    <p:animClr clrSpc="rgb" dir="cw">
                                      <p:cBhvr override="childStyle">
                                        <p:cTn dur="1" fill="hold" display="0" masterRel="nextClick" afterEffect="1"/>
                                        <p:tgtEl>
                                          <p:spTgt spid="44037">
                                            <p:txEl>
                                              <p:pRg st="2" end="2"/>
                                            </p:txEl>
                                          </p:spTgt>
                                        </p:tgtEl>
                                        <p:attrNameLst>
                                          <p:attrName>ppt_c</p:attrName>
                                        </p:attrNameLst>
                                      </p:cBhvr>
                                      <p:to>
                                        <a:srgbClr val="B2B2B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083"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084"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Concept of Power</a:t>
            </a:r>
          </a:p>
        </p:txBody>
      </p:sp>
      <p:sp>
        <p:nvSpPr>
          <p:cNvPr id="46086" name="Rectangle 6"/>
          <p:cNvSpPr>
            <a:spLocks noChangeArrowheads="1"/>
          </p:cNvSpPr>
          <p:nvPr/>
        </p:nvSpPr>
        <p:spPr bwMode="auto">
          <a:xfrm>
            <a:off x="2509838" y="2240898"/>
            <a:ext cx="7853362" cy="1382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2800" b="1">
                <a:solidFill>
                  <a:schemeClr val="folHlink"/>
                </a:solidFill>
              </a:rPr>
              <a:t>Zone of Indifference -</a:t>
            </a:r>
            <a:r>
              <a:rPr lang="en-US" altLang="en-US" sz="2800"/>
              <a:t> the range in which attempts to influence a person will be perceived as legitimate &amp; will be acted on without a great deal of thought</a:t>
            </a:r>
          </a:p>
        </p:txBody>
      </p:sp>
      <p:grpSp>
        <p:nvGrpSpPr>
          <p:cNvPr id="46098" name="Group 18"/>
          <p:cNvGrpSpPr>
            <a:grpSpLocks/>
          </p:cNvGrpSpPr>
          <p:nvPr/>
        </p:nvGrpSpPr>
        <p:grpSpPr bwMode="auto">
          <a:xfrm>
            <a:off x="4191000" y="3732214"/>
            <a:ext cx="4040188" cy="915987"/>
            <a:chOff x="1680" y="2351"/>
            <a:chExt cx="2545" cy="577"/>
          </a:xfrm>
        </p:grpSpPr>
        <p:grpSp>
          <p:nvGrpSpPr>
            <p:cNvPr id="46088" name="Group 8"/>
            <p:cNvGrpSpPr>
              <a:grpSpLocks/>
            </p:cNvGrpSpPr>
            <p:nvPr/>
          </p:nvGrpSpPr>
          <p:grpSpPr bwMode="auto">
            <a:xfrm>
              <a:off x="1680" y="2351"/>
              <a:ext cx="2545" cy="577"/>
              <a:chOff x="1680" y="2180"/>
              <a:chExt cx="2545" cy="577"/>
            </a:xfrm>
          </p:grpSpPr>
          <p:sp>
            <p:nvSpPr>
              <p:cNvPr id="46089" name="Freeform 9"/>
              <p:cNvSpPr>
                <a:spLocks/>
              </p:cNvSpPr>
              <p:nvPr/>
            </p:nvSpPr>
            <p:spPr bwMode="auto">
              <a:xfrm>
                <a:off x="1680" y="2180"/>
                <a:ext cx="2545" cy="577"/>
              </a:xfrm>
              <a:custGeom>
                <a:avLst/>
                <a:gdLst>
                  <a:gd name="T0" fmla="*/ 0 w 2545"/>
                  <a:gd name="T1" fmla="*/ 288 h 577"/>
                  <a:gd name="T2" fmla="*/ 509 w 2545"/>
                  <a:gd name="T3" fmla="*/ 576 h 577"/>
                  <a:gd name="T4" fmla="*/ 509 w 2545"/>
                  <a:gd name="T5" fmla="*/ 432 h 577"/>
                  <a:gd name="T6" fmla="*/ 2035 w 2545"/>
                  <a:gd name="T7" fmla="*/ 432 h 577"/>
                  <a:gd name="T8" fmla="*/ 2035 w 2545"/>
                  <a:gd name="T9" fmla="*/ 576 h 577"/>
                  <a:gd name="T10" fmla="*/ 2544 w 2545"/>
                  <a:gd name="T11" fmla="*/ 288 h 577"/>
                  <a:gd name="T12" fmla="*/ 2035 w 2545"/>
                  <a:gd name="T13" fmla="*/ 0 h 577"/>
                  <a:gd name="T14" fmla="*/ 2035 w 2545"/>
                  <a:gd name="T15" fmla="*/ 144 h 577"/>
                  <a:gd name="T16" fmla="*/ 509 w 2545"/>
                  <a:gd name="T17" fmla="*/ 144 h 577"/>
                  <a:gd name="T18" fmla="*/ 509 w 2545"/>
                  <a:gd name="T19" fmla="*/ 0 h 577"/>
                  <a:gd name="T20" fmla="*/ 0 w 2545"/>
                  <a:gd name="T21" fmla="*/ 288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45" h="577">
                    <a:moveTo>
                      <a:pt x="0" y="288"/>
                    </a:moveTo>
                    <a:lnTo>
                      <a:pt x="509" y="576"/>
                    </a:lnTo>
                    <a:lnTo>
                      <a:pt x="509" y="432"/>
                    </a:lnTo>
                    <a:lnTo>
                      <a:pt x="2035" y="432"/>
                    </a:lnTo>
                    <a:lnTo>
                      <a:pt x="2035" y="576"/>
                    </a:lnTo>
                    <a:lnTo>
                      <a:pt x="2544" y="288"/>
                    </a:lnTo>
                    <a:lnTo>
                      <a:pt x="2035" y="0"/>
                    </a:lnTo>
                    <a:lnTo>
                      <a:pt x="2035" y="144"/>
                    </a:lnTo>
                    <a:lnTo>
                      <a:pt x="509" y="144"/>
                    </a:lnTo>
                    <a:lnTo>
                      <a:pt x="509" y="0"/>
                    </a:lnTo>
                    <a:lnTo>
                      <a:pt x="0" y="288"/>
                    </a:lnTo>
                  </a:path>
                </a:pathLst>
              </a:custGeom>
              <a:solidFill>
                <a:schemeClr val="accent1"/>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6090" name="Rectangle 10"/>
              <p:cNvSpPr>
                <a:spLocks noChangeArrowheads="1"/>
              </p:cNvSpPr>
              <p:nvPr/>
            </p:nvSpPr>
            <p:spPr bwMode="auto">
              <a:xfrm>
                <a:off x="1984" y="2341"/>
                <a:ext cx="1936" cy="254"/>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6091" name="Rectangle 11"/>
            <p:cNvSpPr>
              <a:spLocks noChangeArrowheads="1"/>
            </p:cNvSpPr>
            <p:nvPr/>
          </p:nvSpPr>
          <p:spPr bwMode="auto">
            <a:xfrm>
              <a:off x="2289" y="2523"/>
              <a:ext cx="13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b="1">
                  <a:solidFill>
                    <a:srgbClr val="000000"/>
                  </a:solidFill>
                </a:rPr>
                <a:t>Zone of Indifference</a:t>
              </a:r>
            </a:p>
          </p:txBody>
        </p:sp>
      </p:grpSp>
      <p:grpSp>
        <p:nvGrpSpPr>
          <p:cNvPr id="46099" name="Group 19"/>
          <p:cNvGrpSpPr>
            <a:grpSpLocks/>
          </p:cNvGrpSpPr>
          <p:nvPr/>
        </p:nvGrpSpPr>
        <p:grpSpPr bwMode="auto">
          <a:xfrm>
            <a:off x="1905000" y="5408614"/>
            <a:ext cx="8535988" cy="1296987"/>
            <a:chOff x="240" y="3407"/>
            <a:chExt cx="5377" cy="817"/>
          </a:xfrm>
        </p:grpSpPr>
        <p:grpSp>
          <p:nvGrpSpPr>
            <p:cNvPr id="46093" name="Group 13"/>
            <p:cNvGrpSpPr>
              <a:grpSpLocks/>
            </p:cNvGrpSpPr>
            <p:nvPr/>
          </p:nvGrpSpPr>
          <p:grpSpPr bwMode="auto">
            <a:xfrm>
              <a:off x="240" y="3407"/>
              <a:ext cx="5377" cy="817"/>
              <a:chOff x="240" y="3168"/>
              <a:chExt cx="5377" cy="817"/>
            </a:xfrm>
          </p:grpSpPr>
          <p:sp>
            <p:nvSpPr>
              <p:cNvPr id="46094" name="Freeform 14"/>
              <p:cNvSpPr>
                <a:spLocks/>
              </p:cNvSpPr>
              <p:nvPr/>
            </p:nvSpPr>
            <p:spPr bwMode="auto">
              <a:xfrm>
                <a:off x="240" y="3168"/>
                <a:ext cx="5377" cy="817"/>
              </a:xfrm>
              <a:custGeom>
                <a:avLst/>
                <a:gdLst>
                  <a:gd name="T0" fmla="*/ 0 w 5377"/>
                  <a:gd name="T1" fmla="*/ 408 h 817"/>
                  <a:gd name="T2" fmla="*/ 1075 w 5377"/>
                  <a:gd name="T3" fmla="*/ 816 h 817"/>
                  <a:gd name="T4" fmla="*/ 1075 w 5377"/>
                  <a:gd name="T5" fmla="*/ 612 h 817"/>
                  <a:gd name="T6" fmla="*/ 4301 w 5377"/>
                  <a:gd name="T7" fmla="*/ 612 h 817"/>
                  <a:gd name="T8" fmla="*/ 4301 w 5377"/>
                  <a:gd name="T9" fmla="*/ 816 h 817"/>
                  <a:gd name="T10" fmla="*/ 5376 w 5377"/>
                  <a:gd name="T11" fmla="*/ 408 h 817"/>
                  <a:gd name="T12" fmla="*/ 4301 w 5377"/>
                  <a:gd name="T13" fmla="*/ 0 h 817"/>
                  <a:gd name="T14" fmla="*/ 4301 w 5377"/>
                  <a:gd name="T15" fmla="*/ 204 h 817"/>
                  <a:gd name="T16" fmla="*/ 1075 w 5377"/>
                  <a:gd name="T17" fmla="*/ 204 h 817"/>
                  <a:gd name="T18" fmla="*/ 1075 w 5377"/>
                  <a:gd name="T19" fmla="*/ 0 h 817"/>
                  <a:gd name="T20" fmla="*/ 0 w 5377"/>
                  <a:gd name="T21" fmla="*/ 408 h 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77" h="817">
                    <a:moveTo>
                      <a:pt x="0" y="408"/>
                    </a:moveTo>
                    <a:lnTo>
                      <a:pt x="1075" y="816"/>
                    </a:lnTo>
                    <a:lnTo>
                      <a:pt x="1075" y="612"/>
                    </a:lnTo>
                    <a:lnTo>
                      <a:pt x="4301" y="612"/>
                    </a:lnTo>
                    <a:lnTo>
                      <a:pt x="4301" y="816"/>
                    </a:lnTo>
                    <a:lnTo>
                      <a:pt x="5376" y="408"/>
                    </a:lnTo>
                    <a:lnTo>
                      <a:pt x="4301" y="0"/>
                    </a:lnTo>
                    <a:lnTo>
                      <a:pt x="4301" y="204"/>
                    </a:lnTo>
                    <a:lnTo>
                      <a:pt x="1075" y="204"/>
                    </a:lnTo>
                    <a:lnTo>
                      <a:pt x="1075" y="0"/>
                    </a:lnTo>
                    <a:lnTo>
                      <a:pt x="0" y="408"/>
                    </a:lnTo>
                  </a:path>
                </a:pathLst>
              </a:custGeom>
              <a:solidFill>
                <a:schemeClr val="accent1"/>
              </a:solidFill>
              <a:ln w="12700"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6095" name="Rectangle 15"/>
              <p:cNvSpPr>
                <a:spLocks noChangeArrowheads="1"/>
              </p:cNvSpPr>
              <p:nvPr/>
            </p:nvSpPr>
            <p:spPr bwMode="auto">
              <a:xfrm>
                <a:off x="828" y="3389"/>
                <a:ext cx="4200" cy="374"/>
              </a:xfrm>
              <a:prstGeom prst="rect">
                <a:avLst/>
              </a:prstGeom>
              <a:solidFill>
                <a:schemeClr val="accent1"/>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46096" name="Rectangle 16"/>
            <p:cNvSpPr>
              <a:spLocks noChangeArrowheads="1"/>
            </p:cNvSpPr>
            <p:nvPr/>
          </p:nvSpPr>
          <p:spPr bwMode="auto">
            <a:xfrm>
              <a:off x="1954" y="3699"/>
              <a:ext cx="1967"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b="1">
                  <a:solidFill>
                    <a:srgbClr val="000000"/>
                  </a:solidFill>
                </a:rPr>
                <a:t>Z o n e   o f   I n d i f f e r e n c e</a:t>
              </a:r>
            </a:p>
          </p:txBody>
        </p:sp>
      </p:grpSp>
      <p:sp>
        <p:nvSpPr>
          <p:cNvPr id="46097" name="Text Box 17"/>
          <p:cNvSpPr txBox="1">
            <a:spLocks noChangeArrowheads="1"/>
          </p:cNvSpPr>
          <p:nvPr/>
        </p:nvSpPr>
        <p:spPr bwMode="auto">
          <a:xfrm>
            <a:off x="2254251" y="4800600"/>
            <a:ext cx="759111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a:t>Managers strive to expand the zone of indifference</a:t>
            </a:r>
          </a:p>
        </p:txBody>
      </p:sp>
    </p:spTree>
    <p:extLst>
      <p:ext uri="{BB962C8B-B14F-4D97-AF65-F5344CB8AC3E}">
        <p14:creationId xmlns:p14="http://schemas.microsoft.com/office/powerpoint/2010/main" val="185327677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46098"/>
                                        </p:tgtEl>
                                        <p:attrNameLst>
                                          <p:attrName>style.visibility</p:attrName>
                                        </p:attrNameLst>
                                      </p:cBhvr>
                                      <p:to>
                                        <p:strVal val="visible"/>
                                      </p:to>
                                    </p:set>
                                    <p:animEffect transition="in" filter="wipe(up)">
                                      <p:cBhvr>
                                        <p:cTn id="7" dur="500"/>
                                        <p:tgtEl>
                                          <p:spTgt spid="460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6097"/>
                                        </p:tgtEl>
                                        <p:attrNameLst>
                                          <p:attrName>style.visibility</p:attrName>
                                        </p:attrNameLst>
                                      </p:cBhvr>
                                      <p:to>
                                        <p:strVal val="visible"/>
                                      </p:to>
                                    </p:set>
                                    <p:animEffect transition="in" filter="wipe(up)">
                                      <p:cBhvr>
                                        <p:cTn id="12" dur="500"/>
                                        <p:tgtEl>
                                          <p:spTgt spid="4609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7" presetClass="entr" presetSubtype="10" fill="hold" nodeType="clickEffect">
                                  <p:stCondLst>
                                    <p:cond delay="0"/>
                                  </p:stCondLst>
                                  <p:childTnLst>
                                    <p:set>
                                      <p:cBhvr>
                                        <p:cTn id="16" dur="1" fill="hold">
                                          <p:stCondLst>
                                            <p:cond delay="0"/>
                                          </p:stCondLst>
                                        </p:cTn>
                                        <p:tgtEl>
                                          <p:spTgt spid="46099"/>
                                        </p:tgtEl>
                                        <p:attrNameLst>
                                          <p:attrName>style.visibility</p:attrName>
                                        </p:attrNameLst>
                                      </p:cBhvr>
                                      <p:to>
                                        <p:strVal val="visible"/>
                                      </p:to>
                                    </p:set>
                                    <p:anim calcmode="lin" valueType="num">
                                      <p:cBhvr>
                                        <p:cTn id="17" dur="500" fill="hold"/>
                                        <p:tgtEl>
                                          <p:spTgt spid="46099"/>
                                        </p:tgtEl>
                                        <p:attrNameLst>
                                          <p:attrName>ppt_w</p:attrName>
                                        </p:attrNameLst>
                                      </p:cBhvr>
                                      <p:tavLst>
                                        <p:tav tm="0">
                                          <p:val>
                                            <p:fltVal val="0"/>
                                          </p:val>
                                        </p:tav>
                                        <p:tav tm="100000">
                                          <p:val>
                                            <p:strVal val="#ppt_w"/>
                                          </p:val>
                                        </p:tav>
                                      </p:tavLst>
                                    </p:anim>
                                    <p:anim calcmode="lin" valueType="num">
                                      <p:cBhvr>
                                        <p:cTn id="18" dur="500" fill="hold"/>
                                        <p:tgtEl>
                                          <p:spTgt spid="4609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97"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31"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32"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Sources of Organizational Power: Interpersonal</a:t>
            </a:r>
          </a:p>
        </p:txBody>
      </p:sp>
      <p:sp>
        <p:nvSpPr>
          <p:cNvPr id="48133"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Font typeface="Wingdings" panose="05000000000000000000" pitchFamily="2" charset="2"/>
              <a:buNone/>
            </a:pPr>
            <a:r>
              <a:rPr lang="en-US" altLang="en-US" b="1">
                <a:solidFill>
                  <a:schemeClr val="folHlink"/>
                </a:solidFill>
              </a:rPr>
              <a:t>Reward Power -</a:t>
            </a:r>
            <a:r>
              <a:rPr lang="en-US" altLang="en-US"/>
              <a:t> agent’s ability to control the rewards that the target wants</a:t>
            </a:r>
          </a:p>
          <a:p>
            <a:pPr>
              <a:buFont typeface="Wingdings" panose="05000000000000000000" pitchFamily="2" charset="2"/>
              <a:buNone/>
            </a:pPr>
            <a:r>
              <a:rPr lang="en-US" altLang="en-US" b="1">
                <a:solidFill>
                  <a:schemeClr val="folHlink"/>
                </a:solidFill>
              </a:rPr>
              <a:t>Coercive Power -</a:t>
            </a:r>
            <a:r>
              <a:rPr lang="en-US" altLang="en-US"/>
              <a:t> agent’s ability to cause an unpleasant experience for a target</a:t>
            </a:r>
          </a:p>
          <a:p>
            <a:pPr>
              <a:buFont typeface="Wingdings" panose="05000000000000000000" pitchFamily="2" charset="2"/>
              <a:buNone/>
            </a:pPr>
            <a:r>
              <a:rPr lang="en-US" altLang="en-US" b="1">
                <a:solidFill>
                  <a:schemeClr val="folHlink"/>
                </a:solidFill>
              </a:rPr>
              <a:t>Legitimate Power -</a:t>
            </a:r>
            <a:r>
              <a:rPr lang="en-US" altLang="en-US"/>
              <a:t> agent and target agree that agent has influential rights, based on position and mutual agreement</a:t>
            </a:r>
          </a:p>
          <a:p>
            <a:pPr>
              <a:buFont typeface="Wingdings" panose="05000000000000000000" pitchFamily="2" charset="2"/>
              <a:buNone/>
            </a:pPr>
            <a:r>
              <a:rPr lang="en-US" altLang="en-US" b="1">
                <a:solidFill>
                  <a:schemeClr val="folHlink"/>
                </a:solidFill>
              </a:rPr>
              <a:t>Referent Power - </a:t>
            </a:r>
            <a:r>
              <a:rPr lang="en-US" altLang="en-US"/>
              <a:t>based on interpersonal attraction</a:t>
            </a:r>
          </a:p>
          <a:p>
            <a:pPr>
              <a:buFont typeface="Wingdings" panose="05000000000000000000" pitchFamily="2" charset="2"/>
              <a:buNone/>
            </a:pPr>
            <a:r>
              <a:rPr lang="en-US" altLang="en-US" b="1">
                <a:solidFill>
                  <a:schemeClr val="folHlink"/>
                </a:solidFill>
              </a:rPr>
              <a:t>Expert Power -</a:t>
            </a:r>
            <a:r>
              <a:rPr lang="en-US" altLang="en-US"/>
              <a:t> agent has knowledge target needs</a:t>
            </a:r>
          </a:p>
        </p:txBody>
      </p:sp>
    </p:spTree>
    <p:extLst>
      <p:ext uri="{BB962C8B-B14F-4D97-AF65-F5344CB8AC3E}">
        <p14:creationId xmlns:p14="http://schemas.microsoft.com/office/powerpoint/2010/main" val="364826619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8133">
                                            <p:txEl>
                                              <p:pRg st="0" end="0"/>
                                            </p:txEl>
                                          </p:spTgt>
                                        </p:tgtEl>
                                        <p:attrNameLst>
                                          <p:attrName>style.visibility</p:attrName>
                                        </p:attrNameLst>
                                      </p:cBhvr>
                                      <p:to>
                                        <p:strVal val="visible"/>
                                      </p:to>
                                    </p:set>
                                    <p:animEffect transition="in" filter="wipe(up)">
                                      <p:cBhvr>
                                        <p:cTn id="7" dur="500"/>
                                        <p:tgtEl>
                                          <p:spTgt spid="48133">
                                            <p:txEl>
                                              <p:pRg st="0" end="0"/>
                                            </p:txEl>
                                          </p:spTgt>
                                        </p:tgtEl>
                                      </p:cBhvr>
                                    </p:animEffect>
                                  </p:childTnLst>
                                  <p:subTnLst>
                                    <p:animClr clrSpc="rgb" dir="cw">
                                      <p:cBhvr override="childStyle">
                                        <p:cTn dur="1" fill="hold" display="0" masterRel="nextClick" afterEffect="1"/>
                                        <p:tgtEl>
                                          <p:spTgt spid="48133">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8133">
                                            <p:txEl>
                                              <p:pRg st="1" end="1"/>
                                            </p:txEl>
                                          </p:spTgt>
                                        </p:tgtEl>
                                        <p:attrNameLst>
                                          <p:attrName>style.visibility</p:attrName>
                                        </p:attrNameLst>
                                      </p:cBhvr>
                                      <p:to>
                                        <p:strVal val="visible"/>
                                      </p:to>
                                    </p:set>
                                    <p:animEffect transition="in" filter="wipe(up)">
                                      <p:cBhvr>
                                        <p:cTn id="12" dur="500"/>
                                        <p:tgtEl>
                                          <p:spTgt spid="48133">
                                            <p:txEl>
                                              <p:pRg st="1" end="1"/>
                                            </p:txEl>
                                          </p:spTgt>
                                        </p:tgtEl>
                                      </p:cBhvr>
                                    </p:animEffect>
                                  </p:childTnLst>
                                  <p:subTnLst>
                                    <p:animClr clrSpc="rgb" dir="cw">
                                      <p:cBhvr override="childStyle">
                                        <p:cTn dur="1" fill="hold" display="0" masterRel="nextClick" afterEffect="1"/>
                                        <p:tgtEl>
                                          <p:spTgt spid="48133">
                                            <p:txEl>
                                              <p:pRg st="1" end="1"/>
                                            </p:txEl>
                                          </p:spTgt>
                                        </p:tgtEl>
                                        <p:attrNameLst>
                                          <p:attrName>ppt_c</p:attrName>
                                        </p:attrNameLst>
                                      </p:cBhvr>
                                      <p:to>
                                        <a:srgbClr val="C0C0C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8133">
                                            <p:txEl>
                                              <p:pRg st="2" end="2"/>
                                            </p:txEl>
                                          </p:spTgt>
                                        </p:tgtEl>
                                        <p:attrNameLst>
                                          <p:attrName>style.visibility</p:attrName>
                                        </p:attrNameLst>
                                      </p:cBhvr>
                                      <p:to>
                                        <p:strVal val="visible"/>
                                      </p:to>
                                    </p:set>
                                    <p:animEffect transition="in" filter="wipe(up)">
                                      <p:cBhvr>
                                        <p:cTn id="17" dur="500"/>
                                        <p:tgtEl>
                                          <p:spTgt spid="48133">
                                            <p:txEl>
                                              <p:pRg st="2" end="2"/>
                                            </p:txEl>
                                          </p:spTgt>
                                        </p:tgtEl>
                                      </p:cBhvr>
                                    </p:animEffect>
                                  </p:childTnLst>
                                  <p:subTnLst>
                                    <p:animClr clrSpc="rgb" dir="cw">
                                      <p:cBhvr override="childStyle">
                                        <p:cTn dur="1" fill="hold" display="0" masterRel="nextClick" afterEffect="1"/>
                                        <p:tgtEl>
                                          <p:spTgt spid="48133">
                                            <p:txEl>
                                              <p:pRg st="2" end="2"/>
                                            </p:txEl>
                                          </p:spTgt>
                                        </p:tgtEl>
                                        <p:attrNameLst>
                                          <p:attrName>ppt_c</p:attrName>
                                        </p:attrNameLst>
                                      </p:cBhvr>
                                      <p:to>
                                        <a:srgbClr val="C0C0C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48133">
                                            <p:txEl>
                                              <p:pRg st="3" end="3"/>
                                            </p:txEl>
                                          </p:spTgt>
                                        </p:tgtEl>
                                        <p:attrNameLst>
                                          <p:attrName>style.visibility</p:attrName>
                                        </p:attrNameLst>
                                      </p:cBhvr>
                                      <p:to>
                                        <p:strVal val="visible"/>
                                      </p:to>
                                    </p:set>
                                    <p:animEffect transition="in" filter="wipe(up)">
                                      <p:cBhvr>
                                        <p:cTn id="22" dur="500"/>
                                        <p:tgtEl>
                                          <p:spTgt spid="48133">
                                            <p:txEl>
                                              <p:pRg st="3" end="3"/>
                                            </p:txEl>
                                          </p:spTgt>
                                        </p:tgtEl>
                                      </p:cBhvr>
                                    </p:animEffect>
                                  </p:childTnLst>
                                  <p:subTnLst>
                                    <p:animClr clrSpc="rgb" dir="cw">
                                      <p:cBhvr override="childStyle">
                                        <p:cTn dur="1" fill="hold" display="0" masterRel="nextClick" afterEffect="1"/>
                                        <p:tgtEl>
                                          <p:spTgt spid="48133">
                                            <p:txEl>
                                              <p:pRg st="3" end="3"/>
                                            </p:txEl>
                                          </p:spTgt>
                                        </p:tgtEl>
                                        <p:attrNameLst>
                                          <p:attrName>ppt_c</p:attrName>
                                        </p:attrNameLst>
                                      </p:cBhvr>
                                      <p:to>
                                        <a:srgbClr val="C0C0C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48133">
                                            <p:txEl>
                                              <p:pRg st="4" end="4"/>
                                            </p:txEl>
                                          </p:spTgt>
                                        </p:tgtEl>
                                        <p:attrNameLst>
                                          <p:attrName>style.visibility</p:attrName>
                                        </p:attrNameLst>
                                      </p:cBhvr>
                                      <p:to>
                                        <p:strVal val="visible"/>
                                      </p:to>
                                    </p:set>
                                    <p:animEffect transition="in" filter="wipe(up)">
                                      <p:cBhvr>
                                        <p:cTn id="27" dur="500"/>
                                        <p:tgtEl>
                                          <p:spTgt spid="48133">
                                            <p:txEl>
                                              <p:pRg st="4" end="4"/>
                                            </p:txEl>
                                          </p:spTgt>
                                        </p:tgtEl>
                                      </p:cBhvr>
                                    </p:animEffect>
                                  </p:childTnLst>
                                  <p:subTnLst>
                                    <p:animClr clrSpc="rgb" dir="cw">
                                      <p:cBhvr override="childStyle">
                                        <p:cTn dur="1" fill="hold" display="0" masterRel="nextClick" afterEffect="1"/>
                                        <p:tgtEl>
                                          <p:spTgt spid="48133">
                                            <p:txEl>
                                              <p:pRg st="4" end="4"/>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3"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ChangeArrowheads="1"/>
          </p:cNvSpPr>
          <p:nvPr/>
        </p:nvSpPr>
        <p:spPr bwMode="auto">
          <a:xfrm>
            <a:off x="2286000" y="33528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79" name="Rectangle 3"/>
          <p:cNvSpPr>
            <a:spLocks noChangeArrowheads="1"/>
          </p:cNvSpPr>
          <p:nvPr/>
        </p:nvSpPr>
        <p:spPr bwMode="auto">
          <a:xfrm>
            <a:off x="4724400" y="33528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81" name="Rectangle 5"/>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Which Power is Most Effective?</a:t>
            </a:r>
          </a:p>
        </p:txBody>
      </p:sp>
      <p:sp>
        <p:nvSpPr>
          <p:cNvPr id="50180" name="Rectangle 4"/>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a:t>Strong relationship to performance &amp; satisfaction</a:t>
            </a:r>
          </a:p>
          <a:p>
            <a:r>
              <a:rPr lang="en-US" altLang="en-US"/>
              <a:t>Transfers vital skills, abilities, and knowledge within the organization</a:t>
            </a:r>
          </a:p>
          <a:p>
            <a:r>
              <a:rPr lang="en-US" altLang="en-US"/>
              <a:t>Employees internalize what they observe &amp; learn from managers they consider “experts”</a:t>
            </a:r>
          </a:p>
        </p:txBody>
      </p:sp>
      <p:grpSp>
        <p:nvGrpSpPr>
          <p:cNvPr id="50233" name="Group 57"/>
          <p:cNvGrpSpPr>
            <a:grpSpLocks/>
          </p:cNvGrpSpPr>
          <p:nvPr/>
        </p:nvGrpSpPr>
        <p:grpSpPr bwMode="auto">
          <a:xfrm>
            <a:off x="3019984" y="3581400"/>
            <a:ext cx="6618287" cy="2533650"/>
            <a:chOff x="1051" y="803"/>
            <a:chExt cx="4169" cy="1596"/>
          </a:xfrm>
        </p:grpSpPr>
        <p:grpSp>
          <p:nvGrpSpPr>
            <p:cNvPr id="50231" name="Group 55"/>
            <p:cNvGrpSpPr>
              <a:grpSpLocks/>
            </p:cNvGrpSpPr>
            <p:nvPr/>
          </p:nvGrpSpPr>
          <p:grpSpPr bwMode="auto">
            <a:xfrm rot="518135" flipH="1">
              <a:off x="1051" y="803"/>
              <a:ext cx="4169" cy="1596"/>
              <a:chOff x="549" y="2603"/>
              <a:chExt cx="4644" cy="2146"/>
            </a:xfrm>
          </p:grpSpPr>
          <p:sp>
            <p:nvSpPr>
              <p:cNvPr id="50207" name="Oval 31"/>
              <p:cNvSpPr>
                <a:spLocks noChangeArrowheads="1"/>
              </p:cNvSpPr>
              <p:nvPr/>
            </p:nvSpPr>
            <p:spPr bwMode="auto">
              <a:xfrm>
                <a:off x="2507" y="4004"/>
                <a:ext cx="566" cy="251"/>
              </a:xfrm>
              <a:prstGeom prst="ellipse">
                <a:avLst/>
              </a:prstGeom>
              <a:solidFill>
                <a:srgbClr val="FFFFFF"/>
              </a:solidFill>
              <a:ln w="41275">
                <a:solidFill>
                  <a:srgbClr val="000000"/>
                </a:solidFill>
                <a:round/>
                <a:headEnd/>
                <a:tailEnd/>
              </a:ln>
            </p:spPr>
            <p:txBody>
              <a:bodyPr/>
              <a:lstStyle/>
              <a:p>
                <a:endParaRPr lang="en-GB"/>
              </a:p>
            </p:txBody>
          </p:sp>
          <p:sp>
            <p:nvSpPr>
              <p:cNvPr id="50208" name="Oval 32"/>
              <p:cNvSpPr>
                <a:spLocks noChangeArrowheads="1"/>
              </p:cNvSpPr>
              <p:nvPr/>
            </p:nvSpPr>
            <p:spPr bwMode="auto">
              <a:xfrm>
                <a:off x="2507" y="2981"/>
                <a:ext cx="566" cy="250"/>
              </a:xfrm>
              <a:prstGeom prst="ellipse">
                <a:avLst/>
              </a:prstGeom>
              <a:solidFill>
                <a:srgbClr val="FFFFFF"/>
              </a:solidFill>
              <a:ln w="41275">
                <a:solidFill>
                  <a:srgbClr val="000000"/>
                </a:solidFill>
                <a:round/>
                <a:headEnd/>
                <a:tailEnd/>
              </a:ln>
            </p:spPr>
            <p:txBody>
              <a:bodyPr/>
              <a:lstStyle/>
              <a:p>
                <a:endParaRPr lang="en-GB"/>
              </a:p>
            </p:txBody>
          </p:sp>
          <p:sp>
            <p:nvSpPr>
              <p:cNvPr id="50209" name="Oval 33"/>
              <p:cNvSpPr>
                <a:spLocks noChangeArrowheads="1"/>
              </p:cNvSpPr>
              <p:nvPr/>
            </p:nvSpPr>
            <p:spPr bwMode="auto">
              <a:xfrm>
                <a:off x="1702" y="3035"/>
                <a:ext cx="336" cy="143"/>
              </a:xfrm>
              <a:prstGeom prst="ellipse">
                <a:avLst/>
              </a:prstGeom>
              <a:solidFill>
                <a:srgbClr val="FFFFFF"/>
              </a:solidFill>
              <a:ln w="41275">
                <a:solidFill>
                  <a:srgbClr val="000000"/>
                </a:solidFill>
                <a:round/>
                <a:headEnd/>
                <a:tailEnd/>
              </a:ln>
            </p:spPr>
            <p:txBody>
              <a:bodyPr/>
              <a:lstStyle/>
              <a:p>
                <a:endParaRPr lang="en-GB"/>
              </a:p>
            </p:txBody>
          </p:sp>
          <p:sp>
            <p:nvSpPr>
              <p:cNvPr id="50210" name="Oval 34"/>
              <p:cNvSpPr>
                <a:spLocks noChangeArrowheads="1"/>
              </p:cNvSpPr>
              <p:nvPr/>
            </p:nvSpPr>
            <p:spPr bwMode="auto">
              <a:xfrm>
                <a:off x="1472" y="3681"/>
                <a:ext cx="336" cy="143"/>
              </a:xfrm>
              <a:prstGeom prst="ellipse">
                <a:avLst/>
              </a:prstGeom>
              <a:solidFill>
                <a:srgbClr val="FFFFFF"/>
              </a:solidFill>
              <a:ln w="41275">
                <a:solidFill>
                  <a:srgbClr val="000000"/>
                </a:solidFill>
                <a:round/>
                <a:headEnd/>
                <a:tailEnd/>
              </a:ln>
            </p:spPr>
            <p:txBody>
              <a:bodyPr/>
              <a:lstStyle/>
              <a:p>
                <a:endParaRPr lang="en-GB"/>
              </a:p>
            </p:txBody>
          </p:sp>
          <p:sp>
            <p:nvSpPr>
              <p:cNvPr id="50211" name="Oval 35"/>
              <p:cNvSpPr>
                <a:spLocks noChangeArrowheads="1"/>
              </p:cNvSpPr>
              <p:nvPr/>
            </p:nvSpPr>
            <p:spPr bwMode="auto">
              <a:xfrm>
                <a:off x="1242" y="3412"/>
                <a:ext cx="566" cy="250"/>
              </a:xfrm>
              <a:prstGeom prst="ellipse">
                <a:avLst/>
              </a:prstGeom>
              <a:solidFill>
                <a:srgbClr val="FFFFFF"/>
              </a:solidFill>
              <a:ln w="41275">
                <a:solidFill>
                  <a:srgbClr val="000000"/>
                </a:solidFill>
                <a:round/>
                <a:headEnd/>
                <a:tailEnd/>
              </a:ln>
            </p:spPr>
            <p:txBody>
              <a:bodyPr/>
              <a:lstStyle/>
              <a:p>
                <a:endParaRPr lang="en-GB"/>
              </a:p>
            </p:txBody>
          </p:sp>
          <p:sp>
            <p:nvSpPr>
              <p:cNvPr id="50212" name="Oval 36"/>
              <p:cNvSpPr>
                <a:spLocks noChangeArrowheads="1"/>
              </p:cNvSpPr>
              <p:nvPr/>
            </p:nvSpPr>
            <p:spPr bwMode="auto">
              <a:xfrm>
                <a:off x="2047" y="2981"/>
                <a:ext cx="566" cy="250"/>
              </a:xfrm>
              <a:prstGeom prst="ellipse">
                <a:avLst/>
              </a:prstGeom>
              <a:solidFill>
                <a:srgbClr val="FFFFFF"/>
              </a:solidFill>
              <a:ln w="41275">
                <a:solidFill>
                  <a:srgbClr val="000000"/>
                </a:solidFill>
                <a:round/>
                <a:headEnd/>
                <a:tailEnd/>
              </a:ln>
            </p:spPr>
            <p:txBody>
              <a:bodyPr/>
              <a:lstStyle/>
              <a:p>
                <a:endParaRPr lang="en-GB"/>
              </a:p>
            </p:txBody>
          </p:sp>
          <p:sp>
            <p:nvSpPr>
              <p:cNvPr id="50213" name="Oval 37"/>
              <p:cNvSpPr>
                <a:spLocks noChangeArrowheads="1"/>
              </p:cNvSpPr>
              <p:nvPr/>
            </p:nvSpPr>
            <p:spPr bwMode="auto">
              <a:xfrm>
                <a:off x="4003" y="3950"/>
                <a:ext cx="565" cy="251"/>
              </a:xfrm>
              <a:prstGeom prst="ellipse">
                <a:avLst/>
              </a:prstGeom>
              <a:solidFill>
                <a:srgbClr val="FFFFFF"/>
              </a:solidFill>
              <a:ln w="41275">
                <a:solidFill>
                  <a:srgbClr val="000000"/>
                </a:solidFill>
                <a:round/>
                <a:headEnd/>
                <a:tailEnd/>
              </a:ln>
            </p:spPr>
            <p:txBody>
              <a:bodyPr/>
              <a:lstStyle/>
              <a:p>
                <a:endParaRPr lang="en-GB"/>
              </a:p>
            </p:txBody>
          </p:sp>
          <p:sp>
            <p:nvSpPr>
              <p:cNvPr id="50214" name="Oval 38"/>
              <p:cNvSpPr>
                <a:spLocks noChangeArrowheads="1"/>
              </p:cNvSpPr>
              <p:nvPr/>
            </p:nvSpPr>
            <p:spPr bwMode="auto">
              <a:xfrm>
                <a:off x="3543" y="4004"/>
                <a:ext cx="565" cy="251"/>
              </a:xfrm>
              <a:prstGeom prst="ellipse">
                <a:avLst/>
              </a:prstGeom>
              <a:solidFill>
                <a:srgbClr val="FFFFFF"/>
              </a:solidFill>
              <a:ln w="41275">
                <a:solidFill>
                  <a:srgbClr val="000000"/>
                </a:solidFill>
                <a:round/>
                <a:headEnd/>
                <a:tailEnd/>
              </a:ln>
            </p:spPr>
            <p:txBody>
              <a:bodyPr/>
              <a:lstStyle/>
              <a:p>
                <a:endParaRPr lang="en-GB"/>
              </a:p>
            </p:txBody>
          </p:sp>
          <p:sp>
            <p:nvSpPr>
              <p:cNvPr id="50215" name="Freeform 39"/>
              <p:cNvSpPr>
                <a:spLocks/>
              </p:cNvSpPr>
              <p:nvPr/>
            </p:nvSpPr>
            <p:spPr bwMode="auto">
              <a:xfrm>
                <a:off x="549" y="2603"/>
                <a:ext cx="4644" cy="2146"/>
              </a:xfrm>
              <a:custGeom>
                <a:avLst/>
                <a:gdLst>
                  <a:gd name="T0" fmla="*/ 1926 w 4644"/>
                  <a:gd name="T1" fmla="*/ 1145 h 4293"/>
                  <a:gd name="T2" fmla="*/ 2014 w 4644"/>
                  <a:gd name="T3" fmla="*/ 41 h 4293"/>
                  <a:gd name="T4" fmla="*/ 2156 w 4644"/>
                  <a:gd name="T5" fmla="*/ 1305 h 4293"/>
                  <a:gd name="T6" fmla="*/ 2616 w 4644"/>
                  <a:gd name="T7" fmla="*/ 1131 h 4293"/>
                  <a:gd name="T8" fmla="*/ 3293 w 4644"/>
                  <a:gd name="T9" fmla="*/ 0 h 4293"/>
                  <a:gd name="T10" fmla="*/ 2819 w 4644"/>
                  <a:gd name="T11" fmla="*/ 1426 h 4293"/>
                  <a:gd name="T12" fmla="*/ 3120 w 4644"/>
                  <a:gd name="T13" fmla="*/ 1574 h 4293"/>
                  <a:gd name="T14" fmla="*/ 3782 w 4644"/>
                  <a:gd name="T15" fmla="*/ 1010 h 4293"/>
                  <a:gd name="T16" fmla="*/ 3293 w 4644"/>
                  <a:gd name="T17" fmla="*/ 1776 h 4293"/>
                  <a:gd name="T18" fmla="*/ 3580 w 4644"/>
                  <a:gd name="T19" fmla="*/ 1830 h 4293"/>
                  <a:gd name="T20" fmla="*/ 4025 w 4644"/>
                  <a:gd name="T21" fmla="*/ 1440 h 4293"/>
                  <a:gd name="T22" fmla="*/ 3653 w 4644"/>
                  <a:gd name="T23" fmla="*/ 1938 h 4293"/>
                  <a:gd name="T24" fmla="*/ 3883 w 4644"/>
                  <a:gd name="T25" fmla="*/ 2705 h 4293"/>
                  <a:gd name="T26" fmla="*/ 4644 w 4644"/>
                  <a:gd name="T27" fmla="*/ 3258 h 4293"/>
                  <a:gd name="T28" fmla="*/ 3538 w 4644"/>
                  <a:gd name="T29" fmla="*/ 2760 h 4293"/>
                  <a:gd name="T30" fmla="*/ 3523 w 4644"/>
                  <a:gd name="T31" fmla="*/ 3069 h 4293"/>
                  <a:gd name="T32" fmla="*/ 3810 w 4644"/>
                  <a:gd name="T33" fmla="*/ 3809 h 4293"/>
                  <a:gd name="T34" fmla="*/ 3249 w 4644"/>
                  <a:gd name="T35" fmla="*/ 2934 h 4293"/>
                  <a:gd name="T36" fmla="*/ 2789 w 4644"/>
                  <a:gd name="T37" fmla="*/ 3258 h 4293"/>
                  <a:gd name="T38" fmla="*/ 2530 w 4644"/>
                  <a:gd name="T39" fmla="*/ 4293 h 4293"/>
                  <a:gd name="T40" fmla="*/ 2359 w 4644"/>
                  <a:gd name="T41" fmla="*/ 3109 h 4293"/>
                  <a:gd name="T42" fmla="*/ 1121 w 4644"/>
                  <a:gd name="T43" fmla="*/ 2248 h 4293"/>
                  <a:gd name="T44" fmla="*/ 0 w 4644"/>
                  <a:gd name="T45" fmla="*/ 2248 h 4293"/>
                  <a:gd name="T46" fmla="*/ 1150 w 4644"/>
                  <a:gd name="T47" fmla="*/ 2032 h 4293"/>
                  <a:gd name="T48" fmla="*/ 1121 w 4644"/>
                  <a:gd name="T49" fmla="*/ 1170 h 4293"/>
                  <a:gd name="T50" fmla="*/ 619 w 4644"/>
                  <a:gd name="T51" fmla="*/ 457 h 4293"/>
                  <a:gd name="T52" fmla="*/ 1524 w 4644"/>
                  <a:gd name="T53" fmla="*/ 1252 h 4293"/>
                  <a:gd name="T54" fmla="*/ 1926 w 4644"/>
                  <a:gd name="T55" fmla="*/ 1145 h 4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644" h="4293">
                    <a:moveTo>
                      <a:pt x="1926" y="1145"/>
                    </a:moveTo>
                    <a:lnTo>
                      <a:pt x="2014" y="41"/>
                    </a:lnTo>
                    <a:lnTo>
                      <a:pt x="2156" y="1305"/>
                    </a:lnTo>
                    <a:lnTo>
                      <a:pt x="2616" y="1131"/>
                    </a:lnTo>
                    <a:lnTo>
                      <a:pt x="3293" y="0"/>
                    </a:lnTo>
                    <a:lnTo>
                      <a:pt x="2819" y="1426"/>
                    </a:lnTo>
                    <a:lnTo>
                      <a:pt x="3120" y="1574"/>
                    </a:lnTo>
                    <a:lnTo>
                      <a:pt x="3782" y="1010"/>
                    </a:lnTo>
                    <a:lnTo>
                      <a:pt x="3293" y="1776"/>
                    </a:lnTo>
                    <a:lnTo>
                      <a:pt x="3580" y="1830"/>
                    </a:lnTo>
                    <a:lnTo>
                      <a:pt x="4025" y="1440"/>
                    </a:lnTo>
                    <a:lnTo>
                      <a:pt x="3653" y="1938"/>
                    </a:lnTo>
                    <a:lnTo>
                      <a:pt x="3883" y="2705"/>
                    </a:lnTo>
                    <a:lnTo>
                      <a:pt x="4644" y="3258"/>
                    </a:lnTo>
                    <a:lnTo>
                      <a:pt x="3538" y="2760"/>
                    </a:lnTo>
                    <a:lnTo>
                      <a:pt x="3523" y="3069"/>
                    </a:lnTo>
                    <a:lnTo>
                      <a:pt x="3810" y="3809"/>
                    </a:lnTo>
                    <a:lnTo>
                      <a:pt x="3249" y="2934"/>
                    </a:lnTo>
                    <a:lnTo>
                      <a:pt x="2789" y="3258"/>
                    </a:lnTo>
                    <a:lnTo>
                      <a:pt x="2530" y="4293"/>
                    </a:lnTo>
                    <a:lnTo>
                      <a:pt x="2359" y="3109"/>
                    </a:lnTo>
                    <a:lnTo>
                      <a:pt x="1121" y="2248"/>
                    </a:lnTo>
                    <a:lnTo>
                      <a:pt x="0" y="2248"/>
                    </a:lnTo>
                    <a:lnTo>
                      <a:pt x="1150" y="2032"/>
                    </a:lnTo>
                    <a:lnTo>
                      <a:pt x="1121" y="1170"/>
                    </a:lnTo>
                    <a:lnTo>
                      <a:pt x="619" y="457"/>
                    </a:lnTo>
                    <a:lnTo>
                      <a:pt x="1524" y="1252"/>
                    </a:lnTo>
                    <a:lnTo>
                      <a:pt x="1926" y="1145"/>
                    </a:lnTo>
                    <a:close/>
                  </a:path>
                </a:pathLst>
              </a:custGeom>
              <a:solidFill>
                <a:srgbClr val="FFFF00"/>
              </a:solidFill>
              <a:ln w="41275">
                <a:solidFill>
                  <a:srgbClr val="000000"/>
                </a:solidFill>
                <a:prstDash val="solid"/>
                <a:round/>
                <a:headEnd/>
                <a:tailEnd/>
              </a:ln>
            </p:spPr>
            <p:txBody>
              <a:bodyPr/>
              <a:lstStyle/>
              <a:p>
                <a:endParaRPr lang="en-GB"/>
              </a:p>
            </p:txBody>
          </p:sp>
          <p:grpSp>
            <p:nvGrpSpPr>
              <p:cNvPr id="50230" name="Group 54"/>
              <p:cNvGrpSpPr>
                <a:grpSpLocks/>
              </p:cNvGrpSpPr>
              <p:nvPr/>
            </p:nvGrpSpPr>
            <p:grpSpPr bwMode="auto">
              <a:xfrm>
                <a:off x="1242" y="3035"/>
                <a:ext cx="3441" cy="1220"/>
                <a:chOff x="1242" y="3035"/>
                <a:chExt cx="3441" cy="1220"/>
              </a:xfrm>
            </p:grpSpPr>
            <p:sp>
              <p:nvSpPr>
                <p:cNvPr id="50216" name="Oval 40"/>
                <p:cNvSpPr>
                  <a:spLocks noChangeArrowheads="1"/>
                </p:cNvSpPr>
                <p:nvPr/>
              </p:nvSpPr>
              <p:spPr bwMode="auto">
                <a:xfrm>
                  <a:off x="1242" y="3142"/>
                  <a:ext cx="1026" cy="466"/>
                </a:xfrm>
                <a:prstGeom prst="ellipse">
                  <a:avLst/>
                </a:prstGeom>
                <a:solidFill>
                  <a:srgbClr val="FFFFFF"/>
                </a:solidFill>
                <a:ln w="41275">
                  <a:solidFill>
                    <a:srgbClr val="000000"/>
                  </a:solidFill>
                  <a:round/>
                  <a:headEnd/>
                  <a:tailEnd/>
                </a:ln>
              </p:spPr>
              <p:txBody>
                <a:bodyPr/>
                <a:lstStyle/>
                <a:p>
                  <a:endParaRPr lang="en-GB"/>
                </a:p>
              </p:txBody>
            </p:sp>
            <p:grpSp>
              <p:nvGrpSpPr>
                <p:cNvPr id="50219" name="Group 43"/>
                <p:cNvGrpSpPr>
                  <a:grpSpLocks/>
                </p:cNvGrpSpPr>
                <p:nvPr/>
              </p:nvGrpSpPr>
              <p:grpSpPr bwMode="auto">
                <a:xfrm>
                  <a:off x="1523" y="3251"/>
                  <a:ext cx="2010" cy="896"/>
                  <a:chOff x="1523" y="3251"/>
                  <a:chExt cx="2010" cy="896"/>
                </a:xfrm>
              </p:grpSpPr>
              <p:sp>
                <p:nvSpPr>
                  <p:cNvPr id="50217" name="Oval 41"/>
                  <p:cNvSpPr>
                    <a:spLocks noChangeArrowheads="1"/>
                  </p:cNvSpPr>
                  <p:nvPr/>
                </p:nvSpPr>
                <p:spPr bwMode="auto">
                  <a:xfrm>
                    <a:off x="1587" y="3251"/>
                    <a:ext cx="1946" cy="896"/>
                  </a:xfrm>
                  <a:prstGeom prst="ellipse">
                    <a:avLst/>
                  </a:prstGeom>
                  <a:solidFill>
                    <a:srgbClr val="FFFFFF"/>
                  </a:solidFill>
                  <a:ln w="41275">
                    <a:solidFill>
                      <a:srgbClr val="000000"/>
                    </a:solidFill>
                    <a:round/>
                    <a:headEnd/>
                    <a:tailEnd/>
                  </a:ln>
                </p:spPr>
                <p:txBody>
                  <a:bodyPr/>
                  <a:lstStyle/>
                  <a:p>
                    <a:endParaRPr lang="en-GB"/>
                  </a:p>
                </p:txBody>
              </p:sp>
              <p:sp>
                <p:nvSpPr>
                  <p:cNvPr id="50218" name="Freeform 42"/>
                  <p:cNvSpPr>
                    <a:spLocks/>
                  </p:cNvSpPr>
                  <p:nvPr/>
                </p:nvSpPr>
                <p:spPr bwMode="auto">
                  <a:xfrm>
                    <a:off x="1523" y="3350"/>
                    <a:ext cx="401" cy="243"/>
                  </a:xfrm>
                  <a:custGeom>
                    <a:avLst/>
                    <a:gdLst>
                      <a:gd name="T0" fmla="*/ 343 w 401"/>
                      <a:gd name="T1" fmla="*/ 0 h 484"/>
                      <a:gd name="T2" fmla="*/ 0 w 401"/>
                      <a:gd name="T3" fmla="*/ 424 h 484"/>
                      <a:gd name="T4" fmla="*/ 170 w 401"/>
                      <a:gd name="T5" fmla="*/ 484 h 484"/>
                      <a:gd name="T6" fmla="*/ 401 w 401"/>
                      <a:gd name="T7" fmla="*/ 42 h 484"/>
                      <a:gd name="T8" fmla="*/ 343 w 401"/>
                      <a:gd name="T9" fmla="*/ 0 h 484"/>
                    </a:gdLst>
                    <a:ahLst/>
                    <a:cxnLst>
                      <a:cxn ang="0">
                        <a:pos x="T0" y="T1"/>
                      </a:cxn>
                      <a:cxn ang="0">
                        <a:pos x="T2" y="T3"/>
                      </a:cxn>
                      <a:cxn ang="0">
                        <a:pos x="T4" y="T5"/>
                      </a:cxn>
                      <a:cxn ang="0">
                        <a:pos x="T6" y="T7"/>
                      </a:cxn>
                      <a:cxn ang="0">
                        <a:pos x="T8" y="T9"/>
                      </a:cxn>
                    </a:cxnLst>
                    <a:rect l="0" t="0" r="r" b="b"/>
                    <a:pathLst>
                      <a:path w="401" h="484">
                        <a:moveTo>
                          <a:pt x="343" y="0"/>
                        </a:moveTo>
                        <a:lnTo>
                          <a:pt x="0" y="424"/>
                        </a:lnTo>
                        <a:lnTo>
                          <a:pt x="170" y="484"/>
                        </a:lnTo>
                        <a:lnTo>
                          <a:pt x="401" y="42"/>
                        </a:lnTo>
                        <a:lnTo>
                          <a:pt x="3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50220" name="Oval 44"/>
                <p:cNvSpPr>
                  <a:spLocks noChangeArrowheads="1"/>
                </p:cNvSpPr>
                <p:nvPr/>
              </p:nvSpPr>
              <p:spPr bwMode="auto">
                <a:xfrm>
                  <a:off x="2277" y="3358"/>
                  <a:ext cx="1946" cy="897"/>
                </a:xfrm>
                <a:prstGeom prst="ellipse">
                  <a:avLst/>
                </a:prstGeom>
                <a:solidFill>
                  <a:srgbClr val="FFFFFF"/>
                </a:solidFill>
                <a:ln w="41275">
                  <a:solidFill>
                    <a:srgbClr val="000000"/>
                  </a:solidFill>
                  <a:round/>
                  <a:headEnd/>
                  <a:tailEnd/>
                </a:ln>
              </p:spPr>
              <p:txBody>
                <a:bodyPr/>
                <a:lstStyle/>
                <a:p>
                  <a:endParaRPr lang="en-GB"/>
                </a:p>
              </p:txBody>
            </p:sp>
            <p:sp>
              <p:nvSpPr>
                <p:cNvPr id="50221" name="Oval 45"/>
                <p:cNvSpPr>
                  <a:spLocks noChangeArrowheads="1"/>
                </p:cNvSpPr>
                <p:nvPr/>
              </p:nvSpPr>
              <p:spPr bwMode="auto">
                <a:xfrm>
                  <a:off x="4003" y="3519"/>
                  <a:ext cx="680" cy="305"/>
                </a:xfrm>
                <a:prstGeom prst="ellipse">
                  <a:avLst/>
                </a:prstGeom>
                <a:solidFill>
                  <a:srgbClr val="FFFFFF"/>
                </a:solidFill>
                <a:ln w="41275">
                  <a:solidFill>
                    <a:srgbClr val="000000"/>
                  </a:solidFill>
                  <a:round/>
                  <a:headEnd/>
                  <a:tailEnd/>
                </a:ln>
              </p:spPr>
              <p:txBody>
                <a:bodyPr/>
                <a:lstStyle/>
                <a:p>
                  <a:endParaRPr lang="en-GB"/>
                </a:p>
              </p:txBody>
            </p:sp>
            <p:sp>
              <p:nvSpPr>
                <p:cNvPr id="50222" name="Oval 46"/>
                <p:cNvSpPr>
                  <a:spLocks noChangeArrowheads="1"/>
                </p:cNvSpPr>
                <p:nvPr/>
              </p:nvSpPr>
              <p:spPr bwMode="auto">
                <a:xfrm>
                  <a:off x="3773" y="4004"/>
                  <a:ext cx="450" cy="197"/>
                </a:xfrm>
                <a:prstGeom prst="ellipse">
                  <a:avLst/>
                </a:prstGeom>
                <a:solidFill>
                  <a:srgbClr val="FFFFFF"/>
                </a:solidFill>
                <a:ln w="41275">
                  <a:solidFill>
                    <a:srgbClr val="000000"/>
                  </a:solidFill>
                  <a:round/>
                  <a:headEnd/>
                  <a:tailEnd/>
                </a:ln>
              </p:spPr>
              <p:txBody>
                <a:bodyPr/>
                <a:lstStyle/>
                <a:p>
                  <a:endParaRPr lang="en-GB"/>
                </a:p>
              </p:txBody>
            </p:sp>
            <p:sp>
              <p:nvSpPr>
                <p:cNvPr id="50223" name="Oval 47"/>
                <p:cNvSpPr>
                  <a:spLocks noChangeArrowheads="1"/>
                </p:cNvSpPr>
                <p:nvPr/>
              </p:nvSpPr>
              <p:spPr bwMode="auto">
                <a:xfrm>
                  <a:off x="3773" y="3412"/>
                  <a:ext cx="450" cy="196"/>
                </a:xfrm>
                <a:prstGeom prst="ellipse">
                  <a:avLst/>
                </a:prstGeom>
                <a:solidFill>
                  <a:srgbClr val="FFFFFF"/>
                </a:solidFill>
                <a:ln w="41275">
                  <a:solidFill>
                    <a:srgbClr val="000000"/>
                  </a:solidFill>
                  <a:round/>
                  <a:headEnd/>
                  <a:tailEnd/>
                </a:ln>
              </p:spPr>
              <p:txBody>
                <a:bodyPr/>
                <a:lstStyle/>
                <a:p>
                  <a:endParaRPr lang="en-GB"/>
                </a:p>
              </p:txBody>
            </p:sp>
            <p:sp>
              <p:nvSpPr>
                <p:cNvPr id="50224" name="Oval 48"/>
                <p:cNvSpPr>
                  <a:spLocks noChangeArrowheads="1"/>
                </p:cNvSpPr>
                <p:nvPr/>
              </p:nvSpPr>
              <p:spPr bwMode="auto">
                <a:xfrm>
                  <a:off x="3888" y="3735"/>
                  <a:ext cx="680" cy="304"/>
                </a:xfrm>
                <a:prstGeom prst="ellipse">
                  <a:avLst/>
                </a:prstGeom>
                <a:solidFill>
                  <a:srgbClr val="FFFFFF"/>
                </a:solidFill>
                <a:ln w="41275">
                  <a:solidFill>
                    <a:srgbClr val="000000"/>
                  </a:solidFill>
                  <a:round/>
                  <a:headEnd/>
                  <a:tailEnd/>
                </a:ln>
              </p:spPr>
              <p:txBody>
                <a:bodyPr/>
                <a:lstStyle/>
                <a:p>
                  <a:endParaRPr lang="en-GB"/>
                </a:p>
              </p:txBody>
            </p:sp>
            <p:sp>
              <p:nvSpPr>
                <p:cNvPr id="50225" name="Oval 49"/>
                <p:cNvSpPr>
                  <a:spLocks noChangeArrowheads="1"/>
                </p:cNvSpPr>
                <p:nvPr/>
              </p:nvSpPr>
              <p:spPr bwMode="auto">
                <a:xfrm>
                  <a:off x="1817" y="3035"/>
                  <a:ext cx="1026" cy="466"/>
                </a:xfrm>
                <a:prstGeom prst="ellipse">
                  <a:avLst/>
                </a:prstGeom>
                <a:solidFill>
                  <a:srgbClr val="FFFFFF"/>
                </a:solidFill>
                <a:ln w="41275">
                  <a:solidFill>
                    <a:srgbClr val="000000"/>
                  </a:solidFill>
                  <a:round/>
                  <a:headEnd/>
                  <a:tailEnd/>
                </a:ln>
              </p:spPr>
              <p:txBody>
                <a:bodyPr/>
                <a:lstStyle/>
                <a:p>
                  <a:endParaRPr lang="en-GB"/>
                </a:p>
              </p:txBody>
            </p:sp>
            <p:sp>
              <p:nvSpPr>
                <p:cNvPr id="50226" name="Oval 50"/>
                <p:cNvSpPr>
                  <a:spLocks noChangeArrowheads="1"/>
                </p:cNvSpPr>
                <p:nvPr/>
              </p:nvSpPr>
              <p:spPr bwMode="auto">
                <a:xfrm>
                  <a:off x="2853" y="3142"/>
                  <a:ext cx="1025" cy="466"/>
                </a:xfrm>
                <a:prstGeom prst="ellipse">
                  <a:avLst/>
                </a:prstGeom>
                <a:solidFill>
                  <a:srgbClr val="FFFFFF"/>
                </a:solidFill>
                <a:ln w="41275">
                  <a:solidFill>
                    <a:srgbClr val="000000"/>
                  </a:solidFill>
                  <a:round/>
                  <a:headEnd/>
                  <a:tailEnd/>
                </a:ln>
              </p:spPr>
              <p:txBody>
                <a:bodyPr/>
                <a:lstStyle/>
                <a:p>
                  <a:endParaRPr lang="en-GB"/>
                </a:p>
              </p:txBody>
            </p:sp>
            <p:sp>
              <p:nvSpPr>
                <p:cNvPr id="50227" name="Oval 51"/>
                <p:cNvSpPr>
                  <a:spLocks noChangeArrowheads="1"/>
                </p:cNvSpPr>
                <p:nvPr/>
              </p:nvSpPr>
              <p:spPr bwMode="auto">
                <a:xfrm>
                  <a:off x="2392" y="3035"/>
                  <a:ext cx="1026" cy="466"/>
                </a:xfrm>
                <a:prstGeom prst="ellipse">
                  <a:avLst/>
                </a:prstGeom>
                <a:solidFill>
                  <a:srgbClr val="FFFFFF"/>
                </a:solidFill>
                <a:ln w="41275">
                  <a:solidFill>
                    <a:srgbClr val="000000"/>
                  </a:solidFill>
                  <a:round/>
                  <a:headEnd/>
                  <a:tailEnd/>
                </a:ln>
              </p:spPr>
              <p:txBody>
                <a:bodyPr/>
                <a:lstStyle/>
                <a:p>
                  <a:endParaRPr lang="en-GB"/>
                </a:p>
              </p:txBody>
            </p:sp>
            <p:sp>
              <p:nvSpPr>
                <p:cNvPr id="50228" name="Oval 52"/>
                <p:cNvSpPr>
                  <a:spLocks noChangeArrowheads="1"/>
                </p:cNvSpPr>
                <p:nvPr/>
              </p:nvSpPr>
              <p:spPr bwMode="auto">
                <a:xfrm>
                  <a:off x="2047" y="3627"/>
                  <a:ext cx="1026" cy="466"/>
                </a:xfrm>
                <a:prstGeom prst="ellipse">
                  <a:avLst/>
                </a:prstGeom>
                <a:solidFill>
                  <a:srgbClr val="FFFFFF"/>
                </a:solidFill>
                <a:ln w="41275">
                  <a:solidFill>
                    <a:srgbClr val="000000"/>
                  </a:solidFill>
                  <a:round/>
                  <a:headEnd/>
                  <a:tailEnd/>
                </a:ln>
              </p:spPr>
              <p:txBody>
                <a:bodyPr/>
                <a:lstStyle/>
                <a:p>
                  <a:endParaRPr lang="en-GB"/>
                </a:p>
              </p:txBody>
            </p:sp>
            <p:sp>
              <p:nvSpPr>
                <p:cNvPr id="50229" name="Freeform 53"/>
                <p:cNvSpPr>
                  <a:spLocks/>
                </p:cNvSpPr>
                <p:nvPr/>
              </p:nvSpPr>
              <p:spPr bwMode="auto">
                <a:xfrm>
                  <a:off x="1834" y="3110"/>
                  <a:ext cx="2562" cy="1032"/>
                </a:xfrm>
                <a:custGeom>
                  <a:avLst/>
                  <a:gdLst>
                    <a:gd name="T0" fmla="*/ 604 w 2562"/>
                    <a:gd name="T1" fmla="*/ 0 h 2063"/>
                    <a:gd name="T2" fmla="*/ 1069 w 2562"/>
                    <a:gd name="T3" fmla="*/ 256 h 2063"/>
                    <a:gd name="T4" fmla="*/ 1629 w 2562"/>
                    <a:gd name="T5" fmla="*/ 189 h 2063"/>
                    <a:gd name="T6" fmla="*/ 1987 w 2562"/>
                    <a:gd name="T7" fmla="*/ 686 h 2063"/>
                    <a:gd name="T8" fmla="*/ 2081 w 2562"/>
                    <a:gd name="T9" fmla="*/ 725 h 2063"/>
                    <a:gd name="T10" fmla="*/ 2332 w 2562"/>
                    <a:gd name="T11" fmla="*/ 881 h 2063"/>
                    <a:gd name="T12" fmla="*/ 2397 w 2562"/>
                    <a:gd name="T13" fmla="*/ 1008 h 2063"/>
                    <a:gd name="T14" fmla="*/ 2562 w 2562"/>
                    <a:gd name="T15" fmla="*/ 1237 h 2063"/>
                    <a:gd name="T16" fmla="*/ 2535 w 2562"/>
                    <a:gd name="T17" fmla="*/ 1311 h 2063"/>
                    <a:gd name="T18" fmla="*/ 2146 w 2562"/>
                    <a:gd name="T19" fmla="*/ 1983 h 2063"/>
                    <a:gd name="T20" fmla="*/ 1874 w 2562"/>
                    <a:gd name="T21" fmla="*/ 2063 h 2063"/>
                    <a:gd name="T22" fmla="*/ 983 w 2562"/>
                    <a:gd name="T23" fmla="*/ 1989 h 2063"/>
                    <a:gd name="T24" fmla="*/ 918 w 2562"/>
                    <a:gd name="T25" fmla="*/ 1881 h 2063"/>
                    <a:gd name="T26" fmla="*/ 330 w 2562"/>
                    <a:gd name="T27" fmla="*/ 1760 h 2063"/>
                    <a:gd name="T28" fmla="*/ 222 w 2562"/>
                    <a:gd name="T29" fmla="*/ 1807 h 2063"/>
                    <a:gd name="T30" fmla="*/ 0 w 2562"/>
                    <a:gd name="T31" fmla="*/ 698 h 2063"/>
                    <a:gd name="T32" fmla="*/ 604 w 2562"/>
                    <a:gd name="T33" fmla="*/ 0 h 20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562" h="2063">
                      <a:moveTo>
                        <a:pt x="604" y="0"/>
                      </a:moveTo>
                      <a:lnTo>
                        <a:pt x="1069" y="256"/>
                      </a:lnTo>
                      <a:lnTo>
                        <a:pt x="1629" y="189"/>
                      </a:lnTo>
                      <a:lnTo>
                        <a:pt x="1987" y="686"/>
                      </a:lnTo>
                      <a:lnTo>
                        <a:pt x="2081" y="725"/>
                      </a:lnTo>
                      <a:lnTo>
                        <a:pt x="2332" y="881"/>
                      </a:lnTo>
                      <a:lnTo>
                        <a:pt x="2397" y="1008"/>
                      </a:lnTo>
                      <a:lnTo>
                        <a:pt x="2562" y="1237"/>
                      </a:lnTo>
                      <a:lnTo>
                        <a:pt x="2535" y="1311"/>
                      </a:lnTo>
                      <a:lnTo>
                        <a:pt x="2146" y="1983"/>
                      </a:lnTo>
                      <a:lnTo>
                        <a:pt x="1874" y="2063"/>
                      </a:lnTo>
                      <a:lnTo>
                        <a:pt x="983" y="1989"/>
                      </a:lnTo>
                      <a:lnTo>
                        <a:pt x="918" y="1881"/>
                      </a:lnTo>
                      <a:lnTo>
                        <a:pt x="330" y="1760"/>
                      </a:lnTo>
                      <a:lnTo>
                        <a:pt x="222" y="1807"/>
                      </a:lnTo>
                      <a:lnTo>
                        <a:pt x="0" y="698"/>
                      </a:lnTo>
                      <a:lnTo>
                        <a:pt x="60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50204" name="Text Box 28"/>
            <p:cNvSpPr txBox="1">
              <a:spLocks noChangeArrowheads="1"/>
            </p:cNvSpPr>
            <p:nvPr/>
          </p:nvSpPr>
          <p:spPr bwMode="auto">
            <a:xfrm>
              <a:off x="1854" y="1296"/>
              <a:ext cx="2514" cy="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US" altLang="en-US" sz="4800" b="1" dirty="0">
                  <a:solidFill>
                    <a:schemeClr val="folHlink"/>
                  </a:solidFill>
                  <a:latin typeface="Times New Roman" panose="02020603050405020304" pitchFamily="18" charset="0"/>
                </a:rPr>
                <a:t>Expert Power!</a:t>
              </a:r>
              <a:endParaRPr lang="en-US" altLang="en-US" sz="4800" dirty="0">
                <a:solidFill>
                  <a:schemeClr val="folHlink"/>
                </a:solidFill>
                <a:latin typeface="Times New Roman" panose="02020603050405020304" pitchFamily="18" charset="0"/>
              </a:endParaRPr>
            </a:p>
          </p:txBody>
        </p:sp>
      </p:grpSp>
    </p:spTree>
    <p:extLst>
      <p:ext uri="{BB962C8B-B14F-4D97-AF65-F5344CB8AC3E}">
        <p14:creationId xmlns:p14="http://schemas.microsoft.com/office/powerpoint/2010/main" val="257440335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50233"/>
                                        </p:tgtEl>
                                        <p:attrNameLst>
                                          <p:attrName>style.visibility</p:attrName>
                                        </p:attrNameLst>
                                      </p:cBhvr>
                                      <p:to>
                                        <p:strVal val="visible"/>
                                      </p:to>
                                    </p:set>
                                    <p:anim calcmode="lin" valueType="num">
                                      <p:cBhvr>
                                        <p:cTn id="7" dur="500" fill="hold"/>
                                        <p:tgtEl>
                                          <p:spTgt spid="50233"/>
                                        </p:tgtEl>
                                        <p:attrNameLst>
                                          <p:attrName>ppt_w</p:attrName>
                                        </p:attrNameLst>
                                      </p:cBhvr>
                                      <p:tavLst>
                                        <p:tav tm="0">
                                          <p:val>
                                            <p:fltVal val="0"/>
                                          </p:val>
                                        </p:tav>
                                        <p:tav tm="100000">
                                          <p:val>
                                            <p:strVal val="#ppt_w"/>
                                          </p:val>
                                        </p:tav>
                                      </p:tavLst>
                                    </p:anim>
                                    <p:anim calcmode="lin" valueType="num">
                                      <p:cBhvr>
                                        <p:cTn id="8" dur="500" fill="hold"/>
                                        <p:tgtEl>
                                          <p:spTgt spid="50233"/>
                                        </p:tgtEl>
                                        <p:attrNameLst>
                                          <p:attrName>ppt_h</p:attrName>
                                        </p:attrNameLst>
                                      </p:cBhvr>
                                      <p:tavLst>
                                        <p:tav tm="0">
                                          <p:val>
                                            <p:fltVal val="0"/>
                                          </p:val>
                                        </p:tav>
                                        <p:tav tm="100000">
                                          <p:val>
                                            <p:strVal val="#ppt_h"/>
                                          </p:val>
                                        </p:tav>
                                      </p:tavLst>
                                    </p:anim>
                                    <p:anim calcmode="lin" valueType="num">
                                      <p:cBhvr>
                                        <p:cTn id="9" dur="500" fill="hold"/>
                                        <p:tgtEl>
                                          <p:spTgt spid="50233"/>
                                        </p:tgtEl>
                                        <p:attrNameLst>
                                          <p:attrName>ppt_x</p:attrName>
                                        </p:attrNameLst>
                                      </p:cBhvr>
                                      <p:tavLst>
                                        <p:tav tm="0">
                                          <p:val>
                                            <p:fltVal val="0.5"/>
                                          </p:val>
                                        </p:tav>
                                        <p:tav tm="100000">
                                          <p:val>
                                            <p:strVal val="#ppt_x"/>
                                          </p:val>
                                        </p:tav>
                                      </p:tavLst>
                                    </p:anim>
                                    <p:anim calcmode="lin" valueType="num">
                                      <p:cBhvr>
                                        <p:cTn id="10" dur="500" fill="hold"/>
                                        <p:tgtEl>
                                          <p:spTgt spid="50233"/>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50180">
                                            <p:txEl>
                                              <p:pRg st="0" end="0"/>
                                            </p:txEl>
                                          </p:spTgt>
                                        </p:tgtEl>
                                        <p:attrNameLst>
                                          <p:attrName>style.visibility</p:attrName>
                                        </p:attrNameLst>
                                      </p:cBhvr>
                                      <p:to>
                                        <p:strVal val="visible"/>
                                      </p:to>
                                    </p:set>
                                    <p:animEffect transition="in" filter="wipe(up)">
                                      <p:cBhvr>
                                        <p:cTn id="15" dur="500"/>
                                        <p:tgtEl>
                                          <p:spTgt spid="50180">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50180">
                                            <p:txEl>
                                              <p:pRg st="1" end="1"/>
                                            </p:txEl>
                                          </p:spTgt>
                                        </p:tgtEl>
                                        <p:attrNameLst>
                                          <p:attrName>style.visibility</p:attrName>
                                        </p:attrNameLst>
                                      </p:cBhvr>
                                      <p:to>
                                        <p:strVal val="visible"/>
                                      </p:to>
                                    </p:set>
                                    <p:animEffect transition="in" filter="wipe(up)">
                                      <p:cBhvr>
                                        <p:cTn id="20" dur="500"/>
                                        <p:tgtEl>
                                          <p:spTgt spid="50180">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50180">
                                            <p:txEl>
                                              <p:pRg st="2" end="2"/>
                                            </p:txEl>
                                          </p:spTgt>
                                        </p:tgtEl>
                                        <p:attrNameLst>
                                          <p:attrName>style.visibility</p:attrName>
                                        </p:attrNameLst>
                                      </p:cBhvr>
                                      <p:to>
                                        <p:strVal val="visible"/>
                                      </p:to>
                                    </p:set>
                                    <p:animEffect transition="in" filter="wipe(up)">
                                      <p:cBhvr>
                                        <p:cTn id="25" dur="500"/>
                                        <p:tgtEl>
                                          <p:spTgt spid="5018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US" altLang="en-US"/>
              <a:t>Information Power</a:t>
            </a:r>
          </a:p>
        </p:txBody>
      </p:sp>
      <p:sp>
        <p:nvSpPr>
          <p:cNvPr id="3" name="Content Placeholder 2"/>
          <p:cNvSpPr>
            <a:spLocks noGrp="1"/>
          </p:cNvSpPr>
          <p:nvPr>
            <p:ph idx="1"/>
          </p:nvPr>
        </p:nvSpPr>
        <p:spPr/>
        <p:txBody>
          <a:bodyPr/>
          <a:lstStyle/>
          <a:p>
            <a:pPr>
              <a:buFont typeface="Wingdings" panose="05000000000000000000" pitchFamily="2" charset="2"/>
              <a:buNone/>
            </a:pPr>
            <a:r>
              <a:rPr lang="en-US" altLang="en-US" b="1" dirty="0">
                <a:solidFill>
                  <a:schemeClr val="folHlink"/>
                </a:solidFill>
              </a:rPr>
              <a:t>Information Power -</a:t>
            </a:r>
            <a:r>
              <a:rPr lang="en-US" altLang="en-US" dirty="0"/>
              <a:t> access to and control over important information</a:t>
            </a:r>
          </a:p>
          <a:p>
            <a:r>
              <a:rPr lang="en-US" altLang="en-US" dirty="0"/>
              <a:t>Formal/informal position in communication network</a:t>
            </a:r>
          </a:p>
          <a:p>
            <a:r>
              <a:rPr lang="en-US" altLang="en-US" dirty="0"/>
              <a:t>Interpreting information when passing it on</a:t>
            </a:r>
          </a:p>
          <a:p>
            <a:endParaRPr lang="en-GB" dirty="0"/>
          </a:p>
        </p:txBody>
      </p:sp>
    </p:spTree>
    <p:extLst>
      <p:ext uri="{BB962C8B-B14F-4D97-AF65-F5344CB8AC3E}">
        <p14:creationId xmlns:p14="http://schemas.microsoft.com/office/powerpoint/2010/main" val="42251904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27"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28"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Using Power Ethically</a:t>
            </a:r>
          </a:p>
        </p:txBody>
      </p:sp>
      <p:sp>
        <p:nvSpPr>
          <p:cNvPr id="52230" name="Rectangle 6"/>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marL="0" indent="0">
              <a:spcAft>
                <a:spcPct val="50000"/>
              </a:spcAft>
              <a:buNone/>
            </a:pPr>
            <a:r>
              <a:rPr lang="en-US" altLang="en-US"/>
              <a:t>Does the behavior produce a good outcome for people both inside and outside the organization?</a:t>
            </a:r>
          </a:p>
          <a:p>
            <a:pPr marL="0" indent="0">
              <a:spcAft>
                <a:spcPct val="50000"/>
              </a:spcAft>
              <a:buNone/>
            </a:pPr>
            <a:r>
              <a:rPr lang="en-US" altLang="en-US"/>
              <a:t>Does the behavior respect the rights of all parties?</a:t>
            </a:r>
          </a:p>
          <a:p>
            <a:pPr marL="0" indent="0">
              <a:spcAft>
                <a:spcPct val="50000"/>
              </a:spcAft>
              <a:buNone/>
            </a:pPr>
            <a:r>
              <a:rPr lang="en-US" altLang="en-US"/>
              <a:t>Does the behavior treat all parties equitably and fairly?</a:t>
            </a:r>
          </a:p>
        </p:txBody>
      </p:sp>
    </p:spTree>
    <p:extLst>
      <p:ext uri="{BB962C8B-B14F-4D97-AF65-F5344CB8AC3E}">
        <p14:creationId xmlns:p14="http://schemas.microsoft.com/office/powerpoint/2010/main" val="3792089137"/>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75"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76"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Two Faces of Power</a:t>
            </a:r>
          </a:p>
        </p:txBody>
      </p:sp>
      <p:sp>
        <p:nvSpPr>
          <p:cNvPr id="54277"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Font typeface="Wingdings" panose="05000000000000000000" pitchFamily="2" charset="2"/>
              <a:buNone/>
            </a:pPr>
            <a:r>
              <a:rPr lang="en-US" altLang="en-US"/>
              <a:t/>
            </a:r>
            <a:br>
              <a:rPr lang="en-US" altLang="en-US"/>
            </a:br>
            <a:endParaRPr lang="en-US" altLang="en-US"/>
          </a:p>
        </p:txBody>
      </p:sp>
      <p:grpSp>
        <p:nvGrpSpPr>
          <p:cNvPr id="54295" name="Group 23"/>
          <p:cNvGrpSpPr>
            <a:grpSpLocks/>
          </p:cNvGrpSpPr>
          <p:nvPr/>
        </p:nvGrpSpPr>
        <p:grpSpPr bwMode="auto">
          <a:xfrm>
            <a:off x="2895601" y="2214564"/>
            <a:ext cx="6196013" cy="1531937"/>
            <a:chOff x="864" y="1395"/>
            <a:chExt cx="3903" cy="965"/>
          </a:xfrm>
        </p:grpSpPr>
        <p:grpSp>
          <p:nvGrpSpPr>
            <p:cNvPr id="54292" name="Group 20"/>
            <p:cNvGrpSpPr>
              <a:grpSpLocks/>
            </p:cNvGrpSpPr>
            <p:nvPr/>
          </p:nvGrpSpPr>
          <p:grpSpPr bwMode="auto">
            <a:xfrm>
              <a:off x="864" y="1395"/>
              <a:ext cx="1008" cy="816"/>
              <a:chOff x="480" y="1344"/>
              <a:chExt cx="1008" cy="816"/>
            </a:xfrm>
          </p:grpSpPr>
          <p:sp>
            <p:nvSpPr>
              <p:cNvPr id="54280" name="Freeform 8"/>
              <p:cNvSpPr>
                <a:spLocks/>
              </p:cNvSpPr>
              <p:nvPr/>
            </p:nvSpPr>
            <p:spPr bwMode="auto">
              <a:xfrm>
                <a:off x="480" y="1344"/>
                <a:ext cx="1008" cy="816"/>
              </a:xfrm>
              <a:custGeom>
                <a:avLst/>
                <a:gdLst>
                  <a:gd name="T0" fmla="*/ 478 w 1008"/>
                  <a:gd name="T1" fmla="*/ 1 h 816"/>
                  <a:gd name="T2" fmla="*/ 427 w 1008"/>
                  <a:gd name="T3" fmla="*/ 5 h 816"/>
                  <a:gd name="T4" fmla="*/ 354 w 1008"/>
                  <a:gd name="T5" fmla="*/ 18 h 816"/>
                  <a:gd name="T6" fmla="*/ 264 w 1008"/>
                  <a:gd name="T7" fmla="*/ 49 h 816"/>
                  <a:gd name="T8" fmla="*/ 184 w 1008"/>
                  <a:gd name="T9" fmla="*/ 93 h 816"/>
                  <a:gd name="T10" fmla="*/ 115 w 1008"/>
                  <a:gd name="T11" fmla="*/ 149 h 816"/>
                  <a:gd name="T12" fmla="*/ 73 w 1008"/>
                  <a:gd name="T13" fmla="*/ 197 h 816"/>
                  <a:gd name="T14" fmla="*/ 50 w 1008"/>
                  <a:gd name="T15" fmla="*/ 231 h 816"/>
                  <a:gd name="T16" fmla="*/ 31 w 1008"/>
                  <a:gd name="T17" fmla="*/ 268 h 816"/>
                  <a:gd name="T18" fmla="*/ 16 w 1008"/>
                  <a:gd name="T19" fmla="*/ 306 h 816"/>
                  <a:gd name="T20" fmla="*/ 6 w 1008"/>
                  <a:gd name="T21" fmla="*/ 346 h 816"/>
                  <a:gd name="T22" fmla="*/ 1 w 1008"/>
                  <a:gd name="T23" fmla="*/ 387 h 816"/>
                  <a:gd name="T24" fmla="*/ 1 w 1008"/>
                  <a:gd name="T25" fmla="*/ 429 h 816"/>
                  <a:gd name="T26" fmla="*/ 6 w 1008"/>
                  <a:gd name="T27" fmla="*/ 470 h 816"/>
                  <a:gd name="T28" fmla="*/ 16 w 1008"/>
                  <a:gd name="T29" fmla="*/ 510 h 816"/>
                  <a:gd name="T30" fmla="*/ 31 w 1008"/>
                  <a:gd name="T31" fmla="*/ 548 h 816"/>
                  <a:gd name="T32" fmla="*/ 50 w 1008"/>
                  <a:gd name="T33" fmla="*/ 585 h 816"/>
                  <a:gd name="T34" fmla="*/ 73 w 1008"/>
                  <a:gd name="T35" fmla="*/ 619 h 816"/>
                  <a:gd name="T36" fmla="*/ 115 w 1008"/>
                  <a:gd name="T37" fmla="*/ 667 h 816"/>
                  <a:gd name="T38" fmla="*/ 184 w 1008"/>
                  <a:gd name="T39" fmla="*/ 723 h 816"/>
                  <a:gd name="T40" fmla="*/ 264 w 1008"/>
                  <a:gd name="T41" fmla="*/ 767 h 816"/>
                  <a:gd name="T42" fmla="*/ 354 w 1008"/>
                  <a:gd name="T43" fmla="*/ 798 h 816"/>
                  <a:gd name="T44" fmla="*/ 427 w 1008"/>
                  <a:gd name="T45" fmla="*/ 811 h 816"/>
                  <a:gd name="T46" fmla="*/ 478 w 1008"/>
                  <a:gd name="T47" fmla="*/ 815 h 816"/>
                  <a:gd name="T48" fmla="*/ 530 w 1008"/>
                  <a:gd name="T49" fmla="*/ 815 h 816"/>
                  <a:gd name="T50" fmla="*/ 581 w 1008"/>
                  <a:gd name="T51" fmla="*/ 811 h 816"/>
                  <a:gd name="T52" fmla="*/ 654 w 1008"/>
                  <a:gd name="T53" fmla="*/ 798 h 816"/>
                  <a:gd name="T54" fmla="*/ 744 w 1008"/>
                  <a:gd name="T55" fmla="*/ 767 h 816"/>
                  <a:gd name="T56" fmla="*/ 824 w 1008"/>
                  <a:gd name="T57" fmla="*/ 723 h 816"/>
                  <a:gd name="T58" fmla="*/ 893 w 1008"/>
                  <a:gd name="T59" fmla="*/ 667 h 816"/>
                  <a:gd name="T60" fmla="*/ 935 w 1008"/>
                  <a:gd name="T61" fmla="*/ 619 h 816"/>
                  <a:gd name="T62" fmla="*/ 958 w 1008"/>
                  <a:gd name="T63" fmla="*/ 585 h 816"/>
                  <a:gd name="T64" fmla="*/ 977 w 1008"/>
                  <a:gd name="T65" fmla="*/ 548 h 816"/>
                  <a:gd name="T66" fmla="*/ 992 w 1008"/>
                  <a:gd name="T67" fmla="*/ 510 h 816"/>
                  <a:gd name="T68" fmla="*/ 1002 w 1008"/>
                  <a:gd name="T69" fmla="*/ 470 h 816"/>
                  <a:gd name="T70" fmla="*/ 1007 w 1008"/>
                  <a:gd name="T71" fmla="*/ 429 h 816"/>
                  <a:gd name="T72" fmla="*/ 1007 w 1008"/>
                  <a:gd name="T73" fmla="*/ 387 h 816"/>
                  <a:gd name="T74" fmla="*/ 1002 w 1008"/>
                  <a:gd name="T75" fmla="*/ 346 h 816"/>
                  <a:gd name="T76" fmla="*/ 992 w 1008"/>
                  <a:gd name="T77" fmla="*/ 306 h 816"/>
                  <a:gd name="T78" fmla="*/ 977 w 1008"/>
                  <a:gd name="T79" fmla="*/ 268 h 816"/>
                  <a:gd name="T80" fmla="*/ 958 w 1008"/>
                  <a:gd name="T81" fmla="*/ 231 h 816"/>
                  <a:gd name="T82" fmla="*/ 935 w 1008"/>
                  <a:gd name="T83" fmla="*/ 197 h 816"/>
                  <a:gd name="T84" fmla="*/ 893 w 1008"/>
                  <a:gd name="T85" fmla="*/ 149 h 816"/>
                  <a:gd name="T86" fmla="*/ 824 w 1008"/>
                  <a:gd name="T87" fmla="*/ 93 h 816"/>
                  <a:gd name="T88" fmla="*/ 744 w 1008"/>
                  <a:gd name="T89" fmla="*/ 49 h 816"/>
                  <a:gd name="T90" fmla="*/ 654 w 1008"/>
                  <a:gd name="T91" fmla="*/ 18 h 816"/>
                  <a:gd name="T92" fmla="*/ 581 w 1008"/>
                  <a:gd name="T93" fmla="*/ 5 h 816"/>
                  <a:gd name="T94" fmla="*/ 530 w 1008"/>
                  <a:gd name="T95" fmla="*/ 1 h 8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008" h="816">
                    <a:moveTo>
                      <a:pt x="504" y="0"/>
                    </a:moveTo>
                    <a:lnTo>
                      <a:pt x="478" y="1"/>
                    </a:lnTo>
                    <a:lnTo>
                      <a:pt x="453" y="2"/>
                    </a:lnTo>
                    <a:lnTo>
                      <a:pt x="427" y="5"/>
                    </a:lnTo>
                    <a:lnTo>
                      <a:pt x="403" y="8"/>
                    </a:lnTo>
                    <a:lnTo>
                      <a:pt x="354" y="18"/>
                    </a:lnTo>
                    <a:lnTo>
                      <a:pt x="308" y="32"/>
                    </a:lnTo>
                    <a:lnTo>
                      <a:pt x="264" y="49"/>
                    </a:lnTo>
                    <a:lnTo>
                      <a:pt x="222" y="70"/>
                    </a:lnTo>
                    <a:lnTo>
                      <a:pt x="184" y="93"/>
                    </a:lnTo>
                    <a:lnTo>
                      <a:pt x="148" y="120"/>
                    </a:lnTo>
                    <a:lnTo>
                      <a:pt x="115" y="149"/>
                    </a:lnTo>
                    <a:lnTo>
                      <a:pt x="86" y="180"/>
                    </a:lnTo>
                    <a:lnTo>
                      <a:pt x="73" y="197"/>
                    </a:lnTo>
                    <a:lnTo>
                      <a:pt x="61" y="214"/>
                    </a:lnTo>
                    <a:lnTo>
                      <a:pt x="50" y="231"/>
                    </a:lnTo>
                    <a:lnTo>
                      <a:pt x="40" y="249"/>
                    </a:lnTo>
                    <a:lnTo>
                      <a:pt x="31" y="268"/>
                    </a:lnTo>
                    <a:lnTo>
                      <a:pt x="23" y="287"/>
                    </a:lnTo>
                    <a:lnTo>
                      <a:pt x="16" y="306"/>
                    </a:lnTo>
                    <a:lnTo>
                      <a:pt x="10" y="326"/>
                    </a:lnTo>
                    <a:lnTo>
                      <a:pt x="6" y="346"/>
                    </a:lnTo>
                    <a:lnTo>
                      <a:pt x="3" y="366"/>
                    </a:lnTo>
                    <a:lnTo>
                      <a:pt x="1" y="387"/>
                    </a:lnTo>
                    <a:lnTo>
                      <a:pt x="0" y="408"/>
                    </a:lnTo>
                    <a:lnTo>
                      <a:pt x="1" y="429"/>
                    </a:lnTo>
                    <a:lnTo>
                      <a:pt x="3" y="450"/>
                    </a:lnTo>
                    <a:lnTo>
                      <a:pt x="6" y="470"/>
                    </a:lnTo>
                    <a:lnTo>
                      <a:pt x="10" y="490"/>
                    </a:lnTo>
                    <a:lnTo>
                      <a:pt x="16" y="510"/>
                    </a:lnTo>
                    <a:lnTo>
                      <a:pt x="23" y="529"/>
                    </a:lnTo>
                    <a:lnTo>
                      <a:pt x="31" y="548"/>
                    </a:lnTo>
                    <a:lnTo>
                      <a:pt x="40" y="567"/>
                    </a:lnTo>
                    <a:lnTo>
                      <a:pt x="50" y="585"/>
                    </a:lnTo>
                    <a:lnTo>
                      <a:pt x="61" y="602"/>
                    </a:lnTo>
                    <a:lnTo>
                      <a:pt x="73" y="619"/>
                    </a:lnTo>
                    <a:lnTo>
                      <a:pt x="86" y="636"/>
                    </a:lnTo>
                    <a:lnTo>
                      <a:pt x="115" y="667"/>
                    </a:lnTo>
                    <a:lnTo>
                      <a:pt x="148" y="696"/>
                    </a:lnTo>
                    <a:lnTo>
                      <a:pt x="184" y="723"/>
                    </a:lnTo>
                    <a:lnTo>
                      <a:pt x="222" y="746"/>
                    </a:lnTo>
                    <a:lnTo>
                      <a:pt x="264" y="767"/>
                    </a:lnTo>
                    <a:lnTo>
                      <a:pt x="308" y="784"/>
                    </a:lnTo>
                    <a:lnTo>
                      <a:pt x="354" y="798"/>
                    </a:lnTo>
                    <a:lnTo>
                      <a:pt x="403" y="808"/>
                    </a:lnTo>
                    <a:lnTo>
                      <a:pt x="427" y="811"/>
                    </a:lnTo>
                    <a:lnTo>
                      <a:pt x="453" y="814"/>
                    </a:lnTo>
                    <a:lnTo>
                      <a:pt x="478" y="815"/>
                    </a:lnTo>
                    <a:lnTo>
                      <a:pt x="504" y="816"/>
                    </a:lnTo>
                    <a:lnTo>
                      <a:pt x="530" y="815"/>
                    </a:lnTo>
                    <a:lnTo>
                      <a:pt x="556" y="814"/>
                    </a:lnTo>
                    <a:lnTo>
                      <a:pt x="581" y="811"/>
                    </a:lnTo>
                    <a:lnTo>
                      <a:pt x="606" y="808"/>
                    </a:lnTo>
                    <a:lnTo>
                      <a:pt x="654" y="798"/>
                    </a:lnTo>
                    <a:lnTo>
                      <a:pt x="700" y="784"/>
                    </a:lnTo>
                    <a:lnTo>
                      <a:pt x="744" y="767"/>
                    </a:lnTo>
                    <a:lnTo>
                      <a:pt x="786" y="746"/>
                    </a:lnTo>
                    <a:lnTo>
                      <a:pt x="824" y="723"/>
                    </a:lnTo>
                    <a:lnTo>
                      <a:pt x="860" y="696"/>
                    </a:lnTo>
                    <a:lnTo>
                      <a:pt x="893" y="667"/>
                    </a:lnTo>
                    <a:lnTo>
                      <a:pt x="922" y="636"/>
                    </a:lnTo>
                    <a:lnTo>
                      <a:pt x="935" y="619"/>
                    </a:lnTo>
                    <a:lnTo>
                      <a:pt x="947" y="602"/>
                    </a:lnTo>
                    <a:lnTo>
                      <a:pt x="958" y="585"/>
                    </a:lnTo>
                    <a:lnTo>
                      <a:pt x="968" y="567"/>
                    </a:lnTo>
                    <a:lnTo>
                      <a:pt x="977" y="548"/>
                    </a:lnTo>
                    <a:lnTo>
                      <a:pt x="985" y="529"/>
                    </a:lnTo>
                    <a:lnTo>
                      <a:pt x="992" y="510"/>
                    </a:lnTo>
                    <a:lnTo>
                      <a:pt x="998" y="490"/>
                    </a:lnTo>
                    <a:lnTo>
                      <a:pt x="1002" y="470"/>
                    </a:lnTo>
                    <a:lnTo>
                      <a:pt x="1005" y="450"/>
                    </a:lnTo>
                    <a:lnTo>
                      <a:pt x="1007" y="429"/>
                    </a:lnTo>
                    <a:lnTo>
                      <a:pt x="1008" y="408"/>
                    </a:lnTo>
                    <a:lnTo>
                      <a:pt x="1007" y="387"/>
                    </a:lnTo>
                    <a:lnTo>
                      <a:pt x="1005" y="366"/>
                    </a:lnTo>
                    <a:lnTo>
                      <a:pt x="1002" y="346"/>
                    </a:lnTo>
                    <a:lnTo>
                      <a:pt x="998" y="326"/>
                    </a:lnTo>
                    <a:lnTo>
                      <a:pt x="992" y="306"/>
                    </a:lnTo>
                    <a:lnTo>
                      <a:pt x="985" y="287"/>
                    </a:lnTo>
                    <a:lnTo>
                      <a:pt x="977" y="268"/>
                    </a:lnTo>
                    <a:lnTo>
                      <a:pt x="968" y="249"/>
                    </a:lnTo>
                    <a:lnTo>
                      <a:pt x="958" y="231"/>
                    </a:lnTo>
                    <a:lnTo>
                      <a:pt x="947" y="214"/>
                    </a:lnTo>
                    <a:lnTo>
                      <a:pt x="935" y="197"/>
                    </a:lnTo>
                    <a:lnTo>
                      <a:pt x="922" y="180"/>
                    </a:lnTo>
                    <a:lnTo>
                      <a:pt x="893" y="149"/>
                    </a:lnTo>
                    <a:lnTo>
                      <a:pt x="860" y="120"/>
                    </a:lnTo>
                    <a:lnTo>
                      <a:pt x="824" y="93"/>
                    </a:lnTo>
                    <a:lnTo>
                      <a:pt x="786" y="70"/>
                    </a:lnTo>
                    <a:lnTo>
                      <a:pt x="744" y="49"/>
                    </a:lnTo>
                    <a:lnTo>
                      <a:pt x="700" y="32"/>
                    </a:lnTo>
                    <a:lnTo>
                      <a:pt x="654" y="18"/>
                    </a:lnTo>
                    <a:lnTo>
                      <a:pt x="606" y="8"/>
                    </a:lnTo>
                    <a:lnTo>
                      <a:pt x="581" y="5"/>
                    </a:lnTo>
                    <a:lnTo>
                      <a:pt x="556" y="2"/>
                    </a:lnTo>
                    <a:lnTo>
                      <a:pt x="530" y="1"/>
                    </a:lnTo>
                    <a:lnTo>
                      <a:pt x="504" y="0"/>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4281" name="Freeform 9"/>
              <p:cNvSpPr>
                <a:spLocks/>
              </p:cNvSpPr>
              <p:nvPr/>
            </p:nvSpPr>
            <p:spPr bwMode="auto">
              <a:xfrm>
                <a:off x="480" y="1344"/>
                <a:ext cx="1008" cy="816"/>
              </a:xfrm>
              <a:custGeom>
                <a:avLst/>
                <a:gdLst>
                  <a:gd name="T0" fmla="*/ 478 w 1008"/>
                  <a:gd name="T1" fmla="*/ 1 h 816"/>
                  <a:gd name="T2" fmla="*/ 427 w 1008"/>
                  <a:gd name="T3" fmla="*/ 5 h 816"/>
                  <a:gd name="T4" fmla="*/ 354 w 1008"/>
                  <a:gd name="T5" fmla="*/ 18 h 816"/>
                  <a:gd name="T6" fmla="*/ 264 w 1008"/>
                  <a:gd name="T7" fmla="*/ 49 h 816"/>
                  <a:gd name="T8" fmla="*/ 184 w 1008"/>
                  <a:gd name="T9" fmla="*/ 93 h 816"/>
                  <a:gd name="T10" fmla="*/ 115 w 1008"/>
                  <a:gd name="T11" fmla="*/ 149 h 816"/>
                  <a:gd name="T12" fmla="*/ 73 w 1008"/>
                  <a:gd name="T13" fmla="*/ 197 h 816"/>
                  <a:gd name="T14" fmla="*/ 50 w 1008"/>
                  <a:gd name="T15" fmla="*/ 231 h 816"/>
                  <a:gd name="T16" fmla="*/ 31 w 1008"/>
                  <a:gd name="T17" fmla="*/ 268 h 816"/>
                  <a:gd name="T18" fmla="*/ 16 w 1008"/>
                  <a:gd name="T19" fmla="*/ 306 h 816"/>
                  <a:gd name="T20" fmla="*/ 6 w 1008"/>
                  <a:gd name="T21" fmla="*/ 346 h 816"/>
                  <a:gd name="T22" fmla="*/ 1 w 1008"/>
                  <a:gd name="T23" fmla="*/ 387 h 816"/>
                  <a:gd name="T24" fmla="*/ 1 w 1008"/>
                  <a:gd name="T25" fmla="*/ 429 h 816"/>
                  <a:gd name="T26" fmla="*/ 6 w 1008"/>
                  <a:gd name="T27" fmla="*/ 470 h 816"/>
                  <a:gd name="T28" fmla="*/ 16 w 1008"/>
                  <a:gd name="T29" fmla="*/ 510 h 816"/>
                  <a:gd name="T30" fmla="*/ 31 w 1008"/>
                  <a:gd name="T31" fmla="*/ 548 h 816"/>
                  <a:gd name="T32" fmla="*/ 50 w 1008"/>
                  <a:gd name="T33" fmla="*/ 585 h 816"/>
                  <a:gd name="T34" fmla="*/ 73 w 1008"/>
                  <a:gd name="T35" fmla="*/ 619 h 816"/>
                  <a:gd name="T36" fmla="*/ 115 w 1008"/>
                  <a:gd name="T37" fmla="*/ 667 h 816"/>
                  <a:gd name="T38" fmla="*/ 184 w 1008"/>
                  <a:gd name="T39" fmla="*/ 723 h 816"/>
                  <a:gd name="T40" fmla="*/ 264 w 1008"/>
                  <a:gd name="T41" fmla="*/ 767 h 816"/>
                  <a:gd name="T42" fmla="*/ 354 w 1008"/>
                  <a:gd name="T43" fmla="*/ 798 h 816"/>
                  <a:gd name="T44" fmla="*/ 427 w 1008"/>
                  <a:gd name="T45" fmla="*/ 811 h 816"/>
                  <a:gd name="T46" fmla="*/ 478 w 1008"/>
                  <a:gd name="T47" fmla="*/ 815 h 816"/>
                  <a:gd name="T48" fmla="*/ 530 w 1008"/>
                  <a:gd name="T49" fmla="*/ 815 h 816"/>
                  <a:gd name="T50" fmla="*/ 581 w 1008"/>
                  <a:gd name="T51" fmla="*/ 811 h 816"/>
                  <a:gd name="T52" fmla="*/ 654 w 1008"/>
                  <a:gd name="T53" fmla="*/ 798 h 816"/>
                  <a:gd name="T54" fmla="*/ 744 w 1008"/>
                  <a:gd name="T55" fmla="*/ 767 h 816"/>
                  <a:gd name="T56" fmla="*/ 824 w 1008"/>
                  <a:gd name="T57" fmla="*/ 723 h 816"/>
                  <a:gd name="T58" fmla="*/ 893 w 1008"/>
                  <a:gd name="T59" fmla="*/ 667 h 816"/>
                  <a:gd name="T60" fmla="*/ 935 w 1008"/>
                  <a:gd name="T61" fmla="*/ 619 h 816"/>
                  <a:gd name="T62" fmla="*/ 958 w 1008"/>
                  <a:gd name="T63" fmla="*/ 585 h 816"/>
                  <a:gd name="T64" fmla="*/ 977 w 1008"/>
                  <a:gd name="T65" fmla="*/ 548 h 816"/>
                  <a:gd name="T66" fmla="*/ 992 w 1008"/>
                  <a:gd name="T67" fmla="*/ 510 h 816"/>
                  <a:gd name="T68" fmla="*/ 1002 w 1008"/>
                  <a:gd name="T69" fmla="*/ 470 h 816"/>
                  <a:gd name="T70" fmla="*/ 1007 w 1008"/>
                  <a:gd name="T71" fmla="*/ 429 h 816"/>
                  <a:gd name="T72" fmla="*/ 1007 w 1008"/>
                  <a:gd name="T73" fmla="*/ 387 h 816"/>
                  <a:gd name="T74" fmla="*/ 1002 w 1008"/>
                  <a:gd name="T75" fmla="*/ 346 h 816"/>
                  <a:gd name="T76" fmla="*/ 992 w 1008"/>
                  <a:gd name="T77" fmla="*/ 306 h 816"/>
                  <a:gd name="T78" fmla="*/ 977 w 1008"/>
                  <a:gd name="T79" fmla="*/ 268 h 816"/>
                  <a:gd name="T80" fmla="*/ 958 w 1008"/>
                  <a:gd name="T81" fmla="*/ 231 h 816"/>
                  <a:gd name="T82" fmla="*/ 935 w 1008"/>
                  <a:gd name="T83" fmla="*/ 197 h 816"/>
                  <a:gd name="T84" fmla="*/ 893 w 1008"/>
                  <a:gd name="T85" fmla="*/ 149 h 816"/>
                  <a:gd name="T86" fmla="*/ 824 w 1008"/>
                  <a:gd name="T87" fmla="*/ 93 h 816"/>
                  <a:gd name="T88" fmla="*/ 744 w 1008"/>
                  <a:gd name="T89" fmla="*/ 49 h 816"/>
                  <a:gd name="T90" fmla="*/ 654 w 1008"/>
                  <a:gd name="T91" fmla="*/ 18 h 816"/>
                  <a:gd name="T92" fmla="*/ 581 w 1008"/>
                  <a:gd name="T93" fmla="*/ 5 h 816"/>
                  <a:gd name="T94" fmla="*/ 530 w 1008"/>
                  <a:gd name="T95" fmla="*/ 1 h 8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008" h="816">
                    <a:moveTo>
                      <a:pt x="504" y="0"/>
                    </a:moveTo>
                    <a:lnTo>
                      <a:pt x="478" y="1"/>
                    </a:lnTo>
                    <a:lnTo>
                      <a:pt x="453" y="2"/>
                    </a:lnTo>
                    <a:lnTo>
                      <a:pt x="427" y="5"/>
                    </a:lnTo>
                    <a:lnTo>
                      <a:pt x="403" y="8"/>
                    </a:lnTo>
                    <a:lnTo>
                      <a:pt x="354" y="18"/>
                    </a:lnTo>
                    <a:lnTo>
                      <a:pt x="308" y="32"/>
                    </a:lnTo>
                    <a:lnTo>
                      <a:pt x="264" y="49"/>
                    </a:lnTo>
                    <a:lnTo>
                      <a:pt x="222" y="70"/>
                    </a:lnTo>
                    <a:lnTo>
                      <a:pt x="184" y="93"/>
                    </a:lnTo>
                    <a:lnTo>
                      <a:pt x="148" y="120"/>
                    </a:lnTo>
                    <a:lnTo>
                      <a:pt x="115" y="149"/>
                    </a:lnTo>
                    <a:lnTo>
                      <a:pt x="86" y="180"/>
                    </a:lnTo>
                    <a:lnTo>
                      <a:pt x="73" y="197"/>
                    </a:lnTo>
                    <a:lnTo>
                      <a:pt x="61" y="214"/>
                    </a:lnTo>
                    <a:lnTo>
                      <a:pt x="50" y="231"/>
                    </a:lnTo>
                    <a:lnTo>
                      <a:pt x="40" y="249"/>
                    </a:lnTo>
                    <a:lnTo>
                      <a:pt x="31" y="268"/>
                    </a:lnTo>
                    <a:lnTo>
                      <a:pt x="23" y="287"/>
                    </a:lnTo>
                    <a:lnTo>
                      <a:pt x="16" y="306"/>
                    </a:lnTo>
                    <a:lnTo>
                      <a:pt x="10" y="326"/>
                    </a:lnTo>
                    <a:lnTo>
                      <a:pt x="6" y="346"/>
                    </a:lnTo>
                    <a:lnTo>
                      <a:pt x="3" y="366"/>
                    </a:lnTo>
                    <a:lnTo>
                      <a:pt x="1" y="387"/>
                    </a:lnTo>
                    <a:lnTo>
                      <a:pt x="0" y="408"/>
                    </a:lnTo>
                    <a:lnTo>
                      <a:pt x="1" y="429"/>
                    </a:lnTo>
                    <a:lnTo>
                      <a:pt x="3" y="450"/>
                    </a:lnTo>
                    <a:lnTo>
                      <a:pt x="6" y="470"/>
                    </a:lnTo>
                    <a:lnTo>
                      <a:pt x="10" y="490"/>
                    </a:lnTo>
                    <a:lnTo>
                      <a:pt x="16" y="510"/>
                    </a:lnTo>
                    <a:lnTo>
                      <a:pt x="23" y="529"/>
                    </a:lnTo>
                    <a:lnTo>
                      <a:pt x="31" y="548"/>
                    </a:lnTo>
                    <a:lnTo>
                      <a:pt x="40" y="567"/>
                    </a:lnTo>
                    <a:lnTo>
                      <a:pt x="50" y="585"/>
                    </a:lnTo>
                    <a:lnTo>
                      <a:pt x="61" y="602"/>
                    </a:lnTo>
                    <a:lnTo>
                      <a:pt x="73" y="619"/>
                    </a:lnTo>
                    <a:lnTo>
                      <a:pt x="86" y="636"/>
                    </a:lnTo>
                    <a:lnTo>
                      <a:pt x="115" y="667"/>
                    </a:lnTo>
                    <a:lnTo>
                      <a:pt x="148" y="696"/>
                    </a:lnTo>
                    <a:lnTo>
                      <a:pt x="184" y="723"/>
                    </a:lnTo>
                    <a:lnTo>
                      <a:pt x="222" y="746"/>
                    </a:lnTo>
                    <a:lnTo>
                      <a:pt x="264" y="767"/>
                    </a:lnTo>
                    <a:lnTo>
                      <a:pt x="308" y="784"/>
                    </a:lnTo>
                    <a:lnTo>
                      <a:pt x="354" y="798"/>
                    </a:lnTo>
                    <a:lnTo>
                      <a:pt x="403" y="808"/>
                    </a:lnTo>
                    <a:lnTo>
                      <a:pt x="427" y="811"/>
                    </a:lnTo>
                    <a:lnTo>
                      <a:pt x="453" y="814"/>
                    </a:lnTo>
                    <a:lnTo>
                      <a:pt x="478" y="815"/>
                    </a:lnTo>
                    <a:lnTo>
                      <a:pt x="504" y="816"/>
                    </a:lnTo>
                    <a:lnTo>
                      <a:pt x="530" y="815"/>
                    </a:lnTo>
                    <a:lnTo>
                      <a:pt x="556" y="814"/>
                    </a:lnTo>
                    <a:lnTo>
                      <a:pt x="581" y="811"/>
                    </a:lnTo>
                    <a:lnTo>
                      <a:pt x="606" y="808"/>
                    </a:lnTo>
                    <a:lnTo>
                      <a:pt x="654" y="798"/>
                    </a:lnTo>
                    <a:lnTo>
                      <a:pt x="700" y="784"/>
                    </a:lnTo>
                    <a:lnTo>
                      <a:pt x="744" y="767"/>
                    </a:lnTo>
                    <a:lnTo>
                      <a:pt x="786" y="746"/>
                    </a:lnTo>
                    <a:lnTo>
                      <a:pt x="824" y="723"/>
                    </a:lnTo>
                    <a:lnTo>
                      <a:pt x="860" y="696"/>
                    </a:lnTo>
                    <a:lnTo>
                      <a:pt x="893" y="667"/>
                    </a:lnTo>
                    <a:lnTo>
                      <a:pt x="922" y="636"/>
                    </a:lnTo>
                    <a:lnTo>
                      <a:pt x="935" y="619"/>
                    </a:lnTo>
                    <a:lnTo>
                      <a:pt x="947" y="602"/>
                    </a:lnTo>
                    <a:lnTo>
                      <a:pt x="958" y="585"/>
                    </a:lnTo>
                    <a:lnTo>
                      <a:pt x="968" y="567"/>
                    </a:lnTo>
                    <a:lnTo>
                      <a:pt x="977" y="548"/>
                    </a:lnTo>
                    <a:lnTo>
                      <a:pt x="985" y="529"/>
                    </a:lnTo>
                    <a:lnTo>
                      <a:pt x="992" y="510"/>
                    </a:lnTo>
                    <a:lnTo>
                      <a:pt x="998" y="490"/>
                    </a:lnTo>
                    <a:lnTo>
                      <a:pt x="1002" y="470"/>
                    </a:lnTo>
                    <a:lnTo>
                      <a:pt x="1005" y="450"/>
                    </a:lnTo>
                    <a:lnTo>
                      <a:pt x="1007" y="429"/>
                    </a:lnTo>
                    <a:lnTo>
                      <a:pt x="1008" y="408"/>
                    </a:lnTo>
                    <a:lnTo>
                      <a:pt x="1007" y="387"/>
                    </a:lnTo>
                    <a:lnTo>
                      <a:pt x="1005" y="366"/>
                    </a:lnTo>
                    <a:lnTo>
                      <a:pt x="1002" y="346"/>
                    </a:lnTo>
                    <a:lnTo>
                      <a:pt x="998" y="326"/>
                    </a:lnTo>
                    <a:lnTo>
                      <a:pt x="992" y="306"/>
                    </a:lnTo>
                    <a:lnTo>
                      <a:pt x="985" y="287"/>
                    </a:lnTo>
                    <a:lnTo>
                      <a:pt x="977" y="268"/>
                    </a:lnTo>
                    <a:lnTo>
                      <a:pt x="968" y="249"/>
                    </a:lnTo>
                    <a:lnTo>
                      <a:pt x="958" y="231"/>
                    </a:lnTo>
                    <a:lnTo>
                      <a:pt x="947" y="214"/>
                    </a:lnTo>
                    <a:lnTo>
                      <a:pt x="935" y="197"/>
                    </a:lnTo>
                    <a:lnTo>
                      <a:pt x="922" y="180"/>
                    </a:lnTo>
                    <a:lnTo>
                      <a:pt x="893" y="149"/>
                    </a:lnTo>
                    <a:lnTo>
                      <a:pt x="860" y="120"/>
                    </a:lnTo>
                    <a:lnTo>
                      <a:pt x="824" y="93"/>
                    </a:lnTo>
                    <a:lnTo>
                      <a:pt x="786" y="70"/>
                    </a:lnTo>
                    <a:lnTo>
                      <a:pt x="744" y="49"/>
                    </a:lnTo>
                    <a:lnTo>
                      <a:pt x="700" y="32"/>
                    </a:lnTo>
                    <a:lnTo>
                      <a:pt x="654" y="18"/>
                    </a:lnTo>
                    <a:lnTo>
                      <a:pt x="606" y="8"/>
                    </a:lnTo>
                    <a:lnTo>
                      <a:pt x="581" y="5"/>
                    </a:lnTo>
                    <a:lnTo>
                      <a:pt x="556" y="2"/>
                    </a:lnTo>
                    <a:lnTo>
                      <a:pt x="530" y="1"/>
                    </a:lnTo>
                    <a:lnTo>
                      <a:pt x="504" y="0"/>
                    </a:lnTo>
                    <a:close/>
                  </a:path>
                </a:pathLst>
              </a:custGeom>
              <a:noFill/>
              <a:ln w="12700">
                <a:solidFill>
                  <a:srgbClr val="333333"/>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282" name="Freeform 10"/>
              <p:cNvSpPr>
                <a:spLocks/>
              </p:cNvSpPr>
              <p:nvPr/>
            </p:nvSpPr>
            <p:spPr bwMode="auto">
              <a:xfrm>
                <a:off x="711" y="1930"/>
                <a:ext cx="546" cy="76"/>
              </a:xfrm>
              <a:custGeom>
                <a:avLst/>
                <a:gdLst>
                  <a:gd name="T0" fmla="*/ 0 w 546"/>
                  <a:gd name="T1" fmla="*/ 76 h 76"/>
                  <a:gd name="T2" fmla="*/ 34 w 546"/>
                  <a:gd name="T3" fmla="*/ 58 h 76"/>
                  <a:gd name="T4" fmla="*/ 68 w 546"/>
                  <a:gd name="T5" fmla="*/ 43 h 76"/>
                  <a:gd name="T6" fmla="*/ 102 w 546"/>
                  <a:gd name="T7" fmla="*/ 30 h 76"/>
                  <a:gd name="T8" fmla="*/ 137 w 546"/>
                  <a:gd name="T9" fmla="*/ 19 h 76"/>
                  <a:gd name="T10" fmla="*/ 171 w 546"/>
                  <a:gd name="T11" fmla="*/ 11 h 76"/>
                  <a:gd name="T12" fmla="*/ 205 w 546"/>
                  <a:gd name="T13" fmla="*/ 5 h 76"/>
                  <a:gd name="T14" fmla="*/ 239 w 546"/>
                  <a:gd name="T15" fmla="*/ 1 h 76"/>
                  <a:gd name="T16" fmla="*/ 273 w 546"/>
                  <a:gd name="T17" fmla="*/ 0 h 76"/>
                  <a:gd name="T18" fmla="*/ 307 w 546"/>
                  <a:gd name="T19" fmla="*/ 1 h 76"/>
                  <a:gd name="T20" fmla="*/ 341 w 546"/>
                  <a:gd name="T21" fmla="*/ 5 h 76"/>
                  <a:gd name="T22" fmla="*/ 375 w 546"/>
                  <a:gd name="T23" fmla="*/ 11 h 76"/>
                  <a:gd name="T24" fmla="*/ 410 w 546"/>
                  <a:gd name="T25" fmla="*/ 19 h 76"/>
                  <a:gd name="T26" fmla="*/ 444 w 546"/>
                  <a:gd name="T27" fmla="*/ 30 h 76"/>
                  <a:gd name="T28" fmla="*/ 478 w 546"/>
                  <a:gd name="T29" fmla="*/ 43 h 76"/>
                  <a:gd name="T30" fmla="*/ 512 w 546"/>
                  <a:gd name="T31" fmla="*/ 58 h 76"/>
                  <a:gd name="T32" fmla="*/ 546 w 546"/>
                  <a:gd name="T33" fmla="*/ 76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46" h="76">
                    <a:moveTo>
                      <a:pt x="0" y="76"/>
                    </a:moveTo>
                    <a:lnTo>
                      <a:pt x="34" y="58"/>
                    </a:lnTo>
                    <a:lnTo>
                      <a:pt x="68" y="43"/>
                    </a:lnTo>
                    <a:lnTo>
                      <a:pt x="102" y="30"/>
                    </a:lnTo>
                    <a:lnTo>
                      <a:pt x="137" y="19"/>
                    </a:lnTo>
                    <a:lnTo>
                      <a:pt x="171" y="11"/>
                    </a:lnTo>
                    <a:lnTo>
                      <a:pt x="205" y="5"/>
                    </a:lnTo>
                    <a:lnTo>
                      <a:pt x="239" y="1"/>
                    </a:lnTo>
                    <a:lnTo>
                      <a:pt x="273" y="0"/>
                    </a:lnTo>
                    <a:lnTo>
                      <a:pt x="307" y="1"/>
                    </a:lnTo>
                    <a:lnTo>
                      <a:pt x="341" y="5"/>
                    </a:lnTo>
                    <a:lnTo>
                      <a:pt x="375" y="11"/>
                    </a:lnTo>
                    <a:lnTo>
                      <a:pt x="410" y="19"/>
                    </a:lnTo>
                    <a:lnTo>
                      <a:pt x="444" y="30"/>
                    </a:lnTo>
                    <a:lnTo>
                      <a:pt x="478" y="43"/>
                    </a:lnTo>
                    <a:lnTo>
                      <a:pt x="512" y="58"/>
                    </a:lnTo>
                    <a:lnTo>
                      <a:pt x="546" y="76"/>
                    </a:lnTo>
                  </a:path>
                </a:pathLst>
              </a:custGeom>
              <a:noFill/>
              <a:ln w="12700">
                <a:solidFill>
                  <a:srgbClr val="333333"/>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283" name="Freeform 11"/>
              <p:cNvSpPr>
                <a:spLocks/>
              </p:cNvSpPr>
              <p:nvPr/>
            </p:nvSpPr>
            <p:spPr bwMode="auto">
              <a:xfrm>
                <a:off x="770" y="1587"/>
                <a:ext cx="105" cy="85"/>
              </a:xfrm>
              <a:custGeom>
                <a:avLst/>
                <a:gdLst>
                  <a:gd name="T0" fmla="*/ 53 w 105"/>
                  <a:gd name="T1" fmla="*/ 0 h 85"/>
                  <a:gd name="T2" fmla="*/ 42 w 105"/>
                  <a:gd name="T3" fmla="*/ 1 h 85"/>
                  <a:gd name="T4" fmla="*/ 33 w 105"/>
                  <a:gd name="T5" fmla="*/ 4 h 85"/>
                  <a:gd name="T6" fmla="*/ 24 w 105"/>
                  <a:gd name="T7" fmla="*/ 8 h 85"/>
                  <a:gd name="T8" fmla="*/ 16 w 105"/>
                  <a:gd name="T9" fmla="*/ 13 h 85"/>
                  <a:gd name="T10" fmla="*/ 9 w 105"/>
                  <a:gd name="T11" fmla="*/ 19 h 85"/>
                  <a:gd name="T12" fmla="*/ 4 w 105"/>
                  <a:gd name="T13" fmla="*/ 27 h 85"/>
                  <a:gd name="T14" fmla="*/ 1 w 105"/>
                  <a:gd name="T15" fmla="*/ 35 h 85"/>
                  <a:gd name="T16" fmla="*/ 0 w 105"/>
                  <a:gd name="T17" fmla="*/ 43 h 85"/>
                  <a:gd name="T18" fmla="*/ 1 w 105"/>
                  <a:gd name="T19" fmla="*/ 51 h 85"/>
                  <a:gd name="T20" fmla="*/ 4 w 105"/>
                  <a:gd name="T21" fmla="*/ 59 h 85"/>
                  <a:gd name="T22" fmla="*/ 9 w 105"/>
                  <a:gd name="T23" fmla="*/ 66 h 85"/>
                  <a:gd name="T24" fmla="*/ 16 w 105"/>
                  <a:gd name="T25" fmla="*/ 73 h 85"/>
                  <a:gd name="T26" fmla="*/ 24 w 105"/>
                  <a:gd name="T27" fmla="*/ 78 h 85"/>
                  <a:gd name="T28" fmla="*/ 33 w 105"/>
                  <a:gd name="T29" fmla="*/ 82 h 85"/>
                  <a:gd name="T30" fmla="*/ 42 w 105"/>
                  <a:gd name="T31" fmla="*/ 84 h 85"/>
                  <a:gd name="T32" fmla="*/ 53 w 105"/>
                  <a:gd name="T33" fmla="*/ 85 h 85"/>
                  <a:gd name="T34" fmla="*/ 64 w 105"/>
                  <a:gd name="T35" fmla="*/ 84 h 85"/>
                  <a:gd name="T36" fmla="*/ 73 w 105"/>
                  <a:gd name="T37" fmla="*/ 82 h 85"/>
                  <a:gd name="T38" fmla="*/ 82 w 105"/>
                  <a:gd name="T39" fmla="*/ 78 h 85"/>
                  <a:gd name="T40" fmla="*/ 90 w 105"/>
                  <a:gd name="T41" fmla="*/ 73 h 85"/>
                  <a:gd name="T42" fmla="*/ 96 w 105"/>
                  <a:gd name="T43" fmla="*/ 66 h 85"/>
                  <a:gd name="T44" fmla="*/ 101 w 105"/>
                  <a:gd name="T45" fmla="*/ 59 h 85"/>
                  <a:gd name="T46" fmla="*/ 104 w 105"/>
                  <a:gd name="T47" fmla="*/ 51 h 85"/>
                  <a:gd name="T48" fmla="*/ 105 w 105"/>
                  <a:gd name="T49" fmla="*/ 43 h 85"/>
                  <a:gd name="T50" fmla="*/ 104 w 105"/>
                  <a:gd name="T51" fmla="*/ 35 h 85"/>
                  <a:gd name="T52" fmla="*/ 101 w 105"/>
                  <a:gd name="T53" fmla="*/ 27 h 85"/>
                  <a:gd name="T54" fmla="*/ 96 w 105"/>
                  <a:gd name="T55" fmla="*/ 19 h 85"/>
                  <a:gd name="T56" fmla="*/ 90 w 105"/>
                  <a:gd name="T57" fmla="*/ 13 h 85"/>
                  <a:gd name="T58" fmla="*/ 82 w 105"/>
                  <a:gd name="T59" fmla="*/ 8 h 85"/>
                  <a:gd name="T60" fmla="*/ 73 w 105"/>
                  <a:gd name="T61" fmla="*/ 4 h 85"/>
                  <a:gd name="T62" fmla="*/ 64 w 105"/>
                  <a:gd name="T63" fmla="*/ 1 h 85"/>
                  <a:gd name="T64" fmla="*/ 53 w 105"/>
                  <a:gd name="T65" fmla="*/ 0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5" h="85">
                    <a:moveTo>
                      <a:pt x="53" y="0"/>
                    </a:moveTo>
                    <a:lnTo>
                      <a:pt x="42" y="1"/>
                    </a:lnTo>
                    <a:lnTo>
                      <a:pt x="33" y="4"/>
                    </a:lnTo>
                    <a:lnTo>
                      <a:pt x="24" y="8"/>
                    </a:lnTo>
                    <a:lnTo>
                      <a:pt x="16" y="13"/>
                    </a:lnTo>
                    <a:lnTo>
                      <a:pt x="9" y="19"/>
                    </a:lnTo>
                    <a:lnTo>
                      <a:pt x="4" y="27"/>
                    </a:lnTo>
                    <a:lnTo>
                      <a:pt x="1" y="35"/>
                    </a:lnTo>
                    <a:lnTo>
                      <a:pt x="0" y="43"/>
                    </a:lnTo>
                    <a:lnTo>
                      <a:pt x="1" y="51"/>
                    </a:lnTo>
                    <a:lnTo>
                      <a:pt x="4" y="59"/>
                    </a:lnTo>
                    <a:lnTo>
                      <a:pt x="9" y="66"/>
                    </a:lnTo>
                    <a:lnTo>
                      <a:pt x="16" y="73"/>
                    </a:lnTo>
                    <a:lnTo>
                      <a:pt x="24" y="78"/>
                    </a:lnTo>
                    <a:lnTo>
                      <a:pt x="33" y="82"/>
                    </a:lnTo>
                    <a:lnTo>
                      <a:pt x="42" y="84"/>
                    </a:lnTo>
                    <a:lnTo>
                      <a:pt x="53" y="85"/>
                    </a:lnTo>
                    <a:lnTo>
                      <a:pt x="64" y="84"/>
                    </a:lnTo>
                    <a:lnTo>
                      <a:pt x="73" y="82"/>
                    </a:lnTo>
                    <a:lnTo>
                      <a:pt x="82" y="78"/>
                    </a:lnTo>
                    <a:lnTo>
                      <a:pt x="90" y="73"/>
                    </a:lnTo>
                    <a:lnTo>
                      <a:pt x="96" y="66"/>
                    </a:lnTo>
                    <a:lnTo>
                      <a:pt x="101" y="59"/>
                    </a:lnTo>
                    <a:lnTo>
                      <a:pt x="104" y="51"/>
                    </a:lnTo>
                    <a:lnTo>
                      <a:pt x="105" y="43"/>
                    </a:lnTo>
                    <a:lnTo>
                      <a:pt x="104" y="35"/>
                    </a:lnTo>
                    <a:lnTo>
                      <a:pt x="101" y="27"/>
                    </a:lnTo>
                    <a:lnTo>
                      <a:pt x="96" y="19"/>
                    </a:lnTo>
                    <a:lnTo>
                      <a:pt x="90" y="13"/>
                    </a:lnTo>
                    <a:lnTo>
                      <a:pt x="82" y="8"/>
                    </a:lnTo>
                    <a:lnTo>
                      <a:pt x="73" y="4"/>
                    </a:lnTo>
                    <a:lnTo>
                      <a:pt x="64" y="1"/>
                    </a:lnTo>
                    <a:lnTo>
                      <a:pt x="53" y="0"/>
                    </a:lnTo>
                    <a:close/>
                  </a:path>
                </a:pathLst>
              </a:custGeom>
              <a:solidFill>
                <a:schemeClr val="tx2"/>
              </a:solidFill>
              <a:ln w="12700">
                <a:solidFill>
                  <a:srgbClr val="333333"/>
                </a:solidFill>
                <a:prstDash val="solid"/>
                <a:round/>
                <a:headEnd/>
                <a:tailEnd/>
              </a:ln>
            </p:spPr>
            <p:txBody>
              <a:bodyPr/>
              <a:lstStyle/>
              <a:p>
                <a:endParaRPr lang="en-GB"/>
              </a:p>
            </p:txBody>
          </p:sp>
          <p:sp>
            <p:nvSpPr>
              <p:cNvPr id="54284" name="Freeform 12"/>
              <p:cNvSpPr>
                <a:spLocks/>
              </p:cNvSpPr>
              <p:nvPr/>
            </p:nvSpPr>
            <p:spPr bwMode="auto">
              <a:xfrm>
                <a:off x="1093" y="1587"/>
                <a:ext cx="105" cy="85"/>
              </a:xfrm>
              <a:custGeom>
                <a:avLst/>
                <a:gdLst>
                  <a:gd name="T0" fmla="*/ 52 w 105"/>
                  <a:gd name="T1" fmla="*/ 0 h 85"/>
                  <a:gd name="T2" fmla="*/ 41 w 105"/>
                  <a:gd name="T3" fmla="*/ 1 h 85"/>
                  <a:gd name="T4" fmla="*/ 32 w 105"/>
                  <a:gd name="T5" fmla="*/ 4 h 85"/>
                  <a:gd name="T6" fmla="*/ 23 w 105"/>
                  <a:gd name="T7" fmla="*/ 8 h 85"/>
                  <a:gd name="T8" fmla="*/ 15 w 105"/>
                  <a:gd name="T9" fmla="*/ 13 h 85"/>
                  <a:gd name="T10" fmla="*/ 9 w 105"/>
                  <a:gd name="T11" fmla="*/ 19 h 85"/>
                  <a:gd name="T12" fmla="*/ 4 w 105"/>
                  <a:gd name="T13" fmla="*/ 27 h 85"/>
                  <a:gd name="T14" fmla="*/ 1 w 105"/>
                  <a:gd name="T15" fmla="*/ 35 h 85"/>
                  <a:gd name="T16" fmla="*/ 0 w 105"/>
                  <a:gd name="T17" fmla="*/ 43 h 85"/>
                  <a:gd name="T18" fmla="*/ 1 w 105"/>
                  <a:gd name="T19" fmla="*/ 51 h 85"/>
                  <a:gd name="T20" fmla="*/ 4 w 105"/>
                  <a:gd name="T21" fmla="*/ 59 h 85"/>
                  <a:gd name="T22" fmla="*/ 9 w 105"/>
                  <a:gd name="T23" fmla="*/ 66 h 85"/>
                  <a:gd name="T24" fmla="*/ 15 w 105"/>
                  <a:gd name="T25" fmla="*/ 73 h 85"/>
                  <a:gd name="T26" fmla="*/ 23 w 105"/>
                  <a:gd name="T27" fmla="*/ 78 h 85"/>
                  <a:gd name="T28" fmla="*/ 32 w 105"/>
                  <a:gd name="T29" fmla="*/ 82 h 85"/>
                  <a:gd name="T30" fmla="*/ 41 w 105"/>
                  <a:gd name="T31" fmla="*/ 84 h 85"/>
                  <a:gd name="T32" fmla="*/ 52 w 105"/>
                  <a:gd name="T33" fmla="*/ 85 h 85"/>
                  <a:gd name="T34" fmla="*/ 63 w 105"/>
                  <a:gd name="T35" fmla="*/ 84 h 85"/>
                  <a:gd name="T36" fmla="*/ 73 w 105"/>
                  <a:gd name="T37" fmla="*/ 82 h 85"/>
                  <a:gd name="T38" fmla="*/ 82 w 105"/>
                  <a:gd name="T39" fmla="*/ 78 h 85"/>
                  <a:gd name="T40" fmla="*/ 89 w 105"/>
                  <a:gd name="T41" fmla="*/ 73 h 85"/>
                  <a:gd name="T42" fmla="*/ 96 w 105"/>
                  <a:gd name="T43" fmla="*/ 66 h 85"/>
                  <a:gd name="T44" fmla="*/ 101 w 105"/>
                  <a:gd name="T45" fmla="*/ 59 h 85"/>
                  <a:gd name="T46" fmla="*/ 104 w 105"/>
                  <a:gd name="T47" fmla="*/ 51 h 85"/>
                  <a:gd name="T48" fmla="*/ 105 w 105"/>
                  <a:gd name="T49" fmla="*/ 43 h 85"/>
                  <a:gd name="T50" fmla="*/ 104 w 105"/>
                  <a:gd name="T51" fmla="*/ 35 h 85"/>
                  <a:gd name="T52" fmla="*/ 101 w 105"/>
                  <a:gd name="T53" fmla="*/ 27 h 85"/>
                  <a:gd name="T54" fmla="*/ 96 w 105"/>
                  <a:gd name="T55" fmla="*/ 19 h 85"/>
                  <a:gd name="T56" fmla="*/ 89 w 105"/>
                  <a:gd name="T57" fmla="*/ 13 h 85"/>
                  <a:gd name="T58" fmla="*/ 82 w 105"/>
                  <a:gd name="T59" fmla="*/ 8 h 85"/>
                  <a:gd name="T60" fmla="*/ 73 w 105"/>
                  <a:gd name="T61" fmla="*/ 4 h 85"/>
                  <a:gd name="T62" fmla="*/ 63 w 105"/>
                  <a:gd name="T63" fmla="*/ 1 h 85"/>
                  <a:gd name="T64" fmla="*/ 52 w 105"/>
                  <a:gd name="T65" fmla="*/ 0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5" h="85">
                    <a:moveTo>
                      <a:pt x="52" y="0"/>
                    </a:moveTo>
                    <a:lnTo>
                      <a:pt x="41" y="1"/>
                    </a:lnTo>
                    <a:lnTo>
                      <a:pt x="32" y="4"/>
                    </a:lnTo>
                    <a:lnTo>
                      <a:pt x="23" y="8"/>
                    </a:lnTo>
                    <a:lnTo>
                      <a:pt x="15" y="13"/>
                    </a:lnTo>
                    <a:lnTo>
                      <a:pt x="9" y="19"/>
                    </a:lnTo>
                    <a:lnTo>
                      <a:pt x="4" y="27"/>
                    </a:lnTo>
                    <a:lnTo>
                      <a:pt x="1" y="35"/>
                    </a:lnTo>
                    <a:lnTo>
                      <a:pt x="0" y="43"/>
                    </a:lnTo>
                    <a:lnTo>
                      <a:pt x="1" y="51"/>
                    </a:lnTo>
                    <a:lnTo>
                      <a:pt x="4" y="59"/>
                    </a:lnTo>
                    <a:lnTo>
                      <a:pt x="9" y="66"/>
                    </a:lnTo>
                    <a:lnTo>
                      <a:pt x="15" y="73"/>
                    </a:lnTo>
                    <a:lnTo>
                      <a:pt x="23" y="78"/>
                    </a:lnTo>
                    <a:lnTo>
                      <a:pt x="32" y="82"/>
                    </a:lnTo>
                    <a:lnTo>
                      <a:pt x="41" y="84"/>
                    </a:lnTo>
                    <a:lnTo>
                      <a:pt x="52" y="85"/>
                    </a:lnTo>
                    <a:lnTo>
                      <a:pt x="63" y="84"/>
                    </a:lnTo>
                    <a:lnTo>
                      <a:pt x="73" y="82"/>
                    </a:lnTo>
                    <a:lnTo>
                      <a:pt x="82" y="78"/>
                    </a:lnTo>
                    <a:lnTo>
                      <a:pt x="89" y="73"/>
                    </a:lnTo>
                    <a:lnTo>
                      <a:pt x="96" y="66"/>
                    </a:lnTo>
                    <a:lnTo>
                      <a:pt x="101" y="59"/>
                    </a:lnTo>
                    <a:lnTo>
                      <a:pt x="104" y="51"/>
                    </a:lnTo>
                    <a:lnTo>
                      <a:pt x="105" y="43"/>
                    </a:lnTo>
                    <a:lnTo>
                      <a:pt x="104" y="35"/>
                    </a:lnTo>
                    <a:lnTo>
                      <a:pt x="101" y="27"/>
                    </a:lnTo>
                    <a:lnTo>
                      <a:pt x="96" y="19"/>
                    </a:lnTo>
                    <a:lnTo>
                      <a:pt x="89" y="13"/>
                    </a:lnTo>
                    <a:lnTo>
                      <a:pt x="82" y="8"/>
                    </a:lnTo>
                    <a:lnTo>
                      <a:pt x="73" y="4"/>
                    </a:lnTo>
                    <a:lnTo>
                      <a:pt x="63" y="1"/>
                    </a:lnTo>
                    <a:lnTo>
                      <a:pt x="52" y="0"/>
                    </a:lnTo>
                    <a:close/>
                  </a:path>
                </a:pathLst>
              </a:custGeom>
              <a:solidFill>
                <a:schemeClr val="tx2"/>
              </a:solidFill>
              <a:ln w="12700">
                <a:solidFill>
                  <a:srgbClr val="333333"/>
                </a:solidFill>
                <a:prstDash val="solid"/>
                <a:round/>
                <a:headEnd/>
                <a:tailEnd/>
              </a:ln>
            </p:spPr>
            <p:txBody>
              <a:bodyPr/>
              <a:lstStyle/>
              <a:p>
                <a:endParaRPr lang="en-GB"/>
              </a:p>
            </p:txBody>
          </p:sp>
        </p:grpSp>
        <p:sp>
          <p:nvSpPr>
            <p:cNvPr id="54293" name="Text Box 21"/>
            <p:cNvSpPr txBox="1">
              <a:spLocks noChangeArrowheads="1"/>
            </p:cNvSpPr>
            <p:nvPr/>
          </p:nvSpPr>
          <p:spPr bwMode="auto">
            <a:xfrm>
              <a:off x="2208" y="1433"/>
              <a:ext cx="2559" cy="9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Arial" panose="020B0604020202020204" pitchFamily="34" charset="0"/>
                </a:defRPr>
              </a:lvl1pPr>
              <a:lvl2pPr marL="571500" indent="-114300">
                <a:defRPr sz="2400">
                  <a:solidFill>
                    <a:schemeClr val="tx1"/>
                  </a:solidFill>
                  <a:latin typeface="Arial" panose="020B0604020202020204" pitchFamily="34" charset="0"/>
                </a:defRPr>
              </a:lvl2pPr>
              <a:lvl3pPr>
                <a:defRPr sz="2400">
                  <a:solidFill>
                    <a:schemeClr val="tx1"/>
                  </a:solidFill>
                  <a:latin typeface="Arial" panose="020B0604020202020204" pitchFamily="34" charset="0"/>
                </a:defRPr>
              </a:lvl3pPr>
              <a:lvl4pPr>
                <a:defRPr sz="2400">
                  <a:solidFill>
                    <a:schemeClr val="tx1"/>
                  </a:solidFill>
                  <a:latin typeface="Arial" panose="020B0604020202020204" pitchFamily="34" charset="0"/>
                </a:defRPr>
              </a:lvl4pPr>
              <a:lvl5pPr>
                <a:defRPr sz="2400">
                  <a:solidFill>
                    <a:schemeClr val="tx1"/>
                  </a:solidFill>
                  <a:latin typeface="Arial" panose="020B0604020202020204" pitchFamily="34" charset="0"/>
                </a:defRPr>
              </a:lvl5pPr>
              <a:lvl6pPr fontAlgn="base">
                <a:spcBef>
                  <a:spcPct val="0"/>
                </a:spcBef>
                <a:spcAft>
                  <a:spcPct val="0"/>
                </a:spcAft>
                <a:defRPr sz="2400">
                  <a:solidFill>
                    <a:schemeClr val="tx1"/>
                  </a:solidFill>
                  <a:latin typeface="Arial" panose="020B0604020202020204" pitchFamily="34" charset="0"/>
                </a:defRPr>
              </a:lvl6pPr>
              <a:lvl7pPr fontAlgn="base">
                <a:spcBef>
                  <a:spcPct val="0"/>
                </a:spcBef>
                <a:spcAft>
                  <a:spcPct val="0"/>
                </a:spcAft>
                <a:defRPr sz="2400">
                  <a:solidFill>
                    <a:schemeClr val="tx1"/>
                  </a:solidFill>
                  <a:latin typeface="Arial" panose="020B0604020202020204" pitchFamily="34" charset="0"/>
                </a:defRPr>
              </a:lvl7pPr>
              <a:lvl8pPr fontAlgn="base">
                <a:spcBef>
                  <a:spcPct val="0"/>
                </a:spcBef>
                <a:spcAft>
                  <a:spcPct val="0"/>
                </a:spcAft>
                <a:defRPr sz="2400">
                  <a:solidFill>
                    <a:schemeClr val="tx1"/>
                  </a:solidFill>
                  <a:latin typeface="Arial" panose="020B0604020202020204" pitchFamily="34" charset="0"/>
                </a:defRPr>
              </a:lvl8pPr>
              <a:lvl9pPr fontAlgn="base">
                <a:spcBef>
                  <a:spcPct val="0"/>
                </a:spcBef>
                <a:spcAft>
                  <a:spcPct val="0"/>
                </a:spcAft>
                <a:defRPr sz="2400">
                  <a:solidFill>
                    <a:schemeClr val="tx1"/>
                  </a:solidFill>
                  <a:latin typeface="Arial" panose="020B0604020202020204" pitchFamily="34" charset="0"/>
                </a:defRPr>
              </a:lvl9pPr>
            </a:lstStyle>
            <a:p>
              <a:pPr>
                <a:spcBef>
                  <a:spcPct val="20000"/>
                </a:spcBef>
                <a:buClr>
                  <a:schemeClr val="accent2"/>
                </a:buClr>
                <a:buFont typeface="Wingdings" panose="05000000000000000000" pitchFamily="2" charset="2"/>
                <a:buNone/>
              </a:pPr>
              <a:r>
                <a:rPr lang="en-US" altLang="en-US" sz="2800" b="1">
                  <a:latin typeface="Times New Roman" panose="02020603050405020304" pitchFamily="18" charset="0"/>
                </a:rPr>
                <a:t>Personal Power</a:t>
              </a:r>
              <a:r>
                <a:rPr lang="en-US" altLang="en-US">
                  <a:solidFill>
                    <a:srgbClr val="00FFFF"/>
                  </a:solidFill>
                  <a:latin typeface="Times New Roman" panose="02020603050405020304" pitchFamily="18" charset="0"/>
                </a:rPr>
                <a:t> </a:t>
              </a:r>
            </a:p>
            <a:p>
              <a:pPr lvl="1">
                <a:spcBef>
                  <a:spcPct val="20000"/>
                </a:spcBef>
                <a:buClr>
                  <a:schemeClr val="accent2"/>
                </a:buClr>
                <a:buSzPct val="55000"/>
                <a:buFont typeface="Wingdings" panose="05000000000000000000" pitchFamily="2" charset="2"/>
                <a:buChar char="n"/>
              </a:pPr>
              <a:r>
                <a:rPr lang="en-US" altLang="en-US" sz="2800">
                  <a:latin typeface="Times New Roman" panose="02020603050405020304" pitchFamily="18" charset="0"/>
                </a:rPr>
                <a:t> used for personal gain</a:t>
              </a:r>
              <a:br>
                <a:rPr lang="en-US" altLang="en-US" sz="2800">
                  <a:latin typeface="Times New Roman" panose="02020603050405020304" pitchFamily="18" charset="0"/>
                </a:rPr>
              </a:br>
              <a:endParaRPr lang="en-US" altLang="en-US" sz="2800">
                <a:latin typeface="Times New Roman" panose="02020603050405020304" pitchFamily="18" charset="0"/>
              </a:endParaRPr>
            </a:p>
          </p:txBody>
        </p:sp>
      </p:grpSp>
      <p:grpSp>
        <p:nvGrpSpPr>
          <p:cNvPr id="54296" name="Group 24"/>
          <p:cNvGrpSpPr>
            <a:grpSpLocks/>
          </p:cNvGrpSpPr>
          <p:nvPr/>
        </p:nvGrpSpPr>
        <p:grpSpPr bwMode="auto">
          <a:xfrm>
            <a:off x="2743200" y="3962400"/>
            <a:ext cx="7634288" cy="1905000"/>
            <a:chOff x="768" y="2496"/>
            <a:chExt cx="4809" cy="1200"/>
          </a:xfrm>
        </p:grpSpPr>
        <p:grpSp>
          <p:nvGrpSpPr>
            <p:cNvPr id="54291" name="Group 19"/>
            <p:cNvGrpSpPr>
              <a:grpSpLocks/>
            </p:cNvGrpSpPr>
            <p:nvPr/>
          </p:nvGrpSpPr>
          <p:grpSpPr bwMode="auto">
            <a:xfrm>
              <a:off x="768" y="2496"/>
              <a:ext cx="1200" cy="1200"/>
              <a:chOff x="384" y="2400"/>
              <a:chExt cx="1200" cy="1200"/>
            </a:xfrm>
          </p:grpSpPr>
          <p:sp>
            <p:nvSpPr>
              <p:cNvPr id="54286" name="Freeform 14"/>
              <p:cNvSpPr>
                <a:spLocks/>
              </p:cNvSpPr>
              <p:nvPr/>
            </p:nvSpPr>
            <p:spPr bwMode="auto">
              <a:xfrm>
                <a:off x="384" y="2400"/>
                <a:ext cx="1200" cy="1200"/>
              </a:xfrm>
              <a:custGeom>
                <a:avLst/>
                <a:gdLst>
                  <a:gd name="T0" fmla="*/ 539 w 1200"/>
                  <a:gd name="T1" fmla="*/ 3 h 1200"/>
                  <a:gd name="T2" fmla="*/ 450 w 1200"/>
                  <a:gd name="T3" fmla="*/ 19 h 1200"/>
                  <a:gd name="T4" fmla="*/ 367 w 1200"/>
                  <a:gd name="T5" fmla="*/ 47 h 1200"/>
                  <a:gd name="T6" fmla="*/ 289 w 1200"/>
                  <a:gd name="T7" fmla="*/ 87 h 1200"/>
                  <a:gd name="T8" fmla="*/ 219 w 1200"/>
                  <a:gd name="T9" fmla="*/ 137 h 1200"/>
                  <a:gd name="T10" fmla="*/ 156 w 1200"/>
                  <a:gd name="T11" fmla="*/ 197 h 1200"/>
                  <a:gd name="T12" fmla="*/ 103 w 1200"/>
                  <a:gd name="T13" fmla="*/ 265 h 1200"/>
                  <a:gd name="T14" fmla="*/ 59 w 1200"/>
                  <a:gd name="T15" fmla="*/ 340 h 1200"/>
                  <a:gd name="T16" fmla="*/ 27 w 1200"/>
                  <a:gd name="T17" fmla="*/ 422 h 1200"/>
                  <a:gd name="T18" fmla="*/ 7 w 1200"/>
                  <a:gd name="T19" fmla="*/ 509 h 1200"/>
                  <a:gd name="T20" fmla="*/ 0 w 1200"/>
                  <a:gd name="T21" fmla="*/ 600 h 1200"/>
                  <a:gd name="T22" fmla="*/ 7 w 1200"/>
                  <a:gd name="T23" fmla="*/ 691 h 1200"/>
                  <a:gd name="T24" fmla="*/ 27 w 1200"/>
                  <a:gd name="T25" fmla="*/ 778 h 1200"/>
                  <a:gd name="T26" fmla="*/ 59 w 1200"/>
                  <a:gd name="T27" fmla="*/ 860 h 1200"/>
                  <a:gd name="T28" fmla="*/ 103 w 1200"/>
                  <a:gd name="T29" fmla="*/ 935 h 1200"/>
                  <a:gd name="T30" fmla="*/ 156 w 1200"/>
                  <a:gd name="T31" fmla="*/ 1003 h 1200"/>
                  <a:gd name="T32" fmla="*/ 219 w 1200"/>
                  <a:gd name="T33" fmla="*/ 1063 h 1200"/>
                  <a:gd name="T34" fmla="*/ 289 w 1200"/>
                  <a:gd name="T35" fmla="*/ 1113 h 1200"/>
                  <a:gd name="T36" fmla="*/ 367 w 1200"/>
                  <a:gd name="T37" fmla="*/ 1153 h 1200"/>
                  <a:gd name="T38" fmla="*/ 450 w 1200"/>
                  <a:gd name="T39" fmla="*/ 1181 h 1200"/>
                  <a:gd name="T40" fmla="*/ 539 w 1200"/>
                  <a:gd name="T41" fmla="*/ 1197 h 1200"/>
                  <a:gd name="T42" fmla="*/ 631 w 1200"/>
                  <a:gd name="T43" fmla="*/ 1199 h 1200"/>
                  <a:gd name="T44" fmla="*/ 721 w 1200"/>
                  <a:gd name="T45" fmla="*/ 1188 h 1200"/>
                  <a:gd name="T46" fmla="*/ 806 w 1200"/>
                  <a:gd name="T47" fmla="*/ 1164 h 1200"/>
                  <a:gd name="T48" fmla="*/ 886 w 1200"/>
                  <a:gd name="T49" fmla="*/ 1128 h 1200"/>
                  <a:gd name="T50" fmla="*/ 959 w 1200"/>
                  <a:gd name="T51" fmla="*/ 1081 h 1200"/>
                  <a:gd name="T52" fmla="*/ 1024 w 1200"/>
                  <a:gd name="T53" fmla="*/ 1024 h 1200"/>
                  <a:gd name="T54" fmla="*/ 1081 w 1200"/>
                  <a:gd name="T55" fmla="*/ 959 h 1200"/>
                  <a:gd name="T56" fmla="*/ 1128 w 1200"/>
                  <a:gd name="T57" fmla="*/ 886 h 1200"/>
                  <a:gd name="T58" fmla="*/ 1164 w 1200"/>
                  <a:gd name="T59" fmla="*/ 806 h 1200"/>
                  <a:gd name="T60" fmla="*/ 1188 w 1200"/>
                  <a:gd name="T61" fmla="*/ 721 h 1200"/>
                  <a:gd name="T62" fmla="*/ 1199 w 1200"/>
                  <a:gd name="T63" fmla="*/ 631 h 1200"/>
                  <a:gd name="T64" fmla="*/ 1197 w 1200"/>
                  <a:gd name="T65" fmla="*/ 539 h 1200"/>
                  <a:gd name="T66" fmla="*/ 1181 w 1200"/>
                  <a:gd name="T67" fmla="*/ 450 h 1200"/>
                  <a:gd name="T68" fmla="*/ 1153 w 1200"/>
                  <a:gd name="T69" fmla="*/ 367 h 1200"/>
                  <a:gd name="T70" fmla="*/ 1113 w 1200"/>
                  <a:gd name="T71" fmla="*/ 289 h 1200"/>
                  <a:gd name="T72" fmla="*/ 1063 w 1200"/>
                  <a:gd name="T73" fmla="*/ 219 h 1200"/>
                  <a:gd name="T74" fmla="*/ 1003 w 1200"/>
                  <a:gd name="T75" fmla="*/ 156 h 1200"/>
                  <a:gd name="T76" fmla="*/ 935 w 1200"/>
                  <a:gd name="T77" fmla="*/ 103 h 1200"/>
                  <a:gd name="T78" fmla="*/ 860 w 1200"/>
                  <a:gd name="T79" fmla="*/ 59 h 1200"/>
                  <a:gd name="T80" fmla="*/ 778 w 1200"/>
                  <a:gd name="T81" fmla="*/ 27 h 1200"/>
                  <a:gd name="T82" fmla="*/ 691 w 1200"/>
                  <a:gd name="T83" fmla="*/ 7 h 1200"/>
                  <a:gd name="T84" fmla="*/ 600 w 1200"/>
                  <a:gd name="T85" fmla="*/ 0 h 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200" h="1200">
                    <a:moveTo>
                      <a:pt x="600" y="0"/>
                    </a:moveTo>
                    <a:lnTo>
                      <a:pt x="569" y="1"/>
                    </a:lnTo>
                    <a:lnTo>
                      <a:pt x="539" y="3"/>
                    </a:lnTo>
                    <a:lnTo>
                      <a:pt x="509" y="7"/>
                    </a:lnTo>
                    <a:lnTo>
                      <a:pt x="479" y="12"/>
                    </a:lnTo>
                    <a:lnTo>
                      <a:pt x="450" y="19"/>
                    </a:lnTo>
                    <a:lnTo>
                      <a:pt x="422" y="27"/>
                    </a:lnTo>
                    <a:lnTo>
                      <a:pt x="394" y="36"/>
                    </a:lnTo>
                    <a:lnTo>
                      <a:pt x="367" y="47"/>
                    </a:lnTo>
                    <a:lnTo>
                      <a:pt x="340" y="59"/>
                    </a:lnTo>
                    <a:lnTo>
                      <a:pt x="314" y="73"/>
                    </a:lnTo>
                    <a:lnTo>
                      <a:pt x="289" y="87"/>
                    </a:lnTo>
                    <a:lnTo>
                      <a:pt x="265" y="103"/>
                    </a:lnTo>
                    <a:lnTo>
                      <a:pt x="241" y="119"/>
                    </a:lnTo>
                    <a:lnTo>
                      <a:pt x="219" y="137"/>
                    </a:lnTo>
                    <a:lnTo>
                      <a:pt x="197" y="156"/>
                    </a:lnTo>
                    <a:lnTo>
                      <a:pt x="176" y="176"/>
                    </a:lnTo>
                    <a:lnTo>
                      <a:pt x="156" y="197"/>
                    </a:lnTo>
                    <a:lnTo>
                      <a:pt x="137" y="219"/>
                    </a:lnTo>
                    <a:lnTo>
                      <a:pt x="119" y="241"/>
                    </a:lnTo>
                    <a:lnTo>
                      <a:pt x="103" y="265"/>
                    </a:lnTo>
                    <a:lnTo>
                      <a:pt x="87" y="289"/>
                    </a:lnTo>
                    <a:lnTo>
                      <a:pt x="73" y="314"/>
                    </a:lnTo>
                    <a:lnTo>
                      <a:pt x="59" y="340"/>
                    </a:lnTo>
                    <a:lnTo>
                      <a:pt x="47" y="367"/>
                    </a:lnTo>
                    <a:lnTo>
                      <a:pt x="36" y="394"/>
                    </a:lnTo>
                    <a:lnTo>
                      <a:pt x="27" y="422"/>
                    </a:lnTo>
                    <a:lnTo>
                      <a:pt x="19" y="450"/>
                    </a:lnTo>
                    <a:lnTo>
                      <a:pt x="12" y="479"/>
                    </a:lnTo>
                    <a:lnTo>
                      <a:pt x="7" y="509"/>
                    </a:lnTo>
                    <a:lnTo>
                      <a:pt x="3" y="539"/>
                    </a:lnTo>
                    <a:lnTo>
                      <a:pt x="1" y="569"/>
                    </a:lnTo>
                    <a:lnTo>
                      <a:pt x="0" y="600"/>
                    </a:lnTo>
                    <a:lnTo>
                      <a:pt x="1" y="631"/>
                    </a:lnTo>
                    <a:lnTo>
                      <a:pt x="3" y="661"/>
                    </a:lnTo>
                    <a:lnTo>
                      <a:pt x="7" y="691"/>
                    </a:lnTo>
                    <a:lnTo>
                      <a:pt x="12" y="721"/>
                    </a:lnTo>
                    <a:lnTo>
                      <a:pt x="19" y="750"/>
                    </a:lnTo>
                    <a:lnTo>
                      <a:pt x="27" y="778"/>
                    </a:lnTo>
                    <a:lnTo>
                      <a:pt x="36" y="806"/>
                    </a:lnTo>
                    <a:lnTo>
                      <a:pt x="47" y="833"/>
                    </a:lnTo>
                    <a:lnTo>
                      <a:pt x="59" y="860"/>
                    </a:lnTo>
                    <a:lnTo>
                      <a:pt x="73" y="886"/>
                    </a:lnTo>
                    <a:lnTo>
                      <a:pt x="87" y="911"/>
                    </a:lnTo>
                    <a:lnTo>
                      <a:pt x="103" y="935"/>
                    </a:lnTo>
                    <a:lnTo>
                      <a:pt x="119" y="959"/>
                    </a:lnTo>
                    <a:lnTo>
                      <a:pt x="137" y="982"/>
                    </a:lnTo>
                    <a:lnTo>
                      <a:pt x="156" y="1003"/>
                    </a:lnTo>
                    <a:lnTo>
                      <a:pt x="176" y="1024"/>
                    </a:lnTo>
                    <a:lnTo>
                      <a:pt x="197" y="1044"/>
                    </a:lnTo>
                    <a:lnTo>
                      <a:pt x="219" y="1063"/>
                    </a:lnTo>
                    <a:lnTo>
                      <a:pt x="241" y="1081"/>
                    </a:lnTo>
                    <a:lnTo>
                      <a:pt x="265" y="1097"/>
                    </a:lnTo>
                    <a:lnTo>
                      <a:pt x="289" y="1113"/>
                    </a:lnTo>
                    <a:lnTo>
                      <a:pt x="314" y="1128"/>
                    </a:lnTo>
                    <a:lnTo>
                      <a:pt x="340" y="1141"/>
                    </a:lnTo>
                    <a:lnTo>
                      <a:pt x="367" y="1153"/>
                    </a:lnTo>
                    <a:lnTo>
                      <a:pt x="394" y="1164"/>
                    </a:lnTo>
                    <a:lnTo>
                      <a:pt x="422" y="1173"/>
                    </a:lnTo>
                    <a:lnTo>
                      <a:pt x="450" y="1181"/>
                    </a:lnTo>
                    <a:lnTo>
                      <a:pt x="479" y="1188"/>
                    </a:lnTo>
                    <a:lnTo>
                      <a:pt x="509" y="1193"/>
                    </a:lnTo>
                    <a:lnTo>
                      <a:pt x="539" y="1197"/>
                    </a:lnTo>
                    <a:lnTo>
                      <a:pt x="569" y="1199"/>
                    </a:lnTo>
                    <a:lnTo>
                      <a:pt x="600" y="1200"/>
                    </a:lnTo>
                    <a:lnTo>
                      <a:pt x="631" y="1199"/>
                    </a:lnTo>
                    <a:lnTo>
                      <a:pt x="661" y="1197"/>
                    </a:lnTo>
                    <a:lnTo>
                      <a:pt x="691" y="1193"/>
                    </a:lnTo>
                    <a:lnTo>
                      <a:pt x="721" y="1188"/>
                    </a:lnTo>
                    <a:lnTo>
                      <a:pt x="750" y="1181"/>
                    </a:lnTo>
                    <a:lnTo>
                      <a:pt x="778" y="1173"/>
                    </a:lnTo>
                    <a:lnTo>
                      <a:pt x="806" y="1164"/>
                    </a:lnTo>
                    <a:lnTo>
                      <a:pt x="833" y="1153"/>
                    </a:lnTo>
                    <a:lnTo>
                      <a:pt x="860" y="1141"/>
                    </a:lnTo>
                    <a:lnTo>
                      <a:pt x="886" y="1128"/>
                    </a:lnTo>
                    <a:lnTo>
                      <a:pt x="911" y="1113"/>
                    </a:lnTo>
                    <a:lnTo>
                      <a:pt x="935" y="1097"/>
                    </a:lnTo>
                    <a:lnTo>
                      <a:pt x="959" y="1081"/>
                    </a:lnTo>
                    <a:lnTo>
                      <a:pt x="982" y="1063"/>
                    </a:lnTo>
                    <a:lnTo>
                      <a:pt x="1003" y="1044"/>
                    </a:lnTo>
                    <a:lnTo>
                      <a:pt x="1024" y="1024"/>
                    </a:lnTo>
                    <a:lnTo>
                      <a:pt x="1044" y="1003"/>
                    </a:lnTo>
                    <a:lnTo>
                      <a:pt x="1063" y="982"/>
                    </a:lnTo>
                    <a:lnTo>
                      <a:pt x="1081" y="959"/>
                    </a:lnTo>
                    <a:lnTo>
                      <a:pt x="1097" y="935"/>
                    </a:lnTo>
                    <a:lnTo>
                      <a:pt x="1113" y="911"/>
                    </a:lnTo>
                    <a:lnTo>
                      <a:pt x="1128" y="886"/>
                    </a:lnTo>
                    <a:lnTo>
                      <a:pt x="1141" y="860"/>
                    </a:lnTo>
                    <a:lnTo>
                      <a:pt x="1153" y="833"/>
                    </a:lnTo>
                    <a:lnTo>
                      <a:pt x="1164" y="806"/>
                    </a:lnTo>
                    <a:lnTo>
                      <a:pt x="1173" y="778"/>
                    </a:lnTo>
                    <a:lnTo>
                      <a:pt x="1181" y="750"/>
                    </a:lnTo>
                    <a:lnTo>
                      <a:pt x="1188" y="721"/>
                    </a:lnTo>
                    <a:lnTo>
                      <a:pt x="1193" y="691"/>
                    </a:lnTo>
                    <a:lnTo>
                      <a:pt x="1197" y="661"/>
                    </a:lnTo>
                    <a:lnTo>
                      <a:pt x="1199" y="631"/>
                    </a:lnTo>
                    <a:lnTo>
                      <a:pt x="1200" y="600"/>
                    </a:lnTo>
                    <a:lnTo>
                      <a:pt x="1199" y="569"/>
                    </a:lnTo>
                    <a:lnTo>
                      <a:pt x="1197" y="539"/>
                    </a:lnTo>
                    <a:lnTo>
                      <a:pt x="1193" y="509"/>
                    </a:lnTo>
                    <a:lnTo>
                      <a:pt x="1188" y="479"/>
                    </a:lnTo>
                    <a:lnTo>
                      <a:pt x="1181" y="450"/>
                    </a:lnTo>
                    <a:lnTo>
                      <a:pt x="1173" y="422"/>
                    </a:lnTo>
                    <a:lnTo>
                      <a:pt x="1164" y="394"/>
                    </a:lnTo>
                    <a:lnTo>
                      <a:pt x="1153" y="367"/>
                    </a:lnTo>
                    <a:lnTo>
                      <a:pt x="1141" y="340"/>
                    </a:lnTo>
                    <a:lnTo>
                      <a:pt x="1128" y="314"/>
                    </a:lnTo>
                    <a:lnTo>
                      <a:pt x="1113" y="289"/>
                    </a:lnTo>
                    <a:lnTo>
                      <a:pt x="1097" y="265"/>
                    </a:lnTo>
                    <a:lnTo>
                      <a:pt x="1081" y="241"/>
                    </a:lnTo>
                    <a:lnTo>
                      <a:pt x="1063" y="219"/>
                    </a:lnTo>
                    <a:lnTo>
                      <a:pt x="1044" y="197"/>
                    </a:lnTo>
                    <a:lnTo>
                      <a:pt x="1024" y="176"/>
                    </a:lnTo>
                    <a:lnTo>
                      <a:pt x="1003" y="156"/>
                    </a:lnTo>
                    <a:lnTo>
                      <a:pt x="982" y="137"/>
                    </a:lnTo>
                    <a:lnTo>
                      <a:pt x="959" y="119"/>
                    </a:lnTo>
                    <a:lnTo>
                      <a:pt x="935" y="103"/>
                    </a:lnTo>
                    <a:lnTo>
                      <a:pt x="911" y="87"/>
                    </a:lnTo>
                    <a:lnTo>
                      <a:pt x="886" y="73"/>
                    </a:lnTo>
                    <a:lnTo>
                      <a:pt x="860" y="59"/>
                    </a:lnTo>
                    <a:lnTo>
                      <a:pt x="833" y="47"/>
                    </a:lnTo>
                    <a:lnTo>
                      <a:pt x="806" y="36"/>
                    </a:lnTo>
                    <a:lnTo>
                      <a:pt x="778" y="27"/>
                    </a:lnTo>
                    <a:lnTo>
                      <a:pt x="750" y="19"/>
                    </a:lnTo>
                    <a:lnTo>
                      <a:pt x="721" y="12"/>
                    </a:lnTo>
                    <a:lnTo>
                      <a:pt x="691" y="7"/>
                    </a:lnTo>
                    <a:lnTo>
                      <a:pt x="661" y="3"/>
                    </a:lnTo>
                    <a:lnTo>
                      <a:pt x="631" y="1"/>
                    </a:lnTo>
                    <a:lnTo>
                      <a:pt x="600" y="0"/>
                    </a:lnTo>
                    <a:close/>
                  </a:path>
                </a:pathLst>
              </a:custGeom>
              <a:solidFill>
                <a:srgbClr val="FFCC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4287" name="Freeform 15"/>
              <p:cNvSpPr>
                <a:spLocks/>
              </p:cNvSpPr>
              <p:nvPr/>
            </p:nvSpPr>
            <p:spPr bwMode="auto">
              <a:xfrm>
                <a:off x="384" y="2400"/>
                <a:ext cx="1200" cy="1200"/>
              </a:xfrm>
              <a:custGeom>
                <a:avLst/>
                <a:gdLst>
                  <a:gd name="T0" fmla="*/ 539 w 1200"/>
                  <a:gd name="T1" fmla="*/ 3 h 1200"/>
                  <a:gd name="T2" fmla="*/ 450 w 1200"/>
                  <a:gd name="T3" fmla="*/ 19 h 1200"/>
                  <a:gd name="T4" fmla="*/ 367 w 1200"/>
                  <a:gd name="T5" fmla="*/ 47 h 1200"/>
                  <a:gd name="T6" fmla="*/ 289 w 1200"/>
                  <a:gd name="T7" fmla="*/ 87 h 1200"/>
                  <a:gd name="T8" fmla="*/ 219 w 1200"/>
                  <a:gd name="T9" fmla="*/ 137 h 1200"/>
                  <a:gd name="T10" fmla="*/ 156 w 1200"/>
                  <a:gd name="T11" fmla="*/ 197 h 1200"/>
                  <a:gd name="T12" fmla="*/ 103 w 1200"/>
                  <a:gd name="T13" fmla="*/ 265 h 1200"/>
                  <a:gd name="T14" fmla="*/ 59 w 1200"/>
                  <a:gd name="T15" fmla="*/ 340 h 1200"/>
                  <a:gd name="T16" fmla="*/ 27 w 1200"/>
                  <a:gd name="T17" fmla="*/ 422 h 1200"/>
                  <a:gd name="T18" fmla="*/ 7 w 1200"/>
                  <a:gd name="T19" fmla="*/ 509 h 1200"/>
                  <a:gd name="T20" fmla="*/ 0 w 1200"/>
                  <a:gd name="T21" fmla="*/ 600 h 1200"/>
                  <a:gd name="T22" fmla="*/ 7 w 1200"/>
                  <a:gd name="T23" fmla="*/ 691 h 1200"/>
                  <a:gd name="T24" fmla="*/ 27 w 1200"/>
                  <a:gd name="T25" fmla="*/ 778 h 1200"/>
                  <a:gd name="T26" fmla="*/ 59 w 1200"/>
                  <a:gd name="T27" fmla="*/ 860 h 1200"/>
                  <a:gd name="T28" fmla="*/ 103 w 1200"/>
                  <a:gd name="T29" fmla="*/ 935 h 1200"/>
                  <a:gd name="T30" fmla="*/ 156 w 1200"/>
                  <a:gd name="T31" fmla="*/ 1003 h 1200"/>
                  <a:gd name="T32" fmla="*/ 219 w 1200"/>
                  <a:gd name="T33" fmla="*/ 1063 h 1200"/>
                  <a:gd name="T34" fmla="*/ 289 w 1200"/>
                  <a:gd name="T35" fmla="*/ 1113 h 1200"/>
                  <a:gd name="T36" fmla="*/ 367 w 1200"/>
                  <a:gd name="T37" fmla="*/ 1153 h 1200"/>
                  <a:gd name="T38" fmla="*/ 450 w 1200"/>
                  <a:gd name="T39" fmla="*/ 1181 h 1200"/>
                  <a:gd name="T40" fmla="*/ 539 w 1200"/>
                  <a:gd name="T41" fmla="*/ 1197 h 1200"/>
                  <a:gd name="T42" fmla="*/ 631 w 1200"/>
                  <a:gd name="T43" fmla="*/ 1199 h 1200"/>
                  <a:gd name="T44" fmla="*/ 721 w 1200"/>
                  <a:gd name="T45" fmla="*/ 1188 h 1200"/>
                  <a:gd name="T46" fmla="*/ 806 w 1200"/>
                  <a:gd name="T47" fmla="*/ 1164 h 1200"/>
                  <a:gd name="T48" fmla="*/ 886 w 1200"/>
                  <a:gd name="T49" fmla="*/ 1128 h 1200"/>
                  <a:gd name="T50" fmla="*/ 959 w 1200"/>
                  <a:gd name="T51" fmla="*/ 1081 h 1200"/>
                  <a:gd name="T52" fmla="*/ 1024 w 1200"/>
                  <a:gd name="T53" fmla="*/ 1024 h 1200"/>
                  <a:gd name="T54" fmla="*/ 1081 w 1200"/>
                  <a:gd name="T55" fmla="*/ 959 h 1200"/>
                  <a:gd name="T56" fmla="*/ 1128 w 1200"/>
                  <a:gd name="T57" fmla="*/ 886 h 1200"/>
                  <a:gd name="T58" fmla="*/ 1164 w 1200"/>
                  <a:gd name="T59" fmla="*/ 806 h 1200"/>
                  <a:gd name="T60" fmla="*/ 1188 w 1200"/>
                  <a:gd name="T61" fmla="*/ 721 h 1200"/>
                  <a:gd name="T62" fmla="*/ 1199 w 1200"/>
                  <a:gd name="T63" fmla="*/ 631 h 1200"/>
                  <a:gd name="T64" fmla="*/ 1197 w 1200"/>
                  <a:gd name="T65" fmla="*/ 539 h 1200"/>
                  <a:gd name="T66" fmla="*/ 1181 w 1200"/>
                  <a:gd name="T67" fmla="*/ 450 h 1200"/>
                  <a:gd name="T68" fmla="*/ 1153 w 1200"/>
                  <a:gd name="T69" fmla="*/ 367 h 1200"/>
                  <a:gd name="T70" fmla="*/ 1113 w 1200"/>
                  <a:gd name="T71" fmla="*/ 289 h 1200"/>
                  <a:gd name="T72" fmla="*/ 1063 w 1200"/>
                  <a:gd name="T73" fmla="*/ 219 h 1200"/>
                  <a:gd name="T74" fmla="*/ 1003 w 1200"/>
                  <a:gd name="T75" fmla="*/ 156 h 1200"/>
                  <a:gd name="T76" fmla="*/ 935 w 1200"/>
                  <a:gd name="T77" fmla="*/ 103 h 1200"/>
                  <a:gd name="T78" fmla="*/ 860 w 1200"/>
                  <a:gd name="T79" fmla="*/ 59 h 1200"/>
                  <a:gd name="T80" fmla="*/ 778 w 1200"/>
                  <a:gd name="T81" fmla="*/ 27 h 1200"/>
                  <a:gd name="T82" fmla="*/ 691 w 1200"/>
                  <a:gd name="T83" fmla="*/ 7 h 1200"/>
                  <a:gd name="T84" fmla="*/ 600 w 1200"/>
                  <a:gd name="T85" fmla="*/ 0 h 1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200" h="1200">
                    <a:moveTo>
                      <a:pt x="600" y="0"/>
                    </a:moveTo>
                    <a:lnTo>
                      <a:pt x="569" y="1"/>
                    </a:lnTo>
                    <a:lnTo>
                      <a:pt x="539" y="3"/>
                    </a:lnTo>
                    <a:lnTo>
                      <a:pt x="509" y="7"/>
                    </a:lnTo>
                    <a:lnTo>
                      <a:pt x="479" y="12"/>
                    </a:lnTo>
                    <a:lnTo>
                      <a:pt x="450" y="19"/>
                    </a:lnTo>
                    <a:lnTo>
                      <a:pt x="422" y="27"/>
                    </a:lnTo>
                    <a:lnTo>
                      <a:pt x="394" y="36"/>
                    </a:lnTo>
                    <a:lnTo>
                      <a:pt x="367" y="47"/>
                    </a:lnTo>
                    <a:lnTo>
                      <a:pt x="340" y="59"/>
                    </a:lnTo>
                    <a:lnTo>
                      <a:pt x="314" y="73"/>
                    </a:lnTo>
                    <a:lnTo>
                      <a:pt x="289" y="87"/>
                    </a:lnTo>
                    <a:lnTo>
                      <a:pt x="265" y="103"/>
                    </a:lnTo>
                    <a:lnTo>
                      <a:pt x="241" y="119"/>
                    </a:lnTo>
                    <a:lnTo>
                      <a:pt x="219" y="137"/>
                    </a:lnTo>
                    <a:lnTo>
                      <a:pt x="197" y="156"/>
                    </a:lnTo>
                    <a:lnTo>
                      <a:pt x="176" y="176"/>
                    </a:lnTo>
                    <a:lnTo>
                      <a:pt x="156" y="197"/>
                    </a:lnTo>
                    <a:lnTo>
                      <a:pt x="137" y="219"/>
                    </a:lnTo>
                    <a:lnTo>
                      <a:pt x="119" y="241"/>
                    </a:lnTo>
                    <a:lnTo>
                      <a:pt x="103" y="265"/>
                    </a:lnTo>
                    <a:lnTo>
                      <a:pt x="87" y="289"/>
                    </a:lnTo>
                    <a:lnTo>
                      <a:pt x="73" y="314"/>
                    </a:lnTo>
                    <a:lnTo>
                      <a:pt x="59" y="340"/>
                    </a:lnTo>
                    <a:lnTo>
                      <a:pt x="47" y="367"/>
                    </a:lnTo>
                    <a:lnTo>
                      <a:pt x="36" y="394"/>
                    </a:lnTo>
                    <a:lnTo>
                      <a:pt x="27" y="422"/>
                    </a:lnTo>
                    <a:lnTo>
                      <a:pt x="19" y="450"/>
                    </a:lnTo>
                    <a:lnTo>
                      <a:pt x="12" y="479"/>
                    </a:lnTo>
                    <a:lnTo>
                      <a:pt x="7" y="509"/>
                    </a:lnTo>
                    <a:lnTo>
                      <a:pt x="3" y="539"/>
                    </a:lnTo>
                    <a:lnTo>
                      <a:pt x="1" y="569"/>
                    </a:lnTo>
                    <a:lnTo>
                      <a:pt x="0" y="600"/>
                    </a:lnTo>
                    <a:lnTo>
                      <a:pt x="1" y="631"/>
                    </a:lnTo>
                    <a:lnTo>
                      <a:pt x="3" y="661"/>
                    </a:lnTo>
                    <a:lnTo>
                      <a:pt x="7" y="691"/>
                    </a:lnTo>
                    <a:lnTo>
                      <a:pt x="12" y="721"/>
                    </a:lnTo>
                    <a:lnTo>
                      <a:pt x="19" y="750"/>
                    </a:lnTo>
                    <a:lnTo>
                      <a:pt x="27" y="778"/>
                    </a:lnTo>
                    <a:lnTo>
                      <a:pt x="36" y="806"/>
                    </a:lnTo>
                    <a:lnTo>
                      <a:pt x="47" y="833"/>
                    </a:lnTo>
                    <a:lnTo>
                      <a:pt x="59" y="860"/>
                    </a:lnTo>
                    <a:lnTo>
                      <a:pt x="73" y="886"/>
                    </a:lnTo>
                    <a:lnTo>
                      <a:pt x="87" y="911"/>
                    </a:lnTo>
                    <a:lnTo>
                      <a:pt x="103" y="935"/>
                    </a:lnTo>
                    <a:lnTo>
                      <a:pt x="119" y="959"/>
                    </a:lnTo>
                    <a:lnTo>
                      <a:pt x="137" y="982"/>
                    </a:lnTo>
                    <a:lnTo>
                      <a:pt x="156" y="1003"/>
                    </a:lnTo>
                    <a:lnTo>
                      <a:pt x="176" y="1024"/>
                    </a:lnTo>
                    <a:lnTo>
                      <a:pt x="197" y="1044"/>
                    </a:lnTo>
                    <a:lnTo>
                      <a:pt x="219" y="1063"/>
                    </a:lnTo>
                    <a:lnTo>
                      <a:pt x="241" y="1081"/>
                    </a:lnTo>
                    <a:lnTo>
                      <a:pt x="265" y="1097"/>
                    </a:lnTo>
                    <a:lnTo>
                      <a:pt x="289" y="1113"/>
                    </a:lnTo>
                    <a:lnTo>
                      <a:pt x="314" y="1128"/>
                    </a:lnTo>
                    <a:lnTo>
                      <a:pt x="340" y="1141"/>
                    </a:lnTo>
                    <a:lnTo>
                      <a:pt x="367" y="1153"/>
                    </a:lnTo>
                    <a:lnTo>
                      <a:pt x="394" y="1164"/>
                    </a:lnTo>
                    <a:lnTo>
                      <a:pt x="422" y="1173"/>
                    </a:lnTo>
                    <a:lnTo>
                      <a:pt x="450" y="1181"/>
                    </a:lnTo>
                    <a:lnTo>
                      <a:pt x="479" y="1188"/>
                    </a:lnTo>
                    <a:lnTo>
                      <a:pt x="509" y="1193"/>
                    </a:lnTo>
                    <a:lnTo>
                      <a:pt x="539" y="1197"/>
                    </a:lnTo>
                    <a:lnTo>
                      <a:pt x="569" y="1199"/>
                    </a:lnTo>
                    <a:lnTo>
                      <a:pt x="600" y="1200"/>
                    </a:lnTo>
                    <a:lnTo>
                      <a:pt x="631" y="1199"/>
                    </a:lnTo>
                    <a:lnTo>
                      <a:pt x="661" y="1197"/>
                    </a:lnTo>
                    <a:lnTo>
                      <a:pt x="691" y="1193"/>
                    </a:lnTo>
                    <a:lnTo>
                      <a:pt x="721" y="1188"/>
                    </a:lnTo>
                    <a:lnTo>
                      <a:pt x="750" y="1181"/>
                    </a:lnTo>
                    <a:lnTo>
                      <a:pt x="778" y="1173"/>
                    </a:lnTo>
                    <a:lnTo>
                      <a:pt x="806" y="1164"/>
                    </a:lnTo>
                    <a:lnTo>
                      <a:pt x="833" y="1153"/>
                    </a:lnTo>
                    <a:lnTo>
                      <a:pt x="860" y="1141"/>
                    </a:lnTo>
                    <a:lnTo>
                      <a:pt x="886" y="1128"/>
                    </a:lnTo>
                    <a:lnTo>
                      <a:pt x="911" y="1113"/>
                    </a:lnTo>
                    <a:lnTo>
                      <a:pt x="935" y="1097"/>
                    </a:lnTo>
                    <a:lnTo>
                      <a:pt x="959" y="1081"/>
                    </a:lnTo>
                    <a:lnTo>
                      <a:pt x="982" y="1063"/>
                    </a:lnTo>
                    <a:lnTo>
                      <a:pt x="1003" y="1044"/>
                    </a:lnTo>
                    <a:lnTo>
                      <a:pt x="1024" y="1024"/>
                    </a:lnTo>
                    <a:lnTo>
                      <a:pt x="1044" y="1003"/>
                    </a:lnTo>
                    <a:lnTo>
                      <a:pt x="1063" y="982"/>
                    </a:lnTo>
                    <a:lnTo>
                      <a:pt x="1081" y="959"/>
                    </a:lnTo>
                    <a:lnTo>
                      <a:pt x="1097" y="935"/>
                    </a:lnTo>
                    <a:lnTo>
                      <a:pt x="1113" y="911"/>
                    </a:lnTo>
                    <a:lnTo>
                      <a:pt x="1128" y="886"/>
                    </a:lnTo>
                    <a:lnTo>
                      <a:pt x="1141" y="860"/>
                    </a:lnTo>
                    <a:lnTo>
                      <a:pt x="1153" y="833"/>
                    </a:lnTo>
                    <a:lnTo>
                      <a:pt x="1164" y="806"/>
                    </a:lnTo>
                    <a:lnTo>
                      <a:pt x="1173" y="778"/>
                    </a:lnTo>
                    <a:lnTo>
                      <a:pt x="1181" y="750"/>
                    </a:lnTo>
                    <a:lnTo>
                      <a:pt x="1188" y="721"/>
                    </a:lnTo>
                    <a:lnTo>
                      <a:pt x="1193" y="691"/>
                    </a:lnTo>
                    <a:lnTo>
                      <a:pt x="1197" y="661"/>
                    </a:lnTo>
                    <a:lnTo>
                      <a:pt x="1199" y="631"/>
                    </a:lnTo>
                    <a:lnTo>
                      <a:pt x="1200" y="600"/>
                    </a:lnTo>
                    <a:lnTo>
                      <a:pt x="1199" y="569"/>
                    </a:lnTo>
                    <a:lnTo>
                      <a:pt x="1197" y="539"/>
                    </a:lnTo>
                    <a:lnTo>
                      <a:pt x="1193" y="509"/>
                    </a:lnTo>
                    <a:lnTo>
                      <a:pt x="1188" y="479"/>
                    </a:lnTo>
                    <a:lnTo>
                      <a:pt x="1181" y="450"/>
                    </a:lnTo>
                    <a:lnTo>
                      <a:pt x="1173" y="422"/>
                    </a:lnTo>
                    <a:lnTo>
                      <a:pt x="1164" y="394"/>
                    </a:lnTo>
                    <a:lnTo>
                      <a:pt x="1153" y="367"/>
                    </a:lnTo>
                    <a:lnTo>
                      <a:pt x="1141" y="340"/>
                    </a:lnTo>
                    <a:lnTo>
                      <a:pt x="1128" y="314"/>
                    </a:lnTo>
                    <a:lnTo>
                      <a:pt x="1113" y="289"/>
                    </a:lnTo>
                    <a:lnTo>
                      <a:pt x="1097" y="265"/>
                    </a:lnTo>
                    <a:lnTo>
                      <a:pt x="1081" y="241"/>
                    </a:lnTo>
                    <a:lnTo>
                      <a:pt x="1063" y="219"/>
                    </a:lnTo>
                    <a:lnTo>
                      <a:pt x="1044" y="197"/>
                    </a:lnTo>
                    <a:lnTo>
                      <a:pt x="1024" y="176"/>
                    </a:lnTo>
                    <a:lnTo>
                      <a:pt x="1003" y="156"/>
                    </a:lnTo>
                    <a:lnTo>
                      <a:pt x="982" y="137"/>
                    </a:lnTo>
                    <a:lnTo>
                      <a:pt x="959" y="119"/>
                    </a:lnTo>
                    <a:lnTo>
                      <a:pt x="935" y="103"/>
                    </a:lnTo>
                    <a:lnTo>
                      <a:pt x="911" y="87"/>
                    </a:lnTo>
                    <a:lnTo>
                      <a:pt x="886" y="73"/>
                    </a:lnTo>
                    <a:lnTo>
                      <a:pt x="860" y="59"/>
                    </a:lnTo>
                    <a:lnTo>
                      <a:pt x="833" y="47"/>
                    </a:lnTo>
                    <a:lnTo>
                      <a:pt x="806" y="36"/>
                    </a:lnTo>
                    <a:lnTo>
                      <a:pt x="778" y="27"/>
                    </a:lnTo>
                    <a:lnTo>
                      <a:pt x="750" y="19"/>
                    </a:lnTo>
                    <a:lnTo>
                      <a:pt x="721" y="12"/>
                    </a:lnTo>
                    <a:lnTo>
                      <a:pt x="691" y="7"/>
                    </a:lnTo>
                    <a:lnTo>
                      <a:pt x="661" y="3"/>
                    </a:lnTo>
                    <a:lnTo>
                      <a:pt x="631" y="1"/>
                    </a:lnTo>
                    <a:lnTo>
                      <a:pt x="600" y="0"/>
                    </a:lnTo>
                    <a:close/>
                  </a:path>
                </a:pathLst>
              </a:custGeom>
              <a:solidFill>
                <a:srgbClr val="FFFF00"/>
              </a:solidFill>
              <a:ln w="12700">
                <a:solidFill>
                  <a:srgbClr val="333333"/>
                </a:solidFill>
                <a:prstDash val="solid"/>
                <a:round/>
                <a:headEnd/>
                <a:tailEnd/>
              </a:ln>
            </p:spPr>
            <p:txBody>
              <a:bodyPr/>
              <a:lstStyle/>
              <a:p>
                <a:endParaRPr lang="en-GB"/>
              </a:p>
            </p:txBody>
          </p:sp>
          <p:sp>
            <p:nvSpPr>
              <p:cNvPr id="54288" name="Freeform 16"/>
              <p:cNvSpPr>
                <a:spLocks/>
              </p:cNvSpPr>
              <p:nvPr/>
            </p:nvSpPr>
            <p:spPr bwMode="auto">
              <a:xfrm>
                <a:off x="660" y="3168"/>
                <a:ext cx="684" cy="206"/>
              </a:xfrm>
              <a:custGeom>
                <a:avLst/>
                <a:gdLst>
                  <a:gd name="T0" fmla="*/ 0 w 648"/>
                  <a:gd name="T1" fmla="*/ 0 h 112"/>
                  <a:gd name="T2" fmla="*/ 41 w 648"/>
                  <a:gd name="T3" fmla="*/ 26 h 112"/>
                  <a:gd name="T4" fmla="*/ 81 w 648"/>
                  <a:gd name="T5" fmla="*/ 49 h 112"/>
                  <a:gd name="T6" fmla="*/ 122 w 648"/>
                  <a:gd name="T7" fmla="*/ 68 h 112"/>
                  <a:gd name="T8" fmla="*/ 162 w 648"/>
                  <a:gd name="T9" fmla="*/ 84 h 112"/>
                  <a:gd name="T10" fmla="*/ 203 w 648"/>
                  <a:gd name="T11" fmla="*/ 96 h 112"/>
                  <a:gd name="T12" fmla="*/ 243 w 648"/>
                  <a:gd name="T13" fmla="*/ 105 h 112"/>
                  <a:gd name="T14" fmla="*/ 284 w 648"/>
                  <a:gd name="T15" fmla="*/ 110 h 112"/>
                  <a:gd name="T16" fmla="*/ 324 w 648"/>
                  <a:gd name="T17" fmla="*/ 112 h 112"/>
                  <a:gd name="T18" fmla="*/ 365 w 648"/>
                  <a:gd name="T19" fmla="*/ 110 h 112"/>
                  <a:gd name="T20" fmla="*/ 405 w 648"/>
                  <a:gd name="T21" fmla="*/ 105 h 112"/>
                  <a:gd name="T22" fmla="*/ 446 w 648"/>
                  <a:gd name="T23" fmla="*/ 96 h 112"/>
                  <a:gd name="T24" fmla="*/ 486 w 648"/>
                  <a:gd name="T25" fmla="*/ 84 h 112"/>
                  <a:gd name="T26" fmla="*/ 527 w 648"/>
                  <a:gd name="T27" fmla="*/ 68 h 112"/>
                  <a:gd name="T28" fmla="*/ 567 w 648"/>
                  <a:gd name="T29" fmla="*/ 49 h 112"/>
                  <a:gd name="T30" fmla="*/ 608 w 648"/>
                  <a:gd name="T31" fmla="*/ 26 h 112"/>
                  <a:gd name="T32" fmla="*/ 648 w 648"/>
                  <a:gd name="T33" fmla="*/ 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48" h="112">
                    <a:moveTo>
                      <a:pt x="0" y="0"/>
                    </a:moveTo>
                    <a:lnTo>
                      <a:pt x="41" y="26"/>
                    </a:lnTo>
                    <a:lnTo>
                      <a:pt x="81" y="49"/>
                    </a:lnTo>
                    <a:lnTo>
                      <a:pt x="122" y="68"/>
                    </a:lnTo>
                    <a:lnTo>
                      <a:pt x="162" y="84"/>
                    </a:lnTo>
                    <a:lnTo>
                      <a:pt x="203" y="96"/>
                    </a:lnTo>
                    <a:lnTo>
                      <a:pt x="243" y="105"/>
                    </a:lnTo>
                    <a:lnTo>
                      <a:pt x="284" y="110"/>
                    </a:lnTo>
                    <a:lnTo>
                      <a:pt x="324" y="112"/>
                    </a:lnTo>
                    <a:lnTo>
                      <a:pt x="365" y="110"/>
                    </a:lnTo>
                    <a:lnTo>
                      <a:pt x="405" y="105"/>
                    </a:lnTo>
                    <a:lnTo>
                      <a:pt x="446" y="96"/>
                    </a:lnTo>
                    <a:lnTo>
                      <a:pt x="486" y="84"/>
                    </a:lnTo>
                    <a:lnTo>
                      <a:pt x="527" y="68"/>
                    </a:lnTo>
                    <a:lnTo>
                      <a:pt x="567" y="49"/>
                    </a:lnTo>
                    <a:lnTo>
                      <a:pt x="608" y="26"/>
                    </a:lnTo>
                    <a:lnTo>
                      <a:pt x="648" y="0"/>
                    </a:lnTo>
                  </a:path>
                </a:pathLst>
              </a:custGeom>
              <a:noFill/>
              <a:ln w="12700">
                <a:solidFill>
                  <a:srgbClr val="333333"/>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289" name="Freeform 17"/>
              <p:cNvSpPr>
                <a:spLocks/>
              </p:cNvSpPr>
              <p:nvPr/>
            </p:nvSpPr>
            <p:spPr bwMode="auto">
              <a:xfrm>
                <a:off x="729" y="2758"/>
                <a:ext cx="125" cy="125"/>
              </a:xfrm>
              <a:custGeom>
                <a:avLst/>
                <a:gdLst>
                  <a:gd name="T0" fmla="*/ 63 w 125"/>
                  <a:gd name="T1" fmla="*/ 0 h 125"/>
                  <a:gd name="T2" fmla="*/ 50 w 125"/>
                  <a:gd name="T3" fmla="*/ 1 h 125"/>
                  <a:gd name="T4" fmla="*/ 38 w 125"/>
                  <a:gd name="T5" fmla="*/ 5 h 125"/>
                  <a:gd name="T6" fmla="*/ 28 w 125"/>
                  <a:gd name="T7" fmla="*/ 11 h 125"/>
                  <a:gd name="T8" fmla="*/ 18 w 125"/>
                  <a:gd name="T9" fmla="*/ 18 h 125"/>
                  <a:gd name="T10" fmla="*/ 11 w 125"/>
                  <a:gd name="T11" fmla="*/ 28 h 125"/>
                  <a:gd name="T12" fmla="*/ 5 w 125"/>
                  <a:gd name="T13" fmla="*/ 38 h 125"/>
                  <a:gd name="T14" fmla="*/ 1 w 125"/>
                  <a:gd name="T15" fmla="*/ 50 h 125"/>
                  <a:gd name="T16" fmla="*/ 0 w 125"/>
                  <a:gd name="T17" fmla="*/ 63 h 125"/>
                  <a:gd name="T18" fmla="*/ 1 w 125"/>
                  <a:gd name="T19" fmla="*/ 75 h 125"/>
                  <a:gd name="T20" fmla="*/ 5 w 125"/>
                  <a:gd name="T21" fmla="*/ 87 h 125"/>
                  <a:gd name="T22" fmla="*/ 11 w 125"/>
                  <a:gd name="T23" fmla="*/ 98 h 125"/>
                  <a:gd name="T24" fmla="*/ 18 w 125"/>
                  <a:gd name="T25" fmla="*/ 107 h 125"/>
                  <a:gd name="T26" fmla="*/ 28 w 125"/>
                  <a:gd name="T27" fmla="*/ 114 h 125"/>
                  <a:gd name="T28" fmla="*/ 38 w 125"/>
                  <a:gd name="T29" fmla="*/ 120 h 125"/>
                  <a:gd name="T30" fmla="*/ 50 w 125"/>
                  <a:gd name="T31" fmla="*/ 124 h 125"/>
                  <a:gd name="T32" fmla="*/ 63 w 125"/>
                  <a:gd name="T33" fmla="*/ 125 h 125"/>
                  <a:gd name="T34" fmla="*/ 75 w 125"/>
                  <a:gd name="T35" fmla="*/ 124 h 125"/>
                  <a:gd name="T36" fmla="*/ 87 w 125"/>
                  <a:gd name="T37" fmla="*/ 120 h 125"/>
                  <a:gd name="T38" fmla="*/ 98 w 125"/>
                  <a:gd name="T39" fmla="*/ 114 h 125"/>
                  <a:gd name="T40" fmla="*/ 107 w 125"/>
                  <a:gd name="T41" fmla="*/ 107 h 125"/>
                  <a:gd name="T42" fmla="*/ 114 w 125"/>
                  <a:gd name="T43" fmla="*/ 98 h 125"/>
                  <a:gd name="T44" fmla="*/ 120 w 125"/>
                  <a:gd name="T45" fmla="*/ 87 h 125"/>
                  <a:gd name="T46" fmla="*/ 124 w 125"/>
                  <a:gd name="T47" fmla="*/ 75 h 125"/>
                  <a:gd name="T48" fmla="*/ 125 w 125"/>
                  <a:gd name="T49" fmla="*/ 63 h 125"/>
                  <a:gd name="T50" fmla="*/ 124 w 125"/>
                  <a:gd name="T51" fmla="*/ 50 h 125"/>
                  <a:gd name="T52" fmla="*/ 120 w 125"/>
                  <a:gd name="T53" fmla="*/ 38 h 125"/>
                  <a:gd name="T54" fmla="*/ 114 w 125"/>
                  <a:gd name="T55" fmla="*/ 28 h 125"/>
                  <a:gd name="T56" fmla="*/ 107 w 125"/>
                  <a:gd name="T57" fmla="*/ 18 h 125"/>
                  <a:gd name="T58" fmla="*/ 98 w 125"/>
                  <a:gd name="T59" fmla="*/ 11 h 125"/>
                  <a:gd name="T60" fmla="*/ 87 w 125"/>
                  <a:gd name="T61" fmla="*/ 5 h 125"/>
                  <a:gd name="T62" fmla="*/ 75 w 125"/>
                  <a:gd name="T63" fmla="*/ 1 h 125"/>
                  <a:gd name="T64" fmla="*/ 63 w 125"/>
                  <a:gd name="T65"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5" h="125">
                    <a:moveTo>
                      <a:pt x="63" y="0"/>
                    </a:moveTo>
                    <a:lnTo>
                      <a:pt x="50" y="1"/>
                    </a:lnTo>
                    <a:lnTo>
                      <a:pt x="38" y="5"/>
                    </a:lnTo>
                    <a:lnTo>
                      <a:pt x="28" y="11"/>
                    </a:lnTo>
                    <a:lnTo>
                      <a:pt x="18" y="18"/>
                    </a:lnTo>
                    <a:lnTo>
                      <a:pt x="11" y="28"/>
                    </a:lnTo>
                    <a:lnTo>
                      <a:pt x="5" y="38"/>
                    </a:lnTo>
                    <a:lnTo>
                      <a:pt x="1" y="50"/>
                    </a:lnTo>
                    <a:lnTo>
                      <a:pt x="0" y="63"/>
                    </a:lnTo>
                    <a:lnTo>
                      <a:pt x="1" y="75"/>
                    </a:lnTo>
                    <a:lnTo>
                      <a:pt x="5" y="87"/>
                    </a:lnTo>
                    <a:lnTo>
                      <a:pt x="11" y="98"/>
                    </a:lnTo>
                    <a:lnTo>
                      <a:pt x="18" y="107"/>
                    </a:lnTo>
                    <a:lnTo>
                      <a:pt x="28" y="114"/>
                    </a:lnTo>
                    <a:lnTo>
                      <a:pt x="38" y="120"/>
                    </a:lnTo>
                    <a:lnTo>
                      <a:pt x="50" y="124"/>
                    </a:lnTo>
                    <a:lnTo>
                      <a:pt x="63" y="125"/>
                    </a:lnTo>
                    <a:lnTo>
                      <a:pt x="75" y="124"/>
                    </a:lnTo>
                    <a:lnTo>
                      <a:pt x="87" y="120"/>
                    </a:lnTo>
                    <a:lnTo>
                      <a:pt x="98" y="114"/>
                    </a:lnTo>
                    <a:lnTo>
                      <a:pt x="107" y="107"/>
                    </a:lnTo>
                    <a:lnTo>
                      <a:pt x="114" y="98"/>
                    </a:lnTo>
                    <a:lnTo>
                      <a:pt x="120" y="87"/>
                    </a:lnTo>
                    <a:lnTo>
                      <a:pt x="124" y="75"/>
                    </a:lnTo>
                    <a:lnTo>
                      <a:pt x="125" y="63"/>
                    </a:lnTo>
                    <a:lnTo>
                      <a:pt x="124" y="50"/>
                    </a:lnTo>
                    <a:lnTo>
                      <a:pt x="120" y="38"/>
                    </a:lnTo>
                    <a:lnTo>
                      <a:pt x="114" y="28"/>
                    </a:lnTo>
                    <a:lnTo>
                      <a:pt x="107" y="18"/>
                    </a:lnTo>
                    <a:lnTo>
                      <a:pt x="98" y="11"/>
                    </a:lnTo>
                    <a:lnTo>
                      <a:pt x="87" y="5"/>
                    </a:lnTo>
                    <a:lnTo>
                      <a:pt x="75" y="1"/>
                    </a:lnTo>
                    <a:lnTo>
                      <a:pt x="63" y="0"/>
                    </a:lnTo>
                    <a:close/>
                  </a:path>
                </a:pathLst>
              </a:custGeom>
              <a:solidFill>
                <a:schemeClr val="tx2"/>
              </a:solidFill>
              <a:ln w="12700">
                <a:solidFill>
                  <a:srgbClr val="333333"/>
                </a:solidFill>
                <a:prstDash val="solid"/>
                <a:round/>
                <a:headEnd/>
                <a:tailEnd/>
              </a:ln>
            </p:spPr>
            <p:txBody>
              <a:bodyPr/>
              <a:lstStyle/>
              <a:p>
                <a:endParaRPr lang="en-GB"/>
              </a:p>
            </p:txBody>
          </p:sp>
          <p:sp>
            <p:nvSpPr>
              <p:cNvPr id="54290" name="Freeform 18"/>
              <p:cNvSpPr>
                <a:spLocks/>
              </p:cNvSpPr>
              <p:nvPr/>
            </p:nvSpPr>
            <p:spPr bwMode="auto">
              <a:xfrm>
                <a:off x="1114" y="2758"/>
                <a:ext cx="125" cy="125"/>
              </a:xfrm>
              <a:custGeom>
                <a:avLst/>
                <a:gdLst>
                  <a:gd name="T0" fmla="*/ 62 w 125"/>
                  <a:gd name="T1" fmla="*/ 0 h 125"/>
                  <a:gd name="T2" fmla="*/ 50 w 125"/>
                  <a:gd name="T3" fmla="*/ 1 h 125"/>
                  <a:gd name="T4" fmla="*/ 38 w 125"/>
                  <a:gd name="T5" fmla="*/ 5 h 125"/>
                  <a:gd name="T6" fmla="*/ 27 w 125"/>
                  <a:gd name="T7" fmla="*/ 11 h 125"/>
                  <a:gd name="T8" fmla="*/ 18 w 125"/>
                  <a:gd name="T9" fmla="*/ 18 h 125"/>
                  <a:gd name="T10" fmla="*/ 11 w 125"/>
                  <a:gd name="T11" fmla="*/ 28 h 125"/>
                  <a:gd name="T12" fmla="*/ 5 w 125"/>
                  <a:gd name="T13" fmla="*/ 38 h 125"/>
                  <a:gd name="T14" fmla="*/ 1 w 125"/>
                  <a:gd name="T15" fmla="*/ 50 h 125"/>
                  <a:gd name="T16" fmla="*/ 0 w 125"/>
                  <a:gd name="T17" fmla="*/ 63 h 125"/>
                  <a:gd name="T18" fmla="*/ 1 w 125"/>
                  <a:gd name="T19" fmla="*/ 75 h 125"/>
                  <a:gd name="T20" fmla="*/ 5 w 125"/>
                  <a:gd name="T21" fmla="*/ 87 h 125"/>
                  <a:gd name="T22" fmla="*/ 11 w 125"/>
                  <a:gd name="T23" fmla="*/ 98 h 125"/>
                  <a:gd name="T24" fmla="*/ 18 w 125"/>
                  <a:gd name="T25" fmla="*/ 107 h 125"/>
                  <a:gd name="T26" fmla="*/ 27 w 125"/>
                  <a:gd name="T27" fmla="*/ 114 h 125"/>
                  <a:gd name="T28" fmla="*/ 38 w 125"/>
                  <a:gd name="T29" fmla="*/ 120 h 125"/>
                  <a:gd name="T30" fmla="*/ 50 w 125"/>
                  <a:gd name="T31" fmla="*/ 124 h 125"/>
                  <a:gd name="T32" fmla="*/ 62 w 125"/>
                  <a:gd name="T33" fmla="*/ 125 h 125"/>
                  <a:gd name="T34" fmla="*/ 75 w 125"/>
                  <a:gd name="T35" fmla="*/ 124 h 125"/>
                  <a:gd name="T36" fmla="*/ 87 w 125"/>
                  <a:gd name="T37" fmla="*/ 120 h 125"/>
                  <a:gd name="T38" fmla="*/ 97 w 125"/>
                  <a:gd name="T39" fmla="*/ 114 h 125"/>
                  <a:gd name="T40" fmla="*/ 107 w 125"/>
                  <a:gd name="T41" fmla="*/ 107 h 125"/>
                  <a:gd name="T42" fmla="*/ 114 w 125"/>
                  <a:gd name="T43" fmla="*/ 98 h 125"/>
                  <a:gd name="T44" fmla="*/ 120 w 125"/>
                  <a:gd name="T45" fmla="*/ 87 h 125"/>
                  <a:gd name="T46" fmla="*/ 124 w 125"/>
                  <a:gd name="T47" fmla="*/ 75 h 125"/>
                  <a:gd name="T48" fmla="*/ 125 w 125"/>
                  <a:gd name="T49" fmla="*/ 63 h 125"/>
                  <a:gd name="T50" fmla="*/ 124 w 125"/>
                  <a:gd name="T51" fmla="*/ 50 h 125"/>
                  <a:gd name="T52" fmla="*/ 120 w 125"/>
                  <a:gd name="T53" fmla="*/ 38 h 125"/>
                  <a:gd name="T54" fmla="*/ 114 w 125"/>
                  <a:gd name="T55" fmla="*/ 28 h 125"/>
                  <a:gd name="T56" fmla="*/ 107 w 125"/>
                  <a:gd name="T57" fmla="*/ 18 h 125"/>
                  <a:gd name="T58" fmla="*/ 97 w 125"/>
                  <a:gd name="T59" fmla="*/ 11 h 125"/>
                  <a:gd name="T60" fmla="*/ 87 w 125"/>
                  <a:gd name="T61" fmla="*/ 5 h 125"/>
                  <a:gd name="T62" fmla="*/ 75 w 125"/>
                  <a:gd name="T63" fmla="*/ 1 h 125"/>
                  <a:gd name="T64" fmla="*/ 62 w 125"/>
                  <a:gd name="T65"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5" h="125">
                    <a:moveTo>
                      <a:pt x="62" y="0"/>
                    </a:moveTo>
                    <a:lnTo>
                      <a:pt x="50" y="1"/>
                    </a:lnTo>
                    <a:lnTo>
                      <a:pt x="38" y="5"/>
                    </a:lnTo>
                    <a:lnTo>
                      <a:pt x="27" y="11"/>
                    </a:lnTo>
                    <a:lnTo>
                      <a:pt x="18" y="18"/>
                    </a:lnTo>
                    <a:lnTo>
                      <a:pt x="11" y="28"/>
                    </a:lnTo>
                    <a:lnTo>
                      <a:pt x="5" y="38"/>
                    </a:lnTo>
                    <a:lnTo>
                      <a:pt x="1" y="50"/>
                    </a:lnTo>
                    <a:lnTo>
                      <a:pt x="0" y="63"/>
                    </a:lnTo>
                    <a:lnTo>
                      <a:pt x="1" y="75"/>
                    </a:lnTo>
                    <a:lnTo>
                      <a:pt x="5" y="87"/>
                    </a:lnTo>
                    <a:lnTo>
                      <a:pt x="11" y="98"/>
                    </a:lnTo>
                    <a:lnTo>
                      <a:pt x="18" y="107"/>
                    </a:lnTo>
                    <a:lnTo>
                      <a:pt x="27" y="114"/>
                    </a:lnTo>
                    <a:lnTo>
                      <a:pt x="38" y="120"/>
                    </a:lnTo>
                    <a:lnTo>
                      <a:pt x="50" y="124"/>
                    </a:lnTo>
                    <a:lnTo>
                      <a:pt x="62" y="125"/>
                    </a:lnTo>
                    <a:lnTo>
                      <a:pt x="75" y="124"/>
                    </a:lnTo>
                    <a:lnTo>
                      <a:pt x="87" y="120"/>
                    </a:lnTo>
                    <a:lnTo>
                      <a:pt x="97" y="114"/>
                    </a:lnTo>
                    <a:lnTo>
                      <a:pt x="107" y="107"/>
                    </a:lnTo>
                    <a:lnTo>
                      <a:pt x="114" y="98"/>
                    </a:lnTo>
                    <a:lnTo>
                      <a:pt x="120" y="87"/>
                    </a:lnTo>
                    <a:lnTo>
                      <a:pt x="124" y="75"/>
                    </a:lnTo>
                    <a:lnTo>
                      <a:pt x="125" y="63"/>
                    </a:lnTo>
                    <a:lnTo>
                      <a:pt x="124" y="50"/>
                    </a:lnTo>
                    <a:lnTo>
                      <a:pt x="120" y="38"/>
                    </a:lnTo>
                    <a:lnTo>
                      <a:pt x="114" y="28"/>
                    </a:lnTo>
                    <a:lnTo>
                      <a:pt x="107" y="18"/>
                    </a:lnTo>
                    <a:lnTo>
                      <a:pt x="97" y="11"/>
                    </a:lnTo>
                    <a:lnTo>
                      <a:pt x="87" y="5"/>
                    </a:lnTo>
                    <a:lnTo>
                      <a:pt x="75" y="1"/>
                    </a:lnTo>
                    <a:lnTo>
                      <a:pt x="62" y="0"/>
                    </a:lnTo>
                    <a:close/>
                  </a:path>
                </a:pathLst>
              </a:custGeom>
              <a:solidFill>
                <a:schemeClr val="tx2"/>
              </a:solidFill>
              <a:ln w="12700">
                <a:solidFill>
                  <a:srgbClr val="333333"/>
                </a:solidFill>
                <a:prstDash val="solid"/>
                <a:round/>
                <a:headEnd/>
                <a:tailEnd/>
              </a:ln>
            </p:spPr>
            <p:txBody>
              <a:bodyPr/>
              <a:lstStyle/>
              <a:p>
                <a:endParaRPr lang="en-GB"/>
              </a:p>
            </p:txBody>
          </p:sp>
        </p:grpSp>
        <p:sp>
          <p:nvSpPr>
            <p:cNvPr id="54294" name="Text Box 22"/>
            <p:cNvSpPr txBox="1">
              <a:spLocks noChangeArrowheads="1"/>
            </p:cNvSpPr>
            <p:nvPr/>
          </p:nvSpPr>
          <p:spPr bwMode="auto">
            <a:xfrm>
              <a:off x="2208" y="2610"/>
              <a:ext cx="3369" cy="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Arial" panose="020B0604020202020204" pitchFamily="34" charset="0"/>
                </a:defRPr>
              </a:lvl1pPr>
              <a:lvl2pPr marL="685800" indent="-228600">
                <a:defRPr sz="2400">
                  <a:solidFill>
                    <a:schemeClr val="tx1"/>
                  </a:solidFill>
                  <a:latin typeface="Arial" panose="020B0604020202020204" pitchFamily="34" charset="0"/>
                </a:defRPr>
              </a:lvl2pPr>
              <a:lvl3pPr>
                <a:defRPr sz="2400">
                  <a:solidFill>
                    <a:schemeClr val="tx1"/>
                  </a:solidFill>
                  <a:latin typeface="Arial" panose="020B0604020202020204" pitchFamily="34" charset="0"/>
                </a:defRPr>
              </a:lvl3pPr>
              <a:lvl4pPr>
                <a:defRPr sz="2400">
                  <a:solidFill>
                    <a:schemeClr val="tx1"/>
                  </a:solidFill>
                  <a:latin typeface="Arial" panose="020B0604020202020204" pitchFamily="34" charset="0"/>
                </a:defRPr>
              </a:lvl4pPr>
              <a:lvl5pPr>
                <a:defRPr sz="2400">
                  <a:solidFill>
                    <a:schemeClr val="tx1"/>
                  </a:solidFill>
                  <a:latin typeface="Arial" panose="020B0604020202020204" pitchFamily="34" charset="0"/>
                </a:defRPr>
              </a:lvl5pPr>
              <a:lvl6pPr fontAlgn="base">
                <a:spcBef>
                  <a:spcPct val="0"/>
                </a:spcBef>
                <a:spcAft>
                  <a:spcPct val="0"/>
                </a:spcAft>
                <a:defRPr sz="2400">
                  <a:solidFill>
                    <a:schemeClr val="tx1"/>
                  </a:solidFill>
                  <a:latin typeface="Arial" panose="020B0604020202020204" pitchFamily="34" charset="0"/>
                </a:defRPr>
              </a:lvl6pPr>
              <a:lvl7pPr fontAlgn="base">
                <a:spcBef>
                  <a:spcPct val="0"/>
                </a:spcBef>
                <a:spcAft>
                  <a:spcPct val="0"/>
                </a:spcAft>
                <a:defRPr sz="2400">
                  <a:solidFill>
                    <a:schemeClr val="tx1"/>
                  </a:solidFill>
                  <a:latin typeface="Arial" panose="020B0604020202020204" pitchFamily="34" charset="0"/>
                </a:defRPr>
              </a:lvl7pPr>
              <a:lvl8pPr fontAlgn="base">
                <a:spcBef>
                  <a:spcPct val="0"/>
                </a:spcBef>
                <a:spcAft>
                  <a:spcPct val="0"/>
                </a:spcAft>
                <a:defRPr sz="2400">
                  <a:solidFill>
                    <a:schemeClr val="tx1"/>
                  </a:solidFill>
                  <a:latin typeface="Arial" panose="020B0604020202020204" pitchFamily="34" charset="0"/>
                </a:defRPr>
              </a:lvl8pPr>
              <a:lvl9pPr fontAlgn="base">
                <a:spcBef>
                  <a:spcPct val="0"/>
                </a:spcBef>
                <a:spcAft>
                  <a:spcPct val="0"/>
                </a:spcAft>
                <a:defRPr sz="2400">
                  <a:solidFill>
                    <a:schemeClr val="tx1"/>
                  </a:solidFill>
                  <a:latin typeface="Arial" panose="020B0604020202020204" pitchFamily="34" charset="0"/>
                </a:defRPr>
              </a:lvl9pPr>
            </a:lstStyle>
            <a:p>
              <a:pPr>
                <a:spcBef>
                  <a:spcPct val="20000"/>
                </a:spcBef>
                <a:buClr>
                  <a:schemeClr val="accent2"/>
                </a:buClr>
                <a:buFont typeface="Wingdings" panose="05000000000000000000" pitchFamily="2" charset="2"/>
                <a:buNone/>
              </a:pPr>
              <a:r>
                <a:rPr lang="en-US" altLang="en-US" sz="2800" b="1">
                  <a:latin typeface="Times New Roman" panose="02020603050405020304" pitchFamily="18" charset="0"/>
                </a:rPr>
                <a:t>Social Power</a:t>
              </a:r>
              <a:endParaRPr lang="en-US" altLang="en-US" sz="2800">
                <a:latin typeface="Times New Roman" panose="02020603050405020304" pitchFamily="18" charset="0"/>
              </a:endParaRPr>
            </a:p>
            <a:p>
              <a:pPr lvl="1">
                <a:spcBef>
                  <a:spcPct val="20000"/>
                </a:spcBef>
                <a:buClr>
                  <a:schemeClr val="accent2"/>
                </a:buClr>
                <a:buSzPct val="55000"/>
                <a:buFont typeface="Wingdings" panose="05000000000000000000" pitchFamily="2" charset="2"/>
                <a:buChar char="n"/>
              </a:pPr>
              <a:r>
                <a:rPr lang="en-US" altLang="en-US" sz="2800">
                  <a:latin typeface="Times New Roman" panose="02020603050405020304" pitchFamily="18" charset="0"/>
                </a:rPr>
                <a:t>used to create motivation</a:t>
              </a:r>
            </a:p>
            <a:p>
              <a:pPr lvl="1">
                <a:spcBef>
                  <a:spcPct val="20000"/>
                </a:spcBef>
                <a:buClr>
                  <a:schemeClr val="accent2"/>
                </a:buClr>
                <a:buSzPct val="55000"/>
                <a:buFont typeface="Wingdings" panose="05000000000000000000" pitchFamily="2" charset="2"/>
                <a:buChar char="n"/>
              </a:pPr>
              <a:r>
                <a:rPr lang="en-US" altLang="en-US" sz="2800">
                  <a:latin typeface="Times New Roman" panose="02020603050405020304" pitchFamily="18" charset="0"/>
                </a:rPr>
                <a:t>used to accomplish group goals</a:t>
              </a:r>
            </a:p>
          </p:txBody>
        </p:sp>
      </p:grpSp>
    </p:spTree>
    <p:extLst>
      <p:ext uri="{BB962C8B-B14F-4D97-AF65-F5344CB8AC3E}">
        <p14:creationId xmlns:p14="http://schemas.microsoft.com/office/powerpoint/2010/main" val="2107797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4295"/>
                                        </p:tgtEl>
                                        <p:attrNameLst>
                                          <p:attrName>style.visibility</p:attrName>
                                        </p:attrNameLst>
                                      </p:cBhvr>
                                      <p:to>
                                        <p:strVal val="visible"/>
                                      </p:to>
                                    </p:set>
                                    <p:animEffect transition="in" filter="wipe(up)">
                                      <p:cBhvr>
                                        <p:cTn id="7" dur="500"/>
                                        <p:tgtEl>
                                          <p:spTgt spid="5429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54296"/>
                                        </p:tgtEl>
                                        <p:attrNameLst>
                                          <p:attrName>style.visibility</p:attrName>
                                        </p:attrNameLst>
                                      </p:cBhvr>
                                      <p:to>
                                        <p:strVal val="visible"/>
                                      </p:to>
                                    </p:set>
                                    <p:animEffect transition="in" filter="wipe(up)">
                                      <p:cBhvr>
                                        <p:cTn id="12" dur="500"/>
                                        <p:tgtEl>
                                          <p:spTgt spid="542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ChangeArrowheads="1"/>
          </p:cNvSpPr>
          <p:nvPr/>
        </p:nvSpPr>
        <p:spPr bwMode="auto">
          <a:xfrm>
            <a:off x="2209800" y="60960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3" name="Rectangle 3"/>
          <p:cNvSpPr>
            <a:spLocks noChangeArrowheads="1"/>
          </p:cNvSpPr>
          <p:nvPr/>
        </p:nvSpPr>
        <p:spPr bwMode="auto">
          <a:xfrm>
            <a:off x="4648200" y="60960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4"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Successful Power Users</a:t>
            </a:r>
          </a:p>
        </p:txBody>
      </p:sp>
      <p:sp>
        <p:nvSpPr>
          <p:cNvPr id="56325"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a:t>Have high need for </a:t>
            </a:r>
            <a:r>
              <a:rPr lang="en-US" altLang="en-US" b="1" i="1">
                <a:solidFill>
                  <a:schemeClr val="folHlink"/>
                </a:solidFill>
              </a:rPr>
              <a:t>social</a:t>
            </a:r>
            <a:r>
              <a:rPr lang="en-US" altLang="en-US"/>
              <a:t> power</a:t>
            </a:r>
          </a:p>
          <a:p>
            <a:r>
              <a:rPr lang="en-US" altLang="en-US"/>
              <a:t>Approach relationships with a communal orientation</a:t>
            </a:r>
          </a:p>
          <a:p>
            <a:r>
              <a:rPr lang="en-US" altLang="en-US"/>
              <a:t>Focus on needs and interests of others</a:t>
            </a:r>
          </a:p>
        </p:txBody>
      </p:sp>
      <p:sp>
        <p:nvSpPr>
          <p:cNvPr id="56327" name="Rectangle 7"/>
          <p:cNvSpPr>
            <a:spLocks noChangeArrowheads="1"/>
          </p:cNvSpPr>
          <p:nvPr/>
        </p:nvSpPr>
        <p:spPr bwMode="auto">
          <a:xfrm>
            <a:off x="1981200" y="5518917"/>
            <a:ext cx="2895600" cy="366767"/>
          </a:xfrm>
          <a:prstGeom prst="rect">
            <a:avLst/>
          </a:prstGeom>
          <a:solidFill>
            <a:schemeClr val="accent1"/>
          </a:solidFill>
          <a:ln w="2857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lvl="1"/>
            <a:r>
              <a:rPr lang="en-US" altLang="en-US"/>
              <a:t>belief in justice</a:t>
            </a:r>
          </a:p>
        </p:txBody>
      </p:sp>
      <p:sp>
        <p:nvSpPr>
          <p:cNvPr id="56328" name="Rectangle 8"/>
          <p:cNvSpPr>
            <a:spLocks noChangeArrowheads="1"/>
          </p:cNvSpPr>
          <p:nvPr/>
        </p:nvSpPr>
        <p:spPr bwMode="auto">
          <a:xfrm>
            <a:off x="7480300" y="5518917"/>
            <a:ext cx="2959100" cy="366767"/>
          </a:xfrm>
          <a:prstGeom prst="rect">
            <a:avLst/>
          </a:prstGeom>
          <a:solidFill>
            <a:schemeClr val="accent1"/>
          </a:solidFill>
          <a:ln w="2857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lvl="1"/>
            <a:r>
              <a:rPr lang="en-US" altLang="en-US"/>
              <a:t>altruism</a:t>
            </a:r>
          </a:p>
        </p:txBody>
      </p:sp>
      <p:pic>
        <p:nvPicPr>
          <p:cNvPr id="56330" name="Picture 10" descr="C:\Program Files\Microsoft Office\Clipart\standard\stddir1\BD0507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1" y="3886201"/>
            <a:ext cx="2303463" cy="2322513"/>
          </a:xfrm>
          <a:prstGeom prst="rect">
            <a:avLst/>
          </a:prstGeom>
          <a:noFill/>
          <a:extLst>
            <a:ext uri="{909E8E84-426E-40DD-AFC4-6F175D3DCCD1}">
              <a14:hiddenFill xmlns:a14="http://schemas.microsoft.com/office/drawing/2010/main">
                <a:solidFill>
                  <a:srgbClr val="FFFFFF"/>
                </a:solidFill>
              </a14:hiddenFill>
            </a:ext>
          </a:extLst>
        </p:spPr>
      </p:pic>
      <p:sp>
        <p:nvSpPr>
          <p:cNvPr id="56331" name="Rectangle 11"/>
          <p:cNvSpPr>
            <a:spLocks noChangeArrowheads="1"/>
          </p:cNvSpPr>
          <p:nvPr/>
        </p:nvSpPr>
        <p:spPr bwMode="auto">
          <a:xfrm>
            <a:off x="1981200" y="4223129"/>
            <a:ext cx="2895600" cy="643766"/>
          </a:xfrm>
          <a:prstGeom prst="rect">
            <a:avLst/>
          </a:prstGeom>
          <a:solidFill>
            <a:schemeClr val="accent1"/>
          </a:solidFill>
          <a:ln w="2857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lvl="1"/>
            <a:r>
              <a:rPr lang="en-US" altLang="en-US"/>
              <a:t>belief in the authority system</a:t>
            </a:r>
          </a:p>
        </p:txBody>
      </p:sp>
      <p:sp>
        <p:nvSpPr>
          <p:cNvPr id="56332" name="Rectangle 12"/>
          <p:cNvSpPr>
            <a:spLocks noChangeArrowheads="1"/>
          </p:cNvSpPr>
          <p:nvPr/>
        </p:nvSpPr>
        <p:spPr bwMode="auto">
          <a:xfrm>
            <a:off x="7466013" y="4223129"/>
            <a:ext cx="2971800" cy="643766"/>
          </a:xfrm>
          <a:prstGeom prst="rect">
            <a:avLst/>
          </a:prstGeom>
          <a:solidFill>
            <a:schemeClr val="accent1"/>
          </a:solidFill>
          <a:ln w="2857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lvl="1"/>
            <a:r>
              <a:rPr lang="en-US" altLang="en-US"/>
              <a:t>preference for </a:t>
            </a:r>
          </a:p>
          <a:p>
            <a:pPr lvl="1"/>
            <a:r>
              <a:rPr lang="en-US" altLang="en-US"/>
              <a:t>work &amp; discipline </a:t>
            </a:r>
          </a:p>
        </p:txBody>
      </p:sp>
    </p:spTree>
    <p:extLst>
      <p:ext uri="{BB962C8B-B14F-4D97-AF65-F5344CB8AC3E}">
        <p14:creationId xmlns:p14="http://schemas.microsoft.com/office/powerpoint/2010/main" val="415239995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56325">
                                            <p:txEl>
                                              <p:pRg st="0" end="0"/>
                                            </p:txEl>
                                          </p:spTgt>
                                        </p:tgtEl>
                                        <p:attrNameLst>
                                          <p:attrName>style.visibility</p:attrName>
                                        </p:attrNameLst>
                                      </p:cBhvr>
                                      <p:to>
                                        <p:strVal val="visible"/>
                                      </p:to>
                                    </p:set>
                                    <p:animEffect transition="in" filter="wipe(up)">
                                      <p:cBhvr>
                                        <p:cTn id="7" dur="500"/>
                                        <p:tgtEl>
                                          <p:spTgt spid="5632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6325">
                                            <p:txEl>
                                              <p:pRg st="1" end="1"/>
                                            </p:txEl>
                                          </p:spTgt>
                                        </p:tgtEl>
                                        <p:attrNameLst>
                                          <p:attrName>style.visibility</p:attrName>
                                        </p:attrNameLst>
                                      </p:cBhvr>
                                      <p:to>
                                        <p:strVal val="visible"/>
                                      </p:to>
                                    </p:set>
                                    <p:animEffect transition="in" filter="wipe(up)">
                                      <p:cBhvr>
                                        <p:cTn id="12" dur="500"/>
                                        <p:tgtEl>
                                          <p:spTgt spid="5632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56325">
                                            <p:txEl>
                                              <p:pRg st="2" end="2"/>
                                            </p:txEl>
                                          </p:spTgt>
                                        </p:tgtEl>
                                        <p:attrNameLst>
                                          <p:attrName>style.visibility</p:attrName>
                                        </p:attrNameLst>
                                      </p:cBhvr>
                                      <p:to>
                                        <p:strVal val="visible"/>
                                      </p:to>
                                    </p:set>
                                    <p:animEffect transition="in" filter="wipe(up)">
                                      <p:cBhvr>
                                        <p:cTn id="17" dur="500"/>
                                        <p:tgtEl>
                                          <p:spTgt spid="5632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8" fill="hold" grpId="0" nodeType="clickEffect">
                                  <p:stCondLst>
                                    <p:cond delay="0"/>
                                  </p:stCondLst>
                                  <p:childTnLst>
                                    <p:set>
                                      <p:cBhvr>
                                        <p:cTn id="21" dur="1" fill="hold">
                                          <p:stCondLst>
                                            <p:cond delay="0"/>
                                          </p:stCondLst>
                                        </p:cTn>
                                        <p:tgtEl>
                                          <p:spTgt spid="56331"/>
                                        </p:tgtEl>
                                        <p:attrNameLst>
                                          <p:attrName>style.visibility</p:attrName>
                                        </p:attrNameLst>
                                      </p:cBhvr>
                                      <p:to>
                                        <p:strVal val="visible"/>
                                      </p:to>
                                    </p:set>
                                    <p:anim calcmode="lin" valueType="num">
                                      <p:cBhvr additive="base">
                                        <p:cTn id="22" dur="500" fill="hold"/>
                                        <p:tgtEl>
                                          <p:spTgt spid="56331"/>
                                        </p:tgtEl>
                                        <p:attrNameLst>
                                          <p:attrName>ppt_x</p:attrName>
                                        </p:attrNameLst>
                                      </p:cBhvr>
                                      <p:tavLst>
                                        <p:tav tm="0">
                                          <p:val>
                                            <p:strVal val="0-#ppt_w/2"/>
                                          </p:val>
                                        </p:tav>
                                        <p:tav tm="100000">
                                          <p:val>
                                            <p:strVal val="#ppt_x"/>
                                          </p:val>
                                        </p:tav>
                                      </p:tavLst>
                                    </p:anim>
                                    <p:anim calcmode="lin" valueType="num">
                                      <p:cBhvr additive="base">
                                        <p:cTn id="23" dur="500" fill="hold"/>
                                        <p:tgtEl>
                                          <p:spTgt spid="56331"/>
                                        </p:tgtEl>
                                        <p:attrNameLst>
                                          <p:attrName>ppt_y</p:attrName>
                                        </p:attrNameLst>
                                      </p:cBhvr>
                                      <p:tavLst>
                                        <p:tav tm="0">
                                          <p:val>
                                            <p:strVal val="#ppt_y"/>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 presetClass="entr" presetSubtype="2" fill="hold" grpId="0" nodeType="clickEffect">
                                  <p:stCondLst>
                                    <p:cond delay="0"/>
                                  </p:stCondLst>
                                  <p:childTnLst>
                                    <p:set>
                                      <p:cBhvr>
                                        <p:cTn id="27" dur="1" fill="hold">
                                          <p:stCondLst>
                                            <p:cond delay="0"/>
                                          </p:stCondLst>
                                        </p:cTn>
                                        <p:tgtEl>
                                          <p:spTgt spid="56332"/>
                                        </p:tgtEl>
                                        <p:attrNameLst>
                                          <p:attrName>style.visibility</p:attrName>
                                        </p:attrNameLst>
                                      </p:cBhvr>
                                      <p:to>
                                        <p:strVal val="visible"/>
                                      </p:to>
                                    </p:set>
                                    <p:anim calcmode="lin" valueType="num">
                                      <p:cBhvr additive="base">
                                        <p:cTn id="28" dur="500" fill="hold"/>
                                        <p:tgtEl>
                                          <p:spTgt spid="56332"/>
                                        </p:tgtEl>
                                        <p:attrNameLst>
                                          <p:attrName>ppt_x</p:attrName>
                                        </p:attrNameLst>
                                      </p:cBhvr>
                                      <p:tavLst>
                                        <p:tav tm="0">
                                          <p:val>
                                            <p:strVal val="1+#ppt_w/2"/>
                                          </p:val>
                                        </p:tav>
                                        <p:tav tm="100000">
                                          <p:val>
                                            <p:strVal val="#ppt_x"/>
                                          </p:val>
                                        </p:tav>
                                      </p:tavLst>
                                    </p:anim>
                                    <p:anim calcmode="lin" valueType="num">
                                      <p:cBhvr additive="base">
                                        <p:cTn id="29" dur="500" fill="hold"/>
                                        <p:tgtEl>
                                          <p:spTgt spid="56332"/>
                                        </p:tgtEl>
                                        <p:attrNameLst>
                                          <p:attrName>ppt_y</p:attrName>
                                        </p:attrNameLst>
                                      </p:cBhvr>
                                      <p:tavLst>
                                        <p:tav tm="0">
                                          <p:val>
                                            <p:strVal val="#ppt_y"/>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2" presetClass="entr" presetSubtype="12" fill="hold" grpId="0" nodeType="clickEffect">
                                  <p:stCondLst>
                                    <p:cond delay="0"/>
                                  </p:stCondLst>
                                  <p:childTnLst>
                                    <p:set>
                                      <p:cBhvr>
                                        <p:cTn id="33" dur="1" fill="hold">
                                          <p:stCondLst>
                                            <p:cond delay="0"/>
                                          </p:stCondLst>
                                        </p:cTn>
                                        <p:tgtEl>
                                          <p:spTgt spid="56327"/>
                                        </p:tgtEl>
                                        <p:attrNameLst>
                                          <p:attrName>style.visibility</p:attrName>
                                        </p:attrNameLst>
                                      </p:cBhvr>
                                      <p:to>
                                        <p:strVal val="visible"/>
                                      </p:to>
                                    </p:set>
                                    <p:anim calcmode="lin" valueType="num">
                                      <p:cBhvr additive="base">
                                        <p:cTn id="34" dur="500" fill="hold"/>
                                        <p:tgtEl>
                                          <p:spTgt spid="56327"/>
                                        </p:tgtEl>
                                        <p:attrNameLst>
                                          <p:attrName>ppt_x</p:attrName>
                                        </p:attrNameLst>
                                      </p:cBhvr>
                                      <p:tavLst>
                                        <p:tav tm="0">
                                          <p:val>
                                            <p:strVal val="0-#ppt_w/2"/>
                                          </p:val>
                                        </p:tav>
                                        <p:tav tm="100000">
                                          <p:val>
                                            <p:strVal val="#ppt_x"/>
                                          </p:val>
                                        </p:tav>
                                      </p:tavLst>
                                    </p:anim>
                                    <p:anim calcmode="lin" valueType="num">
                                      <p:cBhvr additive="base">
                                        <p:cTn id="35" dur="500" fill="hold"/>
                                        <p:tgtEl>
                                          <p:spTgt spid="56327"/>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6" fill="hold" grpId="0" nodeType="clickEffect">
                                  <p:stCondLst>
                                    <p:cond delay="0"/>
                                  </p:stCondLst>
                                  <p:childTnLst>
                                    <p:set>
                                      <p:cBhvr>
                                        <p:cTn id="39" dur="1" fill="hold">
                                          <p:stCondLst>
                                            <p:cond delay="0"/>
                                          </p:stCondLst>
                                        </p:cTn>
                                        <p:tgtEl>
                                          <p:spTgt spid="56328"/>
                                        </p:tgtEl>
                                        <p:attrNameLst>
                                          <p:attrName>style.visibility</p:attrName>
                                        </p:attrNameLst>
                                      </p:cBhvr>
                                      <p:to>
                                        <p:strVal val="visible"/>
                                      </p:to>
                                    </p:set>
                                    <p:anim calcmode="lin" valueType="num">
                                      <p:cBhvr additive="base">
                                        <p:cTn id="40" dur="500" fill="hold"/>
                                        <p:tgtEl>
                                          <p:spTgt spid="56328"/>
                                        </p:tgtEl>
                                        <p:attrNameLst>
                                          <p:attrName>ppt_x</p:attrName>
                                        </p:attrNameLst>
                                      </p:cBhvr>
                                      <p:tavLst>
                                        <p:tav tm="0">
                                          <p:val>
                                            <p:strVal val="1+#ppt_w/2"/>
                                          </p:val>
                                        </p:tav>
                                        <p:tav tm="100000">
                                          <p:val>
                                            <p:strVal val="#ppt_x"/>
                                          </p:val>
                                        </p:tav>
                                      </p:tavLst>
                                    </p:anim>
                                    <p:anim calcmode="lin" valueType="num">
                                      <p:cBhvr additive="base">
                                        <p:cTn id="41" dur="500" fill="hold"/>
                                        <p:tgtEl>
                                          <p:spTgt spid="563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5" grpId="0" build="p" autoUpdateAnimBg="0"/>
      <p:bldP spid="56327" grpId="0" animBg="1" autoUpdateAnimBg="0"/>
      <p:bldP spid="56328" grpId="0" animBg="1" autoUpdateAnimBg="0"/>
      <p:bldP spid="56331" grpId="0" animBg="1" autoUpdateAnimBg="0"/>
      <p:bldP spid="56332"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1"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2"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Sources of Organizational Power: Intergroup</a:t>
            </a:r>
          </a:p>
        </p:txBody>
      </p:sp>
      <p:sp>
        <p:nvSpPr>
          <p:cNvPr id="58373"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a:t>Control of critical resources</a:t>
            </a:r>
          </a:p>
          <a:p>
            <a:r>
              <a:rPr lang="en-US" altLang="en-US"/>
              <a:t>Control of </a:t>
            </a:r>
            <a:r>
              <a:rPr lang="en-US" altLang="en-US" b="1">
                <a:solidFill>
                  <a:schemeClr val="folHlink"/>
                </a:solidFill>
              </a:rPr>
              <a:t>strategic contingencies -</a:t>
            </a:r>
            <a:r>
              <a:rPr lang="en-US" altLang="en-US"/>
              <a:t> activities that other groups need to complete their tasks</a:t>
            </a:r>
          </a:p>
          <a:p>
            <a:r>
              <a:rPr lang="en-US" altLang="en-US"/>
              <a:t>Ways groups hold power over other groups</a:t>
            </a:r>
          </a:p>
          <a:p>
            <a:pPr lvl="1"/>
            <a:r>
              <a:rPr lang="en-US" altLang="en-US"/>
              <a:t>Ability to reduce uncertainty</a:t>
            </a:r>
          </a:p>
          <a:p>
            <a:pPr lvl="1"/>
            <a:r>
              <a:rPr lang="en-US" altLang="en-US"/>
              <a:t>High centrality - functionality central to organization’s success</a:t>
            </a:r>
          </a:p>
          <a:p>
            <a:pPr lvl="1"/>
            <a:r>
              <a:rPr lang="en-US" altLang="en-US"/>
              <a:t>Nonsubstitutability - group’s activities are difficult to replace</a:t>
            </a:r>
          </a:p>
        </p:txBody>
      </p:sp>
    </p:spTree>
    <p:extLst>
      <p:ext uri="{BB962C8B-B14F-4D97-AF65-F5344CB8AC3E}">
        <p14:creationId xmlns:p14="http://schemas.microsoft.com/office/powerpoint/2010/main" val="261471137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58373">
                                            <p:txEl>
                                              <p:pRg st="0" end="0"/>
                                            </p:txEl>
                                          </p:spTgt>
                                        </p:tgtEl>
                                        <p:attrNameLst>
                                          <p:attrName>style.visibility</p:attrName>
                                        </p:attrNameLst>
                                      </p:cBhvr>
                                      <p:to>
                                        <p:strVal val="visible"/>
                                      </p:to>
                                    </p:set>
                                    <p:animEffect transition="in" filter="wipe(up)">
                                      <p:cBhvr>
                                        <p:cTn id="7" dur="500"/>
                                        <p:tgtEl>
                                          <p:spTgt spid="58373">
                                            <p:txEl>
                                              <p:pRg st="0" end="0"/>
                                            </p:txEl>
                                          </p:spTgt>
                                        </p:tgtEl>
                                      </p:cBhvr>
                                    </p:animEffect>
                                  </p:childTnLst>
                                  <p:subTnLst>
                                    <p:animClr clrSpc="rgb" dir="cw">
                                      <p:cBhvr override="childStyle">
                                        <p:cTn dur="1" fill="hold" display="0" masterRel="nextClick" afterEffect="1"/>
                                        <p:tgtEl>
                                          <p:spTgt spid="58373">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8373">
                                            <p:txEl>
                                              <p:pRg st="1" end="1"/>
                                            </p:txEl>
                                          </p:spTgt>
                                        </p:tgtEl>
                                        <p:attrNameLst>
                                          <p:attrName>style.visibility</p:attrName>
                                        </p:attrNameLst>
                                      </p:cBhvr>
                                      <p:to>
                                        <p:strVal val="visible"/>
                                      </p:to>
                                    </p:set>
                                    <p:animEffect transition="in" filter="wipe(up)">
                                      <p:cBhvr>
                                        <p:cTn id="12" dur="500"/>
                                        <p:tgtEl>
                                          <p:spTgt spid="58373">
                                            <p:txEl>
                                              <p:pRg st="1" end="1"/>
                                            </p:txEl>
                                          </p:spTgt>
                                        </p:tgtEl>
                                      </p:cBhvr>
                                    </p:animEffect>
                                  </p:childTnLst>
                                  <p:subTnLst>
                                    <p:animClr clrSpc="rgb" dir="cw">
                                      <p:cBhvr override="childStyle">
                                        <p:cTn dur="1" fill="hold" display="0" masterRel="nextClick" afterEffect="1"/>
                                        <p:tgtEl>
                                          <p:spTgt spid="58373">
                                            <p:txEl>
                                              <p:pRg st="1" end="1"/>
                                            </p:txEl>
                                          </p:spTgt>
                                        </p:tgtEl>
                                        <p:attrNameLst>
                                          <p:attrName>ppt_c</p:attrName>
                                        </p:attrNameLst>
                                      </p:cBhvr>
                                      <p:to>
                                        <a:srgbClr val="C0C0C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58373">
                                            <p:txEl>
                                              <p:pRg st="2" end="2"/>
                                            </p:txEl>
                                          </p:spTgt>
                                        </p:tgtEl>
                                        <p:attrNameLst>
                                          <p:attrName>style.visibility</p:attrName>
                                        </p:attrNameLst>
                                      </p:cBhvr>
                                      <p:to>
                                        <p:strVal val="visible"/>
                                      </p:to>
                                    </p:set>
                                    <p:animEffect transition="in" filter="wipe(up)">
                                      <p:cBhvr>
                                        <p:cTn id="17" dur="500"/>
                                        <p:tgtEl>
                                          <p:spTgt spid="58373">
                                            <p:txEl>
                                              <p:pRg st="2" end="2"/>
                                            </p:txEl>
                                          </p:spTgt>
                                        </p:tgtEl>
                                      </p:cBhvr>
                                    </p:animEffect>
                                  </p:childTnLst>
                                  <p:subTnLst>
                                    <p:animClr clrSpc="rgb" dir="cw">
                                      <p:cBhvr override="childStyle">
                                        <p:cTn dur="1" fill="hold" display="0" masterRel="nextClick" afterEffect="1"/>
                                        <p:tgtEl>
                                          <p:spTgt spid="58373">
                                            <p:txEl>
                                              <p:pRg st="2" end="2"/>
                                            </p:txEl>
                                          </p:spTgt>
                                        </p:tgtEl>
                                        <p:attrNameLst>
                                          <p:attrName>ppt_c</p:attrName>
                                        </p:attrNameLst>
                                      </p:cBhvr>
                                      <p:to>
                                        <a:srgbClr val="C0C0C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58373">
                                            <p:txEl>
                                              <p:pRg st="3" end="3"/>
                                            </p:txEl>
                                          </p:spTgt>
                                        </p:tgtEl>
                                        <p:attrNameLst>
                                          <p:attrName>style.visibility</p:attrName>
                                        </p:attrNameLst>
                                      </p:cBhvr>
                                      <p:to>
                                        <p:strVal val="visible"/>
                                      </p:to>
                                    </p:set>
                                    <p:animEffect transition="in" filter="wipe(up)">
                                      <p:cBhvr>
                                        <p:cTn id="22" dur="500"/>
                                        <p:tgtEl>
                                          <p:spTgt spid="58373">
                                            <p:txEl>
                                              <p:pRg st="3" end="3"/>
                                            </p:txEl>
                                          </p:spTgt>
                                        </p:tgtEl>
                                      </p:cBhvr>
                                    </p:animEffect>
                                  </p:childTnLst>
                                  <p:subTnLst>
                                    <p:animClr clrSpc="rgb" dir="cw">
                                      <p:cBhvr override="childStyle">
                                        <p:cTn dur="1" fill="hold" display="0" masterRel="nextClick" afterEffect="1"/>
                                        <p:tgtEl>
                                          <p:spTgt spid="58373">
                                            <p:txEl>
                                              <p:pRg st="3" end="3"/>
                                            </p:txEl>
                                          </p:spTgt>
                                        </p:tgtEl>
                                        <p:attrNameLst>
                                          <p:attrName>ppt_c</p:attrName>
                                        </p:attrNameLst>
                                      </p:cBhvr>
                                      <p:to>
                                        <a:srgbClr val="C0C0C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58373">
                                            <p:txEl>
                                              <p:pRg st="4" end="4"/>
                                            </p:txEl>
                                          </p:spTgt>
                                        </p:tgtEl>
                                        <p:attrNameLst>
                                          <p:attrName>style.visibility</p:attrName>
                                        </p:attrNameLst>
                                      </p:cBhvr>
                                      <p:to>
                                        <p:strVal val="visible"/>
                                      </p:to>
                                    </p:set>
                                    <p:animEffect transition="in" filter="wipe(up)">
                                      <p:cBhvr>
                                        <p:cTn id="27" dur="500"/>
                                        <p:tgtEl>
                                          <p:spTgt spid="58373">
                                            <p:txEl>
                                              <p:pRg st="4" end="4"/>
                                            </p:txEl>
                                          </p:spTgt>
                                        </p:tgtEl>
                                      </p:cBhvr>
                                    </p:animEffect>
                                  </p:childTnLst>
                                  <p:subTnLst>
                                    <p:animClr clrSpc="rgb" dir="cw">
                                      <p:cBhvr override="childStyle">
                                        <p:cTn dur="1" fill="hold" display="0" masterRel="nextClick" afterEffect="1"/>
                                        <p:tgtEl>
                                          <p:spTgt spid="58373">
                                            <p:txEl>
                                              <p:pRg st="4" end="4"/>
                                            </p:txEl>
                                          </p:spTgt>
                                        </p:tgtEl>
                                        <p:attrNameLst>
                                          <p:attrName>ppt_c</p:attrName>
                                        </p:attrNameLst>
                                      </p:cBhvr>
                                      <p:to>
                                        <a:srgbClr val="C0C0C0"/>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58373">
                                            <p:txEl>
                                              <p:pRg st="5" end="5"/>
                                            </p:txEl>
                                          </p:spTgt>
                                        </p:tgtEl>
                                        <p:attrNameLst>
                                          <p:attrName>style.visibility</p:attrName>
                                        </p:attrNameLst>
                                      </p:cBhvr>
                                      <p:to>
                                        <p:strVal val="visible"/>
                                      </p:to>
                                    </p:set>
                                    <p:animEffect transition="in" filter="wipe(up)">
                                      <p:cBhvr>
                                        <p:cTn id="32" dur="500"/>
                                        <p:tgtEl>
                                          <p:spTgt spid="58373">
                                            <p:txEl>
                                              <p:pRg st="5" end="5"/>
                                            </p:txEl>
                                          </p:spTgt>
                                        </p:tgtEl>
                                      </p:cBhvr>
                                    </p:animEffect>
                                  </p:childTnLst>
                                  <p:subTnLst>
                                    <p:animClr clrSpc="rgb" dir="cw">
                                      <p:cBhvr override="childStyle">
                                        <p:cTn dur="1" fill="hold" display="0" masterRel="nextClick" afterEffect="1"/>
                                        <p:tgtEl>
                                          <p:spTgt spid="58373">
                                            <p:txEl>
                                              <p:pRg st="5" end="5"/>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3" grpId="0" build="p" bldLvl="2"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altLang="en-US"/>
              <a:t>Power Analysis: </a:t>
            </a:r>
            <a:br>
              <a:rPr lang="en-US" altLang="en-US"/>
            </a:br>
            <a:r>
              <a:rPr lang="en-US" altLang="en-US"/>
              <a:t>A Broader View</a:t>
            </a:r>
          </a:p>
        </p:txBody>
      </p:sp>
      <p:sp>
        <p:nvSpPr>
          <p:cNvPr id="94212" name="Text Box 4"/>
          <p:cNvSpPr txBox="1">
            <a:spLocks noChangeArrowheads="1"/>
          </p:cNvSpPr>
          <p:nvPr/>
        </p:nvSpPr>
        <p:spPr bwMode="auto">
          <a:xfrm>
            <a:off x="4267200" y="1828800"/>
            <a:ext cx="44894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US" altLang="en-US" sz="3600" b="1">
                <a:latin typeface="Times New Roman" panose="02020603050405020304" pitchFamily="18" charset="0"/>
              </a:rPr>
              <a:t>Organizational Power</a:t>
            </a:r>
          </a:p>
        </p:txBody>
      </p:sp>
      <p:grpSp>
        <p:nvGrpSpPr>
          <p:cNvPr id="94222" name="Group 14"/>
          <p:cNvGrpSpPr>
            <a:grpSpLocks/>
          </p:cNvGrpSpPr>
          <p:nvPr/>
        </p:nvGrpSpPr>
        <p:grpSpPr bwMode="auto">
          <a:xfrm>
            <a:off x="2819400" y="2590800"/>
            <a:ext cx="7315200" cy="1143000"/>
            <a:chOff x="768" y="1632"/>
            <a:chExt cx="4608" cy="720"/>
          </a:xfrm>
        </p:grpSpPr>
        <p:sp>
          <p:nvSpPr>
            <p:cNvPr id="94214" name="AutoShape 6"/>
            <p:cNvSpPr>
              <a:spLocks noChangeArrowheads="1"/>
            </p:cNvSpPr>
            <p:nvPr/>
          </p:nvSpPr>
          <p:spPr bwMode="blackWhite">
            <a:xfrm>
              <a:off x="768" y="1632"/>
              <a:ext cx="4608" cy="72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4217" name="Text Box 9"/>
            <p:cNvSpPr txBox="1">
              <a:spLocks noChangeArrowheads="1"/>
            </p:cNvSpPr>
            <p:nvPr/>
          </p:nvSpPr>
          <p:spPr bwMode="blackWhite">
            <a:xfrm>
              <a:off x="998" y="1632"/>
              <a:ext cx="4234"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a:latin typeface="Times New Roman" panose="02020603050405020304" pitchFamily="18" charset="0"/>
                </a:rPr>
                <a:t>Coercive Power </a:t>
              </a:r>
              <a:r>
                <a:rPr lang="en-US" altLang="en-US" sz="2800" b="1" dirty="0">
                  <a:solidFill>
                    <a:schemeClr val="folHlink"/>
                  </a:solidFill>
                  <a:latin typeface="Times New Roman" panose="02020603050405020304" pitchFamily="18" charset="0"/>
                </a:rPr>
                <a:t>-</a:t>
              </a:r>
              <a:r>
                <a:rPr lang="en-US" altLang="en-US" sz="2800" dirty="0">
                  <a:latin typeface="Times New Roman" panose="02020603050405020304" pitchFamily="18" charset="0"/>
                </a:rPr>
                <a:t> influence through threat of punishment, fear, or intimidation</a:t>
              </a:r>
            </a:p>
          </p:txBody>
        </p:sp>
      </p:grpSp>
      <p:grpSp>
        <p:nvGrpSpPr>
          <p:cNvPr id="94223" name="Group 15"/>
          <p:cNvGrpSpPr>
            <a:grpSpLocks/>
          </p:cNvGrpSpPr>
          <p:nvPr/>
        </p:nvGrpSpPr>
        <p:grpSpPr bwMode="auto">
          <a:xfrm>
            <a:off x="2819400" y="4076700"/>
            <a:ext cx="7315200" cy="1143000"/>
            <a:chOff x="826" y="2544"/>
            <a:chExt cx="4608" cy="720"/>
          </a:xfrm>
        </p:grpSpPr>
        <p:sp>
          <p:nvSpPr>
            <p:cNvPr id="94218" name="AutoShape 10"/>
            <p:cNvSpPr>
              <a:spLocks noChangeArrowheads="1"/>
            </p:cNvSpPr>
            <p:nvPr/>
          </p:nvSpPr>
          <p:spPr bwMode="blackWhite">
            <a:xfrm>
              <a:off x="826" y="2544"/>
              <a:ext cx="4608" cy="72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4219" name="Text Box 11"/>
            <p:cNvSpPr txBox="1">
              <a:spLocks noChangeArrowheads="1"/>
            </p:cNvSpPr>
            <p:nvPr/>
          </p:nvSpPr>
          <p:spPr bwMode="blackWhite">
            <a:xfrm>
              <a:off x="1056" y="2544"/>
              <a:ext cx="4234"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a:latin typeface="Times New Roman" panose="02020603050405020304" pitchFamily="18" charset="0"/>
                </a:rPr>
                <a:t>Utilitarian Power </a:t>
              </a:r>
              <a:r>
                <a:rPr lang="en-US" altLang="en-US" sz="2800" b="1" dirty="0">
                  <a:solidFill>
                    <a:schemeClr val="folHlink"/>
                  </a:solidFill>
                  <a:latin typeface="Times New Roman" panose="02020603050405020304" pitchFamily="18" charset="0"/>
                </a:rPr>
                <a:t>- </a:t>
              </a:r>
              <a:r>
                <a:rPr lang="en-US" altLang="en-US" sz="2800" dirty="0">
                  <a:latin typeface="Times New Roman" panose="02020603050405020304" pitchFamily="18" charset="0"/>
                </a:rPr>
                <a:t>influence through rewards and benefits</a:t>
              </a:r>
            </a:p>
          </p:txBody>
        </p:sp>
      </p:grpSp>
      <p:grpSp>
        <p:nvGrpSpPr>
          <p:cNvPr id="94224" name="Group 16"/>
          <p:cNvGrpSpPr>
            <a:grpSpLocks/>
          </p:cNvGrpSpPr>
          <p:nvPr/>
        </p:nvGrpSpPr>
        <p:grpSpPr bwMode="auto">
          <a:xfrm>
            <a:off x="2781300" y="5562600"/>
            <a:ext cx="7391400" cy="1143000"/>
            <a:chOff x="816" y="3504"/>
            <a:chExt cx="4656" cy="720"/>
          </a:xfrm>
        </p:grpSpPr>
        <p:sp>
          <p:nvSpPr>
            <p:cNvPr id="94220" name="AutoShape 12"/>
            <p:cNvSpPr>
              <a:spLocks noChangeArrowheads="1"/>
            </p:cNvSpPr>
            <p:nvPr/>
          </p:nvSpPr>
          <p:spPr bwMode="blackWhite">
            <a:xfrm>
              <a:off x="816" y="3504"/>
              <a:ext cx="4608" cy="72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4221" name="Text Box 13"/>
            <p:cNvSpPr txBox="1">
              <a:spLocks noChangeArrowheads="1"/>
            </p:cNvSpPr>
            <p:nvPr/>
          </p:nvSpPr>
          <p:spPr bwMode="blackWhite">
            <a:xfrm>
              <a:off x="1056" y="3504"/>
              <a:ext cx="4416"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a:latin typeface="Times New Roman" panose="02020603050405020304" pitchFamily="18" charset="0"/>
                </a:rPr>
                <a:t>Normative Power </a:t>
              </a:r>
              <a:r>
                <a:rPr lang="en-US" altLang="en-US" sz="2800" b="1" dirty="0">
                  <a:solidFill>
                    <a:schemeClr val="folHlink"/>
                  </a:solidFill>
                  <a:latin typeface="Times New Roman" panose="02020603050405020304" pitchFamily="18" charset="0"/>
                </a:rPr>
                <a:t>- </a:t>
              </a:r>
              <a:r>
                <a:rPr lang="en-US" altLang="en-US" sz="2800" dirty="0">
                  <a:latin typeface="Times New Roman" panose="02020603050405020304" pitchFamily="18" charset="0"/>
                </a:rPr>
                <a:t>influence through knowledge of belonging, doing the right thing</a:t>
              </a:r>
            </a:p>
          </p:txBody>
        </p:sp>
      </p:grpSp>
    </p:spTree>
    <p:extLst>
      <p:ext uri="{BB962C8B-B14F-4D97-AF65-F5344CB8AC3E}">
        <p14:creationId xmlns:p14="http://schemas.microsoft.com/office/powerpoint/2010/main" val="37408014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94222"/>
                                        </p:tgtEl>
                                        <p:attrNameLst>
                                          <p:attrName>style.visibility</p:attrName>
                                        </p:attrNameLst>
                                      </p:cBhvr>
                                      <p:to>
                                        <p:strVal val="visible"/>
                                      </p:to>
                                    </p:set>
                                    <p:animEffect transition="in" filter="wipe(up)">
                                      <p:cBhvr>
                                        <p:cTn id="7" dur="500"/>
                                        <p:tgtEl>
                                          <p:spTgt spid="942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94223"/>
                                        </p:tgtEl>
                                        <p:attrNameLst>
                                          <p:attrName>style.visibility</p:attrName>
                                        </p:attrNameLst>
                                      </p:cBhvr>
                                      <p:to>
                                        <p:strVal val="visible"/>
                                      </p:to>
                                    </p:set>
                                    <p:animEffect transition="in" filter="wipe(up)">
                                      <p:cBhvr>
                                        <p:cTn id="12" dur="500"/>
                                        <p:tgtEl>
                                          <p:spTgt spid="9422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94224"/>
                                        </p:tgtEl>
                                        <p:attrNameLst>
                                          <p:attrName>style.visibility</p:attrName>
                                        </p:attrNameLst>
                                      </p:cBhvr>
                                      <p:to>
                                        <p:strVal val="visible"/>
                                      </p:to>
                                    </p:set>
                                    <p:animEffect transition="in" filter="wipe(up)">
                                      <p:cBhvr>
                                        <p:cTn id="17" dur="500"/>
                                        <p:tgtEl>
                                          <p:spTgt spid="94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a:t>Power Analysis: </a:t>
            </a:r>
            <a:br>
              <a:rPr lang="en-US" altLang="en-US"/>
            </a:br>
            <a:r>
              <a:rPr lang="en-US" altLang="en-US"/>
              <a:t>A Broader View</a:t>
            </a:r>
          </a:p>
        </p:txBody>
      </p:sp>
      <p:sp>
        <p:nvSpPr>
          <p:cNvPr id="95235" name="Text Box 3"/>
          <p:cNvSpPr txBox="1">
            <a:spLocks noChangeArrowheads="1"/>
          </p:cNvSpPr>
          <p:nvPr/>
        </p:nvSpPr>
        <p:spPr bwMode="auto">
          <a:xfrm>
            <a:off x="3505200" y="1828800"/>
            <a:ext cx="5734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US" altLang="en-US" sz="3600" b="1">
                <a:latin typeface="Times New Roman" panose="02020603050405020304" pitchFamily="18" charset="0"/>
              </a:rPr>
              <a:t>Organizational Membership</a:t>
            </a:r>
          </a:p>
        </p:txBody>
      </p:sp>
      <p:grpSp>
        <p:nvGrpSpPr>
          <p:cNvPr id="95242" name="Group 10"/>
          <p:cNvGrpSpPr>
            <a:grpSpLocks/>
          </p:cNvGrpSpPr>
          <p:nvPr/>
        </p:nvGrpSpPr>
        <p:grpSpPr bwMode="auto">
          <a:xfrm>
            <a:off x="2895600" y="2590800"/>
            <a:ext cx="7315200" cy="1143000"/>
            <a:chOff x="768" y="1632"/>
            <a:chExt cx="4608" cy="720"/>
          </a:xfrm>
        </p:grpSpPr>
        <p:sp>
          <p:nvSpPr>
            <p:cNvPr id="95236" name="AutoShape 4"/>
            <p:cNvSpPr>
              <a:spLocks noChangeArrowheads="1"/>
            </p:cNvSpPr>
            <p:nvPr/>
          </p:nvSpPr>
          <p:spPr bwMode="blackWhite">
            <a:xfrm>
              <a:off x="768" y="1632"/>
              <a:ext cx="4608" cy="72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5237" name="Text Box 5"/>
            <p:cNvSpPr txBox="1">
              <a:spLocks noChangeArrowheads="1"/>
            </p:cNvSpPr>
            <p:nvPr/>
          </p:nvSpPr>
          <p:spPr bwMode="blackWhite">
            <a:xfrm>
              <a:off x="955" y="1632"/>
              <a:ext cx="4234"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err="1">
                  <a:latin typeface="Times New Roman" panose="02020603050405020304" pitchFamily="18" charset="0"/>
                </a:rPr>
                <a:t>Alienative</a:t>
              </a:r>
              <a:r>
                <a:rPr lang="en-US" altLang="en-US" sz="2800" b="1" dirty="0">
                  <a:latin typeface="Times New Roman" panose="02020603050405020304" pitchFamily="18" charset="0"/>
                </a:rPr>
                <a:t> Membership </a:t>
              </a:r>
              <a:r>
                <a:rPr lang="en-US" altLang="en-US" sz="2800" b="1" dirty="0">
                  <a:solidFill>
                    <a:schemeClr val="folHlink"/>
                  </a:solidFill>
                  <a:latin typeface="Times New Roman" panose="02020603050405020304" pitchFamily="18" charset="0"/>
                </a:rPr>
                <a:t>- </a:t>
              </a:r>
              <a:r>
                <a:rPr lang="en-US" altLang="en-US" sz="2800" dirty="0">
                  <a:latin typeface="Times New Roman" panose="02020603050405020304" pitchFamily="18" charset="0"/>
                </a:rPr>
                <a:t>members feel hostile, negative, do not want to be there</a:t>
              </a:r>
            </a:p>
          </p:txBody>
        </p:sp>
      </p:grpSp>
      <p:grpSp>
        <p:nvGrpSpPr>
          <p:cNvPr id="95243" name="Group 11"/>
          <p:cNvGrpSpPr>
            <a:grpSpLocks/>
          </p:cNvGrpSpPr>
          <p:nvPr/>
        </p:nvGrpSpPr>
        <p:grpSpPr bwMode="auto">
          <a:xfrm>
            <a:off x="2895600" y="4076700"/>
            <a:ext cx="7315200" cy="1143000"/>
            <a:chOff x="826" y="2544"/>
            <a:chExt cx="4608" cy="720"/>
          </a:xfrm>
        </p:grpSpPr>
        <p:sp>
          <p:nvSpPr>
            <p:cNvPr id="95238" name="AutoShape 6"/>
            <p:cNvSpPr>
              <a:spLocks noChangeArrowheads="1"/>
            </p:cNvSpPr>
            <p:nvPr/>
          </p:nvSpPr>
          <p:spPr bwMode="blackWhite">
            <a:xfrm>
              <a:off x="826" y="2544"/>
              <a:ext cx="4608" cy="72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5239" name="Text Box 7"/>
            <p:cNvSpPr txBox="1">
              <a:spLocks noChangeArrowheads="1"/>
            </p:cNvSpPr>
            <p:nvPr/>
          </p:nvSpPr>
          <p:spPr bwMode="blackWhite">
            <a:xfrm>
              <a:off x="1013" y="2544"/>
              <a:ext cx="4234" cy="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a:latin typeface="Times New Roman" panose="02020603050405020304" pitchFamily="18" charset="0"/>
                </a:rPr>
                <a:t>Calculative Membership </a:t>
              </a:r>
              <a:r>
                <a:rPr lang="en-US" altLang="en-US" sz="2800" b="1" dirty="0">
                  <a:solidFill>
                    <a:schemeClr val="folHlink"/>
                  </a:solidFill>
                  <a:latin typeface="Times New Roman" panose="02020603050405020304" pitchFamily="18" charset="0"/>
                </a:rPr>
                <a:t>- </a:t>
              </a:r>
              <a:r>
                <a:rPr lang="en-US" altLang="en-US" sz="2800" dirty="0">
                  <a:latin typeface="Times New Roman" panose="02020603050405020304" pitchFamily="18" charset="0"/>
                </a:rPr>
                <a:t>members weigh benefits and limitations of belonging</a:t>
              </a:r>
            </a:p>
          </p:txBody>
        </p:sp>
      </p:grpSp>
      <p:sp>
        <p:nvSpPr>
          <p:cNvPr id="95240" name="AutoShape 8"/>
          <p:cNvSpPr>
            <a:spLocks noChangeArrowheads="1"/>
          </p:cNvSpPr>
          <p:nvPr/>
        </p:nvSpPr>
        <p:spPr bwMode="blackWhite">
          <a:xfrm>
            <a:off x="2895600" y="5562600"/>
            <a:ext cx="7315200" cy="1143000"/>
          </a:xfrm>
          <a:prstGeom prst="roundRect">
            <a:avLst>
              <a:gd name="adj" fmla="val 16667"/>
            </a:avLst>
          </a:prstGeom>
          <a:solidFill>
            <a:schemeClr val="accent1"/>
          </a:solidFill>
          <a:ln w="9525">
            <a:round/>
            <a:headEnd/>
            <a:tailEnd/>
          </a:ln>
          <a:effectLst/>
          <a:scene3d>
            <a:camera prst="legacyObliqueTopLeft"/>
            <a:lightRig rig="legacyFlat3" dir="t"/>
          </a:scene3d>
          <a:sp3d extrusionH="4302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95241" name="Text Box 9"/>
          <p:cNvSpPr txBox="1">
            <a:spLocks noChangeArrowheads="1"/>
          </p:cNvSpPr>
          <p:nvPr/>
        </p:nvSpPr>
        <p:spPr bwMode="blackWhite">
          <a:xfrm>
            <a:off x="3200400" y="5562600"/>
            <a:ext cx="68580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dirty="0">
                <a:latin typeface="Times New Roman" panose="02020603050405020304" pitchFamily="18" charset="0"/>
              </a:rPr>
              <a:t>Moral Membership </a:t>
            </a:r>
            <a:r>
              <a:rPr lang="en-US" altLang="en-US" sz="2800" b="1" dirty="0">
                <a:solidFill>
                  <a:schemeClr val="folHlink"/>
                </a:solidFill>
                <a:latin typeface="Times New Roman" panose="02020603050405020304" pitchFamily="18" charset="0"/>
              </a:rPr>
              <a:t>-</a:t>
            </a:r>
            <a:r>
              <a:rPr lang="en-US" altLang="en-US" sz="2800" dirty="0">
                <a:latin typeface="Times New Roman" panose="02020603050405020304" pitchFamily="18" charset="0"/>
              </a:rPr>
              <a:t> members have positive organizational feelings; will deny own needs</a:t>
            </a:r>
          </a:p>
        </p:txBody>
      </p:sp>
    </p:spTree>
    <p:extLst>
      <p:ext uri="{BB962C8B-B14F-4D97-AF65-F5344CB8AC3E}">
        <p14:creationId xmlns:p14="http://schemas.microsoft.com/office/powerpoint/2010/main" val="41016875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95242"/>
                                        </p:tgtEl>
                                        <p:attrNameLst>
                                          <p:attrName>style.visibility</p:attrName>
                                        </p:attrNameLst>
                                      </p:cBhvr>
                                      <p:to>
                                        <p:strVal val="visible"/>
                                      </p:to>
                                    </p:set>
                                    <p:animEffect transition="in" filter="wipe(up)">
                                      <p:cBhvr>
                                        <p:cTn id="7" dur="500"/>
                                        <p:tgtEl>
                                          <p:spTgt spid="95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95243"/>
                                        </p:tgtEl>
                                        <p:attrNameLst>
                                          <p:attrName>style.visibility</p:attrName>
                                        </p:attrNameLst>
                                      </p:cBhvr>
                                      <p:to>
                                        <p:strVal val="visible"/>
                                      </p:to>
                                    </p:set>
                                    <p:animEffect transition="in" filter="wipe(up)">
                                      <p:cBhvr>
                                        <p:cTn id="12" dur="500"/>
                                        <p:tgtEl>
                                          <p:spTgt spid="95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19"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0"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fontScale="90000"/>
          </a:bodyPr>
          <a:lstStyle/>
          <a:p>
            <a:r>
              <a:rPr lang="en-US" altLang="en-US" dirty="0" err="1"/>
              <a:t>Etzioni’s</a:t>
            </a:r>
            <a:r>
              <a:rPr lang="en-US" altLang="en-US" dirty="0"/>
              <a:t> Power </a:t>
            </a:r>
            <a:r>
              <a:rPr lang="en-US" altLang="en-US" dirty="0" smtClean="0"/>
              <a:t>Analysis </a:t>
            </a:r>
            <a:r>
              <a:rPr lang="en-GB" altLang="en-US" dirty="0"/>
              <a:t>	According to </a:t>
            </a:r>
            <a:r>
              <a:rPr lang="en-GB" altLang="en-US" dirty="0" err="1"/>
              <a:t>Etzioni's</a:t>
            </a:r>
            <a:r>
              <a:rPr lang="en-GB" altLang="en-US" dirty="0"/>
              <a:t> power analysis, the characteristics of the organization are an important factor in deciding the type of power to use.</a:t>
            </a:r>
            <a:endParaRPr lang="en-US" altLang="en-US" dirty="0"/>
          </a:p>
        </p:txBody>
      </p:sp>
      <p:grpSp>
        <p:nvGrpSpPr>
          <p:cNvPr id="60422" name="Group 6"/>
          <p:cNvGrpSpPr>
            <a:grpSpLocks/>
          </p:cNvGrpSpPr>
          <p:nvPr/>
        </p:nvGrpSpPr>
        <p:grpSpPr bwMode="auto">
          <a:xfrm>
            <a:off x="3959225" y="3273425"/>
            <a:ext cx="5949950" cy="2825750"/>
            <a:chOff x="1534" y="2062"/>
            <a:chExt cx="3748" cy="1780"/>
          </a:xfrm>
        </p:grpSpPr>
        <p:sp>
          <p:nvSpPr>
            <p:cNvPr id="60423" name="Rectangle 7"/>
            <p:cNvSpPr>
              <a:spLocks noChangeArrowheads="1"/>
            </p:cNvSpPr>
            <p:nvPr/>
          </p:nvSpPr>
          <p:spPr bwMode="auto">
            <a:xfrm>
              <a:off x="1534" y="2062"/>
              <a:ext cx="3748" cy="178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4" name="Line 8"/>
            <p:cNvSpPr>
              <a:spLocks noChangeShapeType="1"/>
            </p:cNvSpPr>
            <p:nvPr/>
          </p:nvSpPr>
          <p:spPr bwMode="auto">
            <a:xfrm>
              <a:off x="2799" y="2069"/>
              <a:ext cx="0" cy="176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5" name="Line 9"/>
            <p:cNvSpPr>
              <a:spLocks noChangeShapeType="1"/>
            </p:cNvSpPr>
            <p:nvPr/>
          </p:nvSpPr>
          <p:spPr bwMode="auto">
            <a:xfrm>
              <a:off x="4061" y="2069"/>
              <a:ext cx="0" cy="176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6" name="Line 10"/>
            <p:cNvSpPr>
              <a:spLocks noChangeShapeType="1"/>
            </p:cNvSpPr>
            <p:nvPr/>
          </p:nvSpPr>
          <p:spPr bwMode="auto">
            <a:xfrm>
              <a:off x="1541" y="2686"/>
              <a:ext cx="3735"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7" name="Line 11"/>
            <p:cNvSpPr>
              <a:spLocks noChangeShapeType="1"/>
            </p:cNvSpPr>
            <p:nvPr/>
          </p:nvSpPr>
          <p:spPr bwMode="auto">
            <a:xfrm>
              <a:off x="1541" y="3263"/>
              <a:ext cx="3735"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0428" name="Rectangle 12"/>
          <p:cNvSpPr>
            <a:spLocks noChangeArrowheads="1"/>
          </p:cNvSpPr>
          <p:nvPr/>
        </p:nvSpPr>
        <p:spPr bwMode="auto">
          <a:xfrm>
            <a:off x="4911210" y="1979993"/>
            <a:ext cx="4045980" cy="6437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3600">
                <a:solidFill>
                  <a:schemeClr val="folHlink"/>
                </a:solidFill>
              </a:rPr>
              <a:t>Type of Membership</a:t>
            </a:r>
          </a:p>
        </p:txBody>
      </p:sp>
      <p:sp>
        <p:nvSpPr>
          <p:cNvPr id="60429" name="Rectangle 13"/>
          <p:cNvSpPr>
            <a:spLocks noChangeArrowheads="1"/>
          </p:cNvSpPr>
          <p:nvPr/>
        </p:nvSpPr>
        <p:spPr bwMode="auto">
          <a:xfrm rot="16200000">
            <a:off x="650194" y="4278693"/>
            <a:ext cx="2846165" cy="6437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3600">
                <a:solidFill>
                  <a:schemeClr val="folHlink"/>
                </a:solidFill>
              </a:rPr>
              <a:t>Type of Power</a:t>
            </a:r>
          </a:p>
        </p:txBody>
      </p:sp>
      <p:sp>
        <p:nvSpPr>
          <p:cNvPr id="60430" name="Rectangle 14"/>
          <p:cNvSpPr>
            <a:spLocks noChangeArrowheads="1"/>
          </p:cNvSpPr>
          <p:nvPr/>
        </p:nvSpPr>
        <p:spPr bwMode="auto">
          <a:xfrm>
            <a:off x="4387795" y="2864618"/>
            <a:ext cx="1114537"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Alienative</a:t>
            </a:r>
          </a:p>
        </p:txBody>
      </p:sp>
      <p:sp>
        <p:nvSpPr>
          <p:cNvPr id="60431" name="Rectangle 15"/>
          <p:cNvSpPr>
            <a:spLocks noChangeArrowheads="1"/>
          </p:cNvSpPr>
          <p:nvPr/>
        </p:nvSpPr>
        <p:spPr bwMode="auto">
          <a:xfrm>
            <a:off x="6410661" y="2864618"/>
            <a:ext cx="1197893"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Calculative</a:t>
            </a:r>
          </a:p>
        </p:txBody>
      </p:sp>
      <p:sp>
        <p:nvSpPr>
          <p:cNvPr id="60432" name="Rectangle 16"/>
          <p:cNvSpPr>
            <a:spLocks noChangeArrowheads="1"/>
          </p:cNvSpPr>
          <p:nvPr/>
        </p:nvSpPr>
        <p:spPr bwMode="auto">
          <a:xfrm>
            <a:off x="8528405" y="2864618"/>
            <a:ext cx="740652"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Moral</a:t>
            </a:r>
          </a:p>
        </p:txBody>
      </p:sp>
      <p:sp>
        <p:nvSpPr>
          <p:cNvPr id="60433" name="Rectangle 17"/>
          <p:cNvSpPr>
            <a:spLocks noChangeArrowheads="1"/>
          </p:cNvSpPr>
          <p:nvPr/>
        </p:nvSpPr>
        <p:spPr bwMode="auto">
          <a:xfrm>
            <a:off x="2530928" y="5455418"/>
            <a:ext cx="1173847"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Normative</a:t>
            </a:r>
          </a:p>
        </p:txBody>
      </p:sp>
      <p:sp>
        <p:nvSpPr>
          <p:cNvPr id="60434" name="Rectangle 18"/>
          <p:cNvSpPr>
            <a:spLocks noChangeArrowheads="1"/>
          </p:cNvSpPr>
          <p:nvPr/>
        </p:nvSpPr>
        <p:spPr bwMode="auto">
          <a:xfrm>
            <a:off x="2564575" y="4502918"/>
            <a:ext cx="1116076"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Utilitarian</a:t>
            </a:r>
          </a:p>
        </p:txBody>
      </p:sp>
      <p:sp>
        <p:nvSpPr>
          <p:cNvPr id="60435" name="Rectangle 19"/>
          <p:cNvSpPr>
            <a:spLocks noChangeArrowheads="1"/>
          </p:cNvSpPr>
          <p:nvPr/>
        </p:nvSpPr>
        <p:spPr bwMode="auto">
          <a:xfrm>
            <a:off x="2624534" y="3550418"/>
            <a:ext cx="988220" cy="36676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a:t>Coercive</a:t>
            </a:r>
          </a:p>
        </p:txBody>
      </p:sp>
      <p:sp>
        <p:nvSpPr>
          <p:cNvPr id="60436" name="Oval 20"/>
          <p:cNvSpPr>
            <a:spLocks noChangeArrowheads="1"/>
          </p:cNvSpPr>
          <p:nvPr/>
        </p:nvSpPr>
        <p:spPr bwMode="auto">
          <a:xfrm>
            <a:off x="4800600" y="3581400"/>
            <a:ext cx="381000" cy="381000"/>
          </a:xfrm>
          <a:prstGeom prst="ellipse">
            <a:avLst/>
          </a:prstGeom>
          <a:solidFill>
            <a:srgbClr val="333333"/>
          </a:solidFill>
          <a:ln w="12700">
            <a:solidFill>
              <a:srgbClr val="333333"/>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7" name="Oval 21"/>
          <p:cNvSpPr>
            <a:spLocks noChangeArrowheads="1"/>
          </p:cNvSpPr>
          <p:nvPr/>
        </p:nvSpPr>
        <p:spPr bwMode="auto">
          <a:xfrm>
            <a:off x="6781800" y="4572000"/>
            <a:ext cx="381000" cy="381000"/>
          </a:xfrm>
          <a:prstGeom prst="ellipse">
            <a:avLst/>
          </a:prstGeom>
          <a:solidFill>
            <a:srgbClr val="333333"/>
          </a:solidFill>
          <a:ln w="12700">
            <a:solidFill>
              <a:srgbClr val="333333"/>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8" name="Oval 22"/>
          <p:cNvSpPr>
            <a:spLocks noChangeArrowheads="1"/>
          </p:cNvSpPr>
          <p:nvPr/>
        </p:nvSpPr>
        <p:spPr bwMode="auto">
          <a:xfrm>
            <a:off x="8763000" y="5486400"/>
            <a:ext cx="381000" cy="381000"/>
          </a:xfrm>
          <a:prstGeom prst="ellipse">
            <a:avLst/>
          </a:prstGeom>
          <a:solidFill>
            <a:srgbClr val="333333"/>
          </a:solidFill>
          <a:ln w="12700">
            <a:solidFill>
              <a:srgbClr val="333333"/>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9" name="Rectangle 23"/>
          <p:cNvSpPr>
            <a:spLocks noChangeArrowheads="1"/>
          </p:cNvSpPr>
          <p:nvPr/>
        </p:nvSpPr>
        <p:spPr bwMode="auto">
          <a:xfrm>
            <a:off x="4528758" y="6247531"/>
            <a:ext cx="5002973" cy="212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800"/>
              <a:t>SOURCE: Adapted from Amitai Etzioni, </a:t>
            </a:r>
            <a:r>
              <a:rPr lang="en-US" altLang="en-US" sz="800" i="1"/>
              <a:t>Modern Organizations (Upper “Saddle River, N. J.: Prentice-Hall, 1964), 59-61</a:t>
            </a:r>
            <a:endParaRPr lang="en-US" altLang="en-US" sz="800"/>
          </a:p>
        </p:txBody>
      </p:sp>
    </p:spTree>
    <p:extLst>
      <p:ext uri="{BB962C8B-B14F-4D97-AF65-F5344CB8AC3E}">
        <p14:creationId xmlns:p14="http://schemas.microsoft.com/office/powerpoint/2010/main" val="3424248901"/>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7"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2468"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Kanter’s Symbols of Power</a:t>
            </a:r>
          </a:p>
        </p:txBody>
      </p:sp>
      <p:sp>
        <p:nvSpPr>
          <p:cNvPr id="62469"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marL="119063" indent="166688">
              <a:spcAft>
                <a:spcPct val="30000"/>
              </a:spcAft>
              <a:buClr>
                <a:schemeClr val="tx1"/>
              </a:buClr>
              <a:buSzPct val="75000"/>
              <a:buNone/>
            </a:pPr>
            <a:r>
              <a:rPr lang="en-US" altLang="en-US"/>
              <a:t> Ability to intercede for someone in trouble</a:t>
            </a:r>
          </a:p>
          <a:p>
            <a:pPr marL="119063" indent="166688">
              <a:spcAft>
                <a:spcPct val="30000"/>
              </a:spcAft>
              <a:buClr>
                <a:schemeClr val="tx1"/>
              </a:buClr>
              <a:buSzPct val="75000"/>
              <a:buNone/>
            </a:pPr>
            <a:r>
              <a:rPr lang="en-US" altLang="en-US"/>
              <a:t> Ability to get placements for favored employees</a:t>
            </a:r>
          </a:p>
          <a:p>
            <a:pPr marL="119063" indent="166688">
              <a:spcAft>
                <a:spcPct val="30000"/>
              </a:spcAft>
              <a:buClr>
                <a:schemeClr val="tx1"/>
              </a:buClr>
              <a:buSzPct val="75000"/>
              <a:buNone/>
            </a:pPr>
            <a:r>
              <a:rPr lang="en-US" altLang="en-US"/>
              <a:t> Exceeding budget limitations</a:t>
            </a:r>
          </a:p>
          <a:p>
            <a:pPr marL="119063" indent="166688">
              <a:spcAft>
                <a:spcPct val="30000"/>
              </a:spcAft>
              <a:buClr>
                <a:schemeClr val="tx1"/>
              </a:buClr>
              <a:buSzPct val="75000"/>
              <a:buNone/>
            </a:pPr>
            <a:r>
              <a:rPr lang="en-US" altLang="en-US"/>
              <a:t> Procuring above-average raises for employees</a:t>
            </a:r>
          </a:p>
          <a:p>
            <a:pPr marL="119063" indent="166688">
              <a:spcAft>
                <a:spcPct val="30000"/>
              </a:spcAft>
              <a:buClr>
                <a:schemeClr val="tx1"/>
              </a:buClr>
              <a:buSzPct val="75000"/>
              <a:buNone/>
            </a:pPr>
            <a:r>
              <a:rPr lang="en-US" altLang="en-US"/>
              <a:t> Getting items on the agenda at meetings</a:t>
            </a:r>
          </a:p>
          <a:p>
            <a:pPr marL="119063" indent="166688">
              <a:spcAft>
                <a:spcPct val="30000"/>
              </a:spcAft>
              <a:buClr>
                <a:schemeClr val="tx1"/>
              </a:buClr>
              <a:buSzPct val="75000"/>
              <a:buNone/>
            </a:pPr>
            <a:r>
              <a:rPr lang="en-US" altLang="en-US"/>
              <a:t> Access to early information</a:t>
            </a:r>
          </a:p>
          <a:p>
            <a:pPr marL="119063" indent="166688">
              <a:spcAft>
                <a:spcPct val="30000"/>
              </a:spcAft>
              <a:buClr>
                <a:schemeClr val="tx1"/>
              </a:buClr>
              <a:buSzPct val="75000"/>
              <a:buNone/>
            </a:pPr>
            <a:r>
              <a:rPr lang="en-US" altLang="en-US"/>
              <a:t> Having top managers seek out their opinion</a:t>
            </a:r>
          </a:p>
        </p:txBody>
      </p:sp>
      <p:pic>
        <p:nvPicPr>
          <p:cNvPr id="62473" name="Picture 9"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328" y="775335"/>
            <a:ext cx="1066800"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4" name="Picture 10"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1950660"/>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5" name="Picture 11"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2529214"/>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6" name="Picture 12"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7328" y="3138331"/>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7" name="Picture 13"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3775403"/>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8" name="Picture 14"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4764317"/>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79" name="Picture 15"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4269860"/>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480" name="Picture 16" descr="C:\Program Files\Microsoft Office\Clipart\standard\stddir3\IN0035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675" y="5318991"/>
            <a:ext cx="60960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23149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2469">
                                            <p:txEl>
                                              <p:pRg st="0" end="0"/>
                                            </p:txEl>
                                          </p:spTgt>
                                        </p:tgtEl>
                                        <p:attrNameLst>
                                          <p:attrName>style.visibility</p:attrName>
                                        </p:attrNameLst>
                                      </p:cBhvr>
                                      <p:to>
                                        <p:strVal val="visible"/>
                                      </p:to>
                                    </p:set>
                                    <p:animEffect transition="in" filter="wipe(up)">
                                      <p:cBhvr>
                                        <p:cTn id="7" dur="500"/>
                                        <p:tgtEl>
                                          <p:spTgt spid="62469">
                                            <p:txEl>
                                              <p:pRg st="0" end="0"/>
                                            </p:txEl>
                                          </p:spTgt>
                                        </p:tgtEl>
                                      </p:cBhvr>
                                    </p:animEffect>
                                  </p:childTnLst>
                                  <p:subTnLst>
                                    <p:animClr clrSpc="rgb" dir="cw">
                                      <p:cBhvr override="childStyle">
                                        <p:cTn dur="1" fill="hold" display="0" masterRel="nextClick" afterEffect="1"/>
                                        <p:tgtEl>
                                          <p:spTgt spid="62469">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2469">
                                            <p:txEl>
                                              <p:pRg st="1" end="1"/>
                                            </p:txEl>
                                          </p:spTgt>
                                        </p:tgtEl>
                                        <p:attrNameLst>
                                          <p:attrName>style.visibility</p:attrName>
                                        </p:attrNameLst>
                                      </p:cBhvr>
                                      <p:to>
                                        <p:strVal val="visible"/>
                                      </p:to>
                                    </p:set>
                                    <p:animEffect transition="in" filter="wipe(up)">
                                      <p:cBhvr>
                                        <p:cTn id="12" dur="500"/>
                                        <p:tgtEl>
                                          <p:spTgt spid="62469">
                                            <p:txEl>
                                              <p:pRg st="1" end="1"/>
                                            </p:txEl>
                                          </p:spTgt>
                                        </p:tgtEl>
                                      </p:cBhvr>
                                    </p:animEffect>
                                  </p:childTnLst>
                                  <p:subTnLst>
                                    <p:animClr clrSpc="rgb" dir="cw">
                                      <p:cBhvr override="childStyle">
                                        <p:cTn dur="1" fill="hold" display="0" masterRel="nextClick" afterEffect="1"/>
                                        <p:tgtEl>
                                          <p:spTgt spid="62469">
                                            <p:txEl>
                                              <p:pRg st="1" end="1"/>
                                            </p:txEl>
                                          </p:spTgt>
                                        </p:tgtEl>
                                        <p:attrNameLst>
                                          <p:attrName>ppt_c</p:attrName>
                                        </p:attrNameLst>
                                      </p:cBhvr>
                                      <p:to>
                                        <a:srgbClr val="C0C0C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62469">
                                            <p:txEl>
                                              <p:pRg st="2" end="2"/>
                                            </p:txEl>
                                          </p:spTgt>
                                        </p:tgtEl>
                                        <p:attrNameLst>
                                          <p:attrName>style.visibility</p:attrName>
                                        </p:attrNameLst>
                                      </p:cBhvr>
                                      <p:to>
                                        <p:strVal val="visible"/>
                                      </p:to>
                                    </p:set>
                                    <p:animEffect transition="in" filter="wipe(up)">
                                      <p:cBhvr>
                                        <p:cTn id="17" dur="500"/>
                                        <p:tgtEl>
                                          <p:spTgt spid="62469">
                                            <p:txEl>
                                              <p:pRg st="2" end="2"/>
                                            </p:txEl>
                                          </p:spTgt>
                                        </p:tgtEl>
                                      </p:cBhvr>
                                    </p:animEffect>
                                  </p:childTnLst>
                                  <p:subTnLst>
                                    <p:animClr clrSpc="rgb" dir="cw">
                                      <p:cBhvr override="childStyle">
                                        <p:cTn dur="1" fill="hold" display="0" masterRel="nextClick" afterEffect="1"/>
                                        <p:tgtEl>
                                          <p:spTgt spid="62469">
                                            <p:txEl>
                                              <p:pRg st="2" end="2"/>
                                            </p:txEl>
                                          </p:spTgt>
                                        </p:tgtEl>
                                        <p:attrNameLst>
                                          <p:attrName>ppt_c</p:attrName>
                                        </p:attrNameLst>
                                      </p:cBhvr>
                                      <p:to>
                                        <a:srgbClr val="C0C0C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62469">
                                            <p:txEl>
                                              <p:pRg st="3" end="3"/>
                                            </p:txEl>
                                          </p:spTgt>
                                        </p:tgtEl>
                                        <p:attrNameLst>
                                          <p:attrName>style.visibility</p:attrName>
                                        </p:attrNameLst>
                                      </p:cBhvr>
                                      <p:to>
                                        <p:strVal val="visible"/>
                                      </p:to>
                                    </p:set>
                                    <p:animEffect transition="in" filter="wipe(up)">
                                      <p:cBhvr>
                                        <p:cTn id="22" dur="500"/>
                                        <p:tgtEl>
                                          <p:spTgt spid="62469">
                                            <p:txEl>
                                              <p:pRg st="3" end="3"/>
                                            </p:txEl>
                                          </p:spTgt>
                                        </p:tgtEl>
                                      </p:cBhvr>
                                    </p:animEffect>
                                  </p:childTnLst>
                                  <p:subTnLst>
                                    <p:animClr clrSpc="rgb" dir="cw">
                                      <p:cBhvr override="childStyle">
                                        <p:cTn dur="1" fill="hold" display="0" masterRel="nextClick" afterEffect="1"/>
                                        <p:tgtEl>
                                          <p:spTgt spid="62469">
                                            <p:txEl>
                                              <p:pRg st="3" end="3"/>
                                            </p:txEl>
                                          </p:spTgt>
                                        </p:tgtEl>
                                        <p:attrNameLst>
                                          <p:attrName>ppt_c</p:attrName>
                                        </p:attrNameLst>
                                      </p:cBhvr>
                                      <p:to>
                                        <a:srgbClr val="C0C0C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62469">
                                            <p:txEl>
                                              <p:pRg st="4" end="4"/>
                                            </p:txEl>
                                          </p:spTgt>
                                        </p:tgtEl>
                                        <p:attrNameLst>
                                          <p:attrName>style.visibility</p:attrName>
                                        </p:attrNameLst>
                                      </p:cBhvr>
                                      <p:to>
                                        <p:strVal val="visible"/>
                                      </p:to>
                                    </p:set>
                                    <p:animEffect transition="in" filter="wipe(up)">
                                      <p:cBhvr>
                                        <p:cTn id="27" dur="500"/>
                                        <p:tgtEl>
                                          <p:spTgt spid="62469">
                                            <p:txEl>
                                              <p:pRg st="4" end="4"/>
                                            </p:txEl>
                                          </p:spTgt>
                                        </p:tgtEl>
                                      </p:cBhvr>
                                    </p:animEffect>
                                  </p:childTnLst>
                                  <p:subTnLst>
                                    <p:animClr clrSpc="rgb" dir="cw">
                                      <p:cBhvr override="childStyle">
                                        <p:cTn dur="1" fill="hold" display="0" masterRel="nextClick" afterEffect="1"/>
                                        <p:tgtEl>
                                          <p:spTgt spid="62469">
                                            <p:txEl>
                                              <p:pRg st="4" end="4"/>
                                            </p:txEl>
                                          </p:spTgt>
                                        </p:tgtEl>
                                        <p:attrNameLst>
                                          <p:attrName>ppt_c</p:attrName>
                                        </p:attrNameLst>
                                      </p:cBhvr>
                                      <p:to>
                                        <a:srgbClr val="C0C0C0"/>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62469">
                                            <p:txEl>
                                              <p:pRg st="5" end="5"/>
                                            </p:txEl>
                                          </p:spTgt>
                                        </p:tgtEl>
                                        <p:attrNameLst>
                                          <p:attrName>style.visibility</p:attrName>
                                        </p:attrNameLst>
                                      </p:cBhvr>
                                      <p:to>
                                        <p:strVal val="visible"/>
                                      </p:to>
                                    </p:set>
                                    <p:animEffect transition="in" filter="wipe(up)">
                                      <p:cBhvr>
                                        <p:cTn id="32" dur="500"/>
                                        <p:tgtEl>
                                          <p:spTgt spid="62469">
                                            <p:txEl>
                                              <p:pRg st="5" end="5"/>
                                            </p:txEl>
                                          </p:spTgt>
                                        </p:tgtEl>
                                      </p:cBhvr>
                                    </p:animEffect>
                                  </p:childTnLst>
                                  <p:subTnLst>
                                    <p:animClr clrSpc="rgb" dir="cw">
                                      <p:cBhvr override="childStyle">
                                        <p:cTn dur="1" fill="hold" display="0" masterRel="nextClick" afterEffect="1"/>
                                        <p:tgtEl>
                                          <p:spTgt spid="62469">
                                            <p:txEl>
                                              <p:pRg st="5" end="5"/>
                                            </p:txEl>
                                          </p:spTgt>
                                        </p:tgtEl>
                                        <p:attrNameLst>
                                          <p:attrName>ppt_c</p:attrName>
                                        </p:attrNameLst>
                                      </p:cBhvr>
                                      <p:to>
                                        <a:srgbClr val="C0C0C0"/>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62469">
                                            <p:txEl>
                                              <p:pRg st="6" end="6"/>
                                            </p:txEl>
                                          </p:spTgt>
                                        </p:tgtEl>
                                        <p:attrNameLst>
                                          <p:attrName>style.visibility</p:attrName>
                                        </p:attrNameLst>
                                      </p:cBhvr>
                                      <p:to>
                                        <p:strVal val="visible"/>
                                      </p:to>
                                    </p:set>
                                    <p:animEffect transition="in" filter="wipe(up)">
                                      <p:cBhvr>
                                        <p:cTn id="37" dur="500"/>
                                        <p:tgtEl>
                                          <p:spTgt spid="62469">
                                            <p:txEl>
                                              <p:pRg st="6" end="6"/>
                                            </p:txEl>
                                          </p:spTgt>
                                        </p:tgtEl>
                                      </p:cBhvr>
                                    </p:animEffect>
                                  </p:childTnLst>
                                  <p:subTnLst>
                                    <p:animClr clrSpc="rgb" dir="cw">
                                      <p:cBhvr override="childStyle">
                                        <p:cTn dur="1" fill="hold" display="0" masterRel="nextClick" afterEffect="1"/>
                                        <p:tgtEl>
                                          <p:spTgt spid="62469">
                                            <p:txEl>
                                              <p:pRg st="6" end="6"/>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4515"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4516"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Kanter’s Symbols of Powerlessness</a:t>
            </a:r>
          </a:p>
        </p:txBody>
      </p:sp>
      <p:sp>
        <p:nvSpPr>
          <p:cNvPr id="64524" name="Rectangle 12"/>
          <p:cNvSpPr>
            <a:spLocks noChangeArrowheads="1"/>
          </p:cNvSpPr>
          <p:nvPr/>
        </p:nvSpPr>
        <p:spPr bwMode="auto">
          <a:xfrm>
            <a:off x="6318250" y="3667125"/>
            <a:ext cx="4197350" cy="16827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r>
              <a:rPr lang="en-US" altLang="en-US" sz="2800" b="1"/>
              <a:t>First-line Supervisors</a:t>
            </a:r>
            <a:endParaRPr lang="en-US" altLang="en-US"/>
          </a:p>
          <a:p>
            <a:pPr>
              <a:buFontTx/>
              <a:buChar char="•"/>
            </a:pPr>
            <a:r>
              <a:rPr lang="en-US" altLang="en-US"/>
              <a:t> overly close supervision</a:t>
            </a:r>
          </a:p>
          <a:p>
            <a:pPr>
              <a:buFontTx/>
              <a:buChar char="•"/>
            </a:pPr>
            <a:r>
              <a:rPr lang="en-US" altLang="en-US"/>
              <a:t> inflexible adherence to rules</a:t>
            </a:r>
          </a:p>
          <a:p>
            <a:pPr>
              <a:buFontTx/>
              <a:buChar char="•"/>
            </a:pPr>
            <a:r>
              <a:rPr lang="en-US" altLang="en-US"/>
              <a:t> do job rather than train</a:t>
            </a:r>
          </a:p>
        </p:txBody>
      </p:sp>
      <p:sp>
        <p:nvSpPr>
          <p:cNvPr id="64525" name="Rectangle 13"/>
          <p:cNvSpPr>
            <a:spLocks noChangeArrowheads="1"/>
          </p:cNvSpPr>
          <p:nvPr/>
        </p:nvSpPr>
        <p:spPr bwMode="auto">
          <a:xfrm>
            <a:off x="6318250" y="1981200"/>
            <a:ext cx="4197350" cy="16827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r>
              <a:rPr lang="en-US" altLang="en-US" sz="2800" b="1"/>
              <a:t>Staff Professionals</a:t>
            </a:r>
            <a:endParaRPr lang="en-US" altLang="en-US"/>
          </a:p>
          <a:p>
            <a:pPr>
              <a:buFontTx/>
              <a:buChar char="•"/>
            </a:pPr>
            <a:r>
              <a:rPr lang="en-US" altLang="en-US"/>
              <a:t> resistance to change</a:t>
            </a:r>
          </a:p>
          <a:p>
            <a:pPr>
              <a:buFontTx/>
              <a:buChar char="•"/>
            </a:pPr>
            <a:r>
              <a:rPr lang="en-US" altLang="en-US"/>
              <a:t> turf protection</a:t>
            </a:r>
          </a:p>
        </p:txBody>
      </p:sp>
      <p:grpSp>
        <p:nvGrpSpPr>
          <p:cNvPr id="64559" name="Group 47"/>
          <p:cNvGrpSpPr>
            <a:grpSpLocks/>
          </p:cNvGrpSpPr>
          <p:nvPr/>
        </p:nvGrpSpPr>
        <p:grpSpPr bwMode="auto">
          <a:xfrm>
            <a:off x="2667001" y="5556253"/>
            <a:ext cx="7662863" cy="1149350"/>
            <a:chOff x="720" y="3500"/>
            <a:chExt cx="4827" cy="724"/>
          </a:xfrm>
        </p:grpSpPr>
        <p:sp>
          <p:nvSpPr>
            <p:cNvPr id="64551" name="Rectangle 39"/>
            <p:cNvSpPr>
              <a:spLocks noChangeArrowheads="1"/>
            </p:cNvSpPr>
            <p:nvPr/>
          </p:nvSpPr>
          <p:spPr bwMode="auto">
            <a:xfrm>
              <a:off x="1101" y="3512"/>
              <a:ext cx="4446" cy="4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a:t>Key to overcoming powerlessness: </a:t>
              </a:r>
            </a:p>
            <a:p>
              <a:pPr algn="ctr"/>
              <a:r>
                <a:rPr lang="en-US" altLang="en-US"/>
                <a:t>share power &amp; delegate decision making</a:t>
              </a:r>
            </a:p>
          </p:txBody>
        </p:sp>
        <p:graphicFrame>
          <p:nvGraphicFramePr>
            <p:cNvPr id="64552" name="Object 40"/>
            <p:cNvGraphicFramePr>
              <a:graphicFrameLocks noChangeAspect="1"/>
            </p:cNvGraphicFramePr>
            <p:nvPr/>
          </p:nvGraphicFramePr>
          <p:xfrm>
            <a:off x="720" y="3500"/>
            <a:ext cx="1296" cy="724"/>
          </p:xfrm>
          <a:graphic>
            <a:graphicData uri="http://schemas.openxmlformats.org/presentationml/2006/ole">
              <mc:AlternateContent xmlns:mc="http://schemas.openxmlformats.org/markup-compatibility/2006">
                <mc:Choice xmlns:v="urn:schemas-microsoft-com:vml" Requires="v">
                  <p:oleObj spid="_x0000_s1028" name="Clip" r:id="rId4" imgW="2286000" imgH="1276920" progId="MS_ClipArt_Gallery.2">
                    <p:embed/>
                  </p:oleObj>
                </mc:Choice>
                <mc:Fallback>
                  <p:oleObj name="Clip" r:id="rId4" imgW="2286000" imgH="1276920" progId="MS_ClipArt_Gallery.2">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 y="3500"/>
                          <a:ext cx="1296" cy="72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64560" name="Group 48"/>
          <p:cNvGrpSpPr>
            <a:grpSpLocks/>
          </p:cNvGrpSpPr>
          <p:nvPr/>
        </p:nvGrpSpPr>
        <p:grpSpPr bwMode="auto">
          <a:xfrm>
            <a:off x="2120900" y="1981200"/>
            <a:ext cx="4197350" cy="1682750"/>
            <a:chOff x="284" y="1248"/>
            <a:chExt cx="2644" cy="1060"/>
          </a:xfrm>
        </p:grpSpPr>
        <p:sp>
          <p:nvSpPr>
            <p:cNvPr id="64557" name="Rectangle 45"/>
            <p:cNvSpPr>
              <a:spLocks noChangeArrowheads="1"/>
            </p:cNvSpPr>
            <p:nvPr/>
          </p:nvSpPr>
          <p:spPr bwMode="auto">
            <a:xfrm>
              <a:off x="284" y="1248"/>
              <a:ext cx="2644" cy="106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US" altLang="en-US"/>
            </a:p>
          </p:txBody>
        </p:sp>
        <p:sp>
          <p:nvSpPr>
            <p:cNvPr id="64554" name="Rectangle 42"/>
            <p:cNvSpPr>
              <a:spLocks noChangeArrowheads="1"/>
            </p:cNvSpPr>
            <p:nvPr/>
          </p:nvSpPr>
          <p:spPr bwMode="auto">
            <a:xfrm>
              <a:off x="336" y="1287"/>
              <a:ext cx="2469" cy="8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800" b="1"/>
                <a:t>Top Executives</a:t>
              </a:r>
              <a:endParaRPr lang="en-US" altLang="en-US"/>
            </a:p>
            <a:p>
              <a:pPr>
                <a:buFontTx/>
                <a:buChar char="•"/>
              </a:pPr>
              <a:r>
                <a:rPr lang="en-US" altLang="en-US"/>
                <a:t> budget cuts</a:t>
              </a:r>
            </a:p>
            <a:p>
              <a:pPr>
                <a:buFontTx/>
                <a:buChar char="•"/>
              </a:pPr>
              <a:r>
                <a:rPr lang="en-US" altLang="en-US"/>
                <a:t> punishing behaviors</a:t>
              </a:r>
            </a:p>
            <a:p>
              <a:pPr>
                <a:buFontTx/>
                <a:buChar char="•"/>
              </a:pPr>
              <a:r>
                <a:rPr lang="en-US" altLang="en-US"/>
                <a:t> top-down communications</a:t>
              </a:r>
            </a:p>
          </p:txBody>
        </p:sp>
      </p:grpSp>
      <p:grpSp>
        <p:nvGrpSpPr>
          <p:cNvPr id="64561" name="Group 49"/>
          <p:cNvGrpSpPr>
            <a:grpSpLocks/>
          </p:cNvGrpSpPr>
          <p:nvPr/>
        </p:nvGrpSpPr>
        <p:grpSpPr bwMode="auto">
          <a:xfrm>
            <a:off x="2117725" y="3600450"/>
            <a:ext cx="4197350" cy="1752600"/>
            <a:chOff x="288" y="2256"/>
            <a:chExt cx="2644" cy="1104"/>
          </a:xfrm>
        </p:grpSpPr>
        <p:sp>
          <p:nvSpPr>
            <p:cNvPr id="64558" name="Rectangle 46"/>
            <p:cNvSpPr>
              <a:spLocks noChangeArrowheads="1"/>
            </p:cNvSpPr>
            <p:nvPr/>
          </p:nvSpPr>
          <p:spPr bwMode="auto">
            <a:xfrm>
              <a:off x="288" y="2300"/>
              <a:ext cx="2644" cy="106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endParaRPr lang="en-US" altLang="en-US"/>
            </a:p>
          </p:txBody>
        </p:sp>
        <p:sp>
          <p:nvSpPr>
            <p:cNvPr id="64526" name="Rectangle 14"/>
            <p:cNvSpPr>
              <a:spLocks noChangeArrowheads="1"/>
            </p:cNvSpPr>
            <p:nvPr/>
          </p:nvSpPr>
          <p:spPr bwMode="auto">
            <a:xfrm>
              <a:off x="288" y="2256"/>
              <a:ext cx="2644" cy="1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r>
                <a:rPr lang="en-US" altLang="en-US" sz="2800" b="1"/>
                <a:t>Managers</a:t>
              </a:r>
              <a:endParaRPr lang="en-US" altLang="en-US"/>
            </a:p>
            <a:p>
              <a:pPr>
                <a:buFontTx/>
                <a:buChar char="•"/>
              </a:pPr>
              <a:r>
                <a:rPr lang="en-US" altLang="en-US"/>
                <a:t> assign external attribution -  </a:t>
              </a:r>
              <a:br>
                <a:rPr lang="en-US" altLang="en-US"/>
              </a:br>
              <a:r>
                <a:rPr lang="en-US" altLang="en-US"/>
                <a:t>  blame others or environment</a:t>
              </a:r>
            </a:p>
          </p:txBody>
        </p:sp>
      </p:grpSp>
    </p:spTree>
    <p:extLst>
      <p:ext uri="{BB962C8B-B14F-4D97-AF65-F5344CB8AC3E}">
        <p14:creationId xmlns:p14="http://schemas.microsoft.com/office/powerpoint/2010/main" val="13792167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64560"/>
                                        </p:tgtEl>
                                        <p:attrNameLst>
                                          <p:attrName>style.visibility</p:attrName>
                                        </p:attrNameLst>
                                      </p:cBhvr>
                                      <p:to>
                                        <p:strVal val="visible"/>
                                      </p:to>
                                    </p:set>
                                    <p:animEffect transition="in" filter="wipe(up)">
                                      <p:cBhvr>
                                        <p:cTn id="7" dur="500"/>
                                        <p:tgtEl>
                                          <p:spTgt spid="645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4525"/>
                                        </p:tgtEl>
                                        <p:attrNameLst>
                                          <p:attrName>style.visibility</p:attrName>
                                        </p:attrNameLst>
                                      </p:cBhvr>
                                      <p:to>
                                        <p:strVal val="visible"/>
                                      </p:to>
                                    </p:set>
                                    <p:animEffect transition="in" filter="wipe(up)">
                                      <p:cBhvr>
                                        <p:cTn id="12" dur="500"/>
                                        <p:tgtEl>
                                          <p:spTgt spid="6452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64561"/>
                                        </p:tgtEl>
                                        <p:attrNameLst>
                                          <p:attrName>style.visibility</p:attrName>
                                        </p:attrNameLst>
                                      </p:cBhvr>
                                      <p:to>
                                        <p:strVal val="visible"/>
                                      </p:to>
                                    </p:set>
                                    <p:animEffect transition="in" filter="wipe(up)">
                                      <p:cBhvr>
                                        <p:cTn id="17" dur="500"/>
                                        <p:tgtEl>
                                          <p:spTgt spid="645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64524"/>
                                        </p:tgtEl>
                                        <p:attrNameLst>
                                          <p:attrName>style.visibility</p:attrName>
                                        </p:attrNameLst>
                                      </p:cBhvr>
                                      <p:to>
                                        <p:strVal val="visible"/>
                                      </p:to>
                                    </p:set>
                                    <p:animEffect transition="in" filter="wipe(up)">
                                      <p:cBhvr>
                                        <p:cTn id="22" dur="500"/>
                                        <p:tgtEl>
                                          <p:spTgt spid="6452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nodeType="clickEffect">
                                  <p:stCondLst>
                                    <p:cond delay="0"/>
                                  </p:stCondLst>
                                  <p:childTnLst>
                                    <p:set>
                                      <p:cBhvr>
                                        <p:cTn id="26" dur="1" fill="hold">
                                          <p:stCondLst>
                                            <p:cond delay="0"/>
                                          </p:stCondLst>
                                        </p:cTn>
                                        <p:tgtEl>
                                          <p:spTgt spid="64559"/>
                                        </p:tgtEl>
                                        <p:attrNameLst>
                                          <p:attrName>style.visibility</p:attrName>
                                        </p:attrNameLst>
                                      </p:cBhvr>
                                      <p:to>
                                        <p:strVal val="visible"/>
                                      </p:to>
                                    </p:set>
                                    <p:animEffect transition="in" filter="wipe(up)">
                                      <p:cBhvr>
                                        <p:cTn id="27" dur="500"/>
                                        <p:tgtEl>
                                          <p:spTgt spid="645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24" grpId="0" animBg="1" autoUpdateAnimBg="0"/>
      <p:bldP spid="64525" grpId="0" animBg="1"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ChangeArrowheads="1"/>
          </p:cNvSpPr>
          <p:nvPr/>
        </p:nvSpPr>
        <p:spPr bwMode="auto">
          <a:xfrm>
            <a:off x="2514600" y="60960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63" name="Rectangle 3"/>
          <p:cNvSpPr>
            <a:spLocks noChangeArrowheads="1"/>
          </p:cNvSpPr>
          <p:nvPr/>
        </p:nvSpPr>
        <p:spPr bwMode="auto">
          <a:xfrm>
            <a:off x="4953000" y="60960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64"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Korda’s Power Symbols</a:t>
            </a:r>
          </a:p>
        </p:txBody>
      </p:sp>
      <p:sp>
        <p:nvSpPr>
          <p:cNvPr id="66590" name="Rectangle 30"/>
          <p:cNvSpPr>
            <a:spLocks noGrp="1" noChangeArrowheads="1"/>
          </p:cNvSpPr>
          <p:nvPr>
            <p:ph idx="1"/>
          </p:nvPr>
        </p:nvSpPr>
        <p:spPr/>
        <p:txBody>
          <a:bodyPr/>
          <a:lstStyle/>
          <a:p>
            <a:pPr>
              <a:buFont typeface="Wingdings" panose="05000000000000000000" pitchFamily="2" charset="2"/>
              <a:buNone/>
            </a:pPr>
            <a:r>
              <a:rPr lang="en-US" altLang="en-US" b="1">
                <a:solidFill>
                  <a:schemeClr val="folHlink"/>
                </a:solidFill>
              </a:rPr>
              <a:t>Power -</a:t>
            </a:r>
            <a:r>
              <a:rPr lang="en-US" altLang="en-US"/>
              <a:t> there are more people who inconvenience themselves on your behalf than there are people on whose behalf you would inconvenience yourself</a:t>
            </a:r>
          </a:p>
          <a:p>
            <a:pPr>
              <a:buFont typeface="Wingdings" panose="05000000000000000000" pitchFamily="2" charset="2"/>
              <a:buNone/>
            </a:pPr>
            <a:r>
              <a:rPr lang="en-US" altLang="en-US" b="1">
                <a:solidFill>
                  <a:schemeClr val="folHlink"/>
                </a:solidFill>
              </a:rPr>
              <a:t>Status -</a:t>
            </a:r>
            <a:r>
              <a:rPr lang="en-US" altLang="en-US"/>
              <a:t> a person’s relative standing in a group </a:t>
            </a:r>
            <a:br>
              <a:rPr lang="en-US" altLang="en-US"/>
            </a:br>
            <a:r>
              <a:rPr lang="en-US" altLang="en-US"/>
              <a:t>based on prestige and deference</a:t>
            </a:r>
          </a:p>
        </p:txBody>
      </p:sp>
      <p:grpSp>
        <p:nvGrpSpPr>
          <p:cNvPr id="66587" name="Group 27"/>
          <p:cNvGrpSpPr>
            <a:grpSpLocks/>
          </p:cNvGrpSpPr>
          <p:nvPr/>
        </p:nvGrpSpPr>
        <p:grpSpPr bwMode="auto">
          <a:xfrm>
            <a:off x="8058150" y="4419600"/>
            <a:ext cx="2000250" cy="2209800"/>
            <a:chOff x="720" y="2736"/>
            <a:chExt cx="1260" cy="1392"/>
          </a:xfrm>
        </p:grpSpPr>
        <p:pic>
          <p:nvPicPr>
            <p:cNvPr id="66582" name="Picture 22" descr="C:\Program Files\Microsoft Office\Clipart\standard\stddir4\PE0351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00" y="2736"/>
              <a:ext cx="780" cy="1392"/>
            </a:xfrm>
            <a:prstGeom prst="rect">
              <a:avLst/>
            </a:prstGeom>
            <a:noFill/>
            <a:extLst>
              <a:ext uri="{909E8E84-426E-40DD-AFC4-6F175D3DCCD1}">
                <a14:hiddenFill xmlns:a14="http://schemas.microsoft.com/office/drawing/2010/main">
                  <a:solidFill>
                    <a:srgbClr val="FFFFFF"/>
                  </a:solidFill>
                </a14:hiddenFill>
              </a:ext>
            </a:extLst>
          </p:spPr>
        </p:pic>
        <p:sp>
          <p:nvSpPr>
            <p:cNvPr id="66584" name="Text Box 24"/>
            <p:cNvSpPr txBox="1">
              <a:spLocks noChangeArrowheads="1"/>
            </p:cNvSpPr>
            <p:nvPr/>
          </p:nvSpPr>
          <p:spPr bwMode="auto">
            <a:xfrm>
              <a:off x="720" y="2832"/>
              <a:ext cx="509"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t>Access</a:t>
              </a:r>
            </a:p>
          </p:txBody>
        </p:sp>
      </p:grpSp>
      <p:grpSp>
        <p:nvGrpSpPr>
          <p:cNvPr id="66589" name="Group 29"/>
          <p:cNvGrpSpPr>
            <a:grpSpLocks/>
          </p:cNvGrpSpPr>
          <p:nvPr/>
        </p:nvGrpSpPr>
        <p:grpSpPr bwMode="auto">
          <a:xfrm>
            <a:off x="3048000" y="4267200"/>
            <a:ext cx="2057400" cy="2266950"/>
            <a:chOff x="3936" y="2688"/>
            <a:chExt cx="1296" cy="1428"/>
          </a:xfrm>
        </p:grpSpPr>
        <p:pic>
          <p:nvPicPr>
            <p:cNvPr id="66580" name="Picture 20" descr="C:\Program Files\Microsoft Office\Clipart\standard\stddir2\BS01054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36" y="3024"/>
              <a:ext cx="1296" cy="1092"/>
            </a:xfrm>
            <a:prstGeom prst="rect">
              <a:avLst/>
            </a:prstGeom>
            <a:noFill/>
            <a:extLst>
              <a:ext uri="{909E8E84-426E-40DD-AFC4-6F175D3DCCD1}">
                <a14:hiddenFill xmlns:a14="http://schemas.microsoft.com/office/drawing/2010/main">
                  <a:solidFill>
                    <a:srgbClr val="FFFFFF"/>
                  </a:solidFill>
                </a14:hiddenFill>
              </a:ext>
            </a:extLst>
          </p:spPr>
        </p:pic>
        <p:sp>
          <p:nvSpPr>
            <p:cNvPr id="66585" name="Text Box 25"/>
            <p:cNvSpPr txBox="1">
              <a:spLocks noChangeArrowheads="1"/>
            </p:cNvSpPr>
            <p:nvPr/>
          </p:nvSpPr>
          <p:spPr bwMode="auto">
            <a:xfrm>
              <a:off x="4312" y="2688"/>
              <a:ext cx="409"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t>Time</a:t>
              </a:r>
            </a:p>
          </p:txBody>
        </p:sp>
      </p:grpSp>
      <p:grpSp>
        <p:nvGrpSpPr>
          <p:cNvPr id="66588" name="Group 28"/>
          <p:cNvGrpSpPr>
            <a:grpSpLocks/>
          </p:cNvGrpSpPr>
          <p:nvPr/>
        </p:nvGrpSpPr>
        <p:grpSpPr bwMode="auto">
          <a:xfrm>
            <a:off x="5867401" y="4572001"/>
            <a:ext cx="1731963" cy="1893888"/>
            <a:chOff x="2454" y="2832"/>
            <a:chExt cx="1091" cy="1193"/>
          </a:xfrm>
        </p:grpSpPr>
        <p:pic>
          <p:nvPicPr>
            <p:cNvPr id="66583" name="Picture 23" descr="C:\Program Files\Microsoft Office\Clipart\standard\stddir1\BD06425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60" y="2832"/>
              <a:ext cx="1085" cy="911"/>
            </a:xfrm>
            <a:prstGeom prst="rect">
              <a:avLst/>
            </a:prstGeom>
            <a:noFill/>
            <a:extLst>
              <a:ext uri="{909E8E84-426E-40DD-AFC4-6F175D3DCCD1}">
                <a14:hiddenFill xmlns:a14="http://schemas.microsoft.com/office/drawing/2010/main">
                  <a:solidFill>
                    <a:srgbClr val="FFFFFF"/>
                  </a:solidFill>
                </a14:hiddenFill>
              </a:ext>
            </a:extLst>
          </p:spPr>
        </p:pic>
        <p:sp>
          <p:nvSpPr>
            <p:cNvPr id="66586" name="Text Box 26"/>
            <p:cNvSpPr txBox="1">
              <a:spLocks noChangeArrowheads="1"/>
            </p:cNvSpPr>
            <p:nvPr/>
          </p:nvSpPr>
          <p:spPr bwMode="auto">
            <a:xfrm>
              <a:off x="2454" y="3792"/>
              <a:ext cx="789"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dirty="0"/>
                <a:t>Furnishings</a:t>
              </a:r>
            </a:p>
          </p:txBody>
        </p:sp>
      </p:grpSp>
    </p:spTree>
    <p:extLst>
      <p:ext uri="{BB962C8B-B14F-4D97-AF65-F5344CB8AC3E}">
        <p14:creationId xmlns:p14="http://schemas.microsoft.com/office/powerpoint/2010/main" val="97160571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6590">
                                            <p:txEl>
                                              <p:pRg st="0" end="0"/>
                                            </p:txEl>
                                          </p:spTgt>
                                        </p:tgtEl>
                                        <p:attrNameLst>
                                          <p:attrName>style.visibility</p:attrName>
                                        </p:attrNameLst>
                                      </p:cBhvr>
                                      <p:to>
                                        <p:strVal val="visible"/>
                                      </p:to>
                                    </p:set>
                                    <p:animEffect transition="in" filter="wipe(up)">
                                      <p:cBhvr>
                                        <p:cTn id="7" dur="500"/>
                                        <p:tgtEl>
                                          <p:spTgt spid="665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6590">
                                            <p:txEl>
                                              <p:pRg st="1" end="1"/>
                                            </p:txEl>
                                          </p:spTgt>
                                        </p:tgtEl>
                                        <p:attrNameLst>
                                          <p:attrName>style.visibility</p:attrName>
                                        </p:attrNameLst>
                                      </p:cBhvr>
                                      <p:to>
                                        <p:strVal val="visible"/>
                                      </p:to>
                                    </p:set>
                                    <p:animEffect transition="in" filter="wipe(up)">
                                      <p:cBhvr>
                                        <p:cTn id="12" dur="500"/>
                                        <p:tgtEl>
                                          <p:spTgt spid="6659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nodeType="clickEffect">
                                  <p:stCondLst>
                                    <p:cond delay="0"/>
                                  </p:stCondLst>
                                  <p:childTnLst>
                                    <p:set>
                                      <p:cBhvr>
                                        <p:cTn id="16" dur="1" fill="hold">
                                          <p:stCondLst>
                                            <p:cond delay="0"/>
                                          </p:stCondLst>
                                        </p:cTn>
                                        <p:tgtEl>
                                          <p:spTgt spid="66588"/>
                                        </p:tgtEl>
                                        <p:attrNameLst>
                                          <p:attrName>style.visibility</p:attrName>
                                        </p:attrNameLst>
                                      </p:cBhvr>
                                      <p:to>
                                        <p:strVal val="visible"/>
                                      </p:to>
                                    </p:set>
                                    <p:anim calcmode="lin" valueType="num">
                                      <p:cBhvr>
                                        <p:cTn id="17" dur="500" fill="hold"/>
                                        <p:tgtEl>
                                          <p:spTgt spid="66588"/>
                                        </p:tgtEl>
                                        <p:attrNameLst>
                                          <p:attrName>ppt_w</p:attrName>
                                        </p:attrNameLst>
                                      </p:cBhvr>
                                      <p:tavLst>
                                        <p:tav tm="0">
                                          <p:val>
                                            <p:fltVal val="0"/>
                                          </p:val>
                                        </p:tav>
                                        <p:tav tm="100000">
                                          <p:val>
                                            <p:strVal val="#ppt_w"/>
                                          </p:val>
                                        </p:tav>
                                      </p:tavLst>
                                    </p:anim>
                                    <p:anim calcmode="lin" valueType="num">
                                      <p:cBhvr>
                                        <p:cTn id="18" dur="500" fill="hold"/>
                                        <p:tgtEl>
                                          <p:spTgt spid="66588"/>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3" presetClass="entr" presetSubtype="16" fill="hold" nodeType="clickEffect">
                                  <p:stCondLst>
                                    <p:cond delay="0"/>
                                  </p:stCondLst>
                                  <p:childTnLst>
                                    <p:set>
                                      <p:cBhvr>
                                        <p:cTn id="22" dur="1" fill="hold">
                                          <p:stCondLst>
                                            <p:cond delay="0"/>
                                          </p:stCondLst>
                                        </p:cTn>
                                        <p:tgtEl>
                                          <p:spTgt spid="66589"/>
                                        </p:tgtEl>
                                        <p:attrNameLst>
                                          <p:attrName>style.visibility</p:attrName>
                                        </p:attrNameLst>
                                      </p:cBhvr>
                                      <p:to>
                                        <p:strVal val="visible"/>
                                      </p:to>
                                    </p:set>
                                    <p:anim calcmode="lin" valueType="num">
                                      <p:cBhvr>
                                        <p:cTn id="23" dur="500" fill="hold"/>
                                        <p:tgtEl>
                                          <p:spTgt spid="66589"/>
                                        </p:tgtEl>
                                        <p:attrNameLst>
                                          <p:attrName>ppt_w</p:attrName>
                                        </p:attrNameLst>
                                      </p:cBhvr>
                                      <p:tavLst>
                                        <p:tav tm="0">
                                          <p:val>
                                            <p:fltVal val="0"/>
                                          </p:val>
                                        </p:tav>
                                        <p:tav tm="100000">
                                          <p:val>
                                            <p:strVal val="#ppt_w"/>
                                          </p:val>
                                        </p:tav>
                                      </p:tavLst>
                                    </p:anim>
                                    <p:anim calcmode="lin" valueType="num">
                                      <p:cBhvr>
                                        <p:cTn id="24" dur="500" fill="hold"/>
                                        <p:tgtEl>
                                          <p:spTgt spid="66589"/>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3" presetClass="entr" presetSubtype="16" fill="hold" nodeType="clickEffect">
                                  <p:stCondLst>
                                    <p:cond delay="0"/>
                                  </p:stCondLst>
                                  <p:childTnLst>
                                    <p:set>
                                      <p:cBhvr>
                                        <p:cTn id="28" dur="1" fill="hold">
                                          <p:stCondLst>
                                            <p:cond delay="0"/>
                                          </p:stCondLst>
                                        </p:cTn>
                                        <p:tgtEl>
                                          <p:spTgt spid="66587"/>
                                        </p:tgtEl>
                                        <p:attrNameLst>
                                          <p:attrName>style.visibility</p:attrName>
                                        </p:attrNameLst>
                                      </p:cBhvr>
                                      <p:to>
                                        <p:strVal val="visible"/>
                                      </p:to>
                                    </p:set>
                                    <p:anim calcmode="lin" valueType="num">
                                      <p:cBhvr>
                                        <p:cTn id="29" dur="500" fill="hold"/>
                                        <p:tgtEl>
                                          <p:spTgt spid="66587"/>
                                        </p:tgtEl>
                                        <p:attrNameLst>
                                          <p:attrName>ppt_w</p:attrName>
                                        </p:attrNameLst>
                                      </p:cBhvr>
                                      <p:tavLst>
                                        <p:tav tm="0">
                                          <p:val>
                                            <p:fltVal val="0"/>
                                          </p:val>
                                        </p:tav>
                                        <p:tav tm="100000">
                                          <p:val>
                                            <p:strVal val="#ppt_w"/>
                                          </p:val>
                                        </p:tav>
                                      </p:tavLst>
                                    </p:anim>
                                    <p:anim calcmode="lin" valueType="num">
                                      <p:cBhvr>
                                        <p:cTn id="30" dur="500" fill="hold"/>
                                        <p:tgtEl>
                                          <p:spTgt spid="66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90"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11"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12"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Political Behavior in Organizations</a:t>
            </a:r>
          </a:p>
        </p:txBody>
      </p:sp>
      <p:sp>
        <p:nvSpPr>
          <p:cNvPr id="68613"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Font typeface="Wingdings" panose="05000000000000000000" pitchFamily="2" charset="2"/>
              <a:buNone/>
            </a:pPr>
            <a:r>
              <a:rPr lang="en-US" altLang="en-US" b="1">
                <a:solidFill>
                  <a:schemeClr val="folHlink"/>
                </a:solidFill>
              </a:rPr>
              <a:t>Organizational Politics -</a:t>
            </a:r>
            <a:r>
              <a:rPr lang="en-US" altLang="en-US"/>
              <a:t> the use of power and influence in organizations</a:t>
            </a:r>
            <a:br>
              <a:rPr lang="en-US" altLang="en-US"/>
            </a:br>
            <a:endParaRPr lang="en-US" altLang="en-US"/>
          </a:p>
          <a:p>
            <a:pPr>
              <a:buFont typeface="Wingdings" panose="05000000000000000000" pitchFamily="2" charset="2"/>
              <a:buNone/>
            </a:pPr>
            <a:r>
              <a:rPr lang="en-US" altLang="en-US" b="1">
                <a:solidFill>
                  <a:schemeClr val="folHlink"/>
                </a:solidFill>
              </a:rPr>
              <a:t>Political Behavior -</a:t>
            </a:r>
            <a:r>
              <a:rPr lang="en-US" altLang="en-US"/>
              <a:t> actions not officially sanctioned by an organization that are taken to influence others in order to meet one’s personal goals</a:t>
            </a:r>
          </a:p>
        </p:txBody>
      </p:sp>
    </p:spTree>
    <p:extLst>
      <p:ext uri="{BB962C8B-B14F-4D97-AF65-F5344CB8AC3E}">
        <p14:creationId xmlns:p14="http://schemas.microsoft.com/office/powerpoint/2010/main" val="289604160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8613">
                                            <p:txEl>
                                              <p:pRg st="0" end="0"/>
                                            </p:txEl>
                                          </p:spTgt>
                                        </p:tgtEl>
                                        <p:attrNameLst>
                                          <p:attrName>style.visibility</p:attrName>
                                        </p:attrNameLst>
                                      </p:cBhvr>
                                      <p:to>
                                        <p:strVal val="visible"/>
                                      </p:to>
                                    </p:set>
                                    <p:animEffect transition="in" filter="wipe(up)">
                                      <p:cBhvr>
                                        <p:cTn id="7" dur="500"/>
                                        <p:tgtEl>
                                          <p:spTgt spid="68613">
                                            <p:txEl>
                                              <p:pRg st="0" end="0"/>
                                            </p:txEl>
                                          </p:spTgt>
                                        </p:tgtEl>
                                      </p:cBhvr>
                                    </p:animEffect>
                                  </p:childTnLst>
                                  <p:subTnLst>
                                    <p:animClr clrSpc="rgb" dir="cw">
                                      <p:cBhvr override="childStyle">
                                        <p:cTn dur="1" fill="hold" display="0" masterRel="nextClick" afterEffect="1"/>
                                        <p:tgtEl>
                                          <p:spTgt spid="68613">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8613">
                                            <p:txEl>
                                              <p:pRg st="1" end="1"/>
                                            </p:txEl>
                                          </p:spTgt>
                                        </p:tgtEl>
                                        <p:attrNameLst>
                                          <p:attrName>style.visibility</p:attrName>
                                        </p:attrNameLst>
                                      </p:cBhvr>
                                      <p:to>
                                        <p:strVal val="visible"/>
                                      </p:to>
                                    </p:set>
                                    <p:animEffect transition="in" filter="wipe(up)">
                                      <p:cBhvr>
                                        <p:cTn id="12" dur="500"/>
                                        <p:tgtEl>
                                          <p:spTgt spid="68613">
                                            <p:txEl>
                                              <p:pRg st="1" end="1"/>
                                            </p:txEl>
                                          </p:spTgt>
                                        </p:tgtEl>
                                      </p:cBhvr>
                                    </p:animEffect>
                                  </p:childTnLst>
                                  <p:subTnLst>
                                    <p:animClr clrSpc="rgb" dir="cw">
                                      <p:cBhvr override="childStyle">
                                        <p:cTn dur="1" fill="hold" display="0" masterRel="nextClick" afterEffect="1"/>
                                        <p:tgtEl>
                                          <p:spTgt spid="68613">
                                            <p:txEl>
                                              <p:pRg st="1" end="1"/>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3"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60"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Effective Political Characteristics</a:t>
            </a:r>
          </a:p>
        </p:txBody>
      </p:sp>
      <p:grpSp>
        <p:nvGrpSpPr>
          <p:cNvPr id="70678" name="Group 22"/>
          <p:cNvGrpSpPr>
            <a:grpSpLocks/>
          </p:cNvGrpSpPr>
          <p:nvPr/>
        </p:nvGrpSpPr>
        <p:grpSpPr bwMode="auto">
          <a:xfrm>
            <a:off x="3657600" y="2514600"/>
            <a:ext cx="5562600" cy="2590800"/>
            <a:chOff x="1344" y="1584"/>
            <a:chExt cx="3504" cy="1632"/>
          </a:xfrm>
        </p:grpSpPr>
        <p:sp>
          <p:nvSpPr>
            <p:cNvPr id="70676" name="Text Box 20"/>
            <p:cNvSpPr txBox="1">
              <a:spLocks noChangeArrowheads="1"/>
            </p:cNvSpPr>
            <p:nvPr/>
          </p:nvSpPr>
          <p:spPr bwMode="auto">
            <a:xfrm>
              <a:off x="1344" y="1584"/>
              <a:ext cx="3504" cy="1114"/>
            </a:xfrm>
            <a:prstGeom prst="rect">
              <a:avLst/>
            </a:prstGeom>
            <a:solidFill>
              <a:schemeClr val="accent1"/>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3600">
                  <a:latin typeface="Times New Roman" panose="02020603050405020304" pitchFamily="18" charset="0"/>
                </a:rPr>
                <a:t>What characteristics do effective political actors possess?</a:t>
              </a:r>
            </a:p>
          </p:txBody>
        </p:sp>
        <p:sp>
          <p:nvSpPr>
            <p:cNvPr id="70677" name="WordArt 21"/>
            <p:cNvSpPr>
              <a:spLocks noChangeArrowheads="1" noChangeShapeType="1" noTextEdit="1"/>
            </p:cNvSpPr>
            <p:nvPr/>
          </p:nvSpPr>
          <p:spPr bwMode="auto">
            <a:xfrm rot="935389">
              <a:off x="3696" y="2448"/>
              <a:ext cx="960" cy="768"/>
            </a:xfrm>
            <a:prstGeom prst="rect">
              <a:avLst/>
            </a:prstGeom>
          </p:spPr>
          <p:txBody>
            <a:bodyPr wrap="none" fromWordArt="1">
              <a:prstTxWarp prst="textFadeUp">
                <a:avLst>
                  <a:gd name="adj" fmla="val 9991"/>
                </a:avLst>
              </a:prstTxWarp>
            </a:bodyPr>
            <a:lstStyle/>
            <a:p>
              <a:pPr algn="ctr"/>
              <a:r>
                <a:rPr lang="en-GB" sz="4800" kern="10">
                  <a:ln w="12700">
                    <a:solidFill>
                      <a:srgbClr val="B2B2B2"/>
                    </a:solidFill>
                    <a:round/>
                    <a:headEnd/>
                    <a:tailEnd/>
                  </a:ln>
                  <a:gradFill rotWithShape="0">
                    <a:gsLst>
                      <a:gs pos="0">
                        <a:srgbClr val="520402"/>
                      </a:gs>
                      <a:gs pos="100000">
                        <a:srgbClr val="FFCC00"/>
                      </a:gs>
                    </a:gsLst>
                    <a:lin ang="4464611" scaled="1"/>
                  </a:gradFill>
                  <a:effectLst>
                    <a:outerShdw dist="35921" dir="2700000" sy="50000" rotWithShape="0">
                      <a:srgbClr val="875B0D"/>
                    </a:outerShdw>
                  </a:effectLst>
                  <a:latin typeface="Arial Black" panose="020B0A04020102020204" pitchFamily="34" charset="0"/>
                </a:rPr>
                <a:t>?</a:t>
              </a:r>
            </a:p>
          </p:txBody>
        </p:sp>
      </p:grpSp>
      <p:grpSp>
        <p:nvGrpSpPr>
          <p:cNvPr id="70720" name="Group 64"/>
          <p:cNvGrpSpPr>
            <a:grpSpLocks/>
          </p:cNvGrpSpPr>
          <p:nvPr/>
        </p:nvGrpSpPr>
        <p:grpSpPr bwMode="auto">
          <a:xfrm>
            <a:off x="2590801" y="3581401"/>
            <a:ext cx="2722563" cy="2714625"/>
            <a:chOff x="432" y="2271"/>
            <a:chExt cx="2051" cy="2031"/>
          </a:xfrm>
        </p:grpSpPr>
        <p:sp>
          <p:nvSpPr>
            <p:cNvPr id="70658" name="Rectangle 2"/>
            <p:cNvSpPr>
              <a:spLocks noChangeArrowheads="1"/>
            </p:cNvSpPr>
            <p:nvPr/>
          </p:nvSpPr>
          <p:spPr bwMode="auto">
            <a:xfrm>
              <a:off x="432" y="3936"/>
              <a:ext cx="120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84" name="Freeform 28"/>
            <p:cNvSpPr>
              <a:spLocks/>
            </p:cNvSpPr>
            <p:nvPr/>
          </p:nvSpPr>
          <p:spPr bwMode="auto">
            <a:xfrm>
              <a:off x="975" y="2572"/>
              <a:ext cx="117" cy="1556"/>
            </a:xfrm>
            <a:custGeom>
              <a:avLst/>
              <a:gdLst>
                <a:gd name="T0" fmla="*/ 233 w 233"/>
                <a:gd name="T1" fmla="*/ 57 h 3112"/>
                <a:gd name="T2" fmla="*/ 223 w 233"/>
                <a:gd name="T3" fmla="*/ 287 h 3112"/>
                <a:gd name="T4" fmla="*/ 199 w 233"/>
                <a:gd name="T5" fmla="*/ 490 h 3112"/>
                <a:gd name="T6" fmla="*/ 154 w 233"/>
                <a:gd name="T7" fmla="*/ 925 h 3112"/>
                <a:gd name="T8" fmla="*/ 133 w 233"/>
                <a:gd name="T9" fmla="*/ 1623 h 3112"/>
                <a:gd name="T10" fmla="*/ 127 w 233"/>
                <a:gd name="T11" fmla="*/ 1923 h 3112"/>
                <a:gd name="T12" fmla="*/ 144 w 233"/>
                <a:gd name="T13" fmla="*/ 2187 h 3112"/>
                <a:gd name="T14" fmla="*/ 156 w 233"/>
                <a:gd name="T15" fmla="*/ 2451 h 3112"/>
                <a:gd name="T16" fmla="*/ 144 w 233"/>
                <a:gd name="T17" fmla="*/ 2751 h 3112"/>
                <a:gd name="T18" fmla="*/ 106 w 233"/>
                <a:gd name="T19" fmla="*/ 3076 h 3112"/>
                <a:gd name="T20" fmla="*/ 95 w 233"/>
                <a:gd name="T21" fmla="*/ 3097 h 3112"/>
                <a:gd name="T22" fmla="*/ 77 w 233"/>
                <a:gd name="T23" fmla="*/ 3110 h 3112"/>
                <a:gd name="T24" fmla="*/ 36 w 233"/>
                <a:gd name="T25" fmla="*/ 3112 h 3112"/>
                <a:gd name="T26" fmla="*/ 4 w 233"/>
                <a:gd name="T27" fmla="*/ 3087 h 3112"/>
                <a:gd name="T28" fmla="*/ 0 w 233"/>
                <a:gd name="T29" fmla="*/ 3042 h 3112"/>
                <a:gd name="T30" fmla="*/ 27 w 233"/>
                <a:gd name="T31" fmla="*/ 2893 h 3112"/>
                <a:gd name="T32" fmla="*/ 32 w 233"/>
                <a:gd name="T33" fmla="*/ 2740 h 3112"/>
                <a:gd name="T34" fmla="*/ 45 w 233"/>
                <a:gd name="T35" fmla="*/ 2440 h 3112"/>
                <a:gd name="T36" fmla="*/ 32 w 233"/>
                <a:gd name="T37" fmla="*/ 2178 h 3112"/>
                <a:gd name="T38" fmla="*/ 20 w 233"/>
                <a:gd name="T39" fmla="*/ 1616 h 3112"/>
                <a:gd name="T40" fmla="*/ 43 w 233"/>
                <a:gd name="T41" fmla="*/ 919 h 3112"/>
                <a:gd name="T42" fmla="*/ 63 w 233"/>
                <a:gd name="T43" fmla="*/ 690 h 3112"/>
                <a:gd name="T44" fmla="*/ 88 w 233"/>
                <a:gd name="T45" fmla="*/ 488 h 3112"/>
                <a:gd name="T46" fmla="*/ 120 w 233"/>
                <a:gd name="T47" fmla="*/ 57 h 3112"/>
                <a:gd name="T48" fmla="*/ 138 w 233"/>
                <a:gd name="T49" fmla="*/ 14 h 3112"/>
                <a:gd name="T50" fmla="*/ 176 w 233"/>
                <a:gd name="T51" fmla="*/ 0 h 3112"/>
                <a:gd name="T52" fmla="*/ 215 w 233"/>
                <a:gd name="T53" fmla="*/ 14 h 3112"/>
                <a:gd name="T54" fmla="*/ 233 w 233"/>
                <a:gd name="T55" fmla="*/ 57 h 3112"/>
                <a:gd name="T56" fmla="*/ 233 w 233"/>
                <a:gd name="T57" fmla="*/ 57 h 3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 h="3112">
                  <a:moveTo>
                    <a:pt x="233" y="57"/>
                  </a:moveTo>
                  <a:lnTo>
                    <a:pt x="223" y="287"/>
                  </a:lnTo>
                  <a:lnTo>
                    <a:pt x="199" y="490"/>
                  </a:lnTo>
                  <a:lnTo>
                    <a:pt x="154" y="925"/>
                  </a:lnTo>
                  <a:lnTo>
                    <a:pt x="133" y="1623"/>
                  </a:lnTo>
                  <a:lnTo>
                    <a:pt x="127" y="1923"/>
                  </a:lnTo>
                  <a:lnTo>
                    <a:pt x="144" y="2187"/>
                  </a:lnTo>
                  <a:lnTo>
                    <a:pt x="156" y="2451"/>
                  </a:lnTo>
                  <a:lnTo>
                    <a:pt x="144" y="2751"/>
                  </a:lnTo>
                  <a:lnTo>
                    <a:pt x="106" y="3076"/>
                  </a:lnTo>
                  <a:lnTo>
                    <a:pt x="95" y="3097"/>
                  </a:lnTo>
                  <a:lnTo>
                    <a:pt x="77" y="3110"/>
                  </a:lnTo>
                  <a:lnTo>
                    <a:pt x="36" y="3112"/>
                  </a:lnTo>
                  <a:lnTo>
                    <a:pt x="4" y="3087"/>
                  </a:lnTo>
                  <a:lnTo>
                    <a:pt x="0" y="3042"/>
                  </a:lnTo>
                  <a:lnTo>
                    <a:pt x="27" y="2893"/>
                  </a:lnTo>
                  <a:lnTo>
                    <a:pt x="32" y="2740"/>
                  </a:lnTo>
                  <a:lnTo>
                    <a:pt x="45" y="2440"/>
                  </a:lnTo>
                  <a:lnTo>
                    <a:pt x="32" y="2178"/>
                  </a:lnTo>
                  <a:lnTo>
                    <a:pt x="20" y="1616"/>
                  </a:lnTo>
                  <a:lnTo>
                    <a:pt x="43" y="919"/>
                  </a:lnTo>
                  <a:lnTo>
                    <a:pt x="63" y="690"/>
                  </a:lnTo>
                  <a:lnTo>
                    <a:pt x="88" y="488"/>
                  </a:lnTo>
                  <a:lnTo>
                    <a:pt x="120" y="57"/>
                  </a:lnTo>
                  <a:lnTo>
                    <a:pt x="138" y="14"/>
                  </a:lnTo>
                  <a:lnTo>
                    <a:pt x="176" y="0"/>
                  </a:lnTo>
                  <a:lnTo>
                    <a:pt x="215" y="14"/>
                  </a:lnTo>
                  <a:lnTo>
                    <a:pt x="233" y="57"/>
                  </a:lnTo>
                  <a:lnTo>
                    <a:pt x="233" y="57"/>
                  </a:lnTo>
                  <a:close/>
                </a:path>
              </a:pathLst>
            </a:custGeom>
            <a:solidFill>
              <a:srgbClr val="A3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85" name="Freeform 29"/>
            <p:cNvSpPr>
              <a:spLocks/>
            </p:cNvSpPr>
            <p:nvPr/>
          </p:nvSpPr>
          <p:spPr bwMode="auto">
            <a:xfrm>
              <a:off x="842" y="2605"/>
              <a:ext cx="1412" cy="1657"/>
            </a:xfrm>
            <a:custGeom>
              <a:avLst/>
              <a:gdLst>
                <a:gd name="T0" fmla="*/ 33 w 2824"/>
                <a:gd name="T1" fmla="*/ 3051 h 3313"/>
                <a:gd name="T2" fmla="*/ 402 w 2824"/>
                <a:gd name="T3" fmla="*/ 2992 h 3313"/>
                <a:gd name="T4" fmla="*/ 429 w 2824"/>
                <a:gd name="T5" fmla="*/ 2175 h 3313"/>
                <a:gd name="T6" fmla="*/ 429 w 2824"/>
                <a:gd name="T7" fmla="*/ 764 h 3313"/>
                <a:gd name="T8" fmla="*/ 523 w 2824"/>
                <a:gd name="T9" fmla="*/ 0 h 3313"/>
                <a:gd name="T10" fmla="*/ 1514 w 2824"/>
                <a:gd name="T11" fmla="*/ 76 h 3313"/>
                <a:gd name="T12" fmla="*/ 2612 w 2824"/>
                <a:gd name="T13" fmla="*/ 92 h 3313"/>
                <a:gd name="T14" fmla="*/ 2438 w 2824"/>
                <a:gd name="T15" fmla="*/ 2791 h 3313"/>
                <a:gd name="T16" fmla="*/ 2824 w 2824"/>
                <a:gd name="T17" fmla="*/ 2812 h 3313"/>
                <a:gd name="T18" fmla="*/ 2781 w 2824"/>
                <a:gd name="T19" fmla="*/ 3035 h 3313"/>
                <a:gd name="T20" fmla="*/ 2221 w 2824"/>
                <a:gd name="T21" fmla="*/ 3074 h 3313"/>
                <a:gd name="T22" fmla="*/ 2282 w 2824"/>
                <a:gd name="T23" fmla="*/ 367 h 3313"/>
                <a:gd name="T24" fmla="*/ 745 w 2824"/>
                <a:gd name="T25" fmla="*/ 282 h 3313"/>
                <a:gd name="T26" fmla="*/ 654 w 2824"/>
                <a:gd name="T27" fmla="*/ 3259 h 3313"/>
                <a:gd name="T28" fmla="*/ 0 w 2824"/>
                <a:gd name="T29" fmla="*/ 3313 h 3313"/>
                <a:gd name="T30" fmla="*/ 33 w 2824"/>
                <a:gd name="T31" fmla="*/ 3051 h 3313"/>
                <a:gd name="T32" fmla="*/ 33 w 2824"/>
                <a:gd name="T33" fmla="*/ 3051 h 3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824" h="3313">
                  <a:moveTo>
                    <a:pt x="33" y="3051"/>
                  </a:moveTo>
                  <a:lnTo>
                    <a:pt x="402" y="2992"/>
                  </a:lnTo>
                  <a:lnTo>
                    <a:pt x="429" y="2175"/>
                  </a:lnTo>
                  <a:lnTo>
                    <a:pt x="429" y="764"/>
                  </a:lnTo>
                  <a:lnTo>
                    <a:pt x="523" y="0"/>
                  </a:lnTo>
                  <a:lnTo>
                    <a:pt x="1514" y="76"/>
                  </a:lnTo>
                  <a:lnTo>
                    <a:pt x="2612" y="92"/>
                  </a:lnTo>
                  <a:lnTo>
                    <a:pt x="2438" y="2791"/>
                  </a:lnTo>
                  <a:lnTo>
                    <a:pt x="2824" y="2812"/>
                  </a:lnTo>
                  <a:lnTo>
                    <a:pt x="2781" y="3035"/>
                  </a:lnTo>
                  <a:lnTo>
                    <a:pt x="2221" y="3074"/>
                  </a:lnTo>
                  <a:lnTo>
                    <a:pt x="2282" y="367"/>
                  </a:lnTo>
                  <a:lnTo>
                    <a:pt x="745" y="282"/>
                  </a:lnTo>
                  <a:lnTo>
                    <a:pt x="654" y="3259"/>
                  </a:lnTo>
                  <a:lnTo>
                    <a:pt x="0" y="3313"/>
                  </a:lnTo>
                  <a:lnTo>
                    <a:pt x="33" y="3051"/>
                  </a:lnTo>
                  <a:lnTo>
                    <a:pt x="33" y="3051"/>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86" name="Freeform 30"/>
            <p:cNvSpPr>
              <a:spLocks/>
            </p:cNvSpPr>
            <p:nvPr/>
          </p:nvSpPr>
          <p:spPr bwMode="auto">
            <a:xfrm>
              <a:off x="1161" y="2743"/>
              <a:ext cx="771" cy="1386"/>
            </a:xfrm>
            <a:custGeom>
              <a:avLst/>
              <a:gdLst>
                <a:gd name="T0" fmla="*/ 161 w 1542"/>
                <a:gd name="T1" fmla="*/ 0 h 2771"/>
                <a:gd name="T2" fmla="*/ 1542 w 1542"/>
                <a:gd name="T3" fmla="*/ 74 h 2771"/>
                <a:gd name="T4" fmla="*/ 1362 w 1542"/>
                <a:gd name="T5" fmla="*/ 2727 h 2771"/>
                <a:gd name="T6" fmla="*/ 0 w 1542"/>
                <a:gd name="T7" fmla="*/ 2771 h 2771"/>
                <a:gd name="T8" fmla="*/ 161 w 1542"/>
                <a:gd name="T9" fmla="*/ 0 h 2771"/>
                <a:gd name="T10" fmla="*/ 161 w 1542"/>
                <a:gd name="T11" fmla="*/ 0 h 2771"/>
              </a:gdLst>
              <a:ahLst/>
              <a:cxnLst>
                <a:cxn ang="0">
                  <a:pos x="T0" y="T1"/>
                </a:cxn>
                <a:cxn ang="0">
                  <a:pos x="T2" y="T3"/>
                </a:cxn>
                <a:cxn ang="0">
                  <a:pos x="T4" y="T5"/>
                </a:cxn>
                <a:cxn ang="0">
                  <a:pos x="T6" y="T7"/>
                </a:cxn>
                <a:cxn ang="0">
                  <a:pos x="T8" y="T9"/>
                </a:cxn>
                <a:cxn ang="0">
                  <a:pos x="T10" y="T11"/>
                </a:cxn>
              </a:cxnLst>
              <a:rect l="0" t="0" r="r" b="b"/>
              <a:pathLst>
                <a:path w="1542" h="2771">
                  <a:moveTo>
                    <a:pt x="161" y="0"/>
                  </a:moveTo>
                  <a:lnTo>
                    <a:pt x="1542" y="74"/>
                  </a:lnTo>
                  <a:lnTo>
                    <a:pt x="1362" y="2727"/>
                  </a:lnTo>
                  <a:lnTo>
                    <a:pt x="0" y="2771"/>
                  </a:lnTo>
                  <a:lnTo>
                    <a:pt x="161" y="0"/>
                  </a:lnTo>
                  <a:lnTo>
                    <a:pt x="161" y="0"/>
                  </a:lnTo>
                  <a:close/>
                </a:path>
              </a:pathLst>
            </a:custGeom>
            <a:solidFill>
              <a:srgbClr val="80DFF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87" name="Freeform 31"/>
            <p:cNvSpPr>
              <a:spLocks/>
            </p:cNvSpPr>
            <p:nvPr/>
          </p:nvSpPr>
          <p:spPr bwMode="auto">
            <a:xfrm>
              <a:off x="1207" y="3357"/>
              <a:ext cx="185" cy="470"/>
            </a:xfrm>
            <a:custGeom>
              <a:avLst/>
              <a:gdLst>
                <a:gd name="T0" fmla="*/ 7 w 370"/>
                <a:gd name="T1" fmla="*/ 0 h 941"/>
                <a:gd name="T2" fmla="*/ 370 w 370"/>
                <a:gd name="T3" fmla="*/ 42 h 941"/>
                <a:gd name="T4" fmla="*/ 246 w 370"/>
                <a:gd name="T5" fmla="*/ 358 h 941"/>
                <a:gd name="T6" fmla="*/ 359 w 370"/>
                <a:gd name="T7" fmla="*/ 433 h 941"/>
                <a:gd name="T8" fmla="*/ 307 w 370"/>
                <a:gd name="T9" fmla="*/ 568 h 941"/>
                <a:gd name="T10" fmla="*/ 284 w 370"/>
                <a:gd name="T11" fmla="*/ 907 h 941"/>
                <a:gd name="T12" fmla="*/ 0 w 370"/>
                <a:gd name="T13" fmla="*/ 941 h 941"/>
                <a:gd name="T14" fmla="*/ 7 w 370"/>
                <a:gd name="T15" fmla="*/ 0 h 941"/>
                <a:gd name="T16" fmla="*/ 7 w 370"/>
                <a:gd name="T17" fmla="*/ 0 h 9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941">
                  <a:moveTo>
                    <a:pt x="7" y="0"/>
                  </a:moveTo>
                  <a:lnTo>
                    <a:pt x="370" y="42"/>
                  </a:lnTo>
                  <a:lnTo>
                    <a:pt x="246" y="358"/>
                  </a:lnTo>
                  <a:lnTo>
                    <a:pt x="359" y="433"/>
                  </a:lnTo>
                  <a:lnTo>
                    <a:pt x="307" y="568"/>
                  </a:lnTo>
                  <a:lnTo>
                    <a:pt x="284" y="907"/>
                  </a:lnTo>
                  <a:lnTo>
                    <a:pt x="0" y="941"/>
                  </a:lnTo>
                  <a:lnTo>
                    <a:pt x="7" y="0"/>
                  </a:lnTo>
                  <a:lnTo>
                    <a:pt x="7"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88" name="Freeform 32"/>
            <p:cNvSpPr>
              <a:spLocks/>
            </p:cNvSpPr>
            <p:nvPr/>
          </p:nvSpPr>
          <p:spPr bwMode="auto">
            <a:xfrm>
              <a:off x="1190" y="3422"/>
              <a:ext cx="171" cy="390"/>
            </a:xfrm>
            <a:custGeom>
              <a:avLst/>
              <a:gdLst>
                <a:gd name="T0" fmla="*/ 169 w 341"/>
                <a:gd name="T1" fmla="*/ 219 h 780"/>
                <a:gd name="T2" fmla="*/ 233 w 341"/>
                <a:gd name="T3" fmla="*/ 230 h 780"/>
                <a:gd name="T4" fmla="*/ 239 w 341"/>
                <a:gd name="T5" fmla="*/ 0 h 780"/>
                <a:gd name="T6" fmla="*/ 75 w 341"/>
                <a:gd name="T7" fmla="*/ 6 h 780"/>
                <a:gd name="T8" fmla="*/ 0 w 341"/>
                <a:gd name="T9" fmla="*/ 753 h 780"/>
                <a:gd name="T10" fmla="*/ 185 w 341"/>
                <a:gd name="T11" fmla="*/ 780 h 780"/>
                <a:gd name="T12" fmla="*/ 239 w 341"/>
                <a:gd name="T13" fmla="*/ 699 h 780"/>
                <a:gd name="T14" fmla="*/ 113 w 341"/>
                <a:gd name="T15" fmla="*/ 589 h 780"/>
                <a:gd name="T16" fmla="*/ 196 w 341"/>
                <a:gd name="T17" fmla="*/ 579 h 780"/>
                <a:gd name="T18" fmla="*/ 282 w 341"/>
                <a:gd name="T19" fmla="*/ 516 h 780"/>
                <a:gd name="T20" fmla="*/ 341 w 341"/>
                <a:gd name="T21" fmla="*/ 437 h 780"/>
                <a:gd name="T22" fmla="*/ 179 w 341"/>
                <a:gd name="T23" fmla="*/ 437 h 780"/>
                <a:gd name="T24" fmla="*/ 169 w 341"/>
                <a:gd name="T25" fmla="*/ 219 h 780"/>
                <a:gd name="T26" fmla="*/ 169 w 341"/>
                <a:gd name="T27" fmla="*/ 219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41" h="780">
                  <a:moveTo>
                    <a:pt x="169" y="219"/>
                  </a:moveTo>
                  <a:lnTo>
                    <a:pt x="233" y="230"/>
                  </a:lnTo>
                  <a:lnTo>
                    <a:pt x="239" y="0"/>
                  </a:lnTo>
                  <a:lnTo>
                    <a:pt x="75" y="6"/>
                  </a:lnTo>
                  <a:lnTo>
                    <a:pt x="0" y="753"/>
                  </a:lnTo>
                  <a:lnTo>
                    <a:pt x="185" y="780"/>
                  </a:lnTo>
                  <a:lnTo>
                    <a:pt x="239" y="699"/>
                  </a:lnTo>
                  <a:lnTo>
                    <a:pt x="113" y="589"/>
                  </a:lnTo>
                  <a:lnTo>
                    <a:pt x="196" y="579"/>
                  </a:lnTo>
                  <a:lnTo>
                    <a:pt x="282" y="516"/>
                  </a:lnTo>
                  <a:lnTo>
                    <a:pt x="341" y="437"/>
                  </a:lnTo>
                  <a:lnTo>
                    <a:pt x="179" y="437"/>
                  </a:lnTo>
                  <a:lnTo>
                    <a:pt x="169" y="219"/>
                  </a:lnTo>
                  <a:lnTo>
                    <a:pt x="169" y="219"/>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89" name="Freeform 33"/>
            <p:cNvSpPr>
              <a:spLocks/>
            </p:cNvSpPr>
            <p:nvPr/>
          </p:nvSpPr>
          <p:spPr bwMode="auto">
            <a:xfrm>
              <a:off x="1216" y="2733"/>
              <a:ext cx="693" cy="149"/>
            </a:xfrm>
            <a:custGeom>
              <a:avLst/>
              <a:gdLst>
                <a:gd name="T0" fmla="*/ 21 w 1384"/>
                <a:gd name="T1" fmla="*/ 299 h 299"/>
                <a:gd name="T2" fmla="*/ 1359 w 1384"/>
                <a:gd name="T3" fmla="*/ 281 h 299"/>
                <a:gd name="T4" fmla="*/ 1384 w 1384"/>
                <a:gd name="T5" fmla="*/ 42 h 299"/>
                <a:gd name="T6" fmla="*/ 0 w 1384"/>
                <a:gd name="T7" fmla="*/ 0 h 299"/>
                <a:gd name="T8" fmla="*/ 21 w 1384"/>
                <a:gd name="T9" fmla="*/ 299 h 299"/>
                <a:gd name="T10" fmla="*/ 21 w 1384"/>
                <a:gd name="T11" fmla="*/ 299 h 299"/>
              </a:gdLst>
              <a:ahLst/>
              <a:cxnLst>
                <a:cxn ang="0">
                  <a:pos x="T0" y="T1"/>
                </a:cxn>
                <a:cxn ang="0">
                  <a:pos x="T2" y="T3"/>
                </a:cxn>
                <a:cxn ang="0">
                  <a:pos x="T4" y="T5"/>
                </a:cxn>
                <a:cxn ang="0">
                  <a:pos x="T6" y="T7"/>
                </a:cxn>
                <a:cxn ang="0">
                  <a:pos x="T8" y="T9"/>
                </a:cxn>
                <a:cxn ang="0">
                  <a:pos x="T10" y="T11"/>
                </a:cxn>
              </a:cxnLst>
              <a:rect l="0" t="0" r="r" b="b"/>
              <a:pathLst>
                <a:path w="1384" h="299">
                  <a:moveTo>
                    <a:pt x="21" y="299"/>
                  </a:moveTo>
                  <a:lnTo>
                    <a:pt x="1359" y="281"/>
                  </a:lnTo>
                  <a:lnTo>
                    <a:pt x="1384" y="42"/>
                  </a:lnTo>
                  <a:lnTo>
                    <a:pt x="0" y="0"/>
                  </a:lnTo>
                  <a:lnTo>
                    <a:pt x="21" y="299"/>
                  </a:lnTo>
                  <a:lnTo>
                    <a:pt x="21" y="299"/>
                  </a:lnTo>
                  <a:close/>
                </a:path>
              </a:pathLst>
            </a:custGeom>
            <a:solidFill>
              <a:srgbClr val="669BC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0" name="Freeform 34"/>
            <p:cNvSpPr>
              <a:spLocks/>
            </p:cNvSpPr>
            <p:nvPr/>
          </p:nvSpPr>
          <p:spPr bwMode="auto">
            <a:xfrm>
              <a:off x="1842" y="2753"/>
              <a:ext cx="167" cy="1400"/>
            </a:xfrm>
            <a:custGeom>
              <a:avLst/>
              <a:gdLst>
                <a:gd name="T0" fmla="*/ 133 w 334"/>
                <a:gd name="T1" fmla="*/ 0 h 2799"/>
                <a:gd name="T2" fmla="*/ 334 w 334"/>
                <a:gd name="T3" fmla="*/ 41 h 2799"/>
                <a:gd name="T4" fmla="*/ 147 w 334"/>
                <a:gd name="T5" fmla="*/ 2799 h 2799"/>
                <a:gd name="T6" fmla="*/ 0 w 334"/>
                <a:gd name="T7" fmla="*/ 2707 h 2799"/>
                <a:gd name="T8" fmla="*/ 133 w 334"/>
                <a:gd name="T9" fmla="*/ 0 h 2799"/>
                <a:gd name="T10" fmla="*/ 133 w 334"/>
                <a:gd name="T11" fmla="*/ 0 h 2799"/>
              </a:gdLst>
              <a:ahLst/>
              <a:cxnLst>
                <a:cxn ang="0">
                  <a:pos x="T0" y="T1"/>
                </a:cxn>
                <a:cxn ang="0">
                  <a:pos x="T2" y="T3"/>
                </a:cxn>
                <a:cxn ang="0">
                  <a:pos x="T4" y="T5"/>
                </a:cxn>
                <a:cxn ang="0">
                  <a:pos x="T6" y="T7"/>
                </a:cxn>
                <a:cxn ang="0">
                  <a:pos x="T8" y="T9"/>
                </a:cxn>
                <a:cxn ang="0">
                  <a:pos x="T10" y="T11"/>
                </a:cxn>
              </a:cxnLst>
              <a:rect l="0" t="0" r="r" b="b"/>
              <a:pathLst>
                <a:path w="334" h="2799">
                  <a:moveTo>
                    <a:pt x="133" y="0"/>
                  </a:moveTo>
                  <a:lnTo>
                    <a:pt x="334" y="41"/>
                  </a:lnTo>
                  <a:lnTo>
                    <a:pt x="147" y="2799"/>
                  </a:lnTo>
                  <a:lnTo>
                    <a:pt x="0" y="2707"/>
                  </a:lnTo>
                  <a:lnTo>
                    <a:pt x="133" y="0"/>
                  </a:lnTo>
                  <a:lnTo>
                    <a:pt x="133" y="0"/>
                  </a:lnTo>
                  <a:close/>
                </a:path>
              </a:pathLst>
            </a:custGeom>
            <a:solidFill>
              <a:srgbClr val="A3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1" name="Freeform 35"/>
            <p:cNvSpPr>
              <a:spLocks/>
            </p:cNvSpPr>
            <p:nvPr/>
          </p:nvSpPr>
          <p:spPr bwMode="auto">
            <a:xfrm>
              <a:off x="1313" y="2893"/>
              <a:ext cx="478" cy="413"/>
            </a:xfrm>
            <a:custGeom>
              <a:avLst/>
              <a:gdLst>
                <a:gd name="T0" fmla="*/ 0 w 957"/>
                <a:gd name="T1" fmla="*/ 248 h 826"/>
                <a:gd name="T2" fmla="*/ 300 w 957"/>
                <a:gd name="T3" fmla="*/ 221 h 826"/>
                <a:gd name="T4" fmla="*/ 530 w 957"/>
                <a:gd name="T5" fmla="*/ 0 h 826"/>
                <a:gd name="T6" fmla="*/ 715 w 957"/>
                <a:gd name="T7" fmla="*/ 269 h 826"/>
                <a:gd name="T8" fmla="*/ 957 w 957"/>
                <a:gd name="T9" fmla="*/ 311 h 826"/>
                <a:gd name="T10" fmla="*/ 731 w 957"/>
                <a:gd name="T11" fmla="*/ 627 h 826"/>
                <a:gd name="T12" fmla="*/ 741 w 957"/>
                <a:gd name="T13" fmla="*/ 826 h 826"/>
                <a:gd name="T14" fmla="*/ 488 w 957"/>
                <a:gd name="T15" fmla="*/ 632 h 826"/>
                <a:gd name="T16" fmla="*/ 190 w 957"/>
                <a:gd name="T17" fmla="*/ 795 h 826"/>
                <a:gd name="T18" fmla="*/ 212 w 957"/>
                <a:gd name="T19" fmla="*/ 557 h 826"/>
                <a:gd name="T20" fmla="*/ 0 w 957"/>
                <a:gd name="T21" fmla="*/ 248 h 826"/>
                <a:gd name="T22" fmla="*/ 0 w 957"/>
                <a:gd name="T23" fmla="*/ 248 h 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57" h="826">
                  <a:moveTo>
                    <a:pt x="0" y="248"/>
                  </a:moveTo>
                  <a:lnTo>
                    <a:pt x="300" y="221"/>
                  </a:lnTo>
                  <a:lnTo>
                    <a:pt x="530" y="0"/>
                  </a:lnTo>
                  <a:lnTo>
                    <a:pt x="715" y="269"/>
                  </a:lnTo>
                  <a:lnTo>
                    <a:pt x="957" y="311"/>
                  </a:lnTo>
                  <a:lnTo>
                    <a:pt x="731" y="627"/>
                  </a:lnTo>
                  <a:lnTo>
                    <a:pt x="741" y="826"/>
                  </a:lnTo>
                  <a:lnTo>
                    <a:pt x="488" y="632"/>
                  </a:lnTo>
                  <a:lnTo>
                    <a:pt x="190" y="795"/>
                  </a:lnTo>
                  <a:lnTo>
                    <a:pt x="212" y="557"/>
                  </a:lnTo>
                  <a:lnTo>
                    <a:pt x="0" y="248"/>
                  </a:lnTo>
                  <a:lnTo>
                    <a:pt x="0" y="248"/>
                  </a:lnTo>
                  <a:close/>
                </a:path>
              </a:pathLst>
            </a:custGeom>
            <a:solidFill>
              <a:srgbClr val="DBCD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2" name="Freeform 36"/>
            <p:cNvSpPr>
              <a:spLocks/>
            </p:cNvSpPr>
            <p:nvPr/>
          </p:nvSpPr>
          <p:spPr bwMode="auto">
            <a:xfrm>
              <a:off x="1081" y="2566"/>
              <a:ext cx="1073" cy="107"/>
            </a:xfrm>
            <a:custGeom>
              <a:avLst/>
              <a:gdLst>
                <a:gd name="T0" fmla="*/ 27 w 2145"/>
                <a:gd name="T1" fmla="*/ 0 h 216"/>
                <a:gd name="T2" fmla="*/ 163 w 2145"/>
                <a:gd name="T3" fmla="*/ 6 h 216"/>
                <a:gd name="T4" fmla="*/ 298 w 2145"/>
                <a:gd name="T5" fmla="*/ 27 h 216"/>
                <a:gd name="T6" fmla="*/ 434 w 2145"/>
                <a:gd name="T7" fmla="*/ 54 h 216"/>
                <a:gd name="T8" fmla="*/ 569 w 2145"/>
                <a:gd name="T9" fmla="*/ 70 h 216"/>
                <a:gd name="T10" fmla="*/ 973 w 2145"/>
                <a:gd name="T11" fmla="*/ 92 h 216"/>
                <a:gd name="T12" fmla="*/ 1341 w 2145"/>
                <a:gd name="T13" fmla="*/ 103 h 216"/>
                <a:gd name="T14" fmla="*/ 2115 w 2145"/>
                <a:gd name="T15" fmla="*/ 105 h 216"/>
                <a:gd name="T16" fmla="*/ 2145 w 2145"/>
                <a:gd name="T17" fmla="*/ 123 h 216"/>
                <a:gd name="T18" fmla="*/ 2133 w 2145"/>
                <a:gd name="T19" fmla="*/ 160 h 216"/>
                <a:gd name="T20" fmla="*/ 2093 w 2145"/>
                <a:gd name="T21" fmla="*/ 200 h 216"/>
                <a:gd name="T22" fmla="*/ 2039 w 2145"/>
                <a:gd name="T23" fmla="*/ 216 h 216"/>
                <a:gd name="T24" fmla="*/ 1301 w 2145"/>
                <a:gd name="T25" fmla="*/ 214 h 216"/>
                <a:gd name="T26" fmla="*/ 562 w 2145"/>
                <a:gd name="T27" fmla="*/ 184 h 216"/>
                <a:gd name="T28" fmla="*/ 343 w 2145"/>
                <a:gd name="T29" fmla="*/ 148 h 216"/>
                <a:gd name="T30" fmla="*/ 239 w 2145"/>
                <a:gd name="T31" fmla="*/ 132 h 216"/>
                <a:gd name="T32" fmla="*/ 122 w 2145"/>
                <a:gd name="T33" fmla="*/ 130 h 216"/>
                <a:gd name="T34" fmla="*/ 66 w 2145"/>
                <a:gd name="T35" fmla="*/ 112 h 216"/>
                <a:gd name="T36" fmla="*/ 20 w 2145"/>
                <a:gd name="T37" fmla="*/ 69 h 216"/>
                <a:gd name="T38" fmla="*/ 0 w 2145"/>
                <a:gd name="T39" fmla="*/ 24 h 216"/>
                <a:gd name="T40" fmla="*/ 7 w 2145"/>
                <a:gd name="T41" fmla="*/ 8 h 216"/>
                <a:gd name="T42" fmla="*/ 27 w 2145"/>
                <a:gd name="T43" fmla="*/ 0 h 216"/>
                <a:gd name="T44" fmla="*/ 27 w 2145"/>
                <a:gd name="T45" fmla="*/ 0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145" h="216">
                  <a:moveTo>
                    <a:pt x="27" y="0"/>
                  </a:moveTo>
                  <a:lnTo>
                    <a:pt x="163" y="6"/>
                  </a:lnTo>
                  <a:lnTo>
                    <a:pt x="298" y="27"/>
                  </a:lnTo>
                  <a:lnTo>
                    <a:pt x="434" y="54"/>
                  </a:lnTo>
                  <a:lnTo>
                    <a:pt x="569" y="70"/>
                  </a:lnTo>
                  <a:lnTo>
                    <a:pt x="973" y="92"/>
                  </a:lnTo>
                  <a:lnTo>
                    <a:pt x="1341" y="103"/>
                  </a:lnTo>
                  <a:lnTo>
                    <a:pt x="2115" y="105"/>
                  </a:lnTo>
                  <a:lnTo>
                    <a:pt x="2145" y="123"/>
                  </a:lnTo>
                  <a:lnTo>
                    <a:pt x="2133" y="160"/>
                  </a:lnTo>
                  <a:lnTo>
                    <a:pt x="2093" y="200"/>
                  </a:lnTo>
                  <a:lnTo>
                    <a:pt x="2039" y="216"/>
                  </a:lnTo>
                  <a:lnTo>
                    <a:pt x="1301" y="214"/>
                  </a:lnTo>
                  <a:lnTo>
                    <a:pt x="562" y="184"/>
                  </a:lnTo>
                  <a:lnTo>
                    <a:pt x="343" y="148"/>
                  </a:lnTo>
                  <a:lnTo>
                    <a:pt x="239" y="132"/>
                  </a:lnTo>
                  <a:lnTo>
                    <a:pt x="122" y="130"/>
                  </a:lnTo>
                  <a:lnTo>
                    <a:pt x="66" y="112"/>
                  </a:lnTo>
                  <a:lnTo>
                    <a:pt x="20" y="69"/>
                  </a:lnTo>
                  <a:lnTo>
                    <a:pt x="0" y="24"/>
                  </a:lnTo>
                  <a:lnTo>
                    <a:pt x="7" y="8"/>
                  </a:lnTo>
                  <a:lnTo>
                    <a:pt x="27" y="0"/>
                  </a:lnTo>
                  <a:lnTo>
                    <a:pt x="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3" name="Freeform 37"/>
            <p:cNvSpPr>
              <a:spLocks/>
            </p:cNvSpPr>
            <p:nvPr/>
          </p:nvSpPr>
          <p:spPr bwMode="auto">
            <a:xfrm>
              <a:off x="2029" y="2614"/>
              <a:ext cx="137" cy="1438"/>
            </a:xfrm>
            <a:custGeom>
              <a:avLst/>
              <a:gdLst>
                <a:gd name="T0" fmla="*/ 273 w 274"/>
                <a:gd name="T1" fmla="*/ 47 h 2877"/>
                <a:gd name="T2" fmla="*/ 274 w 274"/>
                <a:gd name="T3" fmla="*/ 250 h 2877"/>
                <a:gd name="T4" fmla="*/ 247 w 274"/>
                <a:gd name="T5" fmla="*/ 453 h 2877"/>
                <a:gd name="T6" fmla="*/ 190 w 274"/>
                <a:gd name="T7" fmla="*/ 1487 h 2877"/>
                <a:gd name="T8" fmla="*/ 170 w 274"/>
                <a:gd name="T9" fmla="*/ 1710 h 2877"/>
                <a:gd name="T10" fmla="*/ 149 w 274"/>
                <a:gd name="T11" fmla="*/ 1907 h 2877"/>
                <a:gd name="T12" fmla="*/ 122 w 274"/>
                <a:gd name="T13" fmla="*/ 2327 h 2877"/>
                <a:gd name="T14" fmla="*/ 109 w 274"/>
                <a:gd name="T15" fmla="*/ 2834 h 2877"/>
                <a:gd name="T16" fmla="*/ 100 w 274"/>
                <a:gd name="T17" fmla="*/ 2857 h 2877"/>
                <a:gd name="T18" fmla="*/ 84 w 274"/>
                <a:gd name="T19" fmla="*/ 2872 h 2877"/>
                <a:gd name="T20" fmla="*/ 43 w 274"/>
                <a:gd name="T21" fmla="*/ 2877 h 2877"/>
                <a:gd name="T22" fmla="*/ 9 w 274"/>
                <a:gd name="T23" fmla="*/ 2855 h 2877"/>
                <a:gd name="T24" fmla="*/ 0 w 274"/>
                <a:gd name="T25" fmla="*/ 2810 h 2877"/>
                <a:gd name="T26" fmla="*/ 21 w 274"/>
                <a:gd name="T27" fmla="*/ 2568 h 2877"/>
                <a:gd name="T28" fmla="*/ 10 w 274"/>
                <a:gd name="T29" fmla="*/ 2327 h 2877"/>
                <a:gd name="T30" fmla="*/ 18 w 274"/>
                <a:gd name="T31" fmla="*/ 2101 h 2877"/>
                <a:gd name="T32" fmla="*/ 37 w 274"/>
                <a:gd name="T33" fmla="*/ 1904 h 2877"/>
                <a:gd name="T34" fmla="*/ 77 w 274"/>
                <a:gd name="T35" fmla="*/ 1480 h 2877"/>
                <a:gd name="T36" fmla="*/ 136 w 274"/>
                <a:gd name="T37" fmla="*/ 444 h 2877"/>
                <a:gd name="T38" fmla="*/ 156 w 274"/>
                <a:gd name="T39" fmla="*/ 65 h 2877"/>
                <a:gd name="T40" fmla="*/ 167 w 274"/>
                <a:gd name="T41" fmla="*/ 22 h 2877"/>
                <a:gd name="T42" fmla="*/ 183 w 274"/>
                <a:gd name="T43" fmla="*/ 8 h 2877"/>
                <a:gd name="T44" fmla="*/ 204 w 274"/>
                <a:gd name="T45" fmla="*/ 0 h 2877"/>
                <a:gd name="T46" fmla="*/ 246 w 274"/>
                <a:gd name="T47" fmla="*/ 9 h 2877"/>
                <a:gd name="T48" fmla="*/ 273 w 274"/>
                <a:gd name="T49" fmla="*/ 47 h 2877"/>
                <a:gd name="T50" fmla="*/ 273 w 274"/>
                <a:gd name="T51" fmla="*/ 47 h 28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4" h="2877">
                  <a:moveTo>
                    <a:pt x="273" y="47"/>
                  </a:moveTo>
                  <a:lnTo>
                    <a:pt x="274" y="250"/>
                  </a:lnTo>
                  <a:lnTo>
                    <a:pt x="247" y="453"/>
                  </a:lnTo>
                  <a:lnTo>
                    <a:pt x="190" y="1487"/>
                  </a:lnTo>
                  <a:lnTo>
                    <a:pt x="170" y="1710"/>
                  </a:lnTo>
                  <a:lnTo>
                    <a:pt x="149" y="1907"/>
                  </a:lnTo>
                  <a:lnTo>
                    <a:pt x="122" y="2327"/>
                  </a:lnTo>
                  <a:lnTo>
                    <a:pt x="109" y="2834"/>
                  </a:lnTo>
                  <a:lnTo>
                    <a:pt x="100" y="2857"/>
                  </a:lnTo>
                  <a:lnTo>
                    <a:pt x="84" y="2872"/>
                  </a:lnTo>
                  <a:lnTo>
                    <a:pt x="43" y="2877"/>
                  </a:lnTo>
                  <a:lnTo>
                    <a:pt x="9" y="2855"/>
                  </a:lnTo>
                  <a:lnTo>
                    <a:pt x="0" y="2810"/>
                  </a:lnTo>
                  <a:lnTo>
                    <a:pt x="21" y="2568"/>
                  </a:lnTo>
                  <a:lnTo>
                    <a:pt x="10" y="2327"/>
                  </a:lnTo>
                  <a:lnTo>
                    <a:pt x="18" y="2101"/>
                  </a:lnTo>
                  <a:lnTo>
                    <a:pt x="37" y="1904"/>
                  </a:lnTo>
                  <a:lnTo>
                    <a:pt x="77" y="1480"/>
                  </a:lnTo>
                  <a:lnTo>
                    <a:pt x="136" y="444"/>
                  </a:lnTo>
                  <a:lnTo>
                    <a:pt x="156" y="65"/>
                  </a:lnTo>
                  <a:lnTo>
                    <a:pt x="167" y="22"/>
                  </a:lnTo>
                  <a:lnTo>
                    <a:pt x="183" y="8"/>
                  </a:lnTo>
                  <a:lnTo>
                    <a:pt x="204" y="0"/>
                  </a:lnTo>
                  <a:lnTo>
                    <a:pt x="246" y="9"/>
                  </a:lnTo>
                  <a:lnTo>
                    <a:pt x="273" y="47"/>
                  </a:lnTo>
                  <a:lnTo>
                    <a:pt x="273"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4" name="Freeform 38"/>
            <p:cNvSpPr>
              <a:spLocks/>
            </p:cNvSpPr>
            <p:nvPr/>
          </p:nvSpPr>
          <p:spPr bwMode="auto">
            <a:xfrm>
              <a:off x="1203" y="2705"/>
              <a:ext cx="829" cy="99"/>
            </a:xfrm>
            <a:custGeom>
              <a:avLst/>
              <a:gdLst>
                <a:gd name="T0" fmla="*/ 68 w 1659"/>
                <a:gd name="T1" fmla="*/ 0 h 197"/>
                <a:gd name="T2" fmla="*/ 149 w 1659"/>
                <a:gd name="T3" fmla="*/ 16 h 197"/>
                <a:gd name="T4" fmla="*/ 223 w 1659"/>
                <a:gd name="T5" fmla="*/ 25 h 197"/>
                <a:gd name="T6" fmla="*/ 359 w 1659"/>
                <a:gd name="T7" fmla="*/ 27 h 197"/>
                <a:gd name="T8" fmla="*/ 655 w 1659"/>
                <a:gd name="T9" fmla="*/ 29 h 197"/>
                <a:gd name="T10" fmla="*/ 908 w 1659"/>
                <a:gd name="T11" fmla="*/ 54 h 197"/>
                <a:gd name="T12" fmla="*/ 1129 w 1659"/>
                <a:gd name="T13" fmla="*/ 72 h 197"/>
                <a:gd name="T14" fmla="*/ 1603 w 1659"/>
                <a:gd name="T15" fmla="*/ 84 h 197"/>
                <a:gd name="T16" fmla="*/ 1644 w 1659"/>
                <a:gd name="T17" fmla="*/ 102 h 197"/>
                <a:gd name="T18" fmla="*/ 1659 w 1659"/>
                <a:gd name="T19" fmla="*/ 140 h 197"/>
                <a:gd name="T20" fmla="*/ 1644 w 1659"/>
                <a:gd name="T21" fmla="*/ 179 h 197"/>
                <a:gd name="T22" fmla="*/ 1628 w 1659"/>
                <a:gd name="T23" fmla="*/ 192 h 197"/>
                <a:gd name="T24" fmla="*/ 1603 w 1659"/>
                <a:gd name="T25" fmla="*/ 197 h 197"/>
                <a:gd name="T26" fmla="*/ 1124 w 1659"/>
                <a:gd name="T27" fmla="*/ 183 h 197"/>
                <a:gd name="T28" fmla="*/ 644 w 1659"/>
                <a:gd name="T29" fmla="*/ 140 h 197"/>
                <a:gd name="T30" fmla="*/ 339 w 1659"/>
                <a:gd name="T31" fmla="*/ 136 h 197"/>
                <a:gd name="T32" fmla="*/ 39 w 1659"/>
                <a:gd name="T33" fmla="*/ 108 h 197"/>
                <a:gd name="T34" fmla="*/ 4 w 1659"/>
                <a:gd name="T35" fmla="*/ 81 h 197"/>
                <a:gd name="T36" fmla="*/ 0 w 1659"/>
                <a:gd name="T37" fmla="*/ 39 h 197"/>
                <a:gd name="T38" fmla="*/ 23 w 1659"/>
                <a:gd name="T39" fmla="*/ 5 h 197"/>
                <a:gd name="T40" fmla="*/ 68 w 1659"/>
                <a:gd name="T41" fmla="*/ 0 h 197"/>
                <a:gd name="T42" fmla="*/ 68 w 1659"/>
                <a:gd name="T43" fmla="*/ 0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659" h="197">
                  <a:moveTo>
                    <a:pt x="68" y="0"/>
                  </a:moveTo>
                  <a:lnTo>
                    <a:pt x="149" y="16"/>
                  </a:lnTo>
                  <a:lnTo>
                    <a:pt x="223" y="25"/>
                  </a:lnTo>
                  <a:lnTo>
                    <a:pt x="359" y="27"/>
                  </a:lnTo>
                  <a:lnTo>
                    <a:pt x="655" y="29"/>
                  </a:lnTo>
                  <a:lnTo>
                    <a:pt x="908" y="54"/>
                  </a:lnTo>
                  <a:lnTo>
                    <a:pt x="1129" y="72"/>
                  </a:lnTo>
                  <a:lnTo>
                    <a:pt x="1603" y="84"/>
                  </a:lnTo>
                  <a:lnTo>
                    <a:pt x="1644" y="102"/>
                  </a:lnTo>
                  <a:lnTo>
                    <a:pt x="1659" y="140"/>
                  </a:lnTo>
                  <a:lnTo>
                    <a:pt x="1644" y="179"/>
                  </a:lnTo>
                  <a:lnTo>
                    <a:pt x="1628" y="192"/>
                  </a:lnTo>
                  <a:lnTo>
                    <a:pt x="1603" y="197"/>
                  </a:lnTo>
                  <a:lnTo>
                    <a:pt x="1124" y="183"/>
                  </a:lnTo>
                  <a:lnTo>
                    <a:pt x="644" y="140"/>
                  </a:lnTo>
                  <a:lnTo>
                    <a:pt x="339" y="136"/>
                  </a:lnTo>
                  <a:lnTo>
                    <a:pt x="39" y="108"/>
                  </a:lnTo>
                  <a:lnTo>
                    <a:pt x="4" y="81"/>
                  </a:lnTo>
                  <a:lnTo>
                    <a:pt x="0" y="39"/>
                  </a:lnTo>
                  <a:lnTo>
                    <a:pt x="23" y="5"/>
                  </a:lnTo>
                  <a:lnTo>
                    <a:pt x="68" y="0"/>
                  </a:lnTo>
                  <a:lnTo>
                    <a:pt x="6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5" name="Freeform 39"/>
            <p:cNvSpPr>
              <a:spLocks/>
            </p:cNvSpPr>
            <p:nvPr/>
          </p:nvSpPr>
          <p:spPr bwMode="auto">
            <a:xfrm>
              <a:off x="1916" y="2760"/>
              <a:ext cx="123" cy="1383"/>
            </a:xfrm>
            <a:custGeom>
              <a:avLst/>
              <a:gdLst>
                <a:gd name="T0" fmla="*/ 246 w 246"/>
                <a:gd name="T1" fmla="*/ 58 h 2767"/>
                <a:gd name="T2" fmla="*/ 239 w 246"/>
                <a:gd name="T3" fmla="*/ 349 h 2767"/>
                <a:gd name="T4" fmla="*/ 218 w 246"/>
                <a:gd name="T5" fmla="*/ 604 h 2767"/>
                <a:gd name="T6" fmla="*/ 189 w 246"/>
                <a:gd name="T7" fmla="*/ 860 h 2767"/>
                <a:gd name="T8" fmla="*/ 158 w 246"/>
                <a:gd name="T9" fmla="*/ 1151 h 2767"/>
                <a:gd name="T10" fmla="*/ 114 w 246"/>
                <a:gd name="T11" fmla="*/ 1932 h 2767"/>
                <a:gd name="T12" fmla="*/ 112 w 246"/>
                <a:gd name="T13" fmla="*/ 2297 h 2767"/>
                <a:gd name="T14" fmla="*/ 112 w 246"/>
                <a:gd name="T15" fmla="*/ 2394 h 2767"/>
                <a:gd name="T16" fmla="*/ 112 w 246"/>
                <a:gd name="T17" fmla="*/ 2494 h 2767"/>
                <a:gd name="T18" fmla="*/ 114 w 246"/>
                <a:gd name="T19" fmla="*/ 2712 h 2767"/>
                <a:gd name="T20" fmla="*/ 96 w 246"/>
                <a:gd name="T21" fmla="*/ 2755 h 2767"/>
                <a:gd name="T22" fmla="*/ 58 w 246"/>
                <a:gd name="T23" fmla="*/ 2767 h 2767"/>
                <a:gd name="T24" fmla="*/ 18 w 246"/>
                <a:gd name="T25" fmla="*/ 2755 h 2767"/>
                <a:gd name="T26" fmla="*/ 0 w 246"/>
                <a:gd name="T27" fmla="*/ 2712 h 2767"/>
                <a:gd name="T28" fmla="*/ 2 w 246"/>
                <a:gd name="T29" fmla="*/ 1927 h 2767"/>
                <a:gd name="T30" fmla="*/ 15 w 246"/>
                <a:gd name="T31" fmla="*/ 1559 h 2767"/>
                <a:gd name="T32" fmla="*/ 47 w 246"/>
                <a:gd name="T33" fmla="*/ 1140 h 2767"/>
                <a:gd name="T34" fmla="*/ 76 w 246"/>
                <a:gd name="T35" fmla="*/ 853 h 2767"/>
                <a:gd name="T36" fmla="*/ 106 w 246"/>
                <a:gd name="T37" fmla="*/ 600 h 2767"/>
                <a:gd name="T38" fmla="*/ 135 w 246"/>
                <a:gd name="T39" fmla="*/ 58 h 2767"/>
                <a:gd name="T40" fmla="*/ 153 w 246"/>
                <a:gd name="T41" fmla="*/ 15 h 2767"/>
                <a:gd name="T42" fmla="*/ 191 w 246"/>
                <a:gd name="T43" fmla="*/ 0 h 2767"/>
                <a:gd name="T44" fmla="*/ 230 w 246"/>
                <a:gd name="T45" fmla="*/ 15 h 2767"/>
                <a:gd name="T46" fmla="*/ 246 w 246"/>
                <a:gd name="T47" fmla="*/ 58 h 2767"/>
                <a:gd name="T48" fmla="*/ 246 w 246"/>
                <a:gd name="T49" fmla="*/ 58 h 2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6" h="2767">
                  <a:moveTo>
                    <a:pt x="246" y="58"/>
                  </a:moveTo>
                  <a:lnTo>
                    <a:pt x="239" y="349"/>
                  </a:lnTo>
                  <a:lnTo>
                    <a:pt x="218" y="604"/>
                  </a:lnTo>
                  <a:lnTo>
                    <a:pt x="189" y="860"/>
                  </a:lnTo>
                  <a:lnTo>
                    <a:pt x="158" y="1151"/>
                  </a:lnTo>
                  <a:lnTo>
                    <a:pt x="114" y="1932"/>
                  </a:lnTo>
                  <a:lnTo>
                    <a:pt x="112" y="2297"/>
                  </a:lnTo>
                  <a:lnTo>
                    <a:pt x="112" y="2394"/>
                  </a:lnTo>
                  <a:lnTo>
                    <a:pt x="112" y="2494"/>
                  </a:lnTo>
                  <a:lnTo>
                    <a:pt x="114" y="2712"/>
                  </a:lnTo>
                  <a:lnTo>
                    <a:pt x="96" y="2755"/>
                  </a:lnTo>
                  <a:lnTo>
                    <a:pt x="58" y="2767"/>
                  </a:lnTo>
                  <a:lnTo>
                    <a:pt x="18" y="2755"/>
                  </a:lnTo>
                  <a:lnTo>
                    <a:pt x="0" y="2712"/>
                  </a:lnTo>
                  <a:lnTo>
                    <a:pt x="2" y="1927"/>
                  </a:lnTo>
                  <a:lnTo>
                    <a:pt x="15" y="1559"/>
                  </a:lnTo>
                  <a:lnTo>
                    <a:pt x="47" y="1140"/>
                  </a:lnTo>
                  <a:lnTo>
                    <a:pt x="76" y="853"/>
                  </a:lnTo>
                  <a:lnTo>
                    <a:pt x="106" y="600"/>
                  </a:lnTo>
                  <a:lnTo>
                    <a:pt x="135" y="58"/>
                  </a:lnTo>
                  <a:lnTo>
                    <a:pt x="153" y="15"/>
                  </a:lnTo>
                  <a:lnTo>
                    <a:pt x="191" y="0"/>
                  </a:lnTo>
                  <a:lnTo>
                    <a:pt x="230" y="15"/>
                  </a:lnTo>
                  <a:lnTo>
                    <a:pt x="246" y="58"/>
                  </a:lnTo>
                  <a:lnTo>
                    <a:pt x="246"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6" name="Freeform 40"/>
            <p:cNvSpPr>
              <a:spLocks/>
            </p:cNvSpPr>
            <p:nvPr/>
          </p:nvSpPr>
          <p:spPr bwMode="auto">
            <a:xfrm>
              <a:off x="1815" y="2766"/>
              <a:ext cx="146" cy="1361"/>
            </a:xfrm>
            <a:custGeom>
              <a:avLst/>
              <a:gdLst>
                <a:gd name="T0" fmla="*/ 291 w 291"/>
                <a:gd name="T1" fmla="*/ 61 h 2722"/>
                <a:gd name="T2" fmla="*/ 259 w 291"/>
                <a:gd name="T3" fmla="*/ 267 h 2722"/>
                <a:gd name="T4" fmla="*/ 236 w 291"/>
                <a:gd name="T5" fmla="*/ 474 h 2722"/>
                <a:gd name="T6" fmla="*/ 214 w 291"/>
                <a:gd name="T7" fmla="*/ 777 h 2722"/>
                <a:gd name="T8" fmla="*/ 194 w 291"/>
                <a:gd name="T9" fmla="*/ 1056 h 2722"/>
                <a:gd name="T10" fmla="*/ 153 w 291"/>
                <a:gd name="T11" fmla="*/ 1569 h 2722"/>
                <a:gd name="T12" fmla="*/ 112 w 291"/>
                <a:gd name="T13" fmla="*/ 2666 h 2722"/>
                <a:gd name="T14" fmla="*/ 96 w 291"/>
                <a:gd name="T15" fmla="*/ 2708 h 2722"/>
                <a:gd name="T16" fmla="*/ 56 w 291"/>
                <a:gd name="T17" fmla="*/ 2722 h 2722"/>
                <a:gd name="T18" fmla="*/ 18 w 291"/>
                <a:gd name="T19" fmla="*/ 2708 h 2722"/>
                <a:gd name="T20" fmla="*/ 0 w 291"/>
                <a:gd name="T21" fmla="*/ 2666 h 2722"/>
                <a:gd name="T22" fmla="*/ 11 w 291"/>
                <a:gd name="T23" fmla="*/ 2081 h 2722"/>
                <a:gd name="T24" fmla="*/ 42 w 291"/>
                <a:gd name="T25" fmla="*/ 1566 h 2722"/>
                <a:gd name="T26" fmla="*/ 61 w 291"/>
                <a:gd name="T27" fmla="*/ 1312 h 2722"/>
                <a:gd name="T28" fmla="*/ 81 w 291"/>
                <a:gd name="T29" fmla="*/ 1052 h 2722"/>
                <a:gd name="T30" fmla="*/ 122 w 291"/>
                <a:gd name="T31" fmla="*/ 467 h 2722"/>
                <a:gd name="T32" fmla="*/ 148 w 291"/>
                <a:gd name="T33" fmla="*/ 258 h 2722"/>
                <a:gd name="T34" fmla="*/ 180 w 291"/>
                <a:gd name="T35" fmla="*/ 50 h 2722"/>
                <a:gd name="T36" fmla="*/ 201 w 291"/>
                <a:gd name="T37" fmla="*/ 9 h 2722"/>
                <a:gd name="T38" fmla="*/ 241 w 291"/>
                <a:gd name="T39" fmla="*/ 0 h 2722"/>
                <a:gd name="T40" fmla="*/ 277 w 291"/>
                <a:gd name="T41" fmla="*/ 18 h 2722"/>
                <a:gd name="T42" fmla="*/ 291 w 291"/>
                <a:gd name="T43" fmla="*/ 61 h 2722"/>
                <a:gd name="T44" fmla="*/ 291 w 291"/>
                <a:gd name="T45" fmla="*/ 61 h 2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1" h="2722">
                  <a:moveTo>
                    <a:pt x="291" y="61"/>
                  </a:moveTo>
                  <a:lnTo>
                    <a:pt x="259" y="267"/>
                  </a:lnTo>
                  <a:lnTo>
                    <a:pt x="236" y="474"/>
                  </a:lnTo>
                  <a:lnTo>
                    <a:pt x="214" y="777"/>
                  </a:lnTo>
                  <a:lnTo>
                    <a:pt x="194" y="1056"/>
                  </a:lnTo>
                  <a:lnTo>
                    <a:pt x="153" y="1569"/>
                  </a:lnTo>
                  <a:lnTo>
                    <a:pt x="112" y="2666"/>
                  </a:lnTo>
                  <a:lnTo>
                    <a:pt x="96" y="2708"/>
                  </a:lnTo>
                  <a:lnTo>
                    <a:pt x="56" y="2722"/>
                  </a:lnTo>
                  <a:lnTo>
                    <a:pt x="18" y="2708"/>
                  </a:lnTo>
                  <a:lnTo>
                    <a:pt x="0" y="2666"/>
                  </a:lnTo>
                  <a:lnTo>
                    <a:pt x="11" y="2081"/>
                  </a:lnTo>
                  <a:lnTo>
                    <a:pt x="42" y="1566"/>
                  </a:lnTo>
                  <a:lnTo>
                    <a:pt x="61" y="1312"/>
                  </a:lnTo>
                  <a:lnTo>
                    <a:pt x="81" y="1052"/>
                  </a:lnTo>
                  <a:lnTo>
                    <a:pt x="122" y="467"/>
                  </a:lnTo>
                  <a:lnTo>
                    <a:pt x="148" y="258"/>
                  </a:lnTo>
                  <a:lnTo>
                    <a:pt x="180" y="50"/>
                  </a:lnTo>
                  <a:lnTo>
                    <a:pt x="201" y="9"/>
                  </a:lnTo>
                  <a:lnTo>
                    <a:pt x="241" y="0"/>
                  </a:lnTo>
                  <a:lnTo>
                    <a:pt x="277" y="18"/>
                  </a:lnTo>
                  <a:lnTo>
                    <a:pt x="291" y="61"/>
                  </a:lnTo>
                  <a:lnTo>
                    <a:pt x="291"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7" name="Freeform 41"/>
            <p:cNvSpPr>
              <a:spLocks/>
            </p:cNvSpPr>
            <p:nvPr/>
          </p:nvSpPr>
          <p:spPr bwMode="auto">
            <a:xfrm>
              <a:off x="1933" y="4084"/>
              <a:ext cx="318" cy="88"/>
            </a:xfrm>
            <a:custGeom>
              <a:avLst/>
              <a:gdLst>
                <a:gd name="T0" fmla="*/ 52 w 635"/>
                <a:gd name="T1" fmla="*/ 64 h 176"/>
                <a:gd name="T2" fmla="*/ 312 w 635"/>
                <a:gd name="T3" fmla="*/ 46 h 176"/>
                <a:gd name="T4" fmla="*/ 567 w 635"/>
                <a:gd name="T5" fmla="*/ 0 h 176"/>
                <a:gd name="T6" fmla="*/ 612 w 635"/>
                <a:gd name="T7" fmla="*/ 5 h 176"/>
                <a:gd name="T8" fmla="*/ 635 w 635"/>
                <a:gd name="T9" fmla="*/ 39 h 176"/>
                <a:gd name="T10" fmla="*/ 632 w 635"/>
                <a:gd name="T11" fmla="*/ 81 h 176"/>
                <a:gd name="T12" fmla="*/ 596 w 635"/>
                <a:gd name="T13" fmla="*/ 108 h 176"/>
                <a:gd name="T14" fmla="*/ 454 w 635"/>
                <a:gd name="T15" fmla="*/ 140 h 176"/>
                <a:gd name="T16" fmla="*/ 328 w 635"/>
                <a:gd name="T17" fmla="*/ 158 h 176"/>
                <a:gd name="T18" fmla="*/ 59 w 635"/>
                <a:gd name="T19" fmla="*/ 176 h 176"/>
                <a:gd name="T20" fmla="*/ 16 w 635"/>
                <a:gd name="T21" fmla="*/ 161 h 176"/>
                <a:gd name="T22" fmla="*/ 0 w 635"/>
                <a:gd name="T23" fmla="*/ 124 h 176"/>
                <a:gd name="T24" fmla="*/ 12 w 635"/>
                <a:gd name="T25" fmla="*/ 84 h 176"/>
                <a:gd name="T26" fmla="*/ 28 w 635"/>
                <a:gd name="T27" fmla="*/ 70 h 176"/>
                <a:gd name="T28" fmla="*/ 52 w 635"/>
                <a:gd name="T29" fmla="*/ 64 h 176"/>
                <a:gd name="T30" fmla="*/ 52 w 635"/>
                <a:gd name="T31" fmla="*/ 64 h 1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35" h="176">
                  <a:moveTo>
                    <a:pt x="52" y="64"/>
                  </a:moveTo>
                  <a:lnTo>
                    <a:pt x="312" y="46"/>
                  </a:lnTo>
                  <a:lnTo>
                    <a:pt x="567" y="0"/>
                  </a:lnTo>
                  <a:lnTo>
                    <a:pt x="612" y="5"/>
                  </a:lnTo>
                  <a:lnTo>
                    <a:pt x="635" y="39"/>
                  </a:lnTo>
                  <a:lnTo>
                    <a:pt x="632" y="81"/>
                  </a:lnTo>
                  <a:lnTo>
                    <a:pt x="596" y="108"/>
                  </a:lnTo>
                  <a:lnTo>
                    <a:pt x="454" y="140"/>
                  </a:lnTo>
                  <a:lnTo>
                    <a:pt x="328" y="158"/>
                  </a:lnTo>
                  <a:lnTo>
                    <a:pt x="59" y="176"/>
                  </a:lnTo>
                  <a:lnTo>
                    <a:pt x="16" y="161"/>
                  </a:lnTo>
                  <a:lnTo>
                    <a:pt x="0" y="124"/>
                  </a:lnTo>
                  <a:lnTo>
                    <a:pt x="12" y="84"/>
                  </a:lnTo>
                  <a:lnTo>
                    <a:pt x="28" y="70"/>
                  </a:lnTo>
                  <a:lnTo>
                    <a:pt x="52" y="64"/>
                  </a:lnTo>
                  <a:lnTo>
                    <a:pt x="52"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8" name="Freeform 42"/>
            <p:cNvSpPr>
              <a:spLocks/>
            </p:cNvSpPr>
            <p:nvPr/>
          </p:nvSpPr>
          <p:spPr bwMode="auto">
            <a:xfrm>
              <a:off x="2033" y="3978"/>
              <a:ext cx="246" cy="63"/>
            </a:xfrm>
            <a:custGeom>
              <a:avLst/>
              <a:gdLst>
                <a:gd name="T0" fmla="*/ 57 w 492"/>
                <a:gd name="T1" fmla="*/ 7 h 126"/>
                <a:gd name="T2" fmla="*/ 255 w 492"/>
                <a:gd name="T3" fmla="*/ 0 h 126"/>
                <a:gd name="T4" fmla="*/ 448 w 492"/>
                <a:gd name="T5" fmla="*/ 16 h 126"/>
                <a:gd name="T6" fmla="*/ 486 w 492"/>
                <a:gd name="T7" fmla="*/ 41 h 126"/>
                <a:gd name="T8" fmla="*/ 492 w 492"/>
                <a:gd name="T9" fmla="*/ 82 h 126"/>
                <a:gd name="T10" fmla="*/ 470 w 492"/>
                <a:gd name="T11" fmla="*/ 118 h 126"/>
                <a:gd name="T12" fmla="*/ 425 w 492"/>
                <a:gd name="T13" fmla="*/ 126 h 126"/>
                <a:gd name="T14" fmla="*/ 242 w 492"/>
                <a:gd name="T15" fmla="*/ 111 h 126"/>
                <a:gd name="T16" fmla="*/ 57 w 492"/>
                <a:gd name="T17" fmla="*/ 118 h 126"/>
                <a:gd name="T18" fmla="*/ 14 w 492"/>
                <a:gd name="T19" fmla="*/ 100 h 126"/>
                <a:gd name="T20" fmla="*/ 0 w 492"/>
                <a:gd name="T21" fmla="*/ 63 h 126"/>
                <a:gd name="T22" fmla="*/ 14 w 492"/>
                <a:gd name="T23" fmla="*/ 23 h 126"/>
                <a:gd name="T24" fmla="*/ 32 w 492"/>
                <a:gd name="T25" fmla="*/ 11 h 126"/>
                <a:gd name="T26" fmla="*/ 57 w 492"/>
                <a:gd name="T27" fmla="*/ 7 h 126"/>
                <a:gd name="T28" fmla="*/ 57 w 492"/>
                <a:gd name="T29" fmla="*/ 7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92" h="126">
                  <a:moveTo>
                    <a:pt x="57" y="7"/>
                  </a:moveTo>
                  <a:lnTo>
                    <a:pt x="255" y="0"/>
                  </a:lnTo>
                  <a:lnTo>
                    <a:pt x="448" y="16"/>
                  </a:lnTo>
                  <a:lnTo>
                    <a:pt x="486" y="41"/>
                  </a:lnTo>
                  <a:lnTo>
                    <a:pt x="492" y="82"/>
                  </a:lnTo>
                  <a:lnTo>
                    <a:pt x="470" y="118"/>
                  </a:lnTo>
                  <a:lnTo>
                    <a:pt x="425" y="126"/>
                  </a:lnTo>
                  <a:lnTo>
                    <a:pt x="242" y="111"/>
                  </a:lnTo>
                  <a:lnTo>
                    <a:pt x="57" y="118"/>
                  </a:lnTo>
                  <a:lnTo>
                    <a:pt x="14" y="100"/>
                  </a:lnTo>
                  <a:lnTo>
                    <a:pt x="0" y="63"/>
                  </a:lnTo>
                  <a:lnTo>
                    <a:pt x="14" y="23"/>
                  </a:lnTo>
                  <a:lnTo>
                    <a:pt x="32" y="11"/>
                  </a:lnTo>
                  <a:lnTo>
                    <a:pt x="57" y="7"/>
                  </a:lnTo>
                  <a:lnTo>
                    <a:pt x="57"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99" name="Freeform 43"/>
            <p:cNvSpPr>
              <a:spLocks/>
            </p:cNvSpPr>
            <p:nvPr/>
          </p:nvSpPr>
          <p:spPr bwMode="auto">
            <a:xfrm>
              <a:off x="1828" y="4084"/>
              <a:ext cx="147" cy="85"/>
            </a:xfrm>
            <a:custGeom>
              <a:avLst/>
              <a:gdLst>
                <a:gd name="T0" fmla="*/ 70 w 294"/>
                <a:gd name="T1" fmla="*/ 0 h 170"/>
                <a:gd name="T2" fmla="*/ 163 w 294"/>
                <a:gd name="T3" fmla="*/ 32 h 170"/>
                <a:gd name="T4" fmla="*/ 260 w 294"/>
                <a:gd name="T5" fmla="*/ 64 h 170"/>
                <a:gd name="T6" fmla="*/ 294 w 294"/>
                <a:gd name="T7" fmla="*/ 95 h 170"/>
                <a:gd name="T8" fmla="*/ 294 w 294"/>
                <a:gd name="T9" fmla="*/ 134 h 170"/>
                <a:gd name="T10" fmla="*/ 269 w 294"/>
                <a:gd name="T11" fmla="*/ 167 h 170"/>
                <a:gd name="T12" fmla="*/ 224 w 294"/>
                <a:gd name="T13" fmla="*/ 170 h 170"/>
                <a:gd name="T14" fmla="*/ 127 w 294"/>
                <a:gd name="T15" fmla="*/ 138 h 170"/>
                <a:gd name="T16" fmla="*/ 34 w 294"/>
                <a:gd name="T17" fmla="*/ 106 h 170"/>
                <a:gd name="T18" fmla="*/ 0 w 294"/>
                <a:gd name="T19" fmla="*/ 75 h 170"/>
                <a:gd name="T20" fmla="*/ 0 w 294"/>
                <a:gd name="T21" fmla="*/ 34 h 170"/>
                <a:gd name="T22" fmla="*/ 25 w 294"/>
                <a:gd name="T23" fmla="*/ 3 h 170"/>
                <a:gd name="T24" fmla="*/ 70 w 294"/>
                <a:gd name="T25" fmla="*/ 0 h 170"/>
                <a:gd name="T26" fmla="*/ 70 w 294"/>
                <a:gd name="T27" fmla="*/ 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94" h="170">
                  <a:moveTo>
                    <a:pt x="70" y="0"/>
                  </a:moveTo>
                  <a:lnTo>
                    <a:pt x="163" y="32"/>
                  </a:lnTo>
                  <a:lnTo>
                    <a:pt x="260" y="64"/>
                  </a:lnTo>
                  <a:lnTo>
                    <a:pt x="294" y="95"/>
                  </a:lnTo>
                  <a:lnTo>
                    <a:pt x="294" y="134"/>
                  </a:lnTo>
                  <a:lnTo>
                    <a:pt x="269" y="167"/>
                  </a:lnTo>
                  <a:lnTo>
                    <a:pt x="224" y="170"/>
                  </a:lnTo>
                  <a:lnTo>
                    <a:pt x="127" y="138"/>
                  </a:lnTo>
                  <a:lnTo>
                    <a:pt x="34" y="106"/>
                  </a:lnTo>
                  <a:lnTo>
                    <a:pt x="0" y="75"/>
                  </a:lnTo>
                  <a:lnTo>
                    <a:pt x="0" y="34"/>
                  </a:lnTo>
                  <a:lnTo>
                    <a:pt x="25" y="3"/>
                  </a:lnTo>
                  <a:lnTo>
                    <a:pt x="70" y="0"/>
                  </a:lnTo>
                  <a:lnTo>
                    <a:pt x="7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0" name="Freeform 44"/>
            <p:cNvSpPr>
              <a:spLocks/>
            </p:cNvSpPr>
            <p:nvPr/>
          </p:nvSpPr>
          <p:spPr bwMode="auto">
            <a:xfrm>
              <a:off x="1140" y="2715"/>
              <a:ext cx="102" cy="1513"/>
            </a:xfrm>
            <a:custGeom>
              <a:avLst/>
              <a:gdLst>
                <a:gd name="T0" fmla="*/ 203 w 203"/>
                <a:gd name="T1" fmla="*/ 57 h 3025"/>
                <a:gd name="T2" fmla="*/ 185 w 203"/>
                <a:gd name="T3" fmla="*/ 472 h 3025"/>
                <a:gd name="T4" fmla="*/ 169 w 203"/>
                <a:gd name="T5" fmla="*/ 888 h 3025"/>
                <a:gd name="T6" fmla="*/ 187 w 203"/>
                <a:gd name="T7" fmla="*/ 1091 h 3025"/>
                <a:gd name="T8" fmla="*/ 194 w 203"/>
                <a:gd name="T9" fmla="*/ 1296 h 3025"/>
                <a:gd name="T10" fmla="*/ 146 w 203"/>
                <a:gd name="T11" fmla="*/ 1976 h 3025"/>
                <a:gd name="T12" fmla="*/ 135 w 203"/>
                <a:gd name="T13" fmla="*/ 2384 h 3025"/>
                <a:gd name="T14" fmla="*/ 124 w 203"/>
                <a:gd name="T15" fmla="*/ 2677 h 3025"/>
                <a:gd name="T16" fmla="*/ 113 w 203"/>
                <a:gd name="T17" fmla="*/ 2969 h 3025"/>
                <a:gd name="T18" fmla="*/ 95 w 203"/>
                <a:gd name="T19" fmla="*/ 3011 h 3025"/>
                <a:gd name="T20" fmla="*/ 58 w 203"/>
                <a:gd name="T21" fmla="*/ 3025 h 3025"/>
                <a:gd name="T22" fmla="*/ 18 w 203"/>
                <a:gd name="T23" fmla="*/ 3011 h 3025"/>
                <a:gd name="T24" fmla="*/ 0 w 203"/>
                <a:gd name="T25" fmla="*/ 2969 h 3025"/>
                <a:gd name="T26" fmla="*/ 13 w 203"/>
                <a:gd name="T27" fmla="*/ 2677 h 3025"/>
                <a:gd name="T28" fmla="*/ 24 w 203"/>
                <a:gd name="T29" fmla="*/ 2384 h 3025"/>
                <a:gd name="T30" fmla="*/ 34 w 203"/>
                <a:gd name="T31" fmla="*/ 1976 h 3025"/>
                <a:gd name="T32" fmla="*/ 49 w 203"/>
                <a:gd name="T33" fmla="*/ 1632 h 3025"/>
                <a:gd name="T34" fmla="*/ 83 w 203"/>
                <a:gd name="T35" fmla="*/ 1285 h 3025"/>
                <a:gd name="T36" fmla="*/ 74 w 203"/>
                <a:gd name="T37" fmla="*/ 1088 h 3025"/>
                <a:gd name="T38" fmla="*/ 58 w 203"/>
                <a:gd name="T39" fmla="*/ 888 h 3025"/>
                <a:gd name="T40" fmla="*/ 74 w 203"/>
                <a:gd name="T41" fmla="*/ 472 h 3025"/>
                <a:gd name="T42" fmla="*/ 90 w 203"/>
                <a:gd name="T43" fmla="*/ 57 h 3025"/>
                <a:gd name="T44" fmla="*/ 108 w 203"/>
                <a:gd name="T45" fmla="*/ 14 h 3025"/>
                <a:gd name="T46" fmla="*/ 146 w 203"/>
                <a:gd name="T47" fmla="*/ 0 h 3025"/>
                <a:gd name="T48" fmla="*/ 185 w 203"/>
                <a:gd name="T49" fmla="*/ 14 h 3025"/>
                <a:gd name="T50" fmla="*/ 203 w 203"/>
                <a:gd name="T51" fmla="*/ 57 h 3025"/>
                <a:gd name="T52" fmla="*/ 203 w 203"/>
                <a:gd name="T53" fmla="*/ 57 h 30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03" h="3025">
                  <a:moveTo>
                    <a:pt x="203" y="57"/>
                  </a:moveTo>
                  <a:lnTo>
                    <a:pt x="185" y="472"/>
                  </a:lnTo>
                  <a:lnTo>
                    <a:pt x="169" y="888"/>
                  </a:lnTo>
                  <a:lnTo>
                    <a:pt x="187" y="1091"/>
                  </a:lnTo>
                  <a:lnTo>
                    <a:pt x="194" y="1296"/>
                  </a:lnTo>
                  <a:lnTo>
                    <a:pt x="146" y="1976"/>
                  </a:lnTo>
                  <a:lnTo>
                    <a:pt x="135" y="2384"/>
                  </a:lnTo>
                  <a:lnTo>
                    <a:pt x="124" y="2677"/>
                  </a:lnTo>
                  <a:lnTo>
                    <a:pt x="113" y="2969"/>
                  </a:lnTo>
                  <a:lnTo>
                    <a:pt x="95" y="3011"/>
                  </a:lnTo>
                  <a:lnTo>
                    <a:pt x="58" y="3025"/>
                  </a:lnTo>
                  <a:lnTo>
                    <a:pt x="18" y="3011"/>
                  </a:lnTo>
                  <a:lnTo>
                    <a:pt x="0" y="2969"/>
                  </a:lnTo>
                  <a:lnTo>
                    <a:pt x="13" y="2677"/>
                  </a:lnTo>
                  <a:lnTo>
                    <a:pt x="24" y="2384"/>
                  </a:lnTo>
                  <a:lnTo>
                    <a:pt x="34" y="1976"/>
                  </a:lnTo>
                  <a:lnTo>
                    <a:pt x="49" y="1632"/>
                  </a:lnTo>
                  <a:lnTo>
                    <a:pt x="83" y="1285"/>
                  </a:lnTo>
                  <a:lnTo>
                    <a:pt x="74" y="1088"/>
                  </a:lnTo>
                  <a:lnTo>
                    <a:pt x="58" y="888"/>
                  </a:lnTo>
                  <a:lnTo>
                    <a:pt x="74" y="472"/>
                  </a:lnTo>
                  <a:lnTo>
                    <a:pt x="90" y="57"/>
                  </a:lnTo>
                  <a:lnTo>
                    <a:pt x="108" y="14"/>
                  </a:lnTo>
                  <a:lnTo>
                    <a:pt x="146" y="0"/>
                  </a:lnTo>
                  <a:lnTo>
                    <a:pt x="185" y="14"/>
                  </a:lnTo>
                  <a:lnTo>
                    <a:pt x="203" y="57"/>
                  </a:lnTo>
                  <a:lnTo>
                    <a:pt x="203"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1" name="Freeform 45"/>
            <p:cNvSpPr>
              <a:spLocks/>
            </p:cNvSpPr>
            <p:nvPr/>
          </p:nvSpPr>
          <p:spPr bwMode="auto">
            <a:xfrm>
              <a:off x="1007" y="2568"/>
              <a:ext cx="116" cy="1556"/>
            </a:xfrm>
            <a:custGeom>
              <a:avLst/>
              <a:gdLst>
                <a:gd name="T0" fmla="*/ 231 w 231"/>
                <a:gd name="T1" fmla="*/ 57 h 3112"/>
                <a:gd name="T2" fmla="*/ 222 w 231"/>
                <a:gd name="T3" fmla="*/ 287 h 3112"/>
                <a:gd name="T4" fmla="*/ 199 w 231"/>
                <a:gd name="T5" fmla="*/ 490 h 3112"/>
                <a:gd name="T6" fmla="*/ 152 w 231"/>
                <a:gd name="T7" fmla="*/ 925 h 3112"/>
                <a:gd name="T8" fmla="*/ 131 w 231"/>
                <a:gd name="T9" fmla="*/ 1623 h 3112"/>
                <a:gd name="T10" fmla="*/ 125 w 231"/>
                <a:gd name="T11" fmla="*/ 1923 h 3112"/>
                <a:gd name="T12" fmla="*/ 141 w 231"/>
                <a:gd name="T13" fmla="*/ 2187 h 3112"/>
                <a:gd name="T14" fmla="*/ 156 w 231"/>
                <a:gd name="T15" fmla="*/ 2451 h 3112"/>
                <a:gd name="T16" fmla="*/ 141 w 231"/>
                <a:gd name="T17" fmla="*/ 2751 h 3112"/>
                <a:gd name="T18" fmla="*/ 106 w 231"/>
                <a:gd name="T19" fmla="*/ 3076 h 3112"/>
                <a:gd name="T20" fmla="*/ 93 w 231"/>
                <a:gd name="T21" fmla="*/ 3097 h 3112"/>
                <a:gd name="T22" fmla="*/ 75 w 231"/>
                <a:gd name="T23" fmla="*/ 3110 h 3112"/>
                <a:gd name="T24" fmla="*/ 36 w 231"/>
                <a:gd name="T25" fmla="*/ 3112 h 3112"/>
                <a:gd name="T26" fmla="*/ 3 w 231"/>
                <a:gd name="T27" fmla="*/ 3086 h 3112"/>
                <a:gd name="T28" fmla="*/ 0 w 231"/>
                <a:gd name="T29" fmla="*/ 3042 h 3112"/>
                <a:gd name="T30" fmla="*/ 25 w 231"/>
                <a:gd name="T31" fmla="*/ 2893 h 3112"/>
                <a:gd name="T32" fmla="*/ 30 w 231"/>
                <a:gd name="T33" fmla="*/ 2740 h 3112"/>
                <a:gd name="T34" fmla="*/ 44 w 231"/>
                <a:gd name="T35" fmla="*/ 2440 h 3112"/>
                <a:gd name="T36" fmla="*/ 30 w 231"/>
                <a:gd name="T37" fmla="*/ 2178 h 3112"/>
                <a:gd name="T38" fmla="*/ 19 w 231"/>
                <a:gd name="T39" fmla="*/ 1616 h 3112"/>
                <a:gd name="T40" fmla="*/ 41 w 231"/>
                <a:gd name="T41" fmla="*/ 919 h 3112"/>
                <a:gd name="T42" fmla="*/ 61 w 231"/>
                <a:gd name="T43" fmla="*/ 689 h 3112"/>
                <a:gd name="T44" fmla="*/ 86 w 231"/>
                <a:gd name="T45" fmla="*/ 488 h 3112"/>
                <a:gd name="T46" fmla="*/ 120 w 231"/>
                <a:gd name="T47" fmla="*/ 57 h 3112"/>
                <a:gd name="T48" fmla="*/ 136 w 231"/>
                <a:gd name="T49" fmla="*/ 14 h 3112"/>
                <a:gd name="T50" fmla="*/ 176 w 231"/>
                <a:gd name="T51" fmla="*/ 0 h 3112"/>
                <a:gd name="T52" fmla="*/ 213 w 231"/>
                <a:gd name="T53" fmla="*/ 14 h 3112"/>
                <a:gd name="T54" fmla="*/ 231 w 231"/>
                <a:gd name="T55" fmla="*/ 57 h 3112"/>
                <a:gd name="T56" fmla="*/ 231 w 231"/>
                <a:gd name="T57" fmla="*/ 57 h 3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1" h="3112">
                  <a:moveTo>
                    <a:pt x="231" y="57"/>
                  </a:moveTo>
                  <a:lnTo>
                    <a:pt x="222" y="287"/>
                  </a:lnTo>
                  <a:lnTo>
                    <a:pt x="199" y="490"/>
                  </a:lnTo>
                  <a:lnTo>
                    <a:pt x="152" y="925"/>
                  </a:lnTo>
                  <a:lnTo>
                    <a:pt x="131" y="1623"/>
                  </a:lnTo>
                  <a:lnTo>
                    <a:pt x="125" y="1923"/>
                  </a:lnTo>
                  <a:lnTo>
                    <a:pt x="141" y="2187"/>
                  </a:lnTo>
                  <a:lnTo>
                    <a:pt x="156" y="2451"/>
                  </a:lnTo>
                  <a:lnTo>
                    <a:pt x="141" y="2751"/>
                  </a:lnTo>
                  <a:lnTo>
                    <a:pt x="106" y="3076"/>
                  </a:lnTo>
                  <a:lnTo>
                    <a:pt x="93" y="3097"/>
                  </a:lnTo>
                  <a:lnTo>
                    <a:pt x="75" y="3110"/>
                  </a:lnTo>
                  <a:lnTo>
                    <a:pt x="36" y="3112"/>
                  </a:lnTo>
                  <a:lnTo>
                    <a:pt x="3" y="3086"/>
                  </a:lnTo>
                  <a:lnTo>
                    <a:pt x="0" y="3042"/>
                  </a:lnTo>
                  <a:lnTo>
                    <a:pt x="25" y="2893"/>
                  </a:lnTo>
                  <a:lnTo>
                    <a:pt x="30" y="2740"/>
                  </a:lnTo>
                  <a:lnTo>
                    <a:pt x="44" y="2440"/>
                  </a:lnTo>
                  <a:lnTo>
                    <a:pt x="30" y="2178"/>
                  </a:lnTo>
                  <a:lnTo>
                    <a:pt x="19" y="1616"/>
                  </a:lnTo>
                  <a:lnTo>
                    <a:pt x="41" y="919"/>
                  </a:lnTo>
                  <a:lnTo>
                    <a:pt x="61" y="689"/>
                  </a:lnTo>
                  <a:lnTo>
                    <a:pt x="86" y="488"/>
                  </a:lnTo>
                  <a:lnTo>
                    <a:pt x="120" y="57"/>
                  </a:lnTo>
                  <a:lnTo>
                    <a:pt x="136" y="14"/>
                  </a:lnTo>
                  <a:lnTo>
                    <a:pt x="176" y="0"/>
                  </a:lnTo>
                  <a:lnTo>
                    <a:pt x="213" y="14"/>
                  </a:lnTo>
                  <a:lnTo>
                    <a:pt x="231" y="57"/>
                  </a:lnTo>
                  <a:lnTo>
                    <a:pt x="231"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2" name="Freeform 46"/>
            <p:cNvSpPr>
              <a:spLocks/>
            </p:cNvSpPr>
            <p:nvPr/>
          </p:nvSpPr>
          <p:spPr bwMode="auto">
            <a:xfrm>
              <a:off x="833" y="4083"/>
              <a:ext cx="223" cy="75"/>
            </a:xfrm>
            <a:custGeom>
              <a:avLst/>
              <a:gdLst>
                <a:gd name="T0" fmla="*/ 397 w 446"/>
                <a:gd name="T1" fmla="*/ 111 h 151"/>
                <a:gd name="T2" fmla="*/ 232 w 446"/>
                <a:gd name="T3" fmla="*/ 122 h 151"/>
                <a:gd name="T4" fmla="*/ 72 w 446"/>
                <a:gd name="T5" fmla="*/ 151 h 151"/>
                <a:gd name="T6" fmla="*/ 25 w 446"/>
                <a:gd name="T7" fmla="*/ 147 h 151"/>
                <a:gd name="T8" fmla="*/ 0 w 446"/>
                <a:gd name="T9" fmla="*/ 115 h 151"/>
                <a:gd name="T10" fmla="*/ 2 w 446"/>
                <a:gd name="T11" fmla="*/ 74 h 151"/>
                <a:gd name="T12" fmla="*/ 36 w 446"/>
                <a:gd name="T13" fmla="*/ 45 h 151"/>
                <a:gd name="T14" fmla="*/ 126 w 446"/>
                <a:gd name="T15" fmla="*/ 22 h 151"/>
                <a:gd name="T16" fmla="*/ 207 w 446"/>
                <a:gd name="T17" fmla="*/ 13 h 151"/>
                <a:gd name="T18" fmla="*/ 383 w 446"/>
                <a:gd name="T19" fmla="*/ 0 h 151"/>
                <a:gd name="T20" fmla="*/ 426 w 446"/>
                <a:gd name="T21" fmla="*/ 11 h 151"/>
                <a:gd name="T22" fmla="*/ 446 w 446"/>
                <a:gd name="T23" fmla="*/ 48 h 151"/>
                <a:gd name="T24" fmla="*/ 437 w 446"/>
                <a:gd name="T25" fmla="*/ 88 h 151"/>
                <a:gd name="T26" fmla="*/ 420 w 446"/>
                <a:gd name="T27" fmla="*/ 102 h 151"/>
                <a:gd name="T28" fmla="*/ 397 w 446"/>
                <a:gd name="T29" fmla="*/ 111 h 151"/>
                <a:gd name="T30" fmla="*/ 397 w 446"/>
                <a:gd name="T31" fmla="*/ 111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6" h="151">
                  <a:moveTo>
                    <a:pt x="397" y="111"/>
                  </a:moveTo>
                  <a:lnTo>
                    <a:pt x="232" y="122"/>
                  </a:lnTo>
                  <a:lnTo>
                    <a:pt x="72" y="151"/>
                  </a:lnTo>
                  <a:lnTo>
                    <a:pt x="25" y="147"/>
                  </a:lnTo>
                  <a:lnTo>
                    <a:pt x="0" y="115"/>
                  </a:lnTo>
                  <a:lnTo>
                    <a:pt x="2" y="74"/>
                  </a:lnTo>
                  <a:lnTo>
                    <a:pt x="36" y="45"/>
                  </a:lnTo>
                  <a:lnTo>
                    <a:pt x="126" y="22"/>
                  </a:lnTo>
                  <a:lnTo>
                    <a:pt x="207" y="13"/>
                  </a:lnTo>
                  <a:lnTo>
                    <a:pt x="383" y="0"/>
                  </a:lnTo>
                  <a:lnTo>
                    <a:pt x="426" y="11"/>
                  </a:lnTo>
                  <a:lnTo>
                    <a:pt x="446" y="48"/>
                  </a:lnTo>
                  <a:lnTo>
                    <a:pt x="437" y="88"/>
                  </a:lnTo>
                  <a:lnTo>
                    <a:pt x="420" y="102"/>
                  </a:lnTo>
                  <a:lnTo>
                    <a:pt x="397" y="111"/>
                  </a:lnTo>
                  <a:lnTo>
                    <a:pt x="397" y="1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3" name="Freeform 47"/>
            <p:cNvSpPr>
              <a:spLocks/>
            </p:cNvSpPr>
            <p:nvPr/>
          </p:nvSpPr>
          <p:spPr bwMode="auto">
            <a:xfrm>
              <a:off x="803" y="4212"/>
              <a:ext cx="399" cy="90"/>
            </a:xfrm>
            <a:custGeom>
              <a:avLst/>
              <a:gdLst>
                <a:gd name="T0" fmla="*/ 58 w 799"/>
                <a:gd name="T1" fmla="*/ 66 h 179"/>
                <a:gd name="T2" fmla="*/ 239 w 799"/>
                <a:gd name="T3" fmla="*/ 55 h 179"/>
                <a:gd name="T4" fmla="*/ 401 w 799"/>
                <a:gd name="T5" fmla="*/ 34 h 179"/>
                <a:gd name="T6" fmla="*/ 560 w 799"/>
                <a:gd name="T7" fmla="*/ 10 h 179"/>
                <a:gd name="T8" fmla="*/ 742 w 799"/>
                <a:gd name="T9" fmla="*/ 0 h 179"/>
                <a:gd name="T10" fmla="*/ 785 w 799"/>
                <a:gd name="T11" fmla="*/ 17 h 179"/>
                <a:gd name="T12" fmla="*/ 799 w 799"/>
                <a:gd name="T13" fmla="*/ 55 h 179"/>
                <a:gd name="T14" fmla="*/ 785 w 799"/>
                <a:gd name="T15" fmla="*/ 93 h 179"/>
                <a:gd name="T16" fmla="*/ 767 w 799"/>
                <a:gd name="T17" fmla="*/ 107 h 179"/>
                <a:gd name="T18" fmla="*/ 742 w 799"/>
                <a:gd name="T19" fmla="*/ 111 h 179"/>
                <a:gd name="T20" fmla="*/ 560 w 799"/>
                <a:gd name="T21" fmla="*/ 122 h 179"/>
                <a:gd name="T22" fmla="*/ 401 w 799"/>
                <a:gd name="T23" fmla="*/ 145 h 179"/>
                <a:gd name="T24" fmla="*/ 239 w 799"/>
                <a:gd name="T25" fmla="*/ 168 h 179"/>
                <a:gd name="T26" fmla="*/ 58 w 799"/>
                <a:gd name="T27" fmla="*/ 179 h 179"/>
                <a:gd name="T28" fmla="*/ 15 w 799"/>
                <a:gd name="T29" fmla="*/ 161 h 179"/>
                <a:gd name="T30" fmla="*/ 0 w 799"/>
                <a:gd name="T31" fmla="*/ 123 h 179"/>
                <a:gd name="T32" fmla="*/ 15 w 799"/>
                <a:gd name="T33" fmla="*/ 84 h 179"/>
                <a:gd name="T34" fmla="*/ 33 w 799"/>
                <a:gd name="T35" fmla="*/ 71 h 179"/>
                <a:gd name="T36" fmla="*/ 58 w 799"/>
                <a:gd name="T37" fmla="*/ 66 h 179"/>
                <a:gd name="T38" fmla="*/ 58 w 799"/>
                <a:gd name="T39" fmla="*/ 6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99" h="179">
                  <a:moveTo>
                    <a:pt x="58" y="66"/>
                  </a:moveTo>
                  <a:lnTo>
                    <a:pt x="239" y="55"/>
                  </a:lnTo>
                  <a:lnTo>
                    <a:pt x="401" y="34"/>
                  </a:lnTo>
                  <a:lnTo>
                    <a:pt x="560" y="10"/>
                  </a:lnTo>
                  <a:lnTo>
                    <a:pt x="742" y="0"/>
                  </a:lnTo>
                  <a:lnTo>
                    <a:pt x="785" y="17"/>
                  </a:lnTo>
                  <a:lnTo>
                    <a:pt x="799" y="55"/>
                  </a:lnTo>
                  <a:lnTo>
                    <a:pt x="785" y="93"/>
                  </a:lnTo>
                  <a:lnTo>
                    <a:pt x="767" y="107"/>
                  </a:lnTo>
                  <a:lnTo>
                    <a:pt x="742" y="111"/>
                  </a:lnTo>
                  <a:lnTo>
                    <a:pt x="560" y="122"/>
                  </a:lnTo>
                  <a:lnTo>
                    <a:pt x="401" y="145"/>
                  </a:lnTo>
                  <a:lnTo>
                    <a:pt x="239" y="168"/>
                  </a:lnTo>
                  <a:lnTo>
                    <a:pt x="58" y="179"/>
                  </a:lnTo>
                  <a:lnTo>
                    <a:pt x="15" y="161"/>
                  </a:lnTo>
                  <a:lnTo>
                    <a:pt x="0" y="123"/>
                  </a:lnTo>
                  <a:lnTo>
                    <a:pt x="15" y="84"/>
                  </a:lnTo>
                  <a:lnTo>
                    <a:pt x="33" y="71"/>
                  </a:lnTo>
                  <a:lnTo>
                    <a:pt x="58" y="66"/>
                  </a:lnTo>
                  <a:lnTo>
                    <a:pt x="58"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4" name="Freeform 48"/>
            <p:cNvSpPr>
              <a:spLocks/>
            </p:cNvSpPr>
            <p:nvPr/>
          </p:nvSpPr>
          <p:spPr bwMode="auto">
            <a:xfrm>
              <a:off x="1174" y="4077"/>
              <a:ext cx="680" cy="100"/>
            </a:xfrm>
            <a:custGeom>
              <a:avLst/>
              <a:gdLst>
                <a:gd name="T0" fmla="*/ 44 w 1359"/>
                <a:gd name="T1" fmla="*/ 92 h 202"/>
                <a:gd name="T2" fmla="*/ 240 w 1359"/>
                <a:gd name="T3" fmla="*/ 69 h 202"/>
                <a:gd name="T4" fmla="*/ 412 w 1359"/>
                <a:gd name="T5" fmla="*/ 67 h 202"/>
                <a:gd name="T6" fmla="*/ 779 w 1359"/>
                <a:gd name="T7" fmla="*/ 58 h 202"/>
                <a:gd name="T8" fmla="*/ 1041 w 1359"/>
                <a:gd name="T9" fmla="*/ 22 h 202"/>
                <a:gd name="T10" fmla="*/ 1163 w 1359"/>
                <a:gd name="T11" fmla="*/ 8 h 202"/>
                <a:gd name="T12" fmla="*/ 1303 w 1359"/>
                <a:gd name="T13" fmla="*/ 0 h 202"/>
                <a:gd name="T14" fmla="*/ 1344 w 1359"/>
                <a:gd name="T15" fmla="*/ 18 h 202"/>
                <a:gd name="T16" fmla="*/ 1359 w 1359"/>
                <a:gd name="T17" fmla="*/ 58 h 202"/>
                <a:gd name="T18" fmla="*/ 1344 w 1359"/>
                <a:gd name="T19" fmla="*/ 96 h 202"/>
                <a:gd name="T20" fmla="*/ 1326 w 1359"/>
                <a:gd name="T21" fmla="*/ 108 h 202"/>
                <a:gd name="T22" fmla="*/ 1303 w 1359"/>
                <a:gd name="T23" fmla="*/ 114 h 202"/>
                <a:gd name="T24" fmla="*/ 1046 w 1359"/>
                <a:gd name="T25" fmla="*/ 133 h 202"/>
                <a:gd name="T26" fmla="*/ 928 w 1359"/>
                <a:gd name="T27" fmla="*/ 153 h 202"/>
                <a:gd name="T28" fmla="*/ 789 w 1359"/>
                <a:gd name="T29" fmla="*/ 169 h 202"/>
                <a:gd name="T30" fmla="*/ 427 w 1359"/>
                <a:gd name="T31" fmla="*/ 176 h 202"/>
                <a:gd name="T32" fmla="*/ 64 w 1359"/>
                <a:gd name="T33" fmla="*/ 202 h 202"/>
                <a:gd name="T34" fmla="*/ 21 w 1359"/>
                <a:gd name="T35" fmla="*/ 193 h 202"/>
                <a:gd name="T36" fmla="*/ 0 w 1359"/>
                <a:gd name="T37" fmla="*/ 157 h 202"/>
                <a:gd name="T38" fmla="*/ 7 w 1359"/>
                <a:gd name="T39" fmla="*/ 115 h 202"/>
                <a:gd name="T40" fmla="*/ 21 w 1359"/>
                <a:gd name="T41" fmla="*/ 101 h 202"/>
                <a:gd name="T42" fmla="*/ 44 w 1359"/>
                <a:gd name="T43" fmla="*/ 92 h 202"/>
                <a:gd name="T44" fmla="*/ 44 w 1359"/>
                <a:gd name="T45" fmla="*/ 92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59" h="202">
                  <a:moveTo>
                    <a:pt x="44" y="92"/>
                  </a:moveTo>
                  <a:lnTo>
                    <a:pt x="240" y="69"/>
                  </a:lnTo>
                  <a:lnTo>
                    <a:pt x="412" y="67"/>
                  </a:lnTo>
                  <a:lnTo>
                    <a:pt x="779" y="58"/>
                  </a:lnTo>
                  <a:lnTo>
                    <a:pt x="1041" y="22"/>
                  </a:lnTo>
                  <a:lnTo>
                    <a:pt x="1163" y="8"/>
                  </a:lnTo>
                  <a:lnTo>
                    <a:pt x="1303" y="0"/>
                  </a:lnTo>
                  <a:lnTo>
                    <a:pt x="1344" y="18"/>
                  </a:lnTo>
                  <a:lnTo>
                    <a:pt x="1359" y="58"/>
                  </a:lnTo>
                  <a:lnTo>
                    <a:pt x="1344" y="96"/>
                  </a:lnTo>
                  <a:lnTo>
                    <a:pt x="1326" y="108"/>
                  </a:lnTo>
                  <a:lnTo>
                    <a:pt x="1303" y="114"/>
                  </a:lnTo>
                  <a:lnTo>
                    <a:pt x="1046" y="133"/>
                  </a:lnTo>
                  <a:lnTo>
                    <a:pt x="928" y="153"/>
                  </a:lnTo>
                  <a:lnTo>
                    <a:pt x="789" y="169"/>
                  </a:lnTo>
                  <a:lnTo>
                    <a:pt x="427" y="176"/>
                  </a:lnTo>
                  <a:lnTo>
                    <a:pt x="64" y="202"/>
                  </a:lnTo>
                  <a:lnTo>
                    <a:pt x="21" y="193"/>
                  </a:lnTo>
                  <a:lnTo>
                    <a:pt x="0" y="157"/>
                  </a:lnTo>
                  <a:lnTo>
                    <a:pt x="7" y="115"/>
                  </a:lnTo>
                  <a:lnTo>
                    <a:pt x="21" y="101"/>
                  </a:lnTo>
                  <a:lnTo>
                    <a:pt x="44" y="92"/>
                  </a:lnTo>
                  <a:lnTo>
                    <a:pt x="44"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5" name="Freeform 49"/>
            <p:cNvSpPr>
              <a:spLocks/>
            </p:cNvSpPr>
            <p:nvPr/>
          </p:nvSpPr>
          <p:spPr bwMode="auto">
            <a:xfrm>
              <a:off x="1258" y="3520"/>
              <a:ext cx="151" cy="173"/>
            </a:xfrm>
            <a:custGeom>
              <a:avLst/>
              <a:gdLst>
                <a:gd name="T0" fmla="*/ 126 w 302"/>
                <a:gd name="T1" fmla="*/ 86 h 347"/>
                <a:gd name="T2" fmla="*/ 106 w 302"/>
                <a:gd name="T3" fmla="*/ 176 h 347"/>
                <a:gd name="T4" fmla="*/ 121 w 302"/>
                <a:gd name="T5" fmla="*/ 216 h 347"/>
                <a:gd name="T6" fmla="*/ 135 w 302"/>
                <a:gd name="T7" fmla="*/ 228 h 347"/>
                <a:gd name="T8" fmla="*/ 153 w 302"/>
                <a:gd name="T9" fmla="*/ 235 h 347"/>
                <a:gd name="T10" fmla="*/ 185 w 302"/>
                <a:gd name="T11" fmla="*/ 223 h 347"/>
                <a:gd name="T12" fmla="*/ 200 w 302"/>
                <a:gd name="T13" fmla="*/ 185 h 347"/>
                <a:gd name="T14" fmla="*/ 198 w 302"/>
                <a:gd name="T15" fmla="*/ 138 h 347"/>
                <a:gd name="T16" fmla="*/ 182 w 302"/>
                <a:gd name="T17" fmla="*/ 99 h 347"/>
                <a:gd name="T18" fmla="*/ 169 w 302"/>
                <a:gd name="T19" fmla="*/ 54 h 347"/>
                <a:gd name="T20" fmla="*/ 176 w 302"/>
                <a:gd name="T21" fmla="*/ 34 h 347"/>
                <a:gd name="T22" fmla="*/ 191 w 302"/>
                <a:gd name="T23" fmla="*/ 20 h 347"/>
                <a:gd name="T24" fmla="*/ 230 w 302"/>
                <a:gd name="T25" fmla="*/ 7 h 347"/>
                <a:gd name="T26" fmla="*/ 270 w 302"/>
                <a:gd name="T27" fmla="*/ 29 h 347"/>
                <a:gd name="T28" fmla="*/ 302 w 302"/>
                <a:gd name="T29" fmla="*/ 126 h 347"/>
                <a:gd name="T30" fmla="*/ 284 w 302"/>
                <a:gd name="T31" fmla="*/ 234 h 347"/>
                <a:gd name="T32" fmla="*/ 261 w 302"/>
                <a:gd name="T33" fmla="*/ 280 h 347"/>
                <a:gd name="T34" fmla="*/ 227 w 302"/>
                <a:gd name="T35" fmla="*/ 318 h 347"/>
                <a:gd name="T36" fmla="*/ 187 w 302"/>
                <a:gd name="T37" fmla="*/ 341 h 347"/>
                <a:gd name="T38" fmla="*/ 141 w 302"/>
                <a:gd name="T39" fmla="*/ 347 h 347"/>
                <a:gd name="T40" fmla="*/ 96 w 302"/>
                <a:gd name="T41" fmla="*/ 332 h 347"/>
                <a:gd name="T42" fmla="*/ 58 w 302"/>
                <a:gd name="T43" fmla="*/ 305 h 347"/>
                <a:gd name="T44" fmla="*/ 9 w 302"/>
                <a:gd name="T45" fmla="*/ 221 h 347"/>
                <a:gd name="T46" fmla="*/ 0 w 302"/>
                <a:gd name="T47" fmla="*/ 119 h 347"/>
                <a:gd name="T48" fmla="*/ 11 w 302"/>
                <a:gd name="T49" fmla="*/ 68 h 347"/>
                <a:gd name="T50" fmla="*/ 35 w 302"/>
                <a:gd name="T51" fmla="*/ 23 h 347"/>
                <a:gd name="T52" fmla="*/ 51 w 302"/>
                <a:gd name="T53" fmla="*/ 7 h 347"/>
                <a:gd name="T54" fmla="*/ 72 w 302"/>
                <a:gd name="T55" fmla="*/ 0 h 347"/>
                <a:gd name="T56" fmla="*/ 112 w 302"/>
                <a:gd name="T57" fmla="*/ 9 h 347"/>
                <a:gd name="T58" fmla="*/ 135 w 302"/>
                <a:gd name="T59" fmla="*/ 43 h 347"/>
                <a:gd name="T60" fmla="*/ 126 w 302"/>
                <a:gd name="T61" fmla="*/ 86 h 347"/>
                <a:gd name="T62" fmla="*/ 126 w 302"/>
                <a:gd name="T63" fmla="*/ 86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02" h="347">
                  <a:moveTo>
                    <a:pt x="126" y="86"/>
                  </a:moveTo>
                  <a:lnTo>
                    <a:pt x="106" y="176"/>
                  </a:lnTo>
                  <a:lnTo>
                    <a:pt x="121" y="216"/>
                  </a:lnTo>
                  <a:lnTo>
                    <a:pt x="135" y="228"/>
                  </a:lnTo>
                  <a:lnTo>
                    <a:pt x="153" y="235"/>
                  </a:lnTo>
                  <a:lnTo>
                    <a:pt x="185" y="223"/>
                  </a:lnTo>
                  <a:lnTo>
                    <a:pt x="200" y="185"/>
                  </a:lnTo>
                  <a:lnTo>
                    <a:pt x="198" y="138"/>
                  </a:lnTo>
                  <a:lnTo>
                    <a:pt x="182" y="99"/>
                  </a:lnTo>
                  <a:lnTo>
                    <a:pt x="169" y="54"/>
                  </a:lnTo>
                  <a:lnTo>
                    <a:pt x="176" y="34"/>
                  </a:lnTo>
                  <a:lnTo>
                    <a:pt x="191" y="20"/>
                  </a:lnTo>
                  <a:lnTo>
                    <a:pt x="230" y="7"/>
                  </a:lnTo>
                  <a:lnTo>
                    <a:pt x="270" y="29"/>
                  </a:lnTo>
                  <a:lnTo>
                    <a:pt x="302" y="126"/>
                  </a:lnTo>
                  <a:lnTo>
                    <a:pt x="284" y="234"/>
                  </a:lnTo>
                  <a:lnTo>
                    <a:pt x="261" y="280"/>
                  </a:lnTo>
                  <a:lnTo>
                    <a:pt x="227" y="318"/>
                  </a:lnTo>
                  <a:lnTo>
                    <a:pt x="187" y="341"/>
                  </a:lnTo>
                  <a:lnTo>
                    <a:pt x="141" y="347"/>
                  </a:lnTo>
                  <a:lnTo>
                    <a:pt x="96" y="332"/>
                  </a:lnTo>
                  <a:lnTo>
                    <a:pt x="58" y="305"/>
                  </a:lnTo>
                  <a:lnTo>
                    <a:pt x="9" y="221"/>
                  </a:lnTo>
                  <a:lnTo>
                    <a:pt x="0" y="119"/>
                  </a:lnTo>
                  <a:lnTo>
                    <a:pt x="11" y="68"/>
                  </a:lnTo>
                  <a:lnTo>
                    <a:pt x="35" y="23"/>
                  </a:lnTo>
                  <a:lnTo>
                    <a:pt x="51" y="7"/>
                  </a:lnTo>
                  <a:lnTo>
                    <a:pt x="72" y="0"/>
                  </a:lnTo>
                  <a:lnTo>
                    <a:pt x="112" y="9"/>
                  </a:lnTo>
                  <a:lnTo>
                    <a:pt x="135" y="43"/>
                  </a:lnTo>
                  <a:lnTo>
                    <a:pt x="126" y="86"/>
                  </a:lnTo>
                  <a:lnTo>
                    <a:pt x="126"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6" name="Freeform 50"/>
            <p:cNvSpPr>
              <a:spLocks/>
            </p:cNvSpPr>
            <p:nvPr/>
          </p:nvSpPr>
          <p:spPr bwMode="auto">
            <a:xfrm>
              <a:off x="1230" y="3345"/>
              <a:ext cx="162" cy="219"/>
            </a:xfrm>
            <a:custGeom>
              <a:avLst/>
              <a:gdLst>
                <a:gd name="T0" fmla="*/ 55 w 325"/>
                <a:gd name="T1" fmla="*/ 0 h 438"/>
                <a:gd name="T2" fmla="*/ 275 w 325"/>
                <a:gd name="T3" fmla="*/ 9 h 438"/>
                <a:gd name="T4" fmla="*/ 312 w 325"/>
                <a:gd name="T5" fmla="*/ 25 h 438"/>
                <a:gd name="T6" fmla="*/ 325 w 325"/>
                <a:gd name="T7" fmla="*/ 65 h 438"/>
                <a:gd name="T8" fmla="*/ 314 w 325"/>
                <a:gd name="T9" fmla="*/ 381 h 438"/>
                <a:gd name="T10" fmla="*/ 296 w 325"/>
                <a:gd name="T11" fmla="*/ 424 h 438"/>
                <a:gd name="T12" fmla="*/ 258 w 325"/>
                <a:gd name="T13" fmla="*/ 438 h 438"/>
                <a:gd name="T14" fmla="*/ 219 w 325"/>
                <a:gd name="T15" fmla="*/ 424 h 438"/>
                <a:gd name="T16" fmla="*/ 201 w 325"/>
                <a:gd name="T17" fmla="*/ 381 h 438"/>
                <a:gd name="T18" fmla="*/ 212 w 325"/>
                <a:gd name="T19" fmla="*/ 117 h 438"/>
                <a:gd name="T20" fmla="*/ 55 w 325"/>
                <a:gd name="T21" fmla="*/ 113 h 438"/>
                <a:gd name="T22" fmla="*/ 14 w 325"/>
                <a:gd name="T23" fmla="*/ 95 h 438"/>
                <a:gd name="T24" fmla="*/ 0 w 325"/>
                <a:gd name="T25" fmla="*/ 56 h 438"/>
                <a:gd name="T26" fmla="*/ 14 w 325"/>
                <a:gd name="T27" fmla="*/ 18 h 438"/>
                <a:gd name="T28" fmla="*/ 32 w 325"/>
                <a:gd name="T29" fmla="*/ 5 h 438"/>
                <a:gd name="T30" fmla="*/ 55 w 325"/>
                <a:gd name="T31" fmla="*/ 0 h 438"/>
                <a:gd name="T32" fmla="*/ 55 w 325"/>
                <a:gd name="T33" fmla="*/ 0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438">
                  <a:moveTo>
                    <a:pt x="55" y="0"/>
                  </a:moveTo>
                  <a:lnTo>
                    <a:pt x="275" y="9"/>
                  </a:lnTo>
                  <a:lnTo>
                    <a:pt x="312" y="25"/>
                  </a:lnTo>
                  <a:lnTo>
                    <a:pt x="325" y="65"/>
                  </a:lnTo>
                  <a:lnTo>
                    <a:pt x="314" y="381"/>
                  </a:lnTo>
                  <a:lnTo>
                    <a:pt x="296" y="424"/>
                  </a:lnTo>
                  <a:lnTo>
                    <a:pt x="258" y="438"/>
                  </a:lnTo>
                  <a:lnTo>
                    <a:pt x="219" y="424"/>
                  </a:lnTo>
                  <a:lnTo>
                    <a:pt x="201" y="381"/>
                  </a:lnTo>
                  <a:lnTo>
                    <a:pt x="212" y="117"/>
                  </a:lnTo>
                  <a:lnTo>
                    <a:pt x="55" y="113"/>
                  </a:lnTo>
                  <a:lnTo>
                    <a:pt x="14" y="95"/>
                  </a:lnTo>
                  <a:lnTo>
                    <a:pt x="0" y="56"/>
                  </a:lnTo>
                  <a:lnTo>
                    <a:pt x="14" y="18"/>
                  </a:lnTo>
                  <a:lnTo>
                    <a:pt x="32" y="5"/>
                  </a:lnTo>
                  <a:lnTo>
                    <a:pt x="55" y="0"/>
                  </a:lnTo>
                  <a:lnTo>
                    <a:pt x="5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7" name="Freeform 51"/>
            <p:cNvSpPr>
              <a:spLocks/>
            </p:cNvSpPr>
            <p:nvPr/>
          </p:nvSpPr>
          <p:spPr bwMode="auto">
            <a:xfrm>
              <a:off x="1215" y="3655"/>
              <a:ext cx="172" cy="201"/>
            </a:xfrm>
            <a:custGeom>
              <a:avLst/>
              <a:gdLst>
                <a:gd name="T0" fmla="*/ 345 w 345"/>
                <a:gd name="T1" fmla="*/ 62 h 403"/>
                <a:gd name="T2" fmla="*/ 338 w 345"/>
                <a:gd name="T3" fmla="*/ 347 h 403"/>
                <a:gd name="T4" fmla="*/ 331 w 345"/>
                <a:gd name="T5" fmla="*/ 381 h 403"/>
                <a:gd name="T6" fmla="*/ 314 w 345"/>
                <a:gd name="T7" fmla="*/ 403 h 403"/>
                <a:gd name="T8" fmla="*/ 257 w 345"/>
                <a:gd name="T9" fmla="*/ 397 h 403"/>
                <a:gd name="T10" fmla="*/ 203 w 345"/>
                <a:gd name="T11" fmla="*/ 381 h 403"/>
                <a:gd name="T12" fmla="*/ 153 w 345"/>
                <a:gd name="T13" fmla="*/ 376 h 403"/>
                <a:gd name="T14" fmla="*/ 43 w 345"/>
                <a:gd name="T15" fmla="*/ 369 h 403"/>
                <a:gd name="T16" fmla="*/ 6 w 345"/>
                <a:gd name="T17" fmla="*/ 343 h 403"/>
                <a:gd name="T18" fmla="*/ 0 w 345"/>
                <a:gd name="T19" fmla="*/ 302 h 403"/>
                <a:gd name="T20" fmla="*/ 7 w 345"/>
                <a:gd name="T21" fmla="*/ 282 h 403"/>
                <a:gd name="T22" fmla="*/ 22 w 345"/>
                <a:gd name="T23" fmla="*/ 268 h 403"/>
                <a:gd name="T24" fmla="*/ 67 w 345"/>
                <a:gd name="T25" fmla="*/ 259 h 403"/>
                <a:gd name="T26" fmla="*/ 225 w 345"/>
                <a:gd name="T27" fmla="*/ 273 h 403"/>
                <a:gd name="T28" fmla="*/ 234 w 345"/>
                <a:gd name="T29" fmla="*/ 51 h 403"/>
                <a:gd name="T30" fmla="*/ 255 w 345"/>
                <a:gd name="T31" fmla="*/ 11 h 403"/>
                <a:gd name="T32" fmla="*/ 295 w 345"/>
                <a:gd name="T33" fmla="*/ 0 h 403"/>
                <a:gd name="T34" fmla="*/ 332 w 345"/>
                <a:gd name="T35" fmla="*/ 18 h 403"/>
                <a:gd name="T36" fmla="*/ 345 w 345"/>
                <a:gd name="T37" fmla="*/ 62 h 403"/>
                <a:gd name="T38" fmla="*/ 345 w 345"/>
                <a:gd name="T39" fmla="*/ 62 h 4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45" h="403">
                  <a:moveTo>
                    <a:pt x="345" y="62"/>
                  </a:moveTo>
                  <a:lnTo>
                    <a:pt x="338" y="347"/>
                  </a:lnTo>
                  <a:lnTo>
                    <a:pt x="331" y="381"/>
                  </a:lnTo>
                  <a:lnTo>
                    <a:pt x="314" y="403"/>
                  </a:lnTo>
                  <a:lnTo>
                    <a:pt x="257" y="397"/>
                  </a:lnTo>
                  <a:lnTo>
                    <a:pt x="203" y="381"/>
                  </a:lnTo>
                  <a:lnTo>
                    <a:pt x="153" y="376"/>
                  </a:lnTo>
                  <a:lnTo>
                    <a:pt x="43" y="369"/>
                  </a:lnTo>
                  <a:lnTo>
                    <a:pt x="6" y="343"/>
                  </a:lnTo>
                  <a:lnTo>
                    <a:pt x="0" y="302"/>
                  </a:lnTo>
                  <a:lnTo>
                    <a:pt x="7" y="282"/>
                  </a:lnTo>
                  <a:lnTo>
                    <a:pt x="22" y="268"/>
                  </a:lnTo>
                  <a:lnTo>
                    <a:pt x="67" y="259"/>
                  </a:lnTo>
                  <a:lnTo>
                    <a:pt x="225" y="273"/>
                  </a:lnTo>
                  <a:lnTo>
                    <a:pt x="234" y="51"/>
                  </a:lnTo>
                  <a:lnTo>
                    <a:pt x="255" y="11"/>
                  </a:lnTo>
                  <a:lnTo>
                    <a:pt x="295" y="0"/>
                  </a:lnTo>
                  <a:lnTo>
                    <a:pt x="332" y="18"/>
                  </a:lnTo>
                  <a:lnTo>
                    <a:pt x="345" y="62"/>
                  </a:lnTo>
                  <a:lnTo>
                    <a:pt x="345" y="6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8" name="Freeform 52"/>
            <p:cNvSpPr>
              <a:spLocks/>
            </p:cNvSpPr>
            <p:nvPr/>
          </p:nvSpPr>
          <p:spPr bwMode="auto">
            <a:xfrm>
              <a:off x="1438" y="2848"/>
              <a:ext cx="217" cy="185"/>
            </a:xfrm>
            <a:custGeom>
              <a:avLst/>
              <a:gdLst>
                <a:gd name="T0" fmla="*/ 11 w 433"/>
                <a:gd name="T1" fmla="*/ 277 h 372"/>
                <a:gd name="T2" fmla="*/ 38 w 433"/>
                <a:gd name="T3" fmla="*/ 239 h 372"/>
                <a:gd name="T4" fmla="*/ 65 w 433"/>
                <a:gd name="T5" fmla="*/ 205 h 372"/>
                <a:gd name="T6" fmla="*/ 92 w 433"/>
                <a:gd name="T7" fmla="*/ 174 h 372"/>
                <a:gd name="T8" fmla="*/ 119 w 433"/>
                <a:gd name="T9" fmla="*/ 144 h 372"/>
                <a:gd name="T10" fmla="*/ 176 w 433"/>
                <a:gd name="T11" fmla="*/ 86 h 372"/>
                <a:gd name="T12" fmla="*/ 241 w 433"/>
                <a:gd name="T13" fmla="*/ 24 h 372"/>
                <a:gd name="T14" fmla="*/ 268 w 433"/>
                <a:gd name="T15" fmla="*/ 2 h 372"/>
                <a:gd name="T16" fmla="*/ 295 w 433"/>
                <a:gd name="T17" fmla="*/ 0 h 372"/>
                <a:gd name="T18" fmla="*/ 332 w 433"/>
                <a:gd name="T19" fmla="*/ 45 h 372"/>
                <a:gd name="T20" fmla="*/ 356 w 433"/>
                <a:gd name="T21" fmla="*/ 112 h 372"/>
                <a:gd name="T22" fmla="*/ 377 w 433"/>
                <a:gd name="T23" fmla="*/ 171 h 372"/>
                <a:gd name="T24" fmla="*/ 401 w 433"/>
                <a:gd name="T25" fmla="*/ 228 h 372"/>
                <a:gd name="T26" fmla="*/ 431 w 433"/>
                <a:gd name="T27" fmla="*/ 293 h 372"/>
                <a:gd name="T28" fmla="*/ 433 w 433"/>
                <a:gd name="T29" fmla="*/ 338 h 372"/>
                <a:gd name="T30" fmla="*/ 406 w 433"/>
                <a:gd name="T31" fmla="*/ 367 h 372"/>
                <a:gd name="T32" fmla="*/ 365 w 433"/>
                <a:gd name="T33" fmla="*/ 372 h 372"/>
                <a:gd name="T34" fmla="*/ 331 w 433"/>
                <a:gd name="T35" fmla="*/ 343 h 372"/>
                <a:gd name="T36" fmla="*/ 255 w 433"/>
                <a:gd name="T37" fmla="*/ 165 h 372"/>
                <a:gd name="T38" fmla="*/ 216 w 433"/>
                <a:gd name="T39" fmla="*/ 205 h 372"/>
                <a:gd name="T40" fmla="*/ 178 w 433"/>
                <a:gd name="T41" fmla="*/ 246 h 372"/>
                <a:gd name="T42" fmla="*/ 140 w 433"/>
                <a:gd name="T43" fmla="*/ 289 h 372"/>
                <a:gd name="T44" fmla="*/ 103 w 433"/>
                <a:gd name="T45" fmla="*/ 341 h 372"/>
                <a:gd name="T46" fmla="*/ 85 w 433"/>
                <a:gd name="T47" fmla="*/ 359 h 372"/>
                <a:gd name="T48" fmla="*/ 63 w 433"/>
                <a:gd name="T49" fmla="*/ 365 h 372"/>
                <a:gd name="T50" fmla="*/ 24 w 433"/>
                <a:gd name="T51" fmla="*/ 354 h 372"/>
                <a:gd name="T52" fmla="*/ 0 w 433"/>
                <a:gd name="T53" fmla="*/ 322 h 372"/>
                <a:gd name="T54" fmla="*/ 11 w 433"/>
                <a:gd name="T55" fmla="*/ 277 h 372"/>
                <a:gd name="T56" fmla="*/ 11 w 433"/>
                <a:gd name="T57" fmla="*/ 277 h 3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33" h="372">
                  <a:moveTo>
                    <a:pt x="11" y="277"/>
                  </a:moveTo>
                  <a:lnTo>
                    <a:pt x="38" y="239"/>
                  </a:lnTo>
                  <a:lnTo>
                    <a:pt x="65" y="205"/>
                  </a:lnTo>
                  <a:lnTo>
                    <a:pt x="92" y="174"/>
                  </a:lnTo>
                  <a:lnTo>
                    <a:pt x="119" y="144"/>
                  </a:lnTo>
                  <a:lnTo>
                    <a:pt x="176" y="86"/>
                  </a:lnTo>
                  <a:lnTo>
                    <a:pt x="241" y="24"/>
                  </a:lnTo>
                  <a:lnTo>
                    <a:pt x="268" y="2"/>
                  </a:lnTo>
                  <a:lnTo>
                    <a:pt x="295" y="0"/>
                  </a:lnTo>
                  <a:lnTo>
                    <a:pt x="332" y="45"/>
                  </a:lnTo>
                  <a:lnTo>
                    <a:pt x="356" y="112"/>
                  </a:lnTo>
                  <a:lnTo>
                    <a:pt x="377" y="171"/>
                  </a:lnTo>
                  <a:lnTo>
                    <a:pt x="401" y="228"/>
                  </a:lnTo>
                  <a:lnTo>
                    <a:pt x="431" y="293"/>
                  </a:lnTo>
                  <a:lnTo>
                    <a:pt x="433" y="338"/>
                  </a:lnTo>
                  <a:lnTo>
                    <a:pt x="406" y="367"/>
                  </a:lnTo>
                  <a:lnTo>
                    <a:pt x="365" y="372"/>
                  </a:lnTo>
                  <a:lnTo>
                    <a:pt x="331" y="343"/>
                  </a:lnTo>
                  <a:lnTo>
                    <a:pt x="255" y="165"/>
                  </a:lnTo>
                  <a:lnTo>
                    <a:pt x="216" y="205"/>
                  </a:lnTo>
                  <a:lnTo>
                    <a:pt x="178" y="246"/>
                  </a:lnTo>
                  <a:lnTo>
                    <a:pt x="140" y="289"/>
                  </a:lnTo>
                  <a:lnTo>
                    <a:pt x="103" y="341"/>
                  </a:lnTo>
                  <a:lnTo>
                    <a:pt x="85" y="359"/>
                  </a:lnTo>
                  <a:lnTo>
                    <a:pt x="63" y="365"/>
                  </a:lnTo>
                  <a:lnTo>
                    <a:pt x="24" y="354"/>
                  </a:lnTo>
                  <a:lnTo>
                    <a:pt x="0" y="322"/>
                  </a:lnTo>
                  <a:lnTo>
                    <a:pt x="11" y="277"/>
                  </a:lnTo>
                  <a:lnTo>
                    <a:pt x="11" y="2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09" name="Freeform 53"/>
            <p:cNvSpPr>
              <a:spLocks/>
            </p:cNvSpPr>
            <p:nvPr/>
          </p:nvSpPr>
          <p:spPr bwMode="auto">
            <a:xfrm>
              <a:off x="1269" y="2980"/>
              <a:ext cx="225" cy="212"/>
            </a:xfrm>
            <a:custGeom>
              <a:avLst/>
              <a:gdLst>
                <a:gd name="T0" fmla="*/ 400 w 449"/>
                <a:gd name="T1" fmla="*/ 112 h 426"/>
                <a:gd name="T2" fmla="*/ 172 w 449"/>
                <a:gd name="T3" fmla="*/ 130 h 426"/>
                <a:gd name="T4" fmla="*/ 215 w 449"/>
                <a:gd name="T5" fmla="*/ 182 h 426"/>
                <a:gd name="T6" fmla="*/ 260 w 449"/>
                <a:gd name="T7" fmla="*/ 230 h 426"/>
                <a:gd name="T8" fmla="*/ 310 w 449"/>
                <a:gd name="T9" fmla="*/ 277 h 426"/>
                <a:gd name="T10" fmla="*/ 371 w 449"/>
                <a:gd name="T11" fmla="*/ 325 h 426"/>
                <a:gd name="T12" fmla="*/ 395 w 449"/>
                <a:gd name="T13" fmla="*/ 365 h 426"/>
                <a:gd name="T14" fmla="*/ 382 w 449"/>
                <a:gd name="T15" fmla="*/ 404 h 426"/>
                <a:gd name="T16" fmla="*/ 366 w 449"/>
                <a:gd name="T17" fmla="*/ 419 h 426"/>
                <a:gd name="T18" fmla="*/ 348 w 449"/>
                <a:gd name="T19" fmla="*/ 426 h 426"/>
                <a:gd name="T20" fmla="*/ 303 w 449"/>
                <a:gd name="T21" fmla="*/ 415 h 426"/>
                <a:gd name="T22" fmla="*/ 258 w 449"/>
                <a:gd name="T23" fmla="*/ 379 h 426"/>
                <a:gd name="T24" fmla="*/ 217 w 449"/>
                <a:gd name="T25" fmla="*/ 343 h 426"/>
                <a:gd name="T26" fmla="*/ 147 w 449"/>
                <a:gd name="T27" fmla="*/ 275 h 426"/>
                <a:gd name="T28" fmla="*/ 115 w 449"/>
                <a:gd name="T29" fmla="*/ 237 h 426"/>
                <a:gd name="T30" fmla="*/ 82 w 449"/>
                <a:gd name="T31" fmla="*/ 200 h 426"/>
                <a:gd name="T32" fmla="*/ 50 w 449"/>
                <a:gd name="T33" fmla="*/ 156 h 426"/>
                <a:gd name="T34" fmla="*/ 14 w 449"/>
                <a:gd name="T35" fmla="*/ 110 h 426"/>
                <a:gd name="T36" fmla="*/ 0 w 449"/>
                <a:gd name="T37" fmla="*/ 47 h 426"/>
                <a:gd name="T38" fmla="*/ 20 w 449"/>
                <a:gd name="T39" fmla="*/ 27 h 426"/>
                <a:gd name="T40" fmla="*/ 57 w 449"/>
                <a:gd name="T41" fmla="*/ 20 h 426"/>
                <a:gd name="T42" fmla="*/ 386 w 449"/>
                <a:gd name="T43" fmla="*/ 0 h 426"/>
                <a:gd name="T44" fmla="*/ 431 w 449"/>
                <a:gd name="T45" fmla="*/ 13 h 426"/>
                <a:gd name="T46" fmla="*/ 449 w 449"/>
                <a:gd name="T47" fmla="*/ 49 h 426"/>
                <a:gd name="T48" fmla="*/ 440 w 449"/>
                <a:gd name="T49" fmla="*/ 88 h 426"/>
                <a:gd name="T50" fmla="*/ 424 w 449"/>
                <a:gd name="T51" fmla="*/ 104 h 426"/>
                <a:gd name="T52" fmla="*/ 400 w 449"/>
                <a:gd name="T53" fmla="*/ 112 h 426"/>
                <a:gd name="T54" fmla="*/ 400 w 449"/>
                <a:gd name="T55" fmla="*/ 112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49" h="426">
                  <a:moveTo>
                    <a:pt x="400" y="112"/>
                  </a:moveTo>
                  <a:lnTo>
                    <a:pt x="172" y="130"/>
                  </a:lnTo>
                  <a:lnTo>
                    <a:pt x="215" y="182"/>
                  </a:lnTo>
                  <a:lnTo>
                    <a:pt x="260" y="230"/>
                  </a:lnTo>
                  <a:lnTo>
                    <a:pt x="310" y="277"/>
                  </a:lnTo>
                  <a:lnTo>
                    <a:pt x="371" y="325"/>
                  </a:lnTo>
                  <a:lnTo>
                    <a:pt x="395" y="365"/>
                  </a:lnTo>
                  <a:lnTo>
                    <a:pt x="382" y="404"/>
                  </a:lnTo>
                  <a:lnTo>
                    <a:pt x="366" y="419"/>
                  </a:lnTo>
                  <a:lnTo>
                    <a:pt x="348" y="426"/>
                  </a:lnTo>
                  <a:lnTo>
                    <a:pt x="303" y="415"/>
                  </a:lnTo>
                  <a:lnTo>
                    <a:pt x="258" y="379"/>
                  </a:lnTo>
                  <a:lnTo>
                    <a:pt x="217" y="343"/>
                  </a:lnTo>
                  <a:lnTo>
                    <a:pt x="147" y="275"/>
                  </a:lnTo>
                  <a:lnTo>
                    <a:pt x="115" y="237"/>
                  </a:lnTo>
                  <a:lnTo>
                    <a:pt x="82" y="200"/>
                  </a:lnTo>
                  <a:lnTo>
                    <a:pt x="50" y="156"/>
                  </a:lnTo>
                  <a:lnTo>
                    <a:pt x="14" y="110"/>
                  </a:lnTo>
                  <a:lnTo>
                    <a:pt x="0" y="47"/>
                  </a:lnTo>
                  <a:lnTo>
                    <a:pt x="20" y="27"/>
                  </a:lnTo>
                  <a:lnTo>
                    <a:pt x="57" y="20"/>
                  </a:lnTo>
                  <a:lnTo>
                    <a:pt x="386" y="0"/>
                  </a:lnTo>
                  <a:lnTo>
                    <a:pt x="431" y="13"/>
                  </a:lnTo>
                  <a:lnTo>
                    <a:pt x="449" y="49"/>
                  </a:lnTo>
                  <a:lnTo>
                    <a:pt x="440" y="88"/>
                  </a:lnTo>
                  <a:lnTo>
                    <a:pt x="424" y="104"/>
                  </a:lnTo>
                  <a:lnTo>
                    <a:pt x="400" y="112"/>
                  </a:lnTo>
                  <a:lnTo>
                    <a:pt x="400" y="1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0" name="Freeform 54"/>
            <p:cNvSpPr>
              <a:spLocks/>
            </p:cNvSpPr>
            <p:nvPr/>
          </p:nvSpPr>
          <p:spPr bwMode="auto">
            <a:xfrm>
              <a:off x="1366" y="3155"/>
              <a:ext cx="347" cy="197"/>
            </a:xfrm>
            <a:custGeom>
              <a:avLst/>
              <a:gdLst>
                <a:gd name="T0" fmla="*/ 204 w 693"/>
                <a:gd name="T1" fmla="*/ 78 h 395"/>
                <a:gd name="T2" fmla="*/ 179 w 693"/>
                <a:gd name="T3" fmla="*/ 137 h 395"/>
                <a:gd name="T4" fmla="*/ 156 w 693"/>
                <a:gd name="T5" fmla="*/ 187 h 395"/>
                <a:gd name="T6" fmla="*/ 206 w 693"/>
                <a:gd name="T7" fmla="*/ 157 h 395"/>
                <a:gd name="T8" fmla="*/ 258 w 693"/>
                <a:gd name="T9" fmla="*/ 130 h 395"/>
                <a:gd name="T10" fmla="*/ 316 w 693"/>
                <a:gd name="T11" fmla="*/ 112 h 395"/>
                <a:gd name="T12" fmla="*/ 380 w 693"/>
                <a:gd name="T13" fmla="*/ 108 h 395"/>
                <a:gd name="T14" fmla="*/ 456 w 693"/>
                <a:gd name="T15" fmla="*/ 124 h 395"/>
                <a:gd name="T16" fmla="*/ 519 w 693"/>
                <a:gd name="T17" fmla="*/ 158 h 395"/>
                <a:gd name="T18" fmla="*/ 547 w 693"/>
                <a:gd name="T19" fmla="*/ 180 h 395"/>
                <a:gd name="T20" fmla="*/ 578 w 693"/>
                <a:gd name="T21" fmla="*/ 200 h 395"/>
                <a:gd name="T22" fmla="*/ 610 w 693"/>
                <a:gd name="T23" fmla="*/ 221 h 395"/>
                <a:gd name="T24" fmla="*/ 646 w 693"/>
                <a:gd name="T25" fmla="*/ 239 h 395"/>
                <a:gd name="T26" fmla="*/ 684 w 693"/>
                <a:gd name="T27" fmla="*/ 280 h 395"/>
                <a:gd name="T28" fmla="*/ 693 w 693"/>
                <a:gd name="T29" fmla="*/ 338 h 395"/>
                <a:gd name="T30" fmla="*/ 678 w 693"/>
                <a:gd name="T31" fmla="*/ 386 h 395"/>
                <a:gd name="T32" fmla="*/ 660 w 693"/>
                <a:gd name="T33" fmla="*/ 395 h 395"/>
                <a:gd name="T34" fmla="*/ 637 w 693"/>
                <a:gd name="T35" fmla="*/ 394 h 395"/>
                <a:gd name="T36" fmla="*/ 574 w 693"/>
                <a:gd name="T37" fmla="*/ 350 h 395"/>
                <a:gd name="T38" fmla="*/ 510 w 693"/>
                <a:gd name="T39" fmla="*/ 293 h 395"/>
                <a:gd name="T40" fmla="*/ 445 w 693"/>
                <a:gd name="T41" fmla="*/ 245 h 395"/>
                <a:gd name="T42" fmla="*/ 411 w 693"/>
                <a:gd name="T43" fmla="*/ 227 h 395"/>
                <a:gd name="T44" fmla="*/ 375 w 693"/>
                <a:gd name="T45" fmla="*/ 219 h 395"/>
                <a:gd name="T46" fmla="*/ 291 w 693"/>
                <a:gd name="T47" fmla="*/ 232 h 395"/>
                <a:gd name="T48" fmla="*/ 221 w 693"/>
                <a:gd name="T49" fmla="*/ 268 h 395"/>
                <a:gd name="T50" fmla="*/ 186 w 693"/>
                <a:gd name="T51" fmla="*/ 291 h 395"/>
                <a:gd name="T52" fmla="*/ 152 w 693"/>
                <a:gd name="T53" fmla="*/ 315 h 395"/>
                <a:gd name="T54" fmla="*/ 115 w 693"/>
                <a:gd name="T55" fmla="*/ 336 h 395"/>
                <a:gd name="T56" fmla="*/ 72 w 693"/>
                <a:gd name="T57" fmla="*/ 354 h 395"/>
                <a:gd name="T58" fmla="*/ 9 w 693"/>
                <a:gd name="T59" fmla="*/ 349 h 395"/>
                <a:gd name="T60" fmla="*/ 0 w 693"/>
                <a:gd name="T61" fmla="*/ 286 h 395"/>
                <a:gd name="T62" fmla="*/ 23 w 693"/>
                <a:gd name="T63" fmla="*/ 216 h 395"/>
                <a:gd name="T64" fmla="*/ 46 w 693"/>
                <a:gd name="T65" fmla="*/ 157 h 395"/>
                <a:gd name="T66" fmla="*/ 73 w 693"/>
                <a:gd name="T67" fmla="*/ 99 h 395"/>
                <a:gd name="T68" fmla="*/ 104 w 693"/>
                <a:gd name="T69" fmla="*/ 33 h 395"/>
                <a:gd name="T70" fmla="*/ 136 w 693"/>
                <a:gd name="T71" fmla="*/ 0 h 395"/>
                <a:gd name="T72" fmla="*/ 177 w 693"/>
                <a:gd name="T73" fmla="*/ 4 h 395"/>
                <a:gd name="T74" fmla="*/ 206 w 693"/>
                <a:gd name="T75" fmla="*/ 33 h 395"/>
                <a:gd name="T76" fmla="*/ 204 w 693"/>
                <a:gd name="T77" fmla="*/ 78 h 395"/>
                <a:gd name="T78" fmla="*/ 204 w 693"/>
                <a:gd name="T79" fmla="*/ 78 h 3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693" h="395">
                  <a:moveTo>
                    <a:pt x="204" y="78"/>
                  </a:moveTo>
                  <a:lnTo>
                    <a:pt x="179" y="137"/>
                  </a:lnTo>
                  <a:lnTo>
                    <a:pt x="156" y="187"/>
                  </a:lnTo>
                  <a:lnTo>
                    <a:pt x="206" y="157"/>
                  </a:lnTo>
                  <a:lnTo>
                    <a:pt x="258" y="130"/>
                  </a:lnTo>
                  <a:lnTo>
                    <a:pt x="316" y="112"/>
                  </a:lnTo>
                  <a:lnTo>
                    <a:pt x="380" y="108"/>
                  </a:lnTo>
                  <a:lnTo>
                    <a:pt x="456" y="124"/>
                  </a:lnTo>
                  <a:lnTo>
                    <a:pt x="519" y="158"/>
                  </a:lnTo>
                  <a:lnTo>
                    <a:pt x="547" y="180"/>
                  </a:lnTo>
                  <a:lnTo>
                    <a:pt x="578" y="200"/>
                  </a:lnTo>
                  <a:lnTo>
                    <a:pt x="610" y="221"/>
                  </a:lnTo>
                  <a:lnTo>
                    <a:pt x="646" y="239"/>
                  </a:lnTo>
                  <a:lnTo>
                    <a:pt x="684" y="280"/>
                  </a:lnTo>
                  <a:lnTo>
                    <a:pt x="693" y="338"/>
                  </a:lnTo>
                  <a:lnTo>
                    <a:pt x="678" y="386"/>
                  </a:lnTo>
                  <a:lnTo>
                    <a:pt x="660" y="395"/>
                  </a:lnTo>
                  <a:lnTo>
                    <a:pt x="637" y="394"/>
                  </a:lnTo>
                  <a:lnTo>
                    <a:pt x="574" y="350"/>
                  </a:lnTo>
                  <a:lnTo>
                    <a:pt x="510" y="293"/>
                  </a:lnTo>
                  <a:lnTo>
                    <a:pt x="445" y="245"/>
                  </a:lnTo>
                  <a:lnTo>
                    <a:pt x="411" y="227"/>
                  </a:lnTo>
                  <a:lnTo>
                    <a:pt x="375" y="219"/>
                  </a:lnTo>
                  <a:lnTo>
                    <a:pt x="291" y="232"/>
                  </a:lnTo>
                  <a:lnTo>
                    <a:pt x="221" y="268"/>
                  </a:lnTo>
                  <a:lnTo>
                    <a:pt x="186" y="291"/>
                  </a:lnTo>
                  <a:lnTo>
                    <a:pt x="152" y="315"/>
                  </a:lnTo>
                  <a:lnTo>
                    <a:pt x="115" y="336"/>
                  </a:lnTo>
                  <a:lnTo>
                    <a:pt x="72" y="354"/>
                  </a:lnTo>
                  <a:lnTo>
                    <a:pt x="9" y="349"/>
                  </a:lnTo>
                  <a:lnTo>
                    <a:pt x="0" y="286"/>
                  </a:lnTo>
                  <a:lnTo>
                    <a:pt x="23" y="216"/>
                  </a:lnTo>
                  <a:lnTo>
                    <a:pt x="46" y="157"/>
                  </a:lnTo>
                  <a:lnTo>
                    <a:pt x="73" y="99"/>
                  </a:lnTo>
                  <a:lnTo>
                    <a:pt x="104" y="33"/>
                  </a:lnTo>
                  <a:lnTo>
                    <a:pt x="136" y="0"/>
                  </a:lnTo>
                  <a:lnTo>
                    <a:pt x="177" y="4"/>
                  </a:lnTo>
                  <a:lnTo>
                    <a:pt x="206" y="33"/>
                  </a:lnTo>
                  <a:lnTo>
                    <a:pt x="204" y="78"/>
                  </a:lnTo>
                  <a:lnTo>
                    <a:pt x="204" y="7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1" name="Freeform 55"/>
            <p:cNvSpPr>
              <a:spLocks/>
            </p:cNvSpPr>
            <p:nvPr/>
          </p:nvSpPr>
          <p:spPr bwMode="auto">
            <a:xfrm>
              <a:off x="1630" y="3156"/>
              <a:ext cx="94" cy="204"/>
            </a:xfrm>
            <a:custGeom>
              <a:avLst/>
              <a:gdLst>
                <a:gd name="T0" fmla="*/ 107 w 186"/>
                <a:gd name="T1" fmla="*/ 36 h 410"/>
                <a:gd name="T2" fmla="*/ 186 w 186"/>
                <a:gd name="T3" fmla="*/ 343 h 410"/>
                <a:gd name="T4" fmla="*/ 179 w 186"/>
                <a:gd name="T5" fmla="*/ 388 h 410"/>
                <a:gd name="T6" fmla="*/ 163 w 186"/>
                <a:gd name="T7" fmla="*/ 402 h 410"/>
                <a:gd name="T8" fmla="*/ 145 w 186"/>
                <a:gd name="T9" fmla="*/ 410 h 410"/>
                <a:gd name="T10" fmla="*/ 104 w 186"/>
                <a:gd name="T11" fmla="*/ 406 h 410"/>
                <a:gd name="T12" fmla="*/ 77 w 186"/>
                <a:gd name="T13" fmla="*/ 368 h 410"/>
                <a:gd name="T14" fmla="*/ 41 w 186"/>
                <a:gd name="T15" fmla="*/ 217 h 410"/>
                <a:gd name="T16" fmla="*/ 23 w 186"/>
                <a:gd name="T17" fmla="*/ 147 h 410"/>
                <a:gd name="T18" fmla="*/ 0 w 186"/>
                <a:gd name="T19" fmla="*/ 70 h 410"/>
                <a:gd name="T20" fmla="*/ 3 w 186"/>
                <a:gd name="T21" fmla="*/ 25 h 410"/>
                <a:gd name="T22" fmla="*/ 35 w 186"/>
                <a:gd name="T23" fmla="*/ 0 h 410"/>
                <a:gd name="T24" fmla="*/ 77 w 186"/>
                <a:gd name="T25" fmla="*/ 2 h 410"/>
                <a:gd name="T26" fmla="*/ 107 w 186"/>
                <a:gd name="T27" fmla="*/ 36 h 410"/>
                <a:gd name="T28" fmla="*/ 107 w 186"/>
                <a:gd name="T29" fmla="*/ 36 h 4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6" h="410">
                  <a:moveTo>
                    <a:pt x="107" y="36"/>
                  </a:moveTo>
                  <a:lnTo>
                    <a:pt x="186" y="343"/>
                  </a:lnTo>
                  <a:lnTo>
                    <a:pt x="179" y="388"/>
                  </a:lnTo>
                  <a:lnTo>
                    <a:pt x="163" y="402"/>
                  </a:lnTo>
                  <a:lnTo>
                    <a:pt x="145" y="410"/>
                  </a:lnTo>
                  <a:lnTo>
                    <a:pt x="104" y="406"/>
                  </a:lnTo>
                  <a:lnTo>
                    <a:pt x="77" y="368"/>
                  </a:lnTo>
                  <a:lnTo>
                    <a:pt x="41" y="217"/>
                  </a:lnTo>
                  <a:lnTo>
                    <a:pt x="23" y="147"/>
                  </a:lnTo>
                  <a:lnTo>
                    <a:pt x="0" y="70"/>
                  </a:lnTo>
                  <a:lnTo>
                    <a:pt x="3" y="25"/>
                  </a:lnTo>
                  <a:lnTo>
                    <a:pt x="35" y="0"/>
                  </a:lnTo>
                  <a:lnTo>
                    <a:pt x="77" y="2"/>
                  </a:lnTo>
                  <a:lnTo>
                    <a:pt x="107" y="36"/>
                  </a:lnTo>
                  <a:lnTo>
                    <a:pt x="107"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2" name="Freeform 56"/>
            <p:cNvSpPr>
              <a:spLocks/>
            </p:cNvSpPr>
            <p:nvPr/>
          </p:nvSpPr>
          <p:spPr bwMode="auto">
            <a:xfrm>
              <a:off x="1635" y="3042"/>
              <a:ext cx="202" cy="167"/>
            </a:xfrm>
            <a:custGeom>
              <a:avLst/>
              <a:gdLst>
                <a:gd name="T0" fmla="*/ 26 w 403"/>
                <a:gd name="T1" fmla="*/ 234 h 336"/>
                <a:gd name="T2" fmla="*/ 70 w 403"/>
                <a:gd name="T3" fmla="*/ 207 h 336"/>
                <a:gd name="T4" fmla="*/ 107 w 403"/>
                <a:gd name="T5" fmla="*/ 180 h 336"/>
                <a:gd name="T6" fmla="*/ 174 w 403"/>
                <a:gd name="T7" fmla="*/ 128 h 336"/>
                <a:gd name="T8" fmla="*/ 238 w 403"/>
                <a:gd name="T9" fmla="*/ 74 h 336"/>
                <a:gd name="T10" fmla="*/ 312 w 403"/>
                <a:gd name="T11" fmla="*/ 13 h 336"/>
                <a:gd name="T12" fmla="*/ 355 w 403"/>
                <a:gd name="T13" fmla="*/ 0 h 336"/>
                <a:gd name="T14" fmla="*/ 389 w 403"/>
                <a:gd name="T15" fmla="*/ 22 h 336"/>
                <a:gd name="T16" fmla="*/ 403 w 403"/>
                <a:gd name="T17" fmla="*/ 61 h 336"/>
                <a:gd name="T18" fmla="*/ 382 w 403"/>
                <a:gd name="T19" fmla="*/ 101 h 336"/>
                <a:gd name="T20" fmla="*/ 305 w 403"/>
                <a:gd name="T21" fmla="*/ 164 h 336"/>
                <a:gd name="T22" fmla="*/ 237 w 403"/>
                <a:gd name="T23" fmla="*/ 219 h 336"/>
                <a:gd name="T24" fmla="*/ 168 w 403"/>
                <a:gd name="T25" fmla="*/ 273 h 336"/>
                <a:gd name="T26" fmla="*/ 129 w 403"/>
                <a:gd name="T27" fmla="*/ 300 h 336"/>
                <a:gd name="T28" fmla="*/ 86 w 403"/>
                <a:gd name="T29" fmla="*/ 329 h 336"/>
                <a:gd name="T30" fmla="*/ 39 w 403"/>
                <a:gd name="T31" fmla="*/ 336 h 336"/>
                <a:gd name="T32" fmla="*/ 8 w 403"/>
                <a:gd name="T33" fmla="*/ 311 h 336"/>
                <a:gd name="T34" fmla="*/ 0 w 403"/>
                <a:gd name="T35" fmla="*/ 269 h 336"/>
                <a:gd name="T36" fmla="*/ 8 w 403"/>
                <a:gd name="T37" fmla="*/ 250 h 336"/>
                <a:gd name="T38" fmla="*/ 26 w 403"/>
                <a:gd name="T39" fmla="*/ 234 h 336"/>
                <a:gd name="T40" fmla="*/ 26 w 403"/>
                <a:gd name="T41" fmla="*/ 23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03" h="336">
                  <a:moveTo>
                    <a:pt x="26" y="234"/>
                  </a:moveTo>
                  <a:lnTo>
                    <a:pt x="70" y="207"/>
                  </a:lnTo>
                  <a:lnTo>
                    <a:pt x="107" y="180"/>
                  </a:lnTo>
                  <a:lnTo>
                    <a:pt x="174" y="128"/>
                  </a:lnTo>
                  <a:lnTo>
                    <a:pt x="238" y="74"/>
                  </a:lnTo>
                  <a:lnTo>
                    <a:pt x="312" y="13"/>
                  </a:lnTo>
                  <a:lnTo>
                    <a:pt x="355" y="0"/>
                  </a:lnTo>
                  <a:lnTo>
                    <a:pt x="389" y="22"/>
                  </a:lnTo>
                  <a:lnTo>
                    <a:pt x="403" y="61"/>
                  </a:lnTo>
                  <a:lnTo>
                    <a:pt x="382" y="101"/>
                  </a:lnTo>
                  <a:lnTo>
                    <a:pt x="305" y="164"/>
                  </a:lnTo>
                  <a:lnTo>
                    <a:pt x="237" y="219"/>
                  </a:lnTo>
                  <a:lnTo>
                    <a:pt x="168" y="273"/>
                  </a:lnTo>
                  <a:lnTo>
                    <a:pt x="129" y="300"/>
                  </a:lnTo>
                  <a:lnTo>
                    <a:pt x="86" y="329"/>
                  </a:lnTo>
                  <a:lnTo>
                    <a:pt x="39" y="336"/>
                  </a:lnTo>
                  <a:lnTo>
                    <a:pt x="8" y="311"/>
                  </a:lnTo>
                  <a:lnTo>
                    <a:pt x="0" y="269"/>
                  </a:lnTo>
                  <a:lnTo>
                    <a:pt x="8" y="250"/>
                  </a:lnTo>
                  <a:lnTo>
                    <a:pt x="26" y="234"/>
                  </a:lnTo>
                  <a:lnTo>
                    <a:pt x="26" y="2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3" name="Freeform 57"/>
            <p:cNvSpPr>
              <a:spLocks/>
            </p:cNvSpPr>
            <p:nvPr/>
          </p:nvSpPr>
          <p:spPr bwMode="auto">
            <a:xfrm>
              <a:off x="1619" y="3008"/>
              <a:ext cx="211" cy="87"/>
            </a:xfrm>
            <a:custGeom>
              <a:avLst/>
              <a:gdLst>
                <a:gd name="T0" fmla="*/ 68 w 424"/>
                <a:gd name="T1" fmla="*/ 0 h 174"/>
                <a:gd name="T2" fmla="*/ 221 w 424"/>
                <a:gd name="T3" fmla="*/ 36 h 174"/>
                <a:gd name="T4" fmla="*/ 377 w 424"/>
                <a:gd name="T5" fmla="*/ 64 h 174"/>
                <a:gd name="T6" fmla="*/ 415 w 424"/>
                <a:gd name="T7" fmla="*/ 88 h 174"/>
                <a:gd name="T8" fmla="*/ 424 w 424"/>
                <a:gd name="T9" fmla="*/ 127 h 174"/>
                <a:gd name="T10" fmla="*/ 404 w 424"/>
                <a:gd name="T11" fmla="*/ 163 h 174"/>
                <a:gd name="T12" fmla="*/ 359 w 424"/>
                <a:gd name="T13" fmla="*/ 174 h 174"/>
                <a:gd name="T14" fmla="*/ 41 w 424"/>
                <a:gd name="T15" fmla="*/ 109 h 174"/>
                <a:gd name="T16" fmla="*/ 4 w 424"/>
                <a:gd name="T17" fmla="*/ 80 h 174"/>
                <a:gd name="T18" fmla="*/ 0 w 424"/>
                <a:gd name="T19" fmla="*/ 41 h 174"/>
                <a:gd name="T20" fmla="*/ 24 w 424"/>
                <a:gd name="T21" fmla="*/ 7 h 174"/>
                <a:gd name="T22" fmla="*/ 68 w 424"/>
                <a:gd name="T23" fmla="*/ 0 h 174"/>
                <a:gd name="T24" fmla="*/ 68 w 424"/>
                <a:gd name="T2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4" h="174">
                  <a:moveTo>
                    <a:pt x="68" y="0"/>
                  </a:moveTo>
                  <a:lnTo>
                    <a:pt x="221" y="36"/>
                  </a:lnTo>
                  <a:lnTo>
                    <a:pt x="377" y="64"/>
                  </a:lnTo>
                  <a:lnTo>
                    <a:pt x="415" y="88"/>
                  </a:lnTo>
                  <a:lnTo>
                    <a:pt x="424" y="127"/>
                  </a:lnTo>
                  <a:lnTo>
                    <a:pt x="404" y="163"/>
                  </a:lnTo>
                  <a:lnTo>
                    <a:pt x="359" y="174"/>
                  </a:lnTo>
                  <a:lnTo>
                    <a:pt x="41" y="109"/>
                  </a:lnTo>
                  <a:lnTo>
                    <a:pt x="4" y="80"/>
                  </a:lnTo>
                  <a:lnTo>
                    <a:pt x="0" y="41"/>
                  </a:lnTo>
                  <a:lnTo>
                    <a:pt x="24" y="7"/>
                  </a:lnTo>
                  <a:lnTo>
                    <a:pt x="68" y="0"/>
                  </a:lnTo>
                  <a:lnTo>
                    <a:pt x="6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4" name="Freeform 58"/>
            <p:cNvSpPr>
              <a:spLocks/>
            </p:cNvSpPr>
            <p:nvPr/>
          </p:nvSpPr>
          <p:spPr bwMode="auto">
            <a:xfrm>
              <a:off x="2191" y="3051"/>
              <a:ext cx="260" cy="123"/>
            </a:xfrm>
            <a:custGeom>
              <a:avLst/>
              <a:gdLst>
                <a:gd name="T0" fmla="*/ 32 w 518"/>
                <a:gd name="T1" fmla="*/ 117 h 244"/>
                <a:gd name="T2" fmla="*/ 382 w 518"/>
                <a:gd name="T3" fmla="*/ 0 h 244"/>
                <a:gd name="T4" fmla="*/ 518 w 518"/>
                <a:gd name="T5" fmla="*/ 41 h 244"/>
                <a:gd name="T6" fmla="*/ 518 w 518"/>
                <a:gd name="T7" fmla="*/ 201 h 244"/>
                <a:gd name="T8" fmla="*/ 402 w 518"/>
                <a:gd name="T9" fmla="*/ 244 h 244"/>
                <a:gd name="T10" fmla="*/ 43 w 518"/>
                <a:gd name="T11" fmla="*/ 223 h 244"/>
                <a:gd name="T12" fmla="*/ 0 w 518"/>
                <a:gd name="T13" fmla="*/ 169 h 244"/>
                <a:gd name="T14" fmla="*/ 32 w 518"/>
                <a:gd name="T15" fmla="*/ 117 h 244"/>
                <a:gd name="T16" fmla="*/ 32 w 518"/>
                <a:gd name="T17" fmla="*/ 117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18" h="244">
                  <a:moveTo>
                    <a:pt x="32" y="117"/>
                  </a:moveTo>
                  <a:lnTo>
                    <a:pt x="382" y="0"/>
                  </a:lnTo>
                  <a:lnTo>
                    <a:pt x="518" y="41"/>
                  </a:lnTo>
                  <a:lnTo>
                    <a:pt x="518" y="201"/>
                  </a:lnTo>
                  <a:lnTo>
                    <a:pt x="402" y="244"/>
                  </a:lnTo>
                  <a:lnTo>
                    <a:pt x="43" y="223"/>
                  </a:lnTo>
                  <a:lnTo>
                    <a:pt x="0" y="169"/>
                  </a:lnTo>
                  <a:lnTo>
                    <a:pt x="32" y="117"/>
                  </a:lnTo>
                  <a:lnTo>
                    <a:pt x="32" y="1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5" name="Freeform 59"/>
            <p:cNvSpPr>
              <a:spLocks/>
            </p:cNvSpPr>
            <p:nvPr/>
          </p:nvSpPr>
          <p:spPr bwMode="auto">
            <a:xfrm>
              <a:off x="2233" y="2494"/>
              <a:ext cx="250" cy="191"/>
            </a:xfrm>
            <a:custGeom>
              <a:avLst/>
              <a:gdLst>
                <a:gd name="T0" fmla="*/ 54 w 499"/>
                <a:gd name="T1" fmla="*/ 382 h 382"/>
                <a:gd name="T2" fmla="*/ 467 w 499"/>
                <a:gd name="T3" fmla="*/ 255 h 382"/>
                <a:gd name="T4" fmla="*/ 499 w 499"/>
                <a:gd name="T5" fmla="*/ 160 h 382"/>
                <a:gd name="T6" fmla="*/ 434 w 499"/>
                <a:gd name="T7" fmla="*/ 54 h 382"/>
                <a:gd name="T8" fmla="*/ 307 w 499"/>
                <a:gd name="T9" fmla="*/ 0 h 382"/>
                <a:gd name="T10" fmla="*/ 32 w 499"/>
                <a:gd name="T11" fmla="*/ 233 h 382"/>
                <a:gd name="T12" fmla="*/ 0 w 499"/>
                <a:gd name="T13" fmla="*/ 309 h 382"/>
                <a:gd name="T14" fmla="*/ 54 w 499"/>
                <a:gd name="T15" fmla="*/ 382 h 382"/>
                <a:gd name="T16" fmla="*/ 54 w 499"/>
                <a:gd name="T17" fmla="*/ 382 h 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9" h="382">
                  <a:moveTo>
                    <a:pt x="54" y="382"/>
                  </a:moveTo>
                  <a:lnTo>
                    <a:pt x="467" y="255"/>
                  </a:lnTo>
                  <a:lnTo>
                    <a:pt x="499" y="160"/>
                  </a:lnTo>
                  <a:lnTo>
                    <a:pt x="434" y="54"/>
                  </a:lnTo>
                  <a:lnTo>
                    <a:pt x="307" y="0"/>
                  </a:lnTo>
                  <a:lnTo>
                    <a:pt x="32" y="233"/>
                  </a:lnTo>
                  <a:lnTo>
                    <a:pt x="0" y="309"/>
                  </a:lnTo>
                  <a:lnTo>
                    <a:pt x="54" y="382"/>
                  </a:lnTo>
                  <a:lnTo>
                    <a:pt x="54" y="3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6" name="Freeform 60"/>
            <p:cNvSpPr>
              <a:spLocks/>
            </p:cNvSpPr>
            <p:nvPr/>
          </p:nvSpPr>
          <p:spPr bwMode="auto">
            <a:xfrm>
              <a:off x="1778" y="2309"/>
              <a:ext cx="170" cy="238"/>
            </a:xfrm>
            <a:custGeom>
              <a:avLst/>
              <a:gdLst>
                <a:gd name="T0" fmla="*/ 106 w 339"/>
                <a:gd name="T1" fmla="*/ 476 h 476"/>
                <a:gd name="T2" fmla="*/ 339 w 339"/>
                <a:gd name="T3" fmla="*/ 138 h 476"/>
                <a:gd name="T4" fmla="*/ 274 w 339"/>
                <a:gd name="T5" fmla="*/ 30 h 476"/>
                <a:gd name="T6" fmla="*/ 138 w 339"/>
                <a:gd name="T7" fmla="*/ 0 h 476"/>
                <a:gd name="T8" fmla="*/ 52 w 339"/>
                <a:gd name="T9" fmla="*/ 74 h 476"/>
                <a:gd name="T10" fmla="*/ 0 w 339"/>
                <a:gd name="T11" fmla="*/ 391 h 476"/>
                <a:gd name="T12" fmla="*/ 32 w 339"/>
                <a:gd name="T13" fmla="*/ 476 h 476"/>
                <a:gd name="T14" fmla="*/ 106 w 339"/>
                <a:gd name="T15" fmla="*/ 476 h 476"/>
                <a:gd name="T16" fmla="*/ 106 w 339"/>
                <a:gd name="T17" fmla="*/ 476 h 4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9" h="476">
                  <a:moveTo>
                    <a:pt x="106" y="476"/>
                  </a:moveTo>
                  <a:lnTo>
                    <a:pt x="339" y="138"/>
                  </a:lnTo>
                  <a:lnTo>
                    <a:pt x="274" y="30"/>
                  </a:lnTo>
                  <a:lnTo>
                    <a:pt x="138" y="0"/>
                  </a:lnTo>
                  <a:lnTo>
                    <a:pt x="52" y="74"/>
                  </a:lnTo>
                  <a:lnTo>
                    <a:pt x="0" y="391"/>
                  </a:lnTo>
                  <a:lnTo>
                    <a:pt x="32" y="476"/>
                  </a:lnTo>
                  <a:lnTo>
                    <a:pt x="106" y="476"/>
                  </a:lnTo>
                  <a:lnTo>
                    <a:pt x="106" y="4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7" name="Freeform 61"/>
            <p:cNvSpPr>
              <a:spLocks/>
            </p:cNvSpPr>
            <p:nvPr/>
          </p:nvSpPr>
          <p:spPr bwMode="auto">
            <a:xfrm>
              <a:off x="1312" y="2271"/>
              <a:ext cx="143" cy="261"/>
            </a:xfrm>
            <a:custGeom>
              <a:avLst/>
              <a:gdLst>
                <a:gd name="T0" fmla="*/ 203 w 287"/>
                <a:gd name="T1" fmla="*/ 520 h 520"/>
                <a:gd name="T2" fmla="*/ 255 w 287"/>
                <a:gd name="T3" fmla="*/ 445 h 520"/>
                <a:gd name="T4" fmla="*/ 287 w 287"/>
                <a:gd name="T5" fmla="*/ 75 h 520"/>
                <a:gd name="T6" fmla="*/ 192 w 287"/>
                <a:gd name="T7" fmla="*/ 0 h 520"/>
                <a:gd name="T8" fmla="*/ 86 w 287"/>
                <a:gd name="T9" fmla="*/ 0 h 520"/>
                <a:gd name="T10" fmla="*/ 0 w 287"/>
                <a:gd name="T11" fmla="*/ 75 h 520"/>
                <a:gd name="T12" fmla="*/ 0 w 287"/>
                <a:gd name="T13" fmla="*/ 202 h 520"/>
                <a:gd name="T14" fmla="*/ 108 w 287"/>
                <a:gd name="T15" fmla="*/ 520 h 520"/>
                <a:gd name="T16" fmla="*/ 203 w 287"/>
                <a:gd name="T17" fmla="*/ 520 h 520"/>
                <a:gd name="T18" fmla="*/ 203 w 287"/>
                <a:gd name="T19" fmla="*/ 520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7" h="520">
                  <a:moveTo>
                    <a:pt x="203" y="520"/>
                  </a:moveTo>
                  <a:lnTo>
                    <a:pt x="255" y="445"/>
                  </a:lnTo>
                  <a:lnTo>
                    <a:pt x="287" y="75"/>
                  </a:lnTo>
                  <a:lnTo>
                    <a:pt x="192" y="0"/>
                  </a:lnTo>
                  <a:lnTo>
                    <a:pt x="86" y="0"/>
                  </a:lnTo>
                  <a:lnTo>
                    <a:pt x="0" y="75"/>
                  </a:lnTo>
                  <a:lnTo>
                    <a:pt x="0" y="202"/>
                  </a:lnTo>
                  <a:lnTo>
                    <a:pt x="108" y="520"/>
                  </a:lnTo>
                  <a:lnTo>
                    <a:pt x="203" y="520"/>
                  </a:lnTo>
                  <a:lnTo>
                    <a:pt x="203" y="5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8" name="Freeform 62"/>
            <p:cNvSpPr>
              <a:spLocks/>
            </p:cNvSpPr>
            <p:nvPr/>
          </p:nvSpPr>
          <p:spPr bwMode="auto">
            <a:xfrm>
              <a:off x="724" y="2468"/>
              <a:ext cx="255" cy="259"/>
            </a:xfrm>
            <a:custGeom>
              <a:avLst/>
              <a:gdLst>
                <a:gd name="T0" fmla="*/ 510 w 510"/>
                <a:gd name="T1" fmla="*/ 456 h 519"/>
                <a:gd name="T2" fmla="*/ 255 w 510"/>
                <a:gd name="T3" fmla="*/ 63 h 519"/>
                <a:gd name="T4" fmla="*/ 117 w 510"/>
                <a:gd name="T5" fmla="*/ 0 h 519"/>
                <a:gd name="T6" fmla="*/ 11 w 510"/>
                <a:gd name="T7" fmla="*/ 84 h 519"/>
                <a:gd name="T8" fmla="*/ 0 w 510"/>
                <a:gd name="T9" fmla="*/ 233 h 519"/>
                <a:gd name="T10" fmla="*/ 171 w 510"/>
                <a:gd name="T11" fmla="*/ 361 h 519"/>
                <a:gd name="T12" fmla="*/ 383 w 510"/>
                <a:gd name="T13" fmla="*/ 488 h 519"/>
                <a:gd name="T14" fmla="*/ 456 w 510"/>
                <a:gd name="T15" fmla="*/ 519 h 519"/>
                <a:gd name="T16" fmla="*/ 510 w 510"/>
                <a:gd name="T17" fmla="*/ 456 h 519"/>
                <a:gd name="T18" fmla="*/ 510 w 510"/>
                <a:gd name="T19" fmla="*/ 456 h 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0" h="519">
                  <a:moveTo>
                    <a:pt x="510" y="456"/>
                  </a:moveTo>
                  <a:lnTo>
                    <a:pt x="255" y="63"/>
                  </a:lnTo>
                  <a:lnTo>
                    <a:pt x="117" y="0"/>
                  </a:lnTo>
                  <a:lnTo>
                    <a:pt x="11" y="84"/>
                  </a:lnTo>
                  <a:lnTo>
                    <a:pt x="0" y="233"/>
                  </a:lnTo>
                  <a:lnTo>
                    <a:pt x="171" y="361"/>
                  </a:lnTo>
                  <a:lnTo>
                    <a:pt x="383" y="488"/>
                  </a:lnTo>
                  <a:lnTo>
                    <a:pt x="456" y="519"/>
                  </a:lnTo>
                  <a:lnTo>
                    <a:pt x="510" y="456"/>
                  </a:lnTo>
                  <a:lnTo>
                    <a:pt x="510" y="4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719" name="Freeform 63"/>
            <p:cNvSpPr>
              <a:spLocks/>
            </p:cNvSpPr>
            <p:nvPr/>
          </p:nvSpPr>
          <p:spPr bwMode="auto">
            <a:xfrm>
              <a:off x="624" y="2982"/>
              <a:ext cx="302" cy="202"/>
            </a:xfrm>
            <a:custGeom>
              <a:avLst/>
              <a:gdLst>
                <a:gd name="T0" fmla="*/ 603 w 603"/>
                <a:gd name="T1" fmla="*/ 350 h 404"/>
                <a:gd name="T2" fmla="*/ 402 w 603"/>
                <a:gd name="T3" fmla="*/ 170 h 404"/>
                <a:gd name="T4" fmla="*/ 93 w 603"/>
                <a:gd name="T5" fmla="*/ 0 h 404"/>
                <a:gd name="T6" fmla="*/ 0 w 603"/>
                <a:gd name="T7" fmla="*/ 64 h 404"/>
                <a:gd name="T8" fmla="*/ 0 w 603"/>
                <a:gd name="T9" fmla="*/ 211 h 404"/>
                <a:gd name="T10" fmla="*/ 115 w 603"/>
                <a:gd name="T11" fmla="*/ 328 h 404"/>
                <a:gd name="T12" fmla="*/ 422 w 603"/>
                <a:gd name="T13" fmla="*/ 393 h 404"/>
                <a:gd name="T14" fmla="*/ 549 w 603"/>
                <a:gd name="T15" fmla="*/ 404 h 404"/>
                <a:gd name="T16" fmla="*/ 603 w 603"/>
                <a:gd name="T17" fmla="*/ 350 h 404"/>
                <a:gd name="T18" fmla="*/ 603 w 603"/>
                <a:gd name="T19" fmla="*/ 350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3" h="404">
                  <a:moveTo>
                    <a:pt x="603" y="350"/>
                  </a:moveTo>
                  <a:lnTo>
                    <a:pt x="402" y="170"/>
                  </a:lnTo>
                  <a:lnTo>
                    <a:pt x="93" y="0"/>
                  </a:lnTo>
                  <a:lnTo>
                    <a:pt x="0" y="64"/>
                  </a:lnTo>
                  <a:lnTo>
                    <a:pt x="0" y="211"/>
                  </a:lnTo>
                  <a:lnTo>
                    <a:pt x="115" y="328"/>
                  </a:lnTo>
                  <a:lnTo>
                    <a:pt x="422" y="393"/>
                  </a:lnTo>
                  <a:lnTo>
                    <a:pt x="549" y="404"/>
                  </a:lnTo>
                  <a:lnTo>
                    <a:pt x="603" y="350"/>
                  </a:lnTo>
                  <a:lnTo>
                    <a:pt x="603" y="3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1153389283"/>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707"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708"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Influence Tactics</a:t>
            </a:r>
          </a:p>
        </p:txBody>
      </p:sp>
      <p:sp>
        <p:nvSpPr>
          <p:cNvPr id="72709" name="Freeform 5"/>
          <p:cNvSpPr>
            <a:spLocks/>
          </p:cNvSpPr>
          <p:nvPr/>
        </p:nvSpPr>
        <p:spPr bwMode="auto">
          <a:xfrm>
            <a:off x="6129338" y="3270250"/>
            <a:ext cx="2100262" cy="1911350"/>
          </a:xfrm>
          <a:custGeom>
            <a:avLst/>
            <a:gdLst>
              <a:gd name="T0" fmla="*/ 0 w 1275"/>
              <a:gd name="T1" fmla="*/ 192 h 1017"/>
              <a:gd name="T2" fmla="*/ 557 w 1275"/>
              <a:gd name="T3" fmla="*/ 192 h 1017"/>
              <a:gd name="T4" fmla="*/ 743 w 1275"/>
              <a:gd name="T5" fmla="*/ 77 h 1017"/>
              <a:gd name="T6" fmla="*/ 638 w 1275"/>
              <a:gd name="T7" fmla="*/ 0 h 1017"/>
              <a:gd name="T8" fmla="*/ 1008 w 1275"/>
              <a:gd name="T9" fmla="*/ 0 h 1017"/>
              <a:gd name="T10" fmla="*/ 1008 w 1275"/>
              <a:gd name="T11" fmla="*/ 268 h 1017"/>
              <a:gd name="T12" fmla="*/ 903 w 1275"/>
              <a:gd name="T13" fmla="*/ 192 h 1017"/>
              <a:gd name="T14" fmla="*/ 743 w 1275"/>
              <a:gd name="T15" fmla="*/ 287 h 1017"/>
              <a:gd name="T16" fmla="*/ 743 w 1275"/>
              <a:gd name="T17" fmla="*/ 441 h 1017"/>
              <a:gd name="T18" fmla="*/ 1008 w 1275"/>
              <a:gd name="T19" fmla="*/ 441 h 1017"/>
              <a:gd name="T20" fmla="*/ 1008 w 1275"/>
              <a:gd name="T21" fmla="*/ 326 h 1017"/>
              <a:gd name="T22" fmla="*/ 1274 w 1275"/>
              <a:gd name="T23" fmla="*/ 518 h 1017"/>
              <a:gd name="T24" fmla="*/ 1008 w 1275"/>
              <a:gd name="T25" fmla="*/ 710 h 1017"/>
              <a:gd name="T26" fmla="*/ 1008 w 1275"/>
              <a:gd name="T27" fmla="*/ 594 h 1017"/>
              <a:gd name="T28" fmla="*/ 743 w 1275"/>
              <a:gd name="T29" fmla="*/ 594 h 1017"/>
              <a:gd name="T30" fmla="*/ 743 w 1275"/>
              <a:gd name="T31" fmla="*/ 729 h 1017"/>
              <a:gd name="T32" fmla="*/ 903 w 1275"/>
              <a:gd name="T33" fmla="*/ 843 h 1017"/>
              <a:gd name="T34" fmla="*/ 1008 w 1275"/>
              <a:gd name="T35" fmla="*/ 767 h 1017"/>
              <a:gd name="T36" fmla="*/ 1008 w 1275"/>
              <a:gd name="T37" fmla="*/ 1016 h 1017"/>
              <a:gd name="T38" fmla="*/ 610 w 1275"/>
              <a:gd name="T39" fmla="*/ 1016 h 1017"/>
              <a:gd name="T40" fmla="*/ 743 w 1275"/>
              <a:gd name="T41" fmla="*/ 939 h 1017"/>
              <a:gd name="T42" fmla="*/ 557 w 1275"/>
              <a:gd name="T43" fmla="*/ 805 h 1017"/>
              <a:gd name="T44" fmla="*/ 0 w 1275"/>
              <a:gd name="T45" fmla="*/ 805 h 1017"/>
              <a:gd name="T46" fmla="*/ 0 w 1275"/>
              <a:gd name="T47" fmla="*/ 192 h 10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275" h="1017">
                <a:moveTo>
                  <a:pt x="0" y="192"/>
                </a:moveTo>
                <a:lnTo>
                  <a:pt x="557" y="192"/>
                </a:lnTo>
                <a:lnTo>
                  <a:pt x="743" y="77"/>
                </a:lnTo>
                <a:lnTo>
                  <a:pt x="638" y="0"/>
                </a:lnTo>
                <a:lnTo>
                  <a:pt x="1008" y="0"/>
                </a:lnTo>
                <a:lnTo>
                  <a:pt x="1008" y="268"/>
                </a:lnTo>
                <a:lnTo>
                  <a:pt x="903" y="192"/>
                </a:lnTo>
                <a:lnTo>
                  <a:pt x="743" y="287"/>
                </a:lnTo>
                <a:lnTo>
                  <a:pt x="743" y="441"/>
                </a:lnTo>
                <a:lnTo>
                  <a:pt x="1008" y="441"/>
                </a:lnTo>
                <a:lnTo>
                  <a:pt x="1008" y="326"/>
                </a:lnTo>
                <a:lnTo>
                  <a:pt x="1274" y="518"/>
                </a:lnTo>
                <a:lnTo>
                  <a:pt x="1008" y="710"/>
                </a:lnTo>
                <a:lnTo>
                  <a:pt x="1008" y="594"/>
                </a:lnTo>
                <a:lnTo>
                  <a:pt x="743" y="594"/>
                </a:lnTo>
                <a:lnTo>
                  <a:pt x="743" y="729"/>
                </a:lnTo>
                <a:lnTo>
                  <a:pt x="903" y="843"/>
                </a:lnTo>
                <a:lnTo>
                  <a:pt x="1008" y="767"/>
                </a:lnTo>
                <a:lnTo>
                  <a:pt x="1008" y="1016"/>
                </a:lnTo>
                <a:lnTo>
                  <a:pt x="610" y="1016"/>
                </a:lnTo>
                <a:lnTo>
                  <a:pt x="743" y="939"/>
                </a:lnTo>
                <a:lnTo>
                  <a:pt x="557" y="805"/>
                </a:lnTo>
                <a:lnTo>
                  <a:pt x="0" y="805"/>
                </a:lnTo>
                <a:lnTo>
                  <a:pt x="0" y="192"/>
                </a:lnTo>
              </a:path>
            </a:pathLst>
          </a:custGeom>
          <a:solidFill>
            <a:schemeClr val="folHlink"/>
          </a:soli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2711" name="Freeform 7"/>
          <p:cNvSpPr>
            <a:spLocks/>
          </p:cNvSpPr>
          <p:nvPr/>
        </p:nvSpPr>
        <p:spPr bwMode="auto">
          <a:xfrm>
            <a:off x="1752600" y="2209800"/>
            <a:ext cx="5181600" cy="4040188"/>
          </a:xfrm>
          <a:custGeom>
            <a:avLst/>
            <a:gdLst>
              <a:gd name="T0" fmla="*/ 0 w 3121"/>
              <a:gd name="T1" fmla="*/ 0 h 2545"/>
              <a:gd name="T2" fmla="*/ 0 w 3121"/>
              <a:gd name="T3" fmla="*/ 2544 h 2545"/>
              <a:gd name="T4" fmla="*/ 2080 w 3121"/>
              <a:gd name="T5" fmla="*/ 2544 h 2545"/>
              <a:gd name="T6" fmla="*/ 2080 w 3121"/>
              <a:gd name="T7" fmla="*/ 1590 h 2545"/>
              <a:gd name="T8" fmla="*/ 2600 w 3121"/>
              <a:gd name="T9" fmla="*/ 1590 h 2545"/>
              <a:gd name="T10" fmla="*/ 2600 w 3121"/>
              <a:gd name="T11" fmla="*/ 1908 h 2545"/>
              <a:gd name="T12" fmla="*/ 3120 w 3121"/>
              <a:gd name="T13" fmla="*/ 1272 h 2545"/>
              <a:gd name="T14" fmla="*/ 2600 w 3121"/>
              <a:gd name="T15" fmla="*/ 636 h 2545"/>
              <a:gd name="T16" fmla="*/ 2600 w 3121"/>
              <a:gd name="T17" fmla="*/ 954 h 2545"/>
              <a:gd name="T18" fmla="*/ 2080 w 3121"/>
              <a:gd name="T19" fmla="*/ 954 h 2545"/>
              <a:gd name="T20" fmla="*/ 2080 w 3121"/>
              <a:gd name="T21" fmla="*/ 0 h 2545"/>
              <a:gd name="T22" fmla="*/ 0 w 3121"/>
              <a:gd name="T23" fmla="*/ 0 h 2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21" h="2545">
                <a:moveTo>
                  <a:pt x="0" y="0"/>
                </a:moveTo>
                <a:lnTo>
                  <a:pt x="0" y="2544"/>
                </a:lnTo>
                <a:lnTo>
                  <a:pt x="2080" y="2544"/>
                </a:lnTo>
                <a:lnTo>
                  <a:pt x="2080" y="1590"/>
                </a:lnTo>
                <a:lnTo>
                  <a:pt x="2600" y="1590"/>
                </a:lnTo>
                <a:lnTo>
                  <a:pt x="2600" y="1908"/>
                </a:lnTo>
                <a:lnTo>
                  <a:pt x="3120" y="1272"/>
                </a:lnTo>
                <a:lnTo>
                  <a:pt x="2600" y="636"/>
                </a:lnTo>
                <a:lnTo>
                  <a:pt x="2600" y="954"/>
                </a:lnTo>
                <a:lnTo>
                  <a:pt x="2080" y="954"/>
                </a:lnTo>
                <a:lnTo>
                  <a:pt x="2080" y="0"/>
                </a:lnTo>
                <a:lnTo>
                  <a:pt x="0" y="0"/>
                </a:lnTo>
              </a:path>
            </a:pathLst>
          </a:custGeom>
          <a:solidFill>
            <a:schemeClr val="accent1"/>
          </a:solidFill>
          <a:ln w="28575"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2712" name="Rectangle 8"/>
          <p:cNvSpPr>
            <a:spLocks noChangeArrowheads="1"/>
          </p:cNvSpPr>
          <p:nvPr/>
        </p:nvSpPr>
        <p:spPr bwMode="auto">
          <a:xfrm>
            <a:off x="1752601" y="2192384"/>
            <a:ext cx="3278655" cy="4140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spcAft>
                <a:spcPct val="20000"/>
              </a:spcAft>
            </a:pPr>
            <a:r>
              <a:rPr lang="en-US" altLang="en-US" sz="2800">
                <a:solidFill>
                  <a:srgbClr val="000000"/>
                </a:solidFill>
              </a:rPr>
              <a:t>Consultation</a:t>
            </a:r>
          </a:p>
          <a:p>
            <a:pPr>
              <a:spcAft>
                <a:spcPct val="20000"/>
              </a:spcAft>
            </a:pPr>
            <a:r>
              <a:rPr lang="en-US" altLang="en-US" sz="2800">
                <a:solidFill>
                  <a:srgbClr val="000000"/>
                </a:solidFill>
              </a:rPr>
              <a:t>Inspirational appeals </a:t>
            </a:r>
          </a:p>
          <a:p>
            <a:pPr>
              <a:spcAft>
                <a:spcPct val="20000"/>
              </a:spcAft>
            </a:pPr>
            <a:r>
              <a:rPr lang="en-US" altLang="en-US" sz="2800">
                <a:solidFill>
                  <a:srgbClr val="000000"/>
                </a:solidFill>
              </a:rPr>
              <a:t>Rational persuasion</a:t>
            </a:r>
          </a:p>
          <a:p>
            <a:pPr>
              <a:spcAft>
                <a:spcPct val="20000"/>
              </a:spcAft>
            </a:pPr>
            <a:r>
              <a:rPr lang="en-US" altLang="en-US" sz="2800">
                <a:solidFill>
                  <a:srgbClr val="000000"/>
                </a:solidFill>
              </a:rPr>
              <a:t>Ingratiation</a:t>
            </a:r>
          </a:p>
          <a:p>
            <a:pPr>
              <a:spcAft>
                <a:spcPct val="20000"/>
              </a:spcAft>
            </a:pPr>
            <a:r>
              <a:rPr lang="en-US" altLang="en-US" sz="2800">
                <a:solidFill>
                  <a:srgbClr val="000000"/>
                </a:solidFill>
              </a:rPr>
              <a:t>Coalition </a:t>
            </a:r>
          </a:p>
          <a:p>
            <a:pPr>
              <a:spcAft>
                <a:spcPct val="20000"/>
              </a:spcAft>
            </a:pPr>
            <a:r>
              <a:rPr lang="en-US" altLang="en-US" sz="2800">
                <a:solidFill>
                  <a:srgbClr val="000000"/>
                </a:solidFill>
              </a:rPr>
              <a:t>Exchange tactics </a:t>
            </a:r>
          </a:p>
          <a:p>
            <a:pPr>
              <a:spcAft>
                <a:spcPct val="20000"/>
              </a:spcAft>
            </a:pPr>
            <a:r>
              <a:rPr lang="en-US" altLang="en-US" sz="2800">
                <a:solidFill>
                  <a:srgbClr val="000000"/>
                </a:solidFill>
              </a:rPr>
              <a:t>Upward appeals</a:t>
            </a:r>
          </a:p>
          <a:p>
            <a:pPr>
              <a:spcAft>
                <a:spcPct val="20000"/>
              </a:spcAft>
            </a:pPr>
            <a:r>
              <a:rPr lang="en-US" altLang="en-US" sz="2800">
                <a:solidFill>
                  <a:srgbClr val="000000"/>
                </a:solidFill>
              </a:rPr>
              <a:t>Pressure</a:t>
            </a:r>
          </a:p>
        </p:txBody>
      </p:sp>
      <p:sp>
        <p:nvSpPr>
          <p:cNvPr id="72713" name="Rectangle 9"/>
          <p:cNvSpPr>
            <a:spLocks noChangeArrowheads="1"/>
          </p:cNvSpPr>
          <p:nvPr/>
        </p:nvSpPr>
        <p:spPr bwMode="auto">
          <a:xfrm>
            <a:off x="7467600" y="2181226"/>
            <a:ext cx="3206750" cy="942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sz="2800"/>
              <a:t>Upward Influence:  the boss</a:t>
            </a:r>
          </a:p>
        </p:txBody>
      </p:sp>
      <p:sp>
        <p:nvSpPr>
          <p:cNvPr id="72714" name="Rectangle 10"/>
          <p:cNvSpPr>
            <a:spLocks noChangeArrowheads="1"/>
          </p:cNvSpPr>
          <p:nvPr/>
        </p:nvSpPr>
        <p:spPr bwMode="auto">
          <a:xfrm>
            <a:off x="6934200" y="5410201"/>
            <a:ext cx="3740150" cy="942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sz="2800"/>
              <a:t>Downward Influence:  </a:t>
            </a:r>
          </a:p>
          <a:p>
            <a:pPr algn="ctr"/>
            <a:r>
              <a:rPr lang="en-US" altLang="en-US" sz="2800"/>
              <a:t>an employee</a:t>
            </a:r>
          </a:p>
        </p:txBody>
      </p:sp>
      <p:sp>
        <p:nvSpPr>
          <p:cNvPr id="72715" name="Rectangle 11"/>
          <p:cNvSpPr>
            <a:spLocks noChangeArrowheads="1"/>
          </p:cNvSpPr>
          <p:nvPr/>
        </p:nvSpPr>
        <p:spPr bwMode="auto">
          <a:xfrm>
            <a:off x="7997826" y="3716023"/>
            <a:ext cx="2676525" cy="9515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sz="2800"/>
              <a:t>Lateral Influence:  </a:t>
            </a:r>
          </a:p>
          <a:p>
            <a:pPr algn="ctr"/>
            <a:r>
              <a:rPr lang="en-US" altLang="en-US" sz="2800"/>
              <a:t>a coworker</a:t>
            </a:r>
          </a:p>
        </p:txBody>
      </p:sp>
    </p:spTree>
    <p:extLst>
      <p:ext uri="{BB962C8B-B14F-4D97-AF65-F5344CB8AC3E}">
        <p14:creationId xmlns:p14="http://schemas.microsoft.com/office/powerpoint/2010/main" val="400564549"/>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55"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56"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Managing Political Behavior</a:t>
            </a:r>
          </a:p>
        </p:txBody>
      </p:sp>
      <p:sp>
        <p:nvSpPr>
          <p:cNvPr id="74757"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a:t>Maintain open communication</a:t>
            </a:r>
          </a:p>
          <a:p>
            <a:r>
              <a:rPr lang="en-US" altLang="en-US"/>
              <a:t>Clarify performance expectations</a:t>
            </a:r>
          </a:p>
          <a:p>
            <a:r>
              <a:rPr lang="en-US" altLang="en-US"/>
              <a:t>Use participative management</a:t>
            </a:r>
          </a:p>
          <a:p>
            <a:r>
              <a:rPr lang="en-US" altLang="en-US"/>
              <a:t>Encourage cooperation among work groups</a:t>
            </a:r>
          </a:p>
          <a:p>
            <a:r>
              <a:rPr lang="en-US" altLang="en-US"/>
              <a:t>Manage scarce resources well</a:t>
            </a:r>
          </a:p>
          <a:p>
            <a:r>
              <a:rPr lang="en-US" altLang="en-US"/>
              <a:t>Provide a supportive organizational climate</a:t>
            </a:r>
          </a:p>
        </p:txBody>
      </p:sp>
    </p:spTree>
    <p:extLst>
      <p:ext uri="{BB962C8B-B14F-4D97-AF65-F5344CB8AC3E}">
        <p14:creationId xmlns:p14="http://schemas.microsoft.com/office/powerpoint/2010/main" val="74879119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4757">
                                            <p:txEl>
                                              <p:pRg st="0" end="0"/>
                                            </p:txEl>
                                          </p:spTgt>
                                        </p:tgtEl>
                                        <p:attrNameLst>
                                          <p:attrName>style.visibility</p:attrName>
                                        </p:attrNameLst>
                                      </p:cBhvr>
                                      <p:to>
                                        <p:strVal val="visible"/>
                                      </p:to>
                                    </p:set>
                                    <p:animEffect transition="in" filter="wipe(up)">
                                      <p:cBhvr>
                                        <p:cTn id="7" dur="500"/>
                                        <p:tgtEl>
                                          <p:spTgt spid="74757">
                                            <p:txEl>
                                              <p:pRg st="0" end="0"/>
                                            </p:txEl>
                                          </p:spTgt>
                                        </p:tgtEl>
                                      </p:cBhvr>
                                    </p:animEffect>
                                  </p:childTnLst>
                                  <p:subTnLst>
                                    <p:animClr clrSpc="rgb" dir="cw">
                                      <p:cBhvr override="childStyle">
                                        <p:cTn dur="1" fill="hold" display="0" masterRel="nextClick" afterEffect="1"/>
                                        <p:tgtEl>
                                          <p:spTgt spid="74757">
                                            <p:txEl>
                                              <p:pRg st="0" end="0"/>
                                            </p:txEl>
                                          </p:spTgt>
                                        </p:tgtEl>
                                        <p:attrNameLst>
                                          <p:attrName>ppt_c</p:attrName>
                                        </p:attrNameLst>
                                      </p:cBhvr>
                                      <p:to>
                                        <a:srgbClr val="B2B2B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74757">
                                            <p:txEl>
                                              <p:pRg st="1" end="1"/>
                                            </p:txEl>
                                          </p:spTgt>
                                        </p:tgtEl>
                                        <p:attrNameLst>
                                          <p:attrName>style.visibility</p:attrName>
                                        </p:attrNameLst>
                                      </p:cBhvr>
                                      <p:to>
                                        <p:strVal val="visible"/>
                                      </p:to>
                                    </p:set>
                                    <p:animEffect transition="in" filter="wipe(up)">
                                      <p:cBhvr>
                                        <p:cTn id="12" dur="500"/>
                                        <p:tgtEl>
                                          <p:spTgt spid="74757">
                                            <p:txEl>
                                              <p:pRg st="1" end="1"/>
                                            </p:txEl>
                                          </p:spTgt>
                                        </p:tgtEl>
                                      </p:cBhvr>
                                    </p:animEffect>
                                  </p:childTnLst>
                                  <p:subTnLst>
                                    <p:animClr clrSpc="rgb" dir="cw">
                                      <p:cBhvr override="childStyle">
                                        <p:cTn dur="1" fill="hold" display="0" masterRel="nextClick" afterEffect="1"/>
                                        <p:tgtEl>
                                          <p:spTgt spid="74757">
                                            <p:txEl>
                                              <p:pRg st="1" end="1"/>
                                            </p:txEl>
                                          </p:spTgt>
                                        </p:tgtEl>
                                        <p:attrNameLst>
                                          <p:attrName>ppt_c</p:attrName>
                                        </p:attrNameLst>
                                      </p:cBhvr>
                                      <p:to>
                                        <a:srgbClr val="B2B2B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74757">
                                            <p:txEl>
                                              <p:pRg st="2" end="2"/>
                                            </p:txEl>
                                          </p:spTgt>
                                        </p:tgtEl>
                                        <p:attrNameLst>
                                          <p:attrName>style.visibility</p:attrName>
                                        </p:attrNameLst>
                                      </p:cBhvr>
                                      <p:to>
                                        <p:strVal val="visible"/>
                                      </p:to>
                                    </p:set>
                                    <p:animEffect transition="in" filter="wipe(up)">
                                      <p:cBhvr>
                                        <p:cTn id="17" dur="500"/>
                                        <p:tgtEl>
                                          <p:spTgt spid="74757">
                                            <p:txEl>
                                              <p:pRg st="2" end="2"/>
                                            </p:txEl>
                                          </p:spTgt>
                                        </p:tgtEl>
                                      </p:cBhvr>
                                    </p:animEffect>
                                  </p:childTnLst>
                                  <p:subTnLst>
                                    <p:animClr clrSpc="rgb" dir="cw">
                                      <p:cBhvr override="childStyle">
                                        <p:cTn dur="1" fill="hold" display="0" masterRel="nextClick" afterEffect="1"/>
                                        <p:tgtEl>
                                          <p:spTgt spid="74757">
                                            <p:txEl>
                                              <p:pRg st="2" end="2"/>
                                            </p:txEl>
                                          </p:spTgt>
                                        </p:tgtEl>
                                        <p:attrNameLst>
                                          <p:attrName>ppt_c</p:attrName>
                                        </p:attrNameLst>
                                      </p:cBhvr>
                                      <p:to>
                                        <a:srgbClr val="B2B2B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74757">
                                            <p:txEl>
                                              <p:pRg st="3" end="3"/>
                                            </p:txEl>
                                          </p:spTgt>
                                        </p:tgtEl>
                                        <p:attrNameLst>
                                          <p:attrName>style.visibility</p:attrName>
                                        </p:attrNameLst>
                                      </p:cBhvr>
                                      <p:to>
                                        <p:strVal val="visible"/>
                                      </p:to>
                                    </p:set>
                                    <p:animEffect transition="in" filter="wipe(up)">
                                      <p:cBhvr>
                                        <p:cTn id="22" dur="500"/>
                                        <p:tgtEl>
                                          <p:spTgt spid="74757">
                                            <p:txEl>
                                              <p:pRg st="3" end="3"/>
                                            </p:txEl>
                                          </p:spTgt>
                                        </p:tgtEl>
                                      </p:cBhvr>
                                    </p:animEffect>
                                  </p:childTnLst>
                                  <p:subTnLst>
                                    <p:animClr clrSpc="rgb" dir="cw">
                                      <p:cBhvr override="childStyle">
                                        <p:cTn dur="1" fill="hold" display="0" masterRel="nextClick" afterEffect="1"/>
                                        <p:tgtEl>
                                          <p:spTgt spid="74757">
                                            <p:txEl>
                                              <p:pRg st="3" end="3"/>
                                            </p:txEl>
                                          </p:spTgt>
                                        </p:tgtEl>
                                        <p:attrNameLst>
                                          <p:attrName>ppt_c</p:attrName>
                                        </p:attrNameLst>
                                      </p:cBhvr>
                                      <p:to>
                                        <a:srgbClr val="B2B2B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74757">
                                            <p:txEl>
                                              <p:pRg st="4" end="4"/>
                                            </p:txEl>
                                          </p:spTgt>
                                        </p:tgtEl>
                                        <p:attrNameLst>
                                          <p:attrName>style.visibility</p:attrName>
                                        </p:attrNameLst>
                                      </p:cBhvr>
                                      <p:to>
                                        <p:strVal val="visible"/>
                                      </p:to>
                                    </p:set>
                                    <p:animEffect transition="in" filter="wipe(up)">
                                      <p:cBhvr>
                                        <p:cTn id="27" dur="500"/>
                                        <p:tgtEl>
                                          <p:spTgt spid="74757">
                                            <p:txEl>
                                              <p:pRg st="4" end="4"/>
                                            </p:txEl>
                                          </p:spTgt>
                                        </p:tgtEl>
                                      </p:cBhvr>
                                    </p:animEffect>
                                  </p:childTnLst>
                                  <p:subTnLst>
                                    <p:animClr clrSpc="rgb" dir="cw">
                                      <p:cBhvr override="childStyle">
                                        <p:cTn dur="1" fill="hold" display="0" masterRel="nextClick" afterEffect="1"/>
                                        <p:tgtEl>
                                          <p:spTgt spid="74757">
                                            <p:txEl>
                                              <p:pRg st="4" end="4"/>
                                            </p:txEl>
                                          </p:spTgt>
                                        </p:tgtEl>
                                        <p:attrNameLst>
                                          <p:attrName>ppt_c</p:attrName>
                                        </p:attrNameLst>
                                      </p:cBhvr>
                                      <p:to>
                                        <a:srgbClr val="B2B2B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74757">
                                            <p:txEl>
                                              <p:pRg st="5" end="5"/>
                                            </p:txEl>
                                          </p:spTgt>
                                        </p:tgtEl>
                                        <p:attrNameLst>
                                          <p:attrName>style.visibility</p:attrName>
                                        </p:attrNameLst>
                                      </p:cBhvr>
                                      <p:to>
                                        <p:strVal val="visible"/>
                                      </p:to>
                                    </p:set>
                                    <p:animEffect transition="in" filter="wipe(up)">
                                      <p:cBhvr>
                                        <p:cTn id="32" dur="500"/>
                                        <p:tgtEl>
                                          <p:spTgt spid="74757">
                                            <p:txEl>
                                              <p:pRg st="5" end="5"/>
                                            </p:txEl>
                                          </p:spTgt>
                                        </p:tgtEl>
                                      </p:cBhvr>
                                    </p:animEffect>
                                  </p:childTnLst>
                                  <p:subTnLst>
                                    <p:animClr clrSpc="rgb" dir="cw">
                                      <p:cBhvr override="childStyle">
                                        <p:cTn dur="1" fill="hold" display="0" masterRel="nextClick" afterEffect="1"/>
                                        <p:tgtEl>
                                          <p:spTgt spid="74757">
                                            <p:txEl>
                                              <p:pRg st="5" end="5"/>
                                            </p:txEl>
                                          </p:spTgt>
                                        </p:tgtEl>
                                        <p:attrNameLst>
                                          <p:attrName>ppt_c</p:attrName>
                                        </p:attrNameLst>
                                      </p:cBhvr>
                                      <p:to>
                                        <a:srgbClr val="B2B2B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7"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a:t>Managing Up: The Boss</a:t>
            </a:r>
          </a:p>
        </p:txBody>
      </p:sp>
      <p:grpSp>
        <p:nvGrpSpPr>
          <p:cNvPr id="99341" name="Group 13"/>
          <p:cNvGrpSpPr>
            <a:grpSpLocks/>
          </p:cNvGrpSpPr>
          <p:nvPr/>
        </p:nvGrpSpPr>
        <p:grpSpPr bwMode="auto">
          <a:xfrm>
            <a:off x="2362200" y="1981200"/>
            <a:ext cx="3962400" cy="4419600"/>
            <a:chOff x="528" y="1248"/>
            <a:chExt cx="2496" cy="2784"/>
          </a:xfrm>
        </p:grpSpPr>
        <p:sp>
          <p:nvSpPr>
            <p:cNvPr id="99335" name="Rectangle 7"/>
            <p:cNvSpPr>
              <a:spLocks noChangeArrowheads="1"/>
            </p:cNvSpPr>
            <p:nvPr/>
          </p:nvSpPr>
          <p:spPr bwMode="auto">
            <a:xfrm>
              <a:off x="528" y="1248"/>
              <a:ext cx="2496" cy="2784"/>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38" name="Text Box 10"/>
            <p:cNvSpPr txBox="1">
              <a:spLocks noChangeArrowheads="1"/>
            </p:cNvSpPr>
            <p:nvPr/>
          </p:nvSpPr>
          <p:spPr bwMode="auto">
            <a:xfrm>
              <a:off x="528" y="1276"/>
              <a:ext cx="2496" cy="2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sz="24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400">
                  <a:solidFill>
                    <a:schemeClr val="tx1"/>
                  </a:solidFill>
                  <a:latin typeface="Arial" panose="020B0604020202020204" pitchFamily="34" charset="0"/>
                </a:defRPr>
              </a:lvl3pPr>
              <a:lvl4pPr>
                <a:defRPr sz="2400">
                  <a:solidFill>
                    <a:schemeClr val="tx1"/>
                  </a:solidFill>
                  <a:latin typeface="Arial" panose="020B0604020202020204" pitchFamily="34" charset="0"/>
                </a:defRPr>
              </a:lvl4pPr>
              <a:lvl5pPr>
                <a:defRPr sz="2400">
                  <a:solidFill>
                    <a:schemeClr val="tx1"/>
                  </a:solidFill>
                  <a:latin typeface="Arial" panose="020B0604020202020204" pitchFamily="34" charset="0"/>
                </a:defRPr>
              </a:lvl5pPr>
              <a:lvl6pPr fontAlgn="base">
                <a:spcBef>
                  <a:spcPct val="0"/>
                </a:spcBef>
                <a:spcAft>
                  <a:spcPct val="0"/>
                </a:spcAft>
                <a:defRPr sz="2400">
                  <a:solidFill>
                    <a:schemeClr val="tx1"/>
                  </a:solidFill>
                  <a:latin typeface="Arial" panose="020B0604020202020204" pitchFamily="34" charset="0"/>
                </a:defRPr>
              </a:lvl6pPr>
              <a:lvl7pPr fontAlgn="base">
                <a:spcBef>
                  <a:spcPct val="0"/>
                </a:spcBef>
                <a:spcAft>
                  <a:spcPct val="0"/>
                </a:spcAft>
                <a:defRPr sz="2400">
                  <a:solidFill>
                    <a:schemeClr val="tx1"/>
                  </a:solidFill>
                  <a:latin typeface="Arial" panose="020B0604020202020204" pitchFamily="34" charset="0"/>
                </a:defRPr>
              </a:lvl7pPr>
              <a:lvl8pPr fontAlgn="base">
                <a:spcBef>
                  <a:spcPct val="0"/>
                </a:spcBef>
                <a:spcAft>
                  <a:spcPct val="0"/>
                </a:spcAft>
                <a:defRPr sz="2400">
                  <a:solidFill>
                    <a:schemeClr val="tx1"/>
                  </a:solidFill>
                  <a:latin typeface="Arial" panose="020B0604020202020204" pitchFamily="34" charset="0"/>
                </a:defRPr>
              </a:lvl8pPr>
              <a:lvl9pPr fontAlgn="base">
                <a:spcBef>
                  <a:spcPct val="0"/>
                </a:spcBef>
                <a:spcAft>
                  <a:spcPct val="0"/>
                </a:spcAft>
                <a:defRPr sz="2400">
                  <a:solidFill>
                    <a:schemeClr val="tx1"/>
                  </a:solidFill>
                  <a:latin typeface="Arial" panose="020B0604020202020204" pitchFamily="34" charset="0"/>
                </a:defRPr>
              </a:lvl9pPr>
            </a:lstStyle>
            <a:p>
              <a:pPr>
                <a:spcBef>
                  <a:spcPct val="20000"/>
                </a:spcBef>
                <a:buClr>
                  <a:schemeClr val="accent2"/>
                </a:buClr>
                <a:buFont typeface="Wingdings" panose="05000000000000000000" pitchFamily="2" charset="2"/>
                <a:buNone/>
              </a:pPr>
              <a:r>
                <a:rPr lang="en-US" altLang="en-US" sz="2800" b="1">
                  <a:latin typeface="Times New Roman" panose="02020603050405020304" pitchFamily="18" charset="0"/>
                </a:rPr>
                <a:t>Understand Your Boss </a:t>
              </a:r>
              <a:br>
                <a:rPr lang="en-US" altLang="en-US" sz="2800" b="1">
                  <a:latin typeface="Times New Roman" panose="02020603050405020304" pitchFamily="18" charset="0"/>
                </a:rPr>
              </a:br>
              <a:r>
                <a:rPr lang="en-US" altLang="en-US" sz="2800" b="1">
                  <a:latin typeface="Times New Roman" panose="02020603050405020304" pitchFamily="18" charset="0"/>
                </a:rPr>
                <a:t>and Her Context	</a:t>
              </a:r>
              <a:endParaRPr lang="en-US" altLang="en-US" sz="2800">
                <a:latin typeface="Times New Roman" panose="02020603050405020304" pitchFamily="18" charset="0"/>
              </a:endParaRP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Her goals and objectives</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The pressures on her</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Her strengths, weaknesses, blind spots</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Her preferred work style</a:t>
              </a:r>
            </a:p>
          </p:txBody>
        </p:sp>
      </p:grpSp>
      <p:grpSp>
        <p:nvGrpSpPr>
          <p:cNvPr id="99342" name="Group 14"/>
          <p:cNvGrpSpPr>
            <a:grpSpLocks/>
          </p:cNvGrpSpPr>
          <p:nvPr/>
        </p:nvGrpSpPr>
        <p:grpSpPr bwMode="auto">
          <a:xfrm>
            <a:off x="6477000" y="1981200"/>
            <a:ext cx="3962400" cy="4419600"/>
            <a:chOff x="3072" y="1248"/>
            <a:chExt cx="2496" cy="2784"/>
          </a:xfrm>
        </p:grpSpPr>
        <p:sp>
          <p:nvSpPr>
            <p:cNvPr id="99333" name="Rectangle 5"/>
            <p:cNvSpPr>
              <a:spLocks noChangeArrowheads="1"/>
            </p:cNvSpPr>
            <p:nvPr/>
          </p:nvSpPr>
          <p:spPr bwMode="auto">
            <a:xfrm>
              <a:off x="3072" y="1248"/>
              <a:ext cx="2448" cy="2784"/>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0" name="Text Box 12"/>
            <p:cNvSpPr txBox="1">
              <a:spLocks noChangeArrowheads="1"/>
            </p:cNvSpPr>
            <p:nvPr/>
          </p:nvSpPr>
          <p:spPr bwMode="auto">
            <a:xfrm>
              <a:off x="3072" y="1276"/>
              <a:ext cx="2496" cy="2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sz="2400">
                  <a:solidFill>
                    <a:schemeClr val="tx1"/>
                  </a:solidFill>
                  <a:latin typeface="Arial" panose="020B0604020202020204" pitchFamily="34" charset="0"/>
                </a:defRPr>
              </a:lvl1pPr>
              <a:lvl2pPr>
                <a:defRPr sz="2400">
                  <a:solidFill>
                    <a:schemeClr val="tx1"/>
                  </a:solidFill>
                  <a:latin typeface="Arial" panose="020B0604020202020204" pitchFamily="34" charset="0"/>
                </a:defRPr>
              </a:lvl2pPr>
              <a:lvl3pPr>
                <a:defRPr sz="2400">
                  <a:solidFill>
                    <a:schemeClr val="tx1"/>
                  </a:solidFill>
                  <a:latin typeface="Arial" panose="020B0604020202020204" pitchFamily="34" charset="0"/>
                </a:defRPr>
              </a:lvl3pPr>
              <a:lvl4pPr>
                <a:defRPr sz="2400">
                  <a:solidFill>
                    <a:schemeClr val="tx1"/>
                  </a:solidFill>
                  <a:latin typeface="Arial" panose="020B0604020202020204" pitchFamily="34" charset="0"/>
                </a:defRPr>
              </a:lvl4pPr>
              <a:lvl5pPr>
                <a:defRPr sz="2400">
                  <a:solidFill>
                    <a:schemeClr val="tx1"/>
                  </a:solidFill>
                  <a:latin typeface="Arial" panose="020B0604020202020204" pitchFamily="34" charset="0"/>
                </a:defRPr>
              </a:lvl5pPr>
              <a:lvl6pPr fontAlgn="base">
                <a:spcBef>
                  <a:spcPct val="0"/>
                </a:spcBef>
                <a:spcAft>
                  <a:spcPct val="0"/>
                </a:spcAft>
                <a:defRPr sz="2400">
                  <a:solidFill>
                    <a:schemeClr val="tx1"/>
                  </a:solidFill>
                  <a:latin typeface="Arial" panose="020B0604020202020204" pitchFamily="34" charset="0"/>
                </a:defRPr>
              </a:lvl6pPr>
              <a:lvl7pPr fontAlgn="base">
                <a:spcBef>
                  <a:spcPct val="0"/>
                </a:spcBef>
                <a:spcAft>
                  <a:spcPct val="0"/>
                </a:spcAft>
                <a:defRPr sz="2400">
                  <a:solidFill>
                    <a:schemeClr val="tx1"/>
                  </a:solidFill>
                  <a:latin typeface="Arial" panose="020B0604020202020204" pitchFamily="34" charset="0"/>
                </a:defRPr>
              </a:lvl7pPr>
              <a:lvl8pPr fontAlgn="base">
                <a:spcBef>
                  <a:spcPct val="0"/>
                </a:spcBef>
                <a:spcAft>
                  <a:spcPct val="0"/>
                </a:spcAft>
                <a:defRPr sz="2400">
                  <a:solidFill>
                    <a:schemeClr val="tx1"/>
                  </a:solidFill>
                  <a:latin typeface="Arial" panose="020B0604020202020204" pitchFamily="34" charset="0"/>
                </a:defRPr>
              </a:lvl8pPr>
              <a:lvl9pPr fontAlgn="base">
                <a:spcBef>
                  <a:spcPct val="0"/>
                </a:spcBef>
                <a:spcAft>
                  <a:spcPct val="0"/>
                </a:spcAft>
                <a:defRPr sz="2400">
                  <a:solidFill>
                    <a:schemeClr val="tx1"/>
                  </a:solidFill>
                  <a:latin typeface="Arial" panose="020B0604020202020204" pitchFamily="34" charset="0"/>
                </a:defRPr>
              </a:lvl9pPr>
            </a:lstStyle>
            <a:p>
              <a:pPr algn="ctr">
                <a:spcBef>
                  <a:spcPct val="20000"/>
                </a:spcBef>
                <a:buClr>
                  <a:schemeClr val="accent2"/>
                </a:buClr>
                <a:buFont typeface="Wingdings" panose="05000000000000000000" pitchFamily="2" charset="2"/>
                <a:buNone/>
              </a:pPr>
              <a:r>
                <a:rPr lang="en-US" altLang="en-US" sz="2800" b="1">
                  <a:latin typeface="Times New Roman" panose="02020603050405020304" pitchFamily="18" charset="0"/>
                </a:rPr>
                <a:t>Assess Yourself </a:t>
              </a:r>
              <a:br>
                <a:rPr lang="en-US" altLang="en-US" sz="2800" b="1">
                  <a:latin typeface="Times New Roman" panose="02020603050405020304" pitchFamily="18" charset="0"/>
                </a:rPr>
              </a:br>
              <a:r>
                <a:rPr lang="en-US" altLang="en-US" sz="2800" b="1">
                  <a:latin typeface="Times New Roman" panose="02020603050405020304" pitchFamily="18" charset="0"/>
                </a:rPr>
                <a:t>    and Your Needs</a:t>
              </a:r>
              <a:r>
                <a:rPr lang="en-US" altLang="en-US" sz="2800">
                  <a:latin typeface="Times New Roman" panose="02020603050405020304" pitchFamily="18" charset="0"/>
                </a:rPr>
                <a:t>	</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Your own strengths and weaknesses</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Your personal style</a:t>
              </a:r>
            </a:p>
            <a:p>
              <a:pPr>
                <a:spcBef>
                  <a:spcPct val="20000"/>
                </a:spcBef>
                <a:buClr>
                  <a:schemeClr val="accent2"/>
                </a:buClr>
                <a:buFont typeface="Wingdings" panose="05000000000000000000" pitchFamily="2" charset="2"/>
                <a:buChar char="w"/>
              </a:pPr>
              <a:r>
                <a:rPr lang="en-US" altLang="en-US" sz="2800">
                  <a:latin typeface="Times New Roman" panose="02020603050405020304" pitchFamily="18" charset="0"/>
                </a:rPr>
                <a:t>Your predisposition toward dependence on authority figures</a:t>
              </a:r>
            </a:p>
          </p:txBody>
        </p:sp>
      </p:grpSp>
    </p:spTree>
    <p:extLst>
      <p:ext uri="{BB962C8B-B14F-4D97-AF65-F5344CB8AC3E}">
        <p14:creationId xmlns:p14="http://schemas.microsoft.com/office/powerpoint/2010/main" val="1264006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99341"/>
                                        </p:tgtEl>
                                        <p:attrNameLst>
                                          <p:attrName>style.visibility</p:attrName>
                                        </p:attrNameLst>
                                      </p:cBhvr>
                                      <p:to>
                                        <p:strVal val="visible"/>
                                      </p:to>
                                    </p:set>
                                    <p:animEffect transition="in" filter="wipe(up)">
                                      <p:cBhvr>
                                        <p:cTn id="7" dur="500"/>
                                        <p:tgtEl>
                                          <p:spTgt spid="9934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99342"/>
                                        </p:tgtEl>
                                        <p:attrNameLst>
                                          <p:attrName>style.visibility</p:attrName>
                                        </p:attrNameLst>
                                      </p:cBhvr>
                                      <p:to>
                                        <p:strVal val="visible"/>
                                      </p:to>
                                    </p:set>
                                    <p:animEffect transition="in" filter="wipe(up)">
                                      <p:cBhvr>
                                        <p:cTn id="12" dur="500"/>
                                        <p:tgtEl>
                                          <p:spTgt spid="99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899"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1" name="Rectangle 5"/>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Managing Up: The Boss</a:t>
            </a:r>
          </a:p>
        </p:txBody>
      </p:sp>
      <p:sp>
        <p:nvSpPr>
          <p:cNvPr id="80900" name="Rectangle 4"/>
          <p:cNvSpPr>
            <a:spLocks noGrp="1" noChangeArrowheads="1"/>
          </p:cNvSpPr>
          <p:nvPr>
            <p:ph idx="1"/>
          </p:nvPr>
        </p:nvSpPr>
        <p:spPr>
          <a:solidFill>
            <a:schemeClr val="accent1"/>
          </a:solidFill>
          <a:ln w="28575">
            <a:solidFill>
              <a:schemeClr val="tx1"/>
            </a:solidFill>
            <a:miter lim="800000"/>
            <a:headEnd/>
            <a:tailEnd/>
          </a:ln>
        </p:spPr>
        <p:txBody>
          <a:bodyPr vert="horz" lIns="90488" tIns="44450" rIns="90488" bIns="44450" rtlCol="0">
            <a:normAutofit/>
          </a:bodyPr>
          <a:lstStyle/>
          <a:p>
            <a:pPr>
              <a:buFont typeface="Wingdings" panose="05000000000000000000" pitchFamily="2" charset="2"/>
              <a:buNone/>
            </a:pPr>
            <a:r>
              <a:rPr lang="en-US" altLang="en-US" b="1"/>
              <a:t>Develop and Maintain a Relationship that </a:t>
            </a:r>
          </a:p>
          <a:p>
            <a:pPr lvl="1">
              <a:buFont typeface="Symbol" panose="05050102010706020507" pitchFamily="18" charset="2"/>
              <a:buChar char="·"/>
            </a:pPr>
            <a:r>
              <a:rPr lang="en-US" altLang="en-US"/>
              <a:t>Fits both your needs and styles</a:t>
            </a:r>
          </a:p>
          <a:p>
            <a:pPr lvl="1">
              <a:buFont typeface="Symbol" panose="05050102010706020507" pitchFamily="18" charset="2"/>
              <a:buChar char="·"/>
            </a:pPr>
            <a:r>
              <a:rPr lang="en-US" altLang="en-US"/>
              <a:t>Is characterized by mutual expectations</a:t>
            </a:r>
          </a:p>
          <a:p>
            <a:pPr lvl="1">
              <a:buFont typeface="Symbol" panose="05050102010706020507" pitchFamily="18" charset="2"/>
              <a:buChar char="·"/>
            </a:pPr>
            <a:r>
              <a:rPr lang="en-US" altLang="en-US"/>
              <a:t>Keeps your boss informed</a:t>
            </a:r>
          </a:p>
          <a:p>
            <a:pPr lvl="1">
              <a:buFont typeface="Symbol" panose="05050102010706020507" pitchFamily="18" charset="2"/>
              <a:buChar char="·"/>
            </a:pPr>
            <a:r>
              <a:rPr lang="en-US" altLang="en-US"/>
              <a:t>Is based on dependability and honesty</a:t>
            </a:r>
          </a:p>
          <a:p>
            <a:pPr lvl="1">
              <a:buFont typeface="Symbol" panose="05050102010706020507" pitchFamily="18" charset="2"/>
              <a:buChar char="·"/>
            </a:pPr>
            <a:r>
              <a:rPr lang="en-US" altLang="en-US"/>
              <a:t>Selectively uses your boss’s time and resources</a:t>
            </a:r>
          </a:p>
        </p:txBody>
      </p:sp>
      <p:sp>
        <p:nvSpPr>
          <p:cNvPr id="80903" name="Rectangle 7"/>
          <p:cNvSpPr>
            <a:spLocks noChangeArrowheads="1"/>
          </p:cNvSpPr>
          <p:nvPr/>
        </p:nvSpPr>
        <p:spPr bwMode="auto">
          <a:xfrm>
            <a:off x="3025346" y="5869092"/>
            <a:ext cx="6477000" cy="4556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800" dirty="0"/>
              <a:t>SOURCE: Information on slides 21-22 adapted and reprinted by permission of Harvard Business Review. From J. J. </a:t>
            </a:r>
            <a:r>
              <a:rPr lang="en-US" altLang="en-US" sz="800" dirty="0" err="1"/>
              <a:t>Gabarro</a:t>
            </a:r>
            <a:r>
              <a:rPr lang="en-US" altLang="en-US" sz="800" dirty="0"/>
              <a:t> and J. P. Kotter, “Managing Your Boss,” </a:t>
            </a:r>
            <a:r>
              <a:rPr lang="en-US" altLang="en-US" sz="800" i="1" dirty="0"/>
              <a:t>Harvard Business Review</a:t>
            </a:r>
            <a:r>
              <a:rPr lang="en-US" altLang="en-US" sz="800" dirty="0"/>
              <a:t> (January-February 1980): 92-100. Copyright© 1980 by the Harvard Business School Publishing Corporation; all rights reserved.  </a:t>
            </a:r>
          </a:p>
        </p:txBody>
      </p:sp>
    </p:spTree>
    <p:extLst>
      <p:ext uri="{BB962C8B-B14F-4D97-AF65-F5344CB8AC3E}">
        <p14:creationId xmlns:p14="http://schemas.microsoft.com/office/powerpoint/2010/main" val="1442761934"/>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947"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948"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Sharing Power: Empowerment</a:t>
            </a:r>
          </a:p>
        </p:txBody>
      </p:sp>
      <p:sp>
        <p:nvSpPr>
          <p:cNvPr id="82950" name="Freeform 6"/>
          <p:cNvSpPr>
            <a:spLocks/>
          </p:cNvSpPr>
          <p:nvPr/>
        </p:nvSpPr>
        <p:spPr bwMode="blackWhite">
          <a:xfrm>
            <a:off x="2827338" y="1849438"/>
            <a:ext cx="7383462" cy="4627562"/>
          </a:xfrm>
          <a:custGeom>
            <a:avLst/>
            <a:gdLst>
              <a:gd name="T0" fmla="*/ 2586 w 4651"/>
              <a:gd name="T1" fmla="*/ 543 h 2915"/>
              <a:gd name="T2" fmla="*/ 2279 w 4651"/>
              <a:gd name="T3" fmla="*/ 121 h 2915"/>
              <a:gd name="T4" fmla="*/ 1932 w 4651"/>
              <a:gd name="T5" fmla="*/ 756 h 2915"/>
              <a:gd name="T6" fmla="*/ 1150 w 4651"/>
              <a:gd name="T7" fmla="*/ 215 h 2915"/>
              <a:gd name="T8" fmla="*/ 1236 w 4651"/>
              <a:gd name="T9" fmla="*/ 869 h 2915"/>
              <a:gd name="T10" fmla="*/ 349 w 4651"/>
              <a:gd name="T11" fmla="*/ 803 h 2915"/>
              <a:gd name="T12" fmla="*/ 850 w 4651"/>
              <a:gd name="T13" fmla="*/ 1387 h 2915"/>
              <a:gd name="T14" fmla="*/ 0 w 4651"/>
              <a:gd name="T15" fmla="*/ 1454 h 2915"/>
              <a:gd name="T16" fmla="*/ 638 w 4651"/>
              <a:gd name="T17" fmla="*/ 1932 h 2915"/>
              <a:gd name="T18" fmla="*/ 155 w 4651"/>
              <a:gd name="T19" fmla="*/ 2234 h 2915"/>
              <a:gd name="T20" fmla="*/ 881 w 4651"/>
              <a:gd name="T21" fmla="*/ 2408 h 2915"/>
              <a:gd name="T22" fmla="*/ 828 w 4651"/>
              <a:gd name="T23" fmla="*/ 2914 h 2915"/>
              <a:gd name="T24" fmla="*/ 1451 w 4651"/>
              <a:gd name="T25" fmla="*/ 2477 h 2915"/>
              <a:gd name="T26" fmla="*/ 1660 w 4651"/>
              <a:gd name="T27" fmla="*/ 2752 h 2915"/>
              <a:gd name="T28" fmla="*/ 1958 w 4651"/>
              <a:gd name="T29" fmla="*/ 2439 h 2915"/>
              <a:gd name="T30" fmla="*/ 2288 w 4651"/>
              <a:gd name="T31" fmla="*/ 2714 h 2915"/>
              <a:gd name="T32" fmla="*/ 2472 w 4651"/>
              <a:gd name="T33" fmla="*/ 2298 h 2915"/>
              <a:gd name="T34" fmla="*/ 3016 w 4651"/>
              <a:gd name="T35" fmla="*/ 2600 h 2915"/>
              <a:gd name="T36" fmla="*/ 3022 w 4651"/>
              <a:gd name="T37" fmla="*/ 2139 h 2915"/>
              <a:gd name="T38" fmla="*/ 3877 w 4651"/>
              <a:gd name="T39" fmla="*/ 2465 h 2915"/>
              <a:gd name="T40" fmla="*/ 3431 w 4651"/>
              <a:gd name="T41" fmla="*/ 1890 h 2915"/>
              <a:gd name="T42" fmla="*/ 3849 w 4651"/>
              <a:gd name="T43" fmla="*/ 1798 h 2915"/>
              <a:gd name="T44" fmla="*/ 3624 w 4651"/>
              <a:gd name="T45" fmla="*/ 1475 h 2915"/>
              <a:gd name="T46" fmla="*/ 4650 w 4651"/>
              <a:gd name="T47" fmla="*/ 1209 h 2915"/>
              <a:gd name="T48" fmla="*/ 3563 w 4651"/>
              <a:gd name="T49" fmla="*/ 1027 h 2915"/>
              <a:gd name="T50" fmla="*/ 3979 w 4651"/>
              <a:gd name="T51" fmla="*/ 576 h 2915"/>
              <a:gd name="T52" fmla="*/ 3193 w 4651"/>
              <a:gd name="T53" fmla="*/ 855 h 2915"/>
              <a:gd name="T54" fmla="*/ 3379 w 4651"/>
              <a:gd name="T55" fmla="*/ 0 h 2915"/>
              <a:gd name="T56" fmla="*/ 2586 w 4651"/>
              <a:gd name="T57" fmla="*/ 543 h 29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651" h="2915">
                <a:moveTo>
                  <a:pt x="2586" y="543"/>
                </a:moveTo>
                <a:lnTo>
                  <a:pt x="2279" y="121"/>
                </a:lnTo>
                <a:lnTo>
                  <a:pt x="1932" y="756"/>
                </a:lnTo>
                <a:lnTo>
                  <a:pt x="1150" y="215"/>
                </a:lnTo>
                <a:lnTo>
                  <a:pt x="1236" y="869"/>
                </a:lnTo>
                <a:lnTo>
                  <a:pt x="349" y="803"/>
                </a:lnTo>
                <a:lnTo>
                  <a:pt x="850" y="1387"/>
                </a:lnTo>
                <a:lnTo>
                  <a:pt x="0" y="1454"/>
                </a:lnTo>
                <a:lnTo>
                  <a:pt x="638" y="1932"/>
                </a:lnTo>
                <a:lnTo>
                  <a:pt x="155" y="2234"/>
                </a:lnTo>
                <a:lnTo>
                  <a:pt x="881" y="2408"/>
                </a:lnTo>
                <a:lnTo>
                  <a:pt x="828" y="2914"/>
                </a:lnTo>
                <a:lnTo>
                  <a:pt x="1451" y="2477"/>
                </a:lnTo>
                <a:lnTo>
                  <a:pt x="1660" y="2752"/>
                </a:lnTo>
                <a:lnTo>
                  <a:pt x="1958" y="2439"/>
                </a:lnTo>
                <a:lnTo>
                  <a:pt x="2288" y="2714"/>
                </a:lnTo>
                <a:lnTo>
                  <a:pt x="2472" y="2298"/>
                </a:lnTo>
                <a:lnTo>
                  <a:pt x="3016" y="2600"/>
                </a:lnTo>
                <a:lnTo>
                  <a:pt x="3022" y="2139"/>
                </a:lnTo>
                <a:lnTo>
                  <a:pt x="3877" y="2465"/>
                </a:lnTo>
                <a:lnTo>
                  <a:pt x="3431" y="1890"/>
                </a:lnTo>
                <a:lnTo>
                  <a:pt x="3849" y="1798"/>
                </a:lnTo>
                <a:lnTo>
                  <a:pt x="3624" y="1475"/>
                </a:lnTo>
                <a:lnTo>
                  <a:pt x="4650" y="1209"/>
                </a:lnTo>
                <a:lnTo>
                  <a:pt x="3563" y="1027"/>
                </a:lnTo>
                <a:lnTo>
                  <a:pt x="3979" y="576"/>
                </a:lnTo>
                <a:lnTo>
                  <a:pt x="3193" y="855"/>
                </a:lnTo>
                <a:lnTo>
                  <a:pt x="3379" y="0"/>
                </a:lnTo>
                <a:lnTo>
                  <a:pt x="2586" y="543"/>
                </a:lnTo>
              </a:path>
            </a:pathLst>
          </a:custGeom>
          <a:gradFill rotWithShape="0">
            <a:gsLst>
              <a:gs pos="0">
                <a:srgbClr val="FFF200"/>
              </a:gs>
              <a:gs pos="45000">
                <a:srgbClr val="FF7A00"/>
              </a:gs>
              <a:gs pos="70000">
                <a:srgbClr val="FF0300"/>
              </a:gs>
              <a:gs pos="100000">
                <a:srgbClr val="4D0808"/>
              </a:gs>
            </a:gsLst>
            <a:path path="rect">
              <a:fillToRect l="50000" t="50000" r="50000" b="50000"/>
            </a:path>
          </a:gradFill>
          <a:ln w="28575" cap="rnd"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952" name="Rectangle 8"/>
          <p:cNvSpPr>
            <a:spLocks noChangeArrowheads="1"/>
          </p:cNvSpPr>
          <p:nvPr/>
        </p:nvSpPr>
        <p:spPr bwMode="auto">
          <a:xfrm>
            <a:off x="4156075" y="3200400"/>
            <a:ext cx="4267200" cy="2224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sz="2800" b="1">
                <a:solidFill>
                  <a:srgbClr val="000000"/>
                </a:solidFill>
              </a:rPr>
              <a:t>Empowerment:</a:t>
            </a:r>
            <a:r>
              <a:rPr lang="en-US" altLang="en-US" sz="2800">
                <a:solidFill>
                  <a:srgbClr val="000000"/>
                </a:solidFill>
              </a:rPr>
              <a:t> </a:t>
            </a:r>
          </a:p>
          <a:p>
            <a:pPr algn="ctr"/>
            <a:r>
              <a:rPr lang="en-US" altLang="en-US" sz="2800">
                <a:solidFill>
                  <a:srgbClr val="000000"/>
                </a:solidFill>
              </a:rPr>
              <a:t>sharing power in such a way that individuals learn to believe in their ability to do the job!</a:t>
            </a:r>
          </a:p>
        </p:txBody>
      </p:sp>
    </p:spTree>
    <p:extLst>
      <p:ext uri="{BB962C8B-B14F-4D97-AF65-F5344CB8AC3E}">
        <p14:creationId xmlns:p14="http://schemas.microsoft.com/office/powerpoint/2010/main" val="963135117"/>
      </p:ext>
    </p:extLst>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4995"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4996"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Empowerment’s Dimensions</a:t>
            </a:r>
          </a:p>
        </p:txBody>
      </p:sp>
      <p:sp>
        <p:nvSpPr>
          <p:cNvPr id="84997" name="Rectangle 5"/>
          <p:cNvSpPr>
            <a:spLocks noChangeArrowheads="1"/>
          </p:cNvSpPr>
          <p:nvPr/>
        </p:nvSpPr>
        <p:spPr bwMode="auto">
          <a:xfrm>
            <a:off x="2352676" y="2011363"/>
            <a:ext cx="3667125" cy="1797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2800" b="1">
                <a:solidFill>
                  <a:schemeClr val="folHlink"/>
                </a:solidFill>
              </a:rPr>
              <a:t>Meaning -</a:t>
            </a:r>
            <a:r>
              <a:rPr lang="en-US" altLang="en-US" sz="2800"/>
              <a:t> fit between the work role and the employee’s values and beliefs</a:t>
            </a:r>
          </a:p>
        </p:txBody>
      </p:sp>
      <p:sp>
        <p:nvSpPr>
          <p:cNvPr id="84998" name="Rectangle 6"/>
          <p:cNvSpPr>
            <a:spLocks noChangeArrowheads="1"/>
          </p:cNvSpPr>
          <p:nvPr/>
        </p:nvSpPr>
        <p:spPr bwMode="auto">
          <a:xfrm>
            <a:off x="2352676" y="4573588"/>
            <a:ext cx="3667125" cy="1797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2800" b="1">
                <a:solidFill>
                  <a:schemeClr val="folHlink"/>
                </a:solidFill>
              </a:rPr>
              <a:t>Self-determination -</a:t>
            </a:r>
            <a:r>
              <a:rPr lang="en-US" altLang="en-US" sz="2800"/>
              <a:t> having control over the way one does one’s work</a:t>
            </a:r>
          </a:p>
        </p:txBody>
      </p:sp>
      <p:sp>
        <p:nvSpPr>
          <p:cNvPr id="84999" name="Rectangle 7"/>
          <p:cNvSpPr>
            <a:spLocks noChangeArrowheads="1"/>
          </p:cNvSpPr>
          <p:nvPr/>
        </p:nvSpPr>
        <p:spPr bwMode="auto">
          <a:xfrm>
            <a:off x="6772276" y="4573588"/>
            <a:ext cx="3667125" cy="1797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2800" b="1">
                <a:solidFill>
                  <a:schemeClr val="folHlink"/>
                </a:solidFill>
              </a:rPr>
              <a:t>Impact -</a:t>
            </a:r>
            <a:r>
              <a:rPr lang="en-US" altLang="en-US" sz="2800"/>
              <a:t> belief that one’s job makes a difference within the organization</a:t>
            </a:r>
          </a:p>
        </p:txBody>
      </p:sp>
      <p:sp>
        <p:nvSpPr>
          <p:cNvPr id="85000" name="Rectangle 8"/>
          <p:cNvSpPr>
            <a:spLocks noChangeArrowheads="1"/>
          </p:cNvSpPr>
          <p:nvPr/>
        </p:nvSpPr>
        <p:spPr bwMode="auto">
          <a:xfrm>
            <a:off x="6772276" y="2218673"/>
            <a:ext cx="3667125" cy="1382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r>
              <a:rPr lang="en-US" altLang="en-US" sz="2800" b="1">
                <a:solidFill>
                  <a:schemeClr val="folHlink"/>
                </a:solidFill>
              </a:rPr>
              <a:t>Competence -</a:t>
            </a:r>
            <a:r>
              <a:rPr lang="en-US" altLang="en-US" sz="2800">
                <a:solidFill>
                  <a:srgbClr val="00FFFF"/>
                </a:solidFill>
              </a:rPr>
              <a:t> </a:t>
            </a:r>
            <a:r>
              <a:rPr lang="en-US" altLang="en-US" sz="2800"/>
              <a:t>belief that one has the ability to do the job well</a:t>
            </a:r>
          </a:p>
        </p:txBody>
      </p:sp>
      <p:grpSp>
        <p:nvGrpSpPr>
          <p:cNvPr id="85009" name="Group 17"/>
          <p:cNvGrpSpPr>
            <a:grpSpLocks/>
          </p:cNvGrpSpPr>
          <p:nvPr/>
        </p:nvGrpSpPr>
        <p:grpSpPr bwMode="auto">
          <a:xfrm>
            <a:off x="5540376" y="3636964"/>
            <a:ext cx="1165225" cy="1011237"/>
            <a:chOff x="2434" y="2304"/>
            <a:chExt cx="734" cy="637"/>
          </a:xfrm>
        </p:grpSpPr>
        <p:grpSp>
          <p:nvGrpSpPr>
            <p:cNvPr id="85002" name="Group 10"/>
            <p:cNvGrpSpPr>
              <a:grpSpLocks/>
            </p:cNvGrpSpPr>
            <p:nvPr/>
          </p:nvGrpSpPr>
          <p:grpSpPr bwMode="auto">
            <a:xfrm>
              <a:off x="2434" y="2304"/>
              <a:ext cx="734" cy="637"/>
              <a:chOff x="2386" y="2146"/>
              <a:chExt cx="795" cy="795"/>
            </a:xfrm>
          </p:grpSpPr>
          <p:sp>
            <p:nvSpPr>
              <p:cNvPr id="85003" name="AutoShape 11"/>
              <p:cNvSpPr>
                <a:spLocks noChangeArrowheads="1"/>
              </p:cNvSpPr>
              <p:nvPr/>
            </p:nvSpPr>
            <p:spPr bwMode="auto">
              <a:xfrm rot="18840000">
                <a:off x="2794" y="2146"/>
                <a:ext cx="384" cy="384"/>
              </a:xfrm>
              <a:prstGeom prst="rightArrow">
                <a:avLst>
                  <a:gd name="adj1" fmla="val 50000"/>
                  <a:gd name="adj2" fmla="val 25009"/>
                </a:avLst>
              </a:prstGeom>
              <a:solidFill>
                <a:schemeClr val="accent1"/>
              </a:solidFill>
              <a:ln w="12700">
                <a:solidFill>
                  <a:srgbClr val="33333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4" name="AutoShape 12"/>
              <p:cNvSpPr>
                <a:spLocks noChangeArrowheads="1"/>
              </p:cNvSpPr>
              <p:nvPr/>
            </p:nvSpPr>
            <p:spPr bwMode="auto">
              <a:xfrm rot="18840000" flipH="1">
                <a:off x="2389" y="2557"/>
                <a:ext cx="384" cy="384"/>
              </a:xfrm>
              <a:prstGeom prst="rightArrow">
                <a:avLst>
                  <a:gd name="adj1" fmla="val 50000"/>
                  <a:gd name="adj2" fmla="val 25009"/>
                </a:avLst>
              </a:prstGeom>
              <a:solidFill>
                <a:schemeClr val="accent1"/>
              </a:solidFill>
              <a:ln w="12700">
                <a:solidFill>
                  <a:srgbClr val="33333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5" name="AutoShape 13"/>
              <p:cNvSpPr>
                <a:spLocks noChangeArrowheads="1"/>
              </p:cNvSpPr>
              <p:nvPr/>
            </p:nvSpPr>
            <p:spPr bwMode="auto">
              <a:xfrm rot="2640000">
                <a:off x="2797" y="2554"/>
                <a:ext cx="384" cy="384"/>
              </a:xfrm>
              <a:prstGeom prst="rightArrow">
                <a:avLst>
                  <a:gd name="adj1" fmla="val 50000"/>
                  <a:gd name="adj2" fmla="val 25009"/>
                </a:avLst>
              </a:prstGeom>
              <a:solidFill>
                <a:schemeClr val="accent1"/>
              </a:solidFill>
              <a:ln w="12700">
                <a:solidFill>
                  <a:srgbClr val="33333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6" name="AutoShape 14"/>
              <p:cNvSpPr>
                <a:spLocks noChangeArrowheads="1"/>
              </p:cNvSpPr>
              <p:nvPr/>
            </p:nvSpPr>
            <p:spPr bwMode="auto">
              <a:xfrm rot="13440000">
                <a:off x="2386" y="2149"/>
                <a:ext cx="384" cy="384"/>
              </a:xfrm>
              <a:prstGeom prst="rightArrow">
                <a:avLst>
                  <a:gd name="adj1" fmla="val 50000"/>
                  <a:gd name="adj2" fmla="val 25009"/>
                </a:avLst>
              </a:prstGeom>
              <a:solidFill>
                <a:schemeClr val="accent1"/>
              </a:solidFill>
              <a:ln w="12700">
                <a:solidFill>
                  <a:srgbClr val="33333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5007" name="Rectangle 15"/>
            <p:cNvSpPr>
              <a:spLocks noChangeArrowheads="1"/>
            </p:cNvSpPr>
            <p:nvPr/>
          </p:nvSpPr>
          <p:spPr bwMode="auto">
            <a:xfrm>
              <a:off x="2520" y="2459"/>
              <a:ext cx="630" cy="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r>
                <a:rPr lang="en-US" altLang="en-US" sz="2800" b="1">
                  <a:solidFill>
                    <a:schemeClr val="tx2"/>
                  </a:solidFill>
                </a:rPr>
                <a:t>E</a:t>
              </a:r>
              <a:r>
                <a:rPr lang="en-US" altLang="en-US" sz="2800" b="1" baseline="30000">
                  <a:solidFill>
                    <a:schemeClr val="tx2"/>
                  </a:solidFill>
                </a:rPr>
                <a:t>2s</a:t>
              </a:r>
            </a:p>
          </p:txBody>
        </p:sp>
      </p:grpSp>
    </p:spTree>
    <p:extLst>
      <p:ext uri="{BB962C8B-B14F-4D97-AF65-F5344CB8AC3E}">
        <p14:creationId xmlns:p14="http://schemas.microsoft.com/office/powerpoint/2010/main" val="301835993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500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49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499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50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8" grpId="0" autoUpdateAnimBg="0"/>
      <p:bldP spid="84999" grpId="0" autoUpdateAnimBg="0"/>
      <p:bldP spid="85000" grpId="0"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43"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44"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Guidelines for Empowering</a:t>
            </a:r>
          </a:p>
        </p:txBody>
      </p:sp>
      <p:sp>
        <p:nvSpPr>
          <p:cNvPr id="87045"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r>
              <a:rPr lang="en-US" altLang="en-US"/>
              <a:t>Express confidence in employees</a:t>
            </a:r>
          </a:p>
          <a:p>
            <a:r>
              <a:rPr lang="en-US" altLang="en-US"/>
              <a:t>Set high performance expectations</a:t>
            </a:r>
          </a:p>
          <a:p>
            <a:r>
              <a:rPr lang="en-US" altLang="en-US"/>
              <a:t>Create opportunities for participative decision making</a:t>
            </a:r>
          </a:p>
          <a:p>
            <a:r>
              <a:rPr lang="en-US" altLang="en-US"/>
              <a:t>Remove bureaucratic constraints that stifle autonomy</a:t>
            </a:r>
          </a:p>
          <a:p>
            <a:r>
              <a:rPr lang="en-US" altLang="en-US"/>
              <a:t>Set inspirational and meaningful goals</a:t>
            </a:r>
          </a:p>
          <a:p>
            <a:endParaRPr lang="en-US" altLang="en-US"/>
          </a:p>
        </p:txBody>
      </p:sp>
    </p:spTree>
    <p:extLst>
      <p:ext uri="{BB962C8B-B14F-4D97-AF65-F5344CB8AC3E}">
        <p14:creationId xmlns:p14="http://schemas.microsoft.com/office/powerpoint/2010/main" val="405188903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87045">
                                            <p:txEl>
                                              <p:pRg st="0" end="0"/>
                                            </p:txEl>
                                          </p:spTgt>
                                        </p:tgtEl>
                                        <p:attrNameLst>
                                          <p:attrName>style.visibility</p:attrName>
                                        </p:attrNameLst>
                                      </p:cBhvr>
                                      <p:to>
                                        <p:strVal val="visible"/>
                                      </p:to>
                                    </p:set>
                                    <p:animEffect transition="in" filter="wipe(up)">
                                      <p:cBhvr>
                                        <p:cTn id="7" dur="500"/>
                                        <p:tgtEl>
                                          <p:spTgt spid="87045">
                                            <p:txEl>
                                              <p:pRg st="0" end="0"/>
                                            </p:txEl>
                                          </p:spTgt>
                                        </p:tgtEl>
                                      </p:cBhvr>
                                    </p:animEffect>
                                  </p:childTnLst>
                                  <p:subTnLst>
                                    <p:animClr clrSpc="rgb" dir="cw">
                                      <p:cBhvr override="childStyle">
                                        <p:cTn dur="1" fill="hold" display="0" masterRel="nextClick" afterEffect="1"/>
                                        <p:tgtEl>
                                          <p:spTgt spid="87045">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87045">
                                            <p:txEl>
                                              <p:pRg st="1" end="1"/>
                                            </p:txEl>
                                          </p:spTgt>
                                        </p:tgtEl>
                                        <p:attrNameLst>
                                          <p:attrName>style.visibility</p:attrName>
                                        </p:attrNameLst>
                                      </p:cBhvr>
                                      <p:to>
                                        <p:strVal val="visible"/>
                                      </p:to>
                                    </p:set>
                                    <p:animEffect transition="in" filter="wipe(up)">
                                      <p:cBhvr>
                                        <p:cTn id="12" dur="500"/>
                                        <p:tgtEl>
                                          <p:spTgt spid="87045">
                                            <p:txEl>
                                              <p:pRg st="1" end="1"/>
                                            </p:txEl>
                                          </p:spTgt>
                                        </p:tgtEl>
                                      </p:cBhvr>
                                    </p:animEffect>
                                  </p:childTnLst>
                                  <p:subTnLst>
                                    <p:animClr clrSpc="rgb" dir="cw">
                                      <p:cBhvr override="childStyle">
                                        <p:cTn dur="1" fill="hold" display="0" masterRel="nextClick" afterEffect="1"/>
                                        <p:tgtEl>
                                          <p:spTgt spid="87045">
                                            <p:txEl>
                                              <p:pRg st="1" end="1"/>
                                            </p:txEl>
                                          </p:spTgt>
                                        </p:tgtEl>
                                        <p:attrNameLst>
                                          <p:attrName>ppt_c</p:attrName>
                                        </p:attrNameLst>
                                      </p:cBhvr>
                                      <p:to>
                                        <a:srgbClr val="C0C0C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87045">
                                            <p:txEl>
                                              <p:pRg st="2" end="2"/>
                                            </p:txEl>
                                          </p:spTgt>
                                        </p:tgtEl>
                                        <p:attrNameLst>
                                          <p:attrName>style.visibility</p:attrName>
                                        </p:attrNameLst>
                                      </p:cBhvr>
                                      <p:to>
                                        <p:strVal val="visible"/>
                                      </p:to>
                                    </p:set>
                                    <p:animEffect transition="in" filter="wipe(up)">
                                      <p:cBhvr>
                                        <p:cTn id="17" dur="500"/>
                                        <p:tgtEl>
                                          <p:spTgt spid="87045">
                                            <p:txEl>
                                              <p:pRg st="2" end="2"/>
                                            </p:txEl>
                                          </p:spTgt>
                                        </p:tgtEl>
                                      </p:cBhvr>
                                    </p:animEffect>
                                  </p:childTnLst>
                                  <p:subTnLst>
                                    <p:animClr clrSpc="rgb" dir="cw">
                                      <p:cBhvr override="childStyle">
                                        <p:cTn dur="1" fill="hold" display="0" masterRel="nextClick" afterEffect="1"/>
                                        <p:tgtEl>
                                          <p:spTgt spid="87045">
                                            <p:txEl>
                                              <p:pRg st="2" end="2"/>
                                            </p:txEl>
                                          </p:spTgt>
                                        </p:tgtEl>
                                        <p:attrNameLst>
                                          <p:attrName>ppt_c</p:attrName>
                                        </p:attrNameLst>
                                      </p:cBhvr>
                                      <p:to>
                                        <a:srgbClr val="C0C0C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87045">
                                            <p:txEl>
                                              <p:pRg st="3" end="3"/>
                                            </p:txEl>
                                          </p:spTgt>
                                        </p:tgtEl>
                                        <p:attrNameLst>
                                          <p:attrName>style.visibility</p:attrName>
                                        </p:attrNameLst>
                                      </p:cBhvr>
                                      <p:to>
                                        <p:strVal val="visible"/>
                                      </p:to>
                                    </p:set>
                                    <p:animEffect transition="in" filter="wipe(up)">
                                      <p:cBhvr>
                                        <p:cTn id="22" dur="500"/>
                                        <p:tgtEl>
                                          <p:spTgt spid="87045">
                                            <p:txEl>
                                              <p:pRg st="3" end="3"/>
                                            </p:txEl>
                                          </p:spTgt>
                                        </p:tgtEl>
                                      </p:cBhvr>
                                    </p:animEffect>
                                  </p:childTnLst>
                                  <p:subTnLst>
                                    <p:animClr clrSpc="rgb" dir="cw">
                                      <p:cBhvr override="childStyle">
                                        <p:cTn dur="1" fill="hold" display="0" masterRel="nextClick" afterEffect="1"/>
                                        <p:tgtEl>
                                          <p:spTgt spid="87045">
                                            <p:txEl>
                                              <p:pRg st="3" end="3"/>
                                            </p:txEl>
                                          </p:spTgt>
                                        </p:tgtEl>
                                        <p:attrNameLst>
                                          <p:attrName>ppt_c</p:attrName>
                                        </p:attrNameLst>
                                      </p:cBhvr>
                                      <p:to>
                                        <a:srgbClr val="C0C0C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87045">
                                            <p:txEl>
                                              <p:pRg st="4" end="4"/>
                                            </p:txEl>
                                          </p:spTgt>
                                        </p:tgtEl>
                                        <p:attrNameLst>
                                          <p:attrName>style.visibility</p:attrName>
                                        </p:attrNameLst>
                                      </p:cBhvr>
                                      <p:to>
                                        <p:strVal val="visible"/>
                                      </p:to>
                                    </p:set>
                                    <p:animEffect transition="in" filter="wipe(up)">
                                      <p:cBhvr>
                                        <p:cTn id="27" dur="500"/>
                                        <p:tgtEl>
                                          <p:spTgt spid="87045">
                                            <p:txEl>
                                              <p:pRg st="4" end="4"/>
                                            </p:txEl>
                                          </p:spTgt>
                                        </p:tgtEl>
                                      </p:cBhvr>
                                    </p:animEffect>
                                  </p:childTnLst>
                                  <p:subTnLst>
                                    <p:animClr clrSpc="rgb" dir="cw">
                                      <p:cBhvr override="childStyle">
                                        <p:cTn dur="1" fill="hold" display="0" masterRel="nextClick" afterEffect="1"/>
                                        <p:tgtEl>
                                          <p:spTgt spid="87045">
                                            <p:txEl>
                                              <p:pRg st="4" end="4"/>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5"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1066800" y="-549654"/>
            <a:ext cx="10058400" cy="1450757"/>
          </a:xfrm>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dirty="0"/>
              <a:t>Employee Empowerment Grid</a:t>
            </a:r>
          </a:p>
        </p:txBody>
      </p:sp>
      <p:sp>
        <p:nvSpPr>
          <p:cNvPr id="89091" name="Rectangle 3"/>
          <p:cNvSpPr>
            <a:spLocks noChangeArrowheads="1"/>
          </p:cNvSpPr>
          <p:nvPr/>
        </p:nvSpPr>
        <p:spPr bwMode="auto">
          <a:xfrm>
            <a:off x="4038600" y="1066800"/>
            <a:ext cx="6477000" cy="4038600"/>
          </a:xfrm>
          <a:prstGeom prst="rect">
            <a:avLst/>
          </a:prstGeom>
          <a:solidFill>
            <a:schemeClr val="accent1"/>
          </a:solidFill>
          <a:ln w="25400">
            <a:solidFill>
              <a:srgbClr val="333333"/>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092" name="Rectangle 4"/>
          <p:cNvSpPr>
            <a:spLocks noChangeArrowheads="1"/>
          </p:cNvSpPr>
          <p:nvPr/>
        </p:nvSpPr>
        <p:spPr bwMode="auto">
          <a:xfrm>
            <a:off x="4191000" y="1295400"/>
            <a:ext cx="2286000" cy="76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333333"/>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lnSpc>
                <a:spcPct val="85000"/>
              </a:lnSpc>
            </a:pPr>
            <a:r>
              <a:rPr lang="en-US" altLang="en-US" b="1"/>
              <a:t>Point D</a:t>
            </a:r>
          </a:p>
          <a:p>
            <a:pPr algn="ctr">
              <a:lnSpc>
                <a:spcPct val="85000"/>
              </a:lnSpc>
            </a:pPr>
            <a:r>
              <a:rPr lang="en-US" altLang="en-US" b="1"/>
              <a:t>Mission Defining</a:t>
            </a:r>
          </a:p>
        </p:txBody>
      </p:sp>
      <p:sp>
        <p:nvSpPr>
          <p:cNvPr id="89093" name="Rectangle 5"/>
          <p:cNvSpPr>
            <a:spLocks noChangeArrowheads="1"/>
          </p:cNvSpPr>
          <p:nvPr/>
        </p:nvSpPr>
        <p:spPr bwMode="auto">
          <a:xfrm>
            <a:off x="8077200" y="4191000"/>
            <a:ext cx="2286000" cy="76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333333"/>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lnSpc>
                <a:spcPct val="85000"/>
              </a:lnSpc>
            </a:pPr>
            <a:r>
              <a:rPr lang="en-US" altLang="en-US" b="1"/>
              <a:t>Point B</a:t>
            </a:r>
          </a:p>
          <a:p>
            <a:pPr algn="ctr">
              <a:lnSpc>
                <a:spcPct val="85000"/>
              </a:lnSpc>
            </a:pPr>
            <a:r>
              <a:rPr lang="en-US" altLang="en-US" b="1"/>
              <a:t>Task Setting</a:t>
            </a:r>
          </a:p>
        </p:txBody>
      </p:sp>
      <p:sp>
        <p:nvSpPr>
          <p:cNvPr id="89094" name="Rectangle 6"/>
          <p:cNvSpPr>
            <a:spLocks noChangeArrowheads="1"/>
          </p:cNvSpPr>
          <p:nvPr/>
        </p:nvSpPr>
        <p:spPr bwMode="auto">
          <a:xfrm>
            <a:off x="8077200" y="1295400"/>
            <a:ext cx="2286000" cy="76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333333"/>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lnSpc>
                <a:spcPct val="85000"/>
              </a:lnSpc>
            </a:pPr>
            <a:r>
              <a:rPr lang="en-US" altLang="en-US" b="1"/>
              <a:t>Point E</a:t>
            </a:r>
          </a:p>
          <a:p>
            <a:pPr algn="ctr">
              <a:lnSpc>
                <a:spcPct val="85000"/>
              </a:lnSpc>
            </a:pPr>
            <a:r>
              <a:rPr lang="en-US" altLang="en-US" b="1"/>
              <a:t>Self-management</a:t>
            </a:r>
          </a:p>
        </p:txBody>
      </p:sp>
      <p:sp>
        <p:nvSpPr>
          <p:cNvPr id="89095" name="Rectangle 7"/>
          <p:cNvSpPr>
            <a:spLocks noChangeArrowheads="1"/>
          </p:cNvSpPr>
          <p:nvPr/>
        </p:nvSpPr>
        <p:spPr bwMode="auto">
          <a:xfrm>
            <a:off x="6096000" y="2590800"/>
            <a:ext cx="2286000" cy="99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333333"/>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lnSpc>
                <a:spcPct val="85000"/>
              </a:lnSpc>
            </a:pPr>
            <a:r>
              <a:rPr lang="en-US" altLang="en-US" b="1"/>
              <a:t>Point C</a:t>
            </a:r>
          </a:p>
          <a:p>
            <a:pPr algn="ctr">
              <a:lnSpc>
                <a:spcPct val="85000"/>
              </a:lnSpc>
            </a:pPr>
            <a:r>
              <a:rPr lang="en-US" altLang="en-US" b="1"/>
              <a:t>Participatory</a:t>
            </a:r>
          </a:p>
          <a:p>
            <a:pPr algn="ctr">
              <a:lnSpc>
                <a:spcPct val="85000"/>
              </a:lnSpc>
            </a:pPr>
            <a:r>
              <a:rPr lang="en-US" altLang="en-US" b="1"/>
              <a:t>Empowerment</a:t>
            </a:r>
          </a:p>
        </p:txBody>
      </p:sp>
      <p:sp>
        <p:nvSpPr>
          <p:cNvPr id="89096" name="Rectangle 8"/>
          <p:cNvSpPr>
            <a:spLocks noChangeArrowheads="1"/>
          </p:cNvSpPr>
          <p:nvPr/>
        </p:nvSpPr>
        <p:spPr bwMode="auto">
          <a:xfrm>
            <a:off x="4191000" y="4191000"/>
            <a:ext cx="2286000" cy="76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333333"/>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lnSpc>
                <a:spcPct val="85000"/>
              </a:lnSpc>
            </a:pPr>
            <a:r>
              <a:rPr lang="en-US" altLang="en-US" b="1"/>
              <a:t>Point A</a:t>
            </a:r>
          </a:p>
          <a:p>
            <a:pPr algn="ctr">
              <a:lnSpc>
                <a:spcPct val="85000"/>
              </a:lnSpc>
            </a:pPr>
            <a:r>
              <a:rPr lang="en-US" altLang="en-US" b="1"/>
              <a:t>No Discretion</a:t>
            </a:r>
          </a:p>
        </p:txBody>
      </p:sp>
      <p:sp>
        <p:nvSpPr>
          <p:cNvPr id="89097" name="Rectangle 9"/>
          <p:cNvSpPr>
            <a:spLocks noChangeArrowheads="1"/>
          </p:cNvSpPr>
          <p:nvPr/>
        </p:nvSpPr>
        <p:spPr bwMode="auto">
          <a:xfrm>
            <a:off x="2212976" y="1165226"/>
            <a:ext cx="2435225" cy="3940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spAutoFit/>
          </a:bodyPr>
          <a:lstStyle/>
          <a:p>
            <a:pPr algn="ctr">
              <a:spcBef>
                <a:spcPct val="50000"/>
              </a:spcBef>
            </a:pPr>
            <a:r>
              <a:rPr lang="en-US" altLang="en-US"/>
              <a:t>Implement</a:t>
            </a:r>
            <a:br>
              <a:rPr lang="en-US" altLang="en-US"/>
            </a:br>
            <a:r>
              <a:rPr lang="en-US" altLang="en-US"/>
              <a:t>Follow-up</a:t>
            </a:r>
          </a:p>
          <a:p>
            <a:pPr algn="ctr">
              <a:spcBef>
                <a:spcPct val="50000"/>
              </a:spcBef>
            </a:pPr>
            <a:endParaRPr lang="en-US" altLang="en-US"/>
          </a:p>
          <a:p>
            <a:pPr algn="ctr">
              <a:spcBef>
                <a:spcPct val="50000"/>
              </a:spcBef>
            </a:pPr>
            <a:r>
              <a:rPr lang="en-US" altLang="en-US"/>
              <a:t>Alt. Choice</a:t>
            </a:r>
          </a:p>
          <a:p>
            <a:pPr algn="ctr">
              <a:spcBef>
                <a:spcPct val="50000"/>
              </a:spcBef>
            </a:pPr>
            <a:endParaRPr lang="en-US" altLang="en-US"/>
          </a:p>
          <a:p>
            <a:pPr algn="ctr">
              <a:spcBef>
                <a:spcPct val="50000"/>
              </a:spcBef>
            </a:pPr>
            <a:r>
              <a:rPr lang="en-US" altLang="en-US"/>
              <a:t>Alt. Eval</a:t>
            </a:r>
          </a:p>
          <a:p>
            <a:pPr algn="ctr">
              <a:spcBef>
                <a:spcPct val="50000"/>
              </a:spcBef>
            </a:pPr>
            <a:endParaRPr lang="en-US" altLang="en-US"/>
          </a:p>
          <a:p>
            <a:pPr algn="ctr">
              <a:spcBef>
                <a:spcPct val="50000"/>
              </a:spcBef>
            </a:pPr>
            <a:r>
              <a:rPr lang="en-US" altLang="en-US"/>
              <a:t>Alt. Dev</a:t>
            </a:r>
          </a:p>
          <a:p>
            <a:pPr algn="ctr">
              <a:spcBef>
                <a:spcPct val="50000"/>
              </a:spcBef>
            </a:pPr>
            <a:endParaRPr lang="en-US" altLang="en-US"/>
          </a:p>
          <a:p>
            <a:pPr algn="ctr">
              <a:spcBef>
                <a:spcPct val="50000"/>
              </a:spcBef>
            </a:pPr>
            <a:r>
              <a:rPr lang="en-US" altLang="en-US"/>
              <a:t>Problem Id.</a:t>
            </a:r>
          </a:p>
        </p:txBody>
      </p:sp>
      <p:sp>
        <p:nvSpPr>
          <p:cNvPr id="89099" name="Rectangle 11"/>
          <p:cNvSpPr>
            <a:spLocks noChangeArrowheads="1"/>
          </p:cNvSpPr>
          <p:nvPr/>
        </p:nvSpPr>
        <p:spPr bwMode="auto">
          <a:xfrm>
            <a:off x="3771207" y="5219367"/>
            <a:ext cx="1384098" cy="3975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2000"/>
              <a:t>Problem Id.</a:t>
            </a:r>
          </a:p>
        </p:txBody>
      </p:sp>
      <p:sp>
        <p:nvSpPr>
          <p:cNvPr id="89100" name="Rectangle 12"/>
          <p:cNvSpPr>
            <a:spLocks noChangeArrowheads="1"/>
          </p:cNvSpPr>
          <p:nvPr/>
        </p:nvSpPr>
        <p:spPr bwMode="auto">
          <a:xfrm>
            <a:off x="6968291" y="5219367"/>
            <a:ext cx="1012906" cy="3975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2000"/>
              <a:t>Alt. Eval</a:t>
            </a:r>
          </a:p>
        </p:txBody>
      </p:sp>
      <p:sp>
        <p:nvSpPr>
          <p:cNvPr id="89101" name="Rectangle 13"/>
          <p:cNvSpPr>
            <a:spLocks noChangeArrowheads="1"/>
          </p:cNvSpPr>
          <p:nvPr/>
        </p:nvSpPr>
        <p:spPr bwMode="auto">
          <a:xfrm>
            <a:off x="5533004" y="5219367"/>
            <a:ext cx="998992" cy="3975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2000"/>
              <a:t>Alt. Dev</a:t>
            </a:r>
          </a:p>
        </p:txBody>
      </p:sp>
      <p:sp>
        <p:nvSpPr>
          <p:cNvPr id="89102" name="Rectangle 14"/>
          <p:cNvSpPr>
            <a:spLocks noChangeArrowheads="1"/>
          </p:cNvSpPr>
          <p:nvPr/>
        </p:nvSpPr>
        <p:spPr bwMode="auto">
          <a:xfrm>
            <a:off x="8313428" y="5065479"/>
            <a:ext cx="884859" cy="7053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2000"/>
              <a:t>Alt.</a:t>
            </a:r>
            <a:br>
              <a:rPr lang="en-US" altLang="en-US" sz="2000"/>
            </a:br>
            <a:r>
              <a:rPr lang="en-US" altLang="en-US" sz="2000"/>
              <a:t>Choice</a:t>
            </a:r>
          </a:p>
        </p:txBody>
      </p:sp>
      <p:sp>
        <p:nvSpPr>
          <p:cNvPr id="89103" name="Rectangle 15"/>
          <p:cNvSpPr>
            <a:spLocks noChangeArrowheads="1"/>
          </p:cNvSpPr>
          <p:nvPr/>
        </p:nvSpPr>
        <p:spPr bwMode="auto">
          <a:xfrm>
            <a:off x="9293225" y="5068888"/>
            <a:ext cx="1365250" cy="698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2000"/>
              <a:t>Implement</a:t>
            </a:r>
            <a:br>
              <a:rPr lang="en-US" altLang="en-US" sz="2000"/>
            </a:br>
            <a:r>
              <a:rPr lang="en-US" altLang="en-US" sz="2000"/>
              <a:t>Follow-up</a:t>
            </a:r>
          </a:p>
        </p:txBody>
      </p:sp>
      <p:sp>
        <p:nvSpPr>
          <p:cNvPr id="89104" name="AutoShape 16"/>
          <p:cNvSpPr>
            <a:spLocks noChangeArrowheads="1"/>
          </p:cNvSpPr>
          <p:nvPr/>
        </p:nvSpPr>
        <p:spPr bwMode="auto">
          <a:xfrm>
            <a:off x="3733800" y="5791200"/>
            <a:ext cx="6705600" cy="914400"/>
          </a:xfrm>
          <a:prstGeom prst="rightArrow">
            <a:avLst>
              <a:gd name="adj1" fmla="val 50000"/>
              <a:gd name="adj2" fmla="val 183401"/>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r>
              <a:rPr lang="en-US" altLang="en-US"/>
              <a:t> </a:t>
            </a:r>
            <a:r>
              <a:rPr lang="en-US" altLang="en-US" b="1">
                <a:solidFill>
                  <a:schemeClr val="bg1"/>
                </a:solidFill>
              </a:rPr>
              <a:t>Decision</a:t>
            </a:r>
            <a:r>
              <a:rPr lang="en-US" altLang="en-US">
                <a:solidFill>
                  <a:schemeClr val="bg1"/>
                </a:solidFill>
              </a:rPr>
              <a:t>-</a:t>
            </a:r>
            <a:r>
              <a:rPr lang="en-US" altLang="en-US" b="1">
                <a:solidFill>
                  <a:schemeClr val="bg1"/>
                </a:solidFill>
              </a:rPr>
              <a:t>Making Authority over Job Content</a:t>
            </a:r>
            <a:endParaRPr lang="en-US" altLang="en-US">
              <a:solidFill>
                <a:schemeClr val="bg1"/>
              </a:solidFill>
            </a:endParaRPr>
          </a:p>
        </p:txBody>
      </p:sp>
      <p:sp>
        <p:nvSpPr>
          <p:cNvPr id="89105" name="AutoShape 17"/>
          <p:cNvSpPr>
            <a:spLocks noChangeArrowheads="1"/>
          </p:cNvSpPr>
          <p:nvPr/>
        </p:nvSpPr>
        <p:spPr bwMode="auto">
          <a:xfrm rot="16200000">
            <a:off x="-571500" y="2933700"/>
            <a:ext cx="5562600" cy="914400"/>
          </a:xfrm>
          <a:prstGeom prst="rightArrow">
            <a:avLst>
              <a:gd name="adj1" fmla="val 50000"/>
              <a:gd name="adj2" fmla="val 152140"/>
            </a:avLst>
          </a:prstGeom>
          <a:solidFill>
            <a:schemeClr val="tx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algn="ctr"/>
            <a:r>
              <a:rPr lang="en-US" altLang="en-US">
                <a:solidFill>
                  <a:schemeClr val="bg1"/>
                </a:solidFill>
              </a:rPr>
              <a:t> </a:t>
            </a:r>
            <a:r>
              <a:rPr lang="en-US" altLang="en-US" b="1">
                <a:solidFill>
                  <a:schemeClr val="bg1"/>
                </a:solidFill>
              </a:rPr>
              <a:t>Decision-Making Authority over Job Context</a:t>
            </a:r>
            <a:endParaRPr lang="en-US" altLang="en-US"/>
          </a:p>
        </p:txBody>
      </p:sp>
      <p:sp>
        <p:nvSpPr>
          <p:cNvPr id="89106" name="Rectangle 18"/>
          <p:cNvSpPr>
            <a:spLocks noChangeArrowheads="1"/>
          </p:cNvSpPr>
          <p:nvPr/>
        </p:nvSpPr>
        <p:spPr bwMode="auto">
          <a:xfrm>
            <a:off x="4530300" y="6630118"/>
            <a:ext cx="3863238" cy="212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spAutoFit/>
          </a:bodyPr>
          <a:lstStyle/>
          <a:p>
            <a:pPr algn="ctr"/>
            <a:r>
              <a:rPr lang="en-US" altLang="en-US" sz="800"/>
              <a:t>Amitai Etzioni, </a:t>
            </a:r>
            <a:r>
              <a:rPr lang="en-US" altLang="en-US" sz="800" i="1"/>
              <a:t>Modern Organizations</a:t>
            </a:r>
            <a:r>
              <a:rPr lang="en-US" altLang="en-US" sz="800"/>
              <a:t>, 1964, pp.... 59-61. Englewood Cliffs: Prentice Hall.</a:t>
            </a:r>
          </a:p>
        </p:txBody>
      </p:sp>
    </p:spTree>
    <p:extLst>
      <p:ext uri="{BB962C8B-B14F-4D97-AF65-F5344CB8AC3E}">
        <p14:creationId xmlns:p14="http://schemas.microsoft.com/office/powerpoint/2010/main" val="4052203800"/>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39" name="Rectangle 3"/>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0" name="Rectangle 4"/>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r>
              <a:rPr lang="en-US" altLang="en-US"/>
              <a:t>Using Power Effectively</a:t>
            </a:r>
          </a:p>
        </p:txBody>
      </p:sp>
      <p:sp>
        <p:nvSpPr>
          <p:cNvPr id="91141" name="Rectangle 5"/>
          <p:cNvSpPr>
            <a:spLocks noGrp="1" noChangeArrowheads="1"/>
          </p:cNvSpPr>
          <p:nvPr>
            <p:ph idx="1"/>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a:buClr>
                <a:schemeClr val="tx1"/>
              </a:buClr>
            </a:pPr>
            <a:r>
              <a:rPr lang="en-US" altLang="en-US"/>
              <a:t>Use power in ethical ways</a:t>
            </a:r>
          </a:p>
          <a:p>
            <a:pPr>
              <a:buClr>
                <a:schemeClr val="tx1"/>
              </a:buClr>
            </a:pPr>
            <a:r>
              <a:rPr lang="en-US" altLang="en-US"/>
              <a:t>Understand and use all of the various types of power and influence</a:t>
            </a:r>
          </a:p>
          <a:p>
            <a:pPr>
              <a:buClr>
                <a:schemeClr val="tx1"/>
              </a:buClr>
            </a:pPr>
            <a:r>
              <a:rPr lang="en-US" altLang="en-US"/>
              <a:t>Seek out jobs that allow you to develop your power skills</a:t>
            </a:r>
          </a:p>
          <a:p>
            <a:pPr>
              <a:buClr>
                <a:schemeClr val="tx1"/>
              </a:buClr>
            </a:pPr>
            <a:r>
              <a:rPr lang="en-US" altLang="en-US"/>
              <a:t>Use power tempered by maturity and self-control</a:t>
            </a:r>
          </a:p>
          <a:p>
            <a:pPr>
              <a:buClr>
                <a:schemeClr val="tx1"/>
              </a:buClr>
            </a:pPr>
            <a:r>
              <a:rPr lang="en-US" altLang="en-US"/>
              <a:t>Accept that influencing people is an important part of the management job</a:t>
            </a:r>
          </a:p>
        </p:txBody>
      </p:sp>
    </p:spTree>
    <p:extLst>
      <p:ext uri="{BB962C8B-B14F-4D97-AF65-F5344CB8AC3E}">
        <p14:creationId xmlns:p14="http://schemas.microsoft.com/office/powerpoint/2010/main" val="190510873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1141">
                                            <p:txEl>
                                              <p:pRg st="0" end="0"/>
                                            </p:txEl>
                                          </p:spTgt>
                                        </p:tgtEl>
                                        <p:attrNameLst>
                                          <p:attrName>style.visibility</p:attrName>
                                        </p:attrNameLst>
                                      </p:cBhvr>
                                      <p:to>
                                        <p:strVal val="visible"/>
                                      </p:to>
                                    </p:set>
                                    <p:animEffect transition="in" filter="wipe(up)">
                                      <p:cBhvr>
                                        <p:cTn id="7" dur="500"/>
                                        <p:tgtEl>
                                          <p:spTgt spid="91141">
                                            <p:txEl>
                                              <p:pRg st="0" end="0"/>
                                            </p:txEl>
                                          </p:spTgt>
                                        </p:tgtEl>
                                      </p:cBhvr>
                                    </p:animEffect>
                                  </p:childTnLst>
                                  <p:subTnLst>
                                    <p:animClr clrSpc="rgb" dir="cw">
                                      <p:cBhvr override="childStyle">
                                        <p:cTn dur="1" fill="hold" display="0" masterRel="nextClick" afterEffect="1"/>
                                        <p:tgtEl>
                                          <p:spTgt spid="91141">
                                            <p:txEl>
                                              <p:pRg st="0" end="0"/>
                                            </p:txEl>
                                          </p:spTgt>
                                        </p:tgtEl>
                                        <p:attrNameLst>
                                          <p:attrName>ppt_c</p:attrName>
                                        </p:attrNameLst>
                                      </p:cBhvr>
                                      <p:to>
                                        <a:srgbClr val="C0C0C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91141">
                                            <p:txEl>
                                              <p:pRg st="1" end="1"/>
                                            </p:txEl>
                                          </p:spTgt>
                                        </p:tgtEl>
                                        <p:attrNameLst>
                                          <p:attrName>style.visibility</p:attrName>
                                        </p:attrNameLst>
                                      </p:cBhvr>
                                      <p:to>
                                        <p:strVal val="visible"/>
                                      </p:to>
                                    </p:set>
                                    <p:animEffect transition="in" filter="wipe(up)">
                                      <p:cBhvr>
                                        <p:cTn id="12" dur="500"/>
                                        <p:tgtEl>
                                          <p:spTgt spid="91141">
                                            <p:txEl>
                                              <p:pRg st="1" end="1"/>
                                            </p:txEl>
                                          </p:spTgt>
                                        </p:tgtEl>
                                      </p:cBhvr>
                                    </p:animEffect>
                                  </p:childTnLst>
                                  <p:subTnLst>
                                    <p:animClr clrSpc="rgb" dir="cw">
                                      <p:cBhvr override="childStyle">
                                        <p:cTn dur="1" fill="hold" display="0" masterRel="nextClick" afterEffect="1"/>
                                        <p:tgtEl>
                                          <p:spTgt spid="91141">
                                            <p:txEl>
                                              <p:pRg st="1" end="1"/>
                                            </p:txEl>
                                          </p:spTgt>
                                        </p:tgtEl>
                                        <p:attrNameLst>
                                          <p:attrName>ppt_c</p:attrName>
                                        </p:attrNameLst>
                                      </p:cBhvr>
                                      <p:to>
                                        <a:srgbClr val="C0C0C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91141">
                                            <p:txEl>
                                              <p:pRg st="2" end="2"/>
                                            </p:txEl>
                                          </p:spTgt>
                                        </p:tgtEl>
                                        <p:attrNameLst>
                                          <p:attrName>style.visibility</p:attrName>
                                        </p:attrNameLst>
                                      </p:cBhvr>
                                      <p:to>
                                        <p:strVal val="visible"/>
                                      </p:to>
                                    </p:set>
                                    <p:animEffect transition="in" filter="wipe(up)">
                                      <p:cBhvr>
                                        <p:cTn id="17" dur="500"/>
                                        <p:tgtEl>
                                          <p:spTgt spid="91141">
                                            <p:txEl>
                                              <p:pRg st="2" end="2"/>
                                            </p:txEl>
                                          </p:spTgt>
                                        </p:tgtEl>
                                      </p:cBhvr>
                                    </p:animEffect>
                                  </p:childTnLst>
                                  <p:subTnLst>
                                    <p:animClr clrSpc="rgb" dir="cw">
                                      <p:cBhvr override="childStyle">
                                        <p:cTn dur="1" fill="hold" display="0" masterRel="nextClick" afterEffect="1"/>
                                        <p:tgtEl>
                                          <p:spTgt spid="91141">
                                            <p:txEl>
                                              <p:pRg st="2" end="2"/>
                                            </p:txEl>
                                          </p:spTgt>
                                        </p:tgtEl>
                                        <p:attrNameLst>
                                          <p:attrName>ppt_c</p:attrName>
                                        </p:attrNameLst>
                                      </p:cBhvr>
                                      <p:to>
                                        <a:srgbClr val="C0C0C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91141">
                                            <p:txEl>
                                              <p:pRg st="3" end="3"/>
                                            </p:txEl>
                                          </p:spTgt>
                                        </p:tgtEl>
                                        <p:attrNameLst>
                                          <p:attrName>style.visibility</p:attrName>
                                        </p:attrNameLst>
                                      </p:cBhvr>
                                      <p:to>
                                        <p:strVal val="visible"/>
                                      </p:to>
                                    </p:set>
                                    <p:animEffect transition="in" filter="wipe(up)">
                                      <p:cBhvr>
                                        <p:cTn id="22" dur="500"/>
                                        <p:tgtEl>
                                          <p:spTgt spid="91141">
                                            <p:txEl>
                                              <p:pRg st="3" end="3"/>
                                            </p:txEl>
                                          </p:spTgt>
                                        </p:tgtEl>
                                      </p:cBhvr>
                                    </p:animEffect>
                                  </p:childTnLst>
                                  <p:subTnLst>
                                    <p:animClr clrSpc="rgb" dir="cw">
                                      <p:cBhvr override="childStyle">
                                        <p:cTn dur="1" fill="hold" display="0" masterRel="nextClick" afterEffect="1"/>
                                        <p:tgtEl>
                                          <p:spTgt spid="91141">
                                            <p:txEl>
                                              <p:pRg st="3" end="3"/>
                                            </p:txEl>
                                          </p:spTgt>
                                        </p:tgtEl>
                                        <p:attrNameLst>
                                          <p:attrName>ppt_c</p:attrName>
                                        </p:attrNameLst>
                                      </p:cBhvr>
                                      <p:to>
                                        <a:srgbClr val="C0C0C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91141">
                                            <p:txEl>
                                              <p:pRg st="4" end="4"/>
                                            </p:txEl>
                                          </p:spTgt>
                                        </p:tgtEl>
                                        <p:attrNameLst>
                                          <p:attrName>style.visibility</p:attrName>
                                        </p:attrNameLst>
                                      </p:cBhvr>
                                      <p:to>
                                        <p:strVal val="visible"/>
                                      </p:to>
                                    </p:set>
                                    <p:animEffect transition="in" filter="wipe(up)">
                                      <p:cBhvr>
                                        <p:cTn id="27" dur="500"/>
                                        <p:tgtEl>
                                          <p:spTgt spid="91141">
                                            <p:txEl>
                                              <p:pRg st="4" end="4"/>
                                            </p:txEl>
                                          </p:spTgt>
                                        </p:tgtEl>
                                      </p:cBhvr>
                                    </p:animEffect>
                                  </p:childTnLst>
                                  <p:subTnLst>
                                    <p:animClr clrSpc="rgb" dir="cw">
                                      <p:cBhvr override="childStyle">
                                        <p:cTn dur="1" fill="hold" display="0" masterRel="nextClick" afterEffect="1"/>
                                        <p:tgtEl>
                                          <p:spTgt spid="91141">
                                            <p:txEl>
                                              <p:pRg st="4" end="4"/>
                                            </p:txEl>
                                          </p:spTgt>
                                        </p:tgtEl>
                                        <p:attrNameLst>
                                          <p:attrName>ppt_c</p:attrName>
                                        </p:attrNameLst>
                                      </p:cBhvr>
                                      <p:to>
                                        <a:srgbClr val="C0C0C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1"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i="1" dirty="0" smtClean="0"/>
              <a:t>Ethics</a:t>
            </a:r>
            <a:endParaRPr lang="en-GB" dirty="0"/>
          </a:p>
        </p:txBody>
      </p:sp>
      <p:sp>
        <p:nvSpPr>
          <p:cNvPr id="2051" name="Rectangle 3"/>
          <p:cNvSpPr>
            <a:spLocks noGrp="1" noChangeArrowheads="1"/>
          </p:cNvSpPr>
          <p:nvPr>
            <p:ph idx="1"/>
          </p:nvPr>
        </p:nvSpPr>
        <p:spPr/>
        <p:txBody>
          <a:bodyPr>
            <a:normAutofit fontScale="85000" lnSpcReduction="20000"/>
          </a:bodyPr>
          <a:lstStyle/>
          <a:p>
            <a:pPr marL="609600" indent="-609600" algn="ctr">
              <a:lnSpc>
                <a:spcPct val="80000"/>
              </a:lnSpc>
              <a:buNone/>
            </a:pPr>
            <a:endParaRPr lang="en-US" altLang="en-US" sz="4000" i="1" dirty="0"/>
          </a:p>
          <a:p>
            <a:pPr marL="609600" indent="-609600">
              <a:lnSpc>
                <a:spcPct val="80000"/>
              </a:lnSpc>
              <a:buNone/>
            </a:pPr>
            <a:r>
              <a:rPr lang="en-US" altLang="en-US" sz="4000" i="1" dirty="0"/>
              <a:t> S</a:t>
            </a:r>
            <a:r>
              <a:rPr lang="en-US" altLang="en-US" sz="4000" i="1" dirty="0" smtClean="0"/>
              <a:t>tandards </a:t>
            </a:r>
            <a:r>
              <a:rPr lang="en-US" altLang="en-US" sz="4000" i="1" dirty="0"/>
              <a:t>of right and wrong that influence behavior</a:t>
            </a:r>
          </a:p>
          <a:p>
            <a:pPr marL="609600" indent="-609600" algn="ctr">
              <a:lnSpc>
                <a:spcPct val="80000"/>
              </a:lnSpc>
              <a:buNone/>
            </a:pPr>
            <a:endParaRPr lang="en-US" altLang="en-US" sz="4000" i="1" dirty="0"/>
          </a:p>
          <a:p>
            <a:pPr marL="609600" indent="-609600">
              <a:lnSpc>
                <a:spcPct val="80000"/>
              </a:lnSpc>
              <a:buNone/>
            </a:pPr>
            <a:r>
              <a:rPr lang="en-US" altLang="en-US" sz="2400" i="1" dirty="0"/>
              <a:t>1. The golden rule</a:t>
            </a:r>
            <a:r>
              <a:rPr lang="en-US" altLang="en-US" sz="2400" dirty="0"/>
              <a:t> – Act in a way you would expect others to act toward you.</a:t>
            </a:r>
          </a:p>
          <a:p>
            <a:pPr marL="609600" indent="-609600">
              <a:lnSpc>
                <a:spcPct val="80000"/>
              </a:lnSpc>
              <a:buNone/>
            </a:pPr>
            <a:endParaRPr lang="en-US" altLang="en-US" sz="2400" dirty="0"/>
          </a:p>
          <a:p>
            <a:pPr marL="609600" indent="-609600">
              <a:lnSpc>
                <a:spcPct val="80000"/>
              </a:lnSpc>
              <a:buNone/>
            </a:pPr>
            <a:r>
              <a:rPr lang="en-US" altLang="en-US" sz="2400" i="1" dirty="0"/>
              <a:t>2. The utilitarian principle</a:t>
            </a:r>
            <a:r>
              <a:rPr lang="en-US" altLang="en-US" sz="2400" dirty="0"/>
              <a:t> – Act in a way that results in the greatest good for the greatest number of people.</a:t>
            </a:r>
          </a:p>
          <a:p>
            <a:pPr marL="609600" indent="-609600">
              <a:lnSpc>
                <a:spcPct val="80000"/>
              </a:lnSpc>
              <a:buNone/>
            </a:pPr>
            <a:endParaRPr lang="en-US" altLang="en-US" sz="2400" dirty="0"/>
          </a:p>
          <a:p>
            <a:pPr marL="609600" indent="-609600">
              <a:lnSpc>
                <a:spcPct val="80000"/>
              </a:lnSpc>
              <a:buNone/>
            </a:pPr>
            <a:r>
              <a:rPr lang="en-US" altLang="en-US" sz="2400" dirty="0"/>
              <a:t>3. </a:t>
            </a:r>
            <a:r>
              <a:rPr lang="en-US" altLang="en-US" sz="2400" i="1" dirty="0"/>
              <a:t>The professional ethic</a:t>
            </a:r>
            <a:r>
              <a:rPr lang="en-US" altLang="en-US" sz="2400" dirty="0"/>
              <a:t> – Take actions that would be viewed as proper by a disinterested panel of professional peers.</a:t>
            </a:r>
          </a:p>
        </p:txBody>
      </p:sp>
    </p:spTree>
    <p:extLst>
      <p:ext uri="{BB962C8B-B14F-4D97-AF65-F5344CB8AC3E}">
        <p14:creationId xmlns:p14="http://schemas.microsoft.com/office/powerpoint/2010/main" val="11387981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5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5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51">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1028" name="Rectangle 4"/>
          <p:cNvSpPr>
            <a:spLocks noGrp="1" noChangeArrowheads="1"/>
          </p:cNvSpPr>
          <p:nvPr>
            <p:ph idx="1"/>
          </p:nvPr>
        </p:nvSpPr>
        <p:spPr>
          <a:noFill/>
          <a:ln/>
        </p:spPr>
        <p:txBody>
          <a:bodyPr>
            <a:normAutofit fontScale="92500" lnSpcReduction="20000"/>
          </a:bodyPr>
          <a:lstStyle/>
          <a:p>
            <a:pPr marL="609600" indent="-609600">
              <a:lnSpc>
                <a:spcPct val="90000"/>
              </a:lnSpc>
              <a:buNone/>
            </a:pPr>
            <a:r>
              <a:rPr lang="en-US" altLang="en-US" sz="2800" i="1"/>
              <a:t>4.  The TV test – </a:t>
            </a:r>
            <a:r>
              <a:rPr lang="en-US" altLang="en-US" sz="2800"/>
              <a:t>Managers should always ask, “Would I feel comfortable explaining to a national TV audience why I took this action?”</a:t>
            </a:r>
          </a:p>
          <a:p>
            <a:pPr marL="609600" indent="-609600">
              <a:lnSpc>
                <a:spcPct val="90000"/>
              </a:lnSpc>
              <a:buNone/>
            </a:pPr>
            <a:endParaRPr lang="en-US" altLang="en-US" sz="2800"/>
          </a:p>
          <a:p>
            <a:pPr marL="609600" indent="-609600">
              <a:lnSpc>
                <a:spcPct val="90000"/>
              </a:lnSpc>
              <a:buNone/>
            </a:pPr>
            <a:r>
              <a:rPr lang="en-US" altLang="en-US" sz="2800"/>
              <a:t>5. </a:t>
            </a:r>
            <a:r>
              <a:rPr lang="en-US" altLang="en-US" sz="2800" i="1"/>
              <a:t>The legal test</a:t>
            </a:r>
            <a:r>
              <a:rPr lang="en-US" altLang="en-US" sz="2800"/>
              <a:t> – Is the proposed action or decision legal? Established laws are generally considered minimum standards for ethics.</a:t>
            </a:r>
          </a:p>
          <a:p>
            <a:pPr marL="609600" indent="-609600">
              <a:lnSpc>
                <a:spcPct val="90000"/>
              </a:lnSpc>
              <a:buNone/>
            </a:pPr>
            <a:endParaRPr lang="en-US" altLang="en-US" sz="2800"/>
          </a:p>
          <a:p>
            <a:pPr marL="609600" indent="-609600">
              <a:lnSpc>
                <a:spcPct val="90000"/>
              </a:lnSpc>
              <a:buNone/>
            </a:pPr>
            <a:r>
              <a:rPr lang="en-US" altLang="en-US" sz="2800"/>
              <a:t>6. </a:t>
            </a:r>
            <a:r>
              <a:rPr lang="en-US" altLang="en-US" sz="2800" i="1"/>
              <a:t>The four- way test</a:t>
            </a:r>
            <a:r>
              <a:rPr lang="en-US" altLang="en-US" sz="2800"/>
              <a:t> – Managers can feel confident that a decision is ethical if they can answer “yes” to the following questions: Is the decision truthful? Is it fair to all concerned? Will it build goodwill and friendship? Will it be beneficial to all concerned?</a:t>
            </a:r>
          </a:p>
        </p:txBody>
      </p:sp>
    </p:spTree>
    <p:extLst>
      <p:ext uri="{BB962C8B-B14F-4D97-AF65-F5344CB8AC3E}">
        <p14:creationId xmlns:p14="http://schemas.microsoft.com/office/powerpoint/2010/main" val="7916605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8"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Responsibility</a:t>
            </a:r>
            <a:br>
              <a:rPr lang="en-GB" dirty="0"/>
            </a:br>
            <a:endParaRPr lang="en-GB" dirty="0"/>
          </a:p>
        </p:txBody>
      </p:sp>
      <p:sp>
        <p:nvSpPr>
          <p:cNvPr id="7171" name="Rectangle 3"/>
          <p:cNvSpPr>
            <a:spLocks noGrp="1" noChangeArrowheads="1"/>
          </p:cNvSpPr>
          <p:nvPr>
            <p:ph idx="1"/>
          </p:nvPr>
        </p:nvSpPr>
        <p:spPr/>
        <p:txBody>
          <a:bodyPr/>
          <a:lstStyle/>
          <a:p>
            <a:pPr marL="609600" indent="-609600">
              <a:lnSpc>
                <a:spcPct val="90000"/>
              </a:lnSpc>
              <a:buNone/>
            </a:pPr>
            <a:r>
              <a:rPr lang="en-US" altLang="en-US" dirty="0" smtClean="0"/>
              <a:t>What’s </a:t>
            </a:r>
            <a:r>
              <a:rPr lang="en-US" altLang="en-US" dirty="0"/>
              <a:t>social responsibility? </a:t>
            </a:r>
          </a:p>
          <a:p>
            <a:pPr marL="609600" indent="-609600">
              <a:lnSpc>
                <a:spcPct val="90000"/>
              </a:lnSpc>
              <a:buNone/>
            </a:pPr>
            <a:r>
              <a:rPr lang="en-US" altLang="en-US" dirty="0"/>
              <a:t>- Go beyond the law to act responsibly for social concerns.</a:t>
            </a:r>
          </a:p>
          <a:p>
            <a:pPr marL="609600" indent="-609600">
              <a:lnSpc>
                <a:spcPct val="90000"/>
              </a:lnSpc>
              <a:buNone/>
            </a:pPr>
            <a:r>
              <a:rPr lang="en-US" altLang="en-US" dirty="0"/>
              <a:t>What’s the difference between social obligations vs. social responsiveness?</a:t>
            </a:r>
          </a:p>
          <a:p>
            <a:pPr marL="609600" indent="-609600">
              <a:lnSpc>
                <a:spcPct val="90000"/>
              </a:lnSpc>
              <a:buNone/>
            </a:pPr>
            <a:r>
              <a:rPr lang="en-US" altLang="en-US" dirty="0"/>
              <a:t>- Responsiveness is guided by social norms that can provide managers with a meaningful guide for decision making.</a:t>
            </a:r>
          </a:p>
        </p:txBody>
      </p:sp>
    </p:spTree>
    <p:extLst>
      <p:ext uri="{BB962C8B-B14F-4D97-AF65-F5344CB8AC3E}">
        <p14:creationId xmlns:p14="http://schemas.microsoft.com/office/powerpoint/2010/main" val="41143139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do managers become more socially responsible</a:t>
            </a:r>
            <a:r>
              <a:rPr lang="en-GB" dirty="0" smtClean="0"/>
              <a:t>?</a:t>
            </a:r>
            <a:endParaRPr lang="en-GB" dirty="0"/>
          </a:p>
        </p:txBody>
      </p:sp>
      <p:sp>
        <p:nvSpPr>
          <p:cNvPr id="8195" name="Rectangle 3"/>
          <p:cNvSpPr>
            <a:spLocks noGrp="1" noChangeArrowheads="1"/>
          </p:cNvSpPr>
          <p:nvPr>
            <p:ph idx="1"/>
          </p:nvPr>
        </p:nvSpPr>
        <p:spPr/>
        <p:txBody>
          <a:bodyPr>
            <a:normAutofit/>
          </a:bodyPr>
          <a:lstStyle/>
          <a:p>
            <a:pPr marL="609600" indent="-609600">
              <a:lnSpc>
                <a:spcPct val="90000"/>
              </a:lnSpc>
            </a:pPr>
            <a:endParaRPr lang="en-US" altLang="en-US" dirty="0"/>
          </a:p>
          <a:p>
            <a:pPr marL="609600" indent="-609600">
              <a:lnSpc>
                <a:spcPct val="90000"/>
              </a:lnSpc>
              <a:buNone/>
            </a:pPr>
            <a:r>
              <a:rPr lang="en-US" altLang="en-US" dirty="0"/>
              <a:t> - Ethics- understood set of rules or principles that define right and wrong conduct.</a:t>
            </a:r>
          </a:p>
          <a:p>
            <a:pPr marL="609600" indent="-609600">
              <a:lnSpc>
                <a:spcPct val="90000"/>
              </a:lnSpc>
              <a:buNone/>
            </a:pPr>
            <a:r>
              <a:rPr lang="en-US" altLang="en-US" dirty="0"/>
              <a:t> - Use a code of ethics?</a:t>
            </a:r>
          </a:p>
          <a:p>
            <a:pPr marL="609600" indent="-609600">
              <a:lnSpc>
                <a:spcPct val="90000"/>
              </a:lnSpc>
              <a:buNone/>
            </a:pPr>
            <a:r>
              <a:rPr lang="en-US" altLang="en-US" dirty="0" smtClean="0"/>
              <a:t>	- </a:t>
            </a:r>
            <a:r>
              <a:rPr lang="en-US" altLang="en-US" dirty="0"/>
              <a:t>Document of primary values and ethical rules </a:t>
            </a:r>
            <a:r>
              <a:rPr lang="en-US" altLang="en-US" dirty="0" smtClean="0"/>
              <a:t>the </a:t>
            </a:r>
            <a:r>
              <a:rPr lang="en-US" altLang="en-US" dirty="0"/>
              <a:t>organization expects managers and 	employees to follow. In isolation, they do </a:t>
            </a:r>
            <a:r>
              <a:rPr lang="en-US" altLang="en-US" dirty="0" smtClean="0"/>
              <a:t>little</a:t>
            </a:r>
            <a:r>
              <a:rPr lang="en-US" altLang="en-US" dirty="0"/>
              <a:t>, but if management considers them 	important and reaffirms their content, ethics can </a:t>
            </a:r>
            <a:r>
              <a:rPr lang="en-US" altLang="en-US" dirty="0" smtClean="0"/>
              <a:t>provide </a:t>
            </a:r>
            <a:r>
              <a:rPr lang="en-US" altLang="en-US" dirty="0"/>
              <a:t>foundation for effective </a:t>
            </a:r>
            <a:r>
              <a:rPr lang="en-US" altLang="en-US" dirty="0" smtClean="0"/>
              <a:t>	program</a:t>
            </a:r>
            <a:r>
              <a:rPr lang="en-US" altLang="en-US" dirty="0"/>
              <a:t>.</a:t>
            </a:r>
          </a:p>
        </p:txBody>
      </p:sp>
    </p:spTree>
    <p:extLst>
      <p:ext uri="{BB962C8B-B14F-4D97-AF65-F5344CB8AC3E}">
        <p14:creationId xmlns:p14="http://schemas.microsoft.com/office/powerpoint/2010/main" val="39343464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CA" dirty="0" smtClean="0"/>
              <a:t>Adaptive VS. Maladaptive Cultures</a:t>
            </a:r>
            <a:endParaRPr lang="en-CA" dirty="0"/>
          </a:p>
        </p:txBody>
      </p:sp>
      <p:graphicFrame>
        <p:nvGraphicFramePr>
          <p:cNvPr id="4" name="Content Placeholder 3"/>
          <p:cNvGraphicFramePr>
            <a:graphicFrameLocks noGrp="1"/>
          </p:cNvGraphicFramePr>
          <p:nvPr>
            <p:ph idx="1"/>
            <p:extLst/>
          </p:nvPr>
        </p:nvGraphicFramePr>
        <p:xfrm>
          <a:off x="1096963" y="2108200"/>
          <a:ext cx="10058487" cy="4824536"/>
        </p:xfrm>
        <a:graphic>
          <a:graphicData uri="http://schemas.openxmlformats.org/drawingml/2006/table">
            <a:tbl>
              <a:tblPr firstRow="1" bandRow="1">
                <a:tableStyleId>{5C22544A-7EE6-4342-B048-85BDC9FD1C3A}</a:tableStyleId>
              </a:tblPr>
              <a:tblGrid>
                <a:gridCol w="3352829"/>
                <a:gridCol w="3352829"/>
                <a:gridCol w="3352829"/>
              </a:tblGrid>
              <a:tr h="503719">
                <a:tc>
                  <a:txBody>
                    <a:bodyPr/>
                    <a:lstStyle/>
                    <a:p>
                      <a:endParaRPr lang="en-CA" sz="1400" dirty="0">
                        <a:latin typeface="+mj-lt"/>
                      </a:endParaRPr>
                    </a:p>
                  </a:txBody>
                  <a:tcPr marL="109170" marR="109170"/>
                </a:tc>
                <a:tc>
                  <a:txBody>
                    <a:bodyPr/>
                    <a:lstStyle/>
                    <a:p>
                      <a:pPr algn="ctr"/>
                      <a:r>
                        <a:rPr lang="en-CA" sz="2000" dirty="0" smtClean="0">
                          <a:latin typeface="+mj-lt"/>
                        </a:rPr>
                        <a:t>Adaptive</a:t>
                      </a:r>
                      <a:r>
                        <a:rPr lang="en-CA" sz="2000" baseline="0" dirty="0" smtClean="0">
                          <a:latin typeface="+mj-lt"/>
                        </a:rPr>
                        <a:t> Cultures</a:t>
                      </a:r>
                      <a:endParaRPr lang="en-CA" sz="2000" dirty="0">
                        <a:latin typeface="+mj-lt"/>
                      </a:endParaRPr>
                    </a:p>
                  </a:txBody>
                  <a:tcPr marL="109170" marR="109170" anchor="ctr"/>
                </a:tc>
                <a:tc>
                  <a:txBody>
                    <a:bodyPr/>
                    <a:lstStyle/>
                    <a:p>
                      <a:pPr algn="ctr"/>
                      <a:r>
                        <a:rPr lang="en-CA" sz="2000" dirty="0" smtClean="0">
                          <a:latin typeface="+mj-lt"/>
                        </a:rPr>
                        <a:t>Maladaptive</a:t>
                      </a:r>
                      <a:r>
                        <a:rPr lang="en-CA" sz="2000" baseline="0" dirty="0" smtClean="0">
                          <a:latin typeface="+mj-lt"/>
                        </a:rPr>
                        <a:t> Cultures</a:t>
                      </a:r>
                      <a:endParaRPr lang="en-CA" sz="2000" dirty="0">
                        <a:latin typeface="+mj-lt"/>
                      </a:endParaRPr>
                    </a:p>
                  </a:txBody>
                  <a:tcPr marL="109170" marR="109170" anchor="ctr"/>
                </a:tc>
              </a:tr>
              <a:tr h="1863073">
                <a:tc>
                  <a:txBody>
                    <a:bodyPr/>
                    <a:lstStyle/>
                    <a:p>
                      <a:pPr algn="ctr"/>
                      <a:r>
                        <a:rPr lang="en-CA" sz="2000" b="1" dirty="0" smtClean="0">
                          <a:latin typeface="+mj-lt"/>
                        </a:rPr>
                        <a:t>Core Values</a:t>
                      </a:r>
                      <a:endParaRPr lang="en-CA" sz="2000" b="1" dirty="0">
                        <a:latin typeface="+mj-lt"/>
                      </a:endParaRPr>
                    </a:p>
                  </a:txBody>
                  <a:tcPr marL="109170" marR="109170" anchor="ctr"/>
                </a:tc>
                <a:tc>
                  <a:txBody>
                    <a:bodyPr/>
                    <a:lstStyle/>
                    <a:p>
                      <a:r>
                        <a:rPr lang="en-CA" sz="1600" dirty="0" smtClean="0">
                          <a:latin typeface="+mj-lt"/>
                        </a:rPr>
                        <a:t>Managers care deeply about customers, stockholders,</a:t>
                      </a:r>
                      <a:r>
                        <a:rPr lang="en-CA" sz="1600" baseline="0" dirty="0" smtClean="0">
                          <a:latin typeface="+mj-lt"/>
                        </a:rPr>
                        <a:t> and employees. They value processes that can create useful change.</a:t>
                      </a:r>
                      <a:endParaRPr lang="en-CA" sz="1600" dirty="0">
                        <a:latin typeface="+mj-lt"/>
                      </a:endParaRPr>
                    </a:p>
                  </a:txBody>
                  <a:tcPr marL="109170" marR="109170"/>
                </a:tc>
                <a:tc>
                  <a:txBody>
                    <a:bodyPr/>
                    <a:lstStyle/>
                    <a:p>
                      <a:r>
                        <a:rPr lang="en-CA" sz="1600" dirty="0" smtClean="0">
                          <a:latin typeface="+mj-lt"/>
                        </a:rPr>
                        <a:t>Managers care about themselves and their immediate work group, and value orderly and risk-reducing processes. They value short-term</a:t>
                      </a:r>
                      <a:r>
                        <a:rPr lang="en-CA" sz="1600" baseline="0" dirty="0" smtClean="0">
                          <a:latin typeface="+mj-lt"/>
                        </a:rPr>
                        <a:t> gains.</a:t>
                      </a:r>
                      <a:endParaRPr lang="en-CA" sz="1600" dirty="0">
                        <a:latin typeface="+mj-lt"/>
                      </a:endParaRPr>
                    </a:p>
                  </a:txBody>
                  <a:tcPr marL="109170" marR="109170"/>
                </a:tc>
              </a:tr>
              <a:tr h="2457744">
                <a:tc>
                  <a:txBody>
                    <a:bodyPr/>
                    <a:lstStyle/>
                    <a:p>
                      <a:pPr algn="ctr"/>
                      <a:r>
                        <a:rPr lang="en-CA" sz="2000" b="1" dirty="0" smtClean="0">
                          <a:latin typeface="+mj-lt"/>
                        </a:rPr>
                        <a:t>Common Behaviours</a:t>
                      </a:r>
                      <a:endParaRPr lang="en-CA" sz="2000" b="1" dirty="0">
                        <a:latin typeface="+mj-lt"/>
                      </a:endParaRPr>
                    </a:p>
                  </a:txBody>
                  <a:tcPr marL="109170" marR="109170" anchor="ctr"/>
                </a:tc>
                <a:tc>
                  <a:txBody>
                    <a:bodyPr/>
                    <a:lstStyle/>
                    <a:p>
                      <a:r>
                        <a:rPr lang="en-CA" sz="1600" dirty="0" smtClean="0">
                          <a:latin typeface="+mj-lt"/>
                        </a:rPr>
                        <a:t>Managers pay attention to their stakeholders and initiate change to serve their interests.</a:t>
                      </a:r>
                      <a:r>
                        <a:rPr lang="en-CA" sz="1600" baseline="0" dirty="0" smtClean="0">
                          <a:latin typeface="+mj-lt"/>
                        </a:rPr>
                        <a:t> They create an organizational climate that is supportive of employee participation, development, and creativity. </a:t>
                      </a:r>
                      <a:endParaRPr lang="en-CA" sz="1600" dirty="0">
                        <a:latin typeface="+mj-lt"/>
                      </a:endParaRPr>
                    </a:p>
                  </a:txBody>
                  <a:tcPr marL="109170" marR="109170"/>
                </a:tc>
                <a:tc>
                  <a:txBody>
                    <a:bodyPr/>
                    <a:lstStyle/>
                    <a:p>
                      <a:r>
                        <a:rPr lang="en-CA" sz="1600" dirty="0" smtClean="0">
                          <a:latin typeface="+mj-lt"/>
                        </a:rPr>
                        <a:t>Managers</a:t>
                      </a:r>
                      <a:r>
                        <a:rPr lang="en-CA" sz="1600" baseline="0" dirty="0" smtClean="0">
                          <a:latin typeface="+mj-lt"/>
                        </a:rPr>
                        <a:t> tend to be somewhat isolated, political, and bureaucratic. They tend to resist change and when they must change, they tend to push ideas down the hierarchy and resist employee creativity. </a:t>
                      </a:r>
                      <a:endParaRPr lang="en-CA" sz="1600" dirty="0">
                        <a:latin typeface="+mj-lt"/>
                      </a:endParaRPr>
                    </a:p>
                  </a:txBody>
                  <a:tcPr marL="109170" marR="109170"/>
                </a:tc>
              </a:tr>
            </a:tbl>
          </a:graphicData>
        </a:graphic>
      </p:graphicFrame>
    </p:spTree>
    <p:extLst>
      <p:ext uri="{BB962C8B-B14F-4D97-AF65-F5344CB8AC3E}">
        <p14:creationId xmlns:p14="http://schemas.microsoft.com/office/powerpoint/2010/main" val="266647848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CA" dirty="0" smtClean="0"/>
              <a:t>Ethical Values and Social Responsibility</a:t>
            </a:r>
            <a:endParaRPr lang="en-CA" dirty="0"/>
          </a:p>
        </p:txBody>
      </p:sp>
      <p:sp>
        <p:nvSpPr>
          <p:cNvPr id="3" name="Content Placeholder 2"/>
          <p:cNvSpPr>
            <a:spLocks noGrp="1"/>
          </p:cNvSpPr>
          <p:nvPr>
            <p:ph idx="1"/>
          </p:nvPr>
        </p:nvSpPr>
        <p:spPr>
          <a:xfrm>
            <a:off x="1847528" y="2204864"/>
            <a:ext cx="3898776" cy="4325112"/>
          </a:xfrm>
        </p:spPr>
        <p:txBody>
          <a:bodyPr anchor="ctr">
            <a:normAutofit/>
          </a:bodyPr>
          <a:lstStyle/>
          <a:p>
            <a:pPr marL="457200" indent="-457200">
              <a:buFont typeface="Arial"/>
              <a:buChar char="•"/>
            </a:pPr>
            <a:r>
              <a:rPr lang="en-US" sz="2600" dirty="0">
                <a:solidFill>
                  <a:srgbClr val="000000"/>
                </a:solidFill>
                <a:latin typeface="+mj-lt"/>
              </a:rPr>
              <a:t>Ethical issues:</a:t>
            </a:r>
          </a:p>
          <a:p>
            <a:pPr marL="914400" lvl="1" indent="-457200">
              <a:buFont typeface="Arial"/>
              <a:buChar char="•"/>
            </a:pPr>
            <a:r>
              <a:rPr lang="en-US" dirty="0">
                <a:solidFill>
                  <a:srgbClr val="000000"/>
                </a:solidFill>
                <a:latin typeface="+mj-lt"/>
              </a:rPr>
              <a:t>Accounting scandals, personal use of company money, insider trading, etc. </a:t>
            </a:r>
          </a:p>
          <a:p>
            <a:pPr marL="457200" indent="-457200">
              <a:buFont typeface="Arial"/>
              <a:buChar char="•"/>
            </a:pPr>
            <a:r>
              <a:rPr lang="en-US" sz="2600" dirty="0">
                <a:solidFill>
                  <a:srgbClr val="000000"/>
                </a:solidFill>
                <a:latin typeface="+mj-lt"/>
              </a:rPr>
              <a:t>Ethics and </a:t>
            </a:r>
            <a:r>
              <a:rPr lang="en-US" sz="2600" dirty="0">
                <a:solidFill>
                  <a:srgbClr val="000000"/>
                </a:solidFill>
                <a:latin typeface="+mj-lt"/>
              </a:rPr>
              <a:t>economics </a:t>
            </a:r>
            <a:r>
              <a:rPr lang="en-US" sz="2600" dirty="0">
                <a:solidFill>
                  <a:srgbClr val="000000"/>
                </a:solidFill>
                <a:latin typeface="+mj-lt"/>
              </a:rPr>
              <a:t>become </a:t>
            </a:r>
            <a:r>
              <a:rPr lang="en-US" sz="2600" dirty="0">
                <a:solidFill>
                  <a:srgbClr val="000000"/>
                </a:solidFill>
                <a:latin typeface="+mj-lt"/>
              </a:rPr>
              <a:t>reacquainted</a:t>
            </a:r>
            <a:endParaRPr lang="en-US" sz="2600" dirty="0">
              <a:solidFill>
                <a:srgbClr val="000000"/>
              </a:solidFill>
              <a:latin typeface="+mj-lt"/>
            </a:endParaRPr>
          </a:p>
          <a:p>
            <a:endParaRPr lang="en-CA" sz="2600" dirty="0">
              <a:latin typeface="+mj-lt"/>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9977" y="2204864"/>
            <a:ext cx="4284167" cy="40900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378404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CA" dirty="0" smtClean="0"/>
              <a:t>Sources of Individual Ethical Principles</a:t>
            </a:r>
            <a:endParaRPr lang="en-CA" dirty="0"/>
          </a:p>
        </p:txBody>
      </p:sp>
      <p:sp>
        <p:nvSpPr>
          <p:cNvPr id="3" name="Content Placeholder 2"/>
          <p:cNvSpPr>
            <a:spLocks noGrp="1"/>
          </p:cNvSpPr>
          <p:nvPr>
            <p:ph idx="1"/>
          </p:nvPr>
        </p:nvSpPr>
        <p:spPr>
          <a:xfrm>
            <a:off x="5023637" y="2099311"/>
            <a:ext cx="5472608" cy="4325112"/>
          </a:xfrm>
        </p:spPr>
        <p:txBody>
          <a:bodyPr>
            <a:normAutofit/>
          </a:bodyPr>
          <a:lstStyle/>
          <a:p>
            <a:r>
              <a:rPr lang="en-US" sz="2600" dirty="0">
                <a:latin typeface="+mj-lt"/>
              </a:rPr>
              <a:t>Ethics:	</a:t>
            </a:r>
          </a:p>
          <a:p>
            <a:pPr lvl="1"/>
            <a:r>
              <a:rPr lang="en-US" dirty="0">
                <a:latin typeface="+mj-lt"/>
              </a:rPr>
              <a:t>the code of moral principles  </a:t>
            </a:r>
          </a:p>
          <a:p>
            <a:pPr lvl="1"/>
            <a:r>
              <a:rPr lang="en-US" dirty="0">
                <a:latin typeface="+mj-lt"/>
              </a:rPr>
              <a:t>values that governs the </a:t>
            </a:r>
            <a:r>
              <a:rPr lang="en-CA" dirty="0">
                <a:latin typeface="+mj-lt"/>
              </a:rPr>
              <a:t>behaviours</a:t>
            </a:r>
            <a:r>
              <a:rPr lang="en-US" dirty="0">
                <a:latin typeface="+mj-lt"/>
              </a:rPr>
              <a:t> of a person or group with respect to what is right or wrong?</a:t>
            </a:r>
          </a:p>
          <a:p>
            <a:r>
              <a:rPr lang="en-US" sz="2600" dirty="0">
                <a:latin typeface="+mj-lt"/>
              </a:rPr>
              <a:t>Factors affect individual’s ethical stance: </a:t>
            </a:r>
          </a:p>
          <a:p>
            <a:pPr lvl="1"/>
            <a:r>
              <a:rPr lang="en-US" dirty="0">
                <a:latin typeface="+mj-lt"/>
              </a:rPr>
              <a:t>Peers, subordinates and supervisors </a:t>
            </a:r>
          </a:p>
          <a:p>
            <a:pPr lvl="1"/>
            <a:r>
              <a:rPr lang="en-US" dirty="0">
                <a:latin typeface="+mj-lt"/>
              </a:rPr>
              <a:t>Organizational culture</a:t>
            </a:r>
          </a:p>
          <a:p>
            <a:endParaRPr lang="en-CA" sz="2600" dirty="0">
              <a:latin typeface="+mj-lt"/>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6393" y="2883756"/>
            <a:ext cx="3240361" cy="21451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188850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818113" y="2211697"/>
            <a:ext cx="1380696" cy="64558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ltLang="zh-CN" dirty="0"/>
              <a:t>History</a:t>
            </a:r>
          </a:p>
        </p:txBody>
      </p:sp>
      <p:cxnSp>
        <p:nvCxnSpPr>
          <p:cNvPr id="5" name="Elbow Connector 4"/>
          <p:cNvCxnSpPr/>
          <p:nvPr/>
        </p:nvCxnSpPr>
        <p:spPr>
          <a:xfrm>
            <a:off x="3196166" y="2582333"/>
            <a:ext cx="914400" cy="914400"/>
          </a:xfrm>
          <a:prstGeom prst="bentConnector3">
            <a:avLst/>
          </a:prstGeom>
          <a:ln>
            <a:tailEnd type="arrow"/>
          </a:ln>
        </p:spPr>
        <p:style>
          <a:lnRef idx="2">
            <a:schemeClr val="accent1"/>
          </a:lnRef>
          <a:fillRef idx="0">
            <a:schemeClr val="accent1"/>
          </a:fillRef>
          <a:effectRef idx="1">
            <a:schemeClr val="accent1"/>
          </a:effectRef>
          <a:fontRef idx="minor">
            <a:schemeClr val="tx1"/>
          </a:fontRef>
        </p:style>
      </p:cxnSp>
      <p:cxnSp>
        <p:nvCxnSpPr>
          <p:cNvPr id="6" name="Elbow Connector 5"/>
          <p:cNvCxnSpPr/>
          <p:nvPr/>
        </p:nvCxnSpPr>
        <p:spPr>
          <a:xfrm>
            <a:off x="5465234" y="3496733"/>
            <a:ext cx="914400" cy="914400"/>
          </a:xfrm>
          <a:prstGeom prst="bentConnector3">
            <a:avLst/>
          </a:prstGeom>
          <a:ln>
            <a:tailEnd type="arrow"/>
          </a:ln>
        </p:spPr>
        <p:style>
          <a:lnRef idx="2">
            <a:schemeClr val="accent1"/>
          </a:lnRef>
          <a:fillRef idx="0">
            <a:schemeClr val="accent1"/>
          </a:fillRef>
          <a:effectRef idx="1">
            <a:schemeClr val="accent1"/>
          </a:effectRef>
          <a:fontRef idx="minor">
            <a:schemeClr val="tx1"/>
          </a:fontRef>
        </p:style>
      </p:cxnSp>
      <p:sp>
        <p:nvSpPr>
          <p:cNvPr id="7" name="Rounded Rectangle 6"/>
          <p:cNvSpPr/>
          <p:nvPr/>
        </p:nvSpPr>
        <p:spPr>
          <a:xfrm>
            <a:off x="4110566" y="3159125"/>
            <a:ext cx="1553386" cy="675217"/>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Society</a:t>
            </a:r>
          </a:p>
        </p:txBody>
      </p:sp>
      <p:sp>
        <p:nvSpPr>
          <p:cNvPr id="8" name="Rounded Rectangle 7"/>
          <p:cNvSpPr/>
          <p:nvPr/>
        </p:nvSpPr>
        <p:spPr>
          <a:xfrm>
            <a:off x="6379634" y="3953933"/>
            <a:ext cx="1732590" cy="7874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Local Environment</a:t>
            </a:r>
          </a:p>
        </p:txBody>
      </p:sp>
      <p:cxnSp>
        <p:nvCxnSpPr>
          <p:cNvPr id="9" name="Elbow Connector 8"/>
          <p:cNvCxnSpPr>
            <a:stCxn id="8" idx="3"/>
            <a:endCxn id="10" idx="1"/>
          </p:cNvCxnSpPr>
          <p:nvPr/>
        </p:nvCxnSpPr>
        <p:spPr>
          <a:xfrm>
            <a:off x="8112224" y="4347634"/>
            <a:ext cx="504056" cy="921279"/>
          </a:xfrm>
          <a:prstGeom prst="bentConnector3">
            <a:avLst>
              <a:gd name="adj1" fmla="val 50000"/>
            </a:avLst>
          </a:prstGeom>
          <a:ln>
            <a:tailEnd type="arrow"/>
          </a:ln>
        </p:spPr>
        <p:style>
          <a:lnRef idx="2">
            <a:schemeClr val="accent1"/>
          </a:lnRef>
          <a:fillRef idx="0">
            <a:schemeClr val="accent1"/>
          </a:fillRef>
          <a:effectRef idx="1">
            <a:schemeClr val="accent1"/>
          </a:effectRef>
          <a:fontRef idx="minor">
            <a:schemeClr val="tx1"/>
          </a:fontRef>
        </p:style>
      </p:cxnSp>
      <p:sp>
        <p:nvSpPr>
          <p:cNvPr id="10" name="Rounded Rectangle 9"/>
          <p:cNvSpPr/>
          <p:nvPr/>
        </p:nvSpPr>
        <p:spPr>
          <a:xfrm>
            <a:off x="8616281" y="4878916"/>
            <a:ext cx="1490803" cy="779992"/>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Individual</a:t>
            </a:r>
          </a:p>
        </p:txBody>
      </p:sp>
      <p:sp>
        <p:nvSpPr>
          <p:cNvPr id="13" name="Title 12"/>
          <p:cNvSpPr>
            <a:spLocks noGrp="1"/>
          </p:cNvSpPr>
          <p:nvPr>
            <p:ph type="title"/>
          </p:nvPr>
        </p:nvSpPr>
        <p:spPr>
          <a:xfrm>
            <a:off x="1524000" y="908720"/>
            <a:ext cx="9144000" cy="1066800"/>
          </a:xfrm>
        </p:spPr>
        <p:txBody>
          <a:bodyPr>
            <a:normAutofit fontScale="90000"/>
          </a:bodyPr>
          <a:lstStyle/>
          <a:p>
            <a:pPr algn="ctr"/>
            <a:r>
              <a:rPr lang="en-CA" dirty="0" smtClean="0"/>
              <a:t>Sources of Individual Ethical Principles</a:t>
            </a:r>
            <a:endParaRPr lang="en-CA" dirty="0"/>
          </a:p>
        </p:txBody>
      </p:sp>
    </p:spTree>
    <p:extLst>
      <p:ext uri="{BB962C8B-B14F-4D97-AF65-F5344CB8AC3E}">
        <p14:creationId xmlns:p14="http://schemas.microsoft.com/office/powerpoint/2010/main" val="122846894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CA" dirty="0" smtClean="0"/>
              <a:t>Managerial Ethics and Social Responsibility</a:t>
            </a:r>
            <a:endParaRPr lang="en-CA" dirty="0"/>
          </a:p>
        </p:txBody>
      </p:sp>
      <p:sp>
        <p:nvSpPr>
          <p:cNvPr id="3" name="Content Placeholder 2"/>
          <p:cNvSpPr>
            <a:spLocks noGrp="1"/>
          </p:cNvSpPr>
          <p:nvPr>
            <p:ph idx="1"/>
          </p:nvPr>
        </p:nvSpPr>
        <p:spPr>
          <a:xfrm>
            <a:off x="1981200" y="2348880"/>
            <a:ext cx="5338936" cy="4225656"/>
          </a:xfrm>
        </p:spPr>
        <p:txBody>
          <a:bodyPr>
            <a:normAutofit/>
          </a:bodyPr>
          <a:lstStyle/>
          <a:p>
            <a:r>
              <a:rPr lang="en-US" sz="2600" b="1" i="1" dirty="0">
                <a:latin typeface="+mj-lt"/>
              </a:rPr>
              <a:t>Rule of law</a:t>
            </a:r>
            <a:r>
              <a:rPr lang="en-US" sz="2600" dirty="0">
                <a:latin typeface="+mj-lt"/>
              </a:rPr>
              <a:t>: </a:t>
            </a:r>
          </a:p>
          <a:p>
            <a:pPr lvl="1"/>
            <a:r>
              <a:rPr lang="en-US" dirty="0">
                <a:latin typeface="+mj-lt"/>
              </a:rPr>
              <a:t>Codified principles and regulations</a:t>
            </a:r>
          </a:p>
          <a:p>
            <a:pPr lvl="1"/>
            <a:r>
              <a:rPr lang="en-US" dirty="0">
                <a:latin typeface="+mj-lt"/>
              </a:rPr>
              <a:t>General accepted in society, enforceable in courts</a:t>
            </a:r>
          </a:p>
          <a:p>
            <a:r>
              <a:rPr lang="en-US" sz="2600" dirty="0">
                <a:latin typeface="+mj-lt"/>
              </a:rPr>
              <a:t>Ethical standard: </a:t>
            </a:r>
          </a:p>
          <a:p>
            <a:pPr lvl="1"/>
            <a:r>
              <a:rPr lang="en-US" dirty="0">
                <a:latin typeface="+mj-lt"/>
              </a:rPr>
              <a:t>Apply to </a:t>
            </a:r>
            <a:r>
              <a:rPr lang="en-CA" dirty="0">
                <a:latin typeface="+mj-lt"/>
              </a:rPr>
              <a:t>behaviours</a:t>
            </a:r>
            <a:r>
              <a:rPr lang="en-US" dirty="0">
                <a:latin typeface="+mj-lt"/>
              </a:rPr>
              <a:t> not covered by law by moral judgment. </a:t>
            </a:r>
          </a:p>
          <a:p>
            <a:pPr marL="514350" indent="-457200"/>
            <a:r>
              <a:rPr lang="en-US" sz="2600" dirty="0">
                <a:latin typeface="+mj-lt"/>
              </a:rPr>
              <a:t>Widespread for unethical conduct </a:t>
            </a:r>
          </a:p>
          <a:p>
            <a:endParaRPr lang="en-CA" sz="2600" dirty="0">
              <a:latin typeface="+mj-lt"/>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084" y="1988840"/>
            <a:ext cx="3456384" cy="3987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201450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63952" y="980728"/>
            <a:ext cx="4546848" cy="5593808"/>
          </a:xfrm>
        </p:spPr>
        <p:txBody>
          <a:bodyPr anchor="ctr">
            <a:normAutofit/>
          </a:bodyPr>
          <a:lstStyle/>
          <a:p>
            <a:r>
              <a:rPr lang="en-US" sz="2600" dirty="0">
                <a:latin typeface="+mj-lt"/>
              </a:rPr>
              <a:t>Managerial ethics</a:t>
            </a:r>
          </a:p>
          <a:p>
            <a:pPr lvl="1"/>
            <a:r>
              <a:rPr lang="en-US" dirty="0">
                <a:latin typeface="+mj-lt"/>
              </a:rPr>
              <a:t>Principles guides managers with respect to which is right or wrong</a:t>
            </a:r>
          </a:p>
          <a:p>
            <a:pPr marL="514350" indent="-457200"/>
            <a:r>
              <a:rPr lang="en-US" sz="2600" dirty="0">
                <a:latin typeface="+mj-lt"/>
              </a:rPr>
              <a:t>Social Responsibility</a:t>
            </a:r>
          </a:p>
          <a:p>
            <a:pPr marL="914400" lvl="1" indent="-457200"/>
            <a:r>
              <a:rPr lang="en-US" dirty="0">
                <a:latin typeface="+mj-lt"/>
              </a:rPr>
              <a:t>Managers’ obligation to contribute to stakeholders’ welfare and interest</a:t>
            </a:r>
          </a:p>
          <a:p>
            <a:pPr marL="514350" indent="-457200"/>
            <a:r>
              <a:rPr lang="en-US" sz="2600" b="1" i="1" dirty="0">
                <a:latin typeface="+mj-lt"/>
              </a:rPr>
              <a:t>Ethical dilemma</a:t>
            </a:r>
            <a:r>
              <a:rPr lang="en-US" sz="2600" dirty="0">
                <a:latin typeface="+mj-lt"/>
              </a:rPr>
              <a:t>:</a:t>
            </a:r>
          </a:p>
          <a:p>
            <a:pPr marL="914400" lvl="1" indent="-457200"/>
            <a:r>
              <a:rPr lang="en-US" dirty="0">
                <a:latin typeface="+mj-lt"/>
              </a:rPr>
              <a:t>Situations concerning right and wrong in which values are in conflict</a:t>
            </a:r>
          </a:p>
          <a:p>
            <a:endParaRPr lang="en-CA" sz="2600" dirty="0">
              <a:latin typeface="+mj-l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536" y="2420888"/>
            <a:ext cx="3528392" cy="22899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531814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Does It Pay to Be Good?</a:t>
            </a:r>
            <a:endParaRPr lang="en-CA" dirty="0"/>
          </a:p>
        </p:txBody>
      </p:sp>
      <p:sp>
        <p:nvSpPr>
          <p:cNvPr id="3" name="Content Placeholder 2"/>
          <p:cNvSpPr>
            <a:spLocks noGrp="1"/>
          </p:cNvSpPr>
          <p:nvPr>
            <p:ph idx="1"/>
          </p:nvPr>
        </p:nvSpPr>
        <p:spPr>
          <a:xfrm>
            <a:off x="2063552" y="2276872"/>
            <a:ext cx="8064896" cy="4325112"/>
          </a:xfrm>
        </p:spPr>
        <p:txBody>
          <a:bodyPr anchor="ctr">
            <a:normAutofit/>
          </a:bodyPr>
          <a:lstStyle/>
          <a:p>
            <a:r>
              <a:rPr lang="en-US" sz="2600" dirty="0">
                <a:latin typeface="+mj-lt"/>
              </a:rPr>
              <a:t>Small positive relationship betwee</a:t>
            </a:r>
            <a:r>
              <a:rPr lang="en-US" altLang="zh-CN" sz="2600" dirty="0">
                <a:latin typeface="+mj-lt"/>
              </a:rPr>
              <a:t>n ethical behaviors and financial results</a:t>
            </a:r>
          </a:p>
          <a:p>
            <a:pPr lvl="1"/>
            <a:r>
              <a:rPr lang="en-US" altLang="zh-CN" sz="2400" dirty="0">
                <a:latin typeface="+mj-lt"/>
              </a:rPr>
              <a:t>Employees: </a:t>
            </a:r>
            <a:r>
              <a:rPr lang="en-US" sz="2400" dirty="0">
                <a:latin typeface="+mj-lt"/>
              </a:rPr>
              <a:t>long term success relies largely on social capital</a:t>
            </a:r>
          </a:p>
          <a:p>
            <a:pPr lvl="1"/>
            <a:r>
              <a:rPr lang="en-US" sz="2400" dirty="0">
                <a:latin typeface="+mj-lt"/>
              </a:rPr>
              <a:t>Customers: prefer to companies with high commitment to ethics</a:t>
            </a:r>
          </a:p>
          <a:p>
            <a:pPr marL="0" indent="0">
              <a:buNone/>
            </a:pPr>
            <a:endParaRPr lang="en-US" sz="2600" dirty="0">
              <a:latin typeface="+mj-lt"/>
            </a:endParaRPr>
          </a:p>
          <a:p>
            <a:endParaRPr lang="en-CA" sz="2600" dirty="0">
              <a:latin typeface="+mj-lt"/>
            </a:endParaRPr>
          </a:p>
        </p:txBody>
      </p:sp>
    </p:spTree>
    <p:extLst>
      <p:ext uri="{BB962C8B-B14F-4D97-AF65-F5344CB8AC3E}">
        <p14:creationId xmlns:p14="http://schemas.microsoft.com/office/powerpoint/2010/main" val="332197436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CA" dirty="0" smtClean="0"/>
              <a:t>Sources of Ethical Values in Organizations</a:t>
            </a:r>
            <a:endParaRPr lang="en-CA" dirty="0"/>
          </a:p>
        </p:txBody>
      </p:sp>
      <p:sp>
        <p:nvSpPr>
          <p:cNvPr id="3" name="Content Placeholder 2"/>
          <p:cNvSpPr>
            <a:spLocks noGrp="1"/>
          </p:cNvSpPr>
          <p:nvPr>
            <p:ph idx="1"/>
          </p:nvPr>
        </p:nvSpPr>
        <p:spPr>
          <a:xfrm>
            <a:off x="1847528" y="2276872"/>
            <a:ext cx="5122912" cy="4325112"/>
          </a:xfrm>
        </p:spPr>
        <p:txBody>
          <a:bodyPr anchor="ctr">
            <a:normAutofit/>
          </a:bodyPr>
          <a:lstStyle/>
          <a:p>
            <a:r>
              <a:rPr lang="en-US" sz="2600" dirty="0">
                <a:latin typeface="+mj-lt"/>
              </a:rPr>
              <a:t>Ethics is both an individual and an organizational matter</a:t>
            </a:r>
          </a:p>
          <a:p>
            <a:r>
              <a:rPr lang="en-US" sz="2600" dirty="0">
                <a:latin typeface="+mj-lt"/>
              </a:rPr>
              <a:t>Immediate forces </a:t>
            </a:r>
          </a:p>
          <a:p>
            <a:pPr lvl="1"/>
            <a:r>
              <a:rPr lang="en-US" b="1" i="1" dirty="0">
                <a:latin typeface="+mj-lt"/>
              </a:rPr>
              <a:t>Personal Ethics</a:t>
            </a:r>
          </a:p>
          <a:p>
            <a:pPr lvl="1"/>
            <a:r>
              <a:rPr lang="en-US" b="1" i="1" dirty="0">
                <a:latin typeface="+mj-lt"/>
              </a:rPr>
              <a:t>Organizational Culture</a:t>
            </a:r>
          </a:p>
          <a:p>
            <a:pPr lvl="1"/>
            <a:r>
              <a:rPr lang="en-US" b="1" i="1" dirty="0">
                <a:latin typeface="+mj-lt"/>
              </a:rPr>
              <a:t>Organizational System</a:t>
            </a:r>
          </a:p>
          <a:p>
            <a:pPr lvl="1"/>
            <a:r>
              <a:rPr lang="en-US" b="1" i="1" dirty="0">
                <a:latin typeface="+mj-lt"/>
              </a:rPr>
              <a:t>External Stakeholder</a:t>
            </a:r>
          </a:p>
          <a:p>
            <a:endParaRPr lang="en-CA" sz="2600" dirty="0">
              <a:latin typeface="+mj-l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2228" y="2420888"/>
            <a:ext cx="3500784"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169367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Personal Ethics</a:t>
            </a:r>
            <a:endParaRPr lang="en-CA" dirty="0"/>
          </a:p>
        </p:txBody>
      </p:sp>
      <p:sp>
        <p:nvSpPr>
          <p:cNvPr id="3" name="Content Placeholder 2"/>
          <p:cNvSpPr>
            <a:spLocks noGrp="1"/>
          </p:cNvSpPr>
          <p:nvPr>
            <p:ph idx="1"/>
          </p:nvPr>
        </p:nvSpPr>
        <p:spPr>
          <a:xfrm>
            <a:off x="5663952" y="2060848"/>
            <a:ext cx="4752528" cy="4513688"/>
          </a:xfrm>
        </p:spPr>
        <p:txBody>
          <a:bodyPr>
            <a:normAutofit/>
          </a:bodyPr>
          <a:lstStyle/>
          <a:p>
            <a:r>
              <a:rPr lang="en-US" sz="2600" dirty="0">
                <a:latin typeface="+mj-lt"/>
              </a:rPr>
              <a:t>Moral development</a:t>
            </a:r>
          </a:p>
          <a:p>
            <a:r>
              <a:rPr lang="en-US" sz="2600" dirty="0">
                <a:latin typeface="+mj-lt"/>
              </a:rPr>
              <a:t>Ethical framework</a:t>
            </a:r>
          </a:p>
          <a:p>
            <a:pPr lvl="1"/>
            <a:r>
              <a:rPr lang="en-US" b="1" i="1" dirty="0">
                <a:latin typeface="+mj-lt"/>
              </a:rPr>
              <a:t>Utilitarian theory</a:t>
            </a:r>
            <a:r>
              <a:rPr lang="en-US" dirty="0">
                <a:latin typeface="+mj-lt"/>
              </a:rPr>
              <a:t>:</a:t>
            </a:r>
          </a:p>
          <a:p>
            <a:pPr marL="457200" lvl="1" indent="0">
              <a:buNone/>
            </a:pPr>
            <a:r>
              <a:rPr lang="en-US" dirty="0">
                <a:latin typeface="+mj-lt"/>
              </a:rPr>
              <a:t>	generate greatest benefits for most people</a:t>
            </a:r>
          </a:p>
          <a:p>
            <a:pPr lvl="1"/>
            <a:r>
              <a:rPr lang="en-US" b="1" i="1" dirty="0">
                <a:latin typeface="+mj-lt"/>
              </a:rPr>
              <a:t>Personal liberty</a:t>
            </a:r>
            <a:r>
              <a:rPr lang="en-US" dirty="0">
                <a:latin typeface="+mj-lt"/>
              </a:rPr>
              <a:t>:</a:t>
            </a:r>
          </a:p>
          <a:p>
            <a:pPr marL="457200" lvl="1" indent="0">
              <a:buNone/>
            </a:pPr>
            <a:r>
              <a:rPr lang="en-US" dirty="0">
                <a:latin typeface="+mj-lt"/>
              </a:rPr>
              <a:t>	ensure greatest individual freedom</a:t>
            </a:r>
          </a:p>
          <a:p>
            <a:pPr lvl="1"/>
            <a:r>
              <a:rPr lang="en-US" b="1" i="1" dirty="0">
                <a:latin typeface="+mj-lt"/>
              </a:rPr>
              <a:t>Distributive justice</a:t>
            </a:r>
            <a:r>
              <a:rPr lang="en-US" dirty="0">
                <a:latin typeface="+mj-lt"/>
              </a:rPr>
              <a:t>:</a:t>
            </a:r>
          </a:p>
          <a:p>
            <a:pPr marL="457200" lvl="1" indent="0">
              <a:buNone/>
            </a:pPr>
            <a:r>
              <a:rPr lang="en-US" dirty="0">
                <a:latin typeface="+mj-lt"/>
              </a:rPr>
              <a:t>	promote equity, fairness and impartiality</a:t>
            </a:r>
          </a:p>
          <a:p>
            <a:endParaRPr lang="en-US" sz="2600" dirty="0">
              <a:latin typeface="+mj-lt"/>
            </a:endParaRPr>
          </a:p>
          <a:p>
            <a:endParaRPr lang="en-CA" sz="2600" dirty="0">
              <a:latin typeface="+mj-l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6723" y="2492896"/>
            <a:ext cx="4032448" cy="35685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425610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Organizational Culture</a:t>
            </a:r>
            <a:endParaRPr lang="en-CA" dirty="0"/>
          </a:p>
        </p:txBody>
      </p:sp>
      <p:sp>
        <p:nvSpPr>
          <p:cNvPr id="3" name="Content Placeholder 2"/>
          <p:cNvSpPr>
            <a:spLocks noGrp="1"/>
          </p:cNvSpPr>
          <p:nvPr>
            <p:ph idx="1"/>
          </p:nvPr>
        </p:nvSpPr>
        <p:spPr>
          <a:xfrm>
            <a:off x="1981200" y="2249424"/>
            <a:ext cx="4258816" cy="4325112"/>
          </a:xfrm>
        </p:spPr>
        <p:txBody>
          <a:bodyPr>
            <a:normAutofit/>
          </a:bodyPr>
          <a:lstStyle/>
          <a:p>
            <a:r>
              <a:rPr lang="en-US" sz="2600" dirty="0">
                <a:latin typeface="+mj-lt"/>
              </a:rPr>
              <a:t>Business practices</a:t>
            </a:r>
          </a:p>
          <a:p>
            <a:pPr lvl="1"/>
            <a:r>
              <a:rPr lang="en-US" dirty="0">
                <a:latin typeface="+mj-lt"/>
              </a:rPr>
              <a:t>Reflect the values, attitudes and </a:t>
            </a:r>
            <a:r>
              <a:rPr lang="en-CA" dirty="0">
                <a:latin typeface="+mj-lt"/>
              </a:rPr>
              <a:t>behaviour</a:t>
            </a:r>
            <a:r>
              <a:rPr lang="en-US" dirty="0">
                <a:latin typeface="+mj-lt"/>
              </a:rPr>
              <a:t> pattern</a:t>
            </a:r>
          </a:p>
          <a:p>
            <a:pPr lvl="1"/>
            <a:r>
              <a:rPr lang="en-US" dirty="0">
                <a:latin typeface="+mj-lt"/>
              </a:rPr>
              <a:t>Company should make ethics an integral part of organizational culture</a:t>
            </a:r>
          </a:p>
          <a:p>
            <a:pPr marL="514350" indent="-457200"/>
            <a:r>
              <a:rPr lang="en-US" sz="2600" dirty="0">
                <a:latin typeface="+mj-lt"/>
              </a:rPr>
              <a:t>Powerful impact on individual ethics</a:t>
            </a:r>
          </a:p>
          <a:p>
            <a:endParaRPr lang="en-CA" sz="2600" dirty="0">
              <a:latin typeface="+mj-l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6040" y="2564904"/>
            <a:ext cx="3810000" cy="2857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21335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919536" y="692696"/>
            <a:ext cx="8229600" cy="1143000"/>
          </a:xfrm>
        </p:spPr>
        <p:txBody>
          <a:bodyPr>
            <a:normAutofit/>
          </a:bodyPr>
          <a:lstStyle/>
          <a:p>
            <a:r>
              <a:rPr lang="en-US" dirty="0" smtClean="0"/>
              <a:t>Organizational Systems</a:t>
            </a:r>
            <a:endParaRPr lang="en-US" dirty="0"/>
          </a:p>
        </p:txBody>
      </p:sp>
      <p:sp>
        <p:nvSpPr>
          <p:cNvPr id="5" name="Content Placeholder 2"/>
          <p:cNvSpPr>
            <a:spLocks noGrp="1"/>
          </p:cNvSpPr>
          <p:nvPr>
            <p:ph idx="1"/>
          </p:nvPr>
        </p:nvSpPr>
        <p:spPr>
          <a:xfrm>
            <a:off x="6168008" y="2018259"/>
            <a:ext cx="3981128" cy="4525963"/>
          </a:xfrm>
        </p:spPr>
        <p:txBody>
          <a:bodyPr>
            <a:normAutofit/>
          </a:bodyPr>
          <a:lstStyle/>
          <a:p>
            <a:r>
              <a:rPr lang="en-US" dirty="0" smtClean="0">
                <a:latin typeface="+mj-lt"/>
              </a:rPr>
              <a:t>Basic architecture of the organization</a:t>
            </a:r>
          </a:p>
          <a:p>
            <a:pPr lvl="1"/>
            <a:r>
              <a:rPr lang="en-US" dirty="0" smtClean="0">
                <a:latin typeface="+mj-lt"/>
              </a:rPr>
              <a:t>Policies and rules</a:t>
            </a:r>
          </a:p>
          <a:p>
            <a:pPr lvl="1"/>
            <a:r>
              <a:rPr lang="en-US" dirty="0" smtClean="0">
                <a:latin typeface="+mj-lt"/>
              </a:rPr>
              <a:t>Code of ethics</a:t>
            </a:r>
          </a:p>
          <a:p>
            <a:pPr lvl="1"/>
            <a:r>
              <a:rPr lang="en-US" dirty="0">
                <a:latin typeface="+mj-lt"/>
              </a:rPr>
              <a:t>R</a:t>
            </a:r>
            <a:r>
              <a:rPr lang="en-US" dirty="0" smtClean="0">
                <a:latin typeface="+mj-lt"/>
              </a:rPr>
              <a:t>ewards</a:t>
            </a:r>
          </a:p>
          <a:p>
            <a:pPr lvl="1"/>
            <a:r>
              <a:rPr lang="en-US" dirty="0" smtClean="0">
                <a:latin typeface="+mj-lt"/>
              </a:rPr>
              <a:t>Consideration of selection and training</a:t>
            </a:r>
          </a:p>
          <a:p>
            <a:pPr marL="514350" indent="-457200"/>
            <a:r>
              <a:rPr lang="en-US" dirty="0" smtClean="0">
                <a:latin typeface="+mj-lt"/>
              </a:rPr>
              <a:t>Formal ethics programs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560" y="2350384"/>
            <a:ext cx="3754612" cy="23153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6135545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External Stakeholders</a:t>
            </a:r>
            <a:endParaRPr lang="en-CA" dirty="0"/>
          </a:p>
        </p:txBody>
      </p:sp>
      <p:sp>
        <p:nvSpPr>
          <p:cNvPr id="3" name="Content Placeholder 2"/>
          <p:cNvSpPr>
            <a:spLocks noGrp="1"/>
          </p:cNvSpPr>
          <p:nvPr>
            <p:ph idx="1"/>
          </p:nvPr>
        </p:nvSpPr>
        <p:spPr>
          <a:xfrm>
            <a:off x="2063552" y="2420888"/>
            <a:ext cx="7992888" cy="3672408"/>
          </a:xfrm>
        </p:spPr>
        <p:txBody>
          <a:bodyPr anchor="ctr">
            <a:normAutofit/>
          </a:bodyPr>
          <a:lstStyle/>
          <a:p>
            <a:r>
              <a:rPr lang="en-US" dirty="0">
                <a:latin typeface="+mj-lt"/>
              </a:rPr>
              <a:t>Important external stakeholders</a:t>
            </a:r>
          </a:p>
          <a:p>
            <a:pPr lvl="1"/>
            <a:r>
              <a:rPr lang="en-US" b="1" dirty="0">
                <a:latin typeface="+mj-lt"/>
              </a:rPr>
              <a:t>Government </a:t>
            </a:r>
            <a:r>
              <a:rPr lang="en-US" b="1" dirty="0" smtClean="0">
                <a:latin typeface="+mj-lt"/>
              </a:rPr>
              <a:t>agencies</a:t>
            </a:r>
            <a:r>
              <a:rPr lang="en-US" dirty="0" smtClean="0">
                <a:latin typeface="+mj-lt"/>
              </a:rPr>
              <a:t>:</a:t>
            </a:r>
          </a:p>
          <a:p>
            <a:pPr lvl="2"/>
            <a:r>
              <a:rPr lang="en-US" dirty="0" smtClean="0">
                <a:latin typeface="+mj-lt"/>
              </a:rPr>
              <a:t>Laws </a:t>
            </a:r>
            <a:r>
              <a:rPr lang="en-US" dirty="0">
                <a:latin typeface="+mj-lt"/>
              </a:rPr>
              <a:t>and regulations</a:t>
            </a:r>
          </a:p>
          <a:p>
            <a:pPr lvl="1"/>
            <a:r>
              <a:rPr lang="en-US" b="1" dirty="0" smtClean="0">
                <a:latin typeface="+mj-lt"/>
              </a:rPr>
              <a:t>Customers</a:t>
            </a:r>
            <a:r>
              <a:rPr lang="en-US" dirty="0" smtClean="0">
                <a:latin typeface="+mj-lt"/>
              </a:rPr>
              <a:t>:</a:t>
            </a:r>
          </a:p>
          <a:p>
            <a:pPr lvl="2"/>
            <a:r>
              <a:rPr lang="en-US" dirty="0" smtClean="0">
                <a:latin typeface="+mj-lt"/>
              </a:rPr>
              <a:t>Quality</a:t>
            </a:r>
            <a:r>
              <a:rPr lang="en-US" dirty="0">
                <a:latin typeface="+mj-lt"/>
              </a:rPr>
              <a:t>, safety, availability of good </a:t>
            </a:r>
            <a:r>
              <a:rPr lang="en-US" dirty="0" smtClean="0">
                <a:latin typeface="+mj-lt"/>
              </a:rPr>
              <a:t>and services</a:t>
            </a:r>
            <a:endParaRPr lang="en-US" dirty="0">
              <a:latin typeface="+mj-lt"/>
            </a:endParaRPr>
          </a:p>
          <a:p>
            <a:pPr lvl="1"/>
            <a:r>
              <a:rPr lang="en-US" b="1" dirty="0">
                <a:latin typeface="+mj-lt"/>
              </a:rPr>
              <a:t>Special-interest groups</a:t>
            </a:r>
            <a:r>
              <a:rPr lang="en-US" dirty="0">
                <a:latin typeface="+mj-lt"/>
              </a:rPr>
              <a:t>:</a:t>
            </a:r>
          </a:p>
          <a:p>
            <a:pPr lvl="2"/>
            <a:r>
              <a:rPr lang="en-US" dirty="0">
                <a:latin typeface="+mj-lt"/>
              </a:rPr>
              <a:t>Environmentalism: sustainable </a:t>
            </a:r>
            <a:r>
              <a:rPr lang="en-US" dirty="0" smtClean="0">
                <a:latin typeface="+mj-lt"/>
              </a:rPr>
              <a:t>development</a:t>
            </a:r>
            <a:endParaRPr lang="en-US" dirty="0">
              <a:latin typeface="+mj-lt"/>
            </a:endParaRPr>
          </a:p>
          <a:p>
            <a:endParaRPr lang="en-CA" dirty="0">
              <a:latin typeface="+mj-lt"/>
            </a:endParaRPr>
          </a:p>
        </p:txBody>
      </p:sp>
    </p:spTree>
    <p:extLst>
      <p:ext uri="{BB962C8B-B14F-4D97-AF65-F5344CB8AC3E}">
        <p14:creationId xmlns:p14="http://schemas.microsoft.com/office/powerpoint/2010/main" val="340154008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CA" dirty="0" smtClean="0"/>
              <a:t>How Leaders </a:t>
            </a:r>
            <a:r>
              <a:rPr lang="en-CA" dirty="0"/>
              <a:t>S</a:t>
            </a:r>
            <a:r>
              <a:rPr lang="en-CA" dirty="0" smtClean="0"/>
              <a:t>hape </a:t>
            </a:r>
            <a:r>
              <a:rPr lang="en-CA" dirty="0"/>
              <a:t>C</a:t>
            </a:r>
            <a:r>
              <a:rPr lang="en-CA" dirty="0" smtClean="0"/>
              <a:t>ulture and Ethics </a:t>
            </a:r>
            <a:endParaRPr lang="en-CA" dirty="0"/>
          </a:p>
        </p:txBody>
      </p:sp>
      <p:sp>
        <p:nvSpPr>
          <p:cNvPr id="2052" name="Content Placeholder 2"/>
          <p:cNvSpPr>
            <a:spLocks noGrp="1"/>
          </p:cNvSpPr>
          <p:nvPr>
            <p:ph idx="1"/>
          </p:nvPr>
        </p:nvSpPr>
        <p:spPr/>
        <p:txBody>
          <a:bodyPr anchor="ctr">
            <a:normAutofit/>
          </a:bodyPr>
          <a:lstStyle/>
          <a:p>
            <a:pPr eaLnBrk="1" hangingPunct="1">
              <a:spcBef>
                <a:spcPct val="0"/>
              </a:spcBef>
            </a:pPr>
            <a:r>
              <a:rPr lang="en-CA" dirty="0" smtClean="0">
                <a:latin typeface="+mj-lt"/>
              </a:rPr>
              <a:t>Signal and apply values</a:t>
            </a:r>
          </a:p>
          <a:p>
            <a:pPr eaLnBrk="1" hangingPunct="1">
              <a:spcBef>
                <a:spcPct val="0"/>
              </a:spcBef>
            </a:pPr>
            <a:endParaRPr lang="en-CA" dirty="0" smtClean="0">
              <a:latin typeface="+mj-lt"/>
            </a:endParaRPr>
          </a:p>
          <a:p>
            <a:pPr eaLnBrk="1" hangingPunct="1">
              <a:spcBef>
                <a:spcPct val="0"/>
              </a:spcBef>
            </a:pPr>
            <a:r>
              <a:rPr lang="en-CA" dirty="0" smtClean="0">
                <a:latin typeface="+mj-lt"/>
              </a:rPr>
              <a:t>Culture consistent with strategy and the</a:t>
            </a:r>
            <a:r>
              <a:rPr lang="en-CA" dirty="0">
                <a:latin typeface="+mj-lt"/>
              </a:rPr>
              <a:t> </a:t>
            </a:r>
            <a:r>
              <a:rPr lang="en-CA" dirty="0" smtClean="0">
                <a:latin typeface="+mj-lt"/>
              </a:rPr>
              <a:t>environment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5960" y="2219567"/>
            <a:ext cx="4354962" cy="36530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689749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p:cNvSpPr>
            <a:spLocks noGrp="1"/>
          </p:cNvSpPr>
          <p:nvPr>
            <p:ph idx="1"/>
          </p:nvPr>
        </p:nvSpPr>
        <p:spPr>
          <a:xfrm>
            <a:off x="2057400" y="1219200"/>
            <a:ext cx="7999040" cy="4724400"/>
          </a:xfrm>
        </p:spPr>
        <p:txBody>
          <a:bodyPr anchor="ctr"/>
          <a:lstStyle/>
          <a:p>
            <a:pPr eaLnBrk="1" hangingPunct="1"/>
            <a:r>
              <a:rPr lang="en-CA" dirty="0" smtClean="0">
                <a:latin typeface="+mj-lt"/>
              </a:rPr>
              <a:t>Strong culture that is adaptable and encourages change </a:t>
            </a:r>
          </a:p>
          <a:p>
            <a:pPr lvl="1"/>
            <a:r>
              <a:rPr lang="en-CA" sz="3800" dirty="0">
                <a:latin typeface="+mj-lt"/>
                <a:sym typeface="Wingdings" pitchFamily="2" charset="2"/>
              </a:rPr>
              <a:t></a:t>
            </a:r>
            <a:r>
              <a:rPr lang="en-CA" dirty="0" smtClean="0">
                <a:latin typeface="+mj-lt"/>
              </a:rPr>
              <a:t> Improves the performance of the organization by motivating employee</a:t>
            </a:r>
          </a:p>
          <a:p>
            <a:pPr lvl="1"/>
            <a:r>
              <a:rPr lang="en-CA" sz="4000" dirty="0">
                <a:latin typeface="+mj-lt"/>
                <a:sym typeface="Wingdings" pitchFamily="2" charset="2"/>
              </a:rPr>
              <a:t></a:t>
            </a:r>
            <a:r>
              <a:rPr lang="en-CA" dirty="0" smtClean="0">
                <a:latin typeface="+mj-lt"/>
                <a:sym typeface="Wingdings" pitchFamily="2" charset="2"/>
              </a:rPr>
              <a:t> </a:t>
            </a:r>
            <a:r>
              <a:rPr lang="en-CA" dirty="0">
                <a:latin typeface="+mj-lt"/>
                <a:sym typeface="Wingdings" pitchFamily="2" charset="2"/>
              </a:rPr>
              <a:t>F</a:t>
            </a:r>
            <a:r>
              <a:rPr lang="en-CA" dirty="0" smtClean="0">
                <a:latin typeface="+mj-lt"/>
              </a:rPr>
              <a:t>orms a cohesive group built around shared goals </a:t>
            </a:r>
          </a:p>
          <a:p>
            <a:pPr eaLnBrk="1" hangingPunct="1"/>
            <a:r>
              <a:rPr lang="en-CA" dirty="0" smtClean="0">
                <a:latin typeface="+mj-lt"/>
              </a:rPr>
              <a:t>Everyone’s actions are aligned with the strategic priorities of the organization</a:t>
            </a:r>
          </a:p>
        </p:txBody>
      </p:sp>
    </p:spTree>
    <p:extLst>
      <p:ext uri="{BB962C8B-B14F-4D97-AF65-F5344CB8AC3E}">
        <p14:creationId xmlns:p14="http://schemas.microsoft.com/office/powerpoint/2010/main" val="272941657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CA" dirty="0" smtClean="0"/>
              <a:t>Values and Culture  </a:t>
            </a:r>
          </a:p>
        </p:txBody>
      </p:sp>
      <p:sp>
        <p:nvSpPr>
          <p:cNvPr id="3" name="Content Placeholder 2"/>
          <p:cNvSpPr>
            <a:spLocks noGrp="1"/>
          </p:cNvSpPr>
          <p:nvPr>
            <p:ph idx="1"/>
          </p:nvPr>
        </p:nvSpPr>
        <p:spPr>
          <a:xfrm>
            <a:off x="1991544" y="2060848"/>
            <a:ext cx="8229600" cy="4325112"/>
          </a:xfrm>
        </p:spPr>
        <p:txBody>
          <a:bodyPr rtlCol="0" anchor="ctr">
            <a:normAutofit/>
          </a:bodyPr>
          <a:lstStyle/>
          <a:p>
            <a:pPr>
              <a:spcAft>
                <a:spcPts val="0"/>
              </a:spcAft>
              <a:defRPr/>
            </a:pPr>
            <a:r>
              <a:rPr lang="en-CA" dirty="0">
                <a:latin typeface="+mj-lt"/>
              </a:rPr>
              <a:t>The CEO and other top managers must be committed to specific values and provide constant leadership in tending and renewing the values. </a:t>
            </a:r>
            <a:endParaRPr lang="en-CA" dirty="0" smtClean="0">
              <a:latin typeface="+mj-lt"/>
            </a:endParaRPr>
          </a:p>
          <a:p>
            <a:pPr>
              <a:spcAft>
                <a:spcPts val="0"/>
              </a:spcAft>
              <a:buNone/>
              <a:defRPr/>
            </a:pPr>
            <a:endParaRPr lang="en-CA" dirty="0">
              <a:latin typeface="+mj-lt"/>
            </a:endParaRPr>
          </a:p>
          <a:p>
            <a:pPr>
              <a:spcAft>
                <a:spcPts val="0"/>
              </a:spcAft>
              <a:defRPr/>
            </a:pPr>
            <a:r>
              <a:rPr lang="en-CA" dirty="0">
                <a:latin typeface="+mj-lt"/>
              </a:rPr>
              <a:t>Values can be communicated in a number of </a:t>
            </a:r>
            <a:r>
              <a:rPr lang="en-CA" dirty="0" smtClean="0">
                <a:latin typeface="+mj-lt"/>
              </a:rPr>
              <a:t>ways - speeches</a:t>
            </a:r>
            <a:r>
              <a:rPr lang="en-CA" dirty="0">
                <a:latin typeface="+mj-lt"/>
              </a:rPr>
              <a:t>, company publications, policy statements, </a:t>
            </a:r>
            <a:r>
              <a:rPr lang="en-CA" b="1" i="1" dirty="0" smtClean="0">
                <a:solidFill>
                  <a:srgbClr val="FF0000"/>
                </a:solidFill>
                <a:latin typeface="+mj-lt"/>
              </a:rPr>
              <a:t>ACTIONS SPEAK LOUDER THAN WORDS</a:t>
            </a:r>
          </a:p>
          <a:p>
            <a:pPr>
              <a:spcAft>
                <a:spcPts val="0"/>
              </a:spcAft>
              <a:buNone/>
              <a:defRPr/>
            </a:pPr>
            <a:endParaRPr lang="en-CA" dirty="0" smtClean="0">
              <a:latin typeface="+mj-lt"/>
            </a:endParaRPr>
          </a:p>
          <a:p>
            <a:pPr>
              <a:spcAft>
                <a:spcPts val="0"/>
              </a:spcAft>
              <a:defRPr/>
            </a:pPr>
            <a:r>
              <a:rPr lang="en-CA" dirty="0" smtClean="0">
                <a:latin typeface="+mj-lt"/>
              </a:rPr>
              <a:t>Organizational effectiveness improved if leaders communicate important values to their employees</a:t>
            </a:r>
          </a:p>
        </p:txBody>
      </p:sp>
    </p:spTree>
    <p:extLst>
      <p:ext uri="{BB962C8B-B14F-4D97-AF65-F5344CB8AC3E}">
        <p14:creationId xmlns:p14="http://schemas.microsoft.com/office/powerpoint/2010/main" val="239880613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CA" dirty="0" smtClean="0"/>
              <a:t>Values Based Leadership</a:t>
            </a:r>
          </a:p>
        </p:txBody>
      </p:sp>
      <p:sp>
        <p:nvSpPr>
          <p:cNvPr id="5123" name="Content Placeholder 2"/>
          <p:cNvSpPr>
            <a:spLocks noGrp="1"/>
          </p:cNvSpPr>
          <p:nvPr>
            <p:ph idx="1"/>
          </p:nvPr>
        </p:nvSpPr>
        <p:spPr>
          <a:xfrm>
            <a:off x="5303912" y="2249424"/>
            <a:ext cx="4906888" cy="4325112"/>
          </a:xfrm>
        </p:spPr>
        <p:txBody>
          <a:bodyPr>
            <a:normAutofit/>
          </a:bodyPr>
          <a:lstStyle/>
          <a:p>
            <a:pPr eaLnBrk="1" hangingPunct="1"/>
            <a:r>
              <a:rPr lang="en-CA" dirty="0" smtClean="0">
                <a:latin typeface="+mj-lt"/>
              </a:rPr>
              <a:t>“ Relationship between a leader and followers that is based on shared, strongly internalized values that are advocated and acted upon by the leader.” </a:t>
            </a:r>
          </a:p>
          <a:p>
            <a:pPr eaLnBrk="1" hangingPunct="1"/>
            <a:r>
              <a:rPr lang="en-CA" dirty="0" smtClean="0">
                <a:latin typeface="+mj-lt"/>
              </a:rPr>
              <a:t>Culture can be consciously managed in order to shift values and achieve high performance and accomplish goals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8759" y="2564905"/>
            <a:ext cx="3396748" cy="26494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233311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1524000" y="908720"/>
            <a:ext cx="9144000" cy="5181600"/>
          </a:xfrm>
        </p:spPr>
        <p:txBody>
          <a:bodyPr anchor="ctr">
            <a:normAutofit/>
          </a:bodyPr>
          <a:lstStyle/>
          <a:p>
            <a:pPr eaLnBrk="1" hangingPunct="1">
              <a:buFont typeface="Wingdings"/>
              <a:buChar char="C"/>
            </a:pPr>
            <a:r>
              <a:rPr lang="en-CA" b="1" i="1" dirty="0" smtClean="0">
                <a:latin typeface="+mj-lt"/>
              </a:rPr>
              <a:t>Adaptability</a:t>
            </a:r>
            <a:r>
              <a:rPr lang="en-CA" dirty="0" smtClean="0">
                <a:latin typeface="+mj-lt"/>
              </a:rPr>
              <a:t> </a:t>
            </a:r>
          </a:p>
          <a:p>
            <a:pPr lvl="1">
              <a:buFont typeface="Wingdings"/>
              <a:buChar char="C"/>
            </a:pPr>
            <a:r>
              <a:rPr lang="en-CA" dirty="0">
                <a:latin typeface="+mj-lt"/>
              </a:rPr>
              <a:t>C</a:t>
            </a:r>
            <a:r>
              <a:rPr lang="en-CA" dirty="0" smtClean="0">
                <a:latin typeface="+mj-lt"/>
              </a:rPr>
              <a:t>are deeply about </a:t>
            </a:r>
            <a:r>
              <a:rPr lang="en-CA" b="1" dirty="0" smtClean="0">
                <a:solidFill>
                  <a:srgbClr val="0070C0"/>
                </a:solidFill>
                <a:latin typeface="+mj-lt"/>
              </a:rPr>
              <a:t>customers, employees and shareholders</a:t>
            </a:r>
          </a:p>
          <a:p>
            <a:pPr lvl="1">
              <a:buFont typeface="Wingdings"/>
              <a:buChar char="C"/>
            </a:pPr>
            <a:r>
              <a:rPr lang="en-CA" dirty="0">
                <a:latin typeface="+mj-lt"/>
              </a:rPr>
              <a:t>V</a:t>
            </a:r>
            <a:r>
              <a:rPr lang="en-CA" dirty="0" smtClean="0">
                <a:latin typeface="+mj-lt"/>
              </a:rPr>
              <a:t>alue </a:t>
            </a:r>
            <a:r>
              <a:rPr lang="en-CA" b="1" dirty="0" smtClean="0">
                <a:solidFill>
                  <a:srgbClr val="0070C0"/>
                </a:solidFill>
                <a:latin typeface="+mj-lt"/>
              </a:rPr>
              <a:t>process </a:t>
            </a:r>
            <a:r>
              <a:rPr lang="en-CA" dirty="0" smtClean="0">
                <a:latin typeface="+mj-lt"/>
              </a:rPr>
              <a:t>and </a:t>
            </a:r>
            <a:r>
              <a:rPr lang="en-CA" b="1" dirty="0" smtClean="0">
                <a:solidFill>
                  <a:srgbClr val="0070C0"/>
                </a:solidFill>
                <a:latin typeface="+mj-lt"/>
              </a:rPr>
              <a:t>people</a:t>
            </a:r>
            <a:r>
              <a:rPr lang="en-CA" dirty="0" smtClean="0">
                <a:latin typeface="+mj-lt"/>
              </a:rPr>
              <a:t>, especially customers and create change when needed--even if risk involved </a:t>
            </a:r>
          </a:p>
          <a:p>
            <a:pPr eaLnBrk="1" hangingPunct="1">
              <a:buFont typeface="Wingdings"/>
              <a:buChar char="D"/>
            </a:pPr>
            <a:r>
              <a:rPr lang="en-CA" b="1" i="1" dirty="0" smtClean="0">
                <a:latin typeface="+mj-lt"/>
                <a:sym typeface="Wingdings" pitchFamily="2" charset="2"/>
              </a:rPr>
              <a:t>Non-adaptable</a:t>
            </a:r>
            <a:r>
              <a:rPr lang="en-CA" b="1" dirty="0" smtClean="0">
                <a:latin typeface="+mj-lt"/>
                <a:sym typeface="Wingdings" pitchFamily="2" charset="2"/>
              </a:rPr>
              <a:t> </a:t>
            </a:r>
            <a:endParaRPr lang="en-CA" dirty="0">
              <a:latin typeface="+mj-lt"/>
              <a:sym typeface="Wingdings" pitchFamily="2" charset="2"/>
            </a:endParaRPr>
          </a:p>
          <a:p>
            <a:pPr lvl="1">
              <a:buFont typeface="Wingdings"/>
              <a:buChar char="D"/>
            </a:pPr>
            <a:r>
              <a:rPr lang="en-CA" dirty="0">
                <a:latin typeface="+mj-lt"/>
                <a:sym typeface="Wingdings" pitchFamily="2" charset="2"/>
              </a:rPr>
              <a:t>C</a:t>
            </a:r>
            <a:r>
              <a:rPr lang="en-CA" dirty="0" smtClean="0">
                <a:latin typeface="+mj-lt"/>
                <a:sym typeface="Wingdings" pitchFamily="2" charset="2"/>
              </a:rPr>
              <a:t>are mainly about </a:t>
            </a:r>
            <a:r>
              <a:rPr lang="en-CA" b="1" dirty="0" smtClean="0">
                <a:solidFill>
                  <a:srgbClr val="FF0000"/>
                </a:solidFill>
                <a:latin typeface="+mj-lt"/>
                <a:sym typeface="Wingdings" pitchFamily="2" charset="2"/>
              </a:rPr>
              <a:t>themselves</a:t>
            </a:r>
            <a:r>
              <a:rPr lang="en-CA" dirty="0" smtClean="0">
                <a:latin typeface="+mj-lt"/>
                <a:sym typeface="Wingdings" pitchFamily="2" charset="2"/>
              </a:rPr>
              <a:t>, a </a:t>
            </a:r>
            <a:r>
              <a:rPr lang="en-CA" b="1" dirty="0" smtClean="0">
                <a:solidFill>
                  <a:srgbClr val="FF0000"/>
                </a:solidFill>
                <a:latin typeface="+mj-lt"/>
                <a:sym typeface="Wingdings" pitchFamily="2" charset="2"/>
              </a:rPr>
              <a:t>work group tied to a product or technology</a:t>
            </a:r>
            <a:endParaRPr lang="en-CA" dirty="0">
              <a:latin typeface="+mj-lt"/>
              <a:sym typeface="Wingdings" pitchFamily="2" charset="2"/>
            </a:endParaRPr>
          </a:p>
          <a:p>
            <a:pPr lvl="1">
              <a:buFont typeface="Wingdings"/>
              <a:buChar char="D"/>
            </a:pPr>
            <a:r>
              <a:rPr lang="en-CA" dirty="0">
                <a:latin typeface="+mj-lt"/>
                <a:sym typeface="Wingdings" pitchFamily="2" charset="2"/>
              </a:rPr>
              <a:t>V</a:t>
            </a:r>
            <a:r>
              <a:rPr lang="en-CA" dirty="0" smtClean="0">
                <a:latin typeface="+mj-lt"/>
                <a:sym typeface="Wingdings" pitchFamily="2" charset="2"/>
              </a:rPr>
              <a:t>alue </a:t>
            </a:r>
            <a:r>
              <a:rPr lang="en-CA" b="1" dirty="0" smtClean="0">
                <a:solidFill>
                  <a:srgbClr val="FF0000"/>
                </a:solidFill>
                <a:latin typeface="+mj-lt"/>
                <a:sym typeface="Wingdings" pitchFamily="2" charset="2"/>
              </a:rPr>
              <a:t>order</a:t>
            </a:r>
            <a:r>
              <a:rPr lang="en-CA" dirty="0" smtClean="0">
                <a:latin typeface="+mj-lt"/>
                <a:sym typeface="Wingdings" pitchFamily="2" charset="2"/>
              </a:rPr>
              <a:t> and </a:t>
            </a:r>
            <a:r>
              <a:rPr lang="en-CA" b="1" dirty="0" smtClean="0">
                <a:solidFill>
                  <a:srgbClr val="FF0000"/>
                </a:solidFill>
                <a:latin typeface="+mj-lt"/>
                <a:sym typeface="Wingdings" pitchFamily="2" charset="2"/>
              </a:rPr>
              <a:t>reduced risk </a:t>
            </a:r>
            <a:r>
              <a:rPr lang="en-CA" dirty="0" smtClean="0">
                <a:latin typeface="+mj-lt"/>
                <a:sym typeface="Wingdings" pitchFamily="2" charset="2"/>
              </a:rPr>
              <a:t>more than leadership initiatives</a:t>
            </a:r>
          </a:p>
          <a:p>
            <a:pPr lvl="1">
              <a:buFont typeface="Wingdings"/>
              <a:buChar char="D"/>
            </a:pPr>
            <a:r>
              <a:rPr lang="en-CA" dirty="0">
                <a:latin typeface="+mj-lt"/>
                <a:sym typeface="Wingdings" pitchFamily="2" charset="2"/>
              </a:rPr>
              <a:t>D</a:t>
            </a:r>
            <a:r>
              <a:rPr lang="en-CA" dirty="0" smtClean="0">
                <a:latin typeface="+mj-lt"/>
                <a:sym typeface="Wingdings" pitchFamily="2" charset="2"/>
              </a:rPr>
              <a:t>o not change strategies quickly or take advantage of changes in business environment </a:t>
            </a:r>
            <a:endParaRPr lang="en-CA" dirty="0" smtClean="0">
              <a:latin typeface="+mj-lt"/>
            </a:endParaRPr>
          </a:p>
        </p:txBody>
      </p:sp>
    </p:spTree>
    <p:extLst>
      <p:ext uri="{BB962C8B-B14F-4D97-AF65-F5344CB8AC3E}">
        <p14:creationId xmlns:p14="http://schemas.microsoft.com/office/powerpoint/2010/main" val="400846247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CA" smtClean="0"/>
              <a:t>Examples </a:t>
            </a:r>
          </a:p>
        </p:txBody>
      </p:sp>
      <p:sp>
        <p:nvSpPr>
          <p:cNvPr id="7171" name="Content Placeholder 2"/>
          <p:cNvSpPr>
            <a:spLocks noGrp="1"/>
          </p:cNvSpPr>
          <p:nvPr>
            <p:ph idx="1"/>
          </p:nvPr>
        </p:nvSpPr>
        <p:spPr>
          <a:xfrm>
            <a:off x="1524000" y="2249424"/>
            <a:ext cx="9144000" cy="819536"/>
          </a:xfrm>
        </p:spPr>
        <p:txBody>
          <a:bodyPr anchor="ctr"/>
          <a:lstStyle/>
          <a:p>
            <a:pPr algn="ctr" eaLnBrk="1" hangingPunct="1"/>
            <a:r>
              <a:rPr lang="en-CA" dirty="0" smtClean="0">
                <a:latin typeface="+mj-lt"/>
              </a:rPr>
              <a:t>The Vancouver 2010 Olympic games</a:t>
            </a:r>
          </a:p>
          <a:p>
            <a:pPr algn="ctr" eaLnBrk="1" hangingPunct="1"/>
            <a:endParaRPr lang="en-CA" dirty="0" smtClean="0">
              <a:latin typeface="+mj-lt"/>
            </a:endParaRPr>
          </a:p>
        </p:txBody>
      </p:sp>
      <p:pic>
        <p:nvPicPr>
          <p:cNvPr id="7172" name="Picture 2" descr="https://encrypted-tbn3.gstatic.com/images?q=tbn:ANd9GcRYYnmmbMz_SoafqRPh0Uo1grGmryYb3IqRhz4WzoMeDHM8Wj-2"/>
          <p:cNvPicPr>
            <a:picLocks noChangeAspect="1" noChangeArrowheads="1"/>
          </p:cNvPicPr>
          <p:nvPr/>
        </p:nvPicPr>
        <p:blipFill>
          <a:blip r:embed="rId3" cstate="print"/>
          <a:srcRect/>
          <a:stretch>
            <a:fillRect/>
          </a:stretch>
        </p:blipFill>
        <p:spPr bwMode="auto">
          <a:xfrm>
            <a:off x="7392144" y="2855512"/>
            <a:ext cx="2448272" cy="29117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3" name="Picture 4" descr="http://static.guim.co.uk/sys-images/Admin/BkFill/Default_image_group/2010/2/15/1266271713405/Nodar-Kumaritashvili-001.jpg"/>
          <p:cNvPicPr>
            <a:picLocks noChangeAspect="1" noChangeArrowheads="1"/>
          </p:cNvPicPr>
          <p:nvPr/>
        </p:nvPicPr>
        <p:blipFill>
          <a:blip r:embed="rId4" cstate="print"/>
          <a:srcRect/>
          <a:stretch>
            <a:fillRect/>
          </a:stretch>
        </p:blipFill>
        <p:spPr bwMode="auto">
          <a:xfrm>
            <a:off x="2207568" y="2996952"/>
            <a:ext cx="4381500" cy="2628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94409021"/>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3" descr="walt disney.png"/>
          <p:cNvPicPr>
            <a:picLocks noChangeAspect="1"/>
          </p:cNvPicPr>
          <p:nvPr/>
        </p:nvPicPr>
        <p:blipFill>
          <a:blip r:embed="rId3" cstate="print"/>
          <a:srcRect/>
          <a:stretch>
            <a:fillRect/>
          </a:stretch>
        </p:blipFill>
        <p:spPr bwMode="auto">
          <a:xfrm>
            <a:off x="6960096" y="2060848"/>
            <a:ext cx="3505164" cy="2592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a:xfrm>
            <a:off x="1615966" y="685800"/>
            <a:ext cx="5128106" cy="5715000"/>
          </a:xfrm>
        </p:spPr>
        <p:txBody>
          <a:bodyPr rtlCol="0" anchor="ctr">
            <a:normAutofit/>
          </a:bodyPr>
          <a:lstStyle/>
          <a:p>
            <a:pPr>
              <a:spcAft>
                <a:spcPts val="0"/>
              </a:spcAft>
              <a:defRPr/>
            </a:pPr>
            <a:r>
              <a:rPr lang="en-CA" dirty="0" smtClean="0">
                <a:latin typeface="+mj-lt"/>
              </a:rPr>
              <a:t>Every statement or action has an impact on culture and values </a:t>
            </a:r>
          </a:p>
          <a:p>
            <a:pPr>
              <a:spcAft>
                <a:spcPts val="0"/>
              </a:spcAft>
              <a:defRPr/>
            </a:pPr>
            <a:r>
              <a:rPr lang="en-CA" dirty="0" smtClean="0">
                <a:latin typeface="+mj-lt"/>
              </a:rPr>
              <a:t>Executives often use symbols, ceremonies, speeches, and slogans that match the values- employees socialized</a:t>
            </a:r>
          </a:p>
          <a:p>
            <a:pPr>
              <a:spcAft>
                <a:spcPts val="0"/>
              </a:spcAft>
              <a:defRPr/>
            </a:pPr>
            <a:r>
              <a:rPr lang="en-CA" b="1" i="1" dirty="0" smtClean="0">
                <a:latin typeface="+mj-lt"/>
              </a:rPr>
              <a:t>“Do what you do so well that they will want to see it again and bring their friends</a:t>
            </a:r>
            <a:r>
              <a:rPr lang="en-CA" i="1" dirty="0" smtClean="0">
                <a:latin typeface="+mj-lt"/>
              </a:rPr>
              <a:t>.”</a:t>
            </a:r>
          </a:p>
          <a:p>
            <a:pPr>
              <a:spcAft>
                <a:spcPts val="0"/>
              </a:spcAft>
              <a:buNone/>
              <a:defRPr/>
            </a:pPr>
            <a:r>
              <a:rPr lang="en-CA" i="1" dirty="0" smtClean="0">
                <a:latin typeface="+mj-lt"/>
              </a:rPr>
              <a:t>    - </a:t>
            </a:r>
            <a:r>
              <a:rPr lang="en-CA" b="1" dirty="0" smtClean="0">
                <a:latin typeface="+mj-lt"/>
              </a:rPr>
              <a:t>Walt Disney</a:t>
            </a:r>
          </a:p>
        </p:txBody>
      </p:sp>
    </p:spTree>
    <p:extLst>
      <p:ext uri="{BB962C8B-B14F-4D97-AF65-F5344CB8AC3E}">
        <p14:creationId xmlns:p14="http://schemas.microsoft.com/office/powerpoint/2010/main" val="342382890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1524000" y="548681"/>
            <a:ext cx="9144000" cy="4830763"/>
          </a:xfrm>
        </p:spPr>
        <p:txBody>
          <a:bodyPr anchor="ctr"/>
          <a:lstStyle/>
          <a:p>
            <a:pPr algn="ctr" eaLnBrk="1" hangingPunct="1"/>
            <a:r>
              <a:rPr lang="en-CA" b="1" i="1" dirty="0" smtClean="0">
                <a:latin typeface="+mj-lt"/>
              </a:rPr>
              <a:t>“Business is not about money” </a:t>
            </a:r>
          </a:p>
          <a:p>
            <a:pPr algn="ctr" eaLnBrk="1" hangingPunct="1"/>
            <a:r>
              <a:rPr lang="en-CA" b="1" i="1" dirty="0" smtClean="0">
                <a:latin typeface="+mj-lt"/>
              </a:rPr>
              <a:t>“It’s about relationships” </a:t>
            </a:r>
          </a:p>
          <a:p>
            <a:pPr algn="ctr" eaLnBrk="1" hangingPunct="1"/>
            <a:r>
              <a:rPr lang="en-CA" b="1" i="1" dirty="0" smtClean="0">
                <a:latin typeface="+mj-lt"/>
              </a:rPr>
              <a:t>“They are part of the team” </a:t>
            </a:r>
          </a:p>
          <a:p>
            <a:pPr algn="ctr" eaLnBrk="1" hangingPunct="1"/>
            <a:r>
              <a:rPr lang="en-CA" b="1" i="1" dirty="0" smtClean="0">
                <a:latin typeface="+mj-lt"/>
              </a:rPr>
              <a:t>“They are not owners; they are employees. And that.. Value system is passed on.”</a:t>
            </a:r>
          </a:p>
          <a:p>
            <a:pPr algn="ctr" eaLnBrk="1" hangingPunct="1"/>
            <a:endParaRPr lang="en-CA" b="1" i="1" dirty="0" smtClean="0">
              <a:latin typeface="+mj-lt"/>
            </a:endParaRPr>
          </a:p>
        </p:txBody>
      </p:sp>
      <p:pic>
        <p:nvPicPr>
          <p:cNvPr id="9220" name="Picture 2" descr="https://encrypted-tbn2.gstatic.com/images?q=tbn:ANd9GcTgWkUGVBEj3Bmz_jPdmoBMSVfggpKOlxKYAfaWRJSHkNbwIzbO"/>
          <p:cNvPicPr>
            <a:picLocks noChangeAspect="1" noChangeArrowheads="1"/>
          </p:cNvPicPr>
          <p:nvPr/>
        </p:nvPicPr>
        <p:blipFill rotWithShape="1">
          <a:blip r:embed="rId3" cstate="print"/>
          <a:srcRect t="34276" b="27300"/>
          <a:stretch/>
        </p:blipFill>
        <p:spPr bwMode="auto">
          <a:xfrm>
            <a:off x="2567609" y="4221088"/>
            <a:ext cx="7144581" cy="19608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8184981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CA" dirty="0" smtClean="0"/>
              <a:t>Formal Structure and Systems </a:t>
            </a:r>
          </a:p>
        </p:txBody>
      </p:sp>
      <p:sp>
        <p:nvSpPr>
          <p:cNvPr id="10243" name="Content Placeholder 2"/>
          <p:cNvSpPr>
            <a:spLocks noGrp="1"/>
          </p:cNvSpPr>
          <p:nvPr>
            <p:ph idx="1"/>
          </p:nvPr>
        </p:nvSpPr>
        <p:spPr/>
        <p:txBody>
          <a:bodyPr anchor="ctr">
            <a:noAutofit/>
          </a:bodyPr>
          <a:lstStyle/>
          <a:p>
            <a:pPr eaLnBrk="1" hangingPunct="1"/>
            <a:r>
              <a:rPr lang="en-CA" sz="3000" b="1" i="1" dirty="0">
                <a:latin typeface="+mj-lt"/>
              </a:rPr>
              <a:t>Structure </a:t>
            </a:r>
            <a:r>
              <a:rPr lang="en-CA" sz="3000" dirty="0">
                <a:latin typeface="+mj-lt"/>
              </a:rPr>
              <a:t>- Managers can assign responsibility for ethical values to a specific position </a:t>
            </a:r>
          </a:p>
          <a:p>
            <a:pPr eaLnBrk="1" hangingPunct="1"/>
            <a:r>
              <a:rPr lang="en-CA" sz="3000" b="1" i="1" dirty="0">
                <a:latin typeface="+mj-lt"/>
              </a:rPr>
              <a:t>Ethics committee </a:t>
            </a:r>
            <a:r>
              <a:rPr lang="en-CA" sz="3000" b="1" dirty="0">
                <a:latin typeface="+mj-lt"/>
              </a:rPr>
              <a:t>- </a:t>
            </a:r>
            <a:r>
              <a:rPr lang="en-CA" sz="3000" dirty="0">
                <a:latin typeface="+mj-lt"/>
              </a:rPr>
              <a:t>cross-functional group of executives who oversee company ethics </a:t>
            </a:r>
          </a:p>
          <a:p>
            <a:pPr eaLnBrk="1" hangingPunct="1"/>
            <a:r>
              <a:rPr lang="en-CA" sz="3000" b="1" i="1" dirty="0">
                <a:latin typeface="+mj-lt"/>
              </a:rPr>
              <a:t>Chief ethics officer </a:t>
            </a:r>
            <a:r>
              <a:rPr lang="en-CA" sz="3000" b="1" dirty="0">
                <a:latin typeface="+mj-lt"/>
              </a:rPr>
              <a:t>- </a:t>
            </a:r>
            <a:r>
              <a:rPr lang="en-CA" sz="3000" dirty="0">
                <a:latin typeface="+mj-lt"/>
              </a:rPr>
              <a:t>a high level company executive who oversees all aspects of ethics</a:t>
            </a:r>
            <a:endParaRPr lang="en-CA" sz="3000" b="1" dirty="0">
              <a:latin typeface="+mj-lt"/>
            </a:endParaRPr>
          </a:p>
          <a:p>
            <a:pPr eaLnBrk="1" hangingPunct="1"/>
            <a:endParaRPr lang="en-CA" sz="3000" dirty="0">
              <a:latin typeface="+mj-lt"/>
            </a:endParaRPr>
          </a:p>
        </p:txBody>
      </p:sp>
    </p:spTree>
    <p:extLst>
      <p:ext uri="{BB962C8B-B14F-4D97-AF65-F5344CB8AC3E}">
        <p14:creationId xmlns:p14="http://schemas.microsoft.com/office/powerpoint/2010/main" val="45040666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3" descr="whistleblower.jpg"/>
          <p:cNvPicPr>
            <a:picLocks noChangeAspect="1"/>
          </p:cNvPicPr>
          <p:nvPr/>
        </p:nvPicPr>
        <p:blipFill>
          <a:blip r:embed="rId3" cstate="print"/>
          <a:srcRect/>
          <a:stretch>
            <a:fillRect/>
          </a:stretch>
        </p:blipFill>
        <p:spPr bwMode="auto">
          <a:xfrm>
            <a:off x="6384032" y="2060848"/>
            <a:ext cx="3810000" cy="3962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267" name="Title 1"/>
          <p:cNvSpPr>
            <a:spLocks noGrp="1"/>
          </p:cNvSpPr>
          <p:nvPr>
            <p:ph type="title"/>
          </p:nvPr>
        </p:nvSpPr>
        <p:spPr>
          <a:xfrm>
            <a:off x="1991544" y="908720"/>
            <a:ext cx="8229600" cy="1066800"/>
          </a:xfrm>
        </p:spPr>
        <p:txBody>
          <a:bodyPr/>
          <a:lstStyle/>
          <a:p>
            <a:pPr eaLnBrk="1" hangingPunct="1"/>
            <a:r>
              <a:rPr lang="en-CA" dirty="0" smtClean="0"/>
              <a:t>Formal Structure and Systems </a:t>
            </a:r>
          </a:p>
        </p:txBody>
      </p:sp>
      <p:sp>
        <p:nvSpPr>
          <p:cNvPr id="11268" name="Content Placeholder 2"/>
          <p:cNvSpPr>
            <a:spLocks noGrp="1"/>
          </p:cNvSpPr>
          <p:nvPr>
            <p:ph idx="1"/>
          </p:nvPr>
        </p:nvSpPr>
        <p:spPr>
          <a:xfrm>
            <a:off x="1981200" y="1952244"/>
            <a:ext cx="4114800" cy="4325112"/>
          </a:xfrm>
        </p:spPr>
        <p:txBody>
          <a:bodyPr>
            <a:normAutofit/>
          </a:bodyPr>
          <a:lstStyle/>
          <a:p>
            <a:pPr eaLnBrk="1" hangingPunct="1"/>
            <a:r>
              <a:rPr lang="en-CA" b="1" i="1" dirty="0" smtClean="0">
                <a:latin typeface="+mj-lt"/>
              </a:rPr>
              <a:t>Disclosure Mechanisms </a:t>
            </a:r>
            <a:r>
              <a:rPr lang="en-CA" b="1" dirty="0" smtClean="0">
                <a:latin typeface="+mj-lt"/>
              </a:rPr>
              <a:t>- </a:t>
            </a:r>
            <a:r>
              <a:rPr lang="en-CA" dirty="0" smtClean="0">
                <a:latin typeface="+mj-lt"/>
              </a:rPr>
              <a:t>purpose to help and protect whistle-blowers </a:t>
            </a:r>
          </a:p>
          <a:p>
            <a:pPr eaLnBrk="1" hangingPunct="1"/>
            <a:endParaRPr lang="en-CA" dirty="0" smtClean="0">
              <a:latin typeface="+mj-lt"/>
            </a:endParaRPr>
          </a:p>
          <a:p>
            <a:pPr eaLnBrk="1" hangingPunct="1"/>
            <a:r>
              <a:rPr lang="en-CA" b="1" i="1" dirty="0" smtClean="0">
                <a:latin typeface="+mj-lt"/>
              </a:rPr>
              <a:t>Whistle-blowing </a:t>
            </a:r>
            <a:r>
              <a:rPr lang="en-CA" b="1" dirty="0" smtClean="0">
                <a:latin typeface="+mj-lt"/>
              </a:rPr>
              <a:t>–  </a:t>
            </a:r>
            <a:r>
              <a:rPr lang="en-CA" dirty="0" smtClean="0">
                <a:latin typeface="+mj-lt"/>
              </a:rPr>
              <a:t>employee discloses practice of an organization that is illegal, immoral, or illegitimate</a:t>
            </a:r>
            <a:endParaRPr lang="en-CA" b="1" dirty="0" smtClean="0">
              <a:latin typeface="+mj-lt"/>
            </a:endParaRPr>
          </a:p>
          <a:p>
            <a:pPr eaLnBrk="1" hangingPunct="1"/>
            <a:endParaRPr lang="en-CA" dirty="0" smtClean="0">
              <a:latin typeface="+mj-lt"/>
            </a:endParaRPr>
          </a:p>
        </p:txBody>
      </p:sp>
    </p:spTree>
    <p:extLst>
      <p:ext uri="{BB962C8B-B14F-4D97-AF65-F5344CB8AC3E}">
        <p14:creationId xmlns:p14="http://schemas.microsoft.com/office/powerpoint/2010/main" val="8287249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CA" dirty="0" smtClean="0"/>
              <a:t>Code of Ethics </a:t>
            </a:r>
          </a:p>
        </p:txBody>
      </p:sp>
      <p:sp>
        <p:nvSpPr>
          <p:cNvPr id="12291" name="Content Placeholder 2"/>
          <p:cNvSpPr>
            <a:spLocks noGrp="1"/>
          </p:cNvSpPr>
          <p:nvPr>
            <p:ph idx="1"/>
          </p:nvPr>
        </p:nvSpPr>
        <p:spPr>
          <a:xfrm>
            <a:off x="1775520" y="2276873"/>
            <a:ext cx="8496944" cy="4335091"/>
          </a:xfrm>
        </p:spPr>
        <p:txBody>
          <a:bodyPr>
            <a:normAutofit/>
          </a:bodyPr>
          <a:lstStyle/>
          <a:p>
            <a:pPr eaLnBrk="1" hangingPunct="1"/>
            <a:r>
              <a:rPr lang="en-CA" b="1" i="1" dirty="0" smtClean="0">
                <a:latin typeface="+mj-lt"/>
              </a:rPr>
              <a:t>Code of Ethics</a:t>
            </a:r>
            <a:r>
              <a:rPr lang="en-CA" dirty="0" smtClean="0">
                <a:latin typeface="+mj-lt"/>
              </a:rPr>
              <a:t> - a formal statement of the company’s values concerning ethics and social responsibility</a:t>
            </a:r>
          </a:p>
          <a:p>
            <a:pPr eaLnBrk="1" hangingPunct="1"/>
            <a:r>
              <a:rPr lang="en-CA" dirty="0" smtClean="0">
                <a:latin typeface="+mj-lt"/>
              </a:rPr>
              <a:t>Ethical values set standards as to what is good or bad in behaviour and decision making</a:t>
            </a:r>
          </a:p>
          <a:p>
            <a:pPr eaLnBrk="1" hangingPunct="1"/>
            <a:r>
              <a:rPr lang="en-CA" dirty="0" smtClean="0">
                <a:latin typeface="+mj-lt"/>
              </a:rPr>
              <a:t>Ethical decisions are influenced by</a:t>
            </a:r>
          </a:p>
          <a:p>
            <a:pPr lvl="1"/>
            <a:r>
              <a:rPr lang="en-CA" dirty="0">
                <a:latin typeface="+mj-lt"/>
              </a:rPr>
              <a:t>M</a:t>
            </a:r>
            <a:r>
              <a:rPr lang="en-CA" dirty="0" smtClean="0">
                <a:latin typeface="+mj-lt"/>
              </a:rPr>
              <a:t>anagement’s personal background</a:t>
            </a:r>
          </a:p>
          <a:p>
            <a:pPr lvl="1"/>
            <a:r>
              <a:rPr lang="en-CA" dirty="0">
                <a:latin typeface="+mj-lt"/>
              </a:rPr>
              <a:t>O</a:t>
            </a:r>
            <a:r>
              <a:rPr lang="en-CA" dirty="0" smtClean="0">
                <a:latin typeface="+mj-lt"/>
              </a:rPr>
              <a:t>rganizational culture</a:t>
            </a:r>
          </a:p>
          <a:p>
            <a:pPr lvl="1"/>
            <a:r>
              <a:rPr lang="en-CA" dirty="0">
                <a:latin typeface="+mj-lt"/>
              </a:rPr>
              <a:t>O</a:t>
            </a:r>
            <a:r>
              <a:rPr lang="en-CA" dirty="0" smtClean="0">
                <a:latin typeface="+mj-lt"/>
              </a:rPr>
              <a:t>rganizational systems</a:t>
            </a:r>
          </a:p>
        </p:txBody>
      </p:sp>
    </p:spTree>
    <p:extLst>
      <p:ext uri="{BB962C8B-B14F-4D97-AF65-F5344CB8AC3E}">
        <p14:creationId xmlns:p14="http://schemas.microsoft.com/office/powerpoint/2010/main" val="393029794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91544" y="836712"/>
            <a:ext cx="8229600" cy="1066800"/>
          </a:xfrm>
        </p:spPr>
        <p:txBody>
          <a:bodyPr/>
          <a:lstStyle/>
          <a:p>
            <a:pPr eaLnBrk="1" hangingPunct="1"/>
            <a:r>
              <a:rPr lang="en-CA" dirty="0" smtClean="0"/>
              <a:t>Training Programs </a:t>
            </a:r>
          </a:p>
        </p:txBody>
      </p:sp>
      <p:sp>
        <p:nvSpPr>
          <p:cNvPr id="13315" name="Content Placeholder 2"/>
          <p:cNvSpPr>
            <a:spLocks noGrp="1"/>
          </p:cNvSpPr>
          <p:nvPr>
            <p:ph idx="1"/>
          </p:nvPr>
        </p:nvSpPr>
        <p:spPr>
          <a:xfrm>
            <a:off x="1991544" y="1772816"/>
            <a:ext cx="8229600" cy="4325112"/>
          </a:xfrm>
        </p:spPr>
        <p:txBody>
          <a:bodyPr/>
          <a:lstStyle/>
          <a:p>
            <a:pPr eaLnBrk="1" hangingPunct="1"/>
            <a:r>
              <a:rPr lang="en-CA" dirty="0" smtClean="0">
                <a:latin typeface="+mj-lt"/>
              </a:rPr>
              <a:t>To ensure that ethical issues are considered in daily decision making, companies can supplement a written code of ethics with employee training programs. </a:t>
            </a:r>
          </a:p>
          <a:p>
            <a:pPr eaLnBrk="1" hangingPunct="1"/>
            <a:endParaRPr lang="en-CA" dirty="0" smtClean="0">
              <a:latin typeface="+mj-lt"/>
            </a:endParaRPr>
          </a:p>
          <a:p>
            <a:pPr eaLnBrk="1" hangingPunct="1">
              <a:buFont typeface="Arial" pitchFamily="34" charset="0"/>
              <a:buNone/>
            </a:pPr>
            <a:endParaRPr lang="en-CA" dirty="0" smtClean="0">
              <a:latin typeface="+mj-lt"/>
            </a:endParaRPr>
          </a:p>
          <a:p>
            <a:pPr eaLnBrk="1" hangingPunct="1">
              <a:buFont typeface="Arial" pitchFamily="34" charset="0"/>
              <a:buNone/>
            </a:pPr>
            <a:endParaRPr lang="en-CA" dirty="0" smtClean="0">
              <a:latin typeface="+mj-l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9656" y="3703470"/>
            <a:ext cx="6168596" cy="25068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8798760"/>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5327" y="980728"/>
            <a:ext cx="8229600" cy="1066800"/>
          </a:xfrm>
        </p:spPr>
        <p:txBody>
          <a:bodyPr rtlCol="0">
            <a:normAutofit fontScale="90000"/>
          </a:bodyPr>
          <a:lstStyle/>
          <a:p>
            <a:pPr>
              <a:defRPr/>
            </a:pPr>
            <a:r>
              <a:rPr lang="en-CA" dirty="0" smtClean="0"/>
              <a:t>Organizational Culture and Ethics in a Global Environment </a:t>
            </a:r>
            <a:endParaRPr lang="en-CA" dirty="0"/>
          </a:p>
        </p:txBody>
      </p:sp>
      <p:sp>
        <p:nvSpPr>
          <p:cNvPr id="14339" name="Content Placeholder 2"/>
          <p:cNvSpPr>
            <a:spLocks noGrp="1"/>
          </p:cNvSpPr>
          <p:nvPr>
            <p:ph idx="1"/>
          </p:nvPr>
        </p:nvSpPr>
        <p:spPr>
          <a:xfrm>
            <a:off x="1991544" y="2348880"/>
            <a:ext cx="4896908" cy="4325112"/>
          </a:xfrm>
        </p:spPr>
        <p:txBody>
          <a:bodyPr anchor="ctr">
            <a:normAutofit/>
          </a:bodyPr>
          <a:lstStyle/>
          <a:p>
            <a:pPr eaLnBrk="1" hangingPunct="1"/>
            <a:r>
              <a:rPr lang="en-CA" dirty="0" smtClean="0">
                <a:latin typeface="+mj-lt"/>
              </a:rPr>
              <a:t>“ </a:t>
            </a:r>
            <a:r>
              <a:rPr lang="en-CA" i="1" dirty="0" smtClean="0">
                <a:latin typeface="+mj-lt"/>
              </a:rPr>
              <a:t>The rest of the world matters to a degree that it never did in the past</a:t>
            </a:r>
            <a:r>
              <a:rPr lang="en-CA" dirty="0" smtClean="0">
                <a:latin typeface="+mj-lt"/>
              </a:rPr>
              <a:t>”. </a:t>
            </a:r>
          </a:p>
          <a:p>
            <a:pPr eaLnBrk="1" hangingPunct="1">
              <a:buFont typeface="Arial" pitchFamily="34" charset="0"/>
              <a:buNone/>
            </a:pPr>
            <a:endParaRPr lang="en-CA" dirty="0" smtClean="0">
              <a:latin typeface="+mj-lt"/>
            </a:endParaRPr>
          </a:p>
          <a:p>
            <a:pPr eaLnBrk="1" hangingPunct="1"/>
            <a:r>
              <a:rPr lang="en-CA" dirty="0" smtClean="0">
                <a:latin typeface="+mj-lt"/>
              </a:rPr>
              <a:t>Employees from different countries </a:t>
            </a:r>
          </a:p>
          <a:p>
            <a:pPr lvl="1"/>
            <a:r>
              <a:rPr lang="en-CA" dirty="0" smtClean="0">
                <a:latin typeface="+mj-lt"/>
                <a:sym typeface="Webdings" pitchFamily="18" charset="2"/>
              </a:rPr>
              <a:t></a:t>
            </a:r>
            <a:r>
              <a:rPr lang="en-CA" dirty="0" smtClean="0">
                <a:latin typeface="+mj-lt"/>
              </a:rPr>
              <a:t>different </a:t>
            </a:r>
            <a:r>
              <a:rPr lang="en-CA" b="1" dirty="0" smtClean="0">
                <a:solidFill>
                  <a:srgbClr val="002060"/>
                </a:solidFill>
                <a:latin typeface="+mj-lt"/>
              </a:rPr>
              <a:t>attitudes</a:t>
            </a:r>
            <a:r>
              <a:rPr lang="en-CA" dirty="0" smtClean="0">
                <a:latin typeface="+mj-lt"/>
              </a:rPr>
              <a:t> and </a:t>
            </a:r>
            <a:r>
              <a:rPr lang="en-CA" b="1" dirty="0" smtClean="0">
                <a:solidFill>
                  <a:srgbClr val="002060"/>
                </a:solidFill>
                <a:latin typeface="+mj-lt"/>
              </a:rPr>
              <a:t>beliefs</a:t>
            </a:r>
            <a:endParaRPr lang="en-CA" b="1" dirty="0">
              <a:solidFill>
                <a:srgbClr val="002060"/>
              </a:solidFill>
              <a:latin typeface="+mj-lt"/>
              <a:sym typeface="Webdings" pitchFamily="18" charset="2"/>
            </a:endParaRPr>
          </a:p>
          <a:p>
            <a:pPr lvl="1"/>
            <a:r>
              <a:rPr lang="en-CA" dirty="0" smtClean="0">
                <a:latin typeface="+mj-lt"/>
                <a:sym typeface="Webdings" pitchFamily="18" charset="2"/>
              </a:rPr>
              <a:t></a:t>
            </a:r>
            <a:r>
              <a:rPr lang="en-CA" dirty="0" smtClean="0">
                <a:latin typeface="+mj-lt"/>
              </a:rPr>
              <a:t>difficult to establish a sense of community and cohesiveness based on organizational culture</a:t>
            </a:r>
          </a:p>
          <a:p>
            <a:pPr eaLnBrk="1" hangingPunct="1"/>
            <a:endParaRPr lang="en-CA" dirty="0" smtClean="0">
              <a:latin typeface="+mj-lt"/>
            </a:endParaRPr>
          </a:p>
        </p:txBody>
      </p:sp>
      <p:pic>
        <p:nvPicPr>
          <p:cNvPr id="14340" name="Picture 2" descr="http://t0.gstatic.com/images?q=tbn:ANd9GcRSpu5QqxdSRhbUvQRWY9ZaJo2ourfJdObmlcZGHFxA6YZwGfcU"/>
          <p:cNvPicPr>
            <a:picLocks noChangeAspect="1" noChangeArrowheads="1"/>
          </p:cNvPicPr>
          <p:nvPr/>
        </p:nvPicPr>
        <p:blipFill rotWithShape="1">
          <a:blip r:embed="rId3" cstate="print"/>
          <a:srcRect b="12094"/>
          <a:stretch/>
        </p:blipFill>
        <p:spPr bwMode="auto">
          <a:xfrm>
            <a:off x="6888452" y="2276873"/>
            <a:ext cx="3346475" cy="29417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9684844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t0.gstatic.com/images?q=tbn:ANd9GcRSpu5QqxdSRhbUvQRWY9ZaJo2ourfJdObmlcZGHFxA6YZwGfcU"/>
          <p:cNvPicPr>
            <a:picLocks noChangeAspect="1" noChangeArrowheads="1"/>
          </p:cNvPicPr>
          <p:nvPr/>
        </p:nvPicPr>
        <p:blipFill rotWithShape="1">
          <a:blip r:embed="rId3" cstate="print"/>
          <a:srcRect b="12632"/>
          <a:stretch/>
        </p:blipFill>
        <p:spPr bwMode="auto">
          <a:xfrm>
            <a:off x="1919536" y="2274536"/>
            <a:ext cx="3384376" cy="29568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363" name="Title 1"/>
          <p:cNvSpPr>
            <a:spLocks noGrp="1"/>
          </p:cNvSpPr>
          <p:nvPr>
            <p:ph type="title"/>
          </p:nvPr>
        </p:nvSpPr>
        <p:spPr/>
        <p:txBody>
          <a:bodyPr/>
          <a:lstStyle/>
          <a:p>
            <a:pPr eaLnBrk="1" hangingPunct="1"/>
            <a:r>
              <a:rPr lang="en-CA" dirty="0" smtClean="0"/>
              <a:t>Global Culture </a:t>
            </a:r>
          </a:p>
        </p:txBody>
      </p:sp>
      <p:sp>
        <p:nvSpPr>
          <p:cNvPr id="15364" name="Content Placeholder 2"/>
          <p:cNvSpPr>
            <a:spLocks noGrp="1"/>
          </p:cNvSpPr>
          <p:nvPr>
            <p:ph idx="1"/>
          </p:nvPr>
        </p:nvSpPr>
        <p:spPr>
          <a:xfrm>
            <a:off x="5490988" y="2238499"/>
            <a:ext cx="4824536" cy="3781884"/>
          </a:xfrm>
        </p:spPr>
        <p:txBody>
          <a:bodyPr>
            <a:normAutofit/>
          </a:bodyPr>
          <a:lstStyle/>
          <a:p>
            <a:pPr eaLnBrk="1" hangingPunct="1"/>
            <a:r>
              <a:rPr lang="en-CA" sz="2600" dirty="0">
                <a:latin typeface="+mj-lt"/>
              </a:rPr>
              <a:t>Emphasis on multicultural rather than national values</a:t>
            </a:r>
          </a:p>
          <a:p>
            <a:pPr eaLnBrk="1" hangingPunct="1"/>
            <a:r>
              <a:rPr lang="en-CA" sz="2600" dirty="0">
                <a:latin typeface="+mj-lt"/>
              </a:rPr>
              <a:t>Status on merit and not nationality</a:t>
            </a:r>
          </a:p>
          <a:p>
            <a:pPr eaLnBrk="1" hangingPunct="1"/>
            <a:r>
              <a:rPr lang="en-CA" sz="2600" dirty="0">
                <a:latin typeface="+mj-lt"/>
              </a:rPr>
              <a:t>Open to ideas from other cultures</a:t>
            </a:r>
          </a:p>
          <a:p>
            <a:pPr eaLnBrk="1" hangingPunct="1"/>
            <a:r>
              <a:rPr lang="en-CA" sz="2600" dirty="0">
                <a:latin typeface="+mj-lt"/>
              </a:rPr>
              <a:t>Sensitive to cultural differences but not limited to them </a:t>
            </a:r>
          </a:p>
          <a:p>
            <a:pPr eaLnBrk="1" hangingPunct="1">
              <a:buFont typeface="Arial" pitchFamily="34" charset="0"/>
              <a:buNone/>
            </a:pPr>
            <a:endParaRPr lang="en-CA" sz="2600" dirty="0">
              <a:latin typeface="+mj-lt"/>
            </a:endParaRPr>
          </a:p>
        </p:txBody>
      </p:sp>
      <p:sp>
        <p:nvSpPr>
          <p:cNvPr id="15366" name="TextBox 5"/>
          <p:cNvSpPr txBox="1">
            <a:spLocks noChangeArrowheads="1"/>
          </p:cNvSpPr>
          <p:nvPr/>
        </p:nvSpPr>
        <p:spPr bwMode="auto">
          <a:xfrm>
            <a:off x="8534400" y="6172200"/>
            <a:ext cx="2133600" cy="369888"/>
          </a:xfrm>
          <a:prstGeom prst="rect">
            <a:avLst/>
          </a:prstGeom>
          <a:solidFill>
            <a:schemeClr val="bg1"/>
          </a:solidFill>
          <a:ln w="9525">
            <a:noFill/>
            <a:miter lim="800000"/>
            <a:headEnd/>
            <a:tailEnd/>
          </a:ln>
        </p:spPr>
        <p:txBody>
          <a:bodyPr>
            <a:spAutoFit/>
          </a:bodyPr>
          <a:lstStyle/>
          <a:p>
            <a:endParaRPr lang="en-CA"/>
          </a:p>
        </p:txBody>
      </p:sp>
    </p:spTree>
    <p:extLst>
      <p:ext uri="{BB962C8B-B14F-4D97-AF65-F5344CB8AC3E}">
        <p14:creationId xmlns:p14="http://schemas.microsoft.com/office/powerpoint/2010/main" val="234972847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980728"/>
            <a:ext cx="7560840" cy="1066800"/>
          </a:xfrm>
        </p:spPr>
        <p:txBody>
          <a:bodyPr rtlCol="0">
            <a:normAutofit fontScale="90000"/>
          </a:bodyPr>
          <a:lstStyle/>
          <a:p>
            <a:pPr>
              <a:defRPr/>
            </a:pPr>
            <a:r>
              <a:rPr lang="en-CA" dirty="0" smtClean="0"/>
              <a:t>Organizational Culture and Ethics in a Global Environment </a:t>
            </a:r>
            <a:endParaRPr lang="en-CA" dirty="0"/>
          </a:p>
        </p:txBody>
      </p:sp>
      <p:sp>
        <p:nvSpPr>
          <p:cNvPr id="16387" name="Content Placeholder 2"/>
          <p:cNvSpPr>
            <a:spLocks noGrp="1"/>
          </p:cNvSpPr>
          <p:nvPr>
            <p:ph idx="1"/>
          </p:nvPr>
        </p:nvSpPr>
        <p:spPr>
          <a:xfrm>
            <a:off x="1981200" y="2249424"/>
            <a:ext cx="4978896" cy="4325112"/>
          </a:xfrm>
        </p:spPr>
        <p:txBody>
          <a:bodyPr anchor="ctr"/>
          <a:lstStyle/>
          <a:p>
            <a:pPr eaLnBrk="1" hangingPunct="1"/>
            <a:r>
              <a:rPr lang="en-CA" b="1" i="1" dirty="0">
                <a:latin typeface="+mj-lt"/>
              </a:rPr>
              <a:t>S</a:t>
            </a:r>
            <a:r>
              <a:rPr lang="en-CA" b="1" i="1" dirty="0" smtClean="0">
                <a:latin typeface="+mj-lt"/>
              </a:rPr>
              <a:t>ocial audit</a:t>
            </a:r>
            <a:r>
              <a:rPr lang="en-CA" i="1" dirty="0" smtClean="0">
                <a:latin typeface="+mj-lt"/>
              </a:rPr>
              <a:t>,</a:t>
            </a:r>
            <a:r>
              <a:rPr lang="en-CA" dirty="0" smtClean="0">
                <a:latin typeface="+mj-lt"/>
              </a:rPr>
              <a:t> which measures and reports the ethical, social, and environmental impact of a company’s operations.</a:t>
            </a:r>
          </a:p>
          <a:p>
            <a:pPr eaLnBrk="1" hangingPunct="1"/>
            <a:r>
              <a:rPr lang="en-CA" dirty="0" smtClean="0">
                <a:latin typeface="+mj-lt"/>
              </a:rPr>
              <a:t>Social Accountability 8000</a:t>
            </a:r>
          </a:p>
          <a:p>
            <a:pPr eaLnBrk="1" hangingPunct="1"/>
            <a:endParaRPr lang="en-CA" dirty="0" smtClean="0">
              <a:latin typeface="+mj-lt"/>
            </a:endParaRPr>
          </a:p>
        </p:txBody>
      </p:sp>
      <p:pic>
        <p:nvPicPr>
          <p:cNvPr id="16388" name="Picture 2" descr="http://www.iqnet-ltd.com/userfiles/Kopie%20von%20SA8000_Acred_Mark.JPG"/>
          <p:cNvPicPr>
            <a:picLocks noChangeAspect="1" noChangeArrowheads="1"/>
          </p:cNvPicPr>
          <p:nvPr/>
        </p:nvPicPr>
        <p:blipFill>
          <a:blip r:embed="rId3" cstate="print"/>
          <a:srcRect/>
          <a:stretch>
            <a:fillRect/>
          </a:stretch>
        </p:blipFill>
        <p:spPr bwMode="auto">
          <a:xfrm>
            <a:off x="7031994" y="2276873"/>
            <a:ext cx="3046413" cy="3667125"/>
          </a:xfrm>
          <a:prstGeom prst="rect">
            <a:avLst/>
          </a:prstGeom>
          <a:noFill/>
          <a:ln w="9525">
            <a:noFill/>
            <a:miter lim="800000"/>
            <a:headEnd/>
            <a:tailEnd/>
          </a:ln>
        </p:spPr>
      </p:pic>
    </p:spTree>
    <p:extLst>
      <p:ext uri="{BB962C8B-B14F-4D97-AF65-F5344CB8AC3E}">
        <p14:creationId xmlns:p14="http://schemas.microsoft.com/office/powerpoint/2010/main" val="311277819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VTI">
  <a:themeElements>
    <a:clrScheme name="">
      <a:dk1>
        <a:srgbClr val="000000"/>
      </a:dk1>
      <a:lt1>
        <a:srgbClr val="FFFFFF"/>
      </a:lt1>
      <a:dk2>
        <a:srgbClr val="243641"/>
      </a:dk2>
      <a:lt2>
        <a:srgbClr val="E2E3E8"/>
      </a:lt2>
      <a:accent1>
        <a:srgbClr val="ABA271"/>
      </a:accent1>
      <a:accent2>
        <a:srgbClr val="94A75E"/>
      </a:accent2>
      <a:accent3>
        <a:srgbClr val="83AA70"/>
      </a:accent3>
      <a:accent4>
        <a:srgbClr val="63B16A"/>
      </a:accent4>
      <a:accent5>
        <a:srgbClr val="70AD8F"/>
      </a:accent5>
      <a:accent6>
        <a:srgbClr val="62AEA8"/>
      </a:accent6>
      <a:hlink>
        <a:srgbClr val="707BB2"/>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DBAWHISTLEBLOWINGETHICALTRAININGSEVEN</Template>
  <TotalTime>5952</TotalTime>
  <Words>3278</Words>
  <Application>Microsoft Office PowerPoint</Application>
  <PresentationFormat>Widescreen</PresentationFormat>
  <Paragraphs>544</Paragraphs>
  <Slides>82</Slides>
  <Notes>64</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82</vt:i4>
      </vt:variant>
    </vt:vector>
  </HeadingPairs>
  <TitlesOfParts>
    <vt:vector size="94" baseType="lpstr">
      <vt:lpstr>SimSun</vt:lpstr>
      <vt:lpstr>Arial</vt:lpstr>
      <vt:lpstr>Arial Black</vt:lpstr>
      <vt:lpstr>Calibri</vt:lpstr>
      <vt:lpstr>Calibri Light</vt:lpstr>
      <vt:lpstr>Impact</vt:lpstr>
      <vt:lpstr>Symbol</vt:lpstr>
      <vt:lpstr>Times New Roman</vt:lpstr>
      <vt:lpstr>Webdings</vt:lpstr>
      <vt:lpstr>Wingdings</vt:lpstr>
      <vt:lpstr>RetrospectVTI</vt:lpstr>
      <vt:lpstr>Microsoft Clip Gallery</vt:lpstr>
      <vt:lpstr>DBA Power, Obedience and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Discussion</vt:lpstr>
      <vt:lpstr>Purpose</vt:lpstr>
      <vt:lpstr>Introduction</vt:lpstr>
      <vt:lpstr>Organizations as Cultures Bolman &amp; Deal, Reframing Organizations (2003) – Chapter 12</vt:lpstr>
      <vt:lpstr>Symbolic Assumptions</vt:lpstr>
      <vt:lpstr>Symbolic Assumptions (cont.)</vt:lpstr>
      <vt:lpstr>Symbols in Organizations</vt:lpstr>
      <vt:lpstr>Prepare to be</vt:lpstr>
      <vt:lpstr>Organizations as Theatres  Bolman &amp; Deal, Reframing Organizations (2003) – Chapter 13</vt:lpstr>
      <vt:lpstr>Real Life: Wal-Mart</vt:lpstr>
      <vt:lpstr>Group Activity</vt:lpstr>
      <vt:lpstr>Stewart, Mulgrew, and Mahoney</vt:lpstr>
      <vt:lpstr>Moo-Acres Organic Ice Cream </vt:lpstr>
      <vt:lpstr>Advanced Advertising</vt:lpstr>
      <vt:lpstr>The American-Irish Museum</vt:lpstr>
      <vt:lpstr>CocoTan Surf Shop</vt:lpstr>
      <vt:lpstr>PowerPoint Presentation</vt:lpstr>
      <vt:lpstr>Concept of Power</vt:lpstr>
      <vt:lpstr>Concept of Power</vt:lpstr>
      <vt:lpstr>Sources of Organizational Power: Interpersonal</vt:lpstr>
      <vt:lpstr>Which Power is Most Effective?</vt:lpstr>
      <vt:lpstr>Information Power</vt:lpstr>
      <vt:lpstr>Using Power Ethically</vt:lpstr>
      <vt:lpstr>Two Faces of Power</vt:lpstr>
      <vt:lpstr>Successful Power Users</vt:lpstr>
      <vt:lpstr>Sources of Organizational Power: Intergroup</vt:lpstr>
      <vt:lpstr>Power Analysis:  A Broader View</vt:lpstr>
      <vt:lpstr>Power Analysis:  A Broader View</vt:lpstr>
      <vt:lpstr>Etzioni’s Power Analysis  According to Etzioni's power analysis, the characteristics of the organization are an important factor in deciding the type of power to use.</vt:lpstr>
      <vt:lpstr>Kanter’s Symbols of Power</vt:lpstr>
      <vt:lpstr>Kanter’s Symbols of Powerlessness</vt:lpstr>
      <vt:lpstr>Korda’s Power Symbols</vt:lpstr>
      <vt:lpstr>Political Behavior in Organizations</vt:lpstr>
      <vt:lpstr>Effective Political Characteristics</vt:lpstr>
      <vt:lpstr>Influence Tactics</vt:lpstr>
      <vt:lpstr>Managing Political Behavior</vt:lpstr>
      <vt:lpstr>Managing Up: The Boss</vt:lpstr>
      <vt:lpstr>Managing Up: The Boss</vt:lpstr>
      <vt:lpstr>Sharing Power: Empowerment</vt:lpstr>
      <vt:lpstr>Empowerment’s Dimensions</vt:lpstr>
      <vt:lpstr>Guidelines for Empowering</vt:lpstr>
      <vt:lpstr>Employee Empowerment Grid</vt:lpstr>
      <vt:lpstr>Using Power Effectively</vt:lpstr>
      <vt:lpstr>Ethics</vt:lpstr>
      <vt:lpstr>Continued</vt:lpstr>
      <vt:lpstr>Social Responsibility </vt:lpstr>
      <vt:lpstr>How do managers become more socially responsible?</vt:lpstr>
      <vt:lpstr>Adaptive VS. Maladaptive Cultures</vt:lpstr>
      <vt:lpstr>Ethical Values and Social Responsibility</vt:lpstr>
      <vt:lpstr>Sources of Individual Ethical Principles</vt:lpstr>
      <vt:lpstr>Sources of Individual Ethical Principles</vt:lpstr>
      <vt:lpstr>Managerial Ethics and Social Responsibility</vt:lpstr>
      <vt:lpstr>PowerPoint Presentation</vt:lpstr>
      <vt:lpstr>Does It Pay to Be Good?</vt:lpstr>
      <vt:lpstr>Sources of Ethical Values in Organizations</vt:lpstr>
      <vt:lpstr>Personal Ethics</vt:lpstr>
      <vt:lpstr>Organizational Culture</vt:lpstr>
      <vt:lpstr>Organizational Systems</vt:lpstr>
      <vt:lpstr>External Stakeholders</vt:lpstr>
      <vt:lpstr>How Leaders Shape Culture and Ethics </vt:lpstr>
      <vt:lpstr>PowerPoint Presentation</vt:lpstr>
      <vt:lpstr>Values and Culture  </vt:lpstr>
      <vt:lpstr>Values Based Leadership</vt:lpstr>
      <vt:lpstr>PowerPoint Presentation</vt:lpstr>
      <vt:lpstr>Examples </vt:lpstr>
      <vt:lpstr>PowerPoint Presentation</vt:lpstr>
      <vt:lpstr>PowerPoint Presentation</vt:lpstr>
      <vt:lpstr>Formal Structure and Systems </vt:lpstr>
      <vt:lpstr>Formal Structure and Systems </vt:lpstr>
      <vt:lpstr>Code of Ethics </vt:lpstr>
      <vt:lpstr>Training Programs </vt:lpstr>
      <vt:lpstr>Organizational Culture and Ethics in a Global Environment </vt:lpstr>
      <vt:lpstr>Global Culture </vt:lpstr>
      <vt:lpstr>Organizational Culture and Ethics in a Global Environment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Power, Obedience and Control</dc:title>
  <dc:creator>Administrator</dc:creator>
  <cp:lastModifiedBy>Administrator</cp:lastModifiedBy>
  <cp:revision>4</cp:revision>
  <cp:lastPrinted>2019-11-22T09:46:42Z</cp:lastPrinted>
  <dcterms:created xsi:type="dcterms:W3CDTF">2019-11-21T13:01:04Z</dcterms:created>
  <dcterms:modified xsi:type="dcterms:W3CDTF">2019-11-25T16:13:06Z</dcterms:modified>
</cp:coreProperties>
</file>