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5" r:id="rId4"/>
    <p:sldId id="259" r:id="rId5"/>
    <p:sldId id="266" r:id="rId6"/>
    <p:sldId id="264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lma-and-louise-1991-1108x0-c-default.jpg"/>
          <p:cNvPicPr>
            <a:picLocks noChangeAspect="1"/>
          </p:cNvPicPr>
          <p:nvPr/>
        </p:nvPicPr>
        <p:blipFill>
          <a:blip r:embed="rId2"/>
          <a:srcRect b="16666"/>
          <a:stretch>
            <a:fillRect/>
          </a:stretch>
        </p:blipFill>
        <p:spPr>
          <a:xfrm>
            <a:off x="0" y="857232"/>
            <a:ext cx="9144000" cy="571501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14282" y="285728"/>
            <a:ext cx="373640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rgbClr val="FFFF00"/>
                </a:solidFill>
              </a:rPr>
              <a:t>Film Genre:</a:t>
            </a:r>
          </a:p>
          <a:p>
            <a:r>
              <a:rPr lang="en-GB" sz="4000" b="1" dirty="0" smtClean="0">
                <a:solidFill>
                  <a:schemeClr val="accent6">
                    <a:lumMod val="75000"/>
                  </a:schemeClr>
                </a:solidFill>
              </a:rPr>
              <a:t>The Road Movie</a:t>
            </a:r>
            <a:endParaRPr lang="en-GB" sz="36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 </a:t>
            </a:r>
            <a:r>
              <a:rPr lang="en-GB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</a:t>
            </a:r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helma-and-louise-1991-1108x0-c-default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 b="16666"/>
          <a:stretch>
            <a:fillRect/>
          </a:stretch>
        </p:blipFill>
        <p:spPr>
          <a:xfrm>
            <a:off x="0" y="857232"/>
            <a:ext cx="9144000" cy="571501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42900"/>
            <a:ext cx="9144000" cy="1143000"/>
          </a:xfrm>
        </p:spPr>
        <p:txBody>
          <a:bodyPr/>
          <a:lstStyle/>
          <a:p>
            <a:pPr algn="l"/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</a:rPr>
              <a:t>Road Movie: conventions (1)</a:t>
            </a:r>
            <a:endParaRPr lang="en-GB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2928934"/>
            <a:ext cx="914400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3000" b="1" dirty="0" smtClean="0">
                <a:solidFill>
                  <a:schemeClr val="bg1"/>
                </a:solidFill>
              </a:rPr>
              <a:t> A breakdown of the family unit</a:t>
            </a:r>
          </a:p>
          <a:p>
            <a:pPr>
              <a:buFont typeface="Arial" pitchFamily="34" charset="0"/>
              <a:buChar char="•"/>
            </a:pPr>
            <a:r>
              <a:rPr lang="en-GB" sz="3000" b="1" dirty="0" smtClean="0">
                <a:solidFill>
                  <a:schemeClr val="bg1"/>
                </a:solidFill>
              </a:rPr>
              <a:t> E</a:t>
            </a:r>
            <a:r>
              <a:rPr lang="en-GB" sz="3000" b="1" dirty="0" smtClean="0">
                <a:solidFill>
                  <a:schemeClr val="bg1"/>
                </a:solidFill>
              </a:rPr>
              <a:t>vents are acted upon characters</a:t>
            </a:r>
            <a:r>
              <a:rPr lang="en-GB" sz="3000" b="1" dirty="0" smtClean="0">
                <a:solidFill>
                  <a:schemeClr val="bg1"/>
                </a:solidFill>
              </a:rPr>
              <a:t> and obstacles are constantly being presented in the way</a:t>
            </a:r>
          </a:p>
          <a:p>
            <a:pPr>
              <a:buFont typeface="Arial" pitchFamily="34" charset="0"/>
              <a:buChar char="•"/>
            </a:pPr>
            <a:r>
              <a:rPr lang="en-GB" sz="3000" b="1" dirty="0" smtClean="0">
                <a:solidFill>
                  <a:schemeClr val="bg1"/>
                </a:solidFill>
              </a:rPr>
              <a:t> A protagonist who is readily identifiable with a means of transportation</a:t>
            </a:r>
          </a:p>
          <a:p>
            <a:pPr>
              <a:buFont typeface="Arial" pitchFamily="34" charset="0"/>
              <a:buChar char="•"/>
            </a:pPr>
            <a:r>
              <a:rPr lang="en-GB" sz="3000" b="1" dirty="0" smtClean="0">
                <a:solidFill>
                  <a:schemeClr val="bg1"/>
                </a:solidFill>
              </a:rPr>
              <a:t> A focus of men in the absence of women</a:t>
            </a:r>
          </a:p>
          <a:p>
            <a:endParaRPr lang="en-GB" sz="3000" b="1" dirty="0" smtClean="0">
              <a:solidFill>
                <a:schemeClr val="bg1"/>
              </a:solidFill>
            </a:endParaRPr>
          </a:p>
          <a:p>
            <a:pPr algn="r"/>
            <a:r>
              <a:rPr lang="en-GB" sz="2000" b="1" dirty="0" smtClean="0">
                <a:solidFill>
                  <a:schemeClr val="bg1"/>
                </a:solidFill>
              </a:rPr>
              <a:t>Timothy Corrigan</a:t>
            </a:r>
            <a:endParaRPr lang="en-GB" sz="3000" b="1" dirty="0" smtClean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1500174"/>
            <a:ext cx="9144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 smtClean="0">
                <a:solidFill>
                  <a:schemeClr val="bg1"/>
                </a:solidFill>
              </a:rPr>
              <a:t>A literal  (or physical) journey</a:t>
            </a:r>
          </a:p>
          <a:p>
            <a:r>
              <a:rPr lang="en-GB" sz="3000" b="1" dirty="0" smtClean="0">
                <a:solidFill>
                  <a:schemeClr val="bg1"/>
                </a:solidFill>
              </a:rPr>
              <a:t>A metaphorical (or existential ) journey</a:t>
            </a:r>
          </a:p>
          <a:p>
            <a:endParaRPr lang="en-GB" sz="30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helma-and-louise-1991-1108x0-c-default.jpg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 b="16666"/>
          <a:stretch>
            <a:fillRect/>
          </a:stretch>
        </p:blipFill>
        <p:spPr>
          <a:xfrm>
            <a:off x="0" y="857232"/>
            <a:ext cx="9144000" cy="5715016"/>
          </a:xfrm>
          <a:prstGeom prst="rect">
            <a:avLst/>
          </a:prstGeom>
        </p:spPr>
      </p:pic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0" y="-142900"/>
            <a:ext cx="9144000" cy="1143000"/>
          </a:xfrm>
        </p:spPr>
        <p:txBody>
          <a:bodyPr/>
          <a:lstStyle/>
          <a:p>
            <a:pPr algn="l"/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</a:rPr>
              <a:t>Road Movie: conventions (2)</a:t>
            </a:r>
            <a:endParaRPr lang="en-GB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1357298"/>
            <a:ext cx="9144000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3000" b="1" dirty="0" smtClean="0">
                <a:solidFill>
                  <a:schemeClr val="bg1"/>
                </a:solidFill>
              </a:rPr>
              <a:t> </a:t>
            </a:r>
            <a:r>
              <a:rPr lang="en-GB" sz="3000" b="1" dirty="0" smtClean="0">
                <a:solidFill>
                  <a:schemeClr val="bg1"/>
                </a:solidFill>
              </a:rPr>
              <a:t>The protagonists are most happy when they’re moving</a:t>
            </a:r>
          </a:p>
          <a:p>
            <a:pPr>
              <a:buFont typeface="Arial" pitchFamily="34" charset="0"/>
              <a:buChar char="•"/>
            </a:pPr>
            <a:r>
              <a:rPr lang="en-GB" sz="3000" b="1" dirty="0" smtClean="0">
                <a:solidFill>
                  <a:schemeClr val="bg1"/>
                </a:solidFill>
              </a:rPr>
              <a:t> </a:t>
            </a:r>
            <a:r>
              <a:rPr lang="en-GB" sz="3000" b="1" dirty="0" smtClean="0">
                <a:solidFill>
                  <a:schemeClr val="bg1"/>
                </a:solidFill>
              </a:rPr>
              <a:t>Women were not the protagonists of road movies. They were not awarded the privilege of travel’</a:t>
            </a:r>
            <a:endParaRPr lang="en-GB" sz="3000" b="1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sz="3000" b="1" dirty="0" smtClean="0">
                <a:solidFill>
                  <a:schemeClr val="bg1"/>
                </a:solidFill>
              </a:rPr>
              <a:t>The road movie is about ‘the automobile as an expression of freedom and </a:t>
            </a:r>
            <a:r>
              <a:rPr lang="en-GB" sz="3000" b="1" dirty="0" smtClean="0">
                <a:solidFill>
                  <a:schemeClr val="bg1"/>
                </a:solidFill>
              </a:rPr>
              <a:t>individuality’</a:t>
            </a:r>
            <a:endParaRPr lang="en-GB" sz="3000" b="1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sz="3000" b="1" dirty="0" smtClean="0">
                <a:solidFill>
                  <a:schemeClr val="bg1"/>
                </a:solidFill>
              </a:rPr>
              <a:t>(On </a:t>
            </a:r>
            <a:r>
              <a:rPr lang="en-GB" sz="3000" b="1" i="1" dirty="0" smtClean="0">
                <a:solidFill>
                  <a:schemeClr val="bg1"/>
                </a:solidFill>
              </a:rPr>
              <a:t>Thelma and Louise</a:t>
            </a:r>
            <a:r>
              <a:rPr lang="en-GB" sz="3000" b="1" dirty="0" smtClean="0">
                <a:solidFill>
                  <a:schemeClr val="bg1"/>
                </a:solidFill>
              </a:rPr>
              <a:t>): The text establishes ‘The road as a site of liberation for the women, an escape from their dreary lives and the law … this situates it quite firmly within the genre of the road movie’.</a:t>
            </a:r>
          </a:p>
          <a:p>
            <a:endParaRPr lang="en-GB" sz="2000" b="1" dirty="0" smtClean="0">
              <a:solidFill>
                <a:schemeClr val="bg1"/>
              </a:solidFill>
            </a:endParaRPr>
          </a:p>
          <a:p>
            <a:pPr algn="r"/>
            <a:r>
              <a:rPr lang="en-GB" sz="2000" b="1" dirty="0" smtClean="0">
                <a:solidFill>
                  <a:schemeClr val="bg1"/>
                </a:solidFill>
              </a:rPr>
              <a:t>Marita Sturken, </a:t>
            </a:r>
            <a:r>
              <a:rPr lang="en-GB" sz="2000" b="1" i="1" dirty="0" smtClean="0">
                <a:solidFill>
                  <a:schemeClr val="bg1"/>
                </a:solidFill>
              </a:rPr>
              <a:t>Thelma and Louise</a:t>
            </a:r>
            <a:endParaRPr lang="en-GB" sz="3000" b="1" i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easy_ride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85794"/>
            <a:ext cx="9144000" cy="51435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214290"/>
            <a:ext cx="2144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chemeClr val="accent6">
                    <a:lumMod val="75000"/>
                  </a:schemeClr>
                </a:solidFill>
              </a:rPr>
              <a:t>Easy Rider</a:t>
            </a:r>
            <a:endParaRPr lang="en-GB" sz="36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785794"/>
            <a:ext cx="1448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Hopper, 1969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0" y="1857364"/>
            <a:ext cx="44291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b="1" dirty="0" smtClean="0">
                <a:solidFill>
                  <a:schemeClr val="bg1"/>
                </a:solidFill>
              </a:rPr>
              <a:t> </a:t>
            </a:r>
            <a:r>
              <a:rPr lang="en-GB" sz="2400" b="1" dirty="0" smtClean="0">
                <a:solidFill>
                  <a:schemeClr val="bg1"/>
                </a:solidFill>
              </a:rPr>
              <a:t>Road as site of liberation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solidFill>
                  <a:schemeClr val="bg1"/>
                </a:solidFill>
              </a:rPr>
              <a:t> </a:t>
            </a:r>
            <a:r>
              <a:rPr lang="en-GB" sz="2400" b="1" dirty="0" smtClean="0">
                <a:solidFill>
                  <a:schemeClr val="bg1"/>
                </a:solidFill>
              </a:rPr>
              <a:t>Protagonist + vehicle</a:t>
            </a:r>
            <a:endParaRPr lang="en-GB" sz="2400" b="1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solidFill>
                  <a:schemeClr val="bg1"/>
                </a:solidFill>
              </a:rPr>
              <a:t> </a:t>
            </a:r>
            <a:r>
              <a:rPr lang="en-GB" sz="2400" b="1" dirty="0" smtClean="0">
                <a:solidFill>
                  <a:schemeClr val="bg1"/>
                </a:solidFill>
              </a:rPr>
              <a:t>Obstacles</a:t>
            </a:r>
            <a:endParaRPr lang="en-GB" sz="2400" b="1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solidFill>
                  <a:schemeClr val="bg1"/>
                </a:solidFill>
              </a:rPr>
              <a:t> </a:t>
            </a:r>
            <a:r>
              <a:rPr lang="en-GB" sz="2400" b="1" dirty="0" smtClean="0">
                <a:solidFill>
                  <a:schemeClr val="bg1"/>
                </a:solidFill>
              </a:rPr>
              <a:t>Happy when moving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solidFill>
                  <a:schemeClr val="bg1"/>
                </a:solidFill>
              </a:rPr>
              <a:t> </a:t>
            </a:r>
            <a:r>
              <a:rPr lang="en-GB" sz="2400" b="1" dirty="0" smtClean="0">
                <a:solidFill>
                  <a:schemeClr val="bg1"/>
                </a:solidFill>
              </a:rPr>
              <a:t>Men not women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solidFill>
                  <a:schemeClr val="bg1"/>
                </a:solidFill>
              </a:rPr>
              <a:t> </a:t>
            </a:r>
            <a:r>
              <a:rPr lang="en-GB" sz="2400" b="1" dirty="0" smtClean="0">
                <a:solidFill>
                  <a:schemeClr val="bg1"/>
                </a:solidFill>
              </a:rPr>
              <a:t>Social </a:t>
            </a:r>
            <a:r>
              <a:rPr lang="en-GB" sz="2400" b="1" dirty="0" smtClean="0">
                <a:solidFill>
                  <a:schemeClr val="bg1"/>
                </a:solidFill>
              </a:rPr>
              <a:t>commentary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solidFill>
                  <a:schemeClr val="bg1"/>
                </a:solidFill>
              </a:rPr>
              <a:t> </a:t>
            </a:r>
            <a:r>
              <a:rPr lang="en-GB" sz="2400" b="1" dirty="0" smtClean="0">
                <a:solidFill>
                  <a:schemeClr val="bg1"/>
                </a:solidFill>
              </a:rPr>
              <a:t>Western</a:t>
            </a:r>
            <a:endParaRPr lang="en-GB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easy_ride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1670" y="428604"/>
            <a:ext cx="5072098" cy="285305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 descr="searchers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71670" y="3643314"/>
            <a:ext cx="5064128" cy="2848572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000760" y="2928934"/>
            <a:ext cx="11640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Easy Rider</a:t>
            </a:r>
            <a:endParaRPr lang="en-GB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715008" y="6143644"/>
            <a:ext cx="1515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Searchers</a:t>
            </a:r>
            <a:endParaRPr lang="en-GB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paris-texas-watching-recommendation-videoSixteenByNineJumbo1600-v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0" y="860107"/>
            <a:ext cx="9144000" cy="513778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0" y="285728"/>
            <a:ext cx="23843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chemeClr val="accent6">
                    <a:lumMod val="75000"/>
                  </a:schemeClr>
                </a:solidFill>
              </a:rPr>
              <a:t>Paris, Texas</a:t>
            </a:r>
            <a:endParaRPr lang="en-GB" sz="36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857232"/>
            <a:ext cx="16005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Wenders, 1984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2285992"/>
            <a:ext cx="442912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b="1" dirty="0" smtClean="0">
                <a:solidFill>
                  <a:schemeClr val="bg1"/>
                </a:solidFill>
              </a:rPr>
              <a:t> </a:t>
            </a:r>
            <a:r>
              <a:rPr lang="en-GB" sz="2400" b="1" dirty="0" smtClean="0">
                <a:solidFill>
                  <a:schemeClr val="bg1"/>
                </a:solidFill>
              </a:rPr>
              <a:t>Breakdown of family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solidFill>
                  <a:schemeClr val="bg1"/>
                </a:solidFill>
              </a:rPr>
              <a:t> </a:t>
            </a:r>
            <a:r>
              <a:rPr lang="en-GB" sz="2400" b="1" dirty="0" smtClean="0">
                <a:solidFill>
                  <a:schemeClr val="bg1"/>
                </a:solidFill>
              </a:rPr>
              <a:t>Liberation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solidFill>
                  <a:schemeClr val="bg1"/>
                </a:solidFill>
              </a:rPr>
              <a:t> </a:t>
            </a:r>
            <a:r>
              <a:rPr lang="en-GB" sz="2400" b="1" dirty="0" smtClean="0">
                <a:solidFill>
                  <a:schemeClr val="bg1"/>
                </a:solidFill>
              </a:rPr>
              <a:t>Obstacles</a:t>
            </a:r>
            <a:endParaRPr lang="en-GB" sz="2400" b="1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solidFill>
                  <a:schemeClr val="bg1"/>
                </a:solidFill>
              </a:rPr>
              <a:t> </a:t>
            </a:r>
            <a:r>
              <a:rPr lang="en-GB" sz="2400" b="1" dirty="0" smtClean="0">
                <a:solidFill>
                  <a:schemeClr val="bg1"/>
                </a:solidFill>
              </a:rPr>
              <a:t>Happy when moving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solidFill>
                  <a:schemeClr val="bg1"/>
                </a:solidFill>
              </a:rPr>
              <a:t> </a:t>
            </a:r>
            <a:r>
              <a:rPr lang="en-GB" sz="2400" b="1" dirty="0" smtClean="0">
                <a:solidFill>
                  <a:schemeClr val="bg1"/>
                </a:solidFill>
              </a:rPr>
              <a:t>Men not women?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solidFill>
                  <a:schemeClr val="bg1"/>
                </a:solidFill>
              </a:rPr>
              <a:t> </a:t>
            </a:r>
            <a:r>
              <a:rPr lang="en-GB" sz="2400" b="1" dirty="0" smtClean="0">
                <a:solidFill>
                  <a:schemeClr val="bg1"/>
                </a:solidFill>
              </a:rPr>
              <a:t>Protagonist + vehicle?</a:t>
            </a:r>
            <a:endParaRPr lang="en-GB" sz="2400" b="1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solidFill>
                  <a:schemeClr val="bg1"/>
                </a:solidFill>
              </a:rPr>
              <a:t> </a:t>
            </a:r>
            <a:r>
              <a:rPr lang="en-GB" sz="2400" b="1" dirty="0" smtClean="0">
                <a:solidFill>
                  <a:schemeClr val="bg1"/>
                </a:solidFill>
              </a:rPr>
              <a:t>Social commentary</a:t>
            </a:r>
          </a:p>
          <a:p>
            <a:endParaRPr lang="en-GB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thelma-and-louise-1991-1108x0-c-default.jpg"/>
          <p:cNvPicPr>
            <a:picLocks noChangeAspect="1"/>
          </p:cNvPicPr>
          <p:nvPr/>
        </p:nvPicPr>
        <p:blipFill>
          <a:blip r:embed="rId2"/>
          <a:srcRect b="16666"/>
          <a:stretch>
            <a:fillRect/>
          </a:stretch>
        </p:blipFill>
        <p:spPr>
          <a:xfrm>
            <a:off x="0" y="857232"/>
            <a:ext cx="9144000" cy="571501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285728"/>
            <a:ext cx="3754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chemeClr val="accent6">
                    <a:lumMod val="75000"/>
                  </a:schemeClr>
                </a:solidFill>
              </a:rPr>
              <a:t>Thelma and Louise</a:t>
            </a:r>
            <a:endParaRPr lang="en-GB" sz="36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857232"/>
            <a:ext cx="1250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Scott, 1991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2500306"/>
            <a:ext cx="407196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‘The road as a site of liberation for the women, an escape from their dreary lives and the </a:t>
            </a: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law’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Obstacles</a:t>
            </a:r>
            <a:endParaRPr lang="en-GB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Happy when moving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Protagonist </a:t>
            </a: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vehicle</a:t>
            </a:r>
            <a:endParaRPr lang="en-GB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Social commentary</a:t>
            </a:r>
          </a:p>
          <a:p>
            <a:pPr>
              <a:buFont typeface="Arial" pitchFamily="34" charset="0"/>
              <a:buChar char="•"/>
            </a:pPr>
            <a:endParaRPr lang="en-GB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358</TotalTime>
  <Words>283</Words>
  <Application>Microsoft Office PowerPoint</Application>
  <PresentationFormat>On-screen Show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Slide 1</vt:lpstr>
      <vt:lpstr>Road Movie: conventions (1)</vt:lpstr>
      <vt:lpstr>Road Movie: conventions (2)</vt:lpstr>
      <vt:lpstr>Slide 4</vt:lpstr>
      <vt:lpstr>Slide 5</vt:lpstr>
      <vt:lpstr>Slide 6</vt:lpstr>
      <vt:lpstr>Slide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32</cp:revision>
  <dcterms:created xsi:type="dcterms:W3CDTF">2016-10-05T07:20:19Z</dcterms:created>
  <dcterms:modified xsi:type="dcterms:W3CDTF">2018-11-23T21:52:19Z</dcterms:modified>
</cp:coreProperties>
</file>