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2" r:id="rId1"/>
  </p:sldMasterIdLst>
  <p:notesMasterIdLst>
    <p:notesMasterId r:id="rId16"/>
  </p:notesMasterIdLst>
  <p:sldIdLst>
    <p:sldId id="256" r:id="rId2"/>
    <p:sldId id="257" r:id="rId3"/>
    <p:sldId id="258" r:id="rId4"/>
    <p:sldId id="259" r:id="rId5"/>
    <p:sldId id="260" r:id="rId6"/>
    <p:sldId id="261" r:id="rId7"/>
    <p:sldId id="262" r:id="rId8"/>
    <p:sldId id="263" r:id="rId9"/>
    <p:sldId id="268" r:id="rId10"/>
    <p:sldId id="269" r:id="rId11"/>
    <p:sldId id="264" r:id="rId12"/>
    <p:sldId id="265" r:id="rId13"/>
    <p:sldId id="266" r:id="rId14"/>
    <p:sldId id="267"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71" d="100"/>
          <a:sy n="71" d="100"/>
        </p:scale>
        <p:origin x="1138" y="2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5BD26CA-2B0D-4709-A92A-FF4096119B68}" type="datetimeFigureOut">
              <a:rPr lang="en-GB" smtClean="0"/>
              <a:t>23/01/2020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C1CA726-8004-4C0B-A5B2-42C1722B6086}" type="slidenum">
              <a:rPr lang="en-GB" smtClean="0"/>
              <a:t>‹#›</a:t>
            </a:fld>
            <a:endParaRPr lang="en-GB"/>
          </a:p>
        </p:txBody>
      </p:sp>
    </p:spTree>
    <p:extLst>
      <p:ext uri="{BB962C8B-B14F-4D97-AF65-F5344CB8AC3E}">
        <p14:creationId xmlns:p14="http://schemas.microsoft.com/office/powerpoint/2010/main" val="34680927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 presently work as a Family Liaison Officer and Additional Learning Needs Coordinator at a Welsh Primary school in Neath and Port Talbot. The school provides education for pupils between three and 11 years of age.  There are 347 pupils on roll, which includes a part-time nursery class.  The school admits pupils on a full-time basis at the beginning of the September following their fourth birthday.  Approximately 13% of pupils are entitled to free school meals. 68 pupils receive intervention, 31 pupils have additional learning needs and are at school action or school action plus and 3 pupils have a statement of education needs.</a:t>
            </a:r>
          </a:p>
          <a:p>
            <a:r>
              <a:rPr lang="en-GB" sz="1200" kern="1200" dirty="0">
                <a:solidFill>
                  <a:schemeClr val="tx1"/>
                </a:solidFill>
                <a:effectLst/>
                <a:latin typeface="+mn-lt"/>
                <a:ea typeface="+mn-ea"/>
                <a:cs typeface="+mn-cs"/>
              </a:rPr>
              <a:t>The school is a designated Welsh Primary School. The official school language is Welsh. Approximately 62% of pupils come from English-speaking homes. By the time the children are about 5 years of age they are confident and experienced enough to speak Welsh fluently and naturally.  The medium of instruction in the Infant and Nursery classes is Welsh.  Both Welsh and English are used as language mediums in the Junior department but much more of an emphasis is placed on the Welsh.  A basic aim of the school is to provide pupils with a bilingual education, which will enable them to gain equal proficiency in both Welsh and English languages.</a:t>
            </a:r>
          </a:p>
          <a:p>
            <a:endParaRPr lang="en-GB" dirty="0"/>
          </a:p>
        </p:txBody>
      </p:sp>
      <p:sp>
        <p:nvSpPr>
          <p:cNvPr id="4" name="Slide Number Placeholder 3"/>
          <p:cNvSpPr>
            <a:spLocks noGrp="1"/>
          </p:cNvSpPr>
          <p:nvPr>
            <p:ph type="sldNum" sz="quarter" idx="5"/>
          </p:nvPr>
        </p:nvSpPr>
        <p:spPr/>
        <p:txBody>
          <a:bodyPr/>
          <a:lstStyle/>
          <a:p>
            <a:fld id="{1C1CA726-8004-4C0B-A5B2-42C1722B6086}" type="slidenum">
              <a:rPr lang="en-GB" smtClean="0"/>
              <a:t>2</a:t>
            </a:fld>
            <a:endParaRPr lang="en-GB"/>
          </a:p>
        </p:txBody>
      </p:sp>
    </p:spTree>
    <p:extLst>
      <p:ext uri="{BB962C8B-B14F-4D97-AF65-F5344CB8AC3E}">
        <p14:creationId xmlns:p14="http://schemas.microsoft.com/office/powerpoint/2010/main" val="24987361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Whilst completing the school’s additional learning needs provision map and from discussions with class teachers it became apparent to me that as a school, the number of children who have received a diagnosis and the number of children that are displaying signs of Autism Spectrum are rising in our school.</a:t>
            </a:r>
          </a:p>
          <a:p>
            <a:endParaRPr lang="en-GB" dirty="0"/>
          </a:p>
        </p:txBody>
      </p:sp>
      <p:sp>
        <p:nvSpPr>
          <p:cNvPr id="4" name="Slide Number Placeholder 3"/>
          <p:cNvSpPr>
            <a:spLocks noGrp="1"/>
          </p:cNvSpPr>
          <p:nvPr>
            <p:ph type="sldNum" sz="quarter" idx="5"/>
          </p:nvPr>
        </p:nvSpPr>
        <p:spPr/>
        <p:txBody>
          <a:bodyPr/>
          <a:lstStyle/>
          <a:p>
            <a:fld id="{1C1CA726-8004-4C0B-A5B2-42C1722B6086}" type="slidenum">
              <a:rPr lang="en-GB" smtClean="0"/>
              <a:t>3</a:t>
            </a:fld>
            <a:endParaRPr lang="en-GB"/>
          </a:p>
        </p:txBody>
      </p:sp>
    </p:spTree>
    <p:extLst>
      <p:ext uri="{BB962C8B-B14F-4D97-AF65-F5344CB8AC3E}">
        <p14:creationId xmlns:p14="http://schemas.microsoft.com/office/powerpoint/2010/main" val="3898655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“Knowledge about the ASD profile of girls and women is very limited. Their underlying ASD may be overshadowed by coexisting conditions (for example, ADHD) and/or secondary symptoms such as mental health disorders (eating, anxiety, obsessive-compulsive, conduct, paranoia, depressive, personality or sleep disorders). This can result in referral to non-ASD services that may miss the root cause of ASD-associated difficulties. Misdiagnosis can lead to inappropriate treatment and management of the problem, and to continuing negative life impacts and bleak outcomes.”</a:t>
            </a:r>
          </a:p>
          <a:p>
            <a:r>
              <a:rPr lang="en-GB" dirty="0" err="1"/>
              <a:t>Nasen</a:t>
            </a:r>
            <a:r>
              <a:rPr lang="en-GB" dirty="0"/>
              <a:t> –Helping Everyone Achieve  Girls and Autism: Flying Under the Radar A quick guide to supporting girls with autism spectrum conditions 2016</a:t>
            </a:r>
          </a:p>
          <a:p>
            <a:endParaRPr lang="en-GB" dirty="0"/>
          </a:p>
        </p:txBody>
      </p:sp>
      <p:sp>
        <p:nvSpPr>
          <p:cNvPr id="4" name="Slide Number Placeholder 3"/>
          <p:cNvSpPr>
            <a:spLocks noGrp="1"/>
          </p:cNvSpPr>
          <p:nvPr>
            <p:ph type="sldNum" sz="quarter" idx="5"/>
          </p:nvPr>
        </p:nvSpPr>
        <p:spPr/>
        <p:txBody>
          <a:bodyPr/>
          <a:lstStyle/>
          <a:p>
            <a:fld id="{1C1CA726-8004-4C0B-A5B2-42C1722B6086}" type="slidenum">
              <a:rPr lang="en-GB" smtClean="0"/>
              <a:t>4</a:t>
            </a:fld>
            <a:endParaRPr lang="en-GB"/>
          </a:p>
        </p:txBody>
      </p:sp>
    </p:spTree>
    <p:extLst>
      <p:ext uri="{BB962C8B-B14F-4D97-AF65-F5344CB8AC3E}">
        <p14:creationId xmlns:p14="http://schemas.microsoft.com/office/powerpoint/2010/main" val="9280489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my opinion we as staff in our school need to adjust our systems to make sure that we identify and reflect on unexplained symptoms by listening to the child and their family. Teachers and other members of staff need the knowledge of ASD indicators in girls in order to identify these children so that they receive an earlier referral/diagnosis and they can implement  support strategies for that child.</a:t>
            </a:r>
          </a:p>
          <a:p>
            <a:r>
              <a:rPr lang="en-GB" dirty="0"/>
              <a:t>3 girls in our junior department are displaying some of these behaviours and are now receiving “</a:t>
            </a:r>
            <a:r>
              <a:rPr lang="en-GB" dirty="0" err="1"/>
              <a:t>Talkabout</a:t>
            </a:r>
            <a:r>
              <a:rPr lang="en-GB" dirty="0"/>
              <a:t>” intervention and have social communication targets.</a:t>
            </a:r>
          </a:p>
        </p:txBody>
      </p:sp>
      <p:sp>
        <p:nvSpPr>
          <p:cNvPr id="4" name="Slide Number Placeholder 3"/>
          <p:cNvSpPr>
            <a:spLocks noGrp="1"/>
          </p:cNvSpPr>
          <p:nvPr>
            <p:ph type="sldNum" sz="quarter" idx="5"/>
          </p:nvPr>
        </p:nvSpPr>
        <p:spPr/>
        <p:txBody>
          <a:bodyPr/>
          <a:lstStyle/>
          <a:p>
            <a:fld id="{1C1CA726-8004-4C0B-A5B2-42C1722B6086}" type="slidenum">
              <a:rPr lang="en-GB" smtClean="0"/>
              <a:t>8</a:t>
            </a:fld>
            <a:endParaRPr lang="en-GB"/>
          </a:p>
        </p:txBody>
      </p:sp>
    </p:spTree>
    <p:extLst>
      <p:ext uri="{BB962C8B-B14F-4D97-AF65-F5344CB8AC3E}">
        <p14:creationId xmlns:p14="http://schemas.microsoft.com/office/powerpoint/2010/main" val="37892909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looking at the characteristics of the two girls that we have in our school with diagnosis, even though autism affects everyone differently they both have significant differences in characteristics.</a:t>
            </a:r>
          </a:p>
        </p:txBody>
      </p:sp>
      <p:sp>
        <p:nvSpPr>
          <p:cNvPr id="4" name="Slide Number Placeholder 3"/>
          <p:cNvSpPr>
            <a:spLocks noGrp="1"/>
          </p:cNvSpPr>
          <p:nvPr>
            <p:ph type="sldNum" sz="quarter" idx="5"/>
          </p:nvPr>
        </p:nvSpPr>
        <p:spPr/>
        <p:txBody>
          <a:bodyPr/>
          <a:lstStyle/>
          <a:p>
            <a:fld id="{1C1CA726-8004-4C0B-A5B2-42C1722B6086}" type="slidenum">
              <a:rPr lang="en-GB" smtClean="0"/>
              <a:t>9</a:t>
            </a:fld>
            <a:endParaRPr lang="en-GB"/>
          </a:p>
        </p:txBody>
      </p:sp>
    </p:spTree>
    <p:extLst>
      <p:ext uri="{BB962C8B-B14F-4D97-AF65-F5344CB8AC3E}">
        <p14:creationId xmlns:p14="http://schemas.microsoft.com/office/powerpoint/2010/main" val="19891138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have come to the conclusion that as part of my own personal professional development to further research Autism and Girls.</a:t>
            </a:r>
          </a:p>
        </p:txBody>
      </p:sp>
      <p:sp>
        <p:nvSpPr>
          <p:cNvPr id="4" name="Slide Number Placeholder 3"/>
          <p:cNvSpPr>
            <a:spLocks noGrp="1"/>
          </p:cNvSpPr>
          <p:nvPr>
            <p:ph type="sldNum" sz="quarter" idx="5"/>
          </p:nvPr>
        </p:nvSpPr>
        <p:spPr/>
        <p:txBody>
          <a:bodyPr/>
          <a:lstStyle/>
          <a:p>
            <a:fld id="{1C1CA726-8004-4C0B-A5B2-42C1722B6086}" type="slidenum">
              <a:rPr lang="en-GB" smtClean="0"/>
              <a:t>10</a:t>
            </a:fld>
            <a:endParaRPr lang="en-GB"/>
          </a:p>
        </p:txBody>
      </p:sp>
    </p:spTree>
    <p:extLst>
      <p:ext uri="{BB962C8B-B14F-4D97-AF65-F5344CB8AC3E}">
        <p14:creationId xmlns:p14="http://schemas.microsoft.com/office/powerpoint/2010/main" val="19023594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have found that critically reflecting on how we support the children with ASD in our school has been useful in order for us to further develop and </a:t>
            </a:r>
            <a:r>
              <a:rPr lang="en-GB"/>
              <a:t>plan for the future.</a:t>
            </a:r>
          </a:p>
        </p:txBody>
      </p:sp>
      <p:sp>
        <p:nvSpPr>
          <p:cNvPr id="4" name="Slide Number Placeholder 3"/>
          <p:cNvSpPr>
            <a:spLocks noGrp="1"/>
          </p:cNvSpPr>
          <p:nvPr>
            <p:ph type="sldNum" sz="quarter" idx="5"/>
          </p:nvPr>
        </p:nvSpPr>
        <p:spPr/>
        <p:txBody>
          <a:bodyPr/>
          <a:lstStyle/>
          <a:p>
            <a:fld id="{1C1CA726-8004-4C0B-A5B2-42C1722B6086}" type="slidenum">
              <a:rPr lang="en-GB" smtClean="0"/>
              <a:t>14</a:t>
            </a:fld>
            <a:endParaRPr lang="en-GB"/>
          </a:p>
        </p:txBody>
      </p:sp>
    </p:spTree>
    <p:extLst>
      <p:ext uri="{BB962C8B-B14F-4D97-AF65-F5344CB8AC3E}">
        <p14:creationId xmlns:p14="http://schemas.microsoft.com/office/powerpoint/2010/main" val="51508180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D7798911-5E11-4742-A33A-A9AA3E6EB093}" type="datetimeFigureOut">
              <a:rPr lang="en-GB" smtClean="0"/>
              <a:t>23/01/2020</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832A0E12-0C03-432F-97FD-CFDB3ADD64CC}" type="slidenum">
              <a:rPr lang="en-GB" smtClean="0"/>
              <a:t>‹#›</a:t>
            </a:fld>
            <a:endParaRPr lang="en-GB"/>
          </a:p>
        </p:txBody>
      </p:sp>
    </p:spTree>
    <p:extLst>
      <p:ext uri="{BB962C8B-B14F-4D97-AF65-F5344CB8AC3E}">
        <p14:creationId xmlns:p14="http://schemas.microsoft.com/office/powerpoint/2010/main" val="21323572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7798911-5E11-4742-A33A-A9AA3E6EB093}" type="datetimeFigureOut">
              <a:rPr lang="en-GB" smtClean="0"/>
              <a:t>23/01/2020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32A0E12-0C03-432F-97FD-CFDB3ADD64CC}" type="slidenum">
              <a:rPr lang="en-GB" smtClean="0"/>
              <a:t>‹#›</a:t>
            </a:fld>
            <a:endParaRPr lang="en-GB"/>
          </a:p>
        </p:txBody>
      </p:sp>
    </p:spTree>
    <p:extLst>
      <p:ext uri="{BB962C8B-B14F-4D97-AF65-F5344CB8AC3E}">
        <p14:creationId xmlns:p14="http://schemas.microsoft.com/office/powerpoint/2010/main" val="2084725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7798911-5E11-4742-A33A-A9AA3E6EB093}" type="datetimeFigureOut">
              <a:rPr lang="en-GB" smtClean="0"/>
              <a:t>23/01/2020</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832A0E12-0C03-432F-97FD-CFDB3ADD64CC}" type="slidenum">
              <a:rPr lang="en-GB" smtClean="0"/>
              <a:t>‹#›</a:t>
            </a:fld>
            <a:endParaRPr lang="en-GB"/>
          </a:p>
        </p:txBody>
      </p:sp>
    </p:spTree>
    <p:extLst>
      <p:ext uri="{BB962C8B-B14F-4D97-AF65-F5344CB8AC3E}">
        <p14:creationId xmlns:p14="http://schemas.microsoft.com/office/powerpoint/2010/main" val="37607504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7798911-5E11-4742-A33A-A9AA3E6EB093}" type="datetimeFigureOut">
              <a:rPr lang="en-GB" smtClean="0"/>
              <a:t>23/01/2020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32A0E12-0C03-432F-97FD-CFDB3ADD64CC}" type="slidenum">
              <a:rPr lang="en-GB" smtClean="0"/>
              <a:t>‹#›</a:t>
            </a:fld>
            <a:endParaRPr lang="en-GB"/>
          </a:p>
        </p:txBody>
      </p:sp>
    </p:spTree>
    <p:extLst>
      <p:ext uri="{BB962C8B-B14F-4D97-AF65-F5344CB8AC3E}">
        <p14:creationId xmlns:p14="http://schemas.microsoft.com/office/powerpoint/2010/main" val="6085645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7798911-5E11-4742-A33A-A9AA3E6EB093}" type="datetimeFigureOut">
              <a:rPr lang="en-GB" smtClean="0"/>
              <a:t>23/01/2020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32A0E12-0C03-432F-97FD-CFDB3ADD64CC}" type="slidenum">
              <a:rPr lang="en-GB" smtClean="0"/>
              <a:t>‹#›</a:t>
            </a:fld>
            <a:endParaRPr lang="en-GB"/>
          </a:p>
        </p:txBody>
      </p:sp>
    </p:spTree>
    <p:extLst>
      <p:ext uri="{BB962C8B-B14F-4D97-AF65-F5344CB8AC3E}">
        <p14:creationId xmlns:p14="http://schemas.microsoft.com/office/powerpoint/2010/main" val="10798366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7798911-5E11-4742-A33A-A9AA3E6EB093}" type="datetimeFigureOut">
              <a:rPr lang="en-GB" smtClean="0"/>
              <a:t>23/01/2020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32A0E12-0C03-432F-97FD-CFDB3ADD64CC}" type="slidenum">
              <a:rPr lang="en-GB" smtClean="0"/>
              <a:t>‹#›</a:t>
            </a:fld>
            <a:endParaRPr lang="en-GB"/>
          </a:p>
        </p:txBody>
      </p:sp>
    </p:spTree>
    <p:extLst>
      <p:ext uri="{BB962C8B-B14F-4D97-AF65-F5344CB8AC3E}">
        <p14:creationId xmlns:p14="http://schemas.microsoft.com/office/powerpoint/2010/main" val="30514558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7798911-5E11-4742-A33A-A9AA3E6EB093}" type="datetimeFigureOut">
              <a:rPr lang="en-GB" smtClean="0"/>
              <a:t>23/01/2020</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832A0E12-0C03-432F-97FD-CFDB3ADD64CC}" type="slidenum">
              <a:rPr lang="en-GB" smtClean="0"/>
              <a:t>‹#›</a:t>
            </a:fld>
            <a:endParaRPr lang="en-GB"/>
          </a:p>
        </p:txBody>
      </p:sp>
    </p:spTree>
    <p:extLst>
      <p:ext uri="{BB962C8B-B14F-4D97-AF65-F5344CB8AC3E}">
        <p14:creationId xmlns:p14="http://schemas.microsoft.com/office/powerpoint/2010/main" val="39975507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7798911-5E11-4742-A33A-A9AA3E6EB093}" type="datetimeFigureOut">
              <a:rPr lang="en-GB" smtClean="0"/>
              <a:t>23/01/2020</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832A0E12-0C03-432F-97FD-CFDB3ADD64CC}" type="slidenum">
              <a:rPr lang="en-GB" smtClean="0"/>
              <a:t>‹#›</a:t>
            </a:fld>
            <a:endParaRPr lang="en-GB"/>
          </a:p>
        </p:txBody>
      </p:sp>
    </p:spTree>
    <p:extLst>
      <p:ext uri="{BB962C8B-B14F-4D97-AF65-F5344CB8AC3E}">
        <p14:creationId xmlns:p14="http://schemas.microsoft.com/office/powerpoint/2010/main" val="10808246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7798911-5E11-4742-A33A-A9AA3E6EB093}" type="datetimeFigureOut">
              <a:rPr lang="en-GB" smtClean="0"/>
              <a:t>23/01/2020</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832A0E12-0C03-432F-97FD-CFDB3ADD64CC}" type="slidenum">
              <a:rPr lang="en-GB" smtClean="0"/>
              <a:t>‹#›</a:t>
            </a:fld>
            <a:endParaRPr lang="en-GB"/>
          </a:p>
        </p:txBody>
      </p:sp>
    </p:spTree>
    <p:extLst>
      <p:ext uri="{BB962C8B-B14F-4D97-AF65-F5344CB8AC3E}">
        <p14:creationId xmlns:p14="http://schemas.microsoft.com/office/powerpoint/2010/main" val="17655524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7798911-5E11-4742-A33A-A9AA3E6EB093}" type="datetimeFigureOut">
              <a:rPr lang="en-GB" smtClean="0"/>
              <a:t>23/01/2020</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832A0E12-0C03-432F-97FD-CFDB3ADD64CC}" type="slidenum">
              <a:rPr lang="en-GB" smtClean="0"/>
              <a:t>‹#›</a:t>
            </a:fld>
            <a:endParaRPr lang="en-GB"/>
          </a:p>
        </p:txBody>
      </p:sp>
    </p:spTree>
    <p:extLst>
      <p:ext uri="{BB962C8B-B14F-4D97-AF65-F5344CB8AC3E}">
        <p14:creationId xmlns:p14="http://schemas.microsoft.com/office/powerpoint/2010/main" val="18705833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D7798911-5E11-4742-A33A-A9AA3E6EB093}" type="datetimeFigureOut">
              <a:rPr lang="en-GB" smtClean="0"/>
              <a:t>23/01/2020</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832A0E12-0C03-432F-97FD-CFDB3ADD64CC}" type="slidenum">
              <a:rPr lang="en-GB" smtClean="0"/>
              <a:t>‹#›</a:t>
            </a:fld>
            <a:endParaRPr lang="en-GB"/>
          </a:p>
        </p:txBody>
      </p:sp>
    </p:spTree>
    <p:extLst>
      <p:ext uri="{BB962C8B-B14F-4D97-AF65-F5344CB8AC3E}">
        <p14:creationId xmlns:p14="http://schemas.microsoft.com/office/powerpoint/2010/main" val="10142941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D7798911-5E11-4742-A33A-A9AA3E6EB093}" type="datetimeFigureOut">
              <a:rPr lang="en-GB" smtClean="0"/>
              <a:t>23/01/2020</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832A0E12-0C03-432F-97FD-CFDB3ADD64CC}" type="slidenum">
              <a:rPr lang="en-GB" smtClean="0"/>
              <a:t>‹#›</a:t>
            </a:fld>
            <a:endParaRPr lang="en-GB"/>
          </a:p>
        </p:txBody>
      </p:sp>
    </p:spTree>
    <p:extLst>
      <p:ext uri="{BB962C8B-B14F-4D97-AF65-F5344CB8AC3E}">
        <p14:creationId xmlns:p14="http://schemas.microsoft.com/office/powerpoint/2010/main" val="50170049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7798911-5E11-4742-A33A-A9AA3E6EB093}" type="datetimeFigureOut">
              <a:rPr lang="en-GB" smtClean="0"/>
              <a:t>23/01/2020</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832A0E12-0C03-432F-97FD-CFDB3ADD64CC}" type="slidenum">
              <a:rPr lang="en-GB" smtClean="0"/>
              <a:t>‹#›</a:t>
            </a:fld>
            <a:endParaRPr lang="en-GB"/>
          </a:p>
        </p:txBody>
      </p:sp>
    </p:spTree>
    <p:extLst>
      <p:ext uri="{BB962C8B-B14F-4D97-AF65-F5344CB8AC3E}">
        <p14:creationId xmlns:p14="http://schemas.microsoft.com/office/powerpoint/2010/main" val="14701375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D7798911-5E11-4742-A33A-A9AA3E6EB093}" type="datetimeFigureOut">
              <a:rPr lang="en-GB" smtClean="0"/>
              <a:t>23/01/2020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32A0E12-0C03-432F-97FD-CFDB3ADD64CC}" type="slidenum">
              <a:rPr lang="en-GB" smtClean="0"/>
              <a:t>‹#›</a:t>
            </a:fld>
            <a:endParaRPr lang="en-GB"/>
          </a:p>
        </p:txBody>
      </p:sp>
    </p:spTree>
    <p:extLst>
      <p:ext uri="{BB962C8B-B14F-4D97-AF65-F5344CB8AC3E}">
        <p14:creationId xmlns:p14="http://schemas.microsoft.com/office/powerpoint/2010/main" val="27306989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D7798911-5E11-4742-A33A-A9AA3E6EB093}" type="datetimeFigureOut">
              <a:rPr lang="en-GB" smtClean="0"/>
              <a:t>23/01/2020</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832A0E12-0C03-432F-97FD-CFDB3ADD64CC}" type="slidenum">
              <a:rPr lang="en-GB" smtClean="0"/>
              <a:t>‹#›</a:t>
            </a:fld>
            <a:endParaRPr lang="en-GB"/>
          </a:p>
        </p:txBody>
      </p:sp>
    </p:spTree>
    <p:extLst>
      <p:ext uri="{BB962C8B-B14F-4D97-AF65-F5344CB8AC3E}">
        <p14:creationId xmlns:p14="http://schemas.microsoft.com/office/powerpoint/2010/main" val="13175986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D7798911-5E11-4742-A33A-A9AA3E6EB093}" type="datetimeFigureOut">
              <a:rPr lang="en-GB" smtClean="0"/>
              <a:t>23/01/2020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32A0E12-0C03-432F-97FD-CFDB3ADD64CC}" type="slidenum">
              <a:rPr lang="en-GB" smtClean="0"/>
              <a:t>‹#›</a:t>
            </a:fld>
            <a:endParaRPr lang="en-GB"/>
          </a:p>
        </p:txBody>
      </p:sp>
    </p:spTree>
    <p:extLst>
      <p:ext uri="{BB962C8B-B14F-4D97-AF65-F5344CB8AC3E}">
        <p14:creationId xmlns:p14="http://schemas.microsoft.com/office/powerpoint/2010/main" val="574838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D7798911-5E11-4742-A33A-A9AA3E6EB093}" type="datetimeFigureOut">
              <a:rPr lang="en-GB" smtClean="0"/>
              <a:t>23/01/2020</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832A0E12-0C03-432F-97FD-CFDB3ADD64CC}" type="slidenum">
              <a:rPr lang="en-GB" smtClean="0"/>
              <a:t>‹#›</a:t>
            </a:fld>
            <a:endParaRPr lang="en-GB"/>
          </a:p>
        </p:txBody>
      </p:sp>
    </p:spTree>
    <p:extLst>
      <p:ext uri="{BB962C8B-B14F-4D97-AF65-F5344CB8AC3E}">
        <p14:creationId xmlns:p14="http://schemas.microsoft.com/office/powerpoint/2010/main" val="25624637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D7798911-5E11-4742-A33A-A9AA3E6EB093}" type="datetimeFigureOut">
              <a:rPr lang="en-GB" smtClean="0"/>
              <a:t>23/01/2020</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832A0E12-0C03-432F-97FD-CFDB3ADD64CC}" type="slidenum">
              <a:rPr lang="en-GB" smtClean="0"/>
              <a:t>‹#›</a:t>
            </a:fld>
            <a:endParaRPr lang="en-GB"/>
          </a:p>
        </p:txBody>
      </p:sp>
    </p:spTree>
    <p:extLst>
      <p:ext uri="{BB962C8B-B14F-4D97-AF65-F5344CB8AC3E}">
        <p14:creationId xmlns:p14="http://schemas.microsoft.com/office/powerpoint/2010/main" val="2054706564"/>
      </p:ext>
    </p:extLst>
  </p:cSld>
  <p:clrMap bg1="lt1" tx1="dk1" bg2="lt2" tx2="dk2" accent1="accent1" accent2="accent2" accent3="accent3" accent4="accent4" accent5="accent5" accent6="accent6" hlink="hlink" folHlink="folHlink"/>
  <p:sldLayoutIdLst>
    <p:sldLayoutId id="2147483823" r:id="rId1"/>
    <p:sldLayoutId id="2147483824" r:id="rId2"/>
    <p:sldLayoutId id="2147483825" r:id="rId3"/>
    <p:sldLayoutId id="2147483826" r:id="rId4"/>
    <p:sldLayoutId id="2147483827" r:id="rId5"/>
    <p:sldLayoutId id="2147483828" r:id="rId6"/>
    <p:sldLayoutId id="2147483829" r:id="rId7"/>
    <p:sldLayoutId id="2147483830" r:id="rId8"/>
    <p:sldLayoutId id="2147483831" r:id="rId9"/>
    <p:sldLayoutId id="2147483832" r:id="rId10"/>
    <p:sldLayoutId id="2147483833" r:id="rId11"/>
    <p:sldLayoutId id="2147483834" r:id="rId12"/>
    <p:sldLayoutId id="2147483835" r:id="rId13"/>
    <p:sldLayoutId id="2147483836" r:id="rId14"/>
    <p:sldLayoutId id="2147483837" r:id="rId15"/>
    <p:sldLayoutId id="2147483838" r:id="rId16"/>
    <p:sldLayoutId id="2147483839"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19CD0-D94C-447C-9E36-348469C3FEFC}"/>
              </a:ext>
            </a:extLst>
          </p:cNvPr>
          <p:cNvSpPr>
            <a:spLocks noGrp="1"/>
          </p:cNvSpPr>
          <p:nvPr>
            <p:ph type="ctrTitle"/>
          </p:nvPr>
        </p:nvSpPr>
        <p:spPr>
          <a:xfrm>
            <a:off x="1683171" y="1458710"/>
            <a:ext cx="8825658" cy="2677648"/>
          </a:xfrm>
        </p:spPr>
        <p:txBody>
          <a:bodyPr/>
          <a:lstStyle/>
          <a:p>
            <a:r>
              <a:rPr lang="en-GB" dirty="0"/>
              <a:t>Supporting Children with Autism Spectrum Disorder</a:t>
            </a:r>
          </a:p>
        </p:txBody>
      </p:sp>
    </p:spTree>
    <p:extLst>
      <p:ext uri="{BB962C8B-B14F-4D97-AF65-F5344CB8AC3E}">
        <p14:creationId xmlns:p14="http://schemas.microsoft.com/office/powerpoint/2010/main" val="18957616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5D5CE2-80DF-48A0-9393-604A50E24DA5}"/>
              </a:ext>
            </a:extLst>
          </p:cNvPr>
          <p:cNvSpPr>
            <a:spLocks noGrp="1"/>
          </p:cNvSpPr>
          <p:nvPr>
            <p:ph type="ctrTitle"/>
          </p:nvPr>
        </p:nvSpPr>
        <p:spPr>
          <a:xfrm>
            <a:off x="1032555" y="1211376"/>
            <a:ext cx="10279610" cy="5066875"/>
          </a:xfrm>
        </p:spPr>
        <p:txBody>
          <a:bodyPr>
            <a:normAutofit fontScale="90000"/>
          </a:bodyPr>
          <a:lstStyle/>
          <a:p>
            <a:pPr>
              <a:lnSpc>
                <a:spcPct val="200000"/>
              </a:lnSpc>
            </a:pPr>
            <a:r>
              <a:rPr lang="en-GB" sz="1300" dirty="0"/>
              <a:t>* </a:t>
            </a:r>
            <a:r>
              <a:rPr lang="en-GB" sz="1600" dirty="0"/>
              <a:t>Family Liaison Officer and Additional Learning Needs Coordinator at a Welsh Primary school in Neath and Port Talbot. </a:t>
            </a:r>
            <a:br>
              <a:rPr lang="en-GB" sz="1600" dirty="0"/>
            </a:br>
            <a:r>
              <a:rPr lang="en-GB" sz="1600" dirty="0"/>
              <a:t>* Education for pupils between three and 11 years of age. </a:t>
            </a:r>
            <a:br>
              <a:rPr lang="en-GB" sz="1600" dirty="0"/>
            </a:br>
            <a:r>
              <a:rPr lang="en-GB" sz="1600" dirty="0"/>
              <a:t>*  There are 347 pupils on roll, which includes a part-time nursery class. </a:t>
            </a:r>
            <a:br>
              <a:rPr lang="en-GB" sz="1600" dirty="0"/>
            </a:br>
            <a:r>
              <a:rPr lang="en-GB" sz="1600" dirty="0"/>
              <a:t>* Approximately 13% of pupils are entitled to free school meals. </a:t>
            </a:r>
            <a:br>
              <a:rPr lang="en-GB" sz="1600" dirty="0"/>
            </a:br>
            <a:r>
              <a:rPr lang="en-GB" sz="1600" dirty="0"/>
              <a:t>* 68 pupils receive intervention.</a:t>
            </a:r>
            <a:br>
              <a:rPr lang="en-GB" sz="1600" dirty="0"/>
            </a:br>
            <a:r>
              <a:rPr lang="en-GB" sz="1600" dirty="0"/>
              <a:t>*  31 pupils have additional learning needs and are at school action or school action plus.</a:t>
            </a:r>
            <a:br>
              <a:rPr lang="en-GB" sz="1600" dirty="0"/>
            </a:br>
            <a:r>
              <a:rPr lang="en-GB" sz="1600" dirty="0"/>
              <a:t>* 3 pupils have a statement of education needs.</a:t>
            </a:r>
            <a:br>
              <a:rPr lang="en-GB" sz="1600" dirty="0"/>
            </a:br>
            <a:r>
              <a:rPr lang="en-GB" sz="1600" dirty="0"/>
              <a:t>* Approximately 62% of pupils come from English-speaking homes.</a:t>
            </a:r>
            <a:br>
              <a:rPr lang="en-GB" sz="1600" dirty="0"/>
            </a:br>
            <a:r>
              <a:rPr lang="en-GB" sz="1600" dirty="0"/>
              <a:t>* We currently have 6 families that we are supporting with outside agencies such as TAF and Social Services</a:t>
            </a:r>
            <a:br>
              <a:rPr lang="en-GB" sz="1800" dirty="0"/>
            </a:br>
            <a:endParaRPr lang="en-GB" sz="1400" dirty="0"/>
          </a:p>
        </p:txBody>
      </p:sp>
      <p:sp>
        <p:nvSpPr>
          <p:cNvPr id="4" name="TextBox 3">
            <a:extLst>
              <a:ext uri="{FF2B5EF4-FFF2-40B4-BE49-F238E27FC236}">
                <a16:creationId xmlns:a16="http://schemas.microsoft.com/office/drawing/2014/main" id="{09D7554C-A886-4228-B182-C40383C9DFB0}"/>
              </a:ext>
            </a:extLst>
          </p:cNvPr>
          <p:cNvSpPr txBox="1"/>
          <p:nvPr/>
        </p:nvSpPr>
        <p:spPr>
          <a:xfrm>
            <a:off x="3157979" y="688157"/>
            <a:ext cx="6099143" cy="523220"/>
          </a:xfrm>
          <a:prstGeom prst="rect">
            <a:avLst/>
          </a:prstGeom>
          <a:noFill/>
        </p:spPr>
        <p:txBody>
          <a:bodyPr wrap="square" rtlCol="0">
            <a:spAutoFit/>
          </a:bodyPr>
          <a:lstStyle/>
          <a:p>
            <a:pPr algn="ctr"/>
            <a:r>
              <a:rPr lang="en-GB" sz="2800" b="1" dirty="0">
                <a:solidFill>
                  <a:schemeClr val="accent1">
                    <a:lumMod val="40000"/>
                    <a:lumOff val="60000"/>
                  </a:schemeClr>
                </a:solidFill>
              </a:rPr>
              <a:t>Introduction</a:t>
            </a:r>
          </a:p>
        </p:txBody>
      </p:sp>
    </p:spTree>
    <p:extLst>
      <p:ext uri="{BB962C8B-B14F-4D97-AF65-F5344CB8AC3E}">
        <p14:creationId xmlns:p14="http://schemas.microsoft.com/office/powerpoint/2010/main" val="40654002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375C32-26EB-44DF-9134-684A99F939D6}"/>
              </a:ext>
            </a:extLst>
          </p:cNvPr>
          <p:cNvSpPr>
            <a:spLocks noGrp="1"/>
          </p:cNvSpPr>
          <p:nvPr>
            <p:ph type="ctrTitle"/>
          </p:nvPr>
        </p:nvSpPr>
        <p:spPr>
          <a:xfrm>
            <a:off x="1250205" y="642344"/>
            <a:ext cx="8825658" cy="576856"/>
          </a:xfrm>
        </p:spPr>
        <p:txBody>
          <a:bodyPr/>
          <a:lstStyle/>
          <a:p>
            <a:r>
              <a:rPr lang="en-GB" sz="3200" dirty="0" err="1">
                <a:solidFill>
                  <a:schemeClr val="accent1">
                    <a:lumMod val="40000"/>
                    <a:lumOff val="60000"/>
                  </a:schemeClr>
                </a:solidFill>
              </a:rPr>
              <a:t>Asessing</a:t>
            </a:r>
            <a:r>
              <a:rPr lang="en-GB" sz="3200" dirty="0">
                <a:solidFill>
                  <a:schemeClr val="accent1">
                    <a:lumMod val="40000"/>
                    <a:lumOff val="60000"/>
                  </a:schemeClr>
                </a:solidFill>
              </a:rPr>
              <a:t> Children’s Needs</a:t>
            </a:r>
          </a:p>
        </p:txBody>
      </p:sp>
      <p:sp>
        <p:nvSpPr>
          <p:cNvPr id="4" name="Text Placeholder 2">
            <a:extLst>
              <a:ext uri="{FF2B5EF4-FFF2-40B4-BE49-F238E27FC236}">
                <a16:creationId xmlns:a16="http://schemas.microsoft.com/office/drawing/2014/main" id="{26974343-79D6-4303-9A1E-82A3B3BD48B4}"/>
              </a:ext>
            </a:extLst>
          </p:cNvPr>
          <p:cNvSpPr txBox="1">
            <a:spLocks/>
          </p:cNvSpPr>
          <p:nvPr/>
        </p:nvSpPr>
        <p:spPr>
          <a:xfrm>
            <a:off x="1022390" y="1066800"/>
            <a:ext cx="9591603" cy="5269280"/>
          </a:xfrm>
          <a:prstGeom prst="rect">
            <a:avLst/>
          </a:prstGeom>
        </p:spPr>
        <p:txBody>
          <a:bodyPr anchor="t"/>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endParaRPr lang="en-GB" dirty="0">
              <a:solidFill>
                <a:schemeClr val="accent1">
                  <a:lumMod val="40000"/>
                  <a:lumOff val="60000"/>
                </a:schemeClr>
              </a:solidFill>
            </a:endParaRPr>
          </a:p>
          <a:p>
            <a:r>
              <a:rPr lang="en-GB" dirty="0">
                <a:solidFill>
                  <a:schemeClr val="bg1"/>
                </a:solidFill>
              </a:rPr>
              <a:t>We currently have 3 children who have received a diagnosis of ASD in the last 2 years.</a:t>
            </a:r>
          </a:p>
          <a:p>
            <a:r>
              <a:rPr lang="en-GB" dirty="0">
                <a:solidFill>
                  <a:schemeClr val="bg1"/>
                </a:solidFill>
              </a:rPr>
              <a:t>2 children on the Neurodevelopment pathway</a:t>
            </a:r>
          </a:p>
          <a:p>
            <a:r>
              <a:rPr lang="en-GB" dirty="0">
                <a:solidFill>
                  <a:schemeClr val="bg1"/>
                </a:solidFill>
              </a:rPr>
              <a:t>3 children with social communication targets on their IEP’s </a:t>
            </a:r>
          </a:p>
          <a:p>
            <a:r>
              <a:rPr lang="en-GB" dirty="0">
                <a:solidFill>
                  <a:schemeClr val="bg1"/>
                </a:solidFill>
              </a:rPr>
              <a:t>We currently have 2 girls with a diagnosis and 1 boy</a:t>
            </a:r>
          </a:p>
          <a:p>
            <a:endParaRPr lang="en-GB" dirty="0">
              <a:solidFill>
                <a:schemeClr val="bg1"/>
              </a:solidFill>
            </a:endParaRPr>
          </a:p>
          <a:p>
            <a:r>
              <a:rPr lang="en-GB" dirty="0">
                <a:solidFill>
                  <a:schemeClr val="bg1"/>
                </a:solidFill>
              </a:rPr>
              <a:t>Current statistics from the National Autistic Society state 1:100 children have Autistic Spectrum Disorder</a:t>
            </a:r>
          </a:p>
          <a:p>
            <a:endParaRPr lang="en-GB" dirty="0">
              <a:solidFill>
                <a:schemeClr val="bg1"/>
              </a:solidFill>
            </a:endParaRPr>
          </a:p>
          <a:p>
            <a:r>
              <a:rPr lang="en-GB" dirty="0">
                <a:solidFill>
                  <a:schemeClr val="bg1"/>
                </a:solidFill>
              </a:rPr>
              <a:t>This led me to look in to our training needs as a school and how we best support these children. </a:t>
            </a:r>
          </a:p>
          <a:p>
            <a:r>
              <a:rPr lang="en-GB" dirty="0">
                <a:solidFill>
                  <a:schemeClr val="bg1"/>
                </a:solidFill>
              </a:rPr>
              <a:t>It also led me to look at Autism Spectrum Disorder and girls.</a:t>
            </a:r>
          </a:p>
        </p:txBody>
      </p:sp>
    </p:spTree>
    <p:extLst>
      <p:ext uri="{BB962C8B-B14F-4D97-AF65-F5344CB8AC3E}">
        <p14:creationId xmlns:p14="http://schemas.microsoft.com/office/powerpoint/2010/main" val="12452168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DB3887-7A97-4F30-8724-BA98C57187C2}"/>
              </a:ext>
            </a:extLst>
          </p:cNvPr>
          <p:cNvSpPr>
            <a:spLocks noGrp="1"/>
          </p:cNvSpPr>
          <p:nvPr>
            <p:ph type="ctrTitle"/>
          </p:nvPr>
        </p:nvSpPr>
        <p:spPr>
          <a:xfrm>
            <a:off x="1154955" y="790574"/>
            <a:ext cx="8825658" cy="548281"/>
          </a:xfrm>
        </p:spPr>
        <p:txBody>
          <a:bodyPr/>
          <a:lstStyle/>
          <a:p>
            <a:r>
              <a:rPr lang="en-GB" sz="3200" dirty="0">
                <a:solidFill>
                  <a:schemeClr val="accent1">
                    <a:lumMod val="40000"/>
                    <a:lumOff val="60000"/>
                  </a:schemeClr>
                </a:solidFill>
              </a:rPr>
              <a:t>Autism Spectrum Disorder and Girls </a:t>
            </a:r>
          </a:p>
        </p:txBody>
      </p:sp>
      <p:sp>
        <p:nvSpPr>
          <p:cNvPr id="3" name="Subtitle 2">
            <a:extLst>
              <a:ext uri="{FF2B5EF4-FFF2-40B4-BE49-F238E27FC236}">
                <a16:creationId xmlns:a16="http://schemas.microsoft.com/office/drawing/2014/main" id="{0663915E-3BD1-47D4-A22B-5F65B871C023}"/>
              </a:ext>
            </a:extLst>
          </p:cNvPr>
          <p:cNvSpPr>
            <a:spLocks noGrp="1"/>
          </p:cNvSpPr>
          <p:nvPr>
            <p:ph type="subTitle" idx="1"/>
          </p:nvPr>
        </p:nvSpPr>
        <p:spPr>
          <a:xfrm>
            <a:off x="1154955" y="1447800"/>
            <a:ext cx="8825658" cy="4191000"/>
          </a:xfrm>
        </p:spPr>
        <p:txBody>
          <a:bodyPr/>
          <a:lstStyle/>
          <a:p>
            <a:r>
              <a:rPr lang="en-GB" sz="1400" cap="none" dirty="0"/>
              <a:t>Information from guest speaker at ALNCO  Termly Meeting -  Autism Spectrum Disorder and Girls - Kathryn Ellis, Advanced SLT, ND Clinical Lead​ Swansea Bay Health Board</a:t>
            </a:r>
          </a:p>
          <a:p>
            <a:pPr lvl="0" fontAlgn="base"/>
            <a:endParaRPr lang="en-GB" cap="none" dirty="0"/>
          </a:p>
          <a:p>
            <a:pPr lvl="0" fontAlgn="base"/>
            <a:r>
              <a:rPr lang="en-GB" cap="none" dirty="0">
                <a:solidFill>
                  <a:schemeClr val="bg1"/>
                </a:solidFill>
              </a:rPr>
              <a:t>Girls are often referred to CAMHS:</a:t>
            </a:r>
            <a:r>
              <a:rPr lang="en-US" cap="none" dirty="0">
                <a:solidFill>
                  <a:schemeClr val="bg1"/>
                </a:solidFill>
              </a:rPr>
              <a:t>​</a:t>
            </a:r>
          </a:p>
          <a:p>
            <a:pPr lvl="0" fontAlgn="base"/>
            <a:endParaRPr lang="en-GB" cap="none" dirty="0">
              <a:solidFill>
                <a:schemeClr val="bg1"/>
              </a:solidFill>
            </a:endParaRPr>
          </a:p>
          <a:p>
            <a:pPr lvl="0" fontAlgn="base"/>
            <a:r>
              <a:rPr lang="en-GB" cap="none" dirty="0">
                <a:solidFill>
                  <a:schemeClr val="bg1"/>
                </a:solidFill>
              </a:rPr>
              <a:t>* Obsessive compulsive disorder (OCD)</a:t>
            </a:r>
            <a:r>
              <a:rPr lang="en-US" cap="none" dirty="0">
                <a:solidFill>
                  <a:schemeClr val="bg1"/>
                </a:solidFill>
              </a:rPr>
              <a:t>​</a:t>
            </a:r>
            <a:endParaRPr lang="en-GB" cap="none" dirty="0">
              <a:solidFill>
                <a:schemeClr val="bg1"/>
              </a:solidFill>
            </a:endParaRPr>
          </a:p>
          <a:p>
            <a:pPr lvl="0" fontAlgn="base"/>
            <a:r>
              <a:rPr lang="en-GB" cap="none" dirty="0">
                <a:solidFill>
                  <a:schemeClr val="bg1"/>
                </a:solidFill>
              </a:rPr>
              <a:t>* Eating disorders</a:t>
            </a:r>
            <a:r>
              <a:rPr lang="en-US" cap="none" dirty="0">
                <a:solidFill>
                  <a:schemeClr val="bg1"/>
                </a:solidFill>
              </a:rPr>
              <a:t>​</a:t>
            </a:r>
            <a:endParaRPr lang="en-GB" cap="none" dirty="0">
              <a:solidFill>
                <a:schemeClr val="bg1"/>
              </a:solidFill>
            </a:endParaRPr>
          </a:p>
          <a:p>
            <a:pPr lvl="0" fontAlgn="base"/>
            <a:r>
              <a:rPr lang="en-GB" cap="none" dirty="0">
                <a:solidFill>
                  <a:schemeClr val="bg1"/>
                </a:solidFill>
              </a:rPr>
              <a:t>* Personality disorders (PD)</a:t>
            </a:r>
            <a:r>
              <a:rPr lang="en-US" cap="none" dirty="0">
                <a:solidFill>
                  <a:schemeClr val="bg1"/>
                </a:solidFill>
              </a:rPr>
              <a:t>​</a:t>
            </a:r>
            <a:endParaRPr lang="en-GB" cap="none" dirty="0">
              <a:solidFill>
                <a:schemeClr val="bg1"/>
              </a:solidFill>
            </a:endParaRPr>
          </a:p>
          <a:p>
            <a:pPr lvl="0" fontAlgn="base"/>
            <a:r>
              <a:rPr lang="en-GB" cap="none" dirty="0">
                <a:solidFill>
                  <a:schemeClr val="bg1"/>
                </a:solidFill>
              </a:rPr>
              <a:t>* Anxiety, low mood, depression</a:t>
            </a:r>
            <a:r>
              <a:rPr lang="en-US" cap="none" dirty="0">
                <a:solidFill>
                  <a:schemeClr val="bg1"/>
                </a:solidFill>
              </a:rPr>
              <a:t>​</a:t>
            </a:r>
            <a:endParaRPr lang="en-GB" cap="none" dirty="0">
              <a:solidFill>
                <a:schemeClr val="bg1"/>
              </a:solidFill>
            </a:endParaRPr>
          </a:p>
          <a:p>
            <a:pPr lvl="0" fontAlgn="base"/>
            <a:r>
              <a:rPr lang="en-GB" cap="none" dirty="0">
                <a:solidFill>
                  <a:schemeClr val="bg1"/>
                </a:solidFill>
              </a:rPr>
              <a:t>* Self harm, suicidal ideation, suicide </a:t>
            </a:r>
          </a:p>
          <a:p>
            <a:endParaRPr lang="en-GB" sz="1400" cap="none" dirty="0"/>
          </a:p>
          <a:p>
            <a:endParaRPr lang="en-GB" dirty="0"/>
          </a:p>
        </p:txBody>
      </p:sp>
    </p:spTree>
    <p:extLst>
      <p:ext uri="{BB962C8B-B14F-4D97-AF65-F5344CB8AC3E}">
        <p14:creationId xmlns:p14="http://schemas.microsoft.com/office/powerpoint/2010/main" val="32915378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B5C65-E847-457B-A55E-4A3EF97B1080}"/>
              </a:ext>
            </a:extLst>
          </p:cNvPr>
          <p:cNvSpPr>
            <a:spLocks noGrp="1"/>
          </p:cNvSpPr>
          <p:nvPr>
            <p:ph type="ctrTitle"/>
          </p:nvPr>
        </p:nvSpPr>
        <p:spPr>
          <a:xfrm>
            <a:off x="1078755" y="1000124"/>
            <a:ext cx="8825658" cy="5857875"/>
          </a:xfrm>
        </p:spPr>
        <p:txBody>
          <a:bodyPr/>
          <a:lstStyle/>
          <a:p>
            <a:r>
              <a:rPr lang="en-GB" sz="2000" dirty="0"/>
              <a:t>Local Assessment on the ratio of boys to girls with autism</a:t>
            </a:r>
            <a:br>
              <a:rPr lang="en-GB" sz="2000" dirty="0"/>
            </a:br>
            <a:br>
              <a:rPr lang="en-GB" sz="2000" dirty="0"/>
            </a:br>
            <a:r>
              <a:rPr lang="en-GB" sz="2000" dirty="0"/>
              <a:t>•	2008 – 6:1 </a:t>
            </a:r>
            <a:br>
              <a:rPr lang="en-GB" sz="2000" dirty="0"/>
            </a:br>
            <a:r>
              <a:rPr lang="en-GB" sz="2000" dirty="0"/>
              <a:t>•	2013 – 2:1 </a:t>
            </a:r>
            <a:br>
              <a:rPr lang="en-GB" sz="2000" dirty="0"/>
            </a:br>
            <a:r>
              <a:rPr lang="en-GB" sz="2000" dirty="0"/>
              <a:t>•	2018 – 5:4</a:t>
            </a:r>
            <a:br>
              <a:rPr lang="en-GB" sz="2000" dirty="0"/>
            </a:br>
            <a:br>
              <a:rPr lang="en-GB" sz="2000" dirty="0"/>
            </a:br>
            <a:br>
              <a:rPr lang="en-GB" sz="2000" dirty="0"/>
            </a:br>
            <a:r>
              <a:rPr lang="en-GB" sz="2000" dirty="0"/>
              <a:t>Is the typically reported gender ratio a true reflection of the ASD population in your school? </a:t>
            </a:r>
            <a:br>
              <a:rPr lang="en-GB" sz="2000" dirty="0"/>
            </a:br>
            <a:br>
              <a:rPr lang="en-GB" sz="2000" dirty="0"/>
            </a:br>
            <a:r>
              <a:rPr lang="en-GB" sz="2000" dirty="0"/>
              <a:t>Are there girls – especially among intellectually able pupils – who have high levels of ASD traits yet do not have a diagnosis? </a:t>
            </a:r>
            <a:br>
              <a:rPr lang="en-GB" sz="2000" dirty="0"/>
            </a:br>
            <a:br>
              <a:rPr lang="en-GB" dirty="0"/>
            </a:br>
            <a:endParaRPr lang="en-GB" dirty="0"/>
          </a:p>
        </p:txBody>
      </p:sp>
    </p:spTree>
    <p:extLst>
      <p:ext uri="{BB962C8B-B14F-4D97-AF65-F5344CB8AC3E}">
        <p14:creationId xmlns:p14="http://schemas.microsoft.com/office/powerpoint/2010/main" val="2036341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C73CD-BEBC-4D13-9504-35A3ABD8F450}"/>
              </a:ext>
            </a:extLst>
          </p:cNvPr>
          <p:cNvSpPr>
            <a:spLocks noGrp="1"/>
          </p:cNvSpPr>
          <p:nvPr>
            <p:ph type="ctrTitle"/>
          </p:nvPr>
        </p:nvSpPr>
        <p:spPr>
          <a:xfrm>
            <a:off x="1154954" y="704850"/>
            <a:ext cx="9627345" cy="5467350"/>
          </a:xfrm>
        </p:spPr>
        <p:txBody>
          <a:bodyPr anchor="t"/>
          <a:lstStyle/>
          <a:p>
            <a:pPr>
              <a:lnSpc>
                <a:spcPct val="150000"/>
              </a:lnSpc>
              <a:spcAft>
                <a:spcPts val="800"/>
              </a:spcAft>
            </a:pPr>
            <a:r>
              <a:rPr lang="en-GB" sz="1600" spc="-85" dirty="0">
                <a:solidFill>
                  <a:schemeClr val="accent1">
                    <a:lumMod val="40000"/>
                    <a:lumOff val="60000"/>
                  </a:schemeClr>
                </a:solidFill>
                <a:latin typeface="+mn-lt"/>
                <a:ea typeface="Calibri" panose="020F0502020204030204" pitchFamily="34" charset="0"/>
                <a:cs typeface="Times New Roman" panose="02020603050405020304" pitchFamily="18" charset="0"/>
              </a:rPr>
              <a:t>Language and Social Communication</a:t>
            </a:r>
            <a:br>
              <a:rPr lang="en-GB" sz="1600" dirty="0">
                <a:latin typeface="+mn-lt"/>
                <a:ea typeface="Calibri" panose="020F0502020204030204" pitchFamily="34" charset="0"/>
                <a:cs typeface="Times New Roman" panose="02020603050405020304" pitchFamily="18" charset="0"/>
              </a:rPr>
            </a:br>
            <a:r>
              <a:rPr lang="en-GB" sz="1400" dirty="0">
                <a:latin typeface="+mn-lt"/>
                <a:ea typeface="Times New Roman" panose="02020603050405020304" pitchFamily="18" charset="0"/>
                <a:cs typeface="Calibri" panose="020F0502020204030204" pitchFamily="34" charset="0"/>
              </a:rPr>
              <a:t>Generally have better linguistic ability than boys of the same cognitive ability</a:t>
            </a:r>
            <a:r>
              <a:rPr lang="en-US" sz="1400" dirty="0">
                <a:latin typeface="+mn-lt"/>
                <a:ea typeface="Times New Roman" panose="02020603050405020304" pitchFamily="18" charset="0"/>
                <a:cs typeface="Calibri" panose="020F0502020204030204" pitchFamily="34" charset="0"/>
              </a:rPr>
              <a:t>​</a:t>
            </a:r>
            <a:br>
              <a:rPr lang="en-GB" sz="1400" dirty="0">
                <a:latin typeface="+mn-lt"/>
                <a:ea typeface="Calibri" panose="020F0502020204030204" pitchFamily="34" charset="0"/>
                <a:cs typeface="Times New Roman" panose="02020603050405020304" pitchFamily="18" charset="0"/>
              </a:rPr>
            </a:br>
            <a:r>
              <a:rPr lang="en-GB" sz="1400" dirty="0">
                <a:latin typeface="+mn-lt"/>
                <a:ea typeface="Times New Roman" panose="02020603050405020304" pitchFamily="18" charset="0"/>
                <a:cs typeface="Calibri" panose="020F0502020204030204" pitchFamily="34" charset="0"/>
              </a:rPr>
              <a:t>May have an exceptional ability when reading but lack comprehension</a:t>
            </a:r>
            <a:r>
              <a:rPr lang="en-US" sz="1400" dirty="0">
                <a:latin typeface="+mn-lt"/>
                <a:ea typeface="Times New Roman" panose="02020603050405020304" pitchFamily="18" charset="0"/>
                <a:cs typeface="Calibri" panose="020F0502020204030204" pitchFamily="34" charset="0"/>
              </a:rPr>
              <a:t>​</a:t>
            </a:r>
            <a:br>
              <a:rPr lang="en-GB" sz="1400" dirty="0">
                <a:latin typeface="+mn-lt"/>
                <a:ea typeface="Calibri" panose="020F0502020204030204" pitchFamily="34" charset="0"/>
                <a:cs typeface="Times New Roman" panose="02020603050405020304" pitchFamily="18" charset="0"/>
              </a:rPr>
            </a:br>
            <a:r>
              <a:rPr lang="en-GB" sz="1400" dirty="0">
                <a:latin typeface="+mn-lt"/>
                <a:ea typeface="Times New Roman" panose="02020603050405020304" pitchFamily="18" charset="0"/>
                <a:cs typeface="Calibri" panose="020F0502020204030204" pitchFamily="34" charset="0"/>
              </a:rPr>
              <a:t>May maintain childlike tone of voice into adolescence/ adulthood</a:t>
            </a:r>
            <a:r>
              <a:rPr lang="en-US" sz="1400" dirty="0">
                <a:latin typeface="+mn-lt"/>
                <a:ea typeface="Times New Roman" panose="02020603050405020304" pitchFamily="18" charset="0"/>
                <a:cs typeface="Calibri" panose="020F0502020204030204" pitchFamily="34" charset="0"/>
              </a:rPr>
              <a:t>​</a:t>
            </a:r>
            <a:br>
              <a:rPr lang="en-GB" sz="1400" dirty="0">
                <a:latin typeface="+mn-lt"/>
                <a:ea typeface="Calibri" panose="020F0502020204030204" pitchFamily="34" charset="0"/>
                <a:cs typeface="Times New Roman" panose="02020603050405020304" pitchFamily="18" charset="0"/>
              </a:rPr>
            </a:br>
            <a:r>
              <a:rPr lang="en-GB" sz="1400" dirty="0">
                <a:latin typeface="+mn-lt"/>
                <a:ea typeface="Times New Roman" panose="02020603050405020304" pitchFamily="18" charset="0"/>
                <a:cs typeface="Calibri" panose="020F0502020204030204" pitchFamily="34" charset="0"/>
              </a:rPr>
              <a:t>May be class bookworm or story writer, but content of stories can be repetitive</a:t>
            </a:r>
            <a:br>
              <a:rPr lang="en-GB" sz="1400" dirty="0">
                <a:latin typeface="+mn-lt"/>
                <a:ea typeface="Calibri" panose="020F0502020204030204" pitchFamily="34" charset="0"/>
                <a:cs typeface="Times New Roman" panose="02020603050405020304" pitchFamily="18" charset="0"/>
              </a:rPr>
            </a:br>
            <a:r>
              <a:rPr lang="en-GB" sz="1400" dirty="0">
                <a:latin typeface="+mn-lt"/>
                <a:ea typeface="Calibri" panose="020F0502020204030204" pitchFamily="34" charset="0"/>
                <a:cs typeface="Calibri" panose="020F0502020204030204" pitchFamily="34" charset="0"/>
              </a:rPr>
              <a:t>May seem distant</a:t>
            </a:r>
            <a:r>
              <a:rPr lang="en-GB" sz="1400" dirty="0">
                <a:latin typeface="+mn-lt"/>
                <a:ea typeface="Times New Roman" panose="02020603050405020304" pitchFamily="18" charset="0"/>
                <a:cs typeface="Calibri" panose="020F0502020204030204" pitchFamily="34" charset="0"/>
              </a:rPr>
              <a:t> </a:t>
            </a:r>
            <a:br>
              <a:rPr lang="en-GB" sz="1400" dirty="0">
                <a:latin typeface="+mn-lt"/>
                <a:ea typeface="Times New Roman" panose="02020603050405020304" pitchFamily="18" charset="0"/>
                <a:cs typeface="Calibri" panose="020F0502020204030204" pitchFamily="34" charset="0"/>
              </a:rPr>
            </a:br>
            <a:r>
              <a:rPr lang="en-GB" sz="1400" dirty="0">
                <a:latin typeface="+mn-lt"/>
                <a:ea typeface="Times New Roman" panose="02020603050405020304" pitchFamily="18" charset="0"/>
                <a:cs typeface="Calibri" panose="020F0502020204030204" pitchFamily="34" charset="0"/>
              </a:rPr>
              <a:t>Often copy peers</a:t>
            </a:r>
            <a:r>
              <a:rPr lang="en-US" sz="1400" dirty="0">
                <a:latin typeface="+mn-lt"/>
                <a:ea typeface="Times New Roman" panose="02020603050405020304" pitchFamily="18" charset="0"/>
                <a:cs typeface="Calibri" panose="020F0502020204030204" pitchFamily="34" charset="0"/>
              </a:rPr>
              <a:t>​​</a:t>
            </a:r>
            <a:br>
              <a:rPr lang="en-GB" sz="1400" dirty="0">
                <a:latin typeface="+mn-lt"/>
                <a:ea typeface="Calibri" panose="020F0502020204030204" pitchFamily="34" charset="0"/>
                <a:cs typeface="Times New Roman" panose="02020603050405020304" pitchFamily="18" charset="0"/>
              </a:rPr>
            </a:br>
            <a:r>
              <a:rPr lang="en-GB" sz="1400" dirty="0">
                <a:latin typeface="+mn-lt"/>
                <a:ea typeface="Times New Roman" panose="02020603050405020304" pitchFamily="18" charset="0"/>
                <a:cs typeface="Calibri" panose="020F0502020204030204" pitchFamily="34" charset="0"/>
              </a:rPr>
              <a:t>Difficulties are normalised, she’s just shy/quiet</a:t>
            </a:r>
            <a:r>
              <a:rPr lang="en-US" sz="1400" dirty="0">
                <a:latin typeface="+mn-lt"/>
                <a:ea typeface="Times New Roman" panose="02020603050405020304" pitchFamily="18" charset="0"/>
                <a:cs typeface="Calibri" panose="020F0502020204030204" pitchFamily="34" charset="0"/>
              </a:rPr>
              <a:t>​</a:t>
            </a:r>
            <a:br>
              <a:rPr lang="en-GB" sz="1400" dirty="0">
                <a:latin typeface="+mn-lt"/>
                <a:ea typeface="Calibri" panose="020F0502020204030204" pitchFamily="34" charset="0"/>
                <a:cs typeface="Times New Roman" panose="02020603050405020304" pitchFamily="18" charset="0"/>
              </a:rPr>
            </a:br>
            <a:r>
              <a:rPr lang="en-GB" sz="1400" dirty="0">
                <a:latin typeface="+mn-lt"/>
                <a:ea typeface="Times New Roman" panose="02020603050405020304" pitchFamily="18" charset="0"/>
                <a:cs typeface="Calibri" panose="020F0502020204030204" pitchFamily="34" charset="0"/>
              </a:rPr>
              <a:t>Struggles with small talk/chit chat </a:t>
            </a:r>
            <a:r>
              <a:rPr lang="en-US" sz="1400" dirty="0">
                <a:latin typeface="+mn-lt"/>
                <a:ea typeface="Times New Roman" panose="02020603050405020304" pitchFamily="18" charset="0"/>
                <a:cs typeface="Calibri" panose="020F0502020204030204" pitchFamily="34" charset="0"/>
              </a:rPr>
              <a:t>​</a:t>
            </a:r>
            <a:br>
              <a:rPr lang="en-GB" sz="1400" dirty="0">
                <a:latin typeface="+mn-lt"/>
                <a:ea typeface="Calibri" panose="020F0502020204030204" pitchFamily="34" charset="0"/>
                <a:cs typeface="Times New Roman" panose="02020603050405020304" pitchFamily="18" charset="0"/>
              </a:rPr>
            </a:br>
            <a:r>
              <a:rPr lang="en-GB" sz="1400" dirty="0">
                <a:latin typeface="+mn-lt"/>
                <a:ea typeface="Times New Roman" panose="02020603050405020304" pitchFamily="18" charset="0"/>
                <a:cs typeface="Calibri" panose="020F0502020204030204" pitchFamily="34" charset="0"/>
              </a:rPr>
              <a:t>May not ask for help, doesn’t want to upset the teacher or draw attention to herself</a:t>
            </a:r>
            <a:r>
              <a:rPr lang="en-US" sz="1400" dirty="0">
                <a:latin typeface="+mn-lt"/>
                <a:ea typeface="Times New Roman" panose="02020603050405020304" pitchFamily="18" charset="0"/>
                <a:cs typeface="Calibri" panose="020F0502020204030204" pitchFamily="34" charset="0"/>
              </a:rPr>
              <a:t>​</a:t>
            </a:r>
            <a:br>
              <a:rPr lang="en-GB" sz="1400" dirty="0">
                <a:latin typeface="+mn-lt"/>
                <a:ea typeface="Calibri" panose="020F0502020204030204" pitchFamily="34" charset="0"/>
                <a:cs typeface="Times New Roman" panose="02020603050405020304" pitchFamily="18" charset="0"/>
              </a:rPr>
            </a:br>
            <a:r>
              <a:rPr lang="en-GB" sz="1400" dirty="0">
                <a:latin typeface="+mn-lt"/>
                <a:ea typeface="Times New Roman" panose="02020603050405020304" pitchFamily="18" charset="0"/>
                <a:cs typeface="Calibri" panose="020F0502020204030204" pitchFamily="34" charset="0"/>
              </a:rPr>
              <a:t>Mothered in primary, bullied in secondary</a:t>
            </a:r>
            <a:br>
              <a:rPr lang="en-GB" sz="1400" dirty="0">
                <a:latin typeface="+mn-lt"/>
                <a:ea typeface="Calibri" panose="020F0502020204030204" pitchFamily="34" charset="0"/>
                <a:cs typeface="Times New Roman" panose="02020603050405020304" pitchFamily="18" charset="0"/>
              </a:rPr>
            </a:br>
            <a:r>
              <a:rPr lang="en-GB" sz="1400" dirty="0">
                <a:latin typeface="+mn-lt"/>
                <a:ea typeface="Times New Roman" panose="02020603050405020304" pitchFamily="18" charset="0"/>
                <a:cs typeface="Calibri" panose="020F0502020204030204" pitchFamily="34" charset="0"/>
              </a:rPr>
              <a:t>More socially motivated than ASD boys; may have a special friend, but intense attachment</a:t>
            </a:r>
            <a:r>
              <a:rPr lang="en-US" sz="1400" dirty="0">
                <a:latin typeface="+mn-lt"/>
                <a:ea typeface="Times New Roman" panose="02020603050405020304" pitchFamily="18" charset="0"/>
                <a:cs typeface="Calibri" panose="020F0502020204030204" pitchFamily="34" charset="0"/>
              </a:rPr>
              <a:t>​</a:t>
            </a:r>
            <a:br>
              <a:rPr lang="en-GB" sz="1400" dirty="0">
                <a:latin typeface="+mn-lt"/>
                <a:ea typeface="Calibri" panose="020F0502020204030204" pitchFamily="34" charset="0"/>
                <a:cs typeface="Times New Roman" panose="02020603050405020304" pitchFamily="18" charset="0"/>
              </a:rPr>
            </a:br>
            <a:r>
              <a:rPr lang="en-GB" sz="1400" dirty="0">
                <a:latin typeface="+mn-lt"/>
                <a:ea typeface="Calibri" panose="020F0502020204030204" pitchFamily="34" charset="0"/>
                <a:cs typeface="Calibri" panose="020F0502020204030204" pitchFamily="34" charset="0"/>
              </a:rPr>
              <a:t>Does not share ideas and suggestions</a:t>
            </a:r>
            <a:r>
              <a:rPr lang="en-GB" sz="1400" dirty="0">
                <a:latin typeface="+mn-lt"/>
                <a:ea typeface="Times New Roman" panose="02020603050405020304" pitchFamily="18" charset="0"/>
                <a:cs typeface="Calibri" panose="020F0502020204030204" pitchFamily="34" charset="0"/>
              </a:rPr>
              <a:t>– can be domineering or controlling</a:t>
            </a:r>
            <a:r>
              <a:rPr lang="en-US" sz="1400" dirty="0">
                <a:latin typeface="+mn-lt"/>
                <a:ea typeface="Times New Roman" panose="02020603050405020304" pitchFamily="18" charset="0"/>
                <a:cs typeface="Calibri" panose="020F0502020204030204" pitchFamily="34" charset="0"/>
              </a:rPr>
              <a:t>​</a:t>
            </a:r>
            <a:br>
              <a:rPr lang="en-GB" sz="1400" dirty="0">
                <a:latin typeface="+mn-lt"/>
                <a:ea typeface="Calibri" panose="020F0502020204030204" pitchFamily="34" charset="0"/>
                <a:cs typeface="Times New Roman" panose="02020603050405020304" pitchFamily="18" charset="0"/>
              </a:rPr>
            </a:br>
            <a:r>
              <a:rPr lang="en-GB" sz="1400" dirty="0">
                <a:latin typeface="+mn-lt"/>
                <a:ea typeface="Times New Roman" panose="02020603050405020304" pitchFamily="18" charset="0"/>
                <a:cs typeface="Calibri" panose="020F0502020204030204" pitchFamily="34" charset="0"/>
              </a:rPr>
              <a:t>Lack of social hierarchy – one size fits all </a:t>
            </a:r>
            <a:r>
              <a:rPr lang="en-US" sz="1400" dirty="0">
                <a:latin typeface="+mn-lt"/>
                <a:ea typeface="Times New Roman" panose="02020603050405020304" pitchFamily="18" charset="0"/>
                <a:cs typeface="Calibri" panose="020F0502020204030204" pitchFamily="34" charset="0"/>
              </a:rPr>
              <a:t>​</a:t>
            </a:r>
            <a:br>
              <a:rPr lang="en-GB" sz="1400" dirty="0">
                <a:latin typeface="+mn-lt"/>
                <a:ea typeface="Calibri" panose="020F0502020204030204" pitchFamily="34" charset="0"/>
                <a:cs typeface="Times New Roman" panose="02020603050405020304" pitchFamily="18" charset="0"/>
              </a:rPr>
            </a:br>
            <a:r>
              <a:rPr lang="en-GB" sz="1400" dirty="0">
                <a:latin typeface="+mn-lt"/>
                <a:ea typeface="Times New Roman" panose="02020603050405020304" pitchFamily="18" charset="0"/>
                <a:cs typeface="Calibri" panose="020F0502020204030204" pitchFamily="34" charset="0"/>
              </a:rPr>
              <a:t>Lack of social imagination in social group play</a:t>
            </a:r>
            <a:r>
              <a:rPr lang="en-US" sz="1400" dirty="0">
                <a:latin typeface="+mn-lt"/>
                <a:ea typeface="Times New Roman" panose="02020603050405020304" pitchFamily="18" charset="0"/>
                <a:cs typeface="Calibri" panose="020F0502020204030204" pitchFamily="34" charset="0"/>
              </a:rPr>
              <a:t>​</a:t>
            </a:r>
            <a:br>
              <a:rPr lang="en-GB" sz="1400" dirty="0">
                <a:latin typeface="+mn-lt"/>
                <a:ea typeface="Calibri" panose="020F0502020204030204" pitchFamily="34" charset="0"/>
                <a:cs typeface="Times New Roman" panose="02020603050405020304" pitchFamily="18" charset="0"/>
              </a:rPr>
            </a:br>
            <a:r>
              <a:rPr lang="en-GB" sz="1400" dirty="0">
                <a:latin typeface="+mn-lt"/>
                <a:ea typeface="Times New Roman" panose="02020603050405020304" pitchFamily="18" charset="0"/>
                <a:cs typeface="Calibri" panose="020F0502020204030204" pitchFamily="34" charset="0"/>
              </a:rPr>
              <a:t>Better with boys; similar systematic/ linear thinking and conversation</a:t>
            </a:r>
            <a:br>
              <a:rPr lang="en-GB" sz="1800" dirty="0">
                <a:latin typeface="+mn-lt"/>
                <a:ea typeface="Calibri" panose="020F0502020204030204" pitchFamily="34" charset="0"/>
                <a:cs typeface="Times New Roman" panose="02020603050405020304" pitchFamily="18" charset="0"/>
              </a:rPr>
            </a:br>
            <a:r>
              <a:rPr lang="en-GB" sz="1800" dirty="0">
                <a:latin typeface="+mn-lt"/>
                <a:ea typeface="Calibri" panose="020F0502020204030204" pitchFamily="34" charset="0"/>
                <a:cs typeface="Times New Roman" panose="02020603050405020304" pitchFamily="18" charset="0"/>
              </a:rPr>
              <a:t> </a:t>
            </a:r>
            <a:br>
              <a:rPr lang="en-GB" sz="1800" dirty="0">
                <a:latin typeface="+mn-lt"/>
                <a:ea typeface="Calibri" panose="020F0502020204030204" pitchFamily="34" charset="0"/>
                <a:cs typeface="Times New Roman" panose="02020603050405020304" pitchFamily="18" charset="0"/>
              </a:rPr>
            </a:br>
            <a:endParaRPr lang="en-GB" sz="1800" dirty="0">
              <a:latin typeface="+mn-lt"/>
            </a:endParaRPr>
          </a:p>
        </p:txBody>
      </p:sp>
    </p:spTree>
    <p:extLst>
      <p:ext uri="{BB962C8B-B14F-4D97-AF65-F5344CB8AC3E}">
        <p14:creationId xmlns:p14="http://schemas.microsoft.com/office/powerpoint/2010/main" val="26467405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C73CD-BEBC-4D13-9504-35A3ABD8F450}"/>
              </a:ext>
            </a:extLst>
          </p:cNvPr>
          <p:cNvSpPr>
            <a:spLocks noGrp="1"/>
          </p:cNvSpPr>
          <p:nvPr>
            <p:ph type="ctrTitle"/>
          </p:nvPr>
        </p:nvSpPr>
        <p:spPr>
          <a:xfrm>
            <a:off x="1154954" y="704850"/>
            <a:ext cx="9627345" cy="5467350"/>
          </a:xfrm>
        </p:spPr>
        <p:txBody>
          <a:bodyPr anchor="t"/>
          <a:lstStyle/>
          <a:p>
            <a:pPr>
              <a:lnSpc>
                <a:spcPct val="150000"/>
              </a:lnSpc>
              <a:spcAft>
                <a:spcPts val="800"/>
              </a:spcAft>
            </a:pPr>
            <a:r>
              <a:rPr lang="en-GB" sz="2000" spc="-85" dirty="0">
                <a:solidFill>
                  <a:schemeClr val="accent1">
                    <a:lumMod val="40000"/>
                    <a:lumOff val="60000"/>
                  </a:schemeClr>
                </a:solidFill>
                <a:latin typeface="+mn-lt"/>
                <a:ea typeface="Calibri" panose="020F0502020204030204" pitchFamily="34" charset="0"/>
                <a:cs typeface="Times New Roman" panose="02020603050405020304" pitchFamily="18" charset="0"/>
              </a:rPr>
              <a:t>Thoughts and behaviours</a:t>
            </a:r>
            <a:br>
              <a:rPr lang="en-GB" sz="2000" spc="-85" dirty="0">
                <a:solidFill>
                  <a:schemeClr val="accent1">
                    <a:lumMod val="40000"/>
                    <a:lumOff val="60000"/>
                  </a:schemeClr>
                </a:solidFill>
                <a:latin typeface="+mn-lt"/>
                <a:ea typeface="Calibri" panose="020F0502020204030204" pitchFamily="34" charset="0"/>
                <a:cs typeface="Times New Roman" panose="02020603050405020304" pitchFamily="18" charset="0"/>
              </a:rPr>
            </a:br>
            <a:br>
              <a:rPr lang="en-GB" sz="1800" dirty="0">
                <a:solidFill>
                  <a:schemeClr val="bg1"/>
                </a:solidFill>
                <a:latin typeface="+mn-lt"/>
                <a:ea typeface="Calibri" panose="020F0502020204030204" pitchFamily="34" charset="0"/>
                <a:cs typeface="Times New Roman" panose="02020603050405020304" pitchFamily="18" charset="0"/>
              </a:rPr>
            </a:br>
            <a:r>
              <a:rPr lang="en-GB" sz="1800" dirty="0">
                <a:solidFill>
                  <a:schemeClr val="bg1"/>
                </a:solidFill>
                <a:latin typeface="+mn-lt"/>
                <a:ea typeface="Times New Roman" panose="02020603050405020304" pitchFamily="18" charset="0"/>
                <a:cs typeface="Calibri" panose="020F0502020204030204" pitchFamily="34" charset="0"/>
              </a:rPr>
              <a:t>Better imagination and pretend play than ASD boys</a:t>
            </a:r>
            <a:r>
              <a:rPr lang="en-US" sz="1800" dirty="0">
                <a:solidFill>
                  <a:schemeClr val="bg1"/>
                </a:solidFill>
                <a:latin typeface="+mn-lt"/>
                <a:ea typeface="Times New Roman" panose="02020603050405020304" pitchFamily="18" charset="0"/>
                <a:cs typeface="Calibri" panose="020F0502020204030204" pitchFamily="34" charset="0"/>
              </a:rPr>
              <a:t>​</a:t>
            </a:r>
            <a:br>
              <a:rPr lang="en-GB" sz="1800" dirty="0">
                <a:solidFill>
                  <a:schemeClr val="bg1"/>
                </a:solidFill>
                <a:latin typeface="+mn-lt"/>
                <a:ea typeface="Calibri" panose="020F0502020204030204" pitchFamily="34" charset="0"/>
                <a:cs typeface="Times New Roman" panose="02020603050405020304" pitchFamily="18" charset="0"/>
              </a:rPr>
            </a:br>
            <a:r>
              <a:rPr lang="en-GB" sz="1800" dirty="0">
                <a:solidFill>
                  <a:schemeClr val="bg1"/>
                </a:solidFill>
                <a:latin typeface="+mn-lt"/>
                <a:ea typeface="Times New Roman" panose="02020603050405020304" pitchFamily="18" charset="0"/>
                <a:cs typeface="Calibri" panose="020F0502020204030204" pitchFamily="34" charset="0"/>
              </a:rPr>
              <a:t>May have rich, elaborate fantasy world, e.g. imaginary friends, being an animal/taking on other persona. Fantasy/reality can become blurred</a:t>
            </a:r>
            <a:r>
              <a:rPr lang="en-US" sz="1800" dirty="0">
                <a:solidFill>
                  <a:schemeClr val="bg1"/>
                </a:solidFill>
                <a:latin typeface="+mn-lt"/>
                <a:ea typeface="Times New Roman" panose="02020603050405020304" pitchFamily="18" charset="0"/>
                <a:cs typeface="Calibri" panose="020F0502020204030204" pitchFamily="34" charset="0"/>
              </a:rPr>
              <a:t>​</a:t>
            </a:r>
            <a:br>
              <a:rPr lang="en-GB" sz="1800" dirty="0">
                <a:solidFill>
                  <a:schemeClr val="bg1"/>
                </a:solidFill>
                <a:latin typeface="+mn-lt"/>
                <a:ea typeface="Calibri" panose="020F0502020204030204" pitchFamily="34" charset="0"/>
                <a:cs typeface="Times New Roman" panose="02020603050405020304" pitchFamily="18" charset="0"/>
              </a:rPr>
            </a:br>
            <a:r>
              <a:rPr lang="en-GB" sz="1800" dirty="0">
                <a:solidFill>
                  <a:schemeClr val="bg1"/>
                </a:solidFill>
                <a:latin typeface="+mn-lt"/>
                <a:ea typeface="Times New Roman" panose="02020603050405020304" pitchFamily="18" charset="0"/>
                <a:cs typeface="Calibri" panose="020F0502020204030204" pitchFamily="34" charset="0"/>
              </a:rPr>
              <a:t>More anxious than disruptive; may cope all day but explode at home</a:t>
            </a:r>
            <a:r>
              <a:rPr lang="en-US" sz="1800" dirty="0">
                <a:solidFill>
                  <a:schemeClr val="bg1"/>
                </a:solidFill>
                <a:latin typeface="+mn-lt"/>
                <a:ea typeface="Times New Roman" panose="02020603050405020304" pitchFamily="18" charset="0"/>
                <a:cs typeface="Calibri" panose="020F0502020204030204" pitchFamily="34" charset="0"/>
              </a:rPr>
              <a:t>​</a:t>
            </a:r>
            <a:br>
              <a:rPr lang="en-GB" sz="1800" dirty="0">
                <a:solidFill>
                  <a:schemeClr val="bg1"/>
                </a:solidFill>
                <a:latin typeface="+mn-lt"/>
                <a:ea typeface="Calibri" panose="020F0502020204030204" pitchFamily="34" charset="0"/>
                <a:cs typeface="Times New Roman" panose="02020603050405020304" pitchFamily="18" charset="0"/>
              </a:rPr>
            </a:br>
            <a:r>
              <a:rPr lang="en-GB" sz="1800" dirty="0">
                <a:solidFill>
                  <a:schemeClr val="bg1"/>
                </a:solidFill>
                <a:latin typeface="+mn-lt"/>
                <a:ea typeface="Times New Roman" panose="02020603050405020304" pitchFamily="18" charset="0"/>
                <a:cs typeface="Calibri" panose="020F0502020204030204" pitchFamily="34" charset="0"/>
              </a:rPr>
              <a:t>Often perfectionists; liking systems, schedules, visual information (like ASD boys)</a:t>
            </a:r>
            <a:br>
              <a:rPr lang="en-GB" sz="1800" dirty="0">
                <a:solidFill>
                  <a:schemeClr val="bg1"/>
                </a:solidFill>
                <a:latin typeface="+mn-lt"/>
                <a:ea typeface="Calibri" panose="020F0502020204030204" pitchFamily="34" charset="0"/>
                <a:cs typeface="Times New Roman" panose="02020603050405020304" pitchFamily="18" charset="0"/>
              </a:rPr>
            </a:br>
            <a:r>
              <a:rPr lang="en-GB" sz="1800" dirty="0">
                <a:solidFill>
                  <a:schemeClr val="bg1"/>
                </a:solidFill>
                <a:latin typeface="+mn-lt"/>
                <a:ea typeface="Times New Roman" panose="02020603050405020304" pitchFamily="18" charset="0"/>
                <a:cs typeface="Calibri" panose="020F0502020204030204" pitchFamily="34" charset="0"/>
              </a:rPr>
              <a:t>Boys more active with technical, factual special interest</a:t>
            </a:r>
            <a:r>
              <a:rPr lang="en-US" sz="1800" dirty="0">
                <a:solidFill>
                  <a:schemeClr val="bg1"/>
                </a:solidFill>
                <a:latin typeface="+mn-lt"/>
                <a:ea typeface="Times New Roman" panose="02020603050405020304" pitchFamily="18" charset="0"/>
                <a:cs typeface="Calibri" panose="020F0502020204030204" pitchFamily="34" charset="0"/>
              </a:rPr>
              <a:t>​</a:t>
            </a:r>
            <a:br>
              <a:rPr lang="en-GB" sz="1800" dirty="0">
                <a:solidFill>
                  <a:schemeClr val="bg1"/>
                </a:solidFill>
                <a:latin typeface="+mn-lt"/>
                <a:ea typeface="Calibri" panose="020F0502020204030204" pitchFamily="34" charset="0"/>
                <a:cs typeface="Times New Roman" panose="02020603050405020304" pitchFamily="18" charset="0"/>
              </a:rPr>
            </a:br>
            <a:r>
              <a:rPr lang="en-GB" sz="1800" dirty="0">
                <a:solidFill>
                  <a:schemeClr val="bg1"/>
                </a:solidFill>
                <a:latin typeface="+mn-lt"/>
                <a:ea typeface="Times New Roman" panose="02020603050405020304" pitchFamily="18" charset="0"/>
                <a:cs typeface="Calibri" panose="020F0502020204030204" pitchFamily="34" charset="0"/>
              </a:rPr>
              <a:t>Girls more passive with collections of things</a:t>
            </a:r>
            <a:r>
              <a:rPr lang="en-US" sz="1800" dirty="0">
                <a:solidFill>
                  <a:schemeClr val="bg1"/>
                </a:solidFill>
                <a:latin typeface="+mn-lt"/>
                <a:ea typeface="Times New Roman" panose="02020603050405020304" pitchFamily="18" charset="0"/>
                <a:cs typeface="Calibri" panose="020F0502020204030204" pitchFamily="34" charset="0"/>
              </a:rPr>
              <a:t>​</a:t>
            </a:r>
            <a:br>
              <a:rPr lang="en-GB" sz="1800" dirty="0">
                <a:solidFill>
                  <a:schemeClr val="bg1"/>
                </a:solidFill>
                <a:latin typeface="+mn-lt"/>
                <a:ea typeface="Calibri" panose="020F0502020204030204" pitchFamily="34" charset="0"/>
                <a:cs typeface="Times New Roman" panose="02020603050405020304" pitchFamily="18" charset="0"/>
              </a:rPr>
            </a:br>
            <a:r>
              <a:rPr lang="en-GB" sz="1800" dirty="0">
                <a:solidFill>
                  <a:schemeClr val="bg1"/>
                </a:solidFill>
                <a:latin typeface="+mn-lt"/>
                <a:ea typeface="Times New Roman" panose="02020603050405020304" pitchFamily="18" charset="0"/>
                <a:cs typeface="Calibri" panose="020F0502020204030204" pitchFamily="34" charset="0"/>
              </a:rPr>
              <a:t>Special interests appear like peers; animals, music, books, celebrities, fashion, TV</a:t>
            </a:r>
            <a:r>
              <a:rPr lang="en-US" sz="1800" dirty="0">
                <a:solidFill>
                  <a:schemeClr val="bg1"/>
                </a:solidFill>
                <a:latin typeface="+mn-lt"/>
                <a:ea typeface="Times New Roman" panose="02020603050405020304" pitchFamily="18" charset="0"/>
                <a:cs typeface="Calibri" panose="020F0502020204030204" pitchFamily="34" charset="0"/>
              </a:rPr>
              <a:t>​</a:t>
            </a:r>
            <a:br>
              <a:rPr lang="en-GB" sz="1800" dirty="0">
                <a:solidFill>
                  <a:schemeClr val="bg1"/>
                </a:solidFill>
                <a:latin typeface="+mn-lt"/>
                <a:ea typeface="Calibri" panose="020F0502020204030204" pitchFamily="34" charset="0"/>
                <a:cs typeface="Times New Roman" panose="02020603050405020304" pitchFamily="18" charset="0"/>
              </a:rPr>
            </a:br>
            <a:r>
              <a:rPr lang="en-GB" sz="1800" dirty="0">
                <a:solidFill>
                  <a:schemeClr val="bg1"/>
                </a:solidFill>
                <a:latin typeface="+mn-lt"/>
                <a:ea typeface="Times New Roman" panose="02020603050405020304" pitchFamily="18" charset="0"/>
                <a:cs typeface="Calibri" panose="020F0502020204030204" pitchFamily="34" charset="0"/>
              </a:rPr>
              <a:t>But the quality and intensity is very different</a:t>
            </a:r>
            <a:br>
              <a:rPr lang="en-GB" sz="1800" dirty="0">
                <a:solidFill>
                  <a:schemeClr val="bg1"/>
                </a:solidFill>
                <a:latin typeface="+mn-lt"/>
                <a:ea typeface="Calibri" panose="020F0502020204030204" pitchFamily="34" charset="0"/>
                <a:cs typeface="Times New Roman" panose="02020603050405020304" pitchFamily="18" charset="0"/>
              </a:rPr>
            </a:br>
            <a:br>
              <a:rPr lang="en-GB" sz="1800" dirty="0">
                <a:latin typeface="+mn-lt"/>
                <a:ea typeface="Calibri" panose="020F0502020204030204" pitchFamily="34" charset="0"/>
                <a:cs typeface="Times New Roman" panose="02020603050405020304" pitchFamily="18" charset="0"/>
              </a:rPr>
            </a:br>
            <a:r>
              <a:rPr lang="en-GB" sz="1800" dirty="0">
                <a:latin typeface="+mn-lt"/>
                <a:ea typeface="Calibri" panose="020F0502020204030204" pitchFamily="34" charset="0"/>
                <a:cs typeface="Times New Roman" panose="02020603050405020304" pitchFamily="18" charset="0"/>
              </a:rPr>
              <a:t> </a:t>
            </a:r>
            <a:br>
              <a:rPr lang="en-GB" sz="1800" dirty="0">
                <a:latin typeface="+mn-lt"/>
                <a:ea typeface="Calibri" panose="020F0502020204030204" pitchFamily="34" charset="0"/>
                <a:cs typeface="Times New Roman" panose="02020603050405020304" pitchFamily="18" charset="0"/>
              </a:rPr>
            </a:br>
            <a:endParaRPr lang="en-GB" sz="1800" dirty="0">
              <a:latin typeface="+mn-lt"/>
            </a:endParaRPr>
          </a:p>
        </p:txBody>
      </p:sp>
    </p:spTree>
    <p:extLst>
      <p:ext uri="{BB962C8B-B14F-4D97-AF65-F5344CB8AC3E}">
        <p14:creationId xmlns:p14="http://schemas.microsoft.com/office/powerpoint/2010/main" val="16323729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C73CD-BEBC-4D13-9504-35A3ABD8F450}"/>
              </a:ext>
            </a:extLst>
          </p:cNvPr>
          <p:cNvSpPr>
            <a:spLocks noGrp="1"/>
          </p:cNvSpPr>
          <p:nvPr>
            <p:ph type="ctrTitle"/>
          </p:nvPr>
        </p:nvSpPr>
        <p:spPr>
          <a:xfrm>
            <a:off x="1154954" y="704850"/>
            <a:ext cx="9627345" cy="5467350"/>
          </a:xfrm>
        </p:spPr>
        <p:txBody>
          <a:bodyPr anchor="t"/>
          <a:lstStyle/>
          <a:p>
            <a:pPr>
              <a:lnSpc>
                <a:spcPct val="150000"/>
              </a:lnSpc>
              <a:spcAft>
                <a:spcPts val="800"/>
              </a:spcAft>
            </a:pPr>
            <a:br>
              <a:rPr lang="en-GB" sz="1800" dirty="0">
                <a:solidFill>
                  <a:schemeClr val="bg1"/>
                </a:solidFill>
                <a:latin typeface="+mn-lt"/>
                <a:ea typeface="Calibri" panose="020F0502020204030204" pitchFamily="34" charset="0"/>
                <a:cs typeface="Times New Roman" panose="02020603050405020304" pitchFamily="18" charset="0"/>
              </a:rPr>
            </a:br>
            <a:r>
              <a:rPr lang="en-GB" sz="2400" spc="-85" dirty="0">
                <a:solidFill>
                  <a:schemeClr val="accent1">
                    <a:lumMod val="40000"/>
                    <a:lumOff val="60000"/>
                  </a:schemeClr>
                </a:solidFill>
                <a:latin typeface="+mn-lt"/>
                <a:ea typeface="Calibri" panose="020F0502020204030204" pitchFamily="34" charset="0"/>
                <a:cs typeface="Times New Roman" panose="02020603050405020304" pitchFamily="18" charset="0"/>
              </a:rPr>
              <a:t>ASD and girls?</a:t>
            </a:r>
            <a:br>
              <a:rPr lang="en-GB" sz="2400" spc="-85" dirty="0">
                <a:solidFill>
                  <a:schemeClr val="accent1">
                    <a:lumMod val="40000"/>
                    <a:lumOff val="60000"/>
                  </a:schemeClr>
                </a:solidFill>
                <a:latin typeface="+mn-lt"/>
                <a:ea typeface="Calibri" panose="020F0502020204030204" pitchFamily="34" charset="0"/>
                <a:cs typeface="Times New Roman" panose="02020603050405020304" pitchFamily="18" charset="0"/>
              </a:rPr>
            </a:br>
            <a:br>
              <a:rPr lang="en-GB" sz="1800" dirty="0">
                <a:solidFill>
                  <a:schemeClr val="bg1"/>
                </a:solidFill>
                <a:latin typeface="+mn-lt"/>
                <a:ea typeface="Calibri" panose="020F0502020204030204" pitchFamily="34" charset="0"/>
                <a:cs typeface="Times New Roman" panose="02020603050405020304" pitchFamily="18" charset="0"/>
              </a:rPr>
            </a:br>
            <a:r>
              <a:rPr lang="en-GB" sz="1800" dirty="0">
                <a:solidFill>
                  <a:schemeClr val="bg1"/>
                </a:solidFill>
                <a:latin typeface="+mn-lt"/>
                <a:ea typeface="Calibri" panose="020F0502020204030204" pitchFamily="34" charset="0"/>
                <a:cs typeface="Times New Roman" panose="02020603050405020304" pitchFamily="18" charset="0"/>
              </a:rPr>
              <a:t>“</a:t>
            </a:r>
            <a:r>
              <a:rPr lang="en-GB" sz="1800" dirty="0">
                <a:solidFill>
                  <a:schemeClr val="bg1"/>
                </a:solidFill>
                <a:latin typeface="+mn-lt"/>
                <a:ea typeface="Times New Roman" panose="02020603050405020304" pitchFamily="18" charset="0"/>
                <a:cs typeface="Calibri" panose="020F0502020204030204" pitchFamily="34" charset="0"/>
              </a:rPr>
              <a:t>Our clinical experience and assessment systems are rich in male ASD profiles</a:t>
            </a:r>
            <a:r>
              <a:rPr lang="en-US" sz="1800" dirty="0">
                <a:solidFill>
                  <a:schemeClr val="bg1"/>
                </a:solidFill>
                <a:latin typeface="+mn-lt"/>
                <a:ea typeface="Times New Roman" panose="02020603050405020304" pitchFamily="18" charset="0"/>
                <a:cs typeface="Calibri" panose="020F0502020204030204" pitchFamily="34" charset="0"/>
              </a:rPr>
              <a:t>​</a:t>
            </a:r>
            <a:br>
              <a:rPr lang="en-GB" sz="1800" dirty="0">
                <a:solidFill>
                  <a:schemeClr val="bg1"/>
                </a:solidFill>
                <a:latin typeface="+mn-lt"/>
                <a:ea typeface="Calibri" panose="020F0502020204030204" pitchFamily="34" charset="0"/>
                <a:cs typeface="Times New Roman" panose="02020603050405020304" pitchFamily="18" charset="0"/>
              </a:rPr>
            </a:br>
            <a:r>
              <a:rPr lang="en-GB" sz="1800" dirty="0">
                <a:solidFill>
                  <a:schemeClr val="bg1"/>
                </a:solidFill>
                <a:latin typeface="+mn-lt"/>
                <a:ea typeface="Times New Roman" panose="02020603050405020304" pitchFamily="18" charset="0"/>
                <a:cs typeface="Calibri" panose="020F0502020204030204" pitchFamily="34" charset="0"/>
              </a:rPr>
              <a:t>We need a female lens; comparing girls with neurotypical girls peers, particularly when evaluating social skills and unusual thoughts and behaviours.”</a:t>
            </a:r>
            <a:br>
              <a:rPr lang="en-GB" sz="1800" dirty="0">
                <a:solidFill>
                  <a:schemeClr val="bg1"/>
                </a:solidFill>
                <a:latin typeface="+mn-lt"/>
                <a:ea typeface="Times New Roman" panose="02020603050405020304" pitchFamily="18" charset="0"/>
                <a:cs typeface="Calibri" panose="020F0502020204030204" pitchFamily="34" charset="0"/>
              </a:rPr>
            </a:br>
            <a:br>
              <a:rPr lang="en-GB" sz="1800" dirty="0">
                <a:solidFill>
                  <a:schemeClr val="bg1"/>
                </a:solidFill>
                <a:latin typeface="+mn-lt"/>
                <a:ea typeface="Times New Roman" panose="02020603050405020304" pitchFamily="18" charset="0"/>
                <a:cs typeface="Calibri" panose="020F0502020204030204" pitchFamily="34" charset="0"/>
              </a:rPr>
            </a:br>
            <a:r>
              <a:rPr lang="en-GB" sz="1800" dirty="0"/>
              <a:t>Kathryn Ellis, Advanced SLT, ND Clinical Lead​ Swansea Bay Health Board</a:t>
            </a:r>
            <a:br>
              <a:rPr lang="en-GB" sz="1800" dirty="0">
                <a:solidFill>
                  <a:schemeClr val="bg1"/>
                </a:solidFill>
                <a:latin typeface="+mn-lt"/>
                <a:ea typeface="Times New Roman" panose="02020603050405020304" pitchFamily="18" charset="0"/>
                <a:cs typeface="Calibri" panose="020F0502020204030204" pitchFamily="34" charset="0"/>
              </a:rPr>
            </a:br>
            <a:br>
              <a:rPr lang="en-GB" sz="1800" dirty="0">
                <a:latin typeface="Calibri" panose="020F0502020204030204" pitchFamily="34" charset="0"/>
                <a:ea typeface="Calibri" panose="020F0502020204030204" pitchFamily="34" charset="0"/>
                <a:cs typeface="Times New Roman" panose="02020603050405020304" pitchFamily="18" charset="0"/>
              </a:rPr>
            </a:br>
            <a:r>
              <a:rPr lang="en-GB" sz="1800" dirty="0">
                <a:latin typeface="Calibri" panose="020F0502020204030204" pitchFamily="34" charset="0"/>
                <a:ea typeface="Calibri" panose="020F0502020204030204" pitchFamily="34" charset="0"/>
                <a:cs typeface="Times New Roman" panose="02020603050405020304" pitchFamily="18" charset="0"/>
              </a:rPr>
              <a:t> </a:t>
            </a:r>
            <a:br>
              <a:rPr lang="en-GB" sz="1800" dirty="0">
                <a:latin typeface="Calibri" panose="020F0502020204030204" pitchFamily="34" charset="0"/>
                <a:ea typeface="Calibri" panose="020F0502020204030204" pitchFamily="34" charset="0"/>
                <a:cs typeface="Times New Roman" panose="02020603050405020304" pitchFamily="18" charset="0"/>
              </a:rPr>
            </a:br>
            <a:br>
              <a:rPr lang="en-GB" sz="1800" dirty="0">
                <a:latin typeface="Calibri" panose="020F0502020204030204" pitchFamily="34" charset="0"/>
                <a:ea typeface="Calibri" panose="020F0502020204030204" pitchFamily="34" charset="0"/>
                <a:cs typeface="Times New Roman" panose="02020603050405020304" pitchFamily="18" charset="0"/>
              </a:rPr>
            </a:br>
            <a:br>
              <a:rPr lang="en-GB" sz="1800" dirty="0">
                <a:latin typeface="+mn-lt"/>
                <a:ea typeface="Calibri" panose="020F0502020204030204" pitchFamily="34" charset="0"/>
                <a:cs typeface="Times New Roman" panose="02020603050405020304" pitchFamily="18" charset="0"/>
              </a:rPr>
            </a:br>
            <a:r>
              <a:rPr lang="en-GB" sz="1800" dirty="0">
                <a:latin typeface="+mn-lt"/>
                <a:ea typeface="Calibri" panose="020F0502020204030204" pitchFamily="34" charset="0"/>
                <a:cs typeface="Times New Roman" panose="02020603050405020304" pitchFamily="18" charset="0"/>
              </a:rPr>
              <a:t> </a:t>
            </a:r>
            <a:br>
              <a:rPr lang="en-GB" sz="1800" dirty="0">
                <a:latin typeface="+mn-lt"/>
                <a:ea typeface="Calibri" panose="020F0502020204030204" pitchFamily="34" charset="0"/>
                <a:cs typeface="Times New Roman" panose="02020603050405020304" pitchFamily="18" charset="0"/>
              </a:rPr>
            </a:br>
            <a:endParaRPr lang="en-GB" sz="1800" dirty="0">
              <a:latin typeface="+mn-lt"/>
            </a:endParaRPr>
          </a:p>
        </p:txBody>
      </p:sp>
    </p:spTree>
    <p:extLst>
      <p:ext uri="{BB962C8B-B14F-4D97-AF65-F5344CB8AC3E}">
        <p14:creationId xmlns:p14="http://schemas.microsoft.com/office/powerpoint/2010/main" val="10520726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C73CD-BEBC-4D13-9504-35A3ABD8F450}"/>
              </a:ext>
            </a:extLst>
          </p:cNvPr>
          <p:cNvSpPr>
            <a:spLocks noGrp="1"/>
          </p:cNvSpPr>
          <p:nvPr>
            <p:ph type="ctrTitle"/>
          </p:nvPr>
        </p:nvSpPr>
        <p:spPr>
          <a:xfrm>
            <a:off x="1154954" y="704850"/>
            <a:ext cx="9627345" cy="5467350"/>
          </a:xfrm>
        </p:spPr>
        <p:txBody>
          <a:bodyPr anchor="t"/>
          <a:lstStyle/>
          <a:p>
            <a:pPr>
              <a:lnSpc>
                <a:spcPct val="150000"/>
              </a:lnSpc>
              <a:spcAft>
                <a:spcPts val="800"/>
              </a:spcAft>
            </a:pPr>
            <a:br>
              <a:rPr lang="en-GB" sz="1800" dirty="0">
                <a:solidFill>
                  <a:schemeClr val="bg1"/>
                </a:solidFill>
                <a:latin typeface="+mn-lt"/>
                <a:ea typeface="Calibri" panose="020F0502020204030204" pitchFamily="34" charset="0"/>
                <a:cs typeface="Times New Roman" panose="02020603050405020304" pitchFamily="18" charset="0"/>
              </a:rPr>
            </a:br>
            <a:r>
              <a:rPr lang="en-GB" sz="2400" spc="-85" dirty="0">
                <a:solidFill>
                  <a:schemeClr val="accent1">
                    <a:lumMod val="40000"/>
                    <a:lumOff val="60000"/>
                  </a:schemeClr>
                </a:solidFill>
                <a:latin typeface="+mn-lt"/>
                <a:ea typeface="Calibri" panose="020F0502020204030204" pitchFamily="34" charset="0"/>
                <a:cs typeface="Times New Roman" panose="02020603050405020304" pitchFamily="18" charset="0"/>
              </a:rPr>
              <a:t>Child A</a:t>
            </a:r>
            <a:br>
              <a:rPr lang="en-GB" sz="2400" spc="-85" dirty="0">
                <a:solidFill>
                  <a:schemeClr val="accent1">
                    <a:lumMod val="40000"/>
                    <a:lumOff val="60000"/>
                  </a:schemeClr>
                </a:solidFill>
                <a:latin typeface="+mn-lt"/>
                <a:ea typeface="Calibri" panose="020F0502020204030204" pitchFamily="34" charset="0"/>
                <a:cs typeface="Times New Roman" panose="02020603050405020304" pitchFamily="18" charset="0"/>
              </a:rPr>
            </a:br>
            <a:r>
              <a:rPr lang="en-GB" sz="1800" spc="-85" dirty="0">
                <a:solidFill>
                  <a:schemeClr val="bg1"/>
                </a:solidFill>
                <a:latin typeface="+mn-lt"/>
                <a:ea typeface="Calibri" panose="020F0502020204030204" pitchFamily="34" charset="0"/>
                <a:cs typeface="Times New Roman" panose="02020603050405020304" pitchFamily="18" charset="0"/>
              </a:rPr>
              <a:t>5 Year Old Female – Diagnosis May 2019</a:t>
            </a:r>
            <a:br>
              <a:rPr lang="en-GB" sz="1800" spc="-85" dirty="0">
                <a:solidFill>
                  <a:schemeClr val="bg1"/>
                </a:solidFill>
                <a:latin typeface="+mn-lt"/>
                <a:ea typeface="Calibri" panose="020F0502020204030204" pitchFamily="34" charset="0"/>
                <a:cs typeface="Times New Roman" panose="02020603050405020304" pitchFamily="18" charset="0"/>
              </a:rPr>
            </a:br>
            <a:r>
              <a:rPr lang="en-GB" sz="1800" spc="-85" dirty="0">
                <a:solidFill>
                  <a:schemeClr val="bg1"/>
                </a:solidFill>
                <a:latin typeface="+mn-lt"/>
                <a:ea typeface="Calibri" panose="020F0502020204030204" pitchFamily="34" charset="0"/>
                <a:cs typeface="Times New Roman" panose="02020603050405020304" pitchFamily="18" charset="0"/>
              </a:rPr>
              <a:t>Child A has typically the female profile of characteristics</a:t>
            </a:r>
            <a:br>
              <a:rPr lang="en-GB" sz="1800" spc="-85" dirty="0">
                <a:solidFill>
                  <a:schemeClr val="bg1"/>
                </a:solidFill>
                <a:latin typeface="+mn-lt"/>
                <a:ea typeface="Calibri" panose="020F0502020204030204" pitchFamily="34" charset="0"/>
                <a:cs typeface="Times New Roman" panose="02020603050405020304" pitchFamily="18" charset="0"/>
              </a:rPr>
            </a:br>
            <a:r>
              <a:rPr lang="en-GB" sz="1800" spc="-85" dirty="0">
                <a:solidFill>
                  <a:schemeClr val="bg1"/>
                </a:solidFill>
                <a:latin typeface="+mn-lt"/>
                <a:ea typeface="Calibri" panose="020F0502020204030204" pitchFamily="34" charset="0"/>
                <a:cs typeface="Times New Roman" panose="02020603050405020304" pitchFamily="18" charset="0"/>
              </a:rPr>
              <a:t>Appears to cope well in social situations, however if you closely observe her she will repeat phrases that she has learnt to try to interact.</a:t>
            </a:r>
            <a:br>
              <a:rPr lang="en-GB" sz="1800" spc="-85" dirty="0">
                <a:solidFill>
                  <a:schemeClr val="bg1"/>
                </a:solidFill>
                <a:latin typeface="+mn-lt"/>
                <a:ea typeface="Calibri" panose="020F0502020204030204" pitchFamily="34" charset="0"/>
                <a:cs typeface="Times New Roman" panose="02020603050405020304" pitchFamily="18" charset="0"/>
              </a:rPr>
            </a:br>
            <a:r>
              <a:rPr lang="en-GB" sz="1800" spc="-85" dirty="0">
                <a:solidFill>
                  <a:schemeClr val="bg1"/>
                </a:solidFill>
                <a:latin typeface="+mn-lt"/>
                <a:ea typeface="Calibri" panose="020F0502020204030204" pitchFamily="34" charset="0"/>
                <a:cs typeface="Times New Roman" panose="02020603050405020304" pitchFamily="18" charset="0"/>
              </a:rPr>
              <a:t>She will play alongside and mimic another child’s play. It may look that she has a better imagination than she does because she mimics and does not contribute any ideas or lead the play.</a:t>
            </a:r>
            <a:br>
              <a:rPr lang="en-GB" sz="1800" spc="-85" dirty="0">
                <a:solidFill>
                  <a:schemeClr val="bg1"/>
                </a:solidFill>
                <a:latin typeface="+mn-lt"/>
                <a:ea typeface="Calibri" panose="020F0502020204030204" pitchFamily="34" charset="0"/>
                <a:cs typeface="Times New Roman" panose="02020603050405020304" pitchFamily="18" charset="0"/>
              </a:rPr>
            </a:br>
            <a:r>
              <a:rPr lang="en-GB" sz="1800" spc="-85" dirty="0">
                <a:solidFill>
                  <a:schemeClr val="bg1"/>
                </a:solidFill>
                <a:latin typeface="+mn-lt"/>
                <a:ea typeface="Calibri" panose="020F0502020204030204" pitchFamily="34" charset="0"/>
                <a:cs typeface="Times New Roman" panose="02020603050405020304" pitchFamily="18" charset="0"/>
              </a:rPr>
              <a:t>She will not show that she is upset or frustrated and will come across as quiet or shy.</a:t>
            </a:r>
            <a:br>
              <a:rPr lang="en-GB" sz="1800" spc="-85" dirty="0">
                <a:solidFill>
                  <a:schemeClr val="bg1"/>
                </a:solidFill>
                <a:latin typeface="+mn-lt"/>
                <a:ea typeface="Calibri" panose="020F0502020204030204" pitchFamily="34" charset="0"/>
                <a:cs typeface="Times New Roman" panose="02020603050405020304" pitchFamily="18" charset="0"/>
              </a:rPr>
            </a:br>
            <a:r>
              <a:rPr lang="en-GB" sz="1800" spc="-85" dirty="0">
                <a:solidFill>
                  <a:schemeClr val="bg1"/>
                </a:solidFill>
                <a:latin typeface="+mn-lt"/>
                <a:ea typeface="Calibri" panose="020F0502020204030204" pitchFamily="34" charset="0"/>
                <a:cs typeface="Times New Roman" panose="02020603050405020304" pitchFamily="18" charset="0"/>
              </a:rPr>
              <a:t>She likes to please people and does not want to upset them.</a:t>
            </a:r>
            <a:br>
              <a:rPr lang="en-GB" sz="1800" dirty="0">
                <a:solidFill>
                  <a:schemeClr val="bg1"/>
                </a:solidFill>
                <a:latin typeface="+mn-lt"/>
                <a:ea typeface="Times New Roman" panose="02020603050405020304" pitchFamily="18" charset="0"/>
                <a:cs typeface="Calibri" panose="020F0502020204030204" pitchFamily="34" charset="0"/>
              </a:rPr>
            </a:br>
            <a:br>
              <a:rPr lang="en-GB" sz="1800" dirty="0">
                <a:latin typeface="Calibri" panose="020F0502020204030204" pitchFamily="34" charset="0"/>
                <a:ea typeface="Calibri" panose="020F0502020204030204" pitchFamily="34" charset="0"/>
                <a:cs typeface="Times New Roman" panose="02020603050405020304" pitchFamily="18" charset="0"/>
              </a:rPr>
            </a:br>
            <a:r>
              <a:rPr lang="en-GB" sz="1800" dirty="0">
                <a:latin typeface="Calibri" panose="020F0502020204030204" pitchFamily="34" charset="0"/>
                <a:ea typeface="Calibri" panose="020F0502020204030204" pitchFamily="34" charset="0"/>
                <a:cs typeface="Times New Roman" panose="02020603050405020304" pitchFamily="18" charset="0"/>
              </a:rPr>
              <a:t> </a:t>
            </a:r>
            <a:br>
              <a:rPr lang="en-GB" sz="1800" dirty="0">
                <a:latin typeface="Calibri" panose="020F0502020204030204" pitchFamily="34" charset="0"/>
                <a:ea typeface="Calibri" panose="020F0502020204030204" pitchFamily="34" charset="0"/>
                <a:cs typeface="Times New Roman" panose="02020603050405020304" pitchFamily="18" charset="0"/>
              </a:rPr>
            </a:br>
            <a:br>
              <a:rPr lang="en-GB" sz="1800" dirty="0">
                <a:latin typeface="Calibri" panose="020F0502020204030204" pitchFamily="34" charset="0"/>
                <a:ea typeface="Calibri" panose="020F0502020204030204" pitchFamily="34" charset="0"/>
                <a:cs typeface="Times New Roman" panose="02020603050405020304" pitchFamily="18" charset="0"/>
              </a:rPr>
            </a:br>
            <a:br>
              <a:rPr lang="en-GB" sz="1800" dirty="0">
                <a:latin typeface="+mn-lt"/>
                <a:ea typeface="Calibri" panose="020F0502020204030204" pitchFamily="34" charset="0"/>
                <a:cs typeface="Times New Roman" panose="02020603050405020304" pitchFamily="18" charset="0"/>
              </a:rPr>
            </a:br>
            <a:r>
              <a:rPr lang="en-GB" sz="1800" dirty="0">
                <a:latin typeface="+mn-lt"/>
                <a:ea typeface="Calibri" panose="020F0502020204030204" pitchFamily="34" charset="0"/>
                <a:cs typeface="Times New Roman" panose="02020603050405020304" pitchFamily="18" charset="0"/>
              </a:rPr>
              <a:t> </a:t>
            </a:r>
            <a:br>
              <a:rPr lang="en-GB" sz="1800" dirty="0">
                <a:latin typeface="+mn-lt"/>
                <a:ea typeface="Calibri" panose="020F0502020204030204" pitchFamily="34" charset="0"/>
                <a:cs typeface="Times New Roman" panose="02020603050405020304" pitchFamily="18" charset="0"/>
              </a:rPr>
            </a:br>
            <a:endParaRPr lang="en-GB" sz="1800" dirty="0">
              <a:latin typeface="+mn-lt"/>
            </a:endParaRPr>
          </a:p>
        </p:txBody>
      </p:sp>
    </p:spTree>
    <p:extLst>
      <p:ext uri="{BB962C8B-B14F-4D97-AF65-F5344CB8AC3E}">
        <p14:creationId xmlns:p14="http://schemas.microsoft.com/office/powerpoint/2010/main" val="18855586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C73CD-BEBC-4D13-9504-35A3ABD8F450}"/>
              </a:ext>
            </a:extLst>
          </p:cNvPr>
          <p:cNvSpPr>
            <a:spLocks noGrp="1"/>
          </p:cNvSpPr>
          <p:nvPr>
            <p:ph type="ctrTitle"/>
          </p:nvPr>
        </p:nvSpPr>
        <p:spPr>
          <a:xfrm>
            <a:off x="1133439" y="468182"/>
            <a:ext cx="9627345" cy="5467350"/>
          </a:xfrm>
        </p:spPr>
        <p:txBody>
          <a:bodyPr anchor="t"/>
          <a:lstStyle/>
          <a:p>
            <a:pPr>
              <a:lnSpc>
                <a:spcPct val="150000"/>
              </a:lnSpc>
              <a:spcAft>
                <a:spcPts val="800"/>
              </a:spcAft>
            </a:pPr>
            <a:br>
              <a:rPr lang="en-GB" sz="1800" dirty="0">
                <a:solidFill>
                  <a:schemeClr val="bg1"/>
                </a:solidFill>
                <a:latin typeface="+mn-lt"/>
                <a:ea typeface="Calibri" panose="020F0502020204030204" pitchFamily="34" charset="0"/>
                <a:cs typeface="Times New Roman" panose="02020603050405020304" pitchFamily="18" charset="0"/>
              </a:rPr>
            </a:br>
            <a:r>
              <a:rPr lang="en-GB" sz="2400" spc="-85" dirty="0">
                <a:solidFill>
                  <a:schemeClr val="accent1">
                    <a:lumMod val="40000"/>
                    <a:lumOff val="60000"/>
                  </a:schemeClr>
                </a:solidFill>
                <a:latin typeface="+mn-lt"/>
                <a:ea typeface="Calibri" panose="020F0502020204030204" pitchFamily="34" charset="0"/>
                <a:cs typeface="Times New Roman" panose="02020603050405020304" pitchFamily="18" charset="0"/>
              </a:rPr>
              <a:t>Child B</a:t>
            </a:r>
            <a:br>
              <a:rPr lang="en-GB" sz="2400" spc="-85" dirty="0">
                <a:solidFill>
                  <a:schemeClr val="accent1">
                    <a:lumMod val="40000"/>
                    <a:lumOff val="60000"/>
                  </a:schemeClr>
                </a:solidFill>
                <a:latin typeface="+mn-lt"/>
                <a:ea typeface="Calibri" panose="020F0502020204030204" pitchFamily="34" charset="0"/>
                <a:cs typeface="Times New Roman" panose="02020603050405020304" pitchFamily="18" charset="0"/>
              </a:rPr>
            </a:br>
            <a:r>
              <a:rPr lang="en-GB" sz="1800" spc="-85" dirty="0">
                <a:solidFill>
                  <a:schemeClr val="bg1"/>
                </a:solidFill>
                <a:latin typeface="+mn-lt"/>
                <a:ea typeface="Calibri" panose="020F0502020204030204" pitchFamily="34" charset="0"/>
                <a:cs typeface="Times New Roman" panose="02020603050405020304" pitchFamily="18" charset="0"/>
              </a:rPr>
              <a:t>6 Year Old Female – Diagnosis July 2019</a:t>
            </a:r>
            <a:br>
              <a:rPr lang="en-GB" sz="1800" spc="-85" dirty="0">
                <a:solidFill>
                  <a:schemeClr val="bg1"/>
                </a:solidFill>
                <a:latin typeface="+mn-lt"/>
                <a:ea typeface="Calibri" panose="020F0502020204030204" pitchFamily="34" charset="0"/>
                <a:cs typeface="Times New Roman" panose="02020603050405020304" pitchFamily="18" charset="0"/>
              </a:rPr>
            </a:br>
            <a:r>
              <a:rPr lang="en-GB" sz="1800" spc="-85" dirty="0">
                <a:solidFill>
                  <a:schemeClr val="bg1"/>
                </a:solidFill>
                <a:latin typeface="+mn-lt"/>
                <a:ea typeface="Calibri" panose="020F0502020204030204" pitchFamily="34" charset="0"/>
                <a:cs typeface="Times New Roman" panose="02020603050405020304" pitchFamily="18" charset="0"/>
              </a:rPr>
              <a:t>Child B has both the female and male profile of characteristics</a:t>
            </a:r>
            <a:br>
              <a:rPr lang="en-GB" sz="1800" spc="-85" dirty="0">
                <a:solidFill>
                  <a:schemeClr val="bg1"/>
                </a:solidFill>
                <a:latin typeface="+mn-lt"/>
                <a:ea typeface="Calibri" panose="020F0502020204030204" pitchFamily="34" charset="0"/>
                <a:cs typeface="Times New Roman" panose="02020603050405020304" pitchFamily="18" charset="0"/>
              </a:rPr>
            </a:br>
            <a:r>
              <a:rPr lang="en-GB" sz="1800" spc="-85" dirty="0">
                <a:solidFill>
                  <a:schemeClr val="bg1"/>
                </a:solidFill>
                <a:latin typeface="+mn-lt"/>
                <a:ea typeface="Calibri" panose="020F0502020204030204" pitchFamily="34" charset="0"/>
                <a:cs typeface="Times New Roman" panose="02020603050405020304" pitchFamily="18" charset="0"/>
              </a:rPr>
              <a:t>She gets upset when asked to do something – will show her feelings by lashing out or have a meltdown.</a:t>
            </a:r>
            <a:br>
              <a:rPr lang="en-GB" sz="1800" spc="-85" dirty="0">
                <a:solidFill>
                  <a:schemeClr val="bg1"/>
                </a:solidFill>
                <a:latin typeface="+mn-lt"/>
                <a:ea typeface="Calibri" panose="020F0502020204030204" pitchFamily="34" charset="0"/>
                <a:cs typeface="Times New Roman" panose="02020603050405020304" pitchFamily="18" charset="0"/>
              </a:rPr>
            </a:br>
            <a:r>
              <a:rPr lang="en-GB" sz="1800" spc="-85" dirty="0">
                <a:solidFill>
                  <a:schemeClr val="bg1"/>
                </a:solidFill>
                <a:latin typeface="+mn-lt"/>
                <a:ea typeface="Calibri" panose="020F0502020204030204" pitchFamily="34" charset="0"/>
                <a:cs typeface="Times New Roman" panose="02020603050405020304" pitchFamily="18" charset="0"/>
              </a:rPr>
              <a:t>She needs a strict daily routine and gets very upset and anxious if the routine is changed.</a:t>
            </a:r>
            <a:br>
              <a:rPr lang="en-GB" sz="1800" spc="-85" dirty="0">
                <a:solidFill>
                  <a:schemeClr val="bg1"/>
                </a:solidFill>
                <a:latin typeface="+mn-lt"/>
                <a:ea typeface="Calibri" panose="020F0502020204030204" pitchFamily="34" charset="0"/>
                <a:cs typeface="Times New Roman" panose="02020603050405020304" pitchFamily="18" charset="0"/>
              </a:rPr>
            </a:br>
            <a:r>
              <a:rPr lang="en-GB" sz="1800" spc="-85" dirty="0">
                <a:solidFill>
                  <a:schemeClr val="bg1"/>
                </a:solidFill>
                <a:latin typeface="+mn-lt"/>
                <a:ea typeface="Calibri" panose="020F0502020204030204" pitchFamily="34" charset="0"/>
                <a:cs typeface="Times New Roman" panose="02020603050405020304" pitchFamily="18" charset="0"/>
              </a:rPr>
              <a:t>These are typically male, however she also:</a:t>
            </a:r>
            <a:br>
              <a:rPr lang="en-GB" sz="1800" spc="-85" dirty="0">
                <a:solidFill>
                  <a:schemeClr val="bg1"/>
                </a:solidFill>
                <a:latin typeface="+mn-lt"/>
                <a:ea typeface="Calibri" panose="020F0502020204030204" pitchFamily="34" charset="0"/>
                <a:cs typeface="Times New Roman" panose="02020603050405020304" pitchFamily="18" charset="0"/>
              </a:rPr>
            </a:br>
            <a:r>
              <a:rPr lang="en-GB" sz="1800" spc="-85" dirty="0">
                <a:solidFill>
                  <a:schemeClr val="bg1"/>
                </a:solidFill>
                <a:latin typeface="+mn-lt"/>
                <a:ea typeface="Calibri" panose="020F0502020204030204" pitchFamily="34" charset="0"/>
                <a:cs typeface="Times New Roman" panose="02020603050405020304" pitchFamily="18" charset="0"/>
              </a:rPr>
              <a:t>Appears to be able to participate in pretend play and have a good imagination.</a:t>
            </a:r>
            <a:br>
              <a:rPr lang="en-GB" sz="1800" spc="-85" dirty="0">
                <a:solidFill>
                  <a:schemeClr val="bg1"/>
                </a:solidFill>
                <a:latin typeface="+mn-lt"/>
                <a:ea typeface="Calibri" panose="020F0502020204030204" pitchFamily="34" charset="0"/>
                <a:cs typeface="Times New Roman" panose="02020603050405020304" pitchFamily="18" charset="0"/>
              </a:rPr>
            </a:br>
            <a:r>
              <a:rPr lang="en-GB" sz="1800" spc="-85" dirty="0">
                <a:solidFill>
                  <a:schemeClr val="bg1"/>
                </a:solidFill>
                <a:latin typeface="+mn-lt"/>
                <a:ea typeface="Calibri" panose="020F0502020204030204" pitchFamily="34" charset="0"/>
                <a:cs typeface="Times New Roman" panose="02020603050405020304" pitchFamily="18" charset="0"/>
              </a:rPr>
              <a:t>Make friendships.</a:t>
            </a:r>
            <a:br>
              <a:rPr lang="en-GB" sz="1800" spc="-85" dirty="0">
                <a:solidFill>
                  <a:schemeClr val="bg1"/>
                </a:solidFill>
                <a:latin typeface="+mn-lt"/>
                <a:ea typeface="Calibri" panose="020F0502020204030204" pitchFamily="34" charset="0"/>
                <a:cs typeface="Times New Roman" panose="02020603050405020304" pitchFamily="18" charset="0"/>
              </a:rPr>
            </a:br>
            <a:r>
              <a:rPr lang="en-GB" sz="1800" spc="-85" dirty="0">
                <a:solidFill>
                  <a:schemeClr val="bg1"/>
                </a:solidFill>
                <a:latin typeface="+mn-lt"/>
                <a:ea typeface="Calibri" panose="020F0502020204030204" pitchFamily="34" charset="0"/>
                <a:cs typeface="Times New Roman" panose="02020603050405020304" pitchFamily="18" charset="0"/>
              </a:rPr>
              <a:t>When you closely observe her she controls her peers during play. Her ideas are not shared and she is in control of the play.</a:t>
            </a:r>
            <a:br>
              <a:rPr lang="en-GB" sz="1800" spc="-85" dirty="0">
                <a:solidFill>
                  <a:schemeClr val="bg1"/>
                </a:solidFill>
                <a:latin typeface="+mn-lt"/>
                <a:ea typeface="Calibri" panose="020F0502020204030204" pitchFamily="34" charset="0"/>
                <a:cs typeface="Times New Roman" panose="02020603050405020304" pitchFamily="18" charset="0"/>
              </a:rPr>
            </a:br>
            <a:r>
              <a:rPr lang="en-GB" sz="1800" spc="-85" dirty="0">
                <a:solidFill>
                  <a:schemeClr val="bg1"/>
                </a:solidFill>
                <a:latin typeface="+mn-lt"/>
                <a:ea typeface="Calibri" panose="020F0502020204030204" pitchFamily="34" charset="0"/>
                <a:cs typeface="Times New Roman" panose="02020603050405020304" pitchFamily="18" charset="0"/>
              </a:rPr>
              <a:t>She has a rich elaborate fantasy world where everyone in the play live as ‘My Little Ponies’</a:t>
            </a:r>
            <a:br>
              <a:rPr lang="en-GB" sz="1800" dirty="0">
                <a:latin typeface="Calibri" panose="020F0502020204030204" pitchFamily="34" charset="0"/>
                <a:ea typeface="Calibri" panose="020F0502020204030204" pitchFamily="34" charset="0"/>
                <a:cs typeface="Times New Roman" panose="02020603050405020304" pitchFamily="18" charset="0"/>
              </a:rPr>
            </a:br>
            <a:r>
              <a:rPr lang="en-GB" sz="1800" dirty="0">
                <a:latin typeface="Calibri" panose="020F0502020204030204" pitchFamily="34" charset="0"/>
                <a:ea typeface="Calibri" panose="020F0502020204030204" pitchFamily="34" charset="0"/>
                <a:cs typeface="Times New Roman" panose="02020603050405020304" pitchFamily="18" charset="0"/>
              </a:rPr>
              <a:t> </a:t>
            </a:r>
            <a:br>
              <a:rPr lang="en-GB" sz="1800" dirty="0">
                <a:latin typeface="Calibri" panose="020F0502020204030204" pitchFamily="34" charset="0"/>
                <a:ea typeface="Calibri" panose="020F0502020204030204" pitchFamily="34" charset="0"/>
                <a:cs typeface="Times New Roman" panose="02020603050405020304" pitchFamily="18" charset="0"/>
              </a:rPr>
            </a:br>
            <a:br>
              <a:rPr lang="en-GB" sz="1800" dirty="0">
                <a:latin typeface="Calibri" panose="020F0502020204030204" pitchFamily="34" charset="0"/>
                <a:ea typeface="Calibri" panose="020F0502020204030204" pitchFamily="34" charset="0"/>
                <a:cs typeface="Times New Roman" panose="02020603050405020304" pitchFamily="18" charset="0"/>
              </a:rPr>
            </a:br>
            <a:br>
              <a:rPr lang="en-GB" sz="1800" dirty="0">
                <a:latin typeface="+mn-lt"/>
                <a:ea typeface="Calibri" panose="020F0502020204030204" pitchFamily="34" charset="0"/>
                <a:cs typeface="Times New Roman" panose="02020603050405020304" pitchFamily="18" charset="0"/>
              </a:rPr>
            </a:br>
            <a:r>
              <a:rPr lang="en-GB" sz="1800" dirty="0">
                <a:latin typeface="+mn-lt"/>
                <a:ea typeface="Calibri" panose="020F0502020204030204" pitchFamily="34" charset="0"/>
                <a:cs typeface="Times New Roman" panose="02020603050405020304" pitchFamily="18" charset="0"/>
              </a:rPr>
              <a:t> </a:t>
            </a:r>
            <a:br>
              <a:rPr lang="en-GB" sz="1800" dirty="0">
                <a:latin typeface="+mn-lt"/>
                <a:ea typeface="Calibri" panose="020F0502020204030204" pitchFamily="34" charset="0"/>
                <a:cs typeface="Times New Roman" panose="02020603050405020304" pitchFamily="18" charset="0"/>
              </a:rPr>
            </a:br>
            <a:endParaRPr lang="en-GB" sz="1800" dirty="0">
              <a:latin typeface="+mn-lt"/>
            </a:endParaRPr>
          </a:p>
        </p:txBody>
      </p:sp>
    </p:spTree>
    <p:extLst>
      <p:ext uri="{BB962C8B-B14F-4D97-AF65-F5344CB8AC3E}">
        <p14:creationId xmlns:p14="http://schemas.microsoft.com/office/powerpoint/2010/main" val="12882060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4916F-E29A-4990-BC1C-386A58F42104}"/>
              </a:ext>
            </a:extLst>
          </p:cNvPr>
          <p:cNvSpPr>
            <a:spLocks noGrp="1"/>
          </p:cNvSpPr>
          <p:nvPr>
            <p:ph type="ctrTitle"/>
          </p:nvPr>
        </p:nvSpPr>
        <p:spPr>
          <a:xfrm>
            <a:off x="1154954" y="904874"/>
            <a:ext cx="9455895" cy="4886325"/>
          </a:xfrm>
        </p:spPr>
        <p:txBody>
          <a:bodyPr anchor="t"/>
          <a:lstStyle/>
          <a:p>
            <a:pPr>
              <a:lnSpc>
                <a:spcPct val="150000"/>
              </a:lnSpc>
            </a:pPr>
            <a:r>
              <a:rPr lang="en-GB" sz="2000" dirty="0">
                <a:solidFill>
                  <a:schemeClr val="accent1">
                    <a:lumMod val="40000"/>
                    <a:lumOff val="60000"/>
                  </a:schemeClr>
                </a:solidFill>
              </a:rPr>
              <a:t>Training Needs      Phase 1</a:t>
            </a:r>
            <a:br>
              <a:rPr lang="en-GB" sz="1800" dirty="0"/>
            </a:br>
            <a:br>
              <a:rPr lang="en-GB" sz="1800" dirty="0"/>
            </a:br>
            <a:r>
              <a:rPr lang="en-GB" sz="1800" dirty="0"/>
              <a:t>Nearly 3 years ago all staff completed the online “Learning With Autism Programme” by ASD info Wales.</a:t>
            </a:r>
            <a:br>
              <a:rPr lang="en-GB" sz="1800" dirty="0"/>
            </a:br>
            <a:r>
              <a:rPr lang="en-GB" sz="1800" dirty="0"/>
              <a:t>I feel due to staff changes and the rise in numbers of children with ASD in our school we need to refresh by completing this programme again</a:t>
            </a:r>
            <a:br>
              <a:rPr lang="en-GB" sz="1800" dirty="0"/>
            </a:br>
            <a:r>
              <a:rPr lang="en-GB" sz="1800" dirty="0"/>
              <a:t>By completing the online videos </a:t>
            </a:r>
            <a:r>
              <a:rPr lang="en-GB" sz="1800" b="1" dirty="0"/>
              <a:t>the staff will</a:t>
            </a:r>
            <a:r>
              <a:rPr lang="en-GB" sz="1800" dirty="0"/>
              <a:t>:</a:t>
            </a:r>
            <a:br>
              <a:rPr lang="en-GB" sz="1800" dirty="0"/>
            </a:br>
            <a:r>
              <a:rPr lang="en-GB" sz="1800" dirty="0"/>
              <a:t>* have a better understanding of autism</a:t>
            </a:r>
            <a:br>
              <a:rPr lang="en-GB" sz="1800" dirty="0"/>
            </a:br>
            <a:r>
              <a:rPr lang="en-GB" sz="1800" dirty="0"/>
              <a:t>•	Staff recognise the signs and understand the core characteristics of autism</a:t>
            </a:r>
            <a:br>
              <a:rPr lang="en-GB" sz="1800" dirty="0"/>
            </a:br>
            <a:r>
              <a:rPr lang="en-GB" sz="1800" dirty="0"/>
              <a:t>•	All staff are able to adapt their day to day practice to support pupils with autism</a:t>
            </a:r>
            <a:br>
              <a:rPr lang="en-GB" sz="1800" dirty="0"/>
            </a:br>
            <a:endParaRPr lang="en-GB" sz="1800" dirty="0"/>
          </a:p>
        </p:txBody>
      </p:sp>
    </p:spTree>
    <p:extLst>
      <p:ext uri="{BB962C8B-B14F-4D97-AF65-F5344CB8AC3E}">
        <p14:creationId xmlns:p14="http://schemas.microsoft.com/office/powerpoint/2010/main" val="30284264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4916F-E29A-4990-BC1C-386A58F42104}"/>
              </a:ext>
            </a:extLst>
          </p:cNvPr>
          <p:cNvSpPr>
            <a:spLocks noGrp="1"/>
          </p:cNvSpPr>
          <p:nvPr>
            <p:ph type="ctrTitle"/>
          </p:nvPr>
        </p:nvSpPr>
        <p:spPr>
          <a:xfrm>
            <a:off x="1154954" y="904874"/>
            <a:ext cx="9455895" cy="4886325"/>
          </a:xfrm>
        </p:spPr>
        <p:txBody>
          <a:bodyPr anchor="t"/>
          <a:lstStyle/>
          <a:p>
            <a:pPr>
              <a:lnSpc>
                <a:spcPct val="150000"/>
              </a:lnSpc>
            </a:pPr>
            <a:r>
              <a:rPr lang="en-GB" sz="1800" dirty="0"/>
              <a:t>Benefits to children with ASD:</a:t>
            </a:r>
            <a:br>
              <a:rPr lang="en-GB" sz="1800" dirty="0"/>
            </a:br>
            <a:br>
              <a:rPr lang="en-GB" sz="1800" dirty="0"/>
            </a:br>
            <a:r>
              <a:rPr lang="en-GB" sz="1800" dirty="0"/>
              <a:t>•	Attainment levels of pupils with autism will increase</a:t>
            </a:r>
            <a:br>
              <a:rPr lang="en-GB" sz="1800" dirty="0"/>
            </a:br>
            <a:r>
              <a:rPr lang="en-GB" sz="1800" dirty="0"/>
              <a:t>•	Behavioural incidents of pupils with autism will decrease </a:t>
            </a:r>
            <a:br>
              <a:rPr lang="en-GB" sz="1800" dirty="0"/>
            </a:br>
            <a:r>
              <a:rPr lang="en-GB" sz="1800" dirty="0"/>
              <a:t>•	Engagement of pupils with autism will increase</a:t>
            </a:r>
            <a:br>
              <a:rPr lang="en-GB" sz="1800" dirty="0"/>
            </a:br>
            <a:br>
              <a:rPr lang="en-GB" sz="1800" dirty="0"/>
            </a:br>
            <a:br>
              <a:rPr lang="en-GB" sz="1800" dirty="0"/>
            </a:br>
            <a:endParaRPr lang="en-GB" sz="1800" dirty="0"/>
          </a:p>
        </p:txBody>
      </p:sp>
    </p:spTree>
    <p:extLst>
      <p:ext uri="{BB962C8B-B14F-4D97-AF65-F5344CB8AC3E}">
        <p14:creationId xmlns:p14="http://schemas.microsoft.com/office/powerpoint/2010/main" val="3026798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4916F-E29A-4990-BC1C-386A58F42104}"/>
              </a:ext>
            </a:extLst>
          </p:cNvPr>
          <p:cNvSpPr>
            <a:spLocks noGrp="1"/>
          </p:cNvSpPr>
          <p:nvPr>
            <p:ph type="ctrTitle"/>
          </p:nvPr>
        </p:nvSpPr>
        <p:spPr>
          <a:xfrm>
            <a:off x="1154954" y="904874"/>
            <a:ext cx="9455895" cy="4886325"/>
          </a:xfrm>
        </p:spPr>
        <p:txBody>
          <a:bodyPr anchor="t"/>
          <a:lstStyle/>
          <a:p>
            <a:pPr>
              <a:lnSpc>
                <a:spcPct val="150000"/>
              </a:lnSpc>
            </a:pPr>
            <a:r>
              <a:rPr lang="en-GB" sz="1800" dirty="0"/>
              <a:t>Raise awareness of ASD in KS2 by reading Autism Superheroes comic strip</a:t>
            </a:r>
            <a:br>
              <a:rPr lang="en-GB" sz="1800" dirty="0"/>
            </a:br>
            <a:r>
              <a:rPr lang="en-GB" sz="1800" dirty="0"/>
              <a:t>A storybook version of the Autism Superheroes book will be read to KS1 pupils</a:t>
            </a:r>
            <a:br>
              <a:rPr lang="en-GB" sz="1800" dirty="0"/>
            </a:br>
            <a:r>
              <a:rPr lang="en-GB" sz="1800" dirty="0"/>
              <a:t>The Early Years will watch </a:t>
            </a:r>
            <a:r>
              <a:rPr lang="en-GB" sz="1800" dirty="0" err="1"/>
              <a:t>Teifi</a:t>
            </a:r>
            <a:r>
              <a:rPr lang="en-GB" sz="1800" dirty="0"/>
              <a:t> and Friends – an animated film showing how children in early years settings can be kind and accepting towards peers with additional needs.</a:t>
            </a:r>
            <a:br>
              <a:rPr lang="en-GB" sz="1800" dirty="0"/>
            </a:br>
            <a:br>
              <a:rPr lang="en-GB" sz="1800" dirty="0"/>
            </a:br>
            <a:r>
              <a:rPr lang="en-GB" sz="1800" dirty="0"/>
              <a:t>Benefits to all other children:</a:t>
            </a:r>
            <a:br>
              <a:rPr lang="en-GB" sz="1800" dirty="0"/>
            </a:br>
            <a:br>
              <a:rPr lang="en-GB" sz="1800" dirty="0"/>
            </a:br>
            <a:r>
              <a:rPr lang="en-GB" sz="1800" dirty="0"/>
              <a:t>•	Pupils to be more understanding and accepting of autism</a:t>
            </a:r>
            <a:br>
              <a:rPr lang="en-GB" sz="1800" dirty="0"/>
            </a:br>
            <a:br>
              <a:rPr lang="en-GB" sz="1800" dirty="0"/>
            </a:br>
            <a:br>
              <a:rPr lang="en-GB" sz="1800" dirty="0"/>
            </a:br>
            <a:endParaRPr lang="en-GB" sz="1800" dirty="0"/>
          </a:p>
        </p:txBody>
      </p:sp>
    </p:spTree>
    <p:extLst>
      <p:ext uri="{BB962C8B-B14F-4D97-AF65-F5344CB8AC3E}">
        <p14:creationId xmlns:p14="http://schemas.microsoft.com/office/powerpoint/2010/main" val="16643974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4916F-E29A-4990-BC1C-386A58F42104}"/>
              </a:ext>
            </a:extLst>
          </p:cNvPr>
          <p:cNvSpPr>
            <a:spLocks noGrp="1"/>
          </p:cNvSpPr>
          <p:nvPr>
            <p:ph type="ctrTitle"/>
          </p:nvPr>
        </p:nvSpPr>
        <p:spPr>
          <a:xfrm>
            <a:off x="1154954" y="904874"/>
            <a:ext cx="9455895" cy="4886325"/>
          </a:xfrm>
        </p:spPr>
        <p:txBody>
          <a:bodyPr anchor="t"/>
          <a:lstStyle/>
          <a:p>
            <a:pPr>
              <a:lnSpc>
                <a:spcPct val="150000"/>
              </a:lnSpc>
            </a:pPr>
            <a:r>
              <a:rPr lang="en-GB" sz="2000" dirty="0">
                <a:solidFill>
                  <a:schemeClr val="accent1">
                    <a:lumMod val="40000"/>
                    <a:lumOff val="60000"/>
                  </a:schemeClr>
                </a:solidFill>
              </a:rPr>
              <a:t>Training Programme    Phase 2</a:t>
            </a:r>
            <a:br>
              <a:rPr lang="en-GB" sz="1800" dirty="0"/>
            </a:br>
            <a:br>
              <a:rPr lang="en-GB" sz="1800" dirty="0"/>
            </a:br>
            <a:r>
              <a:rPr lang="en-GB" sz="1800" dirty="0"/>
              <a:t>Admin staff, midday supervisors, governors and volunteers training</a:t>
            </a:r>
            <a:br>
              <a:rPr lang="en-GB" sz="1800" dirty="0"/>
            </a:br>
            <a:br>
              <a:rPr lang="en-GB" sz="1800" dirty="0"/>
            </a:br>
            <a:r>
              <a:rPr lang="en-GB" sz="1800" dirty="0"/>
              <a:t>Invite parents of children with diagnosis in to school to browse the ASD info Wales website, also discuss local support groups and other groups within the area.</a:t>
            </a:r>
            <a:br>
              <a:rPr lang="en-GB" sz="1800" dirty="0"/>
            </a:br>
            <a:br>
              <a:rPr lang="en-GB" sz="1800" dirty="0"/>
            </a:br>
            <a:r>
              <a:rPr lang="en-GB" sz="1800" dirty="0"/>
              <a:t>Include link to ASD info Wales on the school website.</a:t>
            </a:r>
            <a:br>
              <a:rPr lang="en-GB" sz="1800" dirty="0"/>
            </a:br>
            <a:br>
              <a:rPr lang="en-GB" sz="1800" dirty="0"/>
            </a:br>
            <a:r>
              <a:rPr lang="en-GB" sz="1800" dirty="0"/>
              <a:t>Complete school evaluation plan to determine the </a:t>
            </a:r>
            <a:r>
              <a:rPr lang="en-GB" sz="1800"/>
              <a:t>next steps.</a:t>
            </a:r>
            <a:br>
              <a:rPr lang="en-GB" sz="1800" dirty="0"/>
            </a:br>
            <a:endParaRPr lang="en-GB" sz="1800" dirty="0"/>
          </a:p>
        </p:txBody>
      </p:sp>
    </p:spTree>
    <p:extLst>
      <p:ext uri="{BB962C8B-B14F-4D97-AF65-F5344CB8AC3E}">
        <p14:creationId xmlns:p14="http://schemas.microsoft.com/office/powerpoint/2010/main" val="266669113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784</TotalTime>
  <Words>1948</Words>
  <Application>Microsoft Office PowerPoint</Application>
  <PresentationFormat>Widescreen</PresentationFormat>
  <Paragraphs>51</Paragraphs>
  <Slides>14</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Century Gothic</vt:lpstr>
      <vt:lpstr>Wingdings 3</vt:lpstr>
      <vt:lpstr>Ion Boardroom</vt:lpstr>
      <vt:lpstr>Supporting Children with Autism Spectrum Disorder</vt:lpstr>
      <vt:lpstr>* Family Liaison Officer and Additional Learning Needs Coordinator at a Welsh Primary school in Neath and Port Talbot.  * Education for pupils between three and 11 years of age.  *  There are 347 pupils on roll, which includes a part-time nursery class.  * Approximately 13% of pupils are entitled to free school meals.  * 68 pupils receive intervention. *  31 pupils have additional learning needs and are at school action or school action plus. * 3 pupils have a statement of education needs. * Approximately 62% of pupils come from English-speaking homes. * We currently have 6 families that we are supporting with outside agencies such as TAF and Social Services </vt:lpstr>
      <vt:lpstr>Asessing Children’s Needs</vt:lpstr>
      <vt:lpstr>Autism Spectrum Disorder and Girls </vt:lpstr>
      <vt:lpstr>Local Assessment on the ratio of boys to girls with autism  • 2008 – 6:1  • 2013 – 2:1  • 2018 – 5:4   Is the typically reported gender ratio a true reflection of the ASD population in your school?   Are there girls – especially among intellectually able pupils – who have high levels of ASD traits yet do not have a diagnosis?   </vt:lpstr>
      <vt:lpstr>Language and Social Communication Generally have better linguistic ability than boys of the same cognitive ability​ May have an exceptional ability when reading but lack comprehension​ May maintain childlike tone of voice into adolescence/ adulthood​ May be class bookworm or story writer, but content of stories can be repetitive May seem distant  Often copy peers​​ Difficulties are normalised, she’s just shy/quiet​ Struggles with small talk/chit chat ​ May not ask for help, doesn’t want to upset the teacher or draw attention to herself​ Mothered in primary, bullied in secondary More socially motivated than ASD boys; may have a special friend, but intense attachment​ Does not share ideas and suggestions– can be domineering or controlling​ Lack of social hierarchy – one size fits all ​ Lack of social imagination in social group play​ Better with boys; similar systematic/ linear thinking and conversation   </vt:lpstr>
      <vt:lpstr>Thoughts and behaviours  Better imagination and pretend play than ASD boys​ May have rich, elaborate fantasy world, e.g. imaginary friends, being an animal/taking on other persona. Fantasy/reality can become blurred​ More anxious than disruptive; may cope all day but explode at home​ Often perfectionists; liking systems, schedules, visual information (like ASD boys) Boys more active with technical, factual special interest​ Girls more passive with collections of things​ Special interests appear like peers; animals, music, books, celebrities, fashion, TV​ But the quality and intensity is very different    </vt:lpstr>
      <vt:lpstr> ASD and girls?  “Our clinical experience and assessment systems are rich in male ASD profiles​ We need a female lens; comparing girls with neurotypical girls peers, particularly when evaluating social skills and unusual thoughts and behaviours.”  Kathryn Ellis, Advanced SLT, ND Clinical Lead​ Swansea Bay Health Board        </vt:lpstr>
      <vt:lpstr> Child A 5 Year Old Female – Diagnosis May 2019 Child A has typically the female profile of characteristics Appears to cope well in social situations, however if you closely observe her she will repeat phrases that she has learnt to try to interact. She will play alongside and mimic another child’s play. It may look that she has a better imagination than she does because she mimics and does not contribute any ideas or lead the play. She will not show that she is upset or frustrated and will come across as quiet or shy. She likes to please people and does not want to upset them.        </vt:lpstr>
      <vt:lpstr> Child B 6 Year Old Female – Diagnosis July 2019 Child B has both the female and male profile of characteristics She gets upset when asked to do something – will show her feelings by lashing out or have a meltdown. She needs a strict daily routine and gets very upset and anxious if the routine is changed. These are typically male, however she also: Appears to be able to participate in pretend play and have a good imagination. Make friendships. When you closely observe her she controls her peers during play. Her ideas are not shared and she is in control of the play. She has a rich elaborate fantasy world where everyone in the play live as ‘My Little Ponies’       </vt:lpstr>
      <vt:lpstr>Training Needs      Phase 1  Nearly 3 years ago all staff completed the online “Learning With Autism Programme” by ASD info Wales. I feel due to staff changes and the rise in numbers of children with ASD in our school we need to refresh by completing this programme again By completing the online videos the staff will: * have a better understanding of autism • Staff recognise the signs and understand the core characteristics of autism • All staff are able to adapt their day to day practice to support pupils with autism </vt:lpstr>
      <vt:lpstr>Benefits to children with ASD:  • Attainment levels of pupils with autism will increase • Behavioural incidents of pupils with autism will decrease  • Engagement of pupils with autism will increase   </vt:lpstr>
      <vt:lpstr>Raise awareness of ASD in KS2 by reading Autism Superheroes comic strip A storybook version of the Autism Superheroes book will be read to KS1 pupils The Early Years will watch Teifi and Friends – an animated film showing how children in early years settings can be kind and accepting towards peers with additional needs.  Benefits to all other children:  • Pupils to be more understanding and accepting of autism   </vt:lpstr>
      <vt:lpstr>Training Programme    Phase 2  Admin staff, midday supervisors, governors and volunteers training  Invite parents of children with diagnosis in to school to browse the ASD info Wales website, also discuss local support groups and other groups within the area.  Include link to ASD info Wales on the school website.  Complete school evaluation plan to determine the next steps.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Natalie Fairburn</dc:creator>
  <cp:lastModifiedBy>Natalie Fairburn</cp:lastModifiedBy>
  <cp:revision>25</cp:revision>
  <dcterms:created xsi:type="dcterms:W3CDTF">2020-01-20T19:09:55Z</dcterms:created>
  <dcterms:modified xsi:type="dcterms:W3CDTF">2020-01-23T22:05:27Z</dcterms:modified>
</cp:coreProperties>
</file>