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301" r:id="rId6"/>
    <p:sldId id="300" r:id="rId7"/>
    <p:sldId id="302" r:id="rId8"/>
    <p:sldId id="297" r:id="rId9"/>
    <p:sldId id="298" r:id="rId10"/>
    <p:sldId id="295" r:id="rId11"/>
    <p:sldId id="340" r:id="rId12"/>
    <p:sldId id="335" r:id="rId13"/>
    <p:sldId id="336" r:id="rId14"/>
    <p:sldId id="326" r:id="rId15"/>
    <p:sldId id="333" r:id="rId16"/>
    <p:sldId id="337" r:id="rId17"/>
    <p:sldId id="334" r:id="rId18"/>
    <p:sldId id="338" r:id="rId19"/>
    <p:sldId id="339" r:id="rId20"/>
    <p:sldId id="257" r:id="rId21"/>
    <p:sldId id="258" r:id="rId22"/>
    <p:sldId id="259" r:id="rId23"/>
    <p:sldId id="260" r:id="rId24"/>
    <p:sldId id="261" r:id="rId25"/>
    <p:sldId id="263" r:id="rId26"/>
    <p:sldId id="264" r:id="rId27"/>
    <p:sldId id="265" r:id="rId28"/>
    <p:sldId id="266" r:id="rId29"/>
    <p:sldId id="267" r:id="rId30"/>
    <p:sldId id="26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88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C56391-51EA-45E6-8BD0-2F9E73B2422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788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231286-E87F-4073-9FC9-4CAD2D3F22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134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username@uwtsd.ac.uk" TargetMode="External"/><Relationship Id="rId2" Type="http://schemas.openxmlformats.org/officeDocument/2006/relationships/hyperlink" Target="http://www.uwtsd.ac.uk/wireles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364088" y="4221088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Lecture 1: Digital Literacy 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2DF4E04-4E77-4B7F-82C3-244195D5CB96}"/>
              </a:ext>
            </a:extLst>
          </p:cNvPr>
          <p:cNvSpPr txBox="1">
            <a:spLocks/>
          </p:cNvSpPr>
          <p:nvPr/>
        </p:nvSpPr>
        <p:spPr>
          <a:xfrm>
            <a:off x="450927" y="371430"/>
            <a:ext cx="7280031" cy="1223597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9pPr>
            <a:extLst/>
          </a:lstStyle>
          <a:p>
            <a:pPr algn="ctr"/>
            <a:r>
              <a:rPr lang="en-GB" sz="3785" dirty="0">
                <a:solidFill>
                  <a:schemeClr val="tx1"/>
                </a:solidFill>
              </a:rPr>
              <a:t>Today’s schedule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9F3D527-F887-4F65-BD2D-E395D97DB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874" y="1340768"/>
            <a:ext cx="8083602" cy="437395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Housekeeping </a:t>
            </a:r>
          </a:p>
          <a:p>
            <a:pPr>
              <a:lnSpc>
                <a:spcPct val="150000"/>
              </a:lnSpc>
            </a:pPr>
            <a:r>
              <a:rPr lang="en-GB" dirty="0"/>
              <a:t>Learning and teaching activities</a:t>
            </a:r>
          </a:p>
          <a:p>
            <a:pPr>
              <a:lnSpc>
                <a:spcPct val="150000"/>
              </a:lnSpc>
            </a:pPr>
            <a:r>
              <a:rPr lang="en-GB" dirty="0"/>
              <a:t>Introduction to the module</a:t>
            </a:r>
          </a:p>
          <a:p>
            <a:pPr>
              <a:lnSpc>
                <a:spcPct val="150000"/>
              </a:lnSpc>
            </a:pPr>
            <a:r>
              <a:rPr lang="en-GB" dirty="0"/>
              <a:t>Learning outcomes</a:t>
            </a:r>
          </a:p>
          <a:p>
            <a:pPr>
              <a:lnSpc>
                <a:spcPct val="150000"/>
              </a:lnSpc>
            </a:pPr>
            <a:r>
              <a:rPr lang="en-GB" dirty="0"/>
              <a:t>Getting started with </a:t>
            </a:r>
            <a:r>
              <a:rPr lang="en-GB" i="1" dirty="0"/>
              <a:t>Digital Skills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453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B4EA764-7652-4A8F-A666-6A546150F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442339"/>
            <a:ext cx="6648716" cy="109975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House Keeping </a:t>
            </a:r>
            <a:br>
              <a:rPr lang="en-GB" b="1" dirty="0"/>
            </a:b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17DC14D-4ADD-4E19-A142-A768A19FB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542092"/>
            <a:ext cx="6271962" cy="2751403"/>
          </a:xfrm>
        </p:spPr>
        <p:txBody>
          <a:bodyPr>
            <a:normAutofit/>
          </a:bodyPr>
          <a:lstStyle/>
          <a:p>
            <a:r>
              <a:rPr lang="en-GB" sz="2215" dirty="0"/>
              <a:t>In the event of a fire alarm</a:t>
            </a:r>
          </a:p>
          <a:p>
            <a:pPr lvl="1"/>
            <a:r>
              <a:rPr lang="en-GB" sz="2077" dirty="0"/>
              <a:t>Please leave immediately via the nearest exit</a:t>
            </a:r>
          </a:p>
          <a:p>
            <a:endParaRPr lang="en-GB" sz="2215" dirty="0"/>
          </a:p>
        </p:txBody>
      </p:sp>
      <p:pic>
        <p:nvPicPr>
          <p:cNvPr id="50184" name="Picture 8" descr="Image result for fire exit">
            <a:extLst>
              <a:ext uri="{FF2B5EF4-FFF2-40B4-BE49-F238E27FC236}">
                <a16:creationId xmlns:a16="http://schemas.microsoft.com/office/drawing/2014/main" id="{5687F945-6419-464C-82B1-875E7E1D37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4026"/>
          <a:stretch/>
        </p:blipFill>
        <p:spPr bwMode="auto">
          <a:xfrm>
            <a:off x="1780305" y="2431967"/>
            <a:ext cx="5184576" cy="327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243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B4EA764-7652-4A8F-A666-6A546150F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442339"/>
            <a:ext cx="6648716" cy="109975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House Keeping </a:t>
            </a:r>
            <a:br>
              <a:rPr lang="en-GB" b="1" dirty="0"/>
            </a:br>
            <a:r>
              <a:rPr lang="en-GB" b="1" dirty="0">
                <a:solidFill>
                  <a:schemeClr val="tx1"/>
                </a:solidFill>
              </a:rPr>
              <a:t>ATTENDANCE!!!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33DD9A3-23AE-43C6-B109-45C8D5C96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100" y="1948961"/>
            <a:ext cx="7900416" cy="401662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Record</a:t>
            </a:r>
            <a:r>
              <a:rPr lang="en-GB" dirty="0"/>
              <a:t> your attendance for all your timetabled activities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Arrive </a:t>
            </a:r>
            <a:r>
              <a:rPr lang="en-GB" dirty="0"/>
              <a:t>on time for your timetabled activities</a:t>
            </a:r>
          </a:p>
          <a:p>
            <a:endParaRPr lang="en-GB" dirty="0"/>
          </a:p>
          <a:p>
            <a:r>
              <a:rPr lang="en-GB" dirty="0"/>
              <a:t>Get in touch if you experience any issues regarding DSR</a:t>
            </a:r>
          </a:p>
          <a:p>
            <a:endParaRPr lang="en-GB" dirty="0"/>
          </a:p>
          <a:p>
            <a:r>
              <a:rPr lang="en-GB" dirty="0"/>
              <a:t>Speak to student services 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233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B4EA764-7652-4A8F-A666-6A546150F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442339"/>
            <a:ext cx="6648716" cy="109975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House Keeping </a:t>
            </a:r>
            <a:br>
              <a:rPr lang="en-GB" b="1" dirty="0"/>
            </a:br>
            <a:r>
              <a:rPr lang="en-GB" dirty="0">
                <a:solidFill>
                  <a:schemeClr val="tx1"/>
                </a:solidFill>
              </a:rPr>
              <a:t>WIFI Access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C4DC158-F543-45B0-A2FF-FFAFB35C1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215" dirty="0"/>
              <a:t>Accessing the Wireless Network</a:t>
            </a:r>
          </a:p>
          <a:p>
            <a:pPr lvl="1"/>
            <a:r>
              <a:rPr lang="en-GB" dirty="0" err="1"/>
              <a:t>eduroam</a:t>
            </a:r>
            <a:r>
              <a:rPr lang="en-GB" dirty="0"/>
              <a:t>: </a:t>
            </a:r>
            <a:r>
              <a:rPr lang="en-GB" u="sng" dirty="0">
                <a:hlinkClick r:id="rId2"/>
              </a:rPr>
              <a:t>www.uwtsd.ac.uk/wireless</a:t>
            </a:r>
            <a:endParaRPr lang="en-GB" dirty="0"/>
          </a:p>
          <a:p>
            <a:pPr lvl="2"/>
            <a:r>
              <a:rPr lang="en-GB" dirty="0"/>
              <a:t>log in with your </a:t>
            </a:r>
            <a:r>
              <a:rPr lang="en-GB" dirty="0">
                <a:hlinkClick r:id="rId3"/>
              </a:rPr>
              <a:t>username@uwtsd.ac.uk</a:t>
            </a:r>
            <a:r>
              <a:rPr lang="en-GB" dirty="0"/>
              <a:t> and current password</a:t>
            </a:r>
          </a:p>
          <a:p>
            <a:pPr marL="581773" lvl="2" indent="0">
              <a:buNone/>
            </a:pPr>
            <a:endParaRPr lang="en-GB" dirty="0"/>
          </a:p>
          <a:p>
            <a:pPr marL="581773" lvl="2" indent="0">
              <a:buNone/>
            </a:pPr>
            <a:endParaRPr lang="en-GB" dirty="0"/>
          </a:p>
          <a:p>
            <a:r>
              <a:rPr lang="en-GB" sz="2215" dirty="0"/>
              <a:t>Can’t connect? Contact  IT Services </a:t>
            </a:r>
          </a:p>
          <a:p>
            <a:pPr marL="0" indent="0" algn="ctr">
              <a:buNone/>
            </a:pPr>
            <a:r>
              <a:rPr lang="en-GB" dirty="0"/>
              <a:t>Mon – Fri 8:30am – 17:00pm</a:t>
            </a:r>
          </a:p>
          <a:p>
            <a:pPr marL="0" indent="0" algn="ctr">
              <a:buNone/>
            </a:pPr>
            <a:r>
              <a:rPr lang="en-GB" dirty="0"/>
              <a:t>LondonITServiceDesk@uwtsd.ac.uk</a:t>
            </a:r>
          </a:p>
          <a:p>
            <a:pPr marL="581773" lvl="2" indent="0">
              <a:buNone/>
            </a:pPr>
            <a:endParaRPr lang="en-GB" dirty="0"/>
          </a:p>
          <a:p>
            <a:pPr marL="84994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494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B4EA764-7652-4A8F-A666-6A546150F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442339"/>
            <a:ext cx="6648716" cy="109975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House Keeping </a:t>
            </a:r>
            <a:br>
              <a:rPr lang="en-GB" b="1" dirty="0"/>
            </a:br>
            <a:r>
              <a:rPr lang="en-GB" b="1" dirty="0">
                <a:solidFill>
                  <a:schemeClr val="tx1"/>
                </a:solidFill>
              </a:rPr>
              <a:t>Staying Connected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028005A-3102-4DE6-B113-8A560C7DBA0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1">
                <a:lumMod val="7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350472" y="1956886"/>
            <a:ext cx="2419644" cy="20872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B96A02-7CB8-41BF-8815-B58C9FDBB03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1">
                <a:lumMod val="7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242621" y="2166091"/>
            <a:ext cx="2261886" cy="191827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39DB022-98FE-4D3A-8CC4-1045824790C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duotone>
              <a:prstClr val="black"/>
              <a:schemeClr val="accent1">
                <a:lumMod val="7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6428454" y="2177726"/>
            <a:ext cx="1438534" cy="182139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AAF09437-5AA0-427B-86C9-273CFDE399F7}"/>
              </a:ext>
            </a:extLst>
          </p:cNvPr>
          <p:cNvSpPr txBox="1">
            <a:spLocks/>
          </p:cNvSpPr>
          <p:nvPr/>
        </p:nvSpPr>
        <p:spPr>
          <a:xfrm>
            <a:off x="2869510" y="3967464"/>
            <a:ext cx="3008108" cy="463590"/>
          </a:xfrm>
          <a:prstGeom prst="rect">
            <a:avLst/>
          </a:prstGeom>
        </p:spPr>
        <p:txBody>
          <a:bodyPr vert="horz" lIns="84406" tIns="42203" rIns="84406" bIns="42203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1846" b="1" u="sng" dirty="0">
                <a:latin typeface="Montserrat" panose="00000500000000000000" pitchFamily="50" charset="0"/>
              </a:rPr>
              <a:t>myday.uwtsd.ac.uk</a:t>
            </a:r>
            <a:endParaRPr lang="en-GB" sz="2215" b="1" u="sng" dirty="0">
              <a:latin typeface="Montserrat" panose="00000500000000000000" pitchFamily="50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472C51E5-3587-4842-84AC-A5866362E35E}"/>
              </a:ext>
            </a:extLst>
          </p:cNvPr>
          <p:cNvSpPr txBox="1">
            <a:spLocks/>
          </p:cNvSpPr>
          <p:nvPr/>
        </p:nvSpPr>
        <p:spPr>
          <a:xfrm>
            <a:off x="0" y="4957785"/>
            <a:ext cx="8958949" cy="514745"/>
          </a:xfrm>
          <a:prstGeom prst="rect">
            <a:avLst/>
          </a:prstGeom>
        </p:spPr>
        <p:txBody>
          <a:bodyPr vert="horz" lIns="84406" tIns="42203" rIns="84406" bIns="42203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585" b="1" dirty="0"/>
              <a:t>MyDay is the best way for you to access all UWTSD services</a:t>
            </a:r>
            <a:endParaRPr lang="en-US" sz="2585" b="1" dirty="0"/>
          </a:p>
        </p:txBody>
      </p:sp>
    </p:spTree>
    <p:extLst>
      <p:ext uri="{BB962C8B-B14F-4D97-AF65-F5344CB8AC3E}">
        <p14:creationId xmlns:p14="http://schemas.microsoft.com/office/powerpoint/2010/main" val="2586431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Slide Number Placeholder 3">
            <a:extLst>
              <a:ext uri="{FF2B5EF4-FFF2-40B4-BE49-F238E27FC236}">
                <a16:creationId xmlns:a16="http://schemas.microsoft.com/office/drawing/2014/main" id="{2675A914-08C1-41C7-81EC-EE6114A5653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685817" indent="-263776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055103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477145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899186" indent="-211021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321227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743269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165310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587351" indent="-21102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BC30E16-A6D1-4161-B48E-5D27D60B695B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BCDA9D0-E1E3-4963-9610-D05F2DA4B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273" y="1503394"/>
            <a:ext cx="7334694" cy="169539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A mixture of weekly lecture and tutorial sessions</a:t>
            </a:r>
          </a:p>
          <a:p>
            <a:pPr lvl="1">
              <a:lnSpc>
                <a:spcPct val="100000"/>
              </a:lnSpc>
            </a:pPr>
            <a:r>
              <a:rPr lang="en-GB" sz="2000" dirty="0"/>
              <a:t>1 hour lecture</a:t>
            </a:r>
          </a:p>
          <a:p>
            <a:pPr lvl="1">
              <a:lnSpc>
                <a:spcPct val="100000"/>
              </a:lnSpc>
            </a:pPr>
            <a:r>
              <a:rPr lang="en-GB" sz="2000" dirty="0"/>
              <a:t>1 tutorial session </a:t>
            </a:r>
          </a:p>
          <a:p>
            <a:pPr lvl="1">
              <a:lnSpc>
                <a:spcPct val="100000"/>
              </a:lnSpc>
            </a:pPr>
            <a:r>
              <a:rPr lang="en-GB" sz="2000" dirty="0"/>
              <a:t>10 weeks</a:t>
            </a:r>
          </a:p>
          <a:p>
            <a:pPr lvl="3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75D8B3F-4BE8-46FC-9358-D52AD89DF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62" y="371430"/>
            <a:ext cx="6648716" cy="79151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Learning and teaching activities</a:t>
            </a:r>
          </a:p>
        </p:txBody>
      </p:sp>
      <p:pic>
        <p:nvPicPr>
          <p:cNvPr id="8" name="Picture 2" descr="Image result for sleeping student">
            <a:extLst>
              <a:ext uri="{FF2B5EF4-FFF2-40B4-BE49-F238E27FC236}">
                <a16:creationId xmlns:a16="http://schemas.microsoft.com/office/drawing/2014/main" id="{8B3DA94D-D599-405A-B548-9D65E52122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12992"/>
            <a:ext cx="2944091" cy="212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ight Arrow 4">
            <a:extLst>
              <a:ext uri="{FF2B5EF4-FFF2-40B4-BE49-F238E27FC236}">
                <a16:creationId xmlns:a16="http://schemas.microsoft.com/office/drawing/2014/main" id="{EE1FB6D2-B4DA-4FBD-A6ED-92CB895FCF55}"/>
              </a:ext>
            </a:extLst>
          </p:cNvPr>
          <p:cNvSpPr/>
          <p:nvPr/>
        </p:nvSpPr>
        <p:spPr>
          <a:xfrm>
            <a:off x="4035620" y="4301896"/>
            <a:ext cx="657582" cy="598695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62"/>
          </a:p>
        </p:txBody>
      </p:sp>
      <p:pic>
        <p:nvPicPr>
          <p:cNvPr id="16389" name="Picture 5" descr="Related image">
            <a:extLst>
              <a:ext uri="{FF2B5EF4-FFF2-40B4-BE49-F238E27FC236}">
                <a16:creationId xmlns:a16="http://schemas.microsoft.com/office/drawing/2014/main" id="{17B547BD-614F-4021-A393-8A2600404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12992"/>
            <a:ext cx="2875889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34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ABAEA-79BA-4638-8AB3-7FF5FED6D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DSR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08764-77DD-4FF5-B2A1-3A63AB0F2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00809"/>
            <a:ext cx="8229600" cy="196023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DSR module is divided into two components: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Digital Skills – Term 1</a:t>
            </a:r>
          </a:p>
          <a:p>
            <a:endParaRPr lang="en-GB" dirty="0"/>
          </a:p>
          <a:p>
            <a:r>
              <a:rPr lang="en-GB" dirty="0"/>
              <a:t>Research Methods  - Term 2 </a:t>
            </a:r>
          </a:p>
        </p:txBody>
      </p:sp>
    </p:spTree>
    <p:extLst>
      <p:ext uri="{BB962C8B-B14F-4D97-AF65-F5344CB8AC3E}">
        <p14:creationId xmlns:p14="http://schemas.microsoft.com/office/powerpoint/2010/main" val="837751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7E8C6C-52C3-48E8-9F66-6DC72CB12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Skills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4C57B1D-EACA-4882-8430-9BD51EA870C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9512" y="1772816"/>
            <a:ext cx="8645525" cy="1944216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Students need to be confident with the use of computers and on-line information sources to support studies in higher education and workplace environment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This module aims to provide the basic skills required in order to achieve this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17853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04736-D8EB-403E-98A6-69832CBA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376"/>
            <a:ext cx="8229600" cy="1143000"/>
          </a:xfrm>
        </p:spPr>
        <p:txBody>
          <a:bodyPr/>
          <a:lstStyle/>
          <a:p>
            <a:r>
              <a:rPr lang="en-GB" b="1" dirty="0"/>
              <a:t>Digital Skills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EA1A0-A8C1-4ECD-9799-89A47ED517B2}"/>
              </a:ext>
            </a:extLst>
          </p:cNvPr>
          <p:cNvSpPr txBox="1">
            <a:spLocks/>
          </p:cNvSpPr>
          <p:nvPr/>
        </p:nvSpPr>
        <p:spPr>
          <a:xfrm>
            <a:off x="251520" y="1160189"/>
            <a:ext cx="8229600" cy="194421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Key Abilities</a:t>
            </a:r>
            <a:endParaRPr lang="en-US" b="1" dirty="0"/>
          </a:p>
          <a:p>
            <a:pPr marL="0" indent="0">
              <a:buNone/>
            </a:pPr>
            <a:r>
              <a:rPr lang="en-US" sz="2400" dirty="0"/>
              <a:t>Develop an understanding of information that is available through digital media and how it can be used in workplace environment </a:t>
            </a:r>
          </a:p>
        </p:txBody>
      </p:sp>
      <p:pic>
        <p:nvPicPr>
          <p:cNvPr id="4" name="Picture 2" descr="overload">
            <a:extLst>
              <a:ext uri="{FF2B5EF4-FFF2-40B4-BE49-F238E27FC236}">
                <a16:creationId xmlns:a16="http://schemas.microsoft.com/office/drawing/2014/main" id="{3E6DE8C3-E3E6-4EA6-87E8-56B3EE0D0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5728"/>
            <a:ext cx="3046128" cy="261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23n8tt31115a3dybmf43l1id.wpengine.netdna-cdn.com/wp-content/uploads/2015/06/rubix-cube.jpg">
            <a:extLst>
              <a:ext uri="{FF2B5EF4-FFF2-40B4-BE49-F238E27FC236}">
                <a16:creationId xmlns:a16="http://schemas.microsoft.com/office/drawing/2014/main" id="{AAF5D94A-4CB7-4F31-8B0B-5022F7A2F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430"/>
            <a:ext cx="3253265" cy="25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3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2712" y="369665"/>
            <a:ext cx="5961185" cy="895173"/>
          </a:xfrm>
        </p:spPr>
        <p:txBody>
          <a:bodyPr>
            <a:normAutofit/>
          </a:bodyPr>
          <a:lstStyle/>
          <a:p>
            <a:r>
              <a:rPr lang="en-GB" dirty="0"/>
              <a:t>DSR</a:t>
            </a:r>
            <a:r>
              <a:rPr lang="en-GB" b="1" dirty="0"/>
              <a:t> - Assessment</a:t>
            </a:r>
          </a:p>
        </p:txBody>
      </p:sp>
      <p:pic>
        <p:nvPicPr>
          <p:cNvPr id="7" name="Picture 2" descr="http://ichef-1.bbci.co.uk/news/660/cpsprodpb/29F0/production/_85163701_01002738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739" y="1121932"/>
            <a:ext cx="3026904" cy="170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9"/>
          <p:cNvPicPr>
            <a:picLocks noChangeAspect="1"/>
          </p:cNvPicPr>
          <p:nvPr/>
        </p:nvPicPr>
        <p:blipFill>
          <a:blip r:embed="rId4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662" y="921446"/>
            <a:ext cx="2893926" cy="2135562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98648" y="1264838"/>
            <a:ext cx="8150476" cy="4995695"/>
          </a:xfrm>
          <a:prstGeom prst="rect">
            <a:avLst/>
          </a:prstGeom>
        </p:spPr>
        <p:txBody>
          <a:bodyPr vert="horz" lIns="63305" tIns="31652" rIns="63305" bIns="31652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585" dirty="0"/>
              <a:t>No exam </a:t>
            </a:r>
            <a:r>
              <a:rPr lang="en-GB" sz="2585" dirty="0">
                <a:sym typeface="Wingdings" panose="05000000000000000000" pitchFamily="2" charset="2"/>
              </a:rPr>
              <a:t></a:t>
            </a:r>
          </a:p>
        </p:txBody>
      </p:sp>
      <p:pic>
        <p:nvPicPr>
          <p:cNvPr id="9" name="Picture 6" descr="Image result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385" y="3023306"/>
            <a:ext cx="2205449" cy="165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Image resul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9" b="11907"/>
          <a:stretch/>
        </p:blipFill>
        <p:spPr bwMode="auto">
          <a:xfrm rot="20700000">
            <a:off x="338945" y="2968237"/>
            <a:ext cx="3087711" cy="17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free-power-point-templates.com/wp-content/uploads/038_ppt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952" y="3844200"/>
            <a:ext cx="2770433" cy="161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11</a:t>
            </a:fld>
            <a:endParaRPr lang="en-GB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556589" y="1823906"/>
            <a:ext cx="8150476" cy="2685810"/>
          </a:xfrm>
          <a:prstGeom prst="rect">
            <a:avLst/>
          </a:prstGeom>
        </p:spPr>
        <p:txBody>
          <a:bodyPr vert="horz" lIns="63305" tIns="31652" rIns="63305" bIns="31652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585" dirty="0">
                <a:sym typeface="Wingdings" panose="05000000000000000000" pitchFamily="2" charset="2"/>
              </a:rPr>
              <a:t>2 Assignments</a:t>
            </a:r>
          </a:p>
          <a:p>
            <a:pPr lvl="1">
              <a:lnSpc>
                <a:spcPct val="100000"/>
              </a:lnSpc>
            </a:pPr>
            <a:r>
              <a:rPr lang="en-GB" sz="2215" dirty="0">
                <a:sym typeface="Wingdings" panose="05000000000000000000" pitchFamily="2" charset="2"/>
              </a:rPr>
              <a:t>2 x Academic reports </a:t>
            </a:r>
          </a:p>
          <a:p>
            <a:pPr lvl="1">
              <a:lnSpc>
                <a:spcPct val="100000"/>
              </a:lnSpc>
            </a:pPr>
            <a:endParaRPr lang="en-GB" sz="2215" dirty="0">
              <a:sym typeface="Wingdings" panose="05000000000000000000" pitchFamily="2" charset="2"/>
            </a:endParaRPr>
          </a:p>
          <a:p>
            <a:pPr marL="422041" lvl="1" indent="0">
              <a:lnSpc>
                <a:spcPct val="100000"/>
              </a:lnSpc>
              <a:buNone/>
            </a:pPr>
            <a:endParaRPr lang="en-GB" sz="2215" b="1" dirty="0">
              <a:solidFill>
                <a:srgbClr val="C00000"/>
              </a:solidFill>
            </a:endParaRPr>
          </a:p>
          <a:p>
            <a:pPr marL="422041" lvl="1" indent="0">
              <a:lnSpc>
                <a:spcPct val="100000"/>
              </a:lnSpc>
              <a:buNone/>
            </a:pPr>
            <a:endParaRPr lang="en-GB" sz="24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70310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E8CFF-AA25-42B7-B2BB-A45B48EAD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specifications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B958A-FB7F-4BD2-B56D-EC49C2C32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954" dirty="0">
                <a:sym typeface="Wingdings" panose="05000000000000000000" pitchFamily="2" charset="2"/>
              </a:rPr>
              <a:t>Detailed coursework specifications will be made available in Moodle in the next few weeks.</a:t>
            </a:r>
          </a:p>
          <a:p>
            <a:pPr marL="101114" indent="0">
              <a:buNone/>
            </a:pPr>
            <a:endParaRPr lang="en-GB" sz="2954" dirty="0">
              <a:sym typeface="Wingdings" panose="05000000000000000000" pitchFamily="2" charset="2"/>
            </a:endParaRPr>
          </a:p>
          <a:p>
            <a:pPr lvl="1">
              <a:lnSpc>
                <a:spcPct val="100000"/>
              </a:lnSpc>
            </a:pPr>
            <a:r>
              <a:rPr lang="en-GB" sz="2585" dirty="0">
                <a:sym typeface="Wingdings" panose="05000000000000000000" pitchFamily="2" charset="2"/>
              </a:rPr>
              <a:t>Academic report: The coursework specification will explain everything that is required for this assignment</a:t>
            </a:r>
            <a:endParaRPr lang="en-GB" sz="2585" b="1" dirty="0">
              <a:solidFill>
                <a:srgbClr val="C00000"/>
              </a:solidFill>
            </a:endParaRPr>
          </a:p>
          <a:p>
            <a:endParaRPr lang="en-GB" sz="2954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B62CC2-6CF9-456C-AB19-48C1629D0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726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6D9F-5F0F-4D5B-B5C3-599B14B33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20640A-B31E-4761-82CB-2955F6BEE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960" y="1268760"/>
            <a:ext cx="8229600" cy="3916363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+mj-lt"/>
              </a:rPr>
              <a:t>By the end of the course, Students should be able to; </a:t>
            </a:r>
            <a:endParaRPr lang="en-US" sz="2000" b="1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Evaluate contemporary technologies used for the improvement of workplace efficiency and employability</a:t>
            </a:r>
          </a:p>
          <a:p>
            <a:r>
              <a:rPr lang="en-GB" sz="2000" dirty="0">
                <a:latin typeface="+mj-lt"/>
              </a:rPr>
              <a:t>Identify and effectively evaluate a range of information sources</a:t>
            </a:r>
            <a:endParaRPr lang="en-US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Have an awareness of the breadth of on-line information sources;</a:t>
            </a:r>
            <a:r>
              <a:rPr lang="en-US" sz="2000" dirty="0">
                <a:latin typeface="+mj-lt"/>
              </a:rPr>
              <a:t> </a:t>
            </a:r>
          </a:p>
          <a:p>
            <a:r>
              <a:rPr lang="en-GB" sz="2000" dirty="0"/>
              <a:t>Be proficient in the use of a word processor;</a:t>
            </a:r>
            <a:r>
              <a:rPr lang="en-US" sz="2000" dirty="0"/>
              <a:t> </a:t>
            </a:r>
            <a:endParaRPr lang="en-US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Be conversant with basic spreadsheet concepts;</a:t>
            </a:r>
            <a:r>
              <a:rPr lang="en-US" sz="2000" dirty="0">
                <a:latin typeface="+mj-lt"/>
              </a:rPr>
              <a:t> </a:t>
            </a:r>
          </a:p>
          <a:p>
            <a:r>
              <a:rPr lang="en-GB" sz="2000" dirty="0">
                <a:latin typeface="+mj-lt"/>
              </a:rPr>
              <a:t>Have a basic understanding of the World Wide Web;</a:t>
            </a:r>
            <a:r>
              <a:rPr lang="en-US" sz="2000" dirty="0">
                <a:latin typeface="+mj-lt"/>
              </a:rPr>
              <a:t> </a:t>
            </a:r>
          </a:p>
          <a:p>
            <a:r>
              <a:rPr lang="en-GB" sz="2000" dirty="0">
                <a:latin typeface="+mj-lt"/>
              </a:rPr>
              <a:t>Be capable of producing adequate presentations using a tool such as PowerPoint.</a:t>
            </a:r>
            <a:r>
              <a:rPr lang="en-US" sz="2000" dirty="0">
                <a:latin typeface="+mj-lt"/>
              </a:rPr>
              <a:t> </a:t>
            </a:r>
          </a:p>
          <a:p>
            <a:endParaRPr lang="en-US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38673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48B47A-8651-476C-98BC-0A4359FB9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en-GB" b="1" dirty="0"/>
              <a:t>What is Digital?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30588-EBC3-4A1E-8E0D-28AFA2EA4FA0}"/>
              </a:ext>
            </a:extLst>
          </p:cNvPr>
          <p:cNvSpPr/>
          <p:nvPr/>
        </p:nvSpPr>
        <p:spPr>
          <a:xfrm>
            <a:off x="719572" y="2012210"/>
            <a:ext cx="770485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“Involving or relating to the use of </a:t>
            </a:r>
            <a:r>
              <a:rPr lang="en-GB" sz="4000" b="1" dirty="0">
                <a:solidFill>
                  <a:srgbClr val="222222"/>
                </a:solidFill>
                <a:latin typeface="arial" panose="020B0604020202020204" pitchFamily="34" charset="0"/>
              </a:rPr>
              <a:t>computer technology</a:t>
            </a:r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” </a:t>
            </a:r>
          </a:p>
          <a:p>
            <a:pPr algn="r"/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Cambridge Dictionary </a:t>
            </a:r>
          </a:p>
        </p:txBody>
      </p:sp>
    </p:spTree>
    <p:extLst>
      <p:ext uri="{BB962C8B-B14F-4D97-AF65-F5344CB8AC3E}">
        <p14:creationId xmlns:p14="http://schemas.microsoft.com/office/powerpoint/2010/main" val="3239726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4AEBD5-E700-4BE8-BAFE-CDC4F27447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Computers – They are everywhere!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621F61-DE45-4ED7-B0F8-34052FA21899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TV’s</a:t>
            </a:r>
          </a:p>
          <a:p>
            <a:r>
              <a:rPr lang="en-GB" dirty="0"/>
              <a:t>Phones</a:t>
            </a:r>
          </a:p>
          <a:p>
            <a:r>
              <a:rPr lang="en-GB" dirty="0"/>
              <a:t>Microwaves</a:t>
            </a:r>
          </a:p>
          <a:p>
            <a:r>
              <a:rPr lang="en-GB" dirty="0"/>
              <a:t>Watches</a:t>
            </a:r>
          </a:p>
          <a:p>
            <a:r>
              <a:rPr lang="en-GB" dirty="0"/>
              <a:t>Traffic Lights</a:t>
            </a:r>
          </a:p>
          <a:p>
            <a:r>
              <a:rPr lang="en-GB" dirty="0"/>
              <a:t>Games Consoles</a:t>
            </a:r>
          </a:p>
        </p:txBody>
      </p:sp>
    </p:spTree>
    <p:extLst>
      <p:ext uri="{BB962C8B-B14F-4D97-AF65-F5344CB8AC3E}">
        <p14:creationId xmlns:p14="http://schemas.microsoft.com/office/powerpoint/2010/main" val="34154137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F762-705A-4BDC-A07C-DCDF4BB6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Advancement in computer technology over the years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D2ABC-7AF3-4A12-BB0C-712B4F23A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3568595"/>
            <a:ext cx="2893750" cy="21567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6DC763-44BD-4A33-BBE8-5DDC1F9B9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093" y="3596003"/>
            <a:ext cx="2739927" cy="2119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B8A444-7165-4FCE-A3A6-81EF001972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1360240"/>
            <a:ext cx="2893750" cy="2168331"/>
          </a:xfrm>
          <a:prstGeom prst="rect">
            <a:avLst/>
          </a:prstGeom>
        </p:spPr>
      </p:pic>
      <p:pic>
        <p:nvPicPr>
          <p:cNvPr id="1026" name="Picture 2" descr="Image result for tv">
            <a:extLst>
              <a:ext uri="{FF2B5EF4-FFF2-40B4-BE49-F238E27FC236}">
                <a16:creationId xmlns:a16="http://schemas.microsoft.com/office/drawing/2014/main" id="{BEBD2C54-4B58-4345-97BB-129A70AF8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980" y="1222007"/>
            <a:ext cx="3422154" cy="22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81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628800"/>
            <a:ext cx="7550496" cy="331236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altLang="en-US" dirty="0"/>
              <a:t>In a pair of three, discuss the difference between traditional and digital life 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 our life style?</a:t>
            </a:r>
            <a:endParaRPr lang="en-GB" b="1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44" y="1417638"/>
            <a:ext cx="8229600" cy="187220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sz="2800" dirty="0"/>
              <a:t>In this sense, digital literacy means the functional skills required to operate and communicate with technology and media.</a:t>
            </a:r>
          </a:p>
          <a:p>
            <a:pPr algn="just"/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F58A3B-8AF5-4F40-B9D0-81E4B2A60940}"/>
              </a:ext>
            </a:extLst>
          </p:cNvPr>
          <p:cNvSpPr/>
          <p:nvPr/>
        </p:nvSpPr>
        <p:spPr>
          <a:xfrm>
            <a:off x="461768" y="2993538"/>
            <a:ext cx="7920880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/>
              <a:t>“the ability to understand and use information in multiple formats from a wide range of sources when it is presented via computers” </a:t>
            </a:r>
          </a:p>
          <a:p>
            <a:pPr algn="just">
              <a:lnSpc>
                <a:spcPct val="90000"/>
              </a:lnSpc>
            </a:pPr>
            <a:endParaRPr lang="en-GB" alt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altLang="en-US" sz="2000" dirty="0" err="1"/>
              <a:t>Gilster</a:t>
            </a:r>
            <a:r>
              <a:rPr lang="en-GB" altLang="en-US" sz="2000" dirty="0"/>
              <a:t>, Paul. Digital Literacy .  New York: Wiley and Computer Publishing, 1997. p. 1. </a:t>
            </a:r>
          </a:p>
          <a:p>
            <a:pPr algn="just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You learn faster:</a:t>
            </a:r>
          </a:p>
          <a:p>
            <a:pPr lvl="1" algn="just"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/>
            <a:r>
              <a:rPr lang="en-US" altLang="en-US" dirty="0"/>
              <a:t>You save money:</a:t>
            </a:r>
          </a:p>
          <a:p>
            <a:pPr marL="971550" lvl="1" indent="-571500" algn="just"/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It keeps you connected:</a:t>
            </a:r>
          </a:p>
          <a:p>
            <a:pPr lvl="1" algn="just">
              <a:defRPr/>
            </a:pPr>
            <a:r>
              <a:rPr lang="en-US" dirty="0"/>
              <a:t>Technology allows you to talk to anyone, anytime on your own terms.</a:t>
            </a:r>
          </a:p>
          <a:p>
            <a:pPr lvl="1" algn="just">
              <a:defRPr/>
            </a:pPr>
            <a:r>
              <a:rPr lang="en-US" dirty="0"/>
              <a:t>Examples?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defRPr/>
            </a:pPr>
            <a:r>
              <a:rPr lang="en-US" altLang="en-US" dirty="0"/>
              <a:t>It can keep you employed:</a:t>
            </a:r>
          </a:p>
          <a:p>
            <a:pPr marL="971550" lvl="1" indent="-571500" algn="just"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en-GB" altLang="en-US" dirty="0"/>
              <a:t>In a pair of three to five, discuss:</a:t>
            </a:r>
            <a:endParaRPr lang="en-US" dirty="0"/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the digital technologies being used at your institution, work place or any place you come across.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How they have influenced your position/experience.</a:t>
            </a:r>
          </a:p>
          <a:p>
            <a:pPr marL="0" indent="0" algn="just">
              <a:buNone/>
              <a:defRPr/>
            </a:pPr>
            <a:r>
              <a:rPr lang="en-US" dirty="0"/>
              <a:t>Share with the class the digital technologies you have been using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37726</TotalTime>
  <Words>950</Words>
  <Application>Microsoft Office PowerPoint</Application>
  <PresentationFormat>On-screen Show (4:3)</PresentationFormat>
  <Paragraphs>147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arial</vt:lpstr>
      <vt:lpstr>Calibri</vt:lpstr>
      <vt:lpstr>Montserrat</vt:lpstr>
      <vt:lpstr>Myriad Pro</vt:lpstr>
      <vt:lpstr>20140311PresentationUWTSDTemplate</vt:lpstr>
      <vt:lpstr>Digital Skills and Research Methods (DSR)</vt:lpstr>
      <vt:lpstr>PowerPoint Presentation</vt:lpstr>
      <vt:lpstr>House Keeping  </vt:lpstr>
      <vt:lpstr>House Keeping  ATTENDANCE!!!</vt:lpstr>
      <vt:lpstr>House Keeping  WIFI Access</vt:lpstr>
      <vt:lpstr>House Keeping  Staying Connected </vt:lpstr>
      <vt:lpstr>Learning and teaching activities</vt:lpstr>
      <vt:lpstr>DSR Module </vt:lpstr>
      <vt:lpstr>Digital Skills</vt:lpstr>
      <vt:lpstr>Digital Skills  </vt:lpstr>
      <vt:lpstr>DSR - Assessment</vt:lpstr>
      <vt:lpstr>Assessment specifications</vt:lpstr>
      <vt:lpstr>Learning Outcomes </vt:lpstr>
      <vt:lpstr>What is Digital? </vt:lpstr>
      <vt:lpstr>Computers – They are everywhere!</vt:lpstr>
      <vt:lpstr>Advancement in computer technology over the years  </vt:lpstr>
      <vt:lpstr>Traditional and Digital</vt:lpstr>
      <vt:lpstr>Traditional and Digital</vt:lpstr>
      <vt:lpstr>Think how Internet has changed our life style?</vt:lpstr>
      <vt:lpstr>Think how Internet has changed?</vt:lpstr>
      <vt:lpstr>Digital Literacy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Ebiteme</cp:lastModifiedBy>
  <cp:revision>69</cp:revision>
  <dcterms:created xsi:type="dcterms:W3CDTF">2015-04-14T15:21:28Z</dcterms:created>
  <dcterms:modified xsi:type="dcterms:W3CDTF">2020-02-18T12:32:21Z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