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4"/>
  </p:sldMasterIdLst>
  <p:notesMasterIdLst>
    <p:notesMasterId r:id="rId31"/>
  </p:notesMasterIdLst>
  <p:handoutMasterIdLst>
    <p:handoutMasterId r:id="rId32"/>
  </p:handoutMasterIdLst>
  <p:sldIdLst>
    <p:sldId id="258" r:id="rId5"/>
    <p:sldId id="265" r:id="rId6"/>
    <p:sldId id="300" r:id="rId7"/>
    <p:sldId id="307" r:id="rId8"/>
    <p:sldId id="272" r:id="rId9"/>
    <p:sldId id="277" r:id="rId10"/>
    <p:sldId id="301" r:id="rId11"/>
    <p:sldId id="303" r:id="rId12"/>
    <p:sldId id="309" r:id="rId13"/>
    <p:sldId id="308" r:id="rId14"/>
    <p:sldId id="304" r:id="rId15"/>
    <p:sldId id="305" r:id="rId16"/>
    <p:sldId id="292" r:id="rId17"/>
    <p:sldId id="306" r:id="rId18"/>
    <p:sldId id="310" r:id="rId19"/>
    <p:sldId id="311" r:id="rId20"/>
    <p:sldId id="319" r:id="rId21"/>
    <p:sldId id="320" r:id="rId22"/>
    <p:sldId id="321" r:id="rId23"/>
    <p:sldId id="312" r:id="rId24"/>
    <p:sldId id="313" r:id="rId25"/>
    <p:sldId id="315" r:id="rId26"/>
    <p:sldId id="316" r:id="rId27"/>
    <p:sldId id="317" r:id="rId28"/>
    <p:sldId id="318" r:id="rId29"/>
    <p:sldId id="299" r:id="rId30"/>
  </p:sldIdLst>
  <p:sldSz cx="12192000" cy="6858000"/>
  <p:notesSz cx="6858000" cy="9144000"/>
  <p:embeddedFontLst>
    <p:embeddedFont>
      <p:font typeface="Avenir Next LT Pro" panose="020B0504020202020204" pitchFamily="34" charset="0"/>
      <p:regular r:id="rId33"/>
      <p:bold r:id="rId34"/>
      <p:italic r:id="rId35"/>
      <p:boldItalic r:id="rId36"/>
    </p:embeddedFont>
    <p:embeddedFont>
      <p:font typeface="Speak Pro" panose="020B0504020101020102" pitchFamily="34" charset="0"/>
      <p:regular r:id="rId37"/>
      <p:bold r:id="rId38"/>
      <p:italic r:id="rId39"/>
      <p:boldItalic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49" autoAdjust="0"/>
  </p:normalViewPr>
  <p:slideViewPr>
    <p:cSldViewPr snapToGrid="0">
      <p:cViewPr varScale="1">
        <p:scale>
          <a:sx n="63" d="100"/>
          <a:sy n="63" d="100"/>
        </p:scale>
        <p:origin x="804" y="56"/>
      </p:cViewPr>
      <p:guideLst/>
    </p:cSldViewPr>
  </p:slideViewPr>
  <p:outlineViewPr>
    <p:cViewPr>
      <p:scale>
        <a:sx n="33" d="100"/>
        <a:sy n="33" d="100"/>
      </p:scale>
      <p:origin x="0" y="-33540"/>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7.fntdata"/><Relationship Id="rId21" Type="http://schemas.openxmlformats.org/officeDocument/2006/relationships/slide" Target="slides/slide17.xml"/><Relationship Id="rId34" Type="http://schemas.openxmlformats.org/officeDocument/2006/relationships/font" Target="fonts/font2.fntdata"/><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font" Target="fonts/font5.fntdata"/><Relationship Id="rId40"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4.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font" Target="fonts/font3.fntdata"/><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1.fntdata"/><Relationship Id="rId38" Type="http://schemas.openxmlformats.org/officeDocument/2006/relationships/font" Target="fonts/font6.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10/4/2026</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10/4/2026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10/4/2026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10/4/2026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10/4/2026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10/4/2026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10/4/2026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10/4/2026</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10/4/2026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10/4/2026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10/4/2026</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10/4/2026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10/4/2026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10/4/2026</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10/4/2026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10/4/2026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10/4/2026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10/4/2026</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10/4/2026</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10/4/2026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10/4/2026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10/4/2026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10/4/2026</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10/4/2026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10/4/2026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10/4/2026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10/4/2026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10/4/2026</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10/4/2026</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10/4/2026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10/4/2026</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10/4/2026</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r>
              <a:rPr lang="en-US" dirty="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fld id="{7E5F88F2-B164-4B6F-A4D1-FF377EA65B7F}" type="datetime1">
              <a:rPr lang="en-US" smtClean="0"/>
              <a:t>10/4/2026</a:t>
            </a:fld>
            <a:endParaRPr lang="en-US"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wWAy83jGFcM" TargetMode="Externa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title"/>
          </p:nvPr>
        </p:nvSpPr>
        <p:spPr>
          <a:xfrm>
            <a:off x="928800" y="652069"/>
            <a:ext cx="3932237" cy="2390931"/>
          </a:xfrm>
        </p:spPr>
        <p:txBody>
          <a:bodyPr anchor="b">
            <a:normAutofit/>
          </a:bodyPr>
          <a:lstStyle/>
          <a:p>
            <a:r>
              <a:rPr lang="en-US" dirty="0"/>
              <a:t>BMPF 7010 Presentation</a:t>
            </a:r>
          </a:p>
        </p:txBody>
      </p:sp>
      <p:sp>
        <p:nvSpPr>
          <p:cNvPr id="3" name="Subtitle 2">
            <a:extLst>
              <a:ext uri="{FF2B5EF4-FFF2-40B4-BE49-F238E27FC236}">
                <a16:creationId xmlns:a16="http://schemas.microsoft.com/office/drawing/2014/main" id="{D099D82B-F86A-4C04-9207-B25F53939FB6}"/>
              </a:ext>
            </a:extLst>
          </p:cNvPr>
          <p:cNvSpPr>
            <a:spLocks noGrp="1"/>
          </p:cNvSpPr>
          <p:nvPr>
            <p:ph type="body" sz="half" idx="2"/>
          </p:nvPr>
        </p:nvSpPr>
        <p:spPr>
          <a:xfrm>
            <a:off x="928800" y="3429000"/>
            <a:ext cx="3932237" cy="2439988"/>
          </a:xfrm>
        </p:spPr>
        <p:txBody>
          <a:bodyPr>
            <a:normAutofit/>
          </a:bodyPr>
          <a:lstStyle/>
          <a:p>
            <a:r>
              <a:rPr lang="en-US" dirty="0"/>
              <a:t>Hannah Strong </a:t>
            </a:r>
            <a:r>
              <a:rPr lang="en-GB" dirty="0"/>
              <a:t>2245368</a:t>
            </a:r>
          </a:p>
          <a:p>
            <a:endParaRPr lang="en-GB" dirty="0"/>
          </a:p>
          <a:p>
            <a:endParaRPr lang="en-US" dirty="0"/>
          </a:p>
        </p:txBody>
      </p:sp>
      <p:sp>
        <p:nvSpPr>
          <p:cNvPr id="15" name="Slide Number Placeholder 5">
            <a:extLst>
              <a:ext uri="{FF2B5EF4-FFF2-40B4-BE49-F238E27FC236}">
                <a16:creationId xmlns:a16="http://schemas.microsoft.com/office/drawing/2014/main" id="{B6BB2621-32EE-D8F1-E374-DE5ADD5FA6AD}"/>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1</a:t>
            </a:fld>
            <a:endParaRPr lang="en-US"/>
          </a:p>
        </p:txBody>
      </p:sp>
      <p:pic>
        <p:nvPicPr>
          <p:cNvPr id="10" name="Picture 9">
            <a:extLst>
              <a:ext uri="{FF2B5EF4-FFF2-40B4-BE49-F238E27FC236}">
                <a16:creationId xmlns:a16="http://schemas.microsoft.com/office/drawing/2014/main" id="{6A66D318-6C0D-4645-ED59-511D364E2FCA}"/>
              </a:ext>
            </a:extLst>
          </p:cNvPr>
          <p:cNvPicPr>
            <a:picLocks noChangeAspect="1"/>
          </p:cNvPicPr>
          <p:nvPr/>
        </p:nvPicPr>
        <p:blipFill>
          <a:blip r:embed="rId2"/>
          <a:stretch>
            <a:fillRect/>
          </a:stretch>
        </p:blipFill>
        <p:spPr>
          <a:xfrm>
            <a:off x="6556917" y="828350"/>
            <a:ext cx="4334417" cy="5201300"/>
          </a:xfrm>
          <a:prstGeom prst="rect">
            <a:avLst/>
          </a:prstGeom>
        </p:spPr>
      </p:pic>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175" y="897117"/>
            <a:ext cx="4143555" cy="1536580"/>
          </a:xfrm>
        </p:spPr>
        <p:txBody>
          <a:bodyPr anchor="b">
            <a:normAutofit/>
          </a:bodyPr>
          <a:lstStyle/>
          <a:p>
            <a:r>
              <a:rPr lang="en-US" dirty="0"/>
              <a:t>ABOUT ME</a:t>
            </a: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nchor="ctr">
            <a:normAutofit/>
          </a:bodyPr>
          <a:lstStyle/>
          <a:p>
            <a:fld id="{95CBEC59-7FF9-4688-98DF-89832A0C9025}" type="slidenum">
              <a:rPr lang="en-US" smtClean="0"/>
              <a:pPr/>
              <a:t>2</a:t>
            </a:fld>
            <a:endParaRPr lang="en-US"/>
          </a:p>
        </p:txBody>
      </p:sp>
      <p:sp>
        <p:nvSpPr>
          <p:cNvPr id="23" name="Subtitle 5">
            <a:extLst>
              <a:ext uri="{FF2B5EF4-FFF2-40B4-BE49-F238E27FC236}">
                <a16:creationId xmlns:a16="http://schemas.microsoft.com/office/drawing/2014/main" id="{43169F7C-D614-730E-2404-2281340A88BE}"/>
              </a:ext>
            </a:extLst>
          </p:cNvPr>
          <p:cNvSpPr>
            <a:spLocks noGrp="1"/>
          </p:cNvSpPr>
          <p:nvPr>
            <p:ph type="subTitle" idx="13"/>
          </p:nvPr>
        </p:nvSpPr>
        <p:spPr>
          <a:xfrm>
            <a:off x="1527175" y="3232807"/>
            <a:ext cx="10065776" cy="693738"/>
          </a:xfrm>
        </p:spPr>
        <p:txBody>
          <a:bodyPr>
            <a:normAutofit fontScale="25000" lnSpcReduction="20000"/>
          </a:bodyPr>
          <a:lstStyle/>
          <a:p>
            <a:pPr marL="1143000" indent="-1143000">
              <a:buFont typeface="Arial" panose="020B0604020202020204" pitchFamily="34" charset="0"/>
              <a:buChar char="•"/>
            </a:pPr>
            <a:r>
              <a:rPr lang="en-US" sz="9600" dirty="0"/>
              <a:t>Teaching full time for over 16 years.</a:t>
            </a:r>
          </a:p>
          <a:p>
            <a:pPr marL="1143000" indent="-1143000">
              <a:buFont typeface="Arial" panose="020B0604020202020204" pitchFamily="34" charset="0"/>
              <a:buChar char="•"/>
            </a:pPr>
            <a:r>
              <a:rPr lang="en-US" sz="9600" dirty="0"/>
              <a:t>Private studio &amp; FE college, Head of Singing</a:t>
            </a:r>
          </a:p>
          <a:p>
            <a:pPr marL="1143000" indent="-1143000">
              <a:buFont typeface="Arial" panose="020B0604020202020204" pitchFamily="34" charset="0"/>
              <a:buChar char="•"/>
            </a:pPr>
            <a:r>
              <a:rPr lang="en-US" sz="9600" dirty="0"/>
              <a:t>Classical focus, working in Musical Theatre</a:t>
            </a:r>
          </a:p>
          <a:p>
            <a:pPr marL="1143000" indent="-1143000">
              <a:buFont typeface="Arial" panose="020B0604020202020204" pitchFamily="34" charset="0"/>
              <a:buChar char="•"/>
            </a:pPr>
            <a:r>
              <a:rPr lang="en-US" sz="9600" dirty="0"/>
              <a:t>Focus on adolescent female voice </a:t>
            </a:r>
          </a:p>
          <a:p>
            <a:pPr marL="1143000" indent="-1143000">
              <a:buFont typeface="Arial" panose="020B0604020202020204" pitchFamily="34" charset="0"/>
              <a:buChar char="•"/>
            </a:pPr>
            <a:r>
              <a:rPr lang="en-US" sz="9600" dirty="0"/>
              <a:t>Interest in Belt Technique </a:t>
            </a:r>
          </a:p>
          <a:p>
            <a:pPr marL="1143000" indent="-1143000">
              <a:buFont typeface="Arial" panose="020B0604020202020204" pitchFamily="34" charset="0"/>
              <a:buChar char="•"/>
            </a:pPr>
            <a:r>
              <a:rPr lang="en-US" sz="9600" dirty="0"/>
              <a:t>Previous modules – theoretical knowledge of belt technique </a:t>
            </a:r>
          </a:p>
          <a:p>
            <a:r>
              <a:rPr lang="en-US" sz="9600" dirty="0"/>
              <a:t>	    and SOVT exercises</a:t>
            </a:r>
            <a:r>
              <a:rPr lang="en-US" dirty="0"/>
              <a:t>. </a:t>
            </a:r>
          </a:p>
          <a:p>
            <a:endParaRPr lang="en-US" dirty="0"/>
          </a:p>
          <a:p>
            <a:endParaRPr lang="en-US" dirty="0"/>
          </a:p>
        </p:txBody>
      </p:sp>
    </p:spTree>
    <p:extLst>
      <p:ext uri="{BB962C8B-B14F-4D97-AF65-F5344CB8AC3E}">
        <p14:creationId xmlns:p14="http://schemas.microsoft.com/office/powerpoint/2010/main" val="137292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2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2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2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23">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F3DFC-5419-27F1-4AC8-D5A04F81E8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38BF24-BCF0-C8DC-596F-51C827B5C928}"/>
              </a:ext>
            </a:extLst>
          </p:cNvPr>
          <p:cNvSpPr>
            <a:spLocks noGrp="1"/>
          </p:cNvSpPr>
          <p:nvPr>
            <p:ph type="title"/>
          </p:nvPr>
        </p:nvSpPr>
        <p:spPr>
          <a:xfrm>
            <a:off x="1555897" y="1196721"/>
            <a:ext cx="6925951" cy="1536580"/>
          </a:xfrm>
        </p:spPr>
        <p:txBody>
          <a:bodyPr/>
          <a:lstStyle/>
          <a:p>
            <a:r>
              <a:rPr lang="en-US" dirty="0"/>
              <a:t>LEARNING OUTCOMES</a:t>
            </a:r>
          </a:p>
        </p:txBody>
      </p:sp>
      <p:sp>
        <p:nvSpPr>
          <p:cNvPr id="8" name="Slide Number Placeholder 7">
            <a:extLst>
              <a:ext uri="{FF2B5EF4-FFF2-40B4-BE49-F238E27FC236}">
                <a16:creationId xmlns:a16="http://schemas.microsoft.com/office/drawing/2014/main" id="{3BB75DCA-4377-02D3-CEC3-CF760A92CBEB}"/>
              </a:ext>
            </a:extLst>
          </p:cNvPr>
          <p:cNvSpPr>
            <a:spLocks noGrp="1"/>
          </p:cNvSpPr>
          <p:nvPr>
            <p:ph type="sldNum" sz="quarter" idx="12"/>
          </p:nvPr>
        </p:nvSpPr>
        <p:spPr/>
        <p:txBody>
          <a:bodyPr/>
          <a:lstStyle/>
          <a:p>
            <a:fld id="{95CBEC59-7FF9-4688-98DF-89832A0C9025}" type="slidenum">
              <a:rPr lang="en-US" smtClean="0"/>
              <a:pPr/>
              <a:t>3</a:t>
            </a:fld>
            <a:endParaRPr lang="en-US" dirty="0"/>
          </a:p>
        </p:txBody>
      </p:sp>
      <p:sp>
        <p:nvSpPr>
          <p:cNvPr id="4" name="Content Placeholder 3">
            <a:extLst>
              <a:ext uri="{FF2B5EF4-FFF2-40B4-BE49-F238E27FC236}">
                <a16:creationId xmlns:a16="http://schemas.microsoft.com/office/drawing/2014/main" id="{ED3CA462-7EE1-D892-9E40-13E821A9DCA4}"/>
              </a:ext>
            </a:extLst>
          </p:cNvPr>
          <p:cNvSpPr>
            <a:spLocks noGrp="1"/>
          </p:cNvSpPr>
          <p:nvPr>
            <p:ph type="subTitle" idx="13"/>
          </p:nvPr>
        </p:nvSpPr>
        <p:spPr>
          <a:xfrm>
            <a:off x="2127155" y="2387003"/>
            <a:ext cx="9465796" cy="692595"/>
          </a:xfrm>
        </p:spPr>
        <p:txBody>
          <a:bodyPr>
            <a:normAutofit fontScale="25000" lnSpcReduction="20000"/>
          </a:bodyPr>
          <a:lstStyle/>
          <a:p>
            <a:endParaRPr lang="en-US" dirty="0"/>
          </a:p>
          <a:p>
            <a:pPr marL="342900" lvl="0" indent="-342900">
              <a:lnSpc>
                <a:spcPct val="150000"/>
              </a:lnSpc>
              <a:buFont typeface="Symbol" panose="05050102010706020507" pitchFamily="18" charset="2"/>
              <a:buChar char=""/>
            </a:pPr>
            <a:endParaRPr lang="en-GB" sz="3600" kern="100" dirty="0">
              <a:effectLst/>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a deeper understanding of the lived experience of adolescent female singers developing belt technique.</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link theoretical knowledge of belt technique to real world pedagogy within this distinct community.</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an appropriate and structured warm-up intervention that links theoretical knowledge to practical application. </a:t>
            </a:r>
          </a:p>
          <a:p>
            <a:pPr marL="342900" lvl="0" indent="-342900">
              <a:lnSpc>
                <a:spcPct val="150000"/>
              </a:lnSpc>
              <a:buFont typeface="Symbol" panose="05050102010706020507" pitchFamily="18" charset="2"/>
              <a:buChar char=""/>
            </a:pPr>
            <a:r>
              <a:rPr lang="en-GB" sz="7200" kern="100" dirty="0">
                <a:solidFill>
                  <a:schemeClr val="bg1"/>
                </a:solidFill>
                <a:effectLst/>
                <a:ea typeface="Calibri" panose="020F0502020204030204" pitchFamily="34" charset="0"/>
                <a:cs typeface="Times New Roman" panose="02020603050405020304" pitchFamily="18" charset="0"/>
              </a:rPr>
              <a:t>To develop my understanding of implications for a voice pedagogue working with students in MT and appropriate teaching strategies to include.</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9510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A0194-4963-6BA3-CC71-43AD74BBD5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83E41C-70E5-34DD-D507-AF16D04DBFD5}"/>
              </a:ext>
            </a:extLst>
          </p:cNvPr>
          <p:cNvSpPr>
            <a:spLocks noGrp="1"/>
          </p:cNvSpPr>
          <p:nvPr>
            <p:ph type="title"/>
          </p:nvPr>
        </p:nvSpPr>
        <p:spPr>
          <a:xfrm>
            <a:off x="928800" y="926389"/>
            <a:ext cx="9922080" cy="2390931"/>
          </a:xfrm>
        </p:spPr>
        <p:txBody>
          <a:bodyPr anchor="b">
            <a:normAutofit fontScale="90000"/>
          </a:bodyPr>
          <a:lstStyle/>
          <a:p>
            <a:r>
              <a:rPr lang="en-GB" dirty="0"/>
              <a:t>Preparing the Adolescent Female Voice for Musical Theatre Belt: Exploring the Pedagogical Application of Semi-Occluded Vocal Tract Exercises</a:t>
            </a:r>
            <a:br>
              <a:rPr lang="en-GB" dirty="0"/>
            </a:br>
            <a:endParaRPr lang="en-US" dirty="0"/>
          </a:p>
        </p:txBody>
      </p:sp>
      <p:sp>
        <p:nvSpPr>
          <p:cNvPr id="15" name="Slide Number Placeholder 5">
            <a:extLst>
              <a:ext uri="{FF2B5EF4-FFF2-40B4-BE49-F238E27FC236}">
                <a16:creationId xmlns:a16="http://schemas.microsoft.com/office/drawing/2014/main" id="{F3463233-48DF-6B12-A172-37D28FABA9EF}"/>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4</a:t>
            </a:fld>
            <a:endParaRPr lang="en-US"/>
          </a:p>
        </p:txBody>
      </p:sp>
    </p:spTree>
    <p:extLst>
      <p:ext uri="{BB962C8B-B14F-4D97-AF65-F5344CB8AC3E}">
        <p14:creationId xmlns:p14="http://schemas.microsoft.com/office/powerpoint/2010/main" val="2431083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a:lstStyle/>
          <a:p>
            <a:r>
              <a:rPr lang="en-US" dirty="0"/>
              <a:t>CONTRADICTION</a:t>
            </a:r>
          </a:p>
        </p:txBody>
      </p:sp>
      <p:sp>
        <p:nvSpPr>
          <p:cNvPr id="4" name="Content Placeholder 3">
            <a:extLst>
              <a:ext uri="{FF2B5EF4-FFF2-40B4-BE49-F238E27FC236}">
                <a16:creationId xmlns:a16="http://schemas.microsoft.com/office/drawing/2014/main" id="{7D8E0C3E-549F-4B12-BC1D-70D49FDEE3EB}"/>
              </a:ext>
            </a:extLst>
          </p:cNvPr>
          <p:cNvSpPr>
            <a:spLocks noGrp="1"/>
          </p:cNvSpPr>
          <p:nvPr>
            <p:ph sz="half" idx="2"/>
          </p:nvPr>
        </p:nvSpPr>
        <p:spPr>
          <a:xfrm>
            <a:off x="1028813" y="3386142"/>
            <a:ext cx="5157787" cy="2773258"/>
          </a:xfrm>
        </p:spPr>
        <p:txBody>
          <a:bodyPr/>
          <a:lstStyle/>
          <a:p>
            <a:r>
              <a:rPr lang="en-US" sz="2000" dirty="0"/>
              <a:t>Students showing interest in SOVT exercises.</a:t>
            </a:r>
          </a:p>
          <a:p>
            <a:r>
              <a:rPr lang="en-US" sz="2000" dirty="0"/>
              <a:t>Self reported benefits in developing belt technique</a:t>
            </a:r>
          </a:p>
          <a:p>
            <a:r>
              <a:rPr lang="en-US" sz="2000" dirty="0"/>
              <a:t>Wanting me to guide them through SOVT exercises to ‘improve their belt technique’.  </a:t>
            </a:r>
          </a:p>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5" name="Text Placeholder 4">
            <a:extLst>
              <a:ext uri="{FF2B5EF4-FFF2-40B4-BE49-F238E27FC236}">
                <a16:creationId xmlns:a16="http://schemas.microsoft.com/office/drawing/2014/main" id="{33C7831C-5C8A-4D10-8B69-B54C753E23A1}"/>
              </a:ext>
            </a:extLst>
          </p:cNvPr>
          <p:cNvSpPr>
            <a:spLocks noGrp="1"/>
          </p:cNvSpPr>
          <p:nvPr>
            <p:ph type="body" sz="quarter" idx="3"/>
          </p:nvPr>
        </p:nvSpPr>
        <p:spPr/>
        <p:txBody>
          <a:bodyPr/>
          <a:lstStyle/>
          <a:p>
            <a:r>
              <a:rPr lang="en-US" dirty="0"/>
              <a:t>Theoretical Knowledge</a:t>
            </a:r>
          </a:p>
        </p:txBody>
      </p:sp>
      <p:sp>
        <p:nvSpPr>
          <p:cNvPr id="8" name="Slide Number Placeholder 7">
            <a:extLst>
              <a:ext uri="{FF2B5EF4-FFF2-40B4-BE49-F238E27FC236}">
                <a16:creationId xmlns:a16="http://schemas.microsoft.com/office/drawing/2014/main" id="{B3B47294-B529-4908-976B-4F8ECE7A45B3}"/>
              </a:ext>
            </a:extLst>
          </p:cNvPr>
          <p:cNvSpPr>
            <a:spLocks noGrp="1"/>
          </p:cNvSpPr>
          <p:nvPr>
            <p:ph type="sldNum" sz="quarter" idx="12"/>
          </p:nvPr>
        </p:nvSpPr>
        <p:spPr/>
        <p:txBody>
          <a:bodyPr/>
          <a:lstStyle/>
          <a:p>
            <a:fld id="{95CBEC59-7FF9-4688-98DF-89832A0C9025}" type="slidenum">
              <a:rPr lang="en-US" smtClean="0"/>
              <a:pPr/>
              <a:t>5</a:t>
            </a:fld>
            <a:endParaRPr lang="en-US" dirty="0"/>
          </a:p>
        </p:txBody>
      </p:sp>
      <p:sp>
        <p:nvSpPr>
          <p:cNvPr id="6" name="Content Placeholder 5">
            <a:extLst>
              <a:ext uri="{FF2B5EF4-FFF2-40B4-BE49-F238E27FC236}">
                <a16:creationId xmlns:a16="http://schemas.microsoft.com/office/drawing/2014/main" id="{D82BF507-75ED-4F09-959F-8E0854B6033A}"/>
              </a:ext>
            </a:extLst>
          </p:cNvPr>
          <p:cNvSpPr>
            <a:spLocks noGrp="1"/>
          </p:cNvSpPr>
          <p:nvPr>
            <p:ph sz="quarter" idx="15"/>
          </p:nvPr>
        </p:nvSpPr>
        <p:spPr/>
        <p:txBody>
          <a:bodyPr>
            <a:normAutofit/>
          </a:bodyPr>
          <a:lstStyle/>
          <a:p>
            <a:r>
              <a:rPr lang="en-US" sz="2000" dirty="0"/>
              <a:t>A difference between the goal of SOVT exercises and physiological belt requirement.</a:t>
            </a:r>
          </a:p>
        </p:txBody>
      </p:sp>
      <p:sp>
        <p:nvSpPr>
          <p:cNvPr id="10" name="Text Placeholder 4">
            <a:extLst>
              <a:ext uri="{FF2B5EF4-FFF2-40B4-BE49-F238E27FC236}">
                <a16:creationId xmlns:a16="http://schemas.microsoft.com/office/drawing/2014/main" id="{66504578-A5E8-6130-82F5-B94019AA9586}"/>
              </a:ext>
            </a:extLst>
          </p:cNvPr>
          <p:cNvSpPr txBox="1">
            <a:spLocks/>
          </p:cNvSpPr>
          <p:nvPr/>
        </p:nvSpPr>
        <p:spPr>
          <a:xfrm>
            <a:off x="1003412" y="2272009"/>
            <a:ext cx="5183188"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dirty="0"/>
              <a:t>Practical Experience</a:t>
            </a:r>
          </a:p>
        </p:txBody>
      </p:sp>
    </p:spTree>
    <p:extLst>
      <p:ext uri="{BB962C8B-B14F-4D97-AF65-F5344CB8AC3E}">
        <p14:creationId xmlns:p14="http://schemas.microsoft.com/office/powerpoint/2010/main" val="263795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AFF36DD-94F6-49D4-8CCC-8C8BD062C04E}"/>
              </a:ext>
            </a:extLst>
          </p:cNvPr>
          <p:cNvSpPr>
            <a:spLocks noGrp="1"/>
          </p:cNvSpPr>
          <p:nvPr>
            <p:ph type="sldNum" sz="quarter" idx="12"/>
          </p:nvPr>
        </p:nvSpPr>
        <p:spPr/>
        <p:txBody>
          <a:bodyPr/>
          <a:lstStyle/>
          <a:p>
            <a:fld id="{95CBEC59-7FF9-4688-98DF-89832A0C9025}" type="slidenum">
              <a:rPr lang="en-US" smtClean="0"/>
              <a:t>6</a:t>
            </a:fld>
            <a:endParaRPr lang="en-US" dirty="0"/>
          </a:p>
        </p:txBody>
      </p:sp>
      <p:graphicFrame>
        <p:nvGraphicFramePr>
          <p:cNvPr id="11" name="Table 10">
            <a:extLst>
              <a:ext uri="{FF2B5EF4-FFF2-40B4-BE49-F238E27FC236}">
                <a16:creationId xmlns:a16="http://schemas.microsoft.com/office/drawing/2014/main" id="{7438894B-AF4C-4311-B775-05386DF9BB65}"/>
              </a:ext>
            </a:extLst>
          </p:cNvPr>
          <p:cNvGraphicFramePr>
            <a:graphicFrameLocks noGrp="1"/>
          </p:cNvGraphicFramePr>
          <p:nvPr>
            <p:extLst>
              <p:ext uri="{D42A27DB-BD31-4B8C-83A1-F6EECF244321}">
                <p14:modId xmlns:p14="http://schemas.microsoft.com/office/powerpoint/2010/main" val="2977422368"/>
              </p:ext>
            </p:extLst>
          </p:nvPr>
        </p:nvGraphicFramePr>
        <p:xfrm>
          <a:off x="924560" y="305337"/>
          <a:ext cx="11023600" cy="6344355"/>
        </p:xfrm>
        <a:graphic>
          <a:graphicData uri="http://schemas.openxmlformats.org/drawingml/2006/table">
            <a:tbl>
              <a:tblPr firstRow="1" firstCol="1" bandRow="1">
                <a:tableStyleId>{5C22544A-7EE6-4342-B048-85BDC9FD1C3A}</a:tableStyleId>
              </a:tblPr>
              <a:tblGrid>
                <a:gridCol w="2287285">
                  <a:extLst>
                    <a:ext uri="{9D8B030D-6E8A-4147-A177-3AD203B41FA5}">
                      <a16:colId xmlns:a16="http://schemas.microsoft.com/office/drawing/2014/main" val="1776700968"/>
                    </a:ext>
                  </a:extLst>
                </a:gridCol>
                <a:gridCol w="5153902">
                  <a:extLst>
                    <a:ext uri="{9D8B030D-6E8A-4147-A177-3AD203B41FA5}">
                      <a16:colId xmlns:a16="http://schemas.microsoft.com/office/drawing/2014/main" val="2493435905"/>
                    </a:ext>
                  </a:extLst>
                </a:gridCol>
                <a:gridCol w="3582413">
                  <a:extLst>
                    <a:ext uri="{9D8B030D-6E8A-4147-A177-3AD203B41FA5}">
                      <a16:colId xmlns:a16="http://schemas.microsoft.com/office/drawing/2014/main" val="2337513187"/>
                    </a:ext>
                  </a:extLst>
                </a:gridCol>
              </a:tblGrid>
              <a:tr h="189928">
                <a:tc>
                  <a:txBody>
                    <a:bodyPr/>
                    <a:lstStyle/>
                    <a:p>
                      <a:pPr>
                        <a:lnSpc>
                          <a:spcPct val="150000"/>
                        </a:lnSpc>
                        <a:spcAft>
                          <a:spcPts val="800"/>
                        </a:spcAft>
                        <a:buNone/>
                      </a:pPr>
                      <a:r>
                        <a:rPr lang="en-GB" sz="1400" kern="100">
                          <a:effectLst/>
                        </a:rPr>
                        <a:t>Physiological factor</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SOVT Exercises</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Musical Theatre Belt</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890754827"/>
                  </a:ext>
                </a:extLst>
              </a:tr>
              <a:tr h="1254044">
                <a:tc>
                  <a:txBody>
                    <a:bodyPr/>
                    <a:lstStyle/>
                    <a:p>
                      <a:pPr>
                        <a:lnSpc>
                          <a:spcPct val="150000"/>
                        </a:lnSpc>
                        <a:spcAft>
                          <a:spcPts val="800"/>
                        </a:spcAft>
                        <a:buNone/>
                      </a:pPr>
                      <a:r>
                        <a:rPr lang="en-GB" sz="1400" kern="100">
                          <a:effectLst/>
                        </a:rPr>
                        <a:t>Vocal fold collision</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Reduces collision forces by increasing supraglottal back pressure (Titze, 2006; Guzman et al., 2013).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Typically involves firm vocal fold adduction, increased collision forces due to vocal intensity and longer CQ (Bourne &amp; Garnier, 2012). </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2722583304"/>
                  </a:ext>
                </a:extLst>
              </a:tr>
              <a:tr h="828398">
                <a:tc>
                  <a:txBody>
                    <a:bodyPr/>
                    <a:lstStyle/>
                    <a:p>
                      <a:pPr>
                        <a:lnSpc>
                          <a:spcPct val="150000"/>
                        </a:lnSpc>
                        <a:spcAft>
                          <a:spcPts val="800"/>
                        </a:spcAft>
                        <a:buNone/>
                      </a:pPr>
                      <a:r>
                        <a:rPr lang="en-GB" sz="1400" kern="100">
                          <a:effectLst/>
                        </a:rPr>
                        <a:t>Supraglottal pressure (back pressure)</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Increased supraglottal pressure improves vocal tract impedance and lowers PTP (Titze, 2006; Titze, 2020).</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Supraglottal shaping, epilaryngeal narrowing (Titze, 2008).</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773145483"/>
                  </a:ext>
                </a:extLst>
              </a:tr>
              <a:tr h="1679691">
                <a:tc>
                  <a:txBody>
                    <a:bodyPr/>
                    <a:lstStyle/>
                    <a:p>
                      <a:pPr>
                        <a:lnSpc>
                          <a:spcPct val="150000"/>
                        </a:lnSpc>
                        <a:spcAft>
                          <a:spcPts val="800"/>
                        </a:spcAft>
                        <a:buNone/>
                      </a:pPr>
                      <a:r>
                        <a:rPr lang="en-GB" sz="1400" kern="100">
                          <a:effectLst/>
                        </a:rPr>
                        <a:t>Subglottal pressure </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SOVT exercises increase subglottal pressure, making phonation more efficient. Different SOVTEs generate differing pressure levels depending on the degree of occlusion (Guzman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Belt requires substantially elevated subglottal pressure to maintain chest-dominant production and sustain vocal intensity (Sundberg, Titze &amp; Scherer, 1993; Titze, 1989).</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346654243"/>
                  </a:ext>
                </a:extLst>
              </a:tr>
              <a:tr h="828398">
                <a:tc>
                  <a:txBody>
                    <a:bodyPr/>
                    <a:lstStyle/>
                    <a:p>
                      <a:pPr>
                        <a:lnSpc>
                          <a:spcPct val="150000"/>
                        </a:lnSpc>
                        <a:spcAft>
                          <a:spcPts val="800"/>
                        </a:spcAft>
                        <a:buNone/>
                      </a:pPr>
                      <a:r>
                        <a:rPr lang="en-GB" sz="1400" kern="100">
                          <a:effectLst/>
                        </a:rPr>
                        <a:t>Phonation Threshold Pressure (PTP)</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Lower PTP, allowing phonation with less effort (Titze, 2006).</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Belt exceeds PTP intentionally to achieve desired intensity (Bourne &amp; Garnier, 2012).</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4104242500"/>
                  </a:ext>
                </a:extLst>
              </a:tr>
              <a:tr h="1466867">
                <a:tc>
                  <a:txBody>
                    <a:bodyPr/>
                    <a:lstStyle/>
                    <a:p>
                      <a:pPr>
                        <a:lnSpc>
                          <a:spcPct val="150000"/>
                        </a:lnSpc>
                        <a:spcAft>
                          <a:spcPts val="800"/>
                        </a:spcAft>
                        <a:buNone/>
                      </a:pPr>
                      <a:r>
                        <a:rPr lang="en-GB" sz="1400" kern="100" dirty="0">
                          <a:effectLst/>
                        </a:rPr>
                        <a:t>Vocal Tract Configuration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a:effectLst/>
                        </a:rPr>
                        <a:t>Partial occlusion (lip trill, voiced fricatives, humming, straw etc.) increases acoustic impedance and back pressure (Titze, 2006)..</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tc>
                  <a:txBody>
                    <a:bodyPr/>
                    <a:lstStyle/>
                    <a:p>
                      <a:pPr>
                        <a:lnSpc>
                          <a:spcPct val="150000"/>
                        </a:lnSpc>
                        <a:spcAft>
                          <a:spcPts val="800"/>
                        </a:spcAft>
                        <a:buNone/>
                      </a:pPr>
                      <a:r>
                        <a:rPr lang="en-GB" sz="1400" kern="100" dirty="0">
                          <a:effectLst/>
                        </a:rPr>
                        <a:t>Open vocal tract with specific resonance strategies (twang, vowel modification, </a:t>
                      </a:r>
                      <a:r>
                        <a:rPr lang="en-GB" sz="1400" kern="100" dirty="0" err="1">
                          <a:effectLst/>
                        </a:rPr>
                        <a:t>epilaryngeal</a:t>
                      </a:r>
                      <a:r>
                        <a:rPr lang="en-GB" sz="1400" kern="100" dirty="0">
                          <a:effectLst/>
                        </a:rPr>
                        <a:t> narrowing) rather than occlusion (Guzman et al., 2014).</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40427" marR="40427" marT="0" marB="0"/>
                </a:tc>
                <a:extLst>
                  <a:ext uri="{0D108BD9-81ED-4DB2-BD59-A6C34878D82A}">
                    <a16:rowId xmlns:a16="http://schemas.microsoft.com/office/drawing/2014/main" val="3639492650"/>
                  </a:ext>
                </a:extLst>
              </a:tr>
            </a:tbl>
          </a:graphicData>
        </a:graphic>
      </p:graphicFrame>
    </p:spTree>
    <p:extLst>
      <p:ext uri="{BB962C8B-B14F-4D97-AF65-F5344CB8AC3E}">
        <p14:creationId xmlns:p14="http://schemas.microsoft.com/office/powerpoint/2010/main" val="332433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F7C0-7B67-7824-C314-83C84A8086FF}"/>
              </a:ext>
            </a:extLst>
          </p:cNvPr>
          <p:cNvSpPr>
            <a:spLocks noGrp="1"/>
          </p:cNvSpPr>
          <p:nvPr>
            <p:ph type="title"/>
          </p:nvPr>
        </p:nvSpPr>
        <p:spPr/>
        <p:txBody>
          <a:bodyPr>
            <a:normAutofit/>
          </a:bodyPr>
          <a:lstStyle/>
          <a:p>
            <a:r>
              <a:rPr lang="en-GB" dirty="0"/>
              <a:t>METHODOLOGY &amp; </a:t>
            </a:r>
            <a:br>
              <a:rPr lang="en-GB" dirty="0"/>
            </a:br>
            <a:r>
              <a:rPr lang="en-GB" dirty="0"/>
              <a:t>ETHICAL CONSIDERATIONS</a:t>
            </a:r>
          </a:p>
        </p:txBody>
      </p:sp>
      <p:sp>
        <p:nvSpPr>
          <p:cNvPr id="3" name="Text Placeholder 2">
            <a:extLst>
              <a:ext uri="{FF2B5EF4-FFF2-40B4-BE49-F238E27FC236}">
                <a16:creationId xmlns:a16="http://schemas.microsoft.com/office/drawing/2014/main" id="{BA88EA03-65B5-049D-1D11-CAF30E57FBA7}"/>
              </a:ext>
            </a:extLst>
          </p:cNvPr>
          <p:cNvSpPr>
            <a:spLocks noGrp="1"/>
          </p:cNvSpPr>
          <p:nvPr>
            <p:ph type="body" idx="1"/>
          </p:nvPr>
        </p:nvSpPr>
        <p:spPr/>
        <p:txBody>
          <a:bodyPr/>
          <a:lstStyle/>
          <a:p>
            <a:r>
              <a:rPr lang="en-GB" dirty="0"/>
              <a:t>Methodology</a:t>
            </a:r>
          </a:p>
        </p:txBody>
      </p:sp>
      <p:sp>
        <p:nvSpPr>
          <p:cNvPr id="4" name="Content Placeholder 3">
            <a:extLst>
              <a:ext uri="{FF2B5EF4-FFF2-40B4-BE49-F238E27FC236}">
                <a16:creationId xmlns:a16="http://schemas.microsoft.com/office/drawing/2014/main" id="{C29249E1-6AEF-A46A-A4FD-866F6E3454B6}"/>
              </a:ext>
            </a:extLst>
          </p:cNvPr>
          <p:cNvSpPr>
            <a:spLocks noGrp="1"/>
          </p:cNvSpPr>
          <p:nvPr>
            <p:ph sz="half" idx="2"/>
          </p:nvPr>
        </p:nvSpPr>
        <p:spPr/>
        <p:txBody>
          <a:bodyPr/>
          <a:lstStyle/>
          <a:p>
            <a:r>
              <a:rPr lang="en-GB" sz="2400" dirty="0"/>
              <a:t>Interpretivist Paradigm</a:t>
            </a:r>
          </a:p>
          <a:p>
            <a:r>
              <a:rPr lang="en-GB" sz="2400" dirty="0"/>
              <a:t>Constructivist Epistemology</a:t>
            </a:r>
          </a:p>
          <a:p>
            <a:endParaRPr lang="en-GB" dirty="0"/>
          </a:p>
        </p:txBody>
      </p:sp>
      <p:sp>
        <p:nvSpPr>
          <p:cNvPr id="5" name="Text Placeholder 4">
            <a:extLst>
              <a:ext uri="{FF2B5EF4-FFF2-40B4-BE49-F238E27FC236}">
                <a16:creationId xmlns:a16="http://schemas.microsoft.com/office/drawing/2014/main" id="{7CAF8A29-1B74-1CD9-CCE2-BDCAA6948BC1}"/>
              </a:ext>
            </a:extLst>
          </p:cNvPr>
          <p:cNvSpPr>
            <a:spLocks noGrp="1"/>
          </p:cNvSpPr>
          <p:nvPr>
            <p:ph type="body" sz="quarter" idx="3"/>
          </p:nvPr>
        </p:nvSpPr>
        <p:spPr/>
        <p:txBody>
          <a:bodyPr/>
          <a:lstStyle/>
          <a:p>
            <a:r>
              <a:rPr lang="en-GB" dirty="0"/>
              <a:t>Ethical Considerations</a:t>
            </a:r>
          </a:p>
        </p:txBody>
      </p:sp>
      <p:sp>
        <p:nvSpPr>
          <p:cNvPr id="7" name="Slide Number Placeholder 6">
            <a:extLst>
              <a:ext uri="{FF2B5EF4-FFF2-40B4-BE49-F238E27FC236}">
                <a16:creationId xmlns:a16="http://schemas.microsoft.com/office/drawing/2014/main" id="{9D225FD5-55DC-8A6E-66FE-B8BA20E0B047}"/>
              </a:ext>
            </a:extLst>
          </p:cNvPr>
          <p:cNvSpPr>
            <a:spLocks noGrp="1"/>
          </p:cNvSpPr>
          <p:nvPr>
            <p:ph type="sldNum" sz="quarter" idx="12"/>
          </p:nvPr>
        </p:nvSpPr>
        <p:spPr/>
        <p:txBody>
          <a:bodyPr/>
          <a:lstStyle/>
          <a:p>
            <a:fld id="{95CBEC59-7FF9-4688-98DF-89832A0C9025}" type="slidenum">
              <a:rPr lang="en-US" smtClean="0"/>
              <a:t>7</a:t>
            </a:fld>
            <a:endParaRPr lang="en-US" dirty="0"/>
          </a:p>
        </p:txBody>
      </p:sp>
      <p:sp>
        <p:nvSpPr>
          <p:cNvPr id="9" name="Content Placeholder 8">
            <a:extLst>
              <a:ext uri="{FF2B5EF4-FFF2-40B4-BE49-F238E27FC236}">
                <a16:creationId xmlns:a16="http://schemas.microsoft.com/office/drawing/2014/main" id="{4C075D9E-BD25-83DC-1119-98A3C4856E46}"/>
              </a:ext>
            </a:extLst>
          </p:cNvPr>
          <p:cNvSpPr>
            <a:spLocks noGrp="1"/>
          </p:cNvSpPr>
          <p:nvPr>
            <p:ph sz="half" idx="15"/>
          </p:nvPr>
        </p:nvSpPr>
        <p:spPr/>
        <p:txBody>
          <a:bodyPr>
            <a:normAutofit/>
          </a:bodyPr>
          <a:lstStyle/>
          <a:p>
            <a:r>
              <a:rPr lang="en-GB" sz="2400" dirty="0"/>
              <a:t>Participants under 18</a:t>
            </a:r>
          </a:p>
          <a:p>
            <a:r>
              <a:rPr lang="en-GB" sz="2400" dirty="0"/>
              <a:t>Storage of personal data</a:t>
            </a:r>
          </a:p>
          <a:p>
            <a:r>
              <a:rPr lang="en-GB" sz="2400" dirty="0"/>
              <a:t>Feeling of coercion</a:t>
            </a:r>
          </a:p>
          <a:p>
            <a:r>
              <a:rPr lang="en-GB" sz="2400" dirty="0"/>
              <a:t>Insider research</a:t>
            </a:r>
          </a:p>
          <a:p>
            <a:endParaRPr lang="en-GB" sz="2400" dirty="0"/>
          </a:p>
        </p:txBody>
      </p:sp>
    </p:spTree>
    <p:extLst>
      <p:ext uri="{BB962C8B-B14F-4D97-AF65-F5344CB8AC3E}">
        <p14:creationId xmlns:p14="http://schemas.microsoft.com/office/powerpoint/2010/main" val="345238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500"/>
                                        <p:tgtEl>
                                          <p:spTgt spid="5">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
                                            <p:txEl>
                                              <p:pRg st="0" end="0"/>
                                            </p:txEl>
                                          </p:spTgt>
                                        </p:tgtEl>
                                        <p:attrNameLst>
                                          <p:attrName>style.visibility</p:attrName>
                                        </p:attrNameLst>
                                      </p:cBhvr>
                                      <p:to>
                                        <p:strVal val="visible"/>
                                      </p:to>
                                    </p:set>
                                    <p:animEffect transition="in" filter="fade">
                                      <p:cBhvr>
                                        <p:cTn id="36" dur="1000"/>
                                        <p:tgtEl>
                                          <p:spTgt spid="9">
                                            <p:txEl>
                                              <p:pRg st="0" end="0"/>
                                            </p:txEl>
                                          </p:spTgt>
                                        </p:tgtEl>
                                      </p:cBhvr>
                                    </p:animEffect>
                                    <p:anim calcmode="lin" valueType="num">
                                      <p:cBhvr>
                                        <p:cTn id="37"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9">
                                            <p:txEl>
                                              <p:pRg st="1" end="1"/>
                                            </p:txEl>
                                          </p:spTgt>
                                        </p:tgtEl>
                                        <p:attrNameLst>
                                          <p:attrName>style.visibility</p:attrName>
                                        </p:attrNameLst>
                                      </p:cBhvr>
                                      <p:to>
                                        <p:strVal val="visible"/>
                                      </p:to>
                                    </p:set>
                                    <p:animEffect transition="in" filter="fade">
                                      <p:cBhvr>
                                        <p:cTn id="43" dur="1000"/>
                                        <p:tgtEl>
                                          <p:spTgt spid="9">
                                            <p:txEl>
                                              <p:pRg st="1" end="1"/>
                                            </p:txEl>
                                          </p:spTgt>
                                        </p:tgtEl>
                                      </p:cBhvr>
                                    </p:animEffect>
                                    <p:anim calcmode="lin" valueType="num">
                                      <p:cBhvr>
                                        <p:cTn id="44"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xEl>
                                              <p:pRg st="2" end="2"/>
                                            </p:txEl>
                                          </p:spTgt>
                                        </p:tgtEl>
                                        <p:attrNameLst>
                                          <p:attrName>style.visibility</p:attrName>
                                        </p:attrNameLst>
                                      </p:cBhvr>
                                      <p:to>
                                        <p:strVal val="visible"/>
                                      </p:to>
                                    </p:set>
                                    <p:animEffect transition="in" filter="fade">
                                      <p:cBhvr>
                                        <p:cTn id="50" dur="1000"/>
                                        <p:tgtEl>
                                          <p:spTgt spid="9">
                                            <p:txEl>
                                              <p:pRg st="2" end="2"/>
                                            </p:txEl>
                                          </p:spTgt>
                                        </p:tgtEl>
                                      </p:cBhvr>
                                    </p:animEffect>
                                    <p:anim calcmode="lin" valueType="num">
                                      <p:cBhvr>
                                        <p:cTn id="51"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9">
                                            <p:txEl>
                                              <p:pRg st="3" end="3"/>
                                            </p:txEl>
                                          </p:spTgt>
                                        </p:tgtEl>
                                        <p:attrNameLst>
                                          <p:attrName>style.visibility</p:attrName>
                                        </p:attrNameLst>
                                      </p:cBhvr>
                                      <p:to>
                                        <p:strVal val="visible"/>
                                      </p:to>
                                    </p:set>
                                    <p:animEffect transition="in" filter="fade">
                                      <p:cBhvr>
                                        <p:cTn id="57" dur="1000"/>
                                        <p:tgtEl>
                                          <p:spTgt spid="9">
                                            <p:txEl>
                                              <p:pRg st="3" end="3"/>
                                            </p:txEl>
                                          </p:spTgt>
                                        </p:tgtEl>
                                      </p:cBhvr>
                                    </p:animEffect>
                                    <p:anim calcmode="lin" valueType="num">
                                      <p:cBhvr>
                                        <p:cTn id="5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3E85-163E-4052-B818-038A588F873C}"/>
              </a:ext>
            </a:extLst>
          </p:cNvPr>
          <p:cNvSpPr>
            <a:spLocks noGrp="1"/>
          </p:cNvSpPr>
          <p:nvPr>
            <p:ph type="title"/>
          </p:nvPr>
        </p:nvSpPr>
        <p:spPr>
          <a:xfrm>
            <a:off x="1527519" y="1443655"/>
            <a:ext cx="456848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9877352A-D056-B336-95D6-1E746B4FC2B1}"/>
              </a:ext>
            </a:extLst>
          </p:cNvPr>
          <p:cNvSpPr>
            <a:spLocks noGrp="1"/>
          </p:cNvSpPr>
          <p:nvPr>
            <p:ph type="sldNum" sz="quarter" idx="12"/>
          </p:nvPr>
        </p:nvSpPr>
        <p:spPr/>
        <p:txBody>
          <a:bodyPr/>
          <a:lstStyle/>
          <a:p>
            <a:fld id="{95CBEC59-7FF9-4688-98DF-89832A0C9025}" type="slidenum">
              <a:rPr lang="en-US" smtClean="0"/>
              <a:t>8</a:t>
            </a:fld>
            <a:endParaRPr lang="en-US" dirty="0"/>
          </a:p>
        </p:txBody>
      </p:sp>
      <p:sp>
        <p:nvSpPr>
          <p:cNvPr id="5" name="Subtitle 4">
            <a:extLst>
              <a:ext uri="{FF2B5EF4-FFF2-40B4-BE49-F238E27FC236}">
                <a16:creationId xmlns:a16="http://schemas.microsoft.com/office/drawing/2014/main" id="{72A1EC03-FCD5-4BE7-E5B3-DC2958D0A12A}"/>
              </a:ext>
            </a:extLst>
          </p:cNvPr>
          <p:cNvSpPr>
            <a:spLocks noGrp="1"/>
          </p:cNvSpPr>
          <p:nvPr>
            <p:ph type="subTitle" idx="13"/>
          </p:nvPr>
        </p:nvSpPr>
        <p:spPr>
          <a:xfrm>
            <a:off x="1527519" y="3023127"/>
            <a:ext cx="5919761" cy="2997540"/>
          </a:xfrm>
        </p:spPr>
        <p:txBody>
          <a:bodyPr/>
          <a:lstStyle/>
          <a:p>
            <a:r>
              <a:rPr lang="en-GB" dirty="0"/>
              <a:t>Online Questionnaire (baseline assessment)</a:t>
            </a:r>
          </a:p>
          <a:p>
            <a:endParaRPr lang="en-GB" dirty="0"/>
          </a:p>
        </p:txBody>
      </p:sp>
      <p:pic>
        <p:nvPicPr>
          <p:cNvPr id="9" name="Picture 8" descr="Forms response chart. Question title: What styles of singing do you perform most often? (select all that apply). Number of responses: 10 responses.">
            <a:extLst>
              <a:ext uri="{FF2B5EF4-FFF2-40B4-BE49-F238E27FC236}">
                <a16:creationId xmlns:a16="http://schemas.microsoft.com/office/drawing/2014/main" id="{4E7D6F01-5224-08B6-CA6C-A728E5AD584E}"/>
              </a:ext>
            </a:extLst>
          </p:cNvPr>
          <p:cNvPicPr>
            <a:picLocks noChangeAspect="1"/>
          </p:cNvPicPr>
          <p:nvPr/>
        </p:nvPicPr>
        <p:blipFill>
          <a:blip r:embed="rId2"/>
          <a:stretch>
            <a:fillRect/>
          </a:stretch>
        </p:blipFill>
        <p:spPr>
          <a:xfrm>
            <a:off x="6230207" y="305337"/>
            <a:ext cx="5575329" cy="2481406"/>
          </a:xfrm>
          <a:prstGeom prst="rect">
            <a:avLst/>
          </a:prstGeom>
        </p:spPr>
      </p:pic>
      <p:pic>
        <p:nvPicPr>
          <p:cNvPr id="10" name="Picture 9" descr="Forms response chart. Question title: How often do you practise singing?. Number of responses: 10 responses.">
            <a:extLst>
              <a:ext uri="{FF2B5EF4-FFF2-40B4-BE49-F238E27FC236}">
                <a16:creationId xmlns:a16="http://schemas.microsoft.com/office/drawing/2014/main" id="{E14691D2-C931-A135-DDFA-FE6413A88A76}"/>
              </a:ext>
            </a:extLst>
          </p:cNvPr>
          <p:cNvPicPr>
            <a:picLocks noChangeAspect="1"/>
          </p:cNvPicPr>
          <p:nvPr/>
        </p:nvPicPr>
        <p:blipFill>
          <a:blip r:embed="rId3"/>
          <a:stretch>
            <a:fillRect/>
          </a:stretch>
        </p:blipFill>
        <p:spPr>
          <a:xfrm>
            <a:off x="159936" y="3711096"/>
            <a:ext cx="5636391" cy="2368361"/>
          </a:xfrm>
          <a:prstGeom prst="rect">
            <a:avLst/>
          </a:prstGeom>
        </p:spPr>
      </p:pic>
      <p:pic>
        <p:nvPicPr>
          <p:cNvPr id="11" name="Picture 10" descr="Forms response chart. Question title: If yes or maybe, what would be the most useful platform to support this? (please tick all that apply). Number of responses: 10 responses.">
            <a:extLst>
              <a:ext uri="{FF2B5EF4-FFF2-40B4-BE49-F238E27FC236}">
                <a16:creationId xmlns:a16="http://schemas.microsoft.com/office/drawing/2014/main" id="{F1327B56-D32B-53E0-8B4B-43E27C1F1BFD}"/>
              </a:ext>
            </a:extLst>
          </p:cNvPr>
          <p:cNvPicPr>
            <a:picLocks noChangeAspect="1"/>
          </p:cNvPicPr>
          <p:nvPr/>
        </p:nvPicPr>
        <p:blipFill>
          <a:blip r:embed="rId4"/>
          <a:stretch>
            <a:fillRect/>
          </a:stretch>
        </p:blipFill>
        <p:spPr>
          <a:xfrm>
            <a:off x="6230207" y="3711096"/>
            <a:ext cx="5636392" cy="2368361"/>
          </a:xfrm>
          <a:prstGeom prst="rect">
            <a:avLst/>
          </a:prstGeom>
        </p:spPr>
      </p:pic>
    </p:spTree>
    <p:extLst>
      <p:ext uri="{BB962C8B-B14F-4D97-AF65-F5344CB8AC3E}">
        <p14:creationId xmlns:p14="http://schemas.microsoft.com/office/powerpoint/2010/main" val="149464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F4D38-36F7-A639-F44C-715192DB7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2E64B-A2E1-F722-7C82-129EEB8AA24E}"/>
              </a:ext>
            </a:extLst>
          </p:cNvPr>
          <p:cNvSpPr>
            <a:spLocks noGrp="1"/>
          </p:cNvSpPr>
          <p:nvPr>
            <p:ph type="title"/>
          </p:nvPr>
        </p:nvSpPr>
        <p:spPr>
          <a:xfrm>
            <a:off x="928800" y="652069"/>
            <a:ext cx="7463360" cy="2390931"/>
          </a:xfrm>
        </p:spPr>
        <p:txBody>
          <a:bodyPr anchor="b">
            <a:normAutofit/>
          </a:bodyPr>
          <a:lstStyle/>
          <a:p>
            <a:r>
              <a:rPr lang="en-US" dirty="0"/>
              <a:t>VIDEO INTERVENTION</a:t>
            </a:r>
          </a:p>
        </p:txBody>
      </p:sp>
      <p:sp>
        <p:nvSpPr>
          <p:cNvPr id="3" name="Subtitle 2">
            <a:extLst>
              <a:ext uri="{FF2B5EF4-FFF2-40B4-BE49-F238E27FC236}">
                <a16:creationId xmlns:a16="http://schemas.microsoft.com/office/drawing/2014/main" id="{79A9B710-8064-A52D-BD44-73414B70DCCE}"/>
              </a:ext>
            </a:extLst>
          </p:cNvPr>
          <p:cNvSpPr>
            <a:spLocks noGrp="1"/>
          </p:cNvSpPr>
          <p:nvPr>
            <p:ph type="body" sz="half" idx="2"/>
          </p:nvPr>
        </p:nvSpPr>
        <p:spPr>
          <a:xfrm>
            <a:off x="928800" y="3429000"/>
            <a:ext cx="7463360" cy="2439988"/>
          </a:xfrm>
        </p:spPr>
        <p:txBody>
          <a:bodyPr>
            <a:normAutofit/>
          </a:bodyPr>
          <a:lstStyle/>
          <a:p>
            <a:r>
              <a:rPr lang="en-US" dirty="0"/>
              <a:t>I created a video with a sequence of SOVT exercises.</a:t>
            </a:r>
          </a:p>
          <a:p>
            <a:pPr marL="342900" indent="-342900">
              <a:buFont typeface="Arial" panose="020B0604020202020204" pitchFamily="34" charset="0"/>
              <a:buChar char="•"/>
            </a:pPr>
            <a:r>
              <a:rPr lang="en-US" dirty="0">
                <a:solidFill>
                  <a:schemeClr val="bg1"/>
                </a:solidFill>
              </a:rPr>
              <a:t>Video length and design was informed by research </a:t>
            </a:r>
          </a:p>
          <a:p>
            <a:pPr marL="342900" indent="-342900">
              <a:buFont typeface="Arial" panose="020B0604020202020204" pitchFamily="34" charset="0"/>
              <a:buChar char="•"/>
            </a:pPr>
            <a:r>
              <a:rPr lang="en-US" dirty="0">
                <a:solidFill>
                  <a:schemeClr val="bg1"/>
                </a:solidFill>
              </a:rPr>
              <a:t>Exercises were within and appropriate range </a:t>
            </a:r>
          </a:p>
          <a:p>
            <a:pPr marL="342900" indent="-342900">
              <a:buFont typeface="Arial" panose="020B0604020202020204" pitchFamily="34" charset="0"/>
              <a:buChar char="•"/>
            </a:pPr>
            <a:r>
              <a:rPr lang="en-US" dirty="0">
                <a:solidFill>
                  <a:schemeClr val="bg1"/>
                </a:solidFill>
              </a:rPr>
              <a:t>Supported by piano accompaniment </a:t>
            </a:r>
          </a:p>
          <a:p>
            <a:pPr marL="342900" indent="-342900">
              <a:buFont typeface="Arial" panose="020B0604020202020204" pitchFamily="34" charset="0"/>
              <a:buChar char="•"/>
            </a:pPr>
            <a:r>
              <a:rPr lang="en-US" dirty="0">
                <a:solidFill>
                  <a:schemeClr val="bg1"/>
                </a:solidFill>
              </a:rPr>
              <a:t>Supportive and positive in tone</a:t>
            </a:r>
          </a:p>
          <a:p>
            <a:pPr marL="342900" indent="-342900">
              <a:buFont typeface="Arial" panose="020B0604020202020204" pitchFamily="34" charset="0"/>
              <a:buChar char="•"/>
            </a:pPr>
            <a:endParaRPr lang="en-US" dirty="0">
              <a:solidFill>
                <a:schemeClr val="bg1"/>
              </a:solidFill>
            </a:endParaRPr>
          </a:p>
        </p:txBody>
      </p:sp>
      <p:sp>
        <p:nvSpPr>
          <p:cNvPr id="15" name="Slide Number Placeholder 5">
            <a:extLst>
              <a:ext uri="{FF2B5EF4-FFF2-40B4-BE49-F238E27FC236}">
                <a16:creationId xmlns:a16="http://schemas.microsoft.com/office/drawing/2014/main" id="{CF4EF061-EBE0-B991-71D7-91187B2C9E71}"/>
              </a:ext>
            </a:extLst>
          </p:cNvPr>
          <p:cNvSpPr>
            <a:spLocks noGrp="1"/>
          </p:cNvSpPr>
          <p:nvPr>
            <p:ph type="sldNum" sz="quarter" idx="12"/>
          </p:nvPr>
        </p:nvSpPr>
        <p:spPr>
          <a:xfrm>
            <a:off x="8849751" y="6187538"/>
            <a:ext cx="2743200" cy="365125"/>
          </a:xfrm>
        </p:spPr>
        <p:txBody>
          <a:bodyPr/>
          <a:lstStyle/>
          <a:p>
            <a:pPr>
              <a:spcAft>
                <a:spcPts val="600"/>
              </a:spcAft>
            </a:pPr>
            <a:fld id="{95CBEC59-7FF9-4688-98DF-89832A0C9025}" type="slidenum">
              <a:rPr lang="en-US" smtClean="0"/>
              <a:pPr>
                <a:spcAft>
                  <a:spcPts val="600"/>
                </a:spcAft>
              </a:pPr>
              <a:t>9</a:t>
            </a:fld>
            <a:endParaRPr lang="en-US"/>
          </a:p>
        </p:txBody>
      </p:sp>
      <p:sp>
        <p:nvSpPr>
          <p:cNvPr id="5" name="TextBox 4">
            <a:extLst>
              <a:ext uri="{FF2B5EF4-FFF2-40B4-BE49-F238E27FC236}">
                <a16:creationId xmlns:a16="http://schemas.microsoft.com/office/drawing/2014/main" id="{0D09EF50-A68A-8C4B-16DB-E917D840CC70}"/>
              </a:ext>
            </a:extLst>
          </p:cNvPr>
          <p:cNvSpPr txBox="1"/>
          <p:nvPr/>
        </p:nvSpPr>
        <p:spPr>
          <a:xfrm>
            <a:off x="9141460" y="4987122"/>
            <a:ext cx="6101080" cy="369332"/>
          </a:xfrm>
          <a:prstGeom prst="rect">
            <a:avLst/>
          </a:prstGeom>
          <a:noFill/>
        </p:spPr>
        <p:txBody>
          <a:bodyPr wrap="square">
            <a:spAutoFit/>
          </a:bodyPr>
          <a:lstStyle/>
          <a:p>
            <a:r>
              <a:rPr lang="en-GB" dirty="0">
                <a:hlinkClick r:id="rId2"/>
              </a:rPr>
              <a:t>Warm up Video </a:t>
            </a:r>
            <a:endParaRPr lang="en-GB" dirty="0"/>
          </a:p>
        </p:txBody>
      </p:sp>
      <p:pic>
        <p:nvPicPr>
          <p:cNvPr id="7" name="Picture 6">
            <a:extLst>
              <a:ext uri="{FF2B5EF4-FFF2-40B4-BE49-F238E27FC236}">
                <a16:creationId xmlns:a16="http://schemas.microsoft.com/office/drawing/2014/main" id="{3A679521-830F-1814-691C-10C278A1C264}"/>
              </a:ext>
            </a:extLst>
          </p:cNvPr>
          <p:cNvPicPr>
            <a:picLocks noChangeAspect="1"/>
          </p:cNvPicPr>
          <p:nvPr/>
        </p:nvPicPr>
        <p:blipFill>
          <a:blip r:embed="rId3"/>
          <a:srcRect l="32167" t="15047" r="32452"/>
          <a:stretch>
            <a:fillRect/>
          </a:stretch>
        </p:blipFill>
        <p:spPr>
          <a:xfrm>
            <a:off x="8639504" y="1171825"/>
            <a:ext cx="2770841" cy="3742350"/>
          </a:xfrm>
          <a:prstGeom prst="rect">
            <a:avLst/>
          </a:prstGeom>
        </p:spPr>
      </p:pic>
    </p:spTree>
    <p:extLst>
      <p:ext uri="{BB962C8B-B14F-4D97-AF65-F5344CB8AC3E}">
        <p14:creationId xmlns:p14="http://schemas.microsoft.com/office/powerpoint/2010/main" val="3471651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FE07B-E2C9-47CE-9D23-B98266B21D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47E3B1-ABF6-F433-1969-1C561DD1924F}"/>
              </a:ext>
            </a:extLst>
          </p:cNvPr>
          <p:cNvSpPr>
            <a:spLocks noGrp="1"/>
          </p:cNvSpPr>
          <p:nvPr>
            <p:ph type="title"/>
          </p:nvPr>
        </p:nvSpPr>
        <p:spPr>
          <a:xfrm>
            <a:off x="1527519" y="1443655"/>
            <a:ext cx="774856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35E6D6D9-23B1-2250-9FCD-20C34C02F6C9}"/>
              </a:ext>
            </a:extLst>
          </p:cNvPr>
          <p:cNvSpPr>
            <a:spLocks noGrp="1"/>
          </p:cNvSpPr>
          <p:nvPr>
            <p:ph type="sldNum" sz="quarter" idx="12"/>
          </p:nvPr>
        </p:nvSpPr>
        <p:spPr/>
        <p:txBody>
          <a:bodyPr/>
          <a:lstStyle/>
          <a:p>
            <a:fld id="{95CBEC59-7FF9-4688-98DF-89832A0C9025}" type="slidenum">
              <a:rPr lang="en-US" smtClean="0"/>
              <a:t>10</a:t>
            </a:fld>
            <a:endParaRPr lang="en-US" dirty="0"/>
          </a:p>
        </p:txBody>
      </p:sp>
      <p:sp>
        <p:nvSpPr>
          <p:cNvPr id="5" name="Subtitle 4">
            <a:extLst>
              <a:ext uri="{FF2B5EF4-FFF2-40B4-BE49-F238E27FC236}">
                <a16:creationId xmlns:a16="http://schemas.microsoft.com/office/drawing/2014/main" id="{0ED73562-9022-2E2F-6103-CA6130F055FF}"/>
              </a:ext>
            </a:extLst>
          </p:cNvPr>
          <p:cNvSpPr>
            <a:spLocks noGrp="1"/>
          </p:cNvSpPr>
          <p:nvPr>
            <p:ph type="subTitle" idx="13"/>
          </p:nvPr>
        </p:nvSpPr>
        <p:spPr>
          <a:xfrm>
            <a:off x="1527519" y="2980235"/>
            <a:ext cx="10065432" cy="2997540"/>
          </a:xfrm>
        </p:spPr>
        <p:txBody>
          <a:bodyPr/>
          <a:lstStyle/>
          <a:p>
            <a:pPr marL="342900" indent="-342900">
              <a:buFont typeface="Arial" panose="020B0604020202020204" pitchFamily="34" charset="0"/>
              <a:buChar char="•"/>
            </a:pPr>
            <a:r>
              <a:rPr lang="en-GB" dirty="0">
                <a:solidFill>
                  <a:schemeClr val="bg1"/>
                </a:solidFill>
              </a:rPr>
              <a:t>Reflective diary </a:t>
            </a:r>
            <a:r>
              <a:rPr lang="en-GB" dirty="0"/>
              <a:t>– </a:t>
            </a:r>
            <a:r>
              <a:rPr lang="en-GB" sz="1800" dirty="0"/>
              <a:t>Giving participants semi-structured prompts generates richer reflection than simply asking participants to ‘write a diary’</a:t>
            </a:r>
            <a:r>
              <a:rPr lang="en-GB" sz="1050" dirty="0"/>
              <a:t> (</a:t>
            </a:r>
            <a:r>
              <a:rPr lang="en-GB" sz="1400" dirty="0"/>
              <a:t>Stephens, Ottrey &amp; Matthews, 2026)</a:t>
            </a:r>
            <a:endParaRPr lang="en-GB" sz="1050" dirty="0"/>
          </a:p>
          <a:p>
            <a:endParaRPr lang="en-GB" sz="1800" dirty="0"/>
          </a:p>
          <a:p>
            <a:pPr marL="342900" indent="-34290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023BF028-FD22-8E7E-BFBC-5A2FB3B91DB7}"/>
              </a:ext>
            </a:extLst>
          </p:cNvPr>
          <p:cNvSpPr/>
          <p:nvPr/>
        </p:nvSpPr>
        <p:spPr>
          <a:xfrm>
            <a:off x="3393050" y="4332490"/>
            <a:ext cx="8123311" cy="16452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endParaRPr lang="en-GB" b="1" dirty="0">
              <a:solidFill>
                <a:schemeClr val="tx1"/>
              </a:solidFill>
            </a:endParaRPr>
          </a:p>
          <a:p>
            <a:pPr marL="285750" lvl="0" indent="-285750">
              <a:buFont typeface="Arial" panose="020B0604020202020204" pitchFamily="34" charset="0"/>
              <a:buChar char="•"/>
            </a:pPr>
            <a:r>
              <a:rPr lang="en-GB" b="1" dirty="0">
                <a:solidFill>
                  <a:schemeClr val="tx1"/>
                </a:solidFill>
              </a:rPr>
              <a:t>Which exercises did you complete today?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How did your voice feel before and after the warm-up?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Was there an exercise that felt particularly helpful or challenging?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Did you notice anything different in your belt voice today? </a:t>
            </a:r>
            <a:endParaRPr lang="en-GB" dirty="0">
              <a:solidFill>
                <a:schemeClr val="tx1"/>
              </a:solidFill>
            </a:endParaRPr>
          </a:p>
          <a:p>
            <a:pPr marL="285750" lvl="0" indent="-285750">
              <a:buFont typeface="Arial" panose="020B0604020202020204" pitchFamily="34" charset="0"/>
              <a:buChar char="•"/>
            </a:pPr>
            <a:r>
              <a:rPr lang="en-GB" b="1" dirty="0">
                <a:solidFill>
                  <a:schemeClr val="tx1"/>
                </a:solidFill>
              </a:rPr>
              <a:t>Is there anything else you would like to record about today's practice?</a:t>
            </a:r>
            <a:endParaRPr lang="en-GB" dirty="0">
              <a:solidFill>
                <a:schemeClr val="tx1"/>
              </a:solidFill>
            </a:endParaRPr>
          </a:p>
          <a:p>
            <a:pPr algn="ctr"/>
            <a:endParaRPr lang="en-GB" dirty="0"/>
          </a:p>
        </p:txBody>
      </p:sp>
    </p:spTree>
    <p:extLst>
      <p:ext uri="{BB962C8B-B14F-4D97-AF65-F5344CB8AC3E}">
        <p14:creationId xmlns:p14="http://schemas.microsoft.com/office/powerpoint/2010/main" val="539509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arn(inVertical)">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B87C0-6ED3-0F16-4196-6569AEADD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1D54CA-1D07-C657-5A17-AD66DE9A3766}"/>
              </a:ext>
            </a:extLst>
          </p:cNvPr>
          <p:cNvSpPr>
            <a:spLocks noGrp="1"/>
          </p:cNvSpPr>
          <p:nvPr>
            <p:ph type="title"/>
          </p:nvPr>
        </p:nvSpPr>
        <p:spPr>
          <a:xfrm>
            <a:off x="1527519" y="1443655"/>
            <a:ext cx="4568481" cy="1536580"/>
          </a:xfrm>
        </p:spPr>
        <p:txBody>
          <a:bodyPr/>
          <a:lstStyle/>
          <a:p>
            <a:r>
              <a:rPr lang="en-GB" dirty="0"/>
              <a:t>DATA GATHERING</a:t>
            </a:r>
          </a:p>
        </p:txBody>
      </p:sp>
      <p:sp>
        <p:nvSpPr>
          <p:cNvPr id="4" name="Slide Number Placeholder 3">
            <a:extLst>
              <a:ext uri="{FF2B5EF4-FFF2-40B4-BE49-F238E27FC236}">
                <a16:creationId xmlns:a16="http://schemas.microsoft.com/office/drawing/2014/main" id="{6672CD21-34BA-50BA-B630-0CDB214603C1}"/>
              </a:ext>
            </a:extLst>
          </p:cNvPr>
          <p:cNvSpPr>
            <a:spLocks noGrp="1"/>
          </p:cNvSpPr>
          <p:nvPr>
            <p:ph type="sldNum" sz="quarter" idx="12"/>
          </p:nvPr>
        </p:nvSpPr>
        <p:spPr/>
        <p:txBody>
          <a:bodyPr/>
          <a:lstStyle/>
          <a:p>
            <a:fld id="{95CBEC59-7FF9-4688-98DF-89832A0C9025}" type="slidenum">
              <a:rPr lang="en-US" smtClean="0"/>
              <a:t>11</a:t>
            </a:fld>
            <a:endParaRPr lang="en-US" dirty="0"/>
          </a:p>
        </p:txBody>
      </p:sp>
      <p:sp>
        <p:nvSpPr>
          <p:cNvPr id="5" name="Subtitle 4">
            <a:extLst>
              <a:ext uri="{FF2B5EF4-FFF2-40B4-BE49-F238E27FC236}">
                <a16:creationId xmlns:a16="http://schemas.microsoft.com/office/drawing/2014/main" id="{1CDB7496-8439-965D-6056-5120DEE7A0C2}"/>
              </a:ext>
            </a:extLst>
          </p:cNvPr>
          <p:cNvSpPr>
            <a:spLocks noGrp="1"/>
          </p:cNvSpPr>
          <p:nvPr>
            <p:ph type="subTitle" idx="13"/>
          </p:nvPr>
        </p:nvSpPr>
        <p:spPr>
          <a:xfrm>
            <a:off x="1527519" y="3335275"/>
            <a:ext cx="10065432" cy="2997540"/>
          </a:xfrm>
        </p:spPr>
        <p:txBody>
          <a:bodyPr/>
          <a:lstStyle/>
          <a:p>
            <a:pPr marL="342900" indent="-342900">
              <a:buFont typeface="Arial" panose="020B0604020202020204" pitchFamily="34" charset="0"/>
              <a:buChar char="•"/>
            </a:pPr>
            <a:r>
              <a:rPr lang="en-GB" dirty="0">
                <a:solidFill>
                  <a:schemeClr val="bg1"/>
                </a:solidFill>
              </a:rPr>
              <a:t>Semi structured interviews via zoom</a:t>
            </a:r>
            <a:r>
              <a:rPr lang="en-GB" sz="1600" dirty="0"/>
              <a:t> </a:t>
            </a:r>
            <a:r>
              <a:rPr lang="en-GB" sz="1800" dirty="0"/>
              <a:t>flexible framework to ensure consistency across participant interviews </a:t>
            </a:r>
            <a:r>
              <a:rPr lang="en-GB" sz="1600" dirty="0"/>
              <a:t>(</a:t>
            </a:r>
            <a:r>
              <a:rPr lang="en-GB" sz="1600" dirty="0" err="1"/>
              <a:t>Dejonckheere</a:t>
            </a:r>
            <a:r>
              <a:rPr lang="en-GB" sz="1600" dirty="0"/>
              <a:t> and Vaughn, 2019) </a:t>
            </a:r>
          </a:p>
          <a:p>
            <a:pPr marL="342900" indent="-342900">
              <a:buFont typeface="Arial" panose="020B0604020202020204" pitchFamily="34" charset="0"/>
              <a:buChar char="•"/>
            </a:pPr>
            <a:r>
              <a:rPr lang="en-GB" dirty="0">
                <a:solidFill>
                  <a:schemeClr val="bg1"/>
                </a:solidFill>
              </a:rPr>
              <a:t>Coding via ‘Delve’</a:t>
            </a:r>
          </a:p>
          <a:p>
            <a:pPr marL="342900" indent="-342900">
              <a:buFont typeface="Arial" panose="020B0604020202020204" pitchFamily="34" charset="0"/>
              <a:buChar char="•"/>
            </a:pPr>
            <a:r>
              <a:rPr lang="en-GB" dirty="0">
                <a:solidFill>
                  <a:schemeClr val="bg1"/>
                </a:solidFill>
              </a:rPr>
              <a:t>Reflexive Thematic Analysis</a:t>
            </a:r>
            <a:r>
              <a:rPr lang="en-GB" dirty="0"/>
              <a:t> </a:t>
            </a:r>
            <a:r>
              <a:rPr lang="en-GB" sz="1800" dirty="0"/>
              <a:t>using Braun and Clarke (2006) 6 coding steps.</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060646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205E7-6F29-5A8C-10AC-C8E7A1A30C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8D9CC-4F3E-7053-98CE-5C36F620BE34}"/>
              </a:ext>
            </a:extLst>
          </p:cNvPr>
          <p:cNvSpPr>
            <a:spLocks noGrp="1"/>
          </p:cNvSpPr>
          <p:nvPr>
            <p:ph type="title"/>
          </p:nvPr>
        </p:nvSpPr>
        <p:spPr/>
        <p:txBody>
          <a:bodyPr/>
          <a:lstStyle/>
          <a:p>
            <a:r>
              <a:rPr lang="en-US" dirty="0"/>
              <a:t>FINDINGS</a:t>
            </a:r>
          </a:p>
        </p:txBody>
      </p:sp>
      <p:sp>
        <p:nvSpPr>
          <p:cNvPr id="4" name="Content Placeholder 3">
            <a:extLst>
              <a:ext uri="{FF2B5EF4-FFF2-40B4-BE49-F238E27FC236}">
                <a16:creationId xmlns:a16="http://schemas.microsoft.com/office/drawing/2014/main" id="{3B4182DE-DE54-2EF5-622D-736FFF39ACD8}"/>
              </a:ext>
            </a:extLst>
          </p:cNvPr>
          <p:cNvSpPr>
            <a:spLocks noGrp="1"/>
          </p:cNvSpPr>
          <p:nvPr>
            <p:ph sz="half" idx="2"/>
          </p:nvPr>
        </p:nvSpPr>
        <p:spPr>
          <a:xfrm>
            <a:off x="386080" y="2847662"/>
            <a:ext cx="11805920" cy="2773258"/>
          </a:xfrm>
        </p:spPr>
        <p:txBody>
          <a:bodyPr>
            <a:normAutofit fontScale="40000" lnSpcReduction="20000"/>
          </a:bodyPr>
          <a:lstStyle/>
          <a:p>
            <a:endParaRPr lang="en-US" dirty="0"/>
          </a:p>
          <a:p>
            <a:pPr marL="342900" lvl="0" indent="-342900">
              <a:lnSpc>
                <a:spcPct val="150000"/>
              </a:lnSpc>
              <a:buFont typeface="Symbol" panose="05050102010706020507" pitchFamily="18" charset="2"/>
              <a:buChar char=""/>
            </a:pPr>
            <a:endParaRPr lang="en-GB" sz="3600" kern="100" dirty="0">
              <a:effectLst/>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US" sz="6000" dirty="0"/>
              <a:t>Finding consistency in a changing voice </a:t>
            </a:r>
          </a:p>
          <a:p>
            <a:pPr marL="342900" lvl="0" indent="-342900">
              <a:lnSpc>
                <a:spcPct val="150000"/>
              </a:lnSpc>
              <a:buFont typeface="Symbol" panose="05050102010706020507" pitchFamily="18" charset="2"/>
              <a:buChar char=""/>
            </a:pPr>
            <a:r>
              <a:rPr lang="en-US" sz="6000" dirty="0"/>
              <a:t>From vocal readiness to producing belt with less perceived effort </a:t>
            </a:r>
          </a:p>
          <a:p>
            <a:pPr marL="342900" lvl="0" indent="-342900">
              <a:lnSpc>
                <a:spcPct val="150000"/>
              </a:lnSpc>
              <a:buFont typeface="Symbol" panose="05050102010706020507" pitchFamily="18" charset="2"/>
              <a:buChar char=""/>
            </a:pPr>
            <a:r>
              <a:rPr lang="en-US" sz="6000" dirty="0"/>
              <a:t>Developing vocal awareness and confidence </a:t>
            </a:r>
          </a:p>
          <a:p>
            <a:pPr marL="342900" lvl="0" indent="-342900">
              <a:lnSpc>
                <a:spcPct val="150000"/>
              </a:lnSpc>
              <a:buFont typeface="Symbol" panose="05050102010706020507" pitchFamily="18" charset="2"/>
              <a:buChar char=""/>
            </a:pPr>
            <a:r>
              <a:rPr lang="en-US" sz="6000" dirty="0"/>
              <a:t>An intervention adolescents will use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8" name="Slide Number Placeholder 7">
            <a:extLst>
              <a:ext uri="{FF2B5EF4-FFF2-40B4-BE49-F238E27FC236}">
                <a16:creationId xmlns:a16="http://schemas.microsoft.com/office/drawing/2014/main" id="{7964FC54-8936-2763-D770-ED5E1A1994FF}"/>
              </a:ext>
            </a:extLst>
          </p:cNvPr>
          <p:cNvSpPr>
            <a:spLocks noGrp="1"/>
          </p:cNvSpPr>
          <p:nvPr>
            <p:ph type="sldNum" sz="quarter" idx="12"/>
          </p:nvPr>
        </p:nvSpPr>
        <p:spPr/>
        <p:txBody>
          <a:bodyPr/>
          <a:lstStyle/>
          <a:p>
            <a:fld id="{95CBEC59-7FF9-4688-98DF-89832A0C9025}" type="slidenum">
              <a:rPr lang="en-US" smtClean="0"/>
              <a:pPr/>
              <a:t>12</a:t>
            </a:fld>
            <a:endParaRPr lang="en-US" dirty="0"/>
          </a:p>
        </p:txBody>
      </p:sp>
    </p:spTree>
    <p:extLst>
      <p:ext uri="{BB962C8B-B14F-4D97-AF65-F5344CB8AC3E}">
        <p14:creationId xmlns:p14="http://schemas.microsoft.com/office/powerpoint/2010/main" val="2738609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fade">
                                      <p:cBhvr>
                                        <p:cTn id="28"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CD96C-ADDF-4D9F-B790-CF6E3E55A9DB}"/>
              </a:ext>
            </a:extLst>
          </p:cNvPr>
          <p:cNvSpPr>
            <a:spLocks noGrp="1"/>
          </p:cNvSpPr>
          <p:nvPr>
            <p:ph type="title"/>
          </p:nvPr>
        </p:nvSpPr>
        <p:spPr>
          <a:xfrm>
            <a:off x="928800" y="607100"/>
            <a:ext cx="9403920" cy="697044"/>
          </a:xfrm>
        </p:spPr>
        <p:txBody>
          <a:bodyPr/>
          <a:lstStyle/>
          <a:p>
            <a:r>
              <a:rPr lang="en-US" dirty="0"/>
              <a:t>FINDING CONSISTENCY IN A CHANGING VOICE</a:t>
            </a:r>
          </a:p>
        </p:txBody>
      </p:sp>
      <p:sp>
        <p:nvSpPr>
          <p:cNvPr id="5" name="Slide Number Placeholder 4">
            <a:extLst>
              <a:ext uri="{FF2B5EF4-FFF2-40B4-BE49-F238E27FC236}">
                <a16:creationId xmlns:a16="http://schemas.microsoft.com/office/drawing/2014/main" id="{3F040D52-4191-48B5-89BF-0F57F61C4487}"/>
              </a:ext>
            </a:extLst>
          </p:cNvPr>
          <p:cNvSpPr>
            <a:spLocks noGrp="1"/>
          </p:cNvSpPr>
          <p:nvPr>
            <p:ph type="sldNum" sz="quarter" idx="12"/>
          </p:nvPr>
        </p:nvSpPr>
        <p:spPr/>
        <p:txBody>
          <a:bodyPr/>
          <a:lstStyle/>
          <a:p>
            <a:fld id="{95CBEC59-7FF9-4688-98DF-89832A0C9025}" type="slidenum">
              <a:rPr lang="en-US" smtClean="0"/>
              <a:pPr/>
              <a:t>13</a:t>
            </a:fld>
            <a:endParaRPr lang="en-US" dirty="0"/>
          </a:p>
        </p:txBody>
      </p:sp>
      <p:sp>
        <p:nvSpPr>
          <p:cNvPr id="55" name="TextBox 54">
            <a:extLst>
              <a:ext uri="{FF2B5EF4-FFF2-40B4-BE49-F238E27FC236}">
                <a16:creationId xmlns:a16="http://schemas.microsoft.com/office/drawing/2014/main" id="{68A69570-A278-9127-626C-B80079532B3C}"/>
              </a:ext>
            </a:extLst>
          </p:cNvPr>
          <p:cNvSpPr txBox="1"/>
          <p:nvPr/>
        </p:nvSpPr>
        <p:spPr>
          <a:xfrm>
            <a:off x="710487" y="1991360"/>
            <a:ext cx="10771026" cy="5047536"/>
          </a:xfrm>
          <a:prstGeom prst="rect">
            <a:avLst/>
          </a:prstGeom>
          <a:noFill/>
        </p:spPr>
        <p:txBody>
          <a:bodyPr wrap="none" rtlCol="0">
            <a:spAutoFit/>
          </a:bodyPr>
          <a:lstStyle/>
          <a:p>
            <a:r>
              <a:rPr lang="en-GB" sz="2400" dirty="0">
                <a:solidFill>
                  <a:schemeClr val="bg1"/>
                </a:solidFill>
              </a:rPr>
              <a:t>Daily fluctuations in vocal control – tone, range, fatigue &amp; discomfort, changing daily.</a:t>
            </a:r>
          </a:p>
          <a:p>
            <a:pPr marL="285750" indent="-285750">
              <a:buFont typeface="Arial" panose="020B0604020202020204" pitchFamily="34" charset="0"/>
              <a:buChar char="•"/>
            </a:pPr>
            <a:endParaRPr lang="en-GB" sz="2000" dirty="0">
              <a:solidFill>
                <a:schemeClr val="bg1"/>
              </a:solidFill>
            </a:endParaRPr>
          </a:p>
          <a:p>
            <a:r>
              <a:rPr lang="en-GB" i="1" dirty="0"/>
              <a:t>	</a:t>
            </a:r>
            <a:r>
              <a:rPr lang="en-GB" sz="2400" b="1" i="1" dirty="0">
                <a:solidFill>
                  <a:schemeClr val="tx2"/>
                </a:solidFill>
              </a:rPr>
              <a:t>‘I just feel like I don't have much like control over how good it is, </a:t>
            </a:r>
          </a:p>
          <a:p>
            <a:r>
              <a:rPr lang="en-GB" sz="2400" b="1" i="1" dirty="0">
                <a:solidFill>
                  <a:schemeClr val="tx2"/>
                </a:solidFill>
              </a:rPr>
              <a:t> 	it just depends what the day’s like’</a:t>
            </a:r>
            <a:r>
              <a:rPr lang="en-GB" sz="2400" b="1" dirty="0">
                <a:solidFill>
                  <a:schemeClr val="tx2"/>
                </a:solidFill>
              </a:rPr>
              <a:t> </a:t>
            </a:r>
            <a:r>
              <a:rPr lang="en-GB" sz="1400" b="1" dirty="0">
                <a:solidFill>
                  <a:schemeClr val="tx2"/>
                </a:solidFill>
              </a:rPr>
              <a:t>(Participant 6).</a:t>
            </a:r>
          </a:p>
          <a:p>
            <a:endParaRPr lang="en-GB" sz="2400" b="1" dirty="0">
              <a:solidFill>
                <a:schemeClr val="tx2"/>
              </a:solidFill>
            </a:endParaRPr>
          </a:p>
          <a:p>
            <a:r>
              <a:rPr lang="en-GB" sz="2400" dirty="0">
                <a:solidFill>
                  <a:schemeClr val="bg1"/>
                </a:solidFill>
              </a:rPr>
              <a:t>Intervention being used as a way of ‘resetting’ and an opportunity to assess.</a:t>
            </a:r>
          </a:p>
          <a:p>
            <a:endParaRPr lang="en-GB" sz="2400" dirty="0">
              <a:solidFill>
                <a:schemeClr val="bg1"/>
              </a:solidFill>
            </a:endParaRPr>
          </a:p>
          <a:p>
            <a:r>
              <a:rPr lang="en-GB" i="1" dirty="0"/>
              <a:t>‘	</a:t>
            </a:r>
            <a:r>
              <a:rPr lang="en-GB" b="1" i="1" dirty="0"/>
              <a:t>’</a:t>
            </a:r>
            <a:r>
              <a:rPr lang="en-GB" sz="2400" b="1" i="1" dirty="0">
                <a:solidFill>
                  <a:schemeClr val="tx2"/>
                </a:solidFill>
              </a:rPr>
              <a:t>’If my voice is feeling tired…then I have a little bit of a break </a:t>
            </a:r>
          </a:p>
          <a:p>
            <a:r>
              <a:rPr lang="en-GB" sz="2400" b="1" i="1" dirty="0">
                <a:solidFill>
                  <a:schemeClr val="tx2"/>
                </a:solidFill>
              </a:rPr>
              <a:t>	and do some straw exercises or some </a:t>
            </a:r>
            <a:r>
              <a:rPr lang="en-GB" sz="2400" b="1" i="1" dirty="0" err="1">
                <a:solidFill>
                  <a:schemeClr val="tx2"/>
                </a:solidFill>
              </a:rPr>
              <a:t>sirening</a:t>
            </a:r>
            <a:r>
              <a:rPr lang="en-GB" sz="2400" b="1" i="1" dirty="0">
                <a:solidFill>
                  <a:schemeClr val="tx2"/>
                </a:solidFill>
              </a:rPr>
              <a:t> and then it made</a:t>
            </a:r>
          </a:p>
          <a:p>
            <a:r>
              <a:rPr lang="en-GB" sz="2400" b="1" i="1" dirty="0">
                <a:solidFill>
                  <a:schemeClr val="tx2"/>
                </a:solidFill>
              </a:rPr>
              <a:t>	my voice feel like relaxed and then I could go for it again’</a:t>
            </a:r>
            <a:r>
              <a:rPr lang="en-GB" sz="2400" b="1" dirty="0">
                <a:solidFill>
                  <a:schemeClr val="tx2"/>
                </a:solidFill>
              </a:rPr>
              <a:t> </a:t>
            </a:r>
            <a:r>
              <a:rPr lang="en-GB" sz="1400" b="1" dirty="0">
                <a:solidFill>
                  <a:schemeClr val="tx2"/>
                </a:solidFill>
              </a:rPr>
              <a:t>(participant 5).</a:t>
            </a: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Tree>
    <p:extLst>
      <p:ext uri="{BB962C8B-B14F-4D97-AF65-F5344CB8AC3E}">
        <p14:creationId xmlns:p14="http://schemas.microsoft.com/office/powerpoint/2010/main" val="643801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 calcmode="lin" valueType="num">
                                      <p:cBhvr additive="base">
                                        <p:cTn id="12" dur="5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5">
                                            <p:txEl>
                                              <p:pRg st="2" end="2"/>
                                            </p:txEl>
                                          </p:spTgt>
                                        </p:tgtEl>
                                        <p:attrNameLst>
                                          <p:attrName>style.visibility</p:attrName>
                                        </p:attrNameLst>
                                      </p:cBhvr>
                                      <p:to>
                                        <p:strVal val="visible"/>
                                      </p:to>
                                    </p:set>
                                    <p:animEffect transition="in" filter="fade">
                                      <p:cBhvr>
                                        <p:cTn id="18" dur="500"/>
                                        <p:tgtEl>
                                          <p:spTgt spid="55">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5">
                                            <p:txEl>
                                              <p:pRg st="3" end="3"/>
                                            </p:txEl>
                                          </p:spTgt>
                                        </p:tgtEl>
                                        <p:attrNameLst>
                                          <p:attrName>style.visibility</p:attrName>
                                        </p:attrNameLst>
                                      </p:cBhvr>
                                      <p:to>
                                        <p:strVal val="visible"/>
                                      </p:to>
                                    </p:set>
                                    <p:animEffect transition="in" filter="fade">
                                      <p:cBhvr>
                                        <p:cTn id="21" dur="500"/>
                                        <p:tgtEl>
                                          <p:spTgt spid="5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5">
                                            <p:txEl>
                                              <p:pRg st="5" end="5"/>
                                            </p:txEl>
                                          </p:spTgt>
                                        </p:tgtEl>
                                        <p:attrNameLst>
                                          <p:attrName>style.visibility</p:attrName>
                                        </p:attrNameLst>
                                      </p:cBhvr>
                                      <p:to>
                                        <p:strVal val="visible"/>
                                      </p:to>
                                    </p:set>
                                    <p:anim calcmode="lin" valueType="num">
                                      <p:cBhvr additive="base">
                                        <p:cTn id="26" dur="500" fill="hold"/>
                                        <p:tgtEl>
                                          <p:spTgt spid="55">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5">
                                            <p:txEl>
                                              <p:pRg st="7" end="7"/>
                                            </p:txEl>
                                          </p:spTgt>
                                        </p:tgtEl>
                                        <p:attrNameLst>
                                          <p:attrName>style.visibility</p:attrName>
                                        </p:attrNameLst>
                                      </p:cBhvr>
                                      <p:to>
                                        <p:strVal val="visible"/>
                                      </p:to>
                                    </p:set>
                                    <p:animEffect transition="in" filter="fade">
                                      <p:cBhvr>
                                        <p:cTn id="32" dur="500"/>
                                        <p:tgtEl>
                                          <p:spTgt spid="55">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5">
                                            <p:txEl>
                                              <p:pRg st="8" end="8"/>
                                            </p:txEl>
                                          </p:spTgt>
                                        </p:tgtEl>
                                        <p:attrNameLst>
                                          <p:attrName>style.visibility</p:attrName>
                                        </p:attrNameLst>
                                      </p:cBhvr>
                                      <p:to>
                                        <p:strVal val="visible"/>
                                      </p:to>
                                    </p:set>
                                    <p:animEffect transition="in" filter="fade">
                                      <p:cBhvr>
                                        <p:cTn id="35" dur="500"/>
                                        <p:tgtEl>
                                          <p:spTgt spid="55">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xEl>
                                              <p:pRg st="9" end="9"/>
                                            </p:txEl>
                                          </p:spTgt>
                                        </p:tgtEl>
                                        <p:attrNameLst>
                                          <p:attrName>style.visibility</p:attrName>
                                        </p:attrNameLst>
                                      </p:cBhvr>
                                      <p:to>
                                        <p:strVal val="visible"/>
                                      </p:to>
                                    </p:set>
                                    <p:animEffect transition="in" filter="fade">
                                      <p:cBhvr>
                                        <p:cTn id="38" dur="500"/>
                                        <p:tgtEl>
                                          <p:spTgt spid="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E5CEC-F275-CC38-87E9-2B2F4E0AE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D39E1-2F3B-FAC8-DAA5-D2FF386898CC}"/>
              </a:ext>
            </a:extLst>
          </p:cNvPr>
          <p:cNvSpPr>
            <a:spLocks noGrp="1"/>
          </p:cNvSpPr>
          <p:nvPr>
            <p:ph type="title"/>
          </p:nvPr>
        </p:nvSpPr>
        <p:spPr>
          <a:xfrm>
            <a:off x="928800" y="607100"/>
            <a:ext cx="9403920" cy="697044"/>
          </a:xfrm>
        </p:spPr>
        <p:txBody>
          <a:bodyPr/>
          <a:lstStyle/>
          <a:p>
            <a:r>
              <a:rPr lang="en-US" dirty="0"/>
              <a:t>FINDING CONSISTENCY IN A CHANGING VOICE</a:t>
            </a:r>
          </a:p>
        </p:txBody>
      </p:sp>
      <p:sp>
        <p:nvSpPr>
          <p:cNvPr id="5" name="Slide Number Placeholder 4">
            <a:extLst>
              <a:ext uri="{FF2B5EF4-FFF2-40B4-BE49-F238E27FC236}">
                <a16:creationId xmlns:a16="http://schemas.microsoft.com/office/drawing/2014/main" id="{0A7A2DBA-1CAB-FF7C-4B86-3A2E0440FBA9}"/>
              </a:ext>
            </a:extLst>
          </p:cNvPr>
          <p:cNvSpPr>
            <a:spLocks noGrp="1"/>
          </p:cNvSpPr>
          <p:nvPr>
            <p:ph type="sldNum" sz="quarter" idx="12"/>
          </p:nvPr>
        </p:nvSpPr>
        <p:spPr/>
        <p:txBody>
          <a:bodyPr/>
          <a:lstStyle/>
          <a:p>
            <a:fld id="{95CBEC59-7FF9-4688-98DF-89832A0C9025}" type="slidenum">
              <a:rPr lang="en-US" smtClean="0"/>
              <a:pPr/>
              <a:t>14</a:t>
            </a:fld>
            <a:endParaRPr lang="en-US" dirty="0"/>
          </a:p>
        </p:txBody>
      </p:sp>
      <p:sp>
        <p:nvSpPr>
          <p:cNvPr id="55" name="TextBox 54">
            <a:extLst>
              <a:ext uri="{FF2B5EF4-FFF2-40B4-BE49-F238E27FC236}">
                <a16:creationId xmlns:a16="http://schemas.microsoft.com/office/drawing/2014/main" id="{E814DFA2-A3B1-E7ED-BE14-DA050E285631}"/>
              </a:ext>
            </a:extLst>
          </p:cNvPr>
          <p:cNvSpPr txBox="1"/>
          <p:nvPr/>
        </p:nvSpPr>
        <p:spPr>
          <a:xfrm>
            <a:off x="928800" y="1991360"/>
            <a:ext cx="10626307" cy="4862870"/>
          </a:xfrm>
          <a:prstGeom prst="rect">
            <a:avLst/>
          </a:prstGeom>
          <a:noFill/>
        </p:spPr>
        <p:txBody>
          <a:bodyPr wrap="none" rtlCol="0">
            <a:spAutoFit/>
          </a:bodyPr>
          <a:lstStyle/>
          <a:p>
            <a:r>
              <a:rPr lang="en-GB" sz="2400" dirty="0">
                <a:solidFill>
                  <a:schemeClr val="bg1"/>
                </a:solidFill>
              </a:rPr>
              <a:t>Breathiness</a:t>
            </a:r>
          </a:p>
          <a:p>
            <a:r>
              <a:rPr lang="en-GB" i="1" dirty="0"/>
              <a:t>	</a:t>
            </a:r>
            <a:r>
              <a:rPr lang="en-GB" sz="2400" b="1" i="1" dirty="0">
                <a:solidFill>
                  <a:schemeClr val="tx2"/>
                </a:solidFill>
              </a:rPr>
              <a:t>‘[I found it] really helpful to go straight from doing the warmup into </a:t>
            </a:r>
          </a:p>
          <a:p>
            <a:r>
              <a:rPr lang="en-GB" sz="2400" b="1" i="1" dirty="0">
                <a:solidFill>
                  <a:schemeClr val="tx2"/>
                </a:solidFill>
              </a:rPr>
              <a:t>	doing some of my songs…it made my voice less breathy and fuzzy’</a:t>
            </a:r>
            <a:r>
              <a:rPr lang="en-GB" sz="2400" b="1" dirty="0">
                <a:solidFill>
                  <a:schemeClr val="tx2"/>
                </a:solidFill>
              </a:rPr>
              <a:t> </a:t>
            </a:r>
            <a:r>
              <a:rPr lang="en-GB" sz="1400" b="1" dirty="0">
                <a:solidFill>
                  <a:schemeClr val="tx2"/>
                </a:solidFill>
              </a:rPr>
              <a:t>(participant 3).</a:t>
            </a:r>
            <a:endParaRPr lang="en-GB" sz="2400" b="1" dirty="0">
              <a:solidFill>
                <a:schemeClr val="tx2"/>
              </a:solidFill>
            </a:endParaRPr>
          </a:p>
          <a:p>
            <a:endParaRPr lang="en-GB" sz="3200" b="1" dirty="0">
              <a:solidFill>
                <a:schemeClr val="tx2"/>
              </a:solidFill>
            </a:endParaRPr>
          </a:p>
          <a:p>
            <a:r>
              <a:rPr lang="en-GB" sz="2400" dirty="0">
                <a:solidFill>
                  <a:schemeClr val="bg1"/>
                </a:solidFill>
              </a:rPr>
              <a:t>Confidence</a:t>
            </a:r>
          </a:p>
          <a:p>
            <a:r>
              <a:rPr lang="en-GB" i="1" dirty="0"/>
              <a:t>‘	</a:t>
            </a:r>
            <a:r>
              <a:rPr lang="en-GB" sz="2400" i="1" dirty="0">
                <a:solidFill>
                  <a:schemeClr val="tx2"/>
                </a:solidFill>
              </a:rPr>
              <a:t>‘</a:t>
            </a:r>
            <a:r>
              <a:rPr lang="en-GB" sz="2400" b="1" i="1" dirty="0">
                <a:solidFill>
                  <a:schemeClr val="tx2"/>
                </a:solidFill>
              </a:rPr>
              <a:t>Yeah [after the exercises] I sort of stopped worrying about like my voice </a:t>
            </a:r>
          </a:p>
          <a:p>
            <a:r>
              <a:rPr lang="en-GB" sz="2400" b="1" i="1" dirty="0">
                <a:solidFill>
                  <a:schemeClr val="tx2"/>
                </a:solidFill>
              </a:rPr>
              <a:t>	cracking or having a bad day or anything and I could just like enjoy it a bit </a:t>
            </a:r>
          </a:p>
          <a:p>
            <a:r>
              <a:rPr lang="en-GB" sz="2400" b="1" i="1" dirty="0">
                <a:solidFill>
                  <a:schemeClr val="tx2"/>
                </a:solidFill>
              </a:rPr>
              <a:t>	more [belting] and I felt like I was trusting my voice a bit’</a:t>
            </a:r>
            <a:r>
              <a:rPr lang="en-GB" sz="2400" b="1" dirty="0">
                <a:solidFill>
                  <a:schemeClr val="tx2"/>
                </a:solidFill>
              </a:rPr>
              <a:t> </a:t>
            </a:r>
            <a:r>
              <a:rPr lang="en-GB" sz="1400" b="1" dirty="0">
                <a:solidFill>
                  <a:schemeClr val="tx2"/>
                </a:solidFill>
              </a:rPr>
              <a:t>(participant 4).</a:t>
            </a:r>
          </a:p>
          <a:p>
            <a:endParaRPr lang="en-GB" sz="2800" b="1" dirty="0">
              <a:solidFill>
                <a:schemeClr val="tx2"/>
              </a:solidFill>
            </a:endParaRPr>
          </a:p>
          <a:p>
            <a:r>
              <a:rPr lang="en-GB" sz="2000" b="1" dirty="0">
                <a:solidFill>
                  <a:schemeClr val="bg1"/>
                </a:solidFill>
              </a:rPr>
              <a:t>Adolescent female singers often present vulnerability in their singing </a:t>
            </a:r>
          </a:p>
          <a:p>
            <a:r>
              <a:rPr lang="en-GB" sz="2000" b="1" dirty="0">
                <a:solidFill>
                  <a:schemeClr val="bg1"/>
                </a:solidFill>
              </a:rPr>
              <a:t>due to the unpredictability of their changing voice (Sweet, 2015)</a:t>
            </a: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4" name="Rectangle: Folded Corner 3">
            <a:extLst>
              <a:ext uri="{FF2B5EF4-FFF2-40B4-BE49-F238E27FC236}">
                <a16:creationId xmlns:a16="http://schemas.microsoft.com/office/drawing/2014/main" id="{55243628-E75E-30A7-F716-9C789045079E}"/>
              </a:ext>
            </a:extLst>
          </p:cNvPr>
          <p:cNvSpPr/>
          <p:nvPr/>
        </p:nvSpPr>
        <p:spPr>
          <a:xfrm>
            <a:off x="9143999" y="136634"/>
            <a:ext cx="2659117" cy="2165131"/>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mj-lt"/>
            </a:endParaRPr>
          </a:p>
          <a:p>
            <a:pPr algn="ctr"/>
            <a:endParaRPr lang="en-GB" sz="1400" dirty="0">
              <a:solidFill>
                <a:schemeClr val="tx1"/>
              </a:solidFill>
              <a:latin typeface="+mj-lt"/>
            </a:endParaRPr>
          </a:p>
          <a:p>
            <a:pPr algn="ctr"/>
            <a:r>
              <a:rPr lang="en-GB" sz="1400" b="1" dirty="0">
                <a:solidFill>
                  <a:schemeClr val="tx1"/>
                </a:solidFill>
                <a:latin typeface="+mj-lt"/>
              </a:rPr>
              <a:t>Changes in vocal fold mass caused by sudden periods of laryngeal growth can impact efficient fold closure leading to breathiness as a key identifier of adolescent</a:t>
            </a:r>
          </a:p>
          <a:p>
            <a:pPr algn="ctr"/>
            <a:r>
              <a:rPr lang="en-GB" sz="1400" b="1" dirty="0">
                <a:solidFill>
                  <a:schemeClr val="tx1"/>
                </a:solidFill>
                <a:latin typeface="+mj-lt"/>
              </a:rPr>
              <a:t> female voice.</a:t>
            </a:r>
          </a:p>
          <a:p>
            <a:pPr algn="ctr"/>
            <a:r>
              <a:rPr lang="en-GB" sz="1100" dirty="0">
                <a:solidFill>
                  <a:schemeClr val="tx1"/>
                </a:solidFill>
                <a:latin typeface="+mj-lt"/>
              </a:rPr>
              <a:t>(Gackle, 2014; Manternach, Clark and Sweet, 2024). </a:t>
            </a:r>
            <a:endParaRPr lang="en-GB" sz="1400" dirty="0">
              <a:solidFill>
                <a:schemeClr val="tx1"/>
              </a:solidFill>
              <a:latin typeface="+mj-lt"/>
            </a:endParaRPr>
          </a:p>
        </p:txBody>
      </p:sp>
    </p:spTree>
    <p:extLst>
      <p:ext uri="{BB962C8B-B14F-4D97-AF65-F5344CB8AC3E}">
        <p14:creationId xmlns:p14="http://schemas.microsoft.com/office/powerpoint/2010/main" val="305172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5">
                                            <p:txEl>
                                              <p:pRg st="0" end="0"/>
                                            </p:txEl>
                                          </p:spTgt>
                                        </p:tgtEl>
                                        <p:attrNameLst>
                                          <p:attrName>style.visibility</p:attrName>
                                        </p:attrNameLst>
                                      </p:cBhvr>
                                      <p:to>
                                        <p:strVal val="visible"/>
                                      </p:to>
                                    </p:set>
                                    <p:anim calcmode="lin" valueType="num">
                                      <p:cBhvr additive="base">
                                        <p:cTn id="7" dur="5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5">
                                            <p:txEl>
                                              <p:pRg st="1" end="1"/>
                                            </p:txEl>
                                          </p:spTgt>
                                        </p:tgtEl>
                                        <p:attrNameLst>
                                          <p:attrName>style.visibility</p:attrName>
                                        </p:attrNameLst>
                                      </p:cBhvr>
                                      <p:to>
                                        <p:strVal val="visible"/>
                                      </p:to>
                                    </p:set>
                                    <p:animEffect transition="in" filter="fade">
                                      <p:cBhvr>
                                        <p:cTn id="13" dur="500"/>
                                        <p:tgtEl>
                                          <p:spTgt spid="55">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5">
                                            <p:txEl>
                                              <p:pRg st="2" end="2"/>
                                            </p:txEl>
                                          </p:spTgt>
                                        </p:tgtEl>
                                        <p:attrNameLst>
                                          <p:attrName>style.visibility</p:attrName>
                                        </p:attrNameLst>
                                      </p:cBhvr>
                                      <p:to>
                                        <p:strVal val="visible"/>
                                      </p:to>
                                    </p:set>
                                    <p:animEffect transition="in" filter="fade">
                                      <p:cBhvr>
                                        <p:cTn id="16" dur="500"/>
                                        <p:tgtEl>
                                          <p:spTgt spid="5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5">
                                            <p:txEl>
                                              <p:pRg st="4" end="4"/>
                                            </p:txEl>
                                          </p:spTgt>
                                        </p:tgtEl>
                                        <p:attrNameLst>
                                          <p:attrName>style.visibility</p:attrName>
                                        </p:attrNameLst>
                                      </p:cBhvr>
                                      <p:to>
                                        <p:strVal val="visible"/>
                                      </p:to>
                                    </p:set>
                                    <p:anim calcmode="lin" valueType="num">
                                      <p:cBhvr additive="base">
                                        <p:cTn id="26" dur="500" fill="hold"/>
                                        <p:tgtEl>
                                          <p:spTgt spid="55">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5">
                                            <p:txEl>
                                              <p:pRg st="5" end="5"/>
                                            </p:txEl>
                                          </p:spTgt>
                                        </p:tgtEl>
                                        <p:attrNameLst>
                                          <p:attrName>style.visibility</p:attrName>
                                        </p:attrNameLst>
                                      </p:cBhvr>
                                      <p:to>
                                        <p:strVal val="visible"/>
                                      </p:to>
                                    </p:set>
                                    <p:animEffect transition="in" filter="fade">
                                      <p:cBhvr>
                                        <p:cTn id="32" dur="500"/>
                                        <p:tgtEl>
                                          <p:spTgt spid="55">
                                            <p:txEl>
                                              <p:pRg st="5" end="5"/>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55">
                                            <p:txEl>
                                              <p:pRg st="6" end="6"/>
                                            </p:txEl>
                                          </p:spTgt>
                                        </p:tgtEl>
                                        <p:attrNameLst>
                                          <p:attrName>style.visibility</p:attrName>
                                        </p:attrNameLst>
                                      </p:cBhvr>
                                      <p:to>
                                        <p:strVal val="visible"/>
                                      </p:to>
                                    </p:set>
                                    <p:animEffect transition="in" filter="fade">
                                      <p:cBhvr>
                                        <p:cTn id="35" dur="500"/>
                                        <p:tgtEl>
                                          <p:spTgt spid="55">
                                            <p:txEl>
                                              <p:pRg st="6" end="6"/>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55">
                                            <p:txEl>
                                              <p:pRg st="7" end="7"/>
                                            </p:txEl>
                                          </p:spTgt>
                                        </p:tgtEl>
                                        <p:attrNameLst>
                                          <p:attrName>style.visibility</p:attrName>
                                        </p:attrNameLst>
                                      </p:cBhvr>
                                      <p:to>
                                        <p:strVal val="visible"/>
                                      </p:to>
                                    </p:set>
                                    <p:animEffect transition="in" filter="fade">
                                      <p:cBhvr>
                                        <p:cTn id="38" dur="500"/>
                                        <p:tgtEl>
                                          <p:spTgt spid="55">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55">
                                            <p:txEl>
                                              <p:pRg st="9" end="9"/>
                                            </p:txEl>
                                          </p:spTgt>
                                        </p:tgtEl>
                                        <p:attrNameLst>
                                          <p:attrName>style.visibility</p:attrName>
                                        </p:attrNameLst>
                                      </p:cBhvr>
                                      <p:to>
                                        <p:strVal val="visible"/>
                                      </p:to>
                                    </p:set>
                                    <p:animEffect transition="in" filter="barn(inVertical)">
                                      <p:cBhvr>
                                        <p:cTn id="43" dur="500"/>
                                        <p:tgtEl>
                                          <p:spTgt spid="55">
                                            <p:txEl>
                                              <p:pRg st="9" end="9"/>
                                            </p:txEl>
                                          </p:spTgt>
                                        </p:tgtEl>
                                      </p:cBhvr>
                                    </p:animEffect>
                                  </p:childTnLst>
                                </p:cTn>
                              </p:par>
                              <p:par>
                                <p:cTn id="44" presetID="16" presetClass="entr" presetSubtype="21" fill="hold" nodeType="withEffect">
                                  <p:stCondLst>
                                    <p:cond delay="0"/>
                                  </p:stCondLst>
                                  <p:childTnLst>
                                    <p:set>
                                      <p:cBhvr>
                                        <p:cTn id="45" dur="1" fill="hold">
                                          <p:stCondLst>
                                            <p:cond delay="0"/>
                                          </p:stCondLst>
                                        </p:cTn>
                                        <p:tgtEl>
                                          <p:spTgt spid="55">
                                            <p:txEl>
                                              <p:pRg st="10" end="10"/>
                                            </p:txEl>
                                          </p:spTgt>
                                        </p:tgtEl>
                                        <p:attrNameLst>
                                          <p:attrName>style.visibility</p:attrName>
                                        </p:attrNameLst>
                                      </p:cBhvr>
                                      <p:to>
                                        <p:strVal val="visible"/>
                                      </p:to>
                                    </p:set>
                                    <p:animEffect transition="in" filter="barn(inVertical)">
                                      <p:cBhvr>
                                        <p:cTn id="46" dur="500"/>
                                        <p:tgtEl>
                                          <p:spTgt spid="5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AE098C-7D2F-0E23-5005-BCD481D7A0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AD21BF-4813-9562-8009-9E29FBFA2725}"/>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1E20C753-A08E-8F09-AC8D-4F58FE4F7D04}"/>
              </a:ext>
            </a:extLst>
          </p:cNvPr>
          <p:cNvSpPr>
            <a:spLocks noGrp="1"/>
          </p:cNvSpPr>
          <p:nvPr>
            <p:ph type="sldNum" sz="quarter" idx="12"/>
          </p:nvPr>
        </p:nvSpPr>
        <p:spPr/>
        <p:txBody>
          <a:bodyPr/>
          <a:lstStyle/>
          <a:p>
            <a:fld id="{95CBEC59-7FF9-4688-98DF-89832A0C9025}" type="slidenum">
              <a:rPr lang="en-US" smtClean="0"/>
              <a:pPr/>
              <a:t>15</a:t>
            </a:fld>
            <a:endParaRPr lang="en-US" dirty="0"/>
          </a:p>
        </p:txBody>
      </p:sp>
      <p:sp>
        <p:nvSpPr>
          <p:cNvPr id="55" name="TextBox 54">
            <a:extLst>
              <a:ext uri="{FF2B5EF4-FFF2-40B4-BE49-F238E27FC236}">
                <a16:creationId xmlns:a16="http://schemas.microsoft.com/office/drawing/2014/main" id="{A45E0BA4-99DB-5182-42CC-539F861DBE62}"/>
              </a:ext>
            </a:extLst>
          </p:cNvPr>
          <p:cNvSpPr txBox="1"/>
          <p:nvPr/>
        </p:nvSpPr>
        <p:spPr>
          <a:xfrm>
            <a:off x="928800" y="1991360"/>
            <a:ext cx="10649390" cy="5539978"/>
          </a:xfrm>
          <a:prstGeom prst="rect">
            <a:avLst/>
          </a:prstGeom>
          <a:noFill/>
        </p:spPr>
        <p:txBody>
          <a:bodyPr wrap="none" rtlCol="0">
            <a:spAutoFit/>
          </a:bodyPr>
          <a:lstStyle/>
          <a:p>
            <a:r>
              <a:rPr lang="en-GB" sz="2400" dirty="0">
                <a:solidFill>
                  <a:schemeClr val="bg1"/>
                </a:solidFill>
              </a:rPr>
              <a:t>The SOVT intervention may have established a state of readiness before progressing</a:t>
            </a:r>
          </a:p>
          <a:p>
            <a:r>
              <a:rPr lang="en-GB" sz="2400" dirty="0">
                <a:solidFill>
                  <a:schemeClr val="bg1"/>
                </a:solidFill>
              </a:rPr>
              <a:t>to more vocally demanding tasks.</a:t>
            </a:r>
          </a:p>
          <a:p>
            <a:endParaRPr lang="en-GB" sz="2000" dirty="0">
              <a:solidFill>
                <a:schemeClr val="bg1"/>
              </a:solidFill>
            </a:endParaRPr>
          </a:p>
          <a:p>
            <a:r>
              <a:rPr lang="en-GB" i="1" dirty="0"/>
              <a:t>	</a:t>
            </a:r>
            <a:r>
              <a:rPr lang="en-GB" sz="2400" b="1" i="1" dirty="0">
                <a:solidFill>
                  <a:schemeClr val="tx2"/>
                </a:solidFill>
              </a:rPr>
              <a:t>‘free’   	 ‘relaxed’     ‘ready’	 ‘open’      ‘switched on’       ‘warm’</a:t>
            </a:r>
            <a:endParaRPr lang="en-GB" sz="2400" b="1" dirty="0">
              <a:solidFill>
                <a:schemeClr val="tx2"/>
              </a:solidFill>
            </a:endParaRPr>
          </a:p>
          <a:p>
            <a:endParaRPr lang="en-GB" sz="2400" dirty="0">
              <a:solidFill>
                <a:schemeClr val="bg1"/>
              </a:solidFill>
            </a:endParaRPr>
          </a:p>
          <a:p>
            <a:r>
              <a:rPr lang="en-GB" sz="2400" dirty="0">
                <a:solidFill>
                  <a:schemeClr val="bg1"/>
                </a:solidFill>
              </a:rPr>
              <a:t>Changes in muscular tension</a:t>
            </a:r>
          </a:p>
          <a:p>
            <a:r>
              <a:rPr lang="en-GB" i="1" dirty="0"/>
              <a:t>‘	</a:t>
            </a:r>
            <a:r>
              <a:rPr lang="en-GB" b="1" i="1" dirty="0"/>
              <a:t>’</a:t>
            </a:r>
            <a:endParaRPr lang="en-GB" sz="2400" b="1" i="1" dirty="0"/>
          </a:p>
          <a:p>
            <a:r>
              <a:rPr lang="en-GB" sz="2400" b="1" i="1" dirty="0">
                <a:solidFill>
                  <a:schemeClr val="tx2"/>
                </a:solidFill>
              </a:rPr>
              <a:t>	’I </a:t>
            </a:r>
            <a:r>
              <a:rPr lang="en-GB" sz="2400" i="1" dirty="0"/>
              <a:t> </a:t>
            </a:r>
            <a:r>
              <a:rPr lang="en-GB" sz="2400" b="1" i="1" dirty="0">
                <a:solidFill>
                  <a:schemeClr val="tx2"/>
                </a:solidFill>
              </a:rPr>
              <a:t>usually get a lot of tension in my voice especially </a:t>
            </a:r>
          </a:p>
          <a:p>
            <a:r>
              <a:rPr lang="en-GB" sz="2400" b="1" i="1" dirty="0">
                <a:solidFill>
                  <a:schemeClr val="tx2"/>
                </a:solidFill>
              </a:rPr>
              <a:t>when belting, but this  made it feel relaxed and made me </a:t>
            </a:r>
          </a:p>
          <a:p>
            <a:r>
              <a:rPr lang="en-GB" sz="2400" b="1" i="1" dirty="0">
                <a:solidFill>
                  <a:schemeClr val="tx2"/>
                </a:solidFill>
              </a:rPr>
              <a:t>feel like I could hit the belt easier and  manage to go higher</a:t>
            </a:r>
            <a:r>
              <a:rPr lang="en-GB" sz="2400" b="1" dirty="0">
                <a:solidFill>
                  <a:schemeClr val="tx2"/>
                </a:solidFill>
              </a:rPr>
              <a:t>’</a:t>
            </a:r>
          </a:p>
          <a:p>
            <a:r>
              <a:rPr lang="en-GB" sz="2400" b="1" dirty="0">
                <a:solidFill>
                  <a:schemeClr val="tx2"/>
                </a:solidFill>
              </a:rPr>
              <a:t> </a:t>
            </a:r>
            <a:r>
              <a:rPr lang="en-GB" b="1" dirty="0">
                <a:solidFill>
                  <a:schemeClr val="tx2"/>
                </a:solidFill>
              </a:rPr>
              <a:t>(participant 1).</a:t>
            </a:r>
          </a:p>
          <a:p>
            <a:endParaRPr lang="en-GB" sz="1400" b="1" dirty="0">
              <a:solidFill>
                <a:schemeClr val="tx2"/>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3" name="Rectangle: Folded Corner 2">
            <a:extLst>
              <a:ext uri="{FF2B5EF4-FFF2-40B4-BE49-F238E27FC236}">
                <a16:creationId xmlns:a16="http://schemas.microsoft.com/office/drawing/2014/main" id="{AD78C4CC-96AE-D822-6393-B9F31044A030}"/>
              </a:ext>
            </a:extLst>
          </p:cNvPr>
          <p:cNvSpPr/>
          <p:nvPr/>
        </p:nvSpPr>
        <p:spPr>
          <a:xfrm>
            <a:off x="9007366" y="3983422"/>
            <a:ext cx="2963917" cy="2569242"/>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1600" b="1" dirty="0" err="1">
                <a:solidFill>
                  <a:schemeClr val="tx1"/>
                </a:solidFill>
                <a:latin typeface="+mj-lt"/>
              </a:rPr>
              <a:t>Apfelbach</a:t>
            </a:r>
            <a:r>
              <a:rPr lang="en-GB" sz="1600" b="1" dirty="0">
                <a:solidFill>
                  <a:schemeClr val="tx1"/>
                </a:solidFill>
                <a:latin typeface="+mj-lt"/>
              </a:rPr>
              <a:t> &amp; Guzman (2024), when analysing 53 separate studies, noted that reduction in perceived phonatory effort and reduced feelings of vocal tension were in association with the inclusion of SOVT exercises. </a:t>
            </a:r>
          </a:p>
        </p:txBody>
      </p:sp>
    </p:spTree>
    <p:extLst>
      <p:ext uri="{BB962C8B-B14F-4D97-AF65-F5344CB8AC3E}">
        <p14:creationId xmlns:p14="http://schemas.microsoft.com/office/powerpoint/2010/main" val="351736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1" end="1"/>
                                            </p:txEl>
                                          </p:spTgt>
                                        </p:tgtEl>
                                        <p:attrNameLst>
                                          <p:attrName>style.visibility</p:attrName>
                                        </p:attrNameLst>
                                      </p:cBhvr>
                                      <p:to>
                                        <p:strVal val="visible"/>
                                      </p:to>
                                    </p:set>
                                    <p:animEffect transition="in" filter="fade">
                                      <p:cBhvr>
                                        <p:cTn id="15" dur="500"/>
                                        <p:tgtEl>
                                          <p:spTgt spid="5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5">
                                            <p:txEl>
                                              <p:pRg st="3" end="3"/>
                                            </p:txEl>
                                          </p:spTgt>
                                        </p:tgtEl>
                                        <p:attrNameLst>
                                          <p:attrName>style.visibility</p:attrName>
                                        </p:attrNameLst>
                                      </p:cBhvr>
                                      <p:to>
                                        <p:strVal val="visible"/>
                                      </p:to>
                                    </p:set>
                                    <p:animEffect transition="in" filter="fade">
                                      <p:cBhvr>
                                        <p:cTn id="20" dur="500"/>
                                        <p:tgtEl>
                                          <p:spTgt spid="5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5">
                                            <p:txEl>
                                              <p:pRg st="5" end="5"/>
                                            </p:txEl>
                                          </p:spTgt>
                                        </p:tgtEl>
                                        <p:attrNameLst>
                                          <p:attrName>style.visibility</p:attrName>
                                        </p:attrNameLst>
                                      </p:cBhvr>
                                      <p:to>
                                        <p:strVal val="visible"/>
                                      </p:to>
                                    </p:set>
                                    <p:animEffect transition="in" filter="fade">
                                      <p:cBhvr>
                                        <p:cTn id="25" dur="500"/>
                                        <p:tgtEl>
                                          <p:spTgt spid="55">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55">
                                            <p:txEl>
                                              <p:pRg st="7" end="7"/>
                                            </p:txEl>
                                          </p:spTgt>
                                        </p:tgtEl>
                                        <p:attrNameLst>
                                          <p:attrName>style.visibility</p:attrName>
                                        </p:attrNameLst>
                                      </p:cBhvr>
                                      <p:to>
                                        <p:strVal val="visible"/>
                                      </p:to>
                                    </p:set>
                                    <p:animEffect transition="in" filter="fade">
                                      <p:cBhvr>
                                        <p:cTn id="30" dur="500"/>
                                        <p:tgtEl>
                                          <p:spTgt spid="55">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5">
                                            <p:txEl>
                                              <p:pRg st="8" end="8"/>
                                            </p:txEl>
                                          </p:spTgt>
                                        </p:tgtEl>
                                        <p:attrNameLst>
                                          <p:attrName>style.visibility</p:attrName>
                                        </p:attrNameLst>
                                      </p:cBhvr>
                                      <p:to>
                                        <p:strVal val="visible"/>
                                      </p:to>
                                    </p:set>
                                    <p:animEffect transition="in" filter="fade">
                                      <p:cBhvr>
                                        <p:cTn id="33" dur="500"/>
                                        <p:tgtEl>
                                          <p:spTgt spid="55">
                                            <p:txEl>
                                              <p:pRg st="8" end="8"/>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5">
                                            <p:txEl>
                                              <p:pRg st="9" end="9"/>
                                            </p:txEl>
                                          </p:spTgt>
                                        </p:tgtEl>
                                        <p:attrNameLst>
                                          <p:attrName>style.visibility</p:attrName>
                                        </p:attrNameLst>
                                      </p:cBhvr>
                                      <p:to>
                                        <p:strVal val="visible"/>
                                      </p:to>
                                    </p:set>
                                    <p:animEffect transition="in" filter="fade">
                                      <p:cBhvr>
                                        <p:cTn id="36" dur="500"/>
                                        <p:tgtEl>
                                          <p:spTgt spid="55">
                                            <p:txEl>
                                              <p:pRg st="9" end="9"/>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5">
                                            <p:txEl>
                                              <p:pRg st="10" end="10"/>
                                            </p:txEl>
                                          </p:spTgt>
                                        </p:tgtEl>
                                        <p:attrNameLst>
                                          <p:attrName>style.visibility</p:attrName>
                                        </p:attrNameLst>
                                      </p:cBhvr>
                                      <p:to>
                                        <p:strVal val="visible"/>
                                      </p:to>
                                    </p:set>
                                    <p:animEffect transition="in" filter="fade">
                                      <p:cBhvr>
                                        <p:cTn id="39" dur="500"/>
                                        <p:tgtEl>
                                          <p:spTgt spid="55">
                                            <p:txEl>
                                              <p:pRg st="10" end="1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gtEl>
                                        <p:attrNameLst>
                                          <p:attrName>style.visibility</p:attrName>
                                        </p:attrNameLst>
                                      </p:cBhvr>
                                      <p:to>
                                        <p:strVal val="visible"/>
                                      </p:to>
                                    </p:set>
                                    <p:animEffect transition="in" filter="barn(inVertical)">
                                      <p:cBhvr>
                                        <p:cTn id="4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55F259-16AE-4317-1BE7-67E4831D0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F84C2-D6F3-214E-6DA9-2B06D20CF035}"/>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60B7EEAA-A2DD-65CE-9223-5AA799E36F7E}"/>
              </a:ext>
            </a:extLst>
          </p:cNvPr>
          <p:cNvSpPr>
            <a:spLocks noGrp="1"/>
          </p:cNvSpPr>
          <p:nvPr>
            <p:ph type="sldNum" sz="quarter" idx="12"/>
          </p:nvPr>
        </p:nvSpPr>
        <p:spPr/>
        <p:txBody>
          <a:bodyPr/>
          <a:lstStyle/>
          <a:p>
            <a:fld id="{95CBEC59-7FF9-4688-98DF-89832A0C9025}" type="slidenum">
              <a:rPr lang="en-US" smtClean="0"/>
              <a:pPr/>
              <a:t>16</a:t>
            </a:fld>
            <a:endParaRPr lang="en-US" dirty="0"/>
          </a:p>
        </p:txBody>
      </p:sp>
      <p:sp>
        <p:nvSpPr>
          <p:cNvPr id="55" name="TextBox 54">
            <a:extLst>
              <a:ext uri="{FF2B5EF4-FFF2-40B4-BE49-F238E27FC236}">
                <a16:creationId xmlns:a16="http://schemas.microsoft.com/office/drawing/2014/main" id="{C3BA949E-9452-A7E4-A1ED-3D401F6589EC}"/>
              </a:ext>
            </a:extLst>
          </p:cNvPr>
          <p:cNvSpPr txBox="1"/>
          <p:nvPr/>
        </p:nvSpPr>
        <p:spPr>
          <a:xfrm>
            <a:off x="928800" y="1991360"/>
            <a:ext cx="10251332" cy="3539430"/>
          </a:xfrm>
          <a:prstGeom prst="rect">
            <a:avLst/>
          </a:prstGeom>
          <a:noFill/>
        </p:spPr>
        <p:txBody>
          <a:bodyPr wrap="none" rtlCol="0">
            <a:spAutoFit/>
          </a:bodyPr>
          <a:lstStyle/>
          <a:p>
            <a:r>
              <a:rPr lang="en-GB" sz="2400" dirty="0">
                <a:solidFill>
                  <a:schemeClr val="bg1"/>
                </a:solidFill>
              </a:rPr>
              <a:t>Changes in perception of </a:t>
            </a:r>
            <a:r>
              <a:rPr lang="en-GB" sz="2400" b="1" dirty="0">
                <a:solidFill>
                  <a:schemeClr val="bg1"/>
                </a:solidFill>
              </a:rPr>
              <a:t>effort</a:t>
            </a:r>
            <a:r>
              <a:rPr lang="en-GB" sz="2400" dirty="0">
                <a:solidFill>
                  <a:schemeClr val="bg1"/>
                </a:solidFill>
              </a:rPr>
              <a:t> and breath</a:t>
            </a:r>
            <a:endParaRPr lang="en-GB" sz="2000" dirty="0">
              <a:solidFill>
                <a:schemeClr val="bg1"/>
              </a:solidFill>
            </a:endParaRPr>
          </a:p>
          <a:p>
            <a:r>
              <a:rPr lang="en-GB" i="1" dirty="0"/>
              <a:t>	</a:t>
            </a:r>
          </a:p>
          <a:p>
            <a:r>
              <a:rPr lang="en-GB" sz="2400" b="1" i="1" dirty="0">
                <a:solidFill>
                  <a:schemeClr val="tx2"/>
                </a:solidFill>
              </a:rPr>
              <a:t>‘Normally I feel like I kind of push a bit …definitely like force the sound’</a:t>
            </a:r>
            <a:r>
              <a:rPr lang="en-GB" sz="2400" b="1" dirty="0">
                <a:solidFill>
                  <a:schemeClr val="tx2"/>
                </a:solidFill>
              </a:rPr>
              <a:t> </a:t>
            </a:r>
            <a:r>
              <a:rPr lang="en-GB" sz="1400" b="1" dirty="0">
                <a:solidFill>
                  <a:schemeClr val="tx2"/>
                </a:solidFill>
              </a:rPr>
              <a:t>(participant 6).</a:t>
            </a:r>
          </a:p>
          <a:p>
            <a:endParaRPr lang="en-GB" sz="2400" dirty="0">
              <a:solidFill>
                <a:schemeClr val="bg1"/>
              </a:solidFill>
            </a:endParaRPr>
          </a:p>
          <a:p>
            <a:r>
              <a:rPr lang="en-GB" sz="2400" dirty="0">
                <a:solidFill>
                  <a:schemeClr val="bg1"/>
                </a:solidFill>
              </a:rPr>
              <a:t>Distinguishing between:</a:t>
            </a:r>
          </a:p>
          <a:p>
            <a:endParaRPr lang="en-GB" sz="2400" dirty="0">
              <a:solidFill>
                <a:schemeClr val="bg1"/>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
        <p:nvSpPr>
          <p:cNvPr id="3" name="Rectangle: Rounded Corners 2">
            <a:extLst>
              <a:ext uri="{FF2B5EF4-FFF2-40B4-BE49-F238E27FC236}">
                <a16:creationId xmlns:a16="http://schemas.microsoft.com/office/drawing/2014/main" id="{AEB447EA-8B1E-6680-39AC-B59755CF46D6}"/>
              </a:ext>
            </a:extLst>
          </p:cNvPr>
          <p:cNvSpPr/>
          <p:nvPr/>
        </p:nvSpPr>
        <p:spPr>
          <a:xfrm>
            <a:off x="2291255" y="4035972"/>
            <a:ext cx="3226676" cy="1397876"/>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Effort inherently required for an energetic vocal quality; firm VF adduction, increased collision forces and longer CQ</a:t>
            </a:r>
          </a:p>
          <a:p>
            <a:pPr algn="ctr"/>
            <a:r>
              <a:rPr lang="en-GB" sz="1400" dirty="0">
                <a:solidFill>
                  <a:schemeClr val="tx1"/>
                </a:solidFill>
                <a:latin typeface="+mj-lt"/>
              </a:rPr>
              <a:t>(</a:t>
            </a:r>
            <a:r>
              <a:rPr lang="en-GB" sz="1400" dirty="0" err="1">
                <a:solidFill>
                  <a:schemeClr val="tx1"/>
                </a:solidFill>
                <a:latin typeface="+mj-lt"/>
              </a:rPr>
              <a:t>Bestebreutje</a:t>
            </a:r>
            <a:r>
              <a:rPr lang="en-GB" sz="1400" dirty="0">
                <a:solidFill>
                  <a:schemeClr val="tx1"/>
                </a:solidFill>
                <a:latin typeface="+mj-lt"/>
              </a:rPr>
              <a:t> &amp; Schutte, 2000)</a:t>
            </a:r>
          </a:p>
        </p:txBody>
      </p:sp>
      <p:sp>
        <p:nvSpPr>
          <p:cNvPr id="6" name="Rectangle: Rounded Corners 5">
            <a:extLst>
              <a:ext uri="{FF2B5EF4-FFF2-40B4-BE49-F238E27FC236}">
                <a16:creationId xmlns:a16="http://schemas.microsoft.com/office/drawing/2014/main" id="{D3B9462D-226A-659C-B533-1215CEAD2FCA}"/>
              </a:ext>
            </a:extLst>
          </p:cNvPr>
          <p:cNvSpPr/>
          <p:nvPr/>
        </p:nvSpPr>
        <p:spPr>
          <a:xfrm>
            <a:off x="6553200" y="4035972"/>
            <a:ext cx="3226676" cy="1397876"/>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Effort and tension that is perceived as unnecessary</a:t>
            </a:r>
            <a:endParaRPr lang="en-GB" sz="1400" dirty="0">
              <a:solidFill>
                <a:schemeClr val="tx1"/>
              </a:solidFill>
              <a:latin typeface="+mj-lt"/>
            </a:endParaRPr>
          </a:p>
        </p:txBody>
      </p:sp>
    </p:spTree>
    <p:extLst>
      <p:ext uri="{BB962C8B-B14F-4D97-AF65-F5344CB8AC3E}">
        <p14:creationId xmlns:p14="http://schemas.microsoft.com/office/powerpoint/2010/main" val="288083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2" end="2"/>
                                            </p:txEl>
                                          </p:spTgt>
                                        </p:tgtEl>
                                        <p:attrNameLst>
                                          <p:attrName>style.visibility</p:attrName>
                                        </p:attrNameLst>
                                      </p:cBhvr>
                                      <p:to>
                                        <p:strVal val="visible"/>
                                      </p:to>
                                    </p:set>
                                    <p:animEffect transition="in" filter="fade">
                                      <p:cBhvr>
                                        <p:cTn id="17" dur="500"/>
                                        <p:tgtEl>
                                          <p:spTgt spid="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
                                            <p:txEl>
                                              <p:pRg st="4" end="4"/>
                                            </p:txEl>
                                          </p:spTgt>
                                        </p:tgtEl>
                                        <p:attrNameLst>
                                          <p:attrName>style.visibility</p:attrName>
                                        </p:attrNameLst>
                                      </p:cBhvr>
                                      <p:to>
                                        <p:strVal val="visible"/>
                                      </p:to>
                                    </p:set>
                                    <p:animEffect transition="in" filter="fade">
                                      <p:cBhvr>
                                        <p:cTn id="22" dur="500"/>
                                        <p:tgtEl>
                                          <p:spTgt spid="55">
                                            <p:txEl>
                                              <p:pRg st="4" end="4"/>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barn(inVertical)">
                                      <p:cBhvr>
                                        <p:cTn id="25" dur="500"/>
                                        <p:tgtEl>
                                          <p:spTgt spid="3"/>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inVertical)">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34298-D0AB-FCCB-1125-00066162C6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CFE44B-77C2-4B28-3AF7-8DA735CC0513}"/>
              </a:ext>
            </a:extLst>
          </p:cNvPr>
          <p:cNvSpPr>
            <a:spLocks noGrp="1"/>
          </p:cNvSpPr>
          <p:nvPr>
            <p:ph type="title"/>
          </p:nvPr>
        </p:nvSpPr>
        <p:spPr>
          <a:xfrm>
            <a:off x="928800" y="1294316"/>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A9ED42E3-488B-55A3-D526-14CE9B042629}"/>
              </a:ext>
            </a:extLst>
          </p:cNvPr>
          <p:cNvSpPr>
            <a:spLocks noGrp="1"/>
          </p:cNvSpPr>
          <p:nvPr>
            <p:ph type="sldNum" sz="quarter" idx="12"/>
          </p:nvPr>
        </p:nvSpPr>
        <p:spPr/>
        <p:txBody>
          <a:bodyPr/>
          <a:lstStyle/>
          <a:p>
            <a:fld id="{95CBEC59-7FF9-4688-98DF-89832A0C9025}" type="slidenum">
              <a:rPr lang="en-US" smtClean="0"/>
              <a:pPr/>
              <a:t>17</a:t>
            </a:fld>
            <a:endParaRPr lang="en-US" dirty="0"/>
          </a:p>
        </p:txBody>
      </p:sp>
      <p:sp>
        <p:nvSpPr>
          <p:cNvPr id="55" name="TextBox 54">
            <a:extLst>
              <a:ext uri="{FF2B5EF4-FFF2-40B4-BE49-F238E27FC236}">
                <a16:creationId xmlns:a16="http://schemas.microsoft.com/office/drawing/2014/main" id="{733F6AEA-2222-60D2-AAC9-601AA65F81D8}"/>
              </a:ext>
            </a:extLst>
          </p:cNvPr>
          <p:cNvSpPr txBox="1"/>
          <p:nvPr/>
        </p:nvSpPr>
        <p:spPr>
          <a:xfrm>
            <a:off x="928800" y="1991360"/>
            <a:ext cx="9929128" cy="2523768"/>
          </a:xfrm>
          <a:prstGeom prst="rect">
            <a:avLst/>
          </a:prstGeom>
          <a:noFill/>
        </p:spPr>
        <p:txBody>
          <a:bodyPr wrap="none" rtlCol="0">
            <a:spAutoFit/>
          </a:bodyPr>
          <a:lstStyle/>
          <a:p>
            <a:r>
              <a:rPr lang="en-GB" sz="2400" dirty="0">
                <a:solidFill>
                  <a:schemeClr val="bg1"/>
                </a:solidFill>
              </a:rPr>
              <a:t>Changes in perception of effort and </a:t>
            </a:r>
            <a:r>
              <a:rPr lang="en-GB" sz="2400" b="1" dirty="0">
                <a:solidFill>
                  <a:schemeClr val="bg1"/>
                </a:solidFill>
              </a:rPr>
              <a:t>breath</a:t>
            </a:r>
            <a:endParaRPr lang="en-GB" sz="2000" b="1" dirty="0">
              <a:solidFill>
                <a:schemeClr val="bg1"/>
              </a:solidFill>
            </a:endParaRPr>
          </a:p>
          <a:p>
            <a:r>
              <a:rPr lang="en-GB" i="1" dirty="0"/>
              <a:t>	</a:t>
            </a:r>
          </a:p>
          <a:p>
            <a:r>
              <a:rPr lang="en-GB" sz="2400" b="1" i="1" dirty="0">
                <a:solidFill>
                  <a:schemeClr val="tx2"/>
                </a:solidFill>
              </a:rPr>
              <a:t>‘I just I feel like since I was little, I've always felt like if I'm going to sing a big </a:t>
            </a:r>
          </a:p>
          <a:p>
            <a:r>
              <a:rPr lang="en-GB" sz="2400" b="1" i="1" dirty="0">
                <a:solidFill>
                  <a:schemeClr val="tx2"/>
                </a:solidFill>
              </a:rPr>
              <a:t>note I've got like take loads of breath’</a:t>
            </a:r>
            <a:r>
              <a:rPr lang="en-GB" sz="2400" b="1" dirty="0">
                <a:solidFill>
                  <a:schemeClr val="tx2"/>
                </a:solidFill>
              </a:rPr>
              <a:t> </a:t>
            </a:r>
            <a:r>
              <a:rPr lang="en-GB" sz="1400" b="1" dirty="0">
                <a:solidFill>
                  <a:schemeClr val="tx2"/>
                </a:solidFill>
              </a:rPr>
              <a:t>(participant 4).</a:t>
            </a:r>
          </a:p>
          <a:p>
            <a:endParaRPr lang="en-GB" sz="2400" dirty="0">
              <a:solidFill>
                <a:schemeClr val="bg1"/>
              </a:solidFill>
            </a:endParaRPr>
          </a:p>
          <a:p>
            <a:endParaRPr lang="en-GB" sz="2400" b="1" dirty="0">
              <a:solidFill>
                <a:schemeClr val="tx2"/>
              </a:solidFill>
            </a:endParaRPr>
          </a:p>
          <a:p>
            <a:r>
              <a:rPr lang="en-GB" sz="2000" dirty="0">
                <a:solidFill>
                  <a:schemeClr val="bg1"/>
                </a:solidFill>
              </a:rPr>
              <a:t> </a:t>
            </a:r>
          </a:p>
        </p:txBody>
      </p:sp>
      <p:sp>
        <p:nvSpPr>
          <p:cNvPr id="4" name="Rectangle: Folded Corner 3">
            <a:extLst>
              <a:ext uri="{FF2B5EF4-FFF2-40B4-BE49-F238E27FC236}">
                <a16:creationId xmlns:a16="http://schemas.microsoft.com/office/drawing/2014/main" id="{2CE2F331-5F71-8026-33C4-3F8BDFA7F695}"/>
              </a:ext>
            </a:extLst>
          </p:cNvPr>
          <p:cNvSpPr/>
          <p:nvPr/>
        </p:nvSpPr>
        <p:spPr>
          <a:xfrm>
            <a:off x="336332" y="4028895"/>
            <a:ext cx="2806222" cy="2523768"/>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chemeClr val="tx1"/>
              </a:solidFill>
              <a:latin typeface="+mj-lt"/>
            </a:endParaRPr>
          </a:p>
          <a:p>
            <a:pPr algn="ctr"/>
            <a:r>
              <a:rPr lang="en-GB" sz="1600" b="1" dirty="0">
                <a:solidFill>
                  <a:schemeClr val="tx1"/>
                </a:solidFill>
                <a:latin typeface="+mj-lt"/>
              </a:rPr>
              <a:t>There is a strong belief in singers that vocal projection is associated with high expiratory airflow, and this is embedded in traditional voice pedagogy.</a:t>
            </a:r>
          </a:p>
          <a:p>
            <a:pPr algn="ctr"/>
            <a:endParaRPr lang="en-GB" sz="1100" b="1" dirty="0">
              <a:solidFill>
                <a:schemeClr val="tx1"/>
              </a:solidFill>
              <a:latin typeface="+mj-lt"/>
            </a:endParaRPr>
          </a:p>
          <a:p>
            <a:pPr algn="ctr"/>
            <a:r>
              <a:rPr lang="en-GB" sz="1100" b="1" dirty="0">
                <a:solidFill>
                  <a:schemeClr val="tx1"/>
                </a:solidFill>
                <a:latin typeface="+mj-lt"/>
              </a:rPr>
              <a:t>Thorpe et al. (2001) </a:t>
            </a:r>
          </a:p>
        </p:txBody>
      </p:sp>
      <p:sp>
        <p:nvSpPr>
          <p:cNvPr id="7" name="TextBox 6">
            <a:extLst>
              <a:ext uri="{FF2B5EF4-FFF2-40B4-BE49-F238E27FC236}">
                <a16:creationId xmlns:a16="http://schemas.microsoft.com/office/drawing/2014/main" id="{1282CA6B-583D-EECE-8A2F-31455D584368}"/>
              </a:ext>
            </a:extLst>
          </p:cNvPr>
          <p:cNvSpPr txBox="1"/>
          <p:nvPr/>
        </p:nvSpPr>
        <p:spPr>
          <a:xfrm>
            <a:off x="3594048" y="3998117"/>
            <a:ext cx="8162684" cy="2123658"/>
          </a:xfrm>
          <a:prstGeom prst="rect">
            <a:avLst/>
          </a:prstGeom>
          <a:noFill/>
        </p:spPr>
        <p:txBody>
          <a:bodyPr wrap="none" rtlCol="0">
            <a:spAutoFit/>
          </a:bodyPr>
          <a:lstStyle/>
          <a:p>
            <a:r>
              <a:rPr lang="en-GB" sz="2400" dirty="0">
                <a:solidFill>
                  <a:schemeClr val="bg1"/>
                </a:solidFill>
              </a:rPr>
              <a:t>Following the intervention: </a:t>
            </a:r>
          </a:p>
          <a:p>
            <a:endParaRPr lang="en-GB" dirty="0"/>
          </a:p>
          <a:p>
            <a:r>
              <a:rPr lang="en-GB" sz="2400" b="1" i="1" dirty="0">
                <a:solidFill>
                  <a:schemeClr val="tx2"/>
                </a:solidFill>
              </a:rPr>
              <a:t>‘I think I've realised that you don't actually need to have loads </a:t>
            </a:r>
          </a:p>
          <a:p>
            <a:r>
              <a:rPr lang="en-GB" sz="2400" b="1" i="1" dirty="0">
                <a:solidFill>
                  <a:schemeClr val="tx2"/>
                </a:solidFill>
              </a:rPr>
              <a:t>of breath. You just have to like control the breath that you </a:t>
            </a:r>
          </a:p>
          <a:p>
            <a:r>
              <a:rPr lang="en-GB" sz="2400" b="1" i="1" dirty="0">
                <a:solidFill>
                  <a:schemeClr val="tx2"/>
                </a:solidFill>
              </a:rPr>
              <a:t>already have’</a:t>
            </a:r>
            <a:r>
              <a:rPr lang="en-GB" sz="2400" b="1" dirty="0">
                <a:solidFill>
                  <a:schemeClr val="tx2"/>
                </a:solidFill>
              </a:rPr>
              <a:t> </a:t>
            </a:r>
            <a:r>
              <a:rPr lang="en-GB" sz="1400" b="1" dirty="0">
                <a:solidFill>
                  <a:schemeClr val="tx2"/>
                </a:solidFill>
              </a:rPr>
              <a:t>(participant 4).</a:t>
            </a:r>
          </a:p>
          <a:p>
            <a:endParaRPr lang="en-GB" dirty="0"/>
          </a:p>
        </p:txBody>
      </p:sp>
    </p:spTree>
    <p:extLst>
      <p:ext uri="{BB962C8B-B14F-4D97-AF65-F5344CB8AC3E}">
        <p14:creationId xmlns:p14="http://schemas.microsoft.com/office/powerpoint/2010/main" val="279147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5">
                                            <p:txEl>
                                              <p:pRg st="0" end="0"/>
                                            </p:txEl>
                                          </p:spTgt>
                                        </p:tgtEl>
                                        <p:attrNameLst>
                                          <p:attrName>style.visibility</p:attrName>
                                        </p:attrNameLst>
                                      </p:cBhvr>
                                      <p:to>
                                        <p:strVal val="visible"/>
                                      </p:to>
                                    </p:set>
                                    <p:animEffect transition="in" filter="fade">
                                      <p:cBhvr>
                                        <p:cTn id="10" dur="500"/>
                                        <p:tgtEl>
                                          <p:spTgt spid="5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5">
                                            <p:txEl>
                                              <p:pRg st="2" end="2"/>
                                            </p:txEl>
                                          </p:spTgt>
                                        </p:tgtEl>
                                        <p:attrNameLst>
                                          <p:attrName>style.visibility</p:attrName>
                                        </p:attrNameLst>
                                      </p:cBhvr>
                                      <p:to>
                                        <p:strVal val="visible"/>
                                      </p:to>
                                    </p:set>
                                    <p:animEffect transition="in" filter="fade">
                                      <p:cBhvr>
                                        <p:cTn id="15" dur="500"/>
                                        <p:tgtEl>
                                          <p:spTgt spid="5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3" end="3"/>
                                            </p:txEl>
                                          </p:spTgt>
                                        </p:tgtEl>
                                        <p:attrNameLst>
                                          <p:attrName>style.visibility</p:attrName>
                                        </p:attrNameLst>
                                      </p:cBhvr>
                                      <p:to>
                                        <p:strVal val="visible"/>
                                      </p:to>
                                    </p:set>
                                    <p:animEffect transition="in" filter="fade">
                                      <p:cBhvr>
                                        <p:cTn id="18" dur="500"/>
                                        <p:tgtEl>
                                          <p:spTgt spid="5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barn(inVertical)">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0" end="0"/>
                                            </p:txEl>
                                          </p:spTgt>
                                        </p:tgtEl>
                                        <p:attrNameLst>
                                          <p:attrName>style.visibility</p:attrName>
                                        </p:attrNameLst>
                                      </p:cBhvr>
                                      <p:to>
                                        <p:strVal val="visible"/>
                                      </p:to>
                                    </p:set>
                                    <p:animEffect transition="in" filter="fade">
                                      <p:cBhvr>
                                        <p:cTn id="28" dur="500"/>
                                        <p:tgtEl>
                                          <p:spTgt spid="7">
                                            <p:txEl>
                                              <p:pRg st="0" end="0"/>
                                            </p:txEl>
                                          </p:spTgt>
                                        </p:tgtEl>
                                      </p:cBhvr>
                                    </p:animEffec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fade">
                                      <p:cBhvr>
                                        <p:cTn id="32" dur="500"/>
                                        <p:tgtEl>
                                          <p:spTgt spid="7">
                                            <p:txEl>
                                              <p:pRg st="2" end="2"/>
                                            </p:txEl>
                                          </p:spTgt>
                                        </p:tgtEl>
                                      </p:cBhvr>
                                    </p:animEffect>
                                  </p:childTnLst>
                                </p:cTn>
                              </p:par>
                            </p:childTnLst>
                          </p:cTn>
                        </p:par>
                        <p:par>
                          <p:cTn id="33" fill="hold">
                            <p:stCondLst>
                              <p:cond delay="1000"/>
                            </p:stCondLst>
                            <p:childTnLst>
                              <p:par>
                                <p:cTn id="34" presetID="10" presetClass="entr" presetSubtype="0" fill="hold" nodeType="afterEffect">
                                  <p:stCondLst>
                                    <p:cond delay="0"/>
                                  </p:stCondLst>
                                  <p:childTnLst>
                                    <p:set>
                                      <p:cBhvr>
                                        <p:cTn id="35" dur="1" fill="hold">
                                          <p:stCondLst>
                                            <p:cond delay="0"/>
                                          </p:stCondLst>
                                        </p:cTn>
                                        <p:tgtEl>
                                          <p:spTgt spid="7">
                                            <p:txEl>
                                              <p:pRg st="3" end="3"/>
                                            </p:txEl>
                                          </p:spTgt>
                                        </p:tgtEl>
                                        <p:attrNameLst>
                                          <p:attrName>style.visibility</p:attrName>
                                        </p:attrNameLst>
                                      </p:cBhvr>
                                      <p:to>
                                        <p:strVal val="visible"/>
                                      </p:to>
                                    </p:set>
                                    <p:animEffect transition="in" filter="fade">
                                      <p:cBhvr>
                                        <p:cTn id="36" dur="500"/>
                                        <p:tgtEl>
                                          <p:spTgt spid="7">
                                            <p:txEl>
                                              <p:pRg st="3" end="3"/>
                                            </p:txEl>
                                          </p:spTgt>
                                        </p:tgtEl>
                                      </p:cBhvr>
                                    </p:animEffect>
                                  </p:childTnLst>
                                </p:cTn>
                              </p:par>
                            </p:childTnLst>
                          </p:cTn>
                        </p:par>
                        <p:par>
                          <p:cTn id="37" fill="hold">
                            <p:stCondLst>
                              <p:cond delay="1500"/>
                            </p:stCondLst>
                            <p:childTnLst>
                              <p:par>
                                <p:cTn id="38" presetID="10" presetClass="entr" presetSubtype="0" fill="hold" nodeType="afterEffect">
                                  <p:stCondLst>
                                    <p:cond delay="0"/>
                                  </p:stCondLst>
                                  <p:childTnLst>
                                    <p:set>
                                      <p:cBhvr>
                                        <p:cTn id="39" dur="1" fill="hold">
                                          <p:stCondLst>
                                            <p:cond delay="0"/>
                                          </p:stCondLst>
                                        </p:cTn>
                                        <p:tgtEl>
                                          <p:spTgt spid="7">
                                            <p:txEl>
                                              <p:pRg st="4" end="4"/>
                                            </p:txEl>
                                          </p:spTgt>
                                        </p:tgtEl>
                                        <p:attrNameLst>
                                          <p:attrName>style.visibility</p:attrName>
                                        </p:attrNameLst>
                                      </p:cBhvr>
                                      <p:to>
                                        <p:strVal val="visible"/>
                                      </p:to>
                                    </p:set>
                                    <p:animEffect transition="in" filter="fade">
                                      <p:cBhvr>
                                        <p:cTn id="40"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D7B45-303D-2BF3-3EDF-56FEFDC96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2C816-5788-42F2-BA23-69407C43CFA1}"/>
              </a:ext>
            </a:extLst>
          </p:cNvPr>
          <p:cNvSpPr>
            <a:spLocks noGrp="1"/>
          </p:cNvSpPr>
          <p:nvPr>
            <p:ph type="title"/>
          </p:nvPr>
        </p:nvSpPr>
        <p:spPr>
          <a:xfrm>
            <a:off x="928800" y="1186267"/>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4CAABB6A-0F94-7739-F5D8-91DB24F7CA6E}"/>
              </a:ext>
            </a:extLst>
          </p:cNvPr>
          <p:cNvSpPr>
            <a:spLocks noGrp="1"/>
          </p:cNvSpPr>
          <p:nvPr>
            <p:ph type="sldNum" sz="quarter" idx="12"/>
          </p:nvPr>
        </p:nvSpPr>
        <p:spPr/>
        <p:txBody>
          <a:bodyPr/>
          <a:lstStyle/>
          <a:p>
            <a:fld id="{95CBEC59-7FF9-4688-98DF-89832A0C9025}" type="slidenum">
              <a:rPr lang="en-US" smtClean="0"/>
              <a:pPr/>
              <a:t>18</a:t>
            </a:fld>
            <a:endParaRPr lang="en-US" dirty="0"/>
          </a:p>
        </p:txBody>
      </p:sp>
      <p:sp>
        <p:nvSpPr>
          <p:cNvPr id="55" name="TextBox 54">
            <a:extLst>
              <a:ext uri="{FF2B5EF4-FFF2-40B4-BE49-F238E27FC236}">
                <a16:creationId xmlns:a16="http://schemas.microsoft.com/office/drawing/2014/main" id="{74F2E33F-8B96-109A-0C9D-2745643DE009}"/>
              </a:ext>
            </a:extLst>
          </p:cNvPr>
          <p:cNvSpPr txBox="1"/>
          <p:nvPr/>
        </p:nvSpPr>
        <p:spPr>
          <a:xfrm>
            <a:off x="902340" y="1601667"/>
            <a:ext cx="11021479" cy="4585871"/>
          </a:xfrm>
          <a:prstGeom prst="rect">
            <a:avLst/>
          </a:prstGeom>
          <a:noFill/>
        </p:spPr>
        <p:txBody>
          <a:bodyPr wrap="none" rtlCol="0">
            <a:spAutoFit/>
          </a:bodyPr>
          <a:lstStyle/>
          <a:p>
            <a:r>
              <a:rPr lang="en-GB" sz="2400" dirty="0">
                <a:solidFill>
                  <a:schemeClr val="bg1"/>
                </a:solidFill>
              </a:rPr>
              <a:t>Transition into belt:</a:t>
            </a:r>
            <a:endParaRPr lang="en-GB" sz="2000" b="1" dirty="0">
              <a:solidFill>
                <a:schemeClr val="bg1"/>
              </a:solidFill>
            </a:endParaRPr>
          </a:p>
          <a:p>
            <a:r>
              <a:rPr lang="en-GB" i="1" dirty="0"/>
              <a:t>	</a:t>
            </a:r>
          </a:p>
          <a:p>
            <a:pPr lvl="1"/>
            <a:r>
              <a:rPr lang="en-GB" sz="2400" b="1" i="1" dirty="0">
                <a:solidFill>
                  <a:schemeClr val="tx2"/>
                </a:solidFill>
              </a:rPr>
              <a:t>‘I found it really helpful to go straight from doing the warmup into doing some of </a:t>
            </a:r>
          </a:p>
          <a:p>
            <a:pPr lvl="1"/>
            <a:r>
              <a:rPr lang="en-GB" sz="2400" b="1" i="1" dirty="0">
                <a:solidFill>
                  <a:schemeClr val="tx2"/>
                </a:solidFill>
              </a:rPr>
              <a:t>my songs’ </a:t>
            </a:r>
            <a:r>
              <a:rPr lang="en-GB" sz="1400" b="1" dirty="0">
                <a:solidFill>
                  <a:schemeClr val="tx2"/>
                </a:solidFill>
              </a:rPr>
              <a:t>(participant 3).</a:t>
            </a:r>
          </a:p>
          <a:p>
            <a:pPr lvl="1"/>
            <a:endParaRPr lang="en-GB" sz="1400" b="1" dirty="0">
              <a:solidFill>
                <a:schemeClr val="tx2"/>
              </a:solidFill>
            </a:endParaRPr>
          </a:p>
          <a:p>
            <a:pPr lvl="1"/>
            <a:r>
              <a:rPr lang="en-GB" sz="2400" b="1" i="1" dirty="0">
                <a:solidFill>
                  <a:schemeClr val="tx2"/>
                </a:solidFill>
              </a:rPr>
              <a:t>‘I think if you can get your voice really warmed up in and free then you can </a:t>
            </a:r>
          </a:p>
          <a:p>
            <a:pPr lvl="1"/>
            <a:r>
              <a:rPr lang="en-GB" sz="2400" b="1" i="1" dirty="0">
                <a:solidFill>
                  <a:schemeClr val="tx2"/>
                </a:solidFill>
              </a:rPr>
              <a:t>still make that strong sound without it being shouty’</a:t>
            </a:r>
            <a:r>
              <a:rPr lang="en-GB" sz="2400" b="1" dirty="0">
                <a:solidFill>
                  <a:schemeClr val="tx2"/>
                </a:solidFill>
              </a:rPr>
              <a:t> </a:t>
            </a:r>
            <a:r>
              <a:rPr lang="en-GB" sz="1400" b="1" dirty="0">
                <a:solidFill>
                  <a:schemeClr val="tx2"/>
                </a:solidFill>
              </a:rPr>
              <a:t>(participant 4).</a:t>
            </a:r>
          </a:p>
          <a:p>
            <a:pPr lvl="1"/>
            <a:endParaRPr lang="en-GB" sz="2400" b="1" dirty="0">
              <a:solidFill>
                <a:schemeClr val="tx2"/>
              </a:solidFill>
            </a:endParaRPr>
          </a:p>
          <a:p>
            <a:pPr lvl="1"/>
            <a:endParaRPr lang="en-GB" sz="2400" b="1" dirty="0">
              <a:solidFill>
                <a:schemeClr val="tx2"/>
              </a:solidFill>
            </a:endParaRPr>
          </a:p>
          <a:p>
            <a:pPr lvl="1"/>
            <a:endParaRPr lang="en-GB" sz="2400" b="1" dirty="0">
              <a:solidFill>
                <a:schemeClr val="tx2"/>
              </a:solidFill>
            </a:endParaRPr>
          </a:p>
          <a:p>
            <a:endParaRPr lang="en-GB" sz="2400" dirty="0">
              <a:solidFill>
                <a:schemeClr val="bg1"/>
              </a:solidFill>
            </a:endParaRPr>
          </a:p>
          <a:p>
            <a:endParaRPr lang="en-GB" sz="2400" b="1" dirty="0">
              <a:solidFill>
                <a:schemeClr val="tx2"/>
              </a:solidFill>
            </a:endParaRPr>
          </a:p>
          <a:p>
            <a:r>
              <a:rPr lang="en-GB" sz="2000" dirty="0">
                <a:solidFill>
                  <a:schemeClr val="bg1"/>
                </a:solidFill>
              </a:rPr>
              <a:t> </a:t>
            </a:r>
          </a:p>
        </p:txBody>
      </p:sp>
      <p:sp>
        <p:nvSpPr>
          <p:cNvPr id="8" name="Rectangle: Folded Corner 7">
            <a:extLst>
              <a:ext uri="{FF2B5EF4-FFF2-40B4-BE49-F238E27FC236}">
                <a16:creationId xmlns:a16="http://schemas.microsoft.com/office/drawing/2014/main" id="{783689A8-DCAF-FB7F-00F6-2594B7FC15C2}"/>
              </a:ext>
            </a:extLst>
          </p:cNvPr>
          <p:cNvSpPr/>
          <p:nvPr/>
        </p:nvSpPr>
        <p:spPr>
          <a:xfrm>
            <a:off x="2631440" y="4443729"/>
            <a:ext cx="7193280" cy="1743809"/>
          </a:xfrm>
          <a:prstGeom prst="foldedCorner">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solidFill>
                <a:schemeClr val="tx1"/>
              </a:solidFill>
              <a:latin typeface="+mj-lt"/>
            </a:endParaRPr>
          </a:p>
          <a:p>
            <a:pPr algn="ctr"/>
            <a:endParaRPr lang="en-GB" sz="1400" b="1" dirty="0">
              <a:solidFill>
                <a:schemeClr val="tx1"/>
              </a:solidFill>
              <a:latin typeface="+mj-lt"/>
            </a:endParaRPr>
          </a:p>
          <a:p>
            <a:pPr algn="ctr"/>
            <a:r>
              <a:rPr lang="en-GB" sz="1400" b="1" dirty="0">
                <a:solidFill>
                  <a:schemeClr val="tx1"/>
                </a:solidFill>
                <a:latin typeface="+mj-lt"/>
              </a:rPr>
              <a:t>Efficient belt production depends on coordinated interaction between respiratory, laryngeal and vocal tract system </a:t>
            </a:r>
          </a:p>
          <a:p>
            <a:pPr algn="ctr"/>
            <a:r>
              <a:rPr lang="en-GB" sz="1100" b="1" dirty="0">
                <a:solidFill>
                  <a:schemeClr val="tx1"/>
                </a:solidFill>
                <a:latin typeface="+mj-lt"/>
              </a:rPr>
              <a:t>(Herbst, 2017). </a:t>
            </a:r>
          </a:p>
          <a:p>
            <a:pPr algn="ctr"/>
            <a:endParaRPr lang="en-GB" sz="1400" b="1" dirty="0">
              <a:solidFill>
                <a:schemeClr val="tx1"/>
              </a:solidFill>
              <a:latin typeface="+mj-lt"/>
            </a:endParaRPr>
          </a:p>
          <a:p>
            <a:pPr algn="ctr"/>
            <a:r>
              <a:rPr lang="en-GB" sz="1400" b="1" dirty="0">
                <a:solidFill>
                  <a:schemeClr val="tx1"/>
                </a:solidFill>
                <a:latin typeface="+mj-lt"/>
              </a:rPr>
              <a:t>Participant descriptions appear consistent with the notion that belt can be produced with less perceived effort </a:t>
            </a:r>
          </a:p>
        </p:txBody>
      </p:sp>
    </p:spTree>
    <p:extLst>
      <p:ext uri="{BB962C8B-B14F-4D97-AF65-F5344CB8AC3E}">
        <p14:creationId xmlns:p14="http://schemas.microsoft.com/office/powerpoint/2010/main" val="25697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2" end="2"/>
                                            </p:txEl>
                                          </p:spTgt>
                                        </p:tgtEl>
                                        <p:attrNameLst>
                                          <p:attrName>style.visibility</p:attrName>
                                        </p:attrNameLst>
                                      </p:cBhvr>
                                      <p:to>
                                        <p:strVal val="visible"/>
                                      </p:to>
                                    </p:set>
                                    <p:animEffect transition="in" filter="fade">
                                      <p:cBhvr>
                                        <p:cTn id="15" dur="500"/>
                                        <p:tgtEl>
                                          <p:spTgt spid="5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3" end="3"/>
                                            </p:txEl>
                                          </p:spTgt>
                                        </p:tgtEl>
                                        <p:attrNameLst>
                                          <p:attrName>style.visibility</p:attrName>
                                        </p:attrNameLst>
                                      </p:cBhvr>
                                      <p:to>
                                        <p:strVal val="visible"/>
                                      </p:to>
                                    </p:set>
                                    <p:animEffect transition="in" filter="fade">
                                      <p:cBhvr>
                                        <p:cTn id="18" dur="500"/>
                                        <p:tgtEl>
                                          <p:spTgt spid="55">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55">
                                            <p:txEl>
                                              <p:pRg st="5" end="5"/>
                                            </p:txEl>
                                          </p:spTgt>
                                        </p:tgtEl>
                                        <p:attrNameLst>
                                          <p:attrName>style.visibility</p:attrName>
                                        </p:attrNameLst>
                                      </p:cBhvr>
                                      <p:to>
                                        <p:strVal val="visible"/>
                                      </p:to>
                                    </p:set>
                                    <p:animEffect transition="in" filter="fade">
                                      <p:cBhvr>
                                        <p:cTn id="22" dur="500"/>
                                        <p:tgtEl>
                                          <p:spTgt spid="55">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5">
                                            <p:txEl>
                                              <p:pRg st="6" end="6"/>
                                            </p:txEl>
                                          </p:spTgt>
                                        </p:tgtEl>
                                        <p:attrNameLst>
                                          <p:attrName>style.visibility</p:attrName>
                                        </p:attrNameLst>
                                      </p:cBhvr>
                                      <p:to>
                                        <p:strVal val="visible"/>
                                      </p:to>
                                    </p:set>
                                    <p:animEffect transition="in" filter="fade">
                                      <p:cBhvr>
                                        <p:cTn id="25" dur="500"/>
                                        <p:tgtEl>
                                          <p:spTgt spid="55">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barn(inVertical)">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49863-D655-A485-95DA-90EABE52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FD9DF3-CA3A-4156-F4D3-D780EF21A425}"/>
              </a:ext>
            </a:extLst>
          </p:cNvPr>
          <p:cNvSpPr>
            <a:spLocks noGrp="1"/>
          </p:cNvSpPr>
          <p:nvPr>
            <p:ph type="title"/>
          </p:nvPr>
        </p:nvSpPr>
        <p:spPr>
          <a:xfrm>
            <a:off x="928800" y="1186267"/>
            <a:ext cx="10968560" cy="697044"/>
          </a:xfrm>
        </p:spPr>
        <p:txBody>
          <a:bodyPr/>
          <a:lstStyle/>
          <a:p>
            <a:r>
              <a:rPr lang="en-US" dirty="0"/>
              <a:t>FROM VOCAL READINESS TO PRODUCING BELT WITH LESS PERCEIVED EFFORT</a:t>
            </a:r>
            <a:br>
              <a:rPr lang="en-US" dirty="0"/>
            </a:br>
            <a:endParaRPr lang="en-US" dirty="0"/>
          </a:p>
        </p:txBody>
      </p:sp>
      <p:sp>
        <p:nvSpPr>
          <p:cNvPr id="5" name="Slide Number Placeholder 4">
            <a:extLst>
              <a:ext uri="{FF2B5EF4-FFF2-40B4-BE49-F238E27FC236}">
                <a16:creationId xmlns:a16="http://schemas.microsoft.com/office/drawing/2014/main" id="{2291C26A-7F04-7A24-F75C-F5926A13BB50}"/>
              </a:ext>
            </a:extLst>
          </p:cNvPr>
          <p:cNvSpPr>
            <a:spLocks noGrp="1"/>
          </p:cNvSpPr>
          <p:nvPr>
            <p:ph type="sldNum" sz="quarter" idx="12"/>
          </p:nvPr>
        </p:nvSpPr>
        <p:spPr/>
        <p:txBody>
          <a:bodyPr/>
          <a:lstStyle/>
          <a:p>
            <a:fld id="{95CBEC59-7FF9-4688-98DF-89832A0C9025}" type="slidenum">
              <a:rPr lang="en-US" smtClean="0"/>
              <a:pPr/>
              <a:t>19</a:t>
            </a:fld>
            <a:endParaRPr lang="en-US" dirty="0"/>
          </a:p>
        </p:txBody>
      </p:sp>
      <p:sp>
        <p:nvSpPr>
          <p:cNvPr id="55" name="TextBox 54">
            <a:extLst>
              <a:ext uri="{FF2B5EF4-FFF2-40B4-BE49-F238E27FC236}">
                <a16:creationId xmlns:a16="http://schemas.microsoft.com/office/drawing/2014/main" id="{F1DD93F7-DF66-74A3-1E50-5CA6DC918A11}"/>
              </a:ext>
            </a:extLst>
          </p:cNvPr>
          <p:cNvSpPr txBox="1"/>
          <p:nvPr/>
        </p:nvSpPr>
        <p:spPr>
          <a:xfrm>
            <a:off x="902340" y="1601667"/>
            <a:ext cx="4649991" cy="3385542"/>
          </a:xfrm>
          <a:prstGeom prst="rect">
            <a:avLst/>
          </a:prstGeom>
          <a:noFill/>
        </p:spPr>
        <p:txBody>
          <a:bodyPr wrap="none" rtlCol="0">
            <a:spAutoFit/>
          </a:bodyPr>
          <a:lstStyle/>
          <a:p>
            <a:r>
              <a:rPr lang="en-GB" sz="2400" b="1" dirty="0">
                <a:solidFill>
                  <a:schemeClr val="bg1"/>
                </a:solidFill>
              </a:rPr>
              <a:t>Vocal timbre post intervention:</a:t>
            </a:r>
          </a:p>
          <a:p>
            <a:endParaRPr lang="en-GB" sz="2000" b="1" dirty="0">
              <a:solidFill>
                <a:schemeClr val="bg1"/>
              </a:solidFill>
            </a:endParaRPr>
          </a:p>
          <a:p>
            <a:r>
              <a:rPr lang="en-GB" i="1" dirty="0"/>
              <a:t>	</a:t>
            </a:r>
          </a:p>
          <a:p>
            <a:pPr lvl="1"/>
            <a:r>
              <a:rPr lang="en-GB" sz="2400" b="1" i="1" dirty="0">
                <a:solidFill>
                  <a:schemeClr val="tx2"/>
                </a:solidFill>
              </a:rPr>
              <a:t>‘Brighter’  ‘clearer’  ‘more ring’ </a:t>
            </a:r>
          </a:p>
          <a:p>
            <a:pPr lvl="1"/>
            <a:endParaRPr lang="en-GB" b="1" dirty="0">
              <a:solidFill>
                <a:schemeClr val="bg1"/>
              </a:solidFill>
            </a:endParaRPr>
          </a:p>
          <a:p>
            <a:pPr lvl="1"/>
            <a:endParaRPr lang="en-GB" b="1" dirty="0">
              <a:solidFill>
                <a:schemeClr val="bg1"/>
              </a:solidFill>
            </a:endParaRPr>
          </a:p>
          <a:p>
            <a:pPr lvl="1"/>
            <a:r>
              <a:rPr lang="en-GB" sz="2400" b="1" i="1" dirty="0">
                <a:solidFill>
                  <a:schemeClr val="tx2"/>
                </a:solidFill>
              </a:rPr>
              <a:t>   </a:t>
            </a:r>
            <a:endParaRPr lang="en-GB" sz="2400" b="1" dirty="0">
              <a:solidFill>
                <a:schemeClr val="tx2"/>
              </a:solidFill>
            </a:endParaRPr>
          </a:p>
          <a:p>
            <a:pPr lvl="1"/>
            <a:endParaRPr lang="en-GB" sz="2400" b="1" dirty="0">
              <a:solidFill>
                <a:schemeClr val="tx2"/>
              </a:solidFill>
            </a:endParaRPr>
          </a:p>
          <a:p>
            <a:pPr lvl="1"/>
            <a:endParaRPr lang="en-GB" sz="2400" b="1" dirty="0">
              <a:solidFill>
                <a:schemeClr val="tx2"/>
              </a:solidFill>
            </a:endParaRPr>
          </a:p>
          <a:p>
            <a:r>
              <a:rPr lang="en-GB" sz="2000" dirty="0">
                <a:solidFill>
                  <a:schemeClr val="bg1"/>
                </a:solidFill>
              </a:rPr>
              <a:t> </a:t>
            </a:r>
          </a:p>
        </p:txBody>
      </p:sp>
      <p:sp>
        <p:nvSpPr>
          <p:cNvPr id="6" name="Rectangle: Rounded Corners 5">
            <a:extLst>
              <a:ext uri="{FF2B5EF4-FFF2-40B4-BE49-F238E27FC236}">
                <a16:creationId xmlns:a16="http://schemas.microsoft.com/office/drawing/2014/main" id="{8F444AFC-A239-1910-7667-7DF57306D922}"/>
              </a:ext>
            </a:extLst>
          </p:cNvPr>
          <p:cNvSpPr/>
          <p:nvPr/>
        </p:nvSpPr>
        <p:spPr>
          <a:xfrm>
            <a:off x="2838880" y="3786659"/>
            <a:ext cx="7191251" cy="2376061"/>
          </a:xfrm>
          <a:prstGeom prst="round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mj-lt"/>
            </a:endParaRPr>
          </a:p>
          <a:p>
            <a:pPr algn="ctr"/>
            <a:r>
              <a:rPr lang="en-GB" b="1" dirty="0">
                <a:solidFill>
                  <a:schemeClr val="tx1"/>
                </a:solidFill>
                <a:latin typeface="+mj-lt"/>
              </a:rPr>
              <a:t>The bright, clear sound participants are describing has also been noted in a paper by </a:t>
            </a:r>
            <a:r>
              <a:rPr lang="en-GB" b="1" dirty="0" err="1">
                <a:solidFill>
                  <a:schemeClr val="tx1"/>
                </a:solidFill>
                <a:latin typeface="+mj-lt"/>
              </a:rPr>
              <a:t>Bestebreurtje</a:t>
            </a:r>
            <a:r>
              <a:rPr lang="en-GB" b="1" dirty="0">
                <a:solidFill>
                  <a:schemeClr val="tx1"/>
                </a:solidFill>
                <a:latin typeface="+mj-lt"/>
              </a:rPr>
              <a:t> &amp; Schutte (2000) when investigating resonance strategies for female belting who found that the ‘bright’ sound referred to by participants is achieved by the implementation of resonance strategies that enhance higher harmonics; an altered vocal tract, resonance tuning and vowel adjustments leading to a characteristic bright timbre. </a:t>
            </a:r>
          </a:p>
          <a:p>
            <a:pPr algn="ctr"/>
            <a:endParaRPr lang="en-GB" dirty="0"/>
          </a:p>
        </p:txBody>
      </p:sp>
      <p:sp>
        <p:nvSpPr>
          <p:cNvPr id="9" name="Arrow: Right 8">
            <a:extLst>
              <a:ext uri="{FF2B5EF4-FFF2-40B4-BE49-F238E27FC236}">
                <a16:creationId xmlns:a16="http://schemas.microsoft.com/office/drawing/2014/main" id="{80976F63-72E6-4A8E-02E0-E00000BB22EF}"/>
              </a:ext>
            </a:extLst>
          </p:cNvPr>
          <p:cNvSpPr/>
          <p:nvPr/>
        </p:nvSpPr>
        <p:spPr>
          <a:xfrm>
            <a:off x="5882640" y="2702560"/>
            <a:ext cx="1188720" cy="284480"/>
          </a:xfrm>
          <a:prstGeom prst="rightArrow">
            <a:avLst/>
          </a:prstGeom>
          <a:gradFill flip="none" rotWithShape="1">
            <a:gsLst>
              <a:gs pos="0">
                <a:schemeClr val="tx2">
                  <a:lumMod val="40000"/>
                  <a:lumOff val="60000"/>
                </a:schemeClr>
              </a:gs>
              <a:gs pos="50000">
                <a:schemeClr val="tx2">
                  <a:shade val="67500"/>
                  <a:satMod val="115000"/>
                </a:schemeClr>
              </a:gs>
              <a:gs pos="100000">
                <a:schemeClr val="tx2">
                  <a:shade val="100000"/>
                  <a:satMod val="11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69D0CD5-2EE9-B565-D9C9-46C459B918B4}"/>
              </a:ext>
            </a:extLst>
          </p:cNvPr>
          <p:cNvSpPr txBox="1"/>
          <p:nvPr/>
        </p:nvSpPr>
        <p:spPr>
          <a:xfrm>
            <a:off x="7168096" y="2463441"/>
            <a:ext cx="6106510" cy="830997"/>
          </a:xfrm>
          <a:prstGeom prst="rect">
            <a:avLst/>
          </a:prstGeom>
          <a:noFill/>
        </p:spPr>
        <p:txBody>
          <a:bodyPr wrap="square">
            <a:spAutoFit/>
          </a:bodyPr>
          <a:lstStyle/>
          <a:p>
            <a:pPr lvl="1"/>
            <a:r>
              <a:rPr lang="en-GB" sz="2400" b="1" dirty="0">
                <a:solidFill>
                  <a:schemeClr val="bg1"/>
                </a:solidFill>
              </a:rPr>
              <a:t>Perception of altering </a:t>
            </a:r>
          </a:p>
          <a:p>
            <a:pPr lvl="1"/>
            <a:r>
              <a:rPr lang="en-GB" sz="2400" b="1" dirty="0">
                <a:solidFill>
                  <a:schemeClr val="bg1"/>
                </a:solidFill>
              </a:rPr>
              <a:t>resonance strategies</a:t>
            </a:r>
          </a:p>
        </p:txBody>
      </p:sp>
    </p:spTree>
    <p:extLst>
      <p:ext uri="{BB962C8B-B14F-4D97-AF65-F5344CB8AC3E}">
        <p14:creationId xmlns:p14="http://schemas.microsoft.com/office/powerpoint/2010/main" val="95862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3" end="3"/>
                                            </p:txEl>
                                          </p:spTgt>
                                        </p:tgtEl>
                                        <p:attrNameLst>
                                          <p:attrName>style.visibility</p:attrName>
                                        </p:attrNameLst>
                                      </p:cBhvr>
                                      <p:to>
                                        <p:strVal val="visible"/>
                                      </p:to>
                                    </p:set>
                                    <p:animEffect transition="in" filter="fade">
                                      <p:cBhvr>
                                        <p:cTn id="17" dur="500"/>
                                        <p:tgtEl>
                                          <p:spTgt spid="55">
                                            <p:txEl>
                                              <p:pRg st="3" end="3"/>
                                            </p:txEl>
                                          </p:spTgt>
                                        </p:tgtEl>
                                      </p:cBhvr>
                                    </p:animEffect>
                                  </p:childTnLst>
                                </p:cTn>
                              </p:par>
                            </p:childTnLst>
                          </p:cTn>
                        </p:par>
                        <p:par>
                          <p:cTn id="18" fill="hold">
                            <p:stCondLst>
                              <p:cond delay="500"/>
                            </p:stCondLst>
                            <p:childTnLst>
                              <p:par>
                                <p:cTn id="19" presetID="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par>
                          <p:cTn id="27" fill="hold">
                            <p:stCondLst>
                              <p:cond delay="1500"/>
                            </p:stCondLst>
                            <p:childTnLst>
                              <p:par>
                                <p:cTn id="28" presetID="16" presetClass="entr" presetSubtype="21" fill="hold" grpId="0" nodeType="after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barn(inVertical)">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9" grpId="0" animBg="1"/>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417A8-3FC2-FAC0-3D7C-BE33DBDD6A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71D4A-4CE2-5021-1F62-0070BABCE434}"/>
              </a:ext>
            </a:extLst>
          </p:cNvPr>
          <p:cNvSpPr>
            <a:spLocks noGrp="1"/>
          </p:cNvSpPr>
          <p:nvPr>
            <p:ph type="title"/>
          </p:nvPr>
        </p:nvSpPr>
        <p:spPr>
          <a:xfrm>
            <a:off x="928800" y="1294316"/>
            <a:ext cx="10968560" cy="697044"/>
          </a:xfrm>
        </p:spPr>
        <p:txBody>
          <a:bodyPr/>
          <a:lstStyle/>
          <a:p>
            <a:r>
              <a:rPr lang="en-US" dirty="0"/>
              <a:t>DEVELOPING VOCAL AWARENESS &amp; CONFIDENCE</a:t>
            </a:r>
            <a:br>
              <a:rPr lang="en-US" dirty="0"/>
            </a:br>
            <a:endParaRPr lang="en-US" dirty="0"/>
          </a:p>
        </p:txBody>
      </p:sp>
      <p:sp>
        <p:nvSpPr>
          <p:cNvPr id="5" name="Slide Number Placeholder 4">
            <a:extLst>
              <a:ext uri="{FF2B5EF4-FFF2-40B4-BE49-F238E27FC236}">
                <a16:creationId xmlns:a16="http://schemas.microsoft.com/office/drawing/2014/main" id="{DAABE9B3-F9F5-8950-14F2-A5A49E138684}"/>
              </a:ext>
            </a:extLst>
          </p:cNvPr>
          <p:cNvSpPr>
            <a:spLocks noGrp="1"/>
          </p:cNvSpPr>
          <p:nvPr>
            <p:ph type="sldNum" sz="quarter" idx="12"/>
          </p:nvPr>
        </p:nvSpPr>
        <p:spPr/>
        <p:txBody>
          <a:bodyPr/>
          <a:lstStyle/>
          <a:p>
            <a:fld id="{95CBEC59-7FF9-4688-98DF-89832A0C9025}" type="slidenum">
              <a:rPr lang="en-US" smtClean="0"/>
              <a:pPr/>
              <a:t>20</a:t>
            </a:fld>
            <a:endParaRPr lang="en-US" dirty="0"/>
          </a:p>
        </p:txBody>
      </p:sp>
      <p:sp>
        <p:nvSpPr>
          <p:cNvPr id="55" name="TextBox 54">
            <a:extLst>
              <a:ext uri="{FF2B5EF4-FFF2-40B4-BE49-F238E27FC236}">
                <a16:creationId xmlns:a16="http://schemas.microsoft.com/office/drawing/2014/main" id="{DF70140A-5C6D-BAC2-0ED1-4999CC663451}"/>
              </a:ext>
            </a:extLst>
          </p:cNvPr>
          <p:cNvSpPr txBox="1"/>
          <p:nvPr/>
        </p:nvSpPr>
        <p:spPr>
          <a:xfrm>
            <a:off x="928800" y="1991360"/>
            <a:ext cx="10482357" cy="4739759"/>
          </a:xfrm>
          <a:prstGeom prst="rect">
            <a:avLst/>
          </a:prstGeom>
          <a:noFill/>
        </p:spPr>
        <p:txBody>
          <a:bodyPr wrap="none" rtlCol="0">
            <a:spAutoFit/>
          </a:bodyPr>
          <a:lstStyle/>
          <a:p>
            <a:r>
              <a:rPr lang="en-GB" sz="2400" b="1" dirty="0">
                <a:solidFill>
                  <a:schemeClr val="bg1"/>
                </a:solidFill>
              </a:rPr>
              <a:t>Growing awareness of response to individual exercises</a:t>
            </a:r>
            <a:endParaRPr lang="en-GB" sz="2000" b="1" dirty="0">
              <a:solidFill>
                <a:schemeClr val="bg1"/>
              </a:solidFill>
            </a:endParaRPr>
          </a:p>
          <a:p>
            <a:r>
              <a:rPr lang="en-GB" sz="2400" b="1" i="1" dirty="0">
                <a:solidFill>
                  <a:schemeClr val="tx2"/>
                </a:solidFill>
              </a:rPr>
              <a:t>	</a:t>
            </a:r>
            <a:endParaRPr lang="en-GB" sz="2400" b="1" dirty="0">
              <a:solidFill>
                <a:schemeClr val="tx2"/>
              </a:solidFill>
            </a:endParaRPr>
          </a:p>
          <a:p>
            <a:r>
              <a:rPr lang="en-GB" sz="2400" b="1" i="1" dirty="0">
                <a:solidFill>
                  <a:schemeClr val="tx2"/>
                </a:solidFill>
              </a:rPr>
              <a:t>‘I really enjoyed the siren glides because it felt really gentle and it felt like it was </a:t>
            </a:r>
          </a:p>
          <a:p>
            <a:r>
              <a:rPr lang="en-GB" sz="2400" b="1" i="1" dirty="0">
                <a:solidFill>
                  <a:schemeClr val="tx2"/>
                </a:solidFill>
              </a:rPr>
              <a:t>getting my voice really ready to sing, my voice felt much clearer and less breathy </a:t>
            </a:r>
          </a:p>
          <a:p>
            <a:r>
              <a:rPr lang="en-GB" sz="2400" b="1" i="1" dirty="0">
                <a:solidFill>
                  <a:schemeClr val="tx2"/>
                </a:solidFill>
              </a:rPr>
              <a:t>afterwards’</a:t>
            </a:r>
            <a:r>
              <a:rPr lang="en-GB" sz="2400" b="1" dirty="0">
                <a:solidFill>
                  <a:schemeClr val="tx2"/>
                </a:solidFill>
              </a:rPr>
              <a:t> </a:t>
            </a:r>
            <a:r>
              <a:rPr lang="en-GB" sz="1400" b="1" dirty="0">
                <a:solidFill>
                  <a:schemeClr val="tx2"/>
                </a:solidFill>
              </a:rPr>
              <a:t>(participant 1). </a:t>
            </a:r>
          </a:p>
          <a:p>
            <a:endParaRPr lang="en-GB" sz="2400" b="1" i="1" dirty="0">
              <a:solidFill>
                <a:schemeClr val="tx2"/>
              </a:solidFill>
            </a:endParaRPr>
          </a:p>
          <a:p>
            <a:r>
              <a:rPr lang="en-GB" sz="2400" b="1" i="1" dirty="0">
                <a:solidFill>
                  <a:schemeClr val="tx2"/>
                </a:solidFill>
              </a:rPr>
              <a:t>‘With the straw…I feel like it just helps my voice be really relaxed and removes </a:t>
            </a:r>
          </a:p>
          <a:p>
            <a:r>
              <a:rPr lang="en-GB" sz="2400" b="1" i="1" dirty="0">
                <a:solidFill>
                  <a:schemeClr val="tx2"/>
                </a:solidFill>
              </a:rPr>
              <a:t>all the tension</a:t>
            </a:r>
            <a:r>
              <a:rPr lang="en-GB" sz="2400" b="1" dirty="0">
                <a:solidFill>
                  <a:schemeClr val="tx2"/>
                </a:solidFill>
              </a:rPr>
              <a:t> </a:t>
            </a:r>
            <a:r>
              <a:rPr lang="en-GB" sz="1400" b="1" dirty="0">
                <a:solidFill>
                  <a:schemeClr val="tx2"/>
                </a:solidFill>
              </a:rPr>
              <a:t>(participant 5).</a:t>
            </a:r>
          </a:p>
          <a:p>
            <a:endParaRPr lang="en-GB" sz="2400" b="1" dirty="0">
              <a:solidFill>
                <a:schemeClr val="tx2"/>
              </a:solidFill>
            </a:endParaRP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pPr marL="285750" indent="-285750">
              <a:buFont typeface="Arial" panose="020B0604020202020204" pitchFamily="34" charset="0"/>
              <a:buChar char="•"/>
            </a:pPr>
            <a:r>
              <a:rPr lang="en-GB" sz="2000" dirty="0">
                <a:solidFill>
                  <a:schemeClr val="bg1"/>
                </a:solidFill>
              </a:rPr>
              <a:t> </a:t>
            </a:r>
          </a:p>
        </p:txBody>
      </p:sp>
    </p:spTree>
    <p:extLst>
      <p:ext uri="{BB962C8B-B14F-4D97-AF65-F5344CB8AC3E}">
        <p14:creationId xmlns:p14="http://schemas.microsoft.com/office/powerpoint/2010/main" val="339334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
                                            <p:txEl>
                                              <p:pRg st="2" end="2"/>
                                            </p:txEl>
                                          </p:spTgt>
                                        </p:tgtEl>
                                        <p:attrNameLst>
                                          <p:attrName>style.visibility</p:attrName>
                                        </p:attrNameLst>
                                      </p:cBhvr>
                                      <p:to>
                                        <p:strVal val="visible"/>
                                      </p:to>
                                    </p:set>
                                    <p:animEffect transition="in" filter="fade">
                                      <p:cBhvr>
                                        <p:cTn id="17" dur="500"/>
                                        <p:tgtEl>
                                          <p:spTgt spid="55">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5">
                                            <p:txEl>
                                              <p:pRg st="3" end="3"/>
                                            </p:txEl>
                                          </p:spTgt>
                                        </p:tgtEl>
                                        <p:attrNameLst>
                                          <p:attrName>style.visibility</p:attrName>
                                        </p:attrNameLst>
                                      </p:cBhvr>
                                      <p:to>
                                        <p:strVal val="visible"/>
                                      </p:to>
                                    </p:set>
                                    <p:animEffect transition="in" filter="fade">
                                      <p:cBhvr>
                                        <p:cTn id="20" dur="500"/>
                                        <p:tgtEl>
                                          <p:spTgt spid="55">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5">
                                            <p:txEl>
                                              <p:pRg st="4" end="4"/>
                                            </p:txEl>
                                          </p:spTgt>
                                        </p:tgtEl>
                                        <p:attrNameLst>
                                          <p:attrName>style.visibility</p:attrName>
                                        </p:attrNameLst>
                                      </p:cBhvr>
                                      <p:to>
                                        <p:strVal val="visible"/>
                                      </p:to>
                                    </p:set>
                                    <p:animEffect transition="in" filter="fade">
                                      <p:cBhvr>
                                        <p:cTn id="23" dur="500"/>
                                        <p:tgtEl>
                                          <p:spTgt spid="55">
                                            <p:txEl>
                                              <p:pRg st="4" end="4"/>
                                            </p:txEl>
                                          </p:spTgt>
                                        </p:tgtEl>
                                      </p:cBhvr>
                                    </p:animEffect>
                                  </p:childTnLst>
                                </p:cTn>
                              </p:par>
                            </p:childTnLst>
                          </p:cTn>
                        </p:par>
                        <p:par>
                          <p:cTn id="24" fill="hold">
                            <p:stCondLst>
                              <p:cond delay="500"/>
                            </p:stCondLst>
                            <p:childTnLst>
                              <p:par>
                                <p:cTn id="25" presetID="10" presetClass="entr" presetSubtype="0" fill="hold" nodeType="afterEffect">
                                  <p:stCondLst>
                                    <p:cond delay="0"/>
                                  </p:stCondLst>
                                  <p:childTnLst>
                                    <p:set>
                                      <p:cBhvr>
                                        <p:cTn id="26" dur="1" fill="hold">
                                          <p:stCondLst>
                                            <p:cond delay="0"/>
                                          </p:stCondLst>
                                        </p:cTn>
                                        <p:tgtEl>
                                          <p:spTgt spid="55">
                                            <p:txEl>
                                              <p:pRg st="6" end="6"/>
                                            </p:txEl>
                                          </p:spTgt>
                                        </p:tgtEl>
                                        <p:attrNameLst>
                                          <p:attrName>style.visibility</p:attrName>
                                        </p:attrNameLst>
                                      </p:cBhvr>
                                      <p:to>
                                        <p:strVal val="visible"/>
                                      </p:to>
                                    </p:set>
                                    <p:animEffect transition="in" filter="fade">
                                      <p:cBhvr>
                                        <p:cTn id="27" dur="500"/>
                                        <p:tgtEl>
                                          <p:spTgt spid="55">
                                            <p:txEl>
                                              <p:pRg st="6" end="6"/>
                                            </p:txEl>
                                          </p:spTgt>
                                        </p:tgtEl>
                                      </p:cBhvr>
                                    </p:animEffect>
                                  </p:childTnLst>
                                </p:cTn>
                              </p:par>
                            </p:childTnLst>
                          </p:cTn>
                        </p:par>
                        <p:par>
                          <p:cTn id="28" fill="hold">
                            <p:stCondLst>
                              <p:cond delay="1000"/>
                            </p:stCondLst>
                            <p:childTnLst>
                              <p:par>
                                <p:cTn id="29" presetID="10" presetClass="entr" presetSubtype="0" fill="hold" nodeType="afterEffect">
                                  <p:stCondLst>
                                    <p:cond delay="0"/>
                                  </p:stCondLst>
                                  <p:childTnLst>
                                    <p:set>
                                      <p:cBhvr>
                                        <p:cTn id="30" dur="1" fill="hold">
                                          <p:stCondLst>
                                            <p:cond delay="0"/>
                                          </p:stCondLst>
                                        </p:cTn>
                                        <p:tgtEl>
                                          <p:spTgt spid="55">
                                            <p:txEl>
                                              <p:pRg st="7" end="7"/>
                                            </p:txEl>
                                          </p:spTgt>
                                        </p:tgtEl>
                                        <p:attrNameLst>
                                          <p:attrName>style.visibility</p:attrName>
                                        </p:attrNameLst>
                                      </p:cBhvr>
                                      <p:to>
                                        <p:strVal val="visible"/>
                                      </p:to>
                                    </p:set>
                                    <p:animEffect transition="in" filter="fade">
                                      <p:cBhvr>
                                        <p:cTn id="31" dur="500"/>
                                        <p:tgtEl>
                                          <p:spTgt spid="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B6F8-A611-EC45-96B1-557771E8B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4B1B8-CE82-9689-E67F-82D9F12D8EBC}"/>
              </a:ext>
            </a:extLst>
          </p:cNvPr>
          <p:cNvSpPr>
            <a:spLocks noGrp="1"/>
          </p:cNvSpPr>
          <p:nvPr>
            <p:ph type="title"/>
          </p:nvPr>
        </p:nvSpPr>
        <p:spPr>
          <a:xfrm>
            <a:off x="844717" y="1294316"/>
            <a:ext cx="10968560" cy="697044"/>
          </a:xfrm>
        </p:spPr>
        <p:txBody>
          <a:bodyPr/>
          <a:lstStyle/>
          <a:p>
            <a:r>
              <a:rPr lang="en-US" dirty="0"/>
              <a:t>DEVELOPING VOCAL AWARENESS &amp; CONFIDENCE</a:t>
            </a:r>
            <a:br>
              <a:rPr lang="en-US" dirty="0"/>
            </a:br>
            <a:endParaRPr lang="en-US" dirty="0"/>
          </a:p>
        </p:txBody>
      </p:sp>
      <p:sp>
        <p:nvSpPr>
          <p:cNvPr id="5" name="Slide Number Placeholder 4">
            <a:extLst>
              <a:ext uri="{FF2B5EF4-FFF2-40B4-BE49-F238E27FC236}">
                <a16:creationId xmlns:a16="http://schemas.microsoft.com/office/drawing/2014/main" id="{736A3462-12CE-CD6C-E95F-646834D54165}"/>
              </a:ext>
            </a:extLst>
          </p:cNvPr>
          <p:cNvSpPr>
            <a:spLocks noGrp="1"/>
          </p:cNvSpPr>
          <p:nvPr>
            <p:ph type="sldNum" sz="quarter" idx="12"/>
          </p:nvPr>
        </p:nvSpPr>
        <p:spPr/>
        <p:txBody>
          <a:bodyPr/>
          <a:lstStyle/>
          <a:p>
            <a:fld id="{95CBEC59-7FF9-4688-98DF-89832A0C9025}" type="slidenum">
              <a:rPr lang="en-US" smtClean="0"/>
              <a:pPr/>
              <a:t>21</a:t>
            </a:fld>
            <a:endParaRPr lang="en-US" dirty="0"/>
          </a:p>
        </p:txBody>
      </p:sp>
      <p:sp>
        <p:nvSpPr>
          <p:cNvPr id="55" name="TextBox 54">
            <a:extLst>
              <a:ext uri="{FF2B5EF4-FFF2-40B4-BE49-F238E27FC236}">
                <a16:creationId xmlns:a16="http://schemas.microsoft.com/office/drawing/2014/main" id="{3A841B00-7406-D70F-44BF-86FE1C8DD821}"/>
              </a:ext>
            </a:extLst>
          </p:cNvPr>
          <p:cNvSpPr txBox="1"/>
          <p:nvPr/>
        </p:nvSpPr>
        <p:spPr>
          <a:xfrm>
            <a:off x="693159" y="1991360"/>
            <a:ext cx="10727232" cy="4093428"/>
          </a:xfrm>
          <a:prstGeom prst="rect">
            <a:avLst/>
          </a:prstGeom>
          <a:noFill/>
        </p:spPr>
        <p:txBody>
          <a:bodyPr wrap="none" rtlCol="0">
            <a:spAutoFit/>
          </a:bodyPr>
          <a:lstStyle/>
          <a:p>
            <a:r>
              <a:rPr lang="en-GB" sz="2400" dirty="0">
                <a:solidFill>
                  <a:schemeClr val="tx2"/>
                </a:solidFill>
              </a:rPr>
              <a:t>‘</a:t>
            </a:r>
            <a:r>
              <a:rPr lang="en-GB" sz="2400" b="1" dirty="0">
                <a:solidFill>
                  <a:schemeClr val="tx2"/>
                </a:solidFill>
              </a:rPr>
              <a:t>Confidence is grounded in successful experience and vocal reliability demonstrating </a:t>
            </a:r>
          </a:p>
          <a:p>
            <a:r>
              <a:rPr lang="en-GB" sz="2400" b="1" dirty="0">
                <a:solidFill>
                  <a:schemeClr val="tx2"/>
                </a:solidFill>
              </a:rPr>
              <a:t>self-efficacy; an individual’s belief in their capability to perform the actions required </a:t>
            </a:r>
          </a:p>
          <a:p>
            <a:r>
              <a:rPr lang="en-GB" sz="2400" b="1" dirty="0">
                <a:solidFill>
                  <a:schemeClr val="tx2"/>
                </a:solidFill>
              </a:rPr>
              <a:t>to reach the desired outcome’ </a:t>
            </a:r>
            <a:r>
              <a:rPr lang="en-GB" sz="1400" dirty="0">
                <a:solidFill>
                  <a:schemeClr val="tx2"/>
                </a:solidFill>
              </a:rPr>
              <a:t>(Bandura, 1997)</a:t>
            </a:r>
          </a:p>
          <a:p>
            <a:r>
              <a:rPr lang="en-GB" i="1" dirty="0"/>
              <a:t>	</a:t>
            </a:r>
            <a:endParaRPr lang="en-GB" sz="2400" b="1" i="1" dirty="0">
              <a:solidFill>
                <a:schemeClr val="tx2"/>
              </a:solidFill>
            </a:endParaRPr>
          </a:p>
          <a:p>
            <a:endParaRPr lang="en-GB" sz="2000" b="1" i="1" dirty="0">
              <a:solidFill>
                <a:schemeClr val="tx2"/>
              </a:solidFill>
            </a:endParaRPr>
          </a:p>
          <a:p>
            <a:r>
              <a:rPr lang="en-GB" sz="2400" b="1" dirty="0">
                <a:solidFill>
                  <a:schemeClr val="bg1"/>
                </a:solidFill>
              </a:rPr>
              <a:t>Theoretical Framework for self-efficacy (Xu, 2026)</a:t>
            </a:r>
            <a:endParaRPr lang="en-GB" sz="2400" b="1" dirty="0">
              <a:solidFill>
                <a:schemeClr val="tx2"/>
              </a:solidFill>
            </a:endParaRPr>
          </a:p>
          <a:p>
            <a:pPr marL="285750" indent="-285750">
              <a:buFont typeface="Arial" panose="020B0604020202020204" pitchFamily="34" charset="0"/>
              <a:buChar char="•"/>
            </a:pPr>
            <a:r>
              <a:rPr lang="en-GB" sz="2000" b="1" dirty="0">
                <a:solidFill>
                  <a:schemeClr val="tx2"/>
                </a:solidFill>
              </a:rPr>
              <a:t>Explored the relationship between adolescent singers, self-efficacy and self-worth</a:t>
            </a:r>
          </a:p>
          <a:p>
            <a:pPr marL="285750" indent="-285750">
              <a:buFont typeface="Arial" panose="020B0604020202020204" pitchFamily="34" charset="0"/>
              <a:buChar char="•"/>
            </a:pPr>
            <a:r>
              <a:rPr lang="en-GB" sz="2000" b="1" dirty="0">
                <a:solidFill>
                  <a:schemeClr val="tx2"/>
                </a:solidFill>
              </a:rPr>
              <a:t>Mastery experiences were positively related to perceived success and confidence.</a:t>
            </a:r>
          </a:p>
          <a:p>
            <a:pPr marL="285750" indent="-285750">
              <a:buFont typeface="Arial" panose="020B0604020202020204" pitchFamily="34" charset="0"/>
              <a:buChar char="•"/>
            </a:pPr>
            <a:endParaRPr lang="en-GB" b="1" dirty="0">
              <a:solidFill>
                <a:schemeClr val="tx2"/>
              </a:solidFill>
            </a:endParaRPr>
          </a:p>
          <a:p>
            <a:r>
              <a:rPr lang="en-GB" sz="2000" dirty="0">
                <a:solidFill>
                  <a:schemeClr val="bg1"/>
                </a:solidFill>
              </a:rPr>
              <a:t> </a:t>
            </a:r>
            <a:r>
              <a:rPr lang="en-GB" sz="2400" b="1" dirty="0">
                <a:solidFill>
                  <a:schemeClr val="bg1"/>
                </a:solidFill>
              </a:rPr>
              <a:t>Gill, Osbourne and McPherson (2024)</a:t>
            </a:r>
            <a:endParaRPr lang="en-GB" sz="2400" b="1" dirty="0">
              <a:solidFill>
                <a:schemeClr val="tx2"/>
              </a:solidFill>
            </a:endParaRPr>
          </a:p>
          <a:p>
            <a:pPr marL="285750" indent="-285750">
              <a:buFont typeface="Arial" panose="020B0604020202020204" pitchFamily="34" charset="0"/>
              <a:buChar char="•"/>
            </a:pPr>
            <a:r>
              <a:rPr lang="en-GB" sz="2000" b="1" dirty="0">
                <a:solidFill>
                  <a:schemeClr val="tx2"/>
                </a:solidFill>
              </a:rPr>
              <a:t>Investigated music educators, found that self perception contributes explicitly to subsequent</a:t>
            </a:r>
          </a:p>
          <a:p>
            <a:r>
              <a:rPr lang="en-GB" sz="2000" b="1" dirty="0">
                <a:solidFill>
                  <a:schemeClr val="tx2"/>
                </a:solidFill>
              </a:rPr>
              <a:t>     musical achievement</a:t>
            </a:r>
            <a:r>
              <a:rPr lang="en-GB" sz="2000" b="1" dirty="0">
                <a:solidFill>
                  <a:schemeClr val="bg1"/>
                </a:solidFill>
              </a:rPr>
              <a:t>.</a:t>
            </a:r>
          </a:p>
        </p:txBody>
      </p:sp>
    </p:spTree>
    <p:extLst>
      <p:ext uri="{BB962C8B-B14F-4D97-AF65-F5344CB8AC3E}">
        <p14:creationId xmlns:p14="http://schemas.microsoft.com/office/powerpoint/2010/main" val="24299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5">
                                            <p:txEl>
                                              <p:pRg st="0" end="0"/>
                                            </p:txEl>
                                          </p:spTgt>
                                        </p:tgtEl>
                                        <p:attrNameLst>
                                          <p:attrName>style.visibility</p:attrName>
                                        </p:attrNameLst>
                                      </p:cBhvr>
                                      <p:to>
                                        <p:strVal val="visible"/>
                                      </p:to>
                                    </p:set>
                                    <p:animEffect transition="in" filter="fade">
                                      <p:cBhvr>
                                        <p:cTn id="10" dur="500"/>
                                        <p:tgtEl>
                                          <p:spTgt spid="5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5">
                                            <p:txEl>
                                              <p:pRg st="1" end="1"/>
                                            </p:txEl>
                                          </p:spTgt>
                                        </p:tgtEl>
                                        <p:attrNameLst>
                                          <p:attrName>style.visibility</p:attrName>
                                        </p:attrNameLst>
                                      </p:cBhvr>
                                      <p:to>
                                        <p:strVal val="visible"/>
                                      </p:to>
                                    </p:set>
                                    <p:animEffect transition="in" filter="fade">
                                      <p:cBhvr>
                                        <p:cTn id="13" dur="500"/>
                                        <p:tgtEl>
                                          <p:spTgt spid="55">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55">
                                            <p:txEl>
                                              <p:pRg st="2" end="2"/>
                                            </p:txEl>
                                          </p:spTgt>
                                        </p:tgtEl>
                                        <p:attrNameLst>
                                          <p:attrName>style.visibility</p:attrName>
                                        </p:attrNameLst>
                                      </p:cBhvr>
                                      <p:to>
                                        <p:strVal val="visible"/>
                                      </p:to>
                                    </p:set>
                                    <p:animEffect transition="in" filter="fade">
                                      <p:cBhvr>
                                        <p:cTn id="16" dur="500"/>
                                        <p:tgtEl>
                                          <p:spTgt spid="5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5">
                                            <p:txEl>
                                              <p:pRg st="5" end="5"/>
                                            </p:txEl>
                                          </p:spTgt>
                                        </p:tgtEl>
                                        <p:attrNameLst>
                                          <p:attrName>style.visibility</p:attrName>
                                        </p:attrNameLst>
                                      </p:cBhvr>
                                      <p:to>
                                        <p:strVal val="visible"/>
                                      </p:to>
                                    </p:set>
                                    <p:animEffect transition="in" filter="fade">
                                      <p:cBhvr>
                                        <p:cTn id="21" dur="500"/>
                                        <p:tgtEl>
                                          <p:spTgt spid="55">
                                            <p:txEl>
                                              <p:pRg st="5" end="5"/>
                                            </p:txEl>
                                          </p:spTgt>
                                        </p:tgtEl>
                                      </p:cBhvr>
                                    </p:animEffec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55">
                                            <p:txEl>
                                              <p:pRg st="6" end="6"/>
                                            </p:txEl>
                                          </p:spTgt>
                                        </p:tgtEl>
                                        <p:attrNameLst>
                                          <p:attrName>style.visibility</p:attrName>
                                        </p:attrNameLst>
                                      </p:cBhvr>
                                      <p:to>
                                        <p:strVal val="visible"/>
                                      </p:to>
                                    </p:set>
                                    <p:animEffect transition="in" filter="fade">
                                      <p:cBhvr>
                                        <p:cTn id="25" dur="500"/>
                                        <p:tgtEl>
                                          <p:spTgt spid="55">
                                            <p:txEl>
                                              <p:pRg st="6" end="6"/>
                                            </p:txEl>
                                          </p:spTgt>
                                        </p:tgtEl>
                                      </p:cBhvr>
                                    </p:animEffect>
                                  </p:childTnLst>
                                </p:cTn>
                              </p:par>
                            </p:childTnLst>
                          </p:cTn>
                        </p:par>
                        <p:par>
                          <p:cTn id="26" fill="hold">
                            <p:stCondLst>
                              <p:cond delay="1000"/>
                            </p:stCondLst>
                            <p:childTnLst>
                              <p:par>
                                <p:cTn id="27" presetID="10" presetClass="entr" presetSubtype="0" fill="hold" nodeType="afterEffect">
                                  <p:stCondLst>
                                    <p:cond delay="0"/>
                                  </p:stCondLst>
                                  <p:childTnLst>
                                    <p:set>
                                      <p:cBhvr>
                                        <p:cTn id="28" dur="1" fill="hold">
                                          <p:stCondLst>
                                            <p:cond delay="0"/>
                                          </p:stCondLst>
                                        </p:cTn>
                                        <p:tgtEl>
                                          <p:spTgt spid="55">
                                            <p:txEl>
                                              <p:pRg st="7" end="7"/>
                                            </p:txEl>
                                          </p:spTgt>
                                        </p:tgtEl>
                                        <p:attrNameLst>
                                          <p:attrName>style.visibility</p:attrName>
                                        </p:attrNameLst>
                                      </p:cBhvr>
                                      <p:to>
                                        <p:strVal val="visible"/>
                                      </p:to>
                                    </p:set>
                                    <p:animEffect transition="in" filter="fade">
                                      <p:cBhvr>
                                        <p:cTn id="29" dur="500"/>
                                        <p:tgtEl>
                                          <p:spTgt spid="55">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55">
                                            <p:txEl>
                                              <p:pRg st="9" end="9"/>
                                            </p:txEl>
                                          </p:spTgt>
                                        </p:tgtEl>
                                        <p:attrNameLst>
                                          <p:attrName>style.visibility</p:attrName>
                                        </p:attrNameLst>
                                      </p:cBhvr>
                                      <p:to>
                                        <p:strVal val="visible"/>
                                      </p:to>
                                    </p:set>
                                    <p:animEffect transition="in" filter="fade">
                                      <p:cBhvr>
                                        <p:cTn id="34" dur="500"/>
                                        <p:tgtEl>
                                          <p:spTgt spid="55">
                                            <p:txEl>
                                              <p:pRg st="9" end="9"/>
                                            </p:txEl>
                                          </p:spTgt>
                                        </p:tgtEl>
                                      </p:cBhvr>
                                    </p:animEffect>
                                  </p:childTnLst>
                                </p:cTn>
                              </p:par>
                            </p:childTnLst>
                          </p:cTn>
                        </p:par>
                        <p:par>
                          <p:cTn id="35" fill="hold">
                            <p:stCondLst>
                              <p:cond delay="500"/>
                            </p:stCondLst>
                            <p:childTnLst>
                              <p:par>
                                <p:cTn id="36" presetID="10" presetClass="entr" presetSubtype="0" fill="hold" nodeType="afterEffect">
                                  <p:stCondLst>
                                    <p:cond delay="0"/>
                                  </p:stCondLst>
                                  <p:childTnLst>
                                    <p:set>
                                      <p:cBhvr>
                                        <p:cTn id="37" dur="1" fill="hold">
                                          <p:stCondLst>
                                            <p:cond delay="0"/>
                                          </p:stCondLst>
                                        </p:cTn>
                                        <p:tgtEl>
                                          <p:spTgt spid="55">
                                            <p:txEl>
                                              <p:pRg st="10" end="10"/>
                                            </p:txEl>
                                          </p:spTgt>
                                        </p:tgtEl>
                                        <p:attrNameLst>
                                          <p:attrName>style.visibility</p:attrName>
                                        </p:attrNameLst>
                                      </p:cBhvr>
                                      <p:to>
                                        <p:strVal val="visible"/>
                                      </p:to>
                                    </p:set>
                                    <p:animEffect transition="in" filter="fade">
                                      <p:cBhvr>
                                        <p:cTn id="38" dur="500"/>
                                        <p:tgtEl>
                                          <p:spTgt spid="55">
                                            <p:txEl>
                                              <p:pRg st="10" end="10"/>
                                            </p:txEl>
                                          </p:spTgt>
                                        </p:tgtEl>
                                      </p:cBhvr>
                                    </p:animEffect>
                                  </p:childTnLst>
                                </p:cTn>
                              </p:par>
                            </p:childTnLst>
                          </p:cTn>
                        </p:par>
                        <p:par>
                          <p:cTn id="39" fill="hold">
                            <p:stCondLst>
                              <p:cond delay="1000"/>
                            </p:stCondLst>
                            <p:childTnLst>
                              <p:par>
                                <p:cTn id="40" presetID="10" presetClass="entr" presetSubtype="0" fill="hold" nodeType="afterEffect">
                                  <p:stCondLst>
                                    <p:cond delay="0"/>
                                  </p:stCondLst>
                                  <p:childTnLst>
                                    <p:set>
                                      <p:cBhvr>
                                        <p:cTn id="41" dur="1" fill="hold">
                                          <p:stCondLst>
                                            <p:cond delay="0"/>
                                          </p:stCondLst>
                                        </p:cTn>
                                        <p:tgtEl>
                                          <p:spTgt spid="55">
                                            <p:txEl>
                                              <p:pRg st="11" end="11"/>
                                            </p:txEl>
                                          </p:spTgt>
                                        </p:tgtEl>
                                        <p:attrNameLst>
                                          <p:attrName>style.visibility</p:attrName>
                                        </p:attrNameLst>
                                      </p:cBhvr>
                                      <p:to>
                                        <p:strVal val="visible"/>
                                      </p:to>
                                    </p:set>
                                    <p:animEffect transition="in" filter="fade">
                                      <p:cBhvr>
                                        <p:cTn id="42" dur="500"/>
                                        <p:tgtEl>
                                          <p:spTgt spid="5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9B2E8-F92F-3920-164F-9629C55592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64ACAD-01E5-12E9-0CCF-303E6FD78A04}"/>
              </a:ext>
            </a:extLst>
          </p:cNvPr>
          <p:cNvSpPr>
            <a:spLocks noGrp="1"/>
          </p:cNvSpPr>
          <p:nvPr>
            <p:ph type="title"/>
          </p:nvPr>
        </p:nvSpPr>
        <p:spPr>
          <a:xfrm>
            <a:off x="735760" y="877756"/>
            <a:ext cx="11588320" cy="697044"/>
          </a:xfrm>
        </p:spPr>
        <p:txBody>
          <a:bodyPr/>
          <a:lstStyle/>
          <a:p>
            <a:r>
              <a:rPr lang="en-US" dirty="0"/>
              <a:t>AN INTERVENTION ADOLESCENTS WILL USE</a:t>
            </a:r>
            <a:br>
              <a:rPr lang="en-US" dirty="0"/>
            </a:br>
            <a:endParaRPr lang="en-US" dirty="0"/>
          </a:p>
        </p:txBody>
      </p:sp>
      <p:sp>
        <p:nvSpPr>
          <p:cNvPr id="5" name="Slide Number Placeholder 4">
            <a:extLst>
              <a:ext uri="{FF2B5EF4-FFF2-40B4-BE49-F238E27FC236}">
                <a16:creationId xmlns:a16="http://schemas.microsoft.com/office/drawing/2014/main" id="{5EB82DEB-1F2B-C9BB-038A-9419561ED985}"/>
              </a:ext>
            </a:extLst>
          </p:cNvPr>
          <p:cNvSpPr>
            <a:spLocks noGrp="1"/>
          </p:cNvSpPr>
          <p:nvPr>
            <p:ph type="sldNum" sz="quarter" idx="12"/>
          </p:nvPr>
        </p:nvSpPr>
        <p:spPr/>
        <p:txBody>
          <a:bodyPr/>
          <a:lstStyle/>
          <a:p>
            <a:fld id="{95CBEC59-7FF9-4688-98DF-89832A0C9025}" type="slidenum">
              <a:rPr lang="en-US" smtClean="0"/>
              <a:pPr/>
              <a:t>22</a:t>
            </a:fld>
            <a:endParaRPr lang="en-US" dirty="0"/>
          </a:p>
        </p:txBody>
      </p:sp>
      <p:sp>
        <p:nvSpPr>
          <p:cNvPr id="55" name="TextBox 54">
            <a:extLst>
              <a:ext uri="{FF2B5EF4-FFF2-40B4-BE49-F238E27FC236}">
                <a16:creationId xmlns:a16="http://schemas.microsoft.com/office/drawing/2014/main" id="{85E90B87-C8DB-E7C7-C7F7-3F348A170362}"/>
              </a:ext>
            </a:extLst>
          </p:cNvPr>
          <p:cNvSpPr txBox="1"/>
          <p:nvPr/>
        </p:nvSpPr>
        <p:spPr>
          <a:xfrm>
            <a:off x="606393" y="1226278"/>
            <a:ext cx="11138567" cy="3631763"/>
          </a:xfrm>
          <a:prstGeom prst="rect">
            <a:avLst/>
          </a:prstGeom>
          <a:noFill/>
        </p:spPr>
        <p:txBody>
          <a:bodyPr wrap="square" rtlCol="0">
            <a:spAutoFit/>
          </a:bodyPr>
          <a:lstStyle/>
          <a:p>
            <a:r>
              <a:rPr lang="en-GB" sz="2400" dirty="0">
                <a:solidFill>
                  <a:schemeClr val="bg1"/>
                </a:solidFill>
              </a:rPr>
              <a:t>Social Media</a:t>
            </a:r>
            <a:endParaRPr lang="en-GB" sz="2000" dirty="0">
              <a:solidFill>
                <a:schemeClr val="bg1"/>
              </a:solidFill>
            </a:endParaRPr>
          </a:p>
          <a:p>
            <a:r>
              <a:rPr lang="en-GB" i="1" dirty="0"/>
              <a:t>	</a:t>
            </a:r>
            <a:r>
              <a:rPr lang="en-GB" sz="2400" b="1" i="1" dirty="0">
                <a:solidFill>
                  <a:schemeClr val="tx2"/>
                </a:solidFill>
              </a:rPr>
              <a:t>‘I've done lots of straw exercises before from YouTube and from TikTok and </a:t>
            </a:r>
          </a:p>
          <a:p>
            <a:r>
              <a:rPr lang="en-GB" sz="2400" b="1" i="1" dirty="0">
                <a:solidFill>
                  <a:schemeClr val="tx2"/>
                </a:solidFill>
              </a:rPr>
              <a:t>Instagram but I feel like they're always random and some are better than others, just depended which one came up’ </a:t>
            </a:r>
            <a:r>
              <a:rPr lang="en-GB" sz="1400" dirty="0">
                <a:solidFill>
                  <a:schemeClr val="tx2"/>
                </a:solidFill>
              </a:rPr>
              <a:t>(participant 6)</a:t>
            </a:r>
            <a:r>
              <a:rPr lang="en-GB" sz="1400" dirty="0"/>
              <a:t>.</a:t>
            </a:r>
            <a:endParaRPr lang="en-GB" sz="1400" b="1" dirty="0">
              <a:solidFill>
                <a:schemeClr val="tx2"/>
              </a:solidFill>
            </a:endParaRPr>
          </a:p>
          <a:p>
            <a:endParaRPr lang="en-GB" sz="2400" dirty="0">
              <a:solidFill>
                <a:schemeClr val="bg1"/>
              </a:solidFill>
            </a:endParaRPr>
          </a:p>
          <a:p>
            <a:r>
              <a:rPr lang="en-GB" sz="2400" dirty="0">
                <a:solidFill>
                  <a:schemeClr val="bg1"/>
                </a:solidFill>
              </a:rPr>
              <a:t>The Warm up Videos:</a:t>
            </a:r>
          </a:p>
          <a:p>
            <a:endParaRPr lang="en-GB" sz="2400" dirty="0">
              <a:solidFill>
                <a:schemeClr val="bg1"/>
              </a:solidFill>
            </a:endParaRPr>
          </a:p>
          <a:p>
            <a:endParaRPr lang="en-GB" sz="2400" b="1" dirty="0">
              <a:solidFill>
                <a:schemeClr val="tx2"/>
              </a:solidFill>
            </a:endParaRPr>
          </a:p>
          <a:p>
            <a:endParaRPr lang="en-GB" b="1" dirty="0">
              <a:solidFill>
                <a:schemeClr val="tx2"/>
              </a:solidFill>
            </a:endParaRPr>
          </a:p>
          <a:p>
            <a:endParaRPr lang="en-GB" sz="2000" dirty="0">
              <a:solidFill>
                <a:schemeClr val="bg1"/>
              </a:solidFill>
            </a:endParaRPr>
          </a:p>
        </p:txBody>
      </p:sp>
      <p:grpSp>
        <p:nvGrpSpPr>
          <p:cNvPr id="15" name="Group 14">
            <a:extLst>
              <a:ext uri="{FF2B5EF4-FFF2-40B4-BE49-F238E27FC236}">
                <a16:creationId xmlns:a16="http://schemas.microsoft.com/office/drawing/2014/main" id="{5633C064-B45A-B1B3-E832-823A116FF5F6}"/>
              </a:ext>
            </a:extLst>
          </p:cNvPr>
          <p:cNvGrpSpPr/>
          <p:nvPr/>
        </p:nvGrpSpPr>
        <p:grpSpPr>
          <a:xfrm>
            <a:off x="1174076" y="3733948"/>
            <a:ext cx="9666644" cy="697045"/>
            <a:chOff x="1148080" y="4587388"/>
            <a:chExt cx="10111760" cy="1035735"/>
          </a:xfrm>
        </p:grpSpPr>
        <p:sp>
          <p:nvSpPr>
            <p:cNvPr id="3" name="Speech Bubble: Rectangle with Corners Rounded 2">
              <a:extLst>
                <a:ext uri="{FF2B5EF4-FFF2-40B4-BE49-F238E27FC236}">
                  <a16:creationId xmlns:a16="http://schemas.microsoft.com/office/drawing/2014/main" id="{DC34607E-1947-2066-BD87-4412CD36F20B}"/>
                </a:ext>
              </a:extLst>
            </p:cNvPr>
            <p:cNvSpPr/>
            <p:nvPr/>
          </p:nvSpPr>
          <p:spPr>
            <a:xfrm>
              <a:off x="1148080" y="4587388"/>
              <a:ext cx="15036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‘Comfortable </a:t>
              </a:r>
            </a:p>
            <a:p>
              <a:pPr algn="ctr"/>
              <a:r>
                <a:rPr lang="en-GB" sz="1400" b="1" dirty="0">
                  <a:solidFill>
                    <a:schemeClr val="tx1"/>
                  </a:solidFill>
                  <a:latin typeface="+mj-lt"/>
                </a:rPr>
                <a:t>Range’</a:t>
              </a:r>
            </a:p>
          </p:txBody>
        </p:sp>
        <p:sp>
          <p:nvSpPr>
            <p:cNvPr id="6" name="Speech Bubble: Rectangle with Corners Rounded 5">
              <a:extLst>
                <a:ext uri="{FF2B5EF4-FFF2-40B4-BE49-F238E27FC236}">
                  <a16:creationId xmlns:a16="http://schemas.microsoft.com/office/drawing/2014/main" id="{58746CB0-860A-E611-0A32-76BDA2B92FF1}"/>
                </a:ext>
              </a:extLst>
            </p:cNvPr>
            <p:cNvSpPr/>
            <p:nvPr/>
          </p:nvSpPr>
          <p:spPr>
            <a:xfrm>
              <a:off x="2972640" y="4587388"/>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‘Easy to follow’</a:t>
              </a:r>
            </a:p>
          </p:txBody>
        </p:sp>
        <p:sp>
          <p:nvSpPr>
            <p:cNvPr id="8" name="Speech Bubble: Rectangle with Corners Rounded 7">
              <a:extLst>
                <a:ext uri="{FF2B5EF4-FFF2-40B4-BE49-F238E27FC236}">
                  <a16:creationId xmlns:a16="http://schemas.microsoft.com/office/drawing/2014/main" id="{4803F1E5-DC89-4A85-0D5B-982A3E1ABEAD}"/>
                </a:ext>
              </a:extLst>
            </p:cNvPr>
            <p:cNvSpPr/>
            <p:nvPr/>
          </p:nvSpPr>
          <p:spPr>
            <a:xfrm>
              <a:off x="4693920" y="4587388"/>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‘Really helpful’</a:t>
              </a:r>
            </a:p>
          </p:txBody>
        </p:sp>
        <p:sp>
          <p:nvSpPr>
            <p:cNvPr id="10" name="Speech Bubble: Rectangle with Corners Rounded 9">
              <a:extLst>
                <a:ext uri="{FF2B5EF4-FFF2-40B4-BE49-F238E27FC236}">
                  <a16:creationId xmlns:a16="http://schemas.microsoft.com/office/drawing/2014/main" id="{B72D20C6-43E3-3CF5-02B7-250A8A0ED2A1}"/>
                </a:ext>
              </a:extLst>
            </p:cNvPr>
            <p:cNvSpPr/>
            <p:nvPr/>
          </p:nvSpPr>
          <p:spPr>
            <a:xfrm>
              <a:off x="641520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‘Gave me a focus’</a:t>
              </a:r>
            </a:p>
          </p:txBody>
        </p:sp>
        <p:sp>
          <p:nvSpPr>
            <p:cNvPr id="12" name="Speech Bubble: Rectangle with Corners Rounded 11">
              <a:extLst>
                <a:ext uri="{FF2B5EF4-FFF2-40B4-BE49-F238E27FC236}">
                  <a16:creationId xmlns:a16="http://schemas.microsoft.com/office/drawing/2014/main" id="{81526217-DD78-285C-44F4-70F247FA677A}"/>
                </a:ext>
              </a:extLst>
            </p:cNvPr>
            <p:cNvSpPr/>
            <p:nvPr/>
          </p:nvSpPr>
          <p:spPr>
            <a:xfrm>
              <a:off x="813648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‘Well sequenced’</a:t>
              </a:r>
            </a:p>
          </p:txBody>
        </p:sp>
        <p:sp>
          <p:nvSpPr>
            <p:cNvPr id="14" name="Speech Bubble: Rectangle with Corners Rounded 13">
              <a:extLst>
                <a:ext uri="{FF2B5EF4-FFF2-40B4-BE49-F238E27FC236}">
                  <a16:creationId xmlns:a16="http://schemas.microsoft.com/office/drawing/2014/main" id="{B96E6465-7F91-0FF7-1DD5-11D312295F5B}"/>
                </a:ext>
              </a:extLst>
            </p:cNvPr>
            <p:cNvSpPr/>
            <p:nvPr/>
          </p:nvSpPr>
          <p:spPr>
            <a:xfrm>
              <a:off x="9857760" y="4617283"/>
              <a:ext cx="1402080" cy="1005840"/>
            </a:xfrm>
            <a:prstGeom prst="wedgeRoundRectCallou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mj-lt"/>
                </a:rPr>
                <a:t>‘Enjoyable and fun!’</a:t>
              </a:r>
            </a:p>
          </p:txBody>
        </p:sp>
      </p:grpSp>
      <p:sp>
        <p:nvSpPr>
          <p:cNvPr id="17" name="TextBox 16">
            <a:extLst>
              <a:ext uri="{FF2B5EF4-FFF2-40B4-BE49-F238E27FC236}">
                <a16:creationId xmlns:a16="http://schemas.microsoft.com/office/drawing/2014/main" id="{22A705BD-E94D-5EC9-B2C6-F893B6E86056}"/>
              </a:ext>
            </a:extLst>
          </p:cNvPr>
          <p:cNvSpPr txBox="1"/>
          <p:nvPr/>
        </p:nvSpPr>
        <p:spPr>
          <a:xfrm>
            <a:off x="606392" y="4710210"/>
            <a:ext cx="11717687" cy="1369606"/>
          </a:xfrm>
          <a:prstGeom prst="rect">
            <a:avLst/>
          </a:prstGeom>
          <a:noFill/>
        </p:spPr>
        <p:txBody>
          <a:bodyPr wrap="square">
            <a:spAutoFit/>
          </a:bodyPr>
          <a:lstStyle/>
          <a:p>
            <a:r>
              <a:rPr lang="en-GB" sz="2400" dirty="0">
                <a:solidFill>
                  <a:schemeClr val="bg1"/>
                </a:solidFill>
              </a:rPr>
              <a:t>Used independently</a:t>
            </a:r>
            <a:endParaRPr lang="en-GB" sz="2000" dirty="0">
              <a:solidFill>
                <a:schemeClr val="bg1"/>
              </a:solidFill>
            </a:endParaRPr>
          </a:p>
          <a:p>
            <a:endParaRPr lang="en-GB" sz="1100" i="1" dirty="0"/>
          </a:p>
          <a:p>
            <a:r>
              <a:rPr lang="en-GB" sz="2400" b="1" i="1" dirty="0">
                <a:solidFill>
                  <a:schemeClr val="tx2"/>
                </a:solidFill>
              </a:rPr>
              <a:t>	‘I've been in a show this last weekend and I decided to use the straw phonation exercises before the show’</a:t>
            </a:r>
            <a:r>
              <a:rPr lang="en-GB" sz="2400" b="1" dirty="0">
                <a:solidFill>
                  <a:schemeClr val="tx2"/>
                </a:solidFill>
              </a:rPr>
              <a:t> </a:t>
            </a:r>
            <a:r>
              <a:rPr lang="en-GB" sz="1400" b="1" dirty="0">
                <a:solidFill>
                  <a:schemeClr val="tx2"/>
                </a:solidFill>
              </a:rPr>
              <a:t>(participant 4).</a:t>
            </a:r>
          </a:p>
        </p:txBody>
      </p:sp>
    </p:spTree>
    <p:extLst>
      <p:ext uri="{BB962C8B-B14F-4D97-AF65-F5344CB8AC3E}">
        <p14:creationId xmlns:p14="http://schemas.microsoft.com/office/powerpoint/2010/main" val="354354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
                                            <p:txEl>
                                              <p:pRg st="0" end="0"/>
                                            </p:txEl>
                                          </p:spTgt>
                                        </p:tgtEl>
                                        <p:attrNameLst>
                                          <p:attrName>style.visibility</p:attrName>
                                        </p:attrNameLst>
                                      </p:cBhvr>
                                      <p:to>
                                        <p:strVal val="visible"/>
                                      </p:to>
                                    </p:set>
                                    <p:animEffect transition="in" filter="fade">
                                      <p:cBhvr>
                                        <p:cTn id="12" dur="500"/>
                                        <p:tgtEl>
                                          <p:spTgt spid="55">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5">
                                            <p:txEl>
                                              <p:pRg st="1" end="1"/>
                                            </p:txEl>
                                          </p:spTgt>
                                        </p:tgtEl>
                                        <p:attrNameLst>
                                          <p:attrName>style.visibility</p:attrName>
                                        </p:attrNameLst>
                                      </p:cBhvr>
                                      <p:to>
                                        <p:strVal val="visible"/>
                                      </p:to>
                                    </p:set>
                                    <p:animEffect transition="in" filter="fade">
                                      <p:cBhvr>
                                        <p:cTn id="15" dur="500"/>
                                        <p:tgtEl>
                                          <p:spTgt spid="55">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5">
                                            <p:txEl>
                                              <p:pRg st="2" end="2"/>
                                            </p:txEl>
                                          </p:spTgt>
                                        </p:tgtEl>
                                        <p:attrNameLst>
                                          <p:attrName>style.visibility</p:attrName>
                                        </p:attrNameLst>
                                      </p:cBhvr>
                                      <p:to>
                                        <p:strVal val="visible"/>
                                      </p:to>
                                    </p:set>
                                    <p:animEffect transition="in" filter="fade">
                                      <p:cBhvr>
                                        <p:cTn id="18" dur="500"/>
                                        <p:tgtEl>
                                          <p:spTgt spid="5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5">
                                            <p:txEl>
                                              <p:pRg st="4" end="4"/>
                                            </p:txEl>
                                          </p:spTgt>
                                        </p:tgtEl>
                                        <p:attrNameLst>
                                          <p:attrName>style.visibility</p:attrName>
                                        </p:attrNameLst>
                                      </p:cBhvr>
                                      <p:to>
                                        <p:strVal val="visible"/>
                                      </p:to>
                                    </p:set>
                                    <p:animEffect transition="in" filter="fade">
                                      <p:cBhvr>
                                        <p:cTn id="23" dur="500"/>
                                        <p:tgtEl>
                                          <p:spTgt spid="55">
                                            <p:txEl>
                                              <p:pRg st="4" end="4"/>
                                            </p:txEl>
                                          </p:spTgt>
                                        </p:tgtEl>
                                      </p:cBhvr>
                                    </p:animEffect>
                                  </p:childTnLst>
                                </p:cTn>
                              </p:par>
                            </p:childTnLst>
                          </p:cTn>
                        </p:par>
                        <p:par>
                          <p:cTn id="24" fill="hold">
                            <p:stCondLst>
                              <p:cond delay="500"/>
                            </p:stCondLst>
                            <p:childTnLst>
                              <p:par>
                                <p:cTn id="25" presetID="16" presetClass="entr" presetSubtype="21"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arn(inVertical)">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xEl>
                                              <p:pRg st="0" end="0"/>
                                            </p:txEl>
                                          </p:spTgt>
                                        </p:tgtEl>
                                        <p:attrNameLst>
                                          <p:attrName>style.visibility</p:attrName>
                                        </p:attrNameLst>
                                      </p:cBhvr>
                                      <p:to>
                                        <p:strVal val="visible"/>
                                      </p:to>
                                    </p:set>
                                    <p:animEffect transition="in" filter="fade">
                                      <p:cBhvr>
                                        <p:cTn id="32" dur="500"/>
                                        <p:tgtEl>
                                          <p:spTgt spid="17">
                                            <p:txEl>
                                              <p:pRg st="0" end="0"/>
                                            </p:txEl>
                                          </p:spTgt>
                                        </p:tgtEl>
                                      </p:cBhvr>
                                    </p:animEffect>
                                  </p:childTnLst>
                                </p:cTn>
                              </p:par>
                            </p:childTnLst>
                          </p:cTn>
                        </p:par>
                        <p:par>
                          <p:cTn id="33" fill="hold">
                            <p:stCondLst>
                              <p:cond delay="500"/>
                            </p:stCondLst>
                            <p:childTnLst>
                              <p:par>
                                <p:cTn id="34" presetID="10" presetClass="entr" presetSubtype="0" fill="hold" nodeType="afterEffect">
                                  <p:stCondLst>
                                    <p:cond delay="0"/>
                                  </p:stCondLst>
                                  <p:childTnLst>
                                    <p:set>
                                      <p:cBhvr>
                                        <p:cTn id="35" dur="1" fill="hold">
                                          <p:stCondLst>
                                            <p:cond delay="0"/>
                                          </p:stCondLst>
                                        </p:cTn>
                                        <p:tgtEl>
                                          <p:spTgt spid="17">
                                            <p:txEl>
                                              <p:pRg st="2" end="2"/>
                                            </p:txEl>
                                          </p:spTgt>
                                        </p:tgtEl>
                                        <p:attrNameLst>
                                          <p:attrName>style.visibility</p:attrName>
                                        </p:attrNameLst>
                                      </p:cBhvr>
                                      <p:to>
                                        <p:strVal val="visible"/>
                                      </p:to>
                                    </p:set>
                                    <p:animEffect transition="in" filter="fade">
                                      <p:cBhvr>
                                        <p:cTn id="36" dur="500"/>
                                        <p:tgtEl>
                                          <p:spTgt spid="1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7A236E-8744-416F-B1CD-0874608D40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572D70-434C-D0EA-38B0-650A9AF44369}"/>
              </a:ext>
            </a:extLst>
          </p:cNvPr>
          <p:cNvSpPr>
            <a:spLocks noGrp="1"/>
          </p:cNvSpPr>
          <p:nvPr>
            <p:ph type="title"/>
          </p:nvPr>
        </p:nvSpPr>
        <p:spPr>
          <a:xfrm>
            <a:off x="928800" y="1476846"/>
            <a:ext cx="9308276" cy="697044"/>
          </a:xfrm>
        </p:spPr>
        <p:txBody>
          <a:bodyPr/>
          <a:lstStyle/>
          <a:p>
            <a:r>
              <a:rPr lang="en-US" sz="2800" dirty="0"/>
              <a:t>MOVING TOWARDS A PEDAGOGICAL</a:t>
            </a:r>
            <a:br>
              <a:rPr lang="en-US" sz="2800" dirty="0"/>
            </a:br>
            <a:r>
              <a:rPr lang="en-US" sz="2800" dirty="0"/>
              <a:t>MODEL FOR SOVT-INFORMED ADOLESCENT BELT</a:t>
            </a:r>
            <a:br>
              <a:rPr lang="en-US" dirty="0"/>
            </a:br>
            <a:endParaRPr lang="en-US" dirty="0"/>
          </a:p>
        </p:txBody>
      </p:sp>
      <p:sp>
        <p:nvSpPr>
          <p:cNvPr id="5" name="Slide Number Placeholder 4">
            <a:extLst>
              <a:ext uri="{FF2B5EF4-FFF2-40B4-BE49-F238E27FC236}">
                <a16:creationId xmlns:a16="http://schemas.microsoft.com/office/drawing/2014/main" id="{087C77A2-2323-B702-D363-51A216D36843}"/>
              </a:ext>
            </a:extLst>
          </p:cNvPr>
          <p:cNvSpPr>
            <a:spLocks noGrp="1"/>
          </p:cNvSpPr>
          <p:nvPr>
            <p:ph type="sldNum" sz="quarter" idx="12"/>
          </p:nvPr>
        </p:nvSpPr>
        <p:spPr/>
        <p:txBody>
          <a:bodyPr/>
          <a:lstStyle/>
          <a:p>
            <a:fld id="{95CBEC59-7FF9-4688-98DF-89832A0C9025}" type="slidenum">
              <a:rPr lang="en-US" smtClean="0"/>
              <a:pPr/>
              <a:t>23</a:t>
            </a:fld>
            <a:endParaRPr lang="en-US" dirty="0"/>
          </a:p>
        </p:txBody>
      </p:sp>
      <p:sp>
        <p:nvSpPr>
          <p:cNvPr id="3" name="TextBox 2">
            <a:extLst>
              <a:ext uri="{FF2B5EF4-FFF2-40B4-BE49-F238E27FC236}">
                <a16:creationId xmlns:a16="http://schemas.microsoft.com/office/drawing/2014/main" id="{99D40916-93F7-A33C-EA46-DB18995D3C28}"/>
              </a:ext>
            </a:extLst>
          </p:cNvPr>
          <p:cNvSpPr txBox="1"/>
          <p:nvPr/>
        </p:nvSpPr>
        <p:spPr>
          <a:xfrm>
            <a:off x="1131628" y="2895600"/>
            <a:ext cx="9928744" cy="646331"/>
          </a:xfrm>
          <a:prstGeom prst="rect">
            <a:avLst/>
          </a:prstGeom>
          <a:noFill/>
        </p:spPr>
        <p:txBody>
          <a:bodyPr wrap="none" rtlCol="0">
            <a:spAutoFit/>
          </a:bodyPr>
          <a:lstStyle/>
          <a:p>
            <a:r>
              <a:rPr lang="en-GB" sz="3600" b="1" dirty="0">
                <a:solidFill>
                  <a:schemeClr val="tx2"/>
                </a:solidFill>
              </a:rPr>
              <a:t>Assess – Prepare – Transfer – Reflect – Individualise </a:t>
            </a:r>
          </a:p>
        </p:txBody>
      </p:sp>
      <p:sp>
        <p:nvSpPr>
          <p:cNvPr id="4" name="TextBox 3">
            <a:extLst>
              <a:ext uri="{FF2B5EF4-FFF2-40B4-BE49-F238E27FC236}">
                <a16:creationId xmlns:a16="http://schemas.microsoft.com/office/drawing/2014/main" id="{91283215-CAF3-A89B-B7C7-B3233BC7A5E7}"/>
              </a:ext>
            </a:extLst>
          </p:cNvPr>
          <p:cNvSpPr txBox="1"/>
          <p:nvPr/>
        </p:nvSpPr>
        <p:spPr>
          <a:xfrm>
            <a:off x="928800" y="4470400"/>
            <a:ext cx="10042173" cy="1200329"/>
          </a:xfrm>
          <a:prstGeom prst="rect">
            <a:avLst/>
          </a:prstGeom>
          <a:noFill/>
        </p:spPr>
        <p:txBody>
          <a:bodyPr wrap="none" rtlCol="0">
            <a:spAutoFit/>
          </a:bodyPr>
          <a:lstStyle/>
          <a:p>
            <a:r>
              <a:rPr lang="en-GB" sz="2400" dirty="0">
                <a:solidFill>
                  <a:schemeClr val="bg1"/>
                </a:solidFill>
              </a:rPr>
              <a:t>This model positions SOVT work as a means through which adolescent singers </a:t>
            </a:r>
          </a:p>
          <a:p>
            <a:r>
              <a:rPr lang="en-GB" sz="2400" dirty="0">
                <a:solidFill>
                  <a:schemeClr val="bg1"/>
                </a:solidFill>
              </a:rPr>
              <a:t>can both prepare the voice and develop perceptual skills required to </a:t>
            </a:r>
          </a:p>
          <a:p>
            <a:r>
              <a:rPr lang="en-GB" sz="2400" dirty="0">
                <a:solidFill>
                  <a:schemeClr val="bg1"/>
                </a:solidFill>
              </a:rPr>
              <a:t>manage vocal tasks with increasing independence</a:t>
            </a:r>
            <a:r>
              <a:rPr lang="en-GB" dirty="0">
                <a:solidFill>
                  <a:schemeClr val="bg1"/>
                </a:solidFill>
              </a:rPr>
              <a:t>.</a:t>
            </a:r>
          </a:p>
        </p:txBody>
      </p:sp>
    </p:spTree>
    <p:extLst>
      <p:ext uri="{BB962C8B-B14F-4D97-AF65-F5344CB8AC3E}">
        <p14:creationId xmlns:p14="http://schemas.microsoft.com/office/powerpoint/2010/main" val="1522051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4">
                                            <p:txEl>
                                              <p:pRg st="0" end="0"/>
                                            </p:txEl>
                                          </p:spTgt>
                                        </p:tgtEl>
                                        <p:attrNameLst>
                                          <p:attrName>style.visibility</p:attrName>
                                        </p:attrNameLst>
                                      </p:cBhvr>
                                      <p:to>
                                        <p:strVal val="visible"/>
                                      </p:to>
                                    </p:set>
                                    <p:animEffect transition="in" filter="fade">
                                      <p:cBhvr>
                                        <p:cTn id="16" dur="500"/>
                                        <p:tgtEl>
                                          <p:spTgt spid="4">
                                            <p:txEl>
                                              <p:pRg st="0" end="0"/>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15848-EB78-E1FC-3C13-1B800F5A48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6B7EC2-A6E8-224F-2F55-882A9D346B0A}"/>
              </a:ext>
            </a:extLst>
          </p:cNvPr>
          <p:cNvSpPr>
            <a:spLocks noGrp="1"/>
          </p:cNvSpPr>
          <p:nvPr>
            <p:ph type="title"/>
          </p:nvPr>
        </p:nvSpPr>
        <p:spPr>
          <a:xfrm>
            <a:off x="928800" y="1476846"/>
            <a:ext cx="9308276" cy="697044"/>
          </a:xfrm>
        </p:spPr>
        <p:txBody>
          <a:bodyPr/>
          <a:lstStyle/>
          <a:p>
            <a:r>
              <a:rPr lang="en-US" sz="2800" dirty="0"/>
              <a:t>MOVING TOWARDS A PEDAGOGICAL</a:t>
            </a:r>
            <a:br>
              <a:rPr lang="en-US" sz="2800" dirty="0"/>
            </a:br>
            <a:r>
              <a:rPr lang="en-US" sz="2800" dirty="0"/>
              <a:t>MODEL FOR SOVT-INFORMED ADOLESCENT BELT</a:t>
            </a:r>
            <a:br>
              <a:rPr lang="en-US" dirty="0"/>
            </a:br>
            <a:endParaRPr lang="en-US" dirty="0"/>
          </a:p>
        </p:txBody>
      </p:sp>
      <p:sp>
        <p:nvSpPr>
          <p:cNvPr id="5" name="Slide Number Placeholder 4">
            <a:extLst>
              <a:ext uri="{FF2B5EF4-FFF2-40B4-BE49-F238E27FC236}">
                <a16:creationId xmlns:a16="http://schemas.microsoft.com/office/drawing/2014/main" id="{8612C7D3-9266-75E8-6EE6-44CF854A9C56}"/>
              </a:ext>
            </a:extLst>
          </p:cNvPr>
          <p:cNvSpPr>
            <a:spLocks noGrp="1"/>
          </p:cNvSpPr>
          <p:nvPr>
            <p:ph type="sldNum" sz="quarter" idx="12"/>
          </p:nvPr>
        </p:nvSpPr>
        <p:spPr/>
        <p:txBody>
          <a:bodyPr/>
          <a:lstStyle/>
          <a:p>
            <a:fld id="{95CBEC59-7FF9-4688-98DF-89832A0C9025}" type="slidenum">
              <a:rPr lang="en-US" smtClean="0"/>
              <a:pPr/>
              <a:t>24</a:t>
            </a:fld>
            <a:endParaRPr lang="en-US" dirty="0"/>
          </a:p>
        </p:txBody>
      </p:sp>
      <p:sp>
        <p:nvSpPr>
          <p:cNvPr id="3" name="TextBox 2">
            <a:extLst>
              <a:ext uri="{FF2B5EF4-FFF2-40B4-BE49-F238E27FC236}">
                <a16:creationId xmlns:a16="http://schemas.microsoft.com/office/drawing/2014/main" id="{07973E01-A754-7BAB-D8C5-BDC3014B9FA1}"/>
              </a:ext>
            </a:extLst>
          </p:cNvPr>
          <p:cNvSpPr txBox="1"/>
          <p:nvPr/>
        </p:nvSpPr>
        <p:spPr>
          <a:xfrm>
            <a:off x="1598988" y="2929785"/>
            <a:ext cx="3714692" cy="1754326"/>
          </a:xfrm>
          <a:prstGeom prst="rect">
            <a:avLst/>
          </a:prstGeom>
          <a:noFill/>
        </p:spPr>
        <p:txBody>
          <a:bodyPr wrap="square" rtlCol="0">
            <a:spAutoFit/>
          </a:bodyPr>
          <a:lstStyle/>
          <a:p>
            <a:r>
              <a:rPr lang="en-GB" sz="3600" b="1" dirty="0">
                <a:solidFill>
                  <a:schemeClr val="tx2"/>
                </a:solidFill>
              </a:rPr>
              <a:t>Teacher prescribed exercises</a:t>
            </a:r>
          </a:p>
        </p:txBody>
      </p:sp>
      <p:sp>
        <p:nvSpPr>
          <p:cNvPr id="7" name="TextBox 6">
            <a:extLst>
              <a:ext uri="{FF2B5EF4-FFF2-40B4-BE49-F238E27FC236}">
                <a16:creationId xmlns:a16="http://schemas.microsoft.com/office/drawing/2014/main" id="{733EF759-B144-1D2D-A4EC-3FCB35A338EB}"/>
              </a:ext>
            </a:extLst>
          </p:cNvPr>
          <p:cNvSpPr txBox="1"/>
          <p:nvPr/>
        </p:nvSpPr>
        <p:spPr>
          <a:xfrm>
            <a:off x="8018006" y="2981185"/>
            <a:ext cx="3714692" cy="1754326"/>
          </a:xfrm>
          <a:prstGeom prst="rect">
            <a:avLst/>
          </a:prstGeom>
          <a:noFill/>
        </p:spPr>
        <p:txBody>
          <a:bodyPr wrap="square" rtlCol="0">
            <a:spAutoFit/>
          </a:bodyPr>
          <a:lstStyle/>
          <a:p>
            <a:r>
              <a:rPr lang="en-GB" sz="3600" b="1" dirty="0">
                <a:solidFill>
                  <a:schemeClr val="tx2"/>
                </a:solidFill>
              </a:rPr>
              <a:t>A tool for developing vocal self awareness</a:t>
            </a:r>
          </a:p>
        </p:txBody>
      </p:sp>
      <p:sp>
        <p:nvSpPr>
          <p:cNvPr id="8" name="Arrow: Right 7">
            <a:extLst>
              <a:ext uri="{FF2B5EF4-FFF2-40B4-BE49-F238E27FC236}">
                <a16:creationId xmlns:a16="http://schemas.microsoft.com/office/drawing/2014/main" id="{B0AF1729-1682-FDB4-96F0-C1E3435B5658}"/>
              </a:ext>
            </a:extLst>
          </p:cNvPr>
          <p:cNvSpPr/>
          <p:nvPr/>
        </p:nvSpPr>
        <p:spPr>
          <a:xfrm>
            <a:off x="5182494" y="3431628"/>
            <a:ext cx="1991360" cy="853440"/>
          </a:xfrm>
          <a:prstGeom prst="rightArrow">
            <a:avLst/>
          </a:prstGeom>
          <a:gradFill flip="none" rotWithShape="1">
            <a:gsLst>
              <a:gs pos="0">
                <a:srgbClr val="FFC000"/>
              </a:gs>
              <a:gs pos="50000">
                <a:schemeClr val="tx2">
                  <a:lumMod val="40000"/>
                  <a:lumOff val="60000"/>
                  <a:shade val="67500"/>
                  <a:satMod val="115000"/>
                </a:schemeClr>
              </a:gs>
              <a:gs pos="100000">
                <a:schemeClr val="tx2">
                  <a:lumMod val="40000"/>
                  <a:lumOff val="60000"/>
                  <a:shade val="100000"/>
                  <a:satMod val="11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657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par>
                          <p:cTn id="18" fill="hold">
                            <p:stCondLst>
                              <p:cond delay="1000"/>
                            </p:stCondLst>
                            <p:childTnLst>
                              <p:par>
                                <p:cTn id="19" presetID="16" presetClass="entr" presetSubtype="21" fill="hold" nodeType="after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barn(inVertical)">
                                      <p:cBhvr>
                                        <p:cTn id="21"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18256-CE68-F7D8-9DB9-BD252B92F5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265BD8-1CAD-13AD-89B3-AC19B6F184FF}"/>
              </a:ext>
            </a:extLst>
          </p:cNvPr>
          <p:cNvSpPr>
            <a:spLocks noGrp="1"/>
          </p:cNvSpPr>
          <p:nvPr>
            <p:ph type="title"/>
          </p:nvPr>
        </p:nvSpPr>
        <p:spPr>
          <a:xfrm>
            <a:off x="928800" y="1476846"/>
            <a:ext cx="9308276" cy="697044"/>
          </a:xfrm>
        </p:spPr>
        <p:txBody>
          <a:bodyPr/>
          <a:lstStyle/>
          <a:p>
            <a:r>
              <a:rPr lang="en-US" sz="4800" dirty="0"/>
              <a:t>LOOKING FORWARD</a:t>
            </a:r>
            <a:br>
              <a:rPr lang="en-US" dirty="0"/>
            </a:br>
            <a:endParaRPr lang="en-US" dirty="0"/>
          </a:p>
        </p:txBody>
      </p:sp>
      <p:sp>
        <p:nvSpPr>
          <p:cNvPr id="5" name="Slide Number Placeholder 4">
            <a:extLst>
              <a:ext uri="{FF2B5EF4-FFF2-40B4-BE49-F238E27FC236}">
                <a16:creationId xmlns:a16="http://schemas.microsoft.com/office/drawing/2014/main" id="{8CE0F038-5A2A-2897-C003-DB7257C3D288}"/>
              </a:ext>
            </a:extLst>
          </p:cNvPr>
          <p:cNvSpPr>
            <a:spLocks noGrp="1"/>
          </p:cNvSpPr>
          <p:nvPr>
            <p:ph type="sldNum" sz="quarter" idx="12"/>
          </p:nvPr>
        </p:nvSpPr>
        <p:spPr/>
        <p:txBody>
          <a:bodyPr/>
          <a:lstStyle/>
          <a:p>
            <a:fld id="{95CBEC59-7FF9-4688-98DF-89832A0C9025}" type="slidenum">
              <a:rPr lang="en-US" smtClean="0"/>
              <a:pPr/>
              <a:t>25</a:t>
            </a:fld>
            <a:endParaRPr lang="en-US" dirty="0"/>
          </a:p>
        </p:txBody>
      </p:sp>
      <p:sp>
        <p:nvSpPr>
          <p:cNvPr id="3" name="TextBox 2">
            <a:extLst>
              <a:ext uri="{FF2B5EF4-FFF2-40B4-BE49-F238E27FC236}">
                <a16:creationId xmlns:a16="http://schemas.microsoft.com/office/drawing/2014/main" id="{23182EE0-C3DE-8DA3-1FE9-8FB853209330}"/>
              </a:ext>
            </a:extLst>
          </p:cNvPr>
          <p:cNvSpPr txBox="1"/>
          <p:nvPr/>
        </p:nvSpPr>
        <p:spPr>
          <a:xfrm>
            <a:off x="568974" y="2004874"/>
            <a:ext cx="10694226" cy="3785652"/>
          </a:xfrm>
          <a:prstGeom prst="rect">
            <a:avLst/>
          </a:prstGeom>
          <a:noFill/>
        </p:spPr>
        <p:txBody>
          <a:bodyPr wrap="square" rtlCol="0">
            <a:spAutoFit/>
          </a:bodyPr>
          <a:lstStyle/>
          <a:p>
            <a:pPr marL="571500" indent="-571500">
              <a:buFont typeface="Arial" panose="020B0604020202020204" pitchFamily="34" charset="0"/>
              <a:buChar char="•"/>
            </a:pPr>
            <a:r>
              <a:rPr lang="en-GB" sz="2400" b="1" dirty="0">
                <a:solidFill>
                  <a:schemeClr val="tx2"/>
                </a:solidFill>
              </a:rPr>
              <a:t>Professional development resource to share with voice teachers.</a:t>
            </a:r>
          </a:p>
          <a:p>
            <a:pPr marL="571500" indent="-571500">
              <a:buFont typeface="Arial" panose="020B0604020202020204" pitchFamily="34" charset="0"/>
              <a:buChar char="•"/>
            </a:pPr>
            <a:r>
              <a:rPr lang="en-GB" sz="2400" b="1" dirty="0">
                <a:solidFill>
                  <a:schemeClr val="tx2"/>
                </a:solidFill>
              </a:rPr>
              <a:t>Refining set of adolescent specific videos</a:t>
            </a:r>
          </a:p>
          <a:p>
            <a:pPr marL="571500" indent="-571500">
              <a:buFont typeface="Arial" panose="020B0604020202020204" pitchFamily="34" charset="0"/>
              <a:buChar char="•"/>
            </a:pPr>
            <a:r>
              <a:rPr lang="en-GB" sz="2400" b="1" dirty="0">
                <a:solidFill>
                  <a:schemeClr val="tx2"/>
                </a:solidFill>
              </a:rPr>
              <a:t>Put forward not as generic warm up videos, but as an intervention that encourages singers to monitor vocal sensation, tension and perceived effort, embedding reflection within the resource. </a:t>
            </a:r>
          </a:p>
          <a:p>
            <a:pPr marL="571500" indent="-571500">
              <a:buFont typeface="Arial" panose="020B0604020202020204" pitchFamily="34" charset="0"/>
              <a:buChar char="•"/>
            </a:pPr>
            <a:endParaRPr lang="en-GB" sz="2400" b="1" dirty="0">
              <a:solidFill>
                <a:schemeClr val="tx2"/>
              </a:solidFill>
            </a:endParaRPr>
          </a:p>
          <a:p>
            <a:pPr marL="800100" lvl="1" indent="-342900">
              <a:buFont typeface="Arial" panose="020B0604020202020204" pitchFamily="34" charset="0"/>
              <a:buChar char="•"/>
            </a:pPr>
            <a:r>
              <a:rPr lang="en-GB" sz="2400" b="1" dirty="0">
                <a:solidFill>
                  <a:schemeClr val="bg1"/>
                </a:solidFill>
              </a:rPr>
              <a:t>Future research could elevate the model to a larger &amp; more diverse population.</a:t>
            </a:r>
          </a:p>
          <a:p>
            <a:pPr marL="800100" lvl="1" indent="-342900">
              <a:buFont typeface="Arial" panose="020B0604020202020204" pitchFamily="34" charset="0"/>
              <a:buChar char="•"/>
            </a:pPr>
            <a:r>
              <a:rPr lang="en-GB" sz="2400" b="1" dirty="0">
                <a:solidFill>
                  <a:schemeClr val="bg1"/>
                </a:solidFill>
              </a:rPr>
              <a:t>Combining participant experience with acoustic, aerodynamic and physiological measures. </a:t>
            </a:r>
          </a:p>
        </p:txBody>
      </p:sp>
    </p:spTree>
    <p:extLst>
      <p:ext uri="{BB962C8B-B14F-4D97-AF65-F5344CB8AC3E}">
        <p14:creationId xmlns:p14="http://schemas.microsoft.com/office/powerpoint/2010/main" val="343617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363015877"/>
      </p:ext>
    </p:extLst>
  </p:cSld>
  <p:clrMapOvr>
    <a:masterClrMapping/>
  </p:clrMapOvr>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LT_Template_ModernBoldSophisticated_MO -v5" id="{DF46818F-9661-49C4-BAE8-F3223317B502}" vid="{463BCE77-CCA7-43EE-ABCB-1B1D536A66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2.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7608</TotalTime>
  <Words>1962</Words>
  <Application>Microsoft Office PowerPoint</Application>
  <PresentationFormat>Widescreen</PresentationFormat>
  <Paragraphs>315</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Speak Pro</vt:lpstr>
      <vt:lpstr>Arial</vt:lpstr>
      <vt:lpstr>Calibri</vt:lpstr>
      <vt:lpstr>Avenir Next LT Pro</vt:lpstr>
      <vt:lpstr>Symbol</vt:lpstr>
      <vt:lpstr>Office Theme</vt:lpstr>
      <vt:lpstr>BMPF 7010 Presentation</vt:lpstr>
      <vt:lpstr>ABOUT ME</vt:lpstr>
      <vt:lpstr>LEARNING OUTCOMES</vt:lpstr>
      <vt:lpstr>Preparing the Adolescent Female Voice for Musical Theatre Belt: Exploring the Pedagogical Application of Semi-Occluded Vocal Tract Exercises </vt:lpstr>
      <vt:lpstr>CONTRADICTION</vt:lpstr>
      <vt:lpstr>PowerPoint Presentation</vt:lpstr>
      <vt:lpstr>METHODOLOGY &amp;  ETHICAL CONSIDERATIONS</vt:lpstr>
      <vt:lpstr>DATA GATHERING</vt:lpstr>
      <vt:lpstr>VIDEO INTERVENTION</vt:lpstr>
      <vt:lpstr>DATA GATHERING</vt:lpstr>
      <vt:lpstr>DATA GATHERING</vt:lpstr>
      <vt:lpstr>FINDINGS</vt:lpstr>
      <vt:lpstr>FINDING CONSISTENCY IN A CHANGING VOICE</vt:lpstr>
      <vt:lpstr>FINDING CONSISTENCY IN A CHANGING VOICE</vt:lpstr>
      <vt:lpstr>FROM VOCAL READINESS TO PRODUCING BELT WITH LESS PERCEIVED EFFORT </vt:lpstr>
      <vt:lpstr>FROM VOCAL READINESS TO PRODUCING BELT WITH LESS PERCEIVED EFFORT </vt:lpstr>
      <vt:lpstr>FROM VOCAL READINESS TO PRODUCING BELT WITH LESS PERCEIVED EFFORT </vt:lpstr>
      <vt:lpstr>FROM VOCAL READINESS TO PRODUCING BELT WITH LESS PERCEIVED EFFORT </vt:lpstr>
      <vt:lpstr>FROM VOCAL READINESS TO PRODUCING BELT WITH LESS PERCEIVED EFFORT </vt:lpstr>
      <vt:lpstr>DEVELOPING VOCAL AWARENESS &amp; CONFIDENCE </vt:lpstr>
      <vt:lpstr>DEVELOPING VOCAL AWARENESS &amp; CONFIDENCE </vt:lpstr>
      <vt:lpstr>AN INTERVENTION ADOLESCENTS WILL USE </vt:lpstr>
      <vt:lpstr>MOVING TOWARDS A PEDAGOGICAL MODEL FOR SOVT-INFORMED ADOLESCENT BELT </vt:lpstr>
      <vt:lpstr>MOVING TOWARDS A PEDAGOGICAL MODEL FOR SOVT-INFORMED ADOLESCENT BELT </vt:lpstr>
      <vt:lpstr>LOOKING FORWARD </vt:lpstr>
      <vt:lpstr>THANK YOU!</vt:lpstr>
    </vt:vector>
  </TitlesOfParts>
  <Company>Kendal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Strong</dc:creator>
  <cp:lastModifiedBy>Hannah Strong</cp:lastModifiedBy>
  <cp:revision>13</cp:revision>
  <dcterms:created xsi:type="dcterms:W3CDTF">2026-09-29T12:47:23Z</dcterms:created>
  <dcterms:modified xsi:type="dcterms:W3CDTF">2026-10-04T19:38:51Z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