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8" r:id="rId1"/>
  </p:sldMasterIdLst>
  <p:sldIdLst>
    <p:sldId id="256" r:id="rId2"/>
    <p:sldId id="259" r:id="rId3"/>
    <p:sldId id="260" r:id="rId4"/>
    <p:sldId id="279" r:id="rId5"/>
    <p:sldId id="280" r:id="rId6"/>
    <p:sldId id="262" r:id="rId7"/>
    <p:sldId id="274" r:id="rId8"/>
    <p:sldId id="268" r:id="rId9"/>
    <p:sldId id="282" r:id="rId10"/>
    <p:sldId id="265" r:id="rId11"/>
    <p:sldId id="264" r:id="rId12"/>
    <p:sldId id="267" r:id="rId13"/>
    <p:sldId id="269" r:id="rId14"/>
    <p:sldId id="283" r:id="rId15"/>
    <p:sldId id="272" r:id="rId16"/>
    <p:sldId id="275" r:id="rId17"/>
    <p:sldId id="277" r:id="rId18"/>
    <p:sldId id="276" r:id="rId19"/>
    <p:sldId id="278" r:id="rId20"/>
    <p:sldId id="271" r:id="rId21"/>
    <p:sldId id="281" r:id="rId22"/>
    <p:sldId id="28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67" d="100"/>
          <a:sy n="67" d="100"/>
        </p:scale>
        <p:origin x="1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FAB872-D74B-4BBF-AB45-E52B70B82A7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0372DB-8AFA-4C49-8AFE-BA2E037FA72E}">
      <dgm:prSet/>
      <dgm:spPr/>
      <dgm:t>
        <a:bodyPr/>
        <a:lstStyle/>
        <a:p>
          <a:pPr>
            <a:defRPr cap="all"/>
          </a:pPr>
          <a:r>
            <a:rPr lang="en-GB"/>
            <a:t>Student Number:1302867</a:t>
          </a:r>
          <a:endParaRPr lang="en-US"/>
        </a:p>
      </dgm:t>
    </dgm:pt>
    <dgm:pt modelId="{776CB329-D6E0-4757-AAD3-83F0AB86C72E}" type="parTrans" cxnId="{7BD7272D-09C6-45D3-9B2B-C7CBFEB1FECB}">
      <dgm:prSet/>
      <dgm:spPr/>
      <dgm:t>
        <a:bodyPr/>
        <a:lstStyle/>
        <a:p>
          <a:endParaRPr lang="en-US"/>
        </a:p>
      </dgm:t>
    </dgm:pt>
    <dgm:pt modelId="{AC9AF8EF-1DB2-4413-B686-F2C8B976F243}" type="sibTrans" cxnId="{7BD7272D-09C6-45D3-9B2B-C7CBFEB1FECB}">
      <dgm:prSet/>
      <dgm:spPr/>
      <dgm:t>
        <a:bodyPr/>
        <a:lstStyle/>
        <a:p>
          <a:endParaRPr lang="en-US"/>
        </a:p>
      </dgm:t>
    </dgm:pt>
    <dgm:pt modelId="{7A1E1C47-9E8E-45E6-9B62-8FEA12489CB7}">
      <dgm:prSet/>
      <dgm:spPr/>
      <dgm:t>
        <a:bodyPr/>
        <a:lstStyle/>
        <a:p>
          <a:pPr>
            <a:defRPr cap="all"/>
          </a:pPr>
          <a:r>
            <a:rPr lang="en-GB"/>
            <a:t>Complimentary therapies.</a:t>
          </a:r>
          <a:endParaRPr lang="en-US"/>
        </a:p>
      </dgm:t>
    </dgm:pt>
    <dgm:pt modelId="{AE91AF34-94EA-4468-B65A-3CF776DEC2AD}" type="parTrans" cxnId="{9C8BD085-5EA7-463C-8B51-9C6AB7375102}">
      <dgm:prSet/>
      <dgm:spPr/>
      <dgm:t>
        <a:bodyPr/>
        <a:lstStyle/>
        <a:p>
          <a:endParaRPr lang="en-US"/>
        </a:p>
      </dgm:t>
    </dgm:pt>
    <dgm:pt modelId="{B930D2F1-A038-4EA3-82E4-6B30D730549F}" type="sibTrans" cxnId="{9C8BD085-5EA7-463C-8B51-9C6AB7375102}">
      <dgm:prSet/>
      <dgm:spPr/>
      <dgm:t>
        <a:bodyPr/>
        <a:lstStyle/>
        <a:p>
          <a:endParaRPr lang="en-US"/>
        </a:p>
      </dgm:t>
    </dgm:pt>
    <dgm:pt modelId="{E22A7A6F-F374-4AC9-8C2A-DB057ABB434E}">
      <dgm:prSet/>
      <dgm:spPr/>
      <dgm:t>
        <a:bodyPr/>
        <a:lstStyle/>
        <a:p>
          <a:pPr>
            <a:defRPr cap="all"/>
          </a:pPr>
          <a:r>
            <a:rPr lang="en-GB"/>
            <a:t>Lecturer Name: Sharon Langford.</a:t>
          </a:r>
          <a:endParaRPr lang="en-US"/>
        </a:p>
      </dgm:t>
    </dgm:pt>
    <dgm:pt modelId="{A29F7AD6-5B97-43B7-940C-F48CAF90F06C}" type="parTrans" cxnId="{3AB4CB8D-13C6-41F8-8084-89078472C008}">
      <dgm:prSet/>
      <dgm:spPr/>
      <dgm:t>
        <a:bodyPr/>
        <a:lstStyle/>
        <a:p>
          <a:endParaRPr lang="en-US"/>
        </a:p>
      </dgm:t>
    </dgm:pt>
    <dgm:pt modelId="{248C6C7C-A80E-4A67-93D5-AD0A090CBFE5}" type="sibTrans" cxnId="{3AB4CB8D-13C6-41F8-8084-89078472C008}">
      <dgm:prSet/>
      <dgm:spPr/>
      <dgm:t>
        <a:bodyPr/>
        <a:lstStyle/>
        <a:p>
          <a:endParaRPr lang="en-US"/>
        </a:p>
      </dgm:t>
    </dgm:pt>
    <dgm:pt modelId="{C80FC0A4-BAEB-42D5-9B05-B0376F7D70FA}" type="pres">
      <dgm:prSet presAssocID="{95FAB872-D74B-4BBF-AB45-E52B70B82A72}" presName="root" presStyleCnt="0">
        <dgm:presLayoutVars>
          <dgm:dir/>
          <dgm:resizeHandles val="exact"/>
        </dgm:presLayoutVars>
      </dgm:prSet>
      <dgm:spPr/>
    </dgm:pt>
    <dgm:pt modelId="{5A770A52-8206-42C6-B578-0E11C92BB338}" type="pres">
      <dgm:prSet presAssocID="{D90372DB-8AFA-4C49-8AFE-BA2E037FA72E}" presName="compNode" presStyleCnt="0"/>
      <dgm:spPr/>
    </dgm:pt>
    <dgm:pt modelId="{835BE101-E137-4D12-A069-AEC770EDB67F}" type="pres">
      <dgm:prSet presAssocID="{D90372DB-8AFA-4C49-8AFE-BA2E037FA72E}" presName="iconBgRect" presStyleLbl="bgShp" presStyleIdx="0" presStyleCnt="3"/>
      <dgm:spPr/>
    </dgm:pt>
    <dgm:pt modelId="{E7A5731B-8054-49E9-8EE3-300507D3F035}" type="pres">
      <dgm:prSet presAssocID="{D90372DB-8AFA-4C49-8AFE-BA2E037FA7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lle"/>
        </a:ext>
      </dgm:extLst>
    </dgm:pt>
    <dgm:pt modelId="{1EC4FD1B-46BD-406E-A31C-C77846D09E7A}" type="pres">
      <dgm:prSet presAssocID="{D90372DB-8AFA-4C49-8AFE-BA2E037FA72E}" presName="spaceRect" presStyleCnt="0"/>
      <dgm:spPr/>
    </dgm:pt>
    <dgm:pt modelId="{10153D77-5BAB-4D09-87C0-A416F997AB48}" type="pres">
      <dgm:prSet presAssocID="{D90372DB-8AFA-4C49-8AFE-BA2E037FA72E}" presName="textRect" presStyleLbl="revTx" presStyleIdx="0" presStyleCnt="3">
        <dgm:presLayoutVars>
          <dgm:chMax val="1"/>
          <dgm:chPref val="1"/>
        </dgm:presLayoutVars>
      </dgm:prSet>
      <dgm:spPr/>
    </dgm:pt>
    <dgm:pt modelId="{B031CC65-FEAF-484C-80A6-8C409D368D59}" type="pres">
      <dgm:prSet presAssocID="{AC9AF8EF-1DB2-4413-B686-F2C8B976F243}" presName="sibTrans" presStyleCnt="0"/>
      <dgm:spPr/>
    </dgm:pt>
    <dgm:pt modelId="{9742E682-B2F2-40E3-98CF-E2E1306EA32E}" type="pres">
      <dgm:prSet presAssocID="{7A1E1C47-9E8E-45E6-9B62-8FEA12489CB7}" presName="compNode" presStyleCnt="0"/>
      <dgm:spPr/>
    </dgm:pt>
    <dgm:pt modelId="{77E51499-7A15-47A5-B862-1B4F59438F97}" type="pres">
      <dgm:prSet presAssocID="{7A1E1C47-9E8E-45E6-9B62-8FEA12489CB7}" presName="iconBgRect" presStyleLbl="bgShp" presStyleIdx="1" presStyleCnt="3"/>
      <dgm:spPr/>
    </dgm:pt>
    <dgm:pt modelId="{1E398C1F-843B-45D7-96ED-EF733D48EFF7}" type="pres">
      <dgm:prSet presAssocID="{7A1E1C47-9E8E-45E6-9B62-8FEA12489C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99E2A149-F779-4DEC-B543-E22DFFDBFC5A}" type="pres">
      <dgm:prSet presAssocID="{7A1E1C47-9E8E-45E6-9B62-8FEA12489CB7}" presName="spaceRect" presStyleCnt="0"/>
      <dgm:spPr/>
    </dgm:pt>
    <dgm:pt modelId="{088356FE-237E-4924-A09A-AA659D3ED2B5}" type="pres">
      <dgm:prSet presAssocID="{7A1E1C47-9E8E-45E6-9B62-8FEA12489CB7}" presName="textRect" presStyleLbl="revTx" presStyleIdx="1" presStyleCnt="3">
        <dgm:presLayoutVars>
          <dgm:chMax val="1"/>
          <dgm:chPref val="1"/>
        </dgm:presLayoutVars>
      </dgm:prSet>
      <dgm:spPr/>
    </dgm:pt>
    <dgm:pt modelId="{66F41F2C-CE1E-4380-9F1C-0F4401448EA5}" type="pres">
      <dgm:prSet presAssocID="{B930D2F1-A038-4EA3-82E4-6B30D730549F}" presName="sibTrans" presStyleCnt="0"/>
      <dgm:spPr/>
    </dgm:pt>
    <dgm:pt modelId="{5CD8FBB6-8B06-4C1F-8866-56D9C06BCE40}" type="pres">
      <dgm:prSet presAssocID="{E22A7A6F-F374-4AC9-8C2A-DB057ABB434E}" presName="compNode" presStyleCnt="0"/>
      <dgm:spPr/>
    </dgm:pt>
    <dgm:pt modelId="{8925D0C0-61CC-441E-B999-955E067E8DC0}" type="pres">
      <dgm:prSet presAssocID="{E22A7A6F-F374-4AC9-8C2A-DB057ABB434E}" presName="iconBgRect" presStyleLbl="bgShp" presStyleIdx="2" presStyleCnt="3"/>
      <dgm:spPr/>
    </dgm:pt>
    <dgm:pt modelId="{93A22883-FDA9-4D36-93E9-A7AAEF7316D5}" type="pres">
      <dgm:prSet presAssocID="{E22A7A6F-F374-4AC9-8C2A-DB057ABB43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1783A9C-1B7A-4BA9-89BA-D50333F0D7C0}" type="pres">
      <dgm:prSet presAssocID="{E22A7A6F-F374-4AC9-8C2A-DB057ABB434E}" presName="spaceRect" presStyleCnt="0"/>
      <dgm:spPr/>
    </dgm:pt>
    <dgm:pt modelId="{315D4DDF-BFD5-4E1B-A919-43817CC57ECA}" type="pres">
      <dgm:prSet presAssocID="{E22A7A6F-F374-4AC9-8C2A-DB057ABB434E}" presName="textRect" presStyleLbl="revTx" presStyleIdx="2" presStyleCnt="3">
        <dgm:presLayoutVars>
          <dgm:chMax val="1"/>
          <dgm:chPref val="1"/>
        </dgm:presLayoutVars>
      </dgm:prSet>
      <dgm:spPr/>
    </dgm:pt>
  </dgm:ptLst>
  <dgm:cxnLst>
    <dgm:cxn modelId="{4840FC2B-0795-46C0-9A32-D6556F315258}" type="presOf" srcId="{95FAB872-D74B-4BBF-AB45-E52B70B82A72}" destId="{C80FC0A4-BAEB-42D5-9B05-B0376F7D70FA}" srcOrd="0" destOrd="0" presId="urn:microsoft.com/office/officeart/2018/5/layout/IconCircleLabelList"/>
    <dgm:cxn modelId="{7BD7272D-09C6-45D3-9B2B-C7CBFEB1FECB}" srcId="{95FAB872-D74B-4BBF-AB45-E52B70B82A72}" destId="{D90372DB-8AFA-4C49-8AFE-BA2E037FA72E}" srcOrd="0" destOrd="0" parTransId="{776CB329-D6E0-4757-AAD3-83F0AB86C72E}" sibTransId="{AC9AF8EF-1DB2-4413-B686-F2C8B976F243}"/>
    <dgm:cxn modelId="{68EA424B-272F-46EE-B73B-E0E69E4388F7}" type="presOf" srcId="{D90372DB-8AFA-4C49-8AFE-BA2E037FA72E}" destId="{10153D77-5BAB-4D09-87C0-A416F997AB48}" srcOrd="0" destOrd="0" presId="urn:microsoft.com/office/officeart/2018/5/layout/IconCircleLabelList"/>
    <dgm:cxn modelId="{B133BD59-535D-4186-9A31-7015BA397E03}" type="presOf" srcId="{E22A7A6F-F374-4AC9-8C2A-DB057ABB434E}" destId="{315D4DDF-BFD5-4E1B-A919-43817CC57ECA}" srcOrd="0" destOrd="0" presId="urn:microsoft.com/office/officeart/2018/5/layout/IconCircleLabelList"/>
    <dgm:cxn modelId="{9C8BD085-5EA7-463C-8B51-9C6AB7375102}" srcId="{95FAB872-D74B-4BBF-AB45-E52B70B82A72}" destId="{7A1E1C47-9E8E-45E6-9B62-8FEA12489CB7}" srcOrd="1" destOrd="0" parTransId="{AE91AF34-94EA-4468-B65A-3CF776DEC2AD}" sibTransId="{B930D2F1-A038-4EA3-82E4-6B30D730549F}"/>
    <dgm:cxn modelId="{3AB4CB8D-13C6-41F8-8084-89078472C008}" srcId="{95FAB872-D74B-4BBF-AB45-E52B70B82A72}" destId="{E22A7A6F-F374-4AC9-8C2A-DB057ABB434E}" srcOrd="2" destOrd="0" parTransId="{A29F7AD6-5B97-43B7-940C-F48CAF90F06C}" sibTransId="{248C6C7C-A80E-4A67-93D5-AD0A090CBFE5}"/>
    <dgm:cxn modelId="{901419A8-F662-4212-A92F-FFDC647B0640}" type="presOf" srcId="{7A1E1C47-9E8E-45E6-9B62-8FEA12489CB7}" destId="{088356FE-237E-4924-A09A-AA659D3ED2B5}" srcOrd="0" destOrd="0" presId="urn:microsoft.com/office/officeart/2018/5/layout/IconCircleLabelList"/>
    <dgm:cxn modelId="{DAC9E7CB-30CF-41EA-82E6-68622D943B7F}" type="presParOf" srcId="{C80FC0A4-BAEB-42D5-9B05-B0376F7D70FA}" destId="{5A770A52-8206-42C6-B578-0E11C92BB338}" srcOrd="0" destOrd="0" presId="urn:microsoft.com/office/officeart/2018/5/layout/IconCircleLabelList"/>
    <dgm:cxn modelId="{C624B0F7-D0CF-41AE-8E2F-8E14E42C7B72}" type="presParOf" srcId="{5A770A52-8206-42C6-B578-0E11C92BB338}" destId="{835BE101-E137-4D12-A069-AEC770EDB67F}" srcOrd="0" destOrd="0" presId="urn:microsoft.com/office/officeart/2018/5/layout/IconCircleLabelList"/>
    <dgm:cxn modelId="{B78A0A91-F5A2-410B-8312-6AC253B1EFA5}" type="presParOf" srcId="{5A770A52-8206-42C6-B578-0E11C92BB338}" destId="{E7A5731B-8054-49E9-8EE3-300507D3F035}" srcOrd="1" destOrd="0" presId="urn:microsoft.com/office/officeart/2018/5/layout/IconCircleLabelList"/>
    <dgm:cxn modelId="{0880C6A9-634E-469C-9B33-7C1C1D3BC5EE}" type="presParOf" srcId="{5A770A52-8206-42C6-B578-0E11C92BB338}" destId="{1EC4FD1B-46BD-406E-A31C-C77846D09E7A}" srcOrd="2" destOrd="0" presId="urn:microsoft.com/office/officeart/2018/5/layout/IconCircleLabelList"/>
    <dgm:cxn modelId="{436BC625-A517-4C12-AF42-BF93AFB3C654}" type="presParOf" srcId="{5A770A52-8206-42C6-B578-0E11C92BB338}" destId="{10153D77-5BAB-4D09-87C0-A416F997AB48}" srcOrd="3" destOrd="0" presId="urn:microsoft.com/office/officeart/2018/5/layout/IconCircleLabelList"/>
    <dgm:cxn modelId="{0CE0EEC5-AA54-4754-BAEA-78D9BCA4C5A9}" type="presParOf" srcId="{C80FC0A4-BAEB-42D5-9B05-B0376F7D70FA}" destId="{B031CC65-FEAF-484C-80A6-8C409D368D59}" srcOrd="1" destOrd="0" presId="urn:microsoft.com/office/officeart/2018/5/layout/IconCircleLabelList"/>
    <dgm:cxn modelId="{A93943DA-D243-4DB0-BB7A-EA63F81EF462}" type="presParOf" srcId="{C80FC0A4-BAEB-42D5-9B05-B0376F7D70FA}" destId="{9742E682-B2F2-40E3-98CF-E2E1306EA32E}" srcOrd="2" destOrd="0" presId="urn:microsoft.com/office/officeart/2018/5/layout/IconCircleLabelList"/>
    <dgm:cxn modelId="{17FC796B-83B8-4855-B248-3EF2398A110F}" type="presParOf" srcId="{9742E682-B2F2-40E3-98CF-E2E1306EA32E}" destId="{77E51499-7A15-47A5-B862-1B4F59438F97}" srcOrd="0" destOrd="0" presId="urn:microsoft.com/office/officeart/2018/5/layout/IconCircleLabelList"/>
    <dgm:cxn modelId="{97E0A087-5698-4590-8AB8-60A4E4859730}" type="presParOf" srcId="{9742E682-B2F2-40E3-98CF-E2E1306EA32E}" destId="{1E398C1F-843B-45D7-96ED-EF733D48EFF7}" srcOrd="1" destOrd="0" presId="urn:microsoft.com/office/officeart/2018/5/layout/IconCircleLabelList"/>
    <dgm:cxn modelId="{B29D9CF2-7307-4BB2-87B9-61068B9595C8}" type="presParOf" srcId="{9742E682-B2F2-40E3-98CF-E2E1306EA32E}" destId="{99E2A149-F779-4DEC-B543-E22DFFDBFC5A}" srcOrd="2" destOrd="0" presId="urn:microsoft.com/office/officeart/2018/5/layout/IconCircleLabelList"/>
    <dgm:cxn modelId="{B17A65BC-C94C-400E-B179-BB24A22A3D24}" type="presParOf" srcId="{9742E682-B2F2-40E3-98CF-E2E1306EA32E}" destId="{088356FE-237E-4924-A09A-AA659D3ED2B5}" srcOrd="3" destOrd="0" presId="urn:microsoft.com/office/officeart/2018/5/layout/IconCircleLabelList"/>
    <dgm:cxn modelId="{ACDA3EB5-EC0E-4B86-92AC-BD2D65F090EC}" type="presParOf" srcId="{C80FC0A4-BAEB-42D5-9B05-B0376F7D70FA}" destId="{66F41F2C-CE1E-4380-9F1C-0F4401448EA5}" srcOrd="3" destOrd="0" presId="urn:microsoft.com/office/officeart/2018/5/layout/IconCircleLabelList"/>
    <dgm:cxn modelId="{7D9F57DF-47A6-4BBB-A375-FDB6F68DA2BC}" type="presParOf" srcId="{C80FC0A4-BAEB-42D5-9B05-B0376F7D70FA}" destId="{5CD8FBB6-8B06-4C1F-8866-56D9C06BCE40}" srcOrd="4" destOrd="0" presId="urn:microsoft.com/office/officeart/2018/5/layout/IconCircleLabelList"/>
    <dgm:cxn modelId="{C0E1FFED-5C32-47D3-9A86-2659500FBECC}" type="presParOf" srcId="{5CD8FBB6-8B06-4C1F-8866-56D9C06BCE40}" destId="{8925D0C0-61CC-441E-B999-955E067E8DC0}" srcOrd="0" destOrd="0" presId="urn:microsoft.com/office/officeart/2018/5/layout/IconCircleLabelList"/>
    <dgm:cxn modelId="{A885CC51-E80D-4346-80F2-6B754E17F4C2}" type="presParOf" srcId="{5CD8FBB6-8B06-4C1F-8866-56D9C06BCE40}" destId="{93A22883-FDA9-4D36-93E9-A7AAEF7316D5}" srcOrd="1" destOrd="0" presId="urn:microsoft.com/office/officeart/2018/5/layout/IconCircleLabelList"/>
    <dgm:cxn modelId="{FB1B6D3B-9B04-4416-912A-3EBDF9F03A77}" type="presParOf" srcId="{5CD8FBB6-8B06-4C1F-8866-56D9C06BCE40}" destId="{41783A9C-1B7A-4BA9-89BA-D50333F0D7C0}" srcOrd="2" destOrd="0" presId="urn:microsoft.com/office/officeart/2018/5/layout/IconCircleLabelList"/>
    <dgm:cxn modelId="{25765B10-9C35-49A5-B96C-8333490B5CFF}" type="presParOf" srcId="{5CD8FBB6-8B06-4C1F-8866-56D9C06BCE40}" destId="{315D4DDF-BFD5-4E1B-A919-43817CC57EC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BE101-E137-4D12-A069-AEC770EDB67F}">
      <dsp:nvSpPr>
        <dsp:cNvPr id="0" name=""/>
        <dsp:cNvSpPr/>
      </dsp:nvSpPr>
      <dsp:spPr>
        <a:xfrm>
          <a:off x="614381" y="503862"/>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5731B-8054-49E9-8EE3-300507D3F035}">
      <dsp:nvSpPr>
        <dsp:cNvPr id="0" name=""/>
        <dsp:cNvSpPr/>
      </dsp:nvSpPr>
      <dsp:spPr>
        <a:xfrm>
          <a:off x="987318" y="876800"/>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153D77-5BAB-4D09-87C0-A416F997AB48}">
      <dsp:nvSpPr>
        <dsp:cNvPr id="0" name=""/>
        <dsp:cNvSpPr/>
      </dsp:nvSpPr>
      <dsp:spPr>
        <a:xfrm>
          <a:off x="54974"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Student Number:1302867</a:t>
          </a:r>
          <a:endParaRPr lang="en-US" sz="2500" kern="1200"/>
        </a:p>
      </dsp:txBody>
      <dsp:txXfrm>
        <a:off x="54974" y="2798862"/>
        <a:ext cx="2868750" cy="720000"/>
      </dsp:txXfrm>
    </dsp:sp>
    <dsp:sp modelId="{77E51499-7A15-47A5-B862-1B4F59438F97}">
      <dsp:nvSpPr>
        <dsp:cNvPr id="0" name=""/>
        <dsp:cNvSpPr/>
      </dsp:nvSpPr>
      <dsp:spPr>
        <a:xfrm>
          <a:off x="3985162" y="503862"/>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98C1F-843B-45D7-96ED-EF733D48EFF7}">
      <dsp:nvSpPr>
        <dsp:cNvPr id="0" name=""/>
        <dsp:cNvSpPr/>
      </dsp:nvSpPr>
      <dsp:spPr>
        <a:xfrm>
          <a:off x="4358099" y="876800"/>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8356FE-237E-4924-A09A-AA659D3ED2B5}">
      <dsp:nvSpPr>
        <dsp:cNvPr id="0" name=""/>
        <dsp:cNvSpPr/>
      </dsp:nvSpPr>
      <dsp:spPr>
        <a:xfrm>
          <a:off x="3425756"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Complimentary therapies.</a:t>
          </a:r>
          <a:endParaRPr lang="en-US" sz="2500" kern="1200"/>
        </a:p>
      </dsp:txBody>
      <dsp:txXfrm>
        <a:off x="3425756" y="2798862"/>
        <a:ext cx="2868750" cy="720000"/>
      </dsp:txXfrm>
    </dsp:sp>
    <dsp:sp modelId="{8925D0C0-61CC-441E-B999-955E067E8DC0}">
      <dsp:nvSpPr>
        <dsp:cNvPr id="0" name=""/>
        <dsp:cNvSpPr/>
      </dsp:nvSpPr>
      <dsp:spPr>
        <a:xfrm>
          <a:off x="7355943" y="503862"/>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22883-FDA9-4D36-93E9-A7AAEF7316D5}">
      <dsp:nvSpPr>
        <dsp:cNvPr id="0" name=""/>
        <dsp:cNvSpPr/>
      </dsp:nvSpPr>
      <dsp:spPr>
        <a:xfrm>
          <a:off x="7728881" y="876800"/>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5D4DDF-BFD5-4E1B-A919-43817CC57ECA}">
      <dsp:nvSpPr>
        <dsp:cNvPr id="0" name=""/>
        <dsp:cNvSpPr/>
      </dsp:nvSpPr>
      <dsp:spPr>
        <a:xfrm>
          <a:off x="6796537"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Lecturer Name: Sharon Langford.</a:t>
          </a:r>
          <a:endParaRPr lang="en-US" sz="2500" kern="1200"/>
        </a:p>
      </dsp:txBody>
      <dsp:txXfrm>
        <a:off x="6796537" y="2798862"/>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42736579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228281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273894448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AE111E-8757-40F2-8960-9820E23E3AE9}"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51781243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AE111E-8757-40F2-8960-9820E23E3AE9}" type="datetimeFigureOut">
              <a:rPr lang="en-GB" smtClean="0"/>
              <a:t>26/03/2020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00588774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AE111E-8757-40F2-8960-9820E23E3AE9}" type="datetimeFigureOut">
              <a:rPr lang="en-GB" smtClean="0"/>
              <a:t>26/03/2020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742859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1AE111E-8757-40F2-8960-9820E23E3AE9}" type="datetimeFigureOut">
              <a:rPr lang="en-GB" smtClean="0"/>
              <a:t>26/03/2020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120152088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AE111E-8757-40F2-8960-9820E23E3AE9}"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98608988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AE111E-8757-40F2-8960-9820E23E3AE9}"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76881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AE111E-8757-40F2-8960-9820E23E3AE9}" type="datetimeFigureOut">
              <a:rPr lang="en-GB" smtClean="0"/>
              <a:t>26/03/2020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2762447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821817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696450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3948643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2789099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1114370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470727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646524303"/>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8410C-6671-4455-A274-88C99AB68204}"/>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2B1A76-AE5F-4F57-9E81-458C64308908}"/>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D7956-BC55-49C0-B7DD-E4EB61F9D97F}"/>
              </a:ext>
            </a:extLst>
          </p:cNvPr>
          <p:cNvSpPr>
            <a:spLocks noGrp="1"/>
          </p:cNvSpPr>
          <p:nvPr>
            <p:ph type="dt" sz="half" idx="10"/>
          </p:nvPr>
        </p:nvSpPr>
        <p:spPr/>
        <p:txBody>
          <a:bodyPr/>
          <a:lstStyle/>
          <a:p>
            <a:fld id="{B1AE111E-8757-40F2-8960-9820E23E3AE9}" type="datetimeFigureOut">
              <a:rPr lang="en-GB" smtClean="0"/>
              <a:t>26/03/2020</a:t>
            </a:fld>
            <a:endParaRPr lang="en-GB"/>
          </a:p>
        </p:txBody>
      </p:sp>
      <p:sp>
        <p:nvSpPr>
          <p:cNvPr id="5" name="Footer Placeholder 4">
            <a:extLst>
              <a:ext uri="{FF2B5EF4-FFF2-40B4-BE49-F238E27FC236}">
                <a16:creationId xmlns:a16="http://schemas.microsoft.com/office/drawing/2014/main" id="{EE298C20-30AB-4047-86FC-DB7FFD665A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1F8D9F-E080-4178-A547-3047993604FE}"/>
              </a:ext>
            </a:extLst>
          </p:cNvPr>
          <p:cNvSpPr>
            <a:spLocks noGrp="1"/>
          </p:cNvSpPr>
          <p:nvPr>
            <p:ph type="sldNum" sz="quarter" idx="12"/>
          </p:nvPr>
        </p:nvSpPr>
        <p:spPr/>
        <p:txBody>
          <a:bodyPr/>
          <a:lstStyle/>
          <a:p>
            <a:fld id="{9F627432-FE3A-4284-9AEF-85875272E332}" type="slidenum">
              <a:rPr lang="en-GB" smtClean="0"/>
              <a:t>‹#›</a:t>
            </a:fld>
            <a:endParaRPr lang="en-GB"/>
          </a:p>
        </p:txBody>
      </p:sp>
    </p:spTree>
    <p:extLst>
      <p:ext uri="{BB962C8B-B14F-4D97-AF65-F5344CB8AC3E}">
        <p14:creationId xmlns:p14="http://schemas.microsoft.com/office/powerpoint/2010/main" val="1586011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AE111E-8757-40F2-8960-9820E23E3AE9}" type="datetimeFigureOut">
              <a:rPr lang="en-GB" smtClean="0"/>
              <a:t>26/03/2020</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627432-FE3A-4284-9AEF-85875272E332}" type="slidenum">
              <a:rPr lang="en-GB" smtClean="0"/>
              <a:t>‹#›</a:t>
            </a:fld>
            <a:endParaRPr lang="en-GB"/>
          </a:p>
        </p:txBody>
      </p:sp>
    </p:spTree>
    <p:extLst>
      <p:ext uri="{BB962C8B-B14F-4D97-AF65-F5344CB8AC3E}">
        <p14:creationId xmlns:p14="http://schemas.microsoft.com/office/powerpoint/2010/main" val="2591669666"/>
      </p:ext>
    </p:extLst>
  </p:cSld>
  <p:clrMap bg1="dk1" tx1="lt1" bg2="dk2" tx2="lt2" accent1="accent1" accent2="accent2" accent3="accent3" accent4="accent4" accent5="accent5" accent6="accent6" hlink="hlink" folHlink="folHlink"/>
  <p:sldLayoutIdLst>
    <p:sldLayoutId id="2147484249" r:id="rId1"/>
    <p:sldLayoutId id="2147484250" r:id="rId2"/>
    <p:sldLayoutId id="2147484251" r:id="rId3"/>
    <p:sldLayoutId id="2147484252" r:id="rId4"/>
    <p:sldLayoutId id="2147484253" r:id="rId5"/>
    <p:sldLayoutId id="2147484254" r:id="rId6"/>
    <p:sldLayoutId id="2147484255" r:id="rId7"/>
    <p:sldLayoutId id="2147484256" r:id="rId8"/>
    <p:sldLayoutId id="2147484257" r:id="rId9"/>
    <p:sldLayoutId id="2147484258" r:id="rId10"/>
    <p:sldLayoutId id="2147484259" r:id="rId11"/>
    <p:sldLayoutId id="2147484260" r:id="rId12"/>
    <p:sldLayoutId id="2147484261" r:id="rId13"/>
    <p:sldLayoutId id="2147484262" r:id="rId14"/>
    <p:sldLayoutId id="2147484263" r:id="rId15"/>
    <p:sldLayoutId id="2147484264" r:id="rId16"/>
    <p:sldLayoutId id="2147484265" r:id="rId17"/>
    <p:sldLayoutId id="214748426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theconversation.com/private-health-insurers-natural-therapy-rebates-in-the-spotlight-12706" TargetMode="External"/><Relationship Id="rId2" Type="http://schemas.openxmlformats.org/officeDocument/2006/relationships/image" Target="../media/image10.jpg"/><Relationship Id="rId1" Type="http://schemas.openxmlformats.org/officeDocument/2006/relationships/slideLayout" Target="../slideLayouts/slideLayout18.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theconversation.com/reflexology-panacea-or-placebo-10527" TargetMode="External"/><Relationship Id="rId2" Type="http://schemas.openxmlformats.org/officeDocument/2006/relationships/image" Target="../media/image11.jpg"/><Relationship Id="rId1" Type="http://schemas.openxmlformats.org/officeDocument/2006/relationships/slideLayout" Target="../slideLayouts/slideLayout18.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www.secretodebelleza.es/2014/09/manos-y-pies-bien-cuidados-con-kiko.html" TargetMode="External"/><Relationship Id="rId1" Type="http://schemas.openxmlformats.org/officeDocument/2006/relationships/slideLayout" Target="../slideLayouts/slideLayout18.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tablets-pills-drugs-medication-309927/" TargetMode="External"/><Relationship Id="rId2" Type="http://schemas.openxmlformats.org/officeDocument/2006/relationships/image" Target="../media/image13.png"/><Relationship Id="rId1" Type="http://schemas.openxmlformats.org/officeDocument/2006/relationships/slideLayout" Target="../slideLayouts/slideLayout18.xml"/><Relationship Id="rId5" Type="http://schemas.openxmlformats.org/officeDocument/2006/relationships/hyperlink" Target="https://www.bodymindsoulspirit.com/sensing-energy-5-strategies-to-read-peoples-emotional-energy/" TargetMode="Externa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aor.org.uk/what" TargetMode="External"/><Relationship Id="rId1" Type="http://schemas.openxmlformats.org/officeDocument/2006/relationships/slideLayout" Target="../slideLayouts/slideLayout18.xml"/><Relationship Id="rId4" Type="http://schemas.openxmlformats.org/officeDocument/2006/relationships/hyperlink" Target="http://mywiifitplus21daychallenge.blogspot.com/2011/07/day-3.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flickr.com/photos/amu/5125411096" TargetMode="External"/><Relationship Id="rId7" Type="http://schemas.openxmlformats.org/officeDocument/2006/relationships/hyperlink" Target="https://creativecommons.org/licenses/by-sa/3.0/" TargetMode="External"/><Relationship Id="rId2" Type="http://schemas.openxmlformats.org/officeDocument/2006/relationships/image" Target="../media/image16.jpg"/><Relationship Id="rId1" Type="http://schemas.openxmlformats.org/officeDocument/2006/relationships/slideLayout" Target="../slideLayouts/slideLayout18.xml"/><Relationship Id="rId6" Type="http://schemas.openxmlformats.org/officeDocument/2006/relationships/hyperlink" Target="http://devtome.com/doku.php?id=foot_reflexology_to_diagnose_and_cure_what_ails_ya" TargetMode="External"/><Relationship Id="rId5" Type="http://schemas.openxmlformats.org/officeDocument/2006/relationships/image" Target="../media/image17.jpg"/><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creativecommons.org/licenses/by-nd/3.0/" TargetMode="External"/><Relationship Id="rId7" Type="http://schemas.openxmlformats.org/officeDocument/2006/relationships/hyperlink" Target="http://www.picserver.org/p/pain-relief.html" TargetMode="External"/><Relationship Id="rId2" Type="http://schemas.openxmlformats.org/officeDocument/2006/relationships/hyperlink" Target="https://vimeo.com/45447552" TargetMode="External"/><Relationship Id="rId1" Type="http://schemas.openxmlformats.org/officeDocument/2006/relationships/slideLayout" Target="../slideLayouts/slideLayout18.xml"/><Relationship Id="rId6" Type="http://schemas.openxmlformats.org/officeDocument/2006/relationships/image" Target="../media/image19.jpg"/><Relationship Id="rId5" Type="http://schemas.openxmlformats.org/officeDocument/2006/relationships/hyperlink" Target="https://belviderechiropractic.com/conditions/lower-back-pain/" TargetMode="External"/><Relationship Id="rId4" Type="http://schemas.openxmlformats.org/officeDocument/2006/relationships/image" Target="../media/image18.jpg"/></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warning-hand-off-touch-not-sign-43806/" TargetMode="External"/><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hypothyroidmom.com/10-things-you-can-do-to-love-your-thyroid-back-to-health/" TargetMode="External"/><Relationship Id="rId2" Type="http://schemas.openxmlformats.org/officeDocument/2006/relationships/image" Target="../media/image21.jpg"/><Relationship Id="rId1" Type="http://schemas.openxmlformats.org/officeDocument/2006/relationships/slideLayout" Target="../slideLayouts/slideLayout18.xml"/><Relationship Id="rId5" Type="http://schemas.openxmlformats.org/officeDocument/2006/relationships/hyperlink" Target="https://wikiislam.net/wiki/Qur%27an_Explains_the_Human_Body" TargetMode="Externa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8" Type="http://schemas.openxmlformats.org/officeDocument/2006/relationships/image" Target="../media/image27.jpg"/><Relationship Id="rId13" Type="http://schemas.openxmlformats.org/officeDocument/2006/relationships/hyperlink" Target="http://commons.wikimedia.org/wiki/File:Sole_of_left_foot_Caucasion.JPG" TargetMode="External"/><Relationship Id="rId3" Type="http://schemas.openxmlformats.org/officeDocument/2006/relationships/image" Target="../media/image3.png"/><Relationship Id="rId7" Type="http://schemas.openxmlformats.org/officeDocument/2006/relationships/hyperlink" Target="http://www.freestockphotos.biz/stockphoto/1734" TargetMode="External"/><Relationship Id="rId12" Type="http://schemas.openxmlformats.org/officeDocument/2006/relationships/hyperlink" Target="https://creativecommons.org/licenses/by-sa/3.0/" TargetMode="External"/><Relationship Id="rId2" Type="http://schemas.openxmlformats.org/officeDocument/2006/relationships/image" Target="../media/image1.jpeg"/><Relationship Id="rId16" Type="http://schemas.openxmlformats.org/officeDocument/2006/relationships/image" Target="../media/image29.JPG"/><Relationship Id="rId1" Type="http://schemas.openxmlformats.org/officeDocument/2006/relationships/slideLayout" Target="../slideLayouts/slideLayout18.xml"/><Relationship Id="rId6" Type="http://schemas.openxmlformats.org/officeDocument/2006/relationships/image" Target="../media/image26.jpg"/><Relationship Id="rId11" Type="http://schemas.openxmlformats.org/officeDocument/2006/relationships/hyperlink" Target="https://commons.wikimedia.org/wiki/File:Human_tongue_taste_papillae.svg" TargetMode="External"/><Relationship Id="rId5" Type="http://schemas.openxmlformats.org/officeDocument/2006/relationships/hyperlink" Target="http://www.pngall.com/ear-png" TargetMode="External"/><Relationship Id="rId15" Type="http://schemas.openxmlformats.org/officeDocument/2006/relationships/hyperlink" Target="https://creativecommons.org/licenses/by-nd/3.0/" TargetMode="External"/><Relationship Id="rId10" Type="http://schemas.openxmlformats.org/officeDocument/2006/relationships/image" Target="../media/image28.png"/><Relationship Id="rId4" Type="http://schemas.openxmlformats.org/officeDocument/2006/relationships/image" Target="../media/image25.png"/><Relationship Id="rId9" Type="http://schemas.openxmlformats.org/officeDocument/2006/relationships/hyperlink" Target="https://commons.wikimedia.org/wiki/File:Head_lateral_sagittal_brain.jpg" TargetMode="External"/><Relationship Id="rId14" Type="http://schemas.openxmlformats.org/officeDocument/2006/relationships/hyperlink" Target="http://www.evidentlycochrane.net/foot-ulcers-people-diabetes-evidence-roun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hyperlink" Target="https://creativecommons.org/licenses/by-nd/3.0/" TargetMode="External"/><Relationship Id="rId5" Type="http://schemas.openxmlformats.org/officeDocument/2006/relationships/hyperlink" Target="http://paul-barford.blogspot.com/2011/08/yob-landowner-recognises-his-lands-werf.html" TargetMode="External"/><Relationship Id="rId4" Type="http://schemas.openxmlformats.org/officeDocument/2006/relationships/image" Target="../media/image30.jpg"/></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reflexologyhistory.com/history.html" TargetMode="External"/><Relationship Id="rId2" Type="http://schemas.openxmlformats.org/officeDocument/2006/relationships/hyperlink" Target="https://www.aor.org.uk/whatisreflexology"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0B0A-3D52-4C61-A06F-E9F722A93C61}"/>
              </a:ext>
            </a:extLst>
          </p:cNvPr>
          <p:cNvSpPr>
            <a:spLocks noGrp="1"/>
          </p:cNvSpPr>
          <p:nvPr>
            <p:ph type="title"/>
          </p:nvPr>
        </p:nvSpPr>
        <p:spPr/>
        <p:txBody>
          <a:bodyPr vert="horz" lIns="91440" tIns="45720" rIns="91440" bIns="45720" rtlCol="0" anchor="ctr">
            <a:normAutofit/>
          </a:bodyPr>
          <a:lstStyle/>
          <a:p>
            <a:pPr marR="0"/>
            <a:r>
              <a:rPr lang="en-US" b="0" i="0" u="none" strike="noStrike" kern="1200" cap="all" spc="100" baseline="0" dirty="0">
                <a:solidFill>
                  <a:schemeClr val="tx1">
                    <a:lumMod val="95000"/>
                    <a:lumOff val="5000"/>
                  </a:schemeClr>
                </a:solidFill>
                <a:latin typeface="+mj-lt"/>
                <a:ea typeface="+mj-ea"/>
                <a:cs typeface="+mj-cs"/>
              </a:rPr>
              <a:t>Student name: Catrina Jenkins</a:t>
            </a:r>
          </a:p>
        </p:txBody>
      </p:sp>
      <p:graphicFrame>
        <p:nvGraphicFramePr>
          <p:cNvPr id="5" name="Text Placeholder 2">
            <a:extLst>
              <a:ext uri="{FF2B5EF4-FFF2-40B4-BE49-F238E27FC236}">
                <a16:creationId xmlns:a16="http://schemas.microsoft.com/office/drawing/2014/main" id="{B7C158D1-4045-4EB1-983C-30C75D0670A1}"/>
              </a:ext>
            </a:extLst>
          </p:cNvPr>
          <p:cNvGraphicFramePr/>
          <p:nvPr>
            <p:extLst>
              <p:ext uri="{D42A27DB-BD31-4B8C-83A1-F6EECF244321}">
                <p14:modId xmlns:p14="http://schemas.microsoft.com/office/powerpoint/2010/main" val="2060019737"/>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182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EBD7-970B-4840-90F5-97820FF5DE23}"/>
              </a:ext>
            </a:extLst>
          </p:cNvPr>
          <p:cNvSpPr>
            <a:spLocks noGrp="1"/>
          </p:cNvSpPr>
          <p:nvPr>
            <p:ph type="title"/>
          </p:nvPr>
        </p:nvSpPr>
        <p:spPr>
          <a:xfrm>
            <a:off x="613611" y="685892"/>
            <a:ext cx="3566407" cy="3794020"/>
          </a:xfrm>
        </p:spPr>
        <p:txBody>
          <a:bodyPr vert="horz" lIns="91440" tIns="45720" rIns="91440" bIns="45720" rtlCol="0" anchor="b">
            <a:normAutofit/>
          </a:bodyPr>
          <a:lstStyle/>
          <a:p>
            <a:pPr algn="r"/>
            <a:r>
              <a:rPr lang="en-US" sz="4000" kern="1200" cap="all" spc="200" baseline="0">
                <a:solidFill>
                  <a:schemeClr val="tx1">
                    <a:lumMod val="95000"/>
                    <a:lumOff val="5000"/>
                  </a:schemeClr>
                </a:solidFill>
                <a:latin typeface="+mj-lt"/>
                <a:ea typeface="+mj-ea"/>
                <a:cs typeface="+mj-cs"/>
              </a:rPr>
              <a:t>  </a:t>
            </a:r>
          </a:p>
        </p:txBody>
      </p:sp>
      <p:sp>
        <p:nvSpPr>
          <p:cNvPr id="3" name="Text Placeholder 2">
            <a:extLst>
              <a:ext uri="{FF2B5EF4-FFF2-40B4-BE49-F238E27FC236}">
                <a16:creationId xmlns:a16="http://schemas.microsoft.com/office/drawing/2014/main" id="{AD5DF2E3-2B91-45DA-975D-2FACC3596B73}"/>
              </a:ext>
            </a:extLst>
          </p:cNvPr>
          <p:cNvSpPr>
            <a:spLocks noGrp="1"/>
          </p:cNvSpPr>
          <p:nvPr>
            <p:ph type="body" idx="1"/>
          </p:nvPr>
        </p:nvSpPr>
        <p:spPr>
          <a:xfrm>
            <a:off x="613611" y="4684242"/>
            <a:ext cx="3566407" cy="1463040"/>
          </a:xfrm>
        </p:spPr>
        <p:txBody>
          <a:bodyPr vert="horz" lIns="91440" tIns="45720" rIns="91440" bIns="45720" rtlCol="0" anchor="t">
            <a:normAutofit/>
          </a:bodyPr>
          <a:lstStyle/>
          <a:p>
            <a:pPr marL="0" lvl="1" indent="0" algn="r">
              <a:lnSpc>
                <a:spcPct val="100000"/>
              </a:lnSpc>
              <a:spcBef>
                <a:spcPts val="0"/>
              </a:spcBef>
              <a:spcAft>
                <a:spcPts val="200"/>
              </a:spcAft>
              <a:buSzPct val="100000"/>
              <a:buNone/>
            </a:pPr>
            <a:r>
              <a:rPr lang="en-US" sz="1600">
                <a:solidFill>
                  <a:schemeClr val="tx1">
                    <a:lumMod val="95000"/>
                    <a:lumOff val="5000"/>
                  </a:schemeClr>
                </a:solidFill>
              </a:rPr>
              <a:t> </a:t>
            </a:r>
          </a:p>
        </p:txBody>
      </p:sp>
      <p:pic>
        <p:nvPicPr>
          <p:cNvPr id="42" name="Picture 41">
            <a:extLst>
              <a:ext uri="{FF2B5EF4-FFF2-40B4-BE49-F238E27FC236}">
                <a16:creationId xmlns:a16="http://schemas.microsoft.com/office/drawing/2014/main" id="{7DF4F02C-8705-4378-808F-569572A71C4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978" b="1"/>
          <a:stretch/>
        </p:blipFill>
        <p:spPr>
          <a:xfrm>
            <a:off x="-2" y="975"/>
            <a:ext cx="12192002" cy="6858000"/>
          </a:xfrm>
          <a:prstGeom prst="rect">
            <a:avLst/>
          </a:prstGeom>
        </p:spPr>
      </p:pic>
      <p:sp>
        <p:nvSpPr>
          <p:cNvPr id="4" name="Rectangle 3">
            <a:extLst>
              <a:ext uri="{FF2B5EF4-FFF2-40B4-BE49-F238E27FC236}">
                <a16:creationId xmlns:a16="http://schemas.microsoft.com/office/drawing/2014/main" id="{D2BA7C51-73BA-49D3-903B-7E7B3A727BBF}"/>
              </a:ext>
            </a:extLst>
          </p:cNvPr>
          <p:cNvSpPr/>
          <p:nvPr/>
        </p:nvSpPr>
        <p:spPr>
          <a:xfrm>
            <a:off x="-2714625" y="-112241"/>
            <a:ext cx="14671929" cy="1015663"/>
          </a:xfrm>
          <a:prstGeom prst="rect">
            <a:avLst/>
          </a:prstGeom>
          <a:noFill/>
        </p:spPr>
        <p:txBody>
          <a:bodyPr wrap="square" lIns="91440" tIns="45720" rIns="91440" bIns="45720">
            <a:spAutoFit/>
          </a:bodyPr>
          <a:lstStyle/>
          <a:p>
            <a:pPr algn="ctr">
              <a:spcAft>
                <a:spcPts val="600"/>
              </a:spcAft>
            </a:pPr>
            <a:r>
              <a:rPr lang="en-GB" sz="6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Arial Black" panose="020B0A04020102020204" pitchFamily="34" charset="0"/>
              </a:rPr>
              <a:t>     Reflexology</a:t>
            </a:r>
            <a:endParaRPr lang="en-GB" sz="6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48" name="TextBox 47">
            <a:extLst>
              <a:ext uri="{FF2B5EF4-FFF2-40B4-BE49-F238E27FC236}">
                <a16:creationId xmlns:a16="http://schemas.microsoft.com/office/drawing/2014/main" id="{06A32EFB-C9D8-4065-9939-65DD480E4549}"/>
              </a:ext>
            </a:extLst>
          </p:cNvPr>
          <p:cNvSpPr txBox="1"/>
          <p:nvPr/>
        </p:nvSpPr>
        <p:spPr>
          <a:xfrm>
            <a:off x="9617256" y="6658920"/>
            <a:ext cx="257474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private-health-insurers-natural-therapy-rebates-in-the-spotlight-127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940822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EF3E3-CC4C-4764-9279-A43418B4CB41}"/>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marR="0" algn="r"/>
            <a:r>
              <a:rPr lang="en-US" sz="4400" b="0" i="0" u="none" strike="noStrike">
                <a:solidFill>
                  <a:srgbClr val="FFFFFF"/>
                </a:solidFill>
              </a:rPr>
              <a:t>Historical Background </a:t>
            </a:r>
            <a:endParaRPr lang="en-US" sz="4400" b="0" i="0" u="none" strike="noStrike" dirty="0">
              <a:solidFill>
                <a:srgbClr val="FFFFFF"/>
              </a:solidFill>
            </a:endParaRPr>
          </a:p>
        </p:txBody>
      </p:sp>
      <p:sp>
        <p:nvSpPr>
          <p:cNvPr id="3" name="Text Placeholder 2">
            <a:extLst>
              <a:ext uri="{FF2B5EF4-FFF2-40B4-BE49-F238E27FC236}">
                <a16:creationId xmlns:a16="http://schemas.microsoft.com/office/drawing/2014/main" id="{F83A0FDA-58D2-40B7-8FCA-42CA4F94351D}"/>
              </a:ext>
            </a:extLst>
          </p:cNvPr>
          <p:cNvSpPr>
            <a:spLocks noGrp="1"/>
          </p:cNvSpPr>
          <p:nvPr>
            <p:ph type="body" idx="1"/>
          </p:nvPr>
        </p:nvSpPr>
        <p:spPr>
          <a:xfrm>
            <a:off x="8029319" y="0"/>
            <a:ext cx="3424739" cy="6715125"/>
          </a:xfrm>
        </p:spPr>
        <p:txBody>
          <a:bodyPr vert="horz" lIns="45720" tIns="45720" rIns="45720" bIns="45720" rtlCol="0" anchor="ctr">
            <a:noAutofit/>
          </a:bodyPr>
          <a:lstStyle/>
          <a:p>
            <a:r>
              <a:rPr lang="en-US" sz="2800" dirty="0">
                <a:solidFill>
                  <a:srgbClr val="FFFFFF"/>
                </a:solidFill>
              </a:rPr>
              <a:t>Reflexology has been in existence for 5000 years. Mostly in china and India, this was also used by American Indian tribes. The picture is a wall painting in the Egyptian tomb of </a:t>
            </a:r>
            <a:r>
              <a:rPr lang="en-US" sz="2800" dirty="0" err="1">
                <a:solidFill>
                  <a:srgbClr val="FFFFFF"/>
                </a:solidFill>
              </a:rPr>
              <a:t>Ankhmahor</a:t>
            </a:r>
            <a:r>
              <a:rPr lang="en-US" sz="2800" dirty="0">
                <a:solidFill>
                  <a:srgbClr val="FFFFFF"/>
                </a:solidFill>
              </a:rPr>
              <a:t> Saqqara, 2300 BC which depicts this therapy (Ashkenazi,1993).</a:t>
            </a:r>
          </a:p>
        </p:txBody>
      </p:sp>
      <p:pic>
        <p:nvPicPr>
          <p:cNvPr id="5" name="Picture 4" descr="A close up of a sign&#10;&#10;Description automatically generated">
            <a:extLst>
              <a:ext uri="{FF2B5EF4-FFF2-40B4-BE49-F238E27FC236}">
                <a16:creationId xmlns:a16="http://schemas.microsoft.com/office/drawing/2014/main" id="{EADC7143-6249-463E-8864-5D8990DB2DD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669" r="4682" b="-2"/>
          <a:stretch/>
        </p:blipFill>
        <p:spPr>
          <a:xfrm>
            <a:off x="327547" y="321733"/>
            <a:ext cx="7058306" cy="4107392"/>
          </a:xfrm>
          <a:prstGeom prst="rect">
            <a:avLst/>
          </a:prstGeom>
        </p:spPr>
      </p:pic>
      <p:sp>
        <p:nvSpPr>
          <p:cNvPr id="6" name="TextBox 5">
            <a:extLst>
              <a:ext uri="{FF2B5EF4-FFF2-40B4-BE49-F238E27FC236}">
                <a16:creationId xmlns:a16="http://schemas.microsoft.com/office/drawing/2014/main" id="{A350F55C-7CFB-4A61-9C40-ED72B4694AF1}"/>
              </a:ext>
            </a:extLst>
          </p:cNvPr>
          <p:cNvSpPr txBox="1"/>
          <p:nvPr/>
        </p:nvSpPr>
        <p:spPr>
          <a:xfrm>
            <a:off x="5122093" y="4229070"/>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heconversation.com/reflexology-panacea-or-placebo-1052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52951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A4AE97-15B5-4ECC-9576-4F3E9D4193CF}"/>
              </a:ext>
            </a:extLst>
          </p:cNvPr>
          <p:cNvSpPr>
            <a:spLocks noGrp="1"/>
          </p:cNvSpPr>
          <p:nvPr>
            <p:ph type="body" idx="1"/>
          </p:nvPr>
        </p:nvSpPr>
        <p:spPr>
          <a:xfrm>
            <a:off x="685801" y="714375"/>
            <a:ext cx="10131425" cy="5857874"/>
          </a:xfrm>
        </p:spPr>
        <p:txBody>
          <a:bodyPr>
            <a:normAutofit/>
          </a:bodyPr>
          <a:lstStyle/>
          <a:p>
            <a:pPr marL="914400" lvl="2" indent="0">
              <a:buNone/>
            </a:pPr>
            <a:r>
              <a:rPr lang="en-GB" sz="4000" dirty="0"/>
              <a:t>Reflexology was not introduced to the western countries till the early 1900’s. </a:t>
            </a:r>
          </a:p>
          <a:p>
            <a:pPr marL="914400" lvl="2" indent="0">
              <a:buNone/>
            </a:pPr>
            <a:r>
              <a:rPr lang="en-GB" sz="4000" dirty="0"/>
              <a:t>It was developed and introduced by an American physician DR. William Fitzgerald, he was an ear, nose and throat specialist (Botting,1997).</a:t>
            </a:r>
          </a:p>
        </p:txBody>
      </p:sp>
    </p:spTree>
    <p:extLst>
      <p:ext uri="{BB962C8B-B14F-4D97-AF65-F5344CB8AC3E}">
        <p14:creationId xmlns:p14="http://schemas.microsoft.com/office/powerpoint/2010/main" val="2505231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04FF1C-AA5C-4CA8-AA0F-49B72F1AFC4A}"/>
              </a:ext>
            </a:extLst>
          </p:cNvPr>
          <p:cNvSpPr>
            <a:spLocks noGrp="1"/>
          </p:cNvSpPr>
          <p:nvPr>
            <p:ph type="body" idx="1"/>
          </p:nvPr>
        </p:nvSpPr>
        <p:spPr>
          <a:xfrm>
            <a:off x="928689" y="970492"/>
            <a:ext cx="10131425" cy="3649133"/>
          </a:xfrm>
        </p:spPr>
        <p:txBody>
          <a:bodyPr>
            <a:normAutofit/>
          </a:bodyPr>
          <a:lstStyle/>
          <a:p>
            <a:r>
              <a:rPr lang="en-GB" sz="4400" dirty="0"/>
              <a:t>Reflexology was first known as zone therapy (Goodwin,1988).</a:t>
            </a:r>
          </a:p>
        </p:txBody>
      </p:sp>
    </p:spTree>
    <p:extLst>
      <p:ext uri="{BB962C8B-B14F-4D97-AF65-F5344CB8AC3E}">
        <p14:creationId xmlns:p14="http://schemas.microsoft.com/office/powerpoint/2010/main" val="758162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1A45809-4DEE-4E2D-8D58-4D1FA7430510}"/>
              </a:ext>
            </a:extLst>
          </p:cNvPr>
          <p:cNvSpPr>
            <a:spLocks noGrp="1"/>
          </p:cNvSpPr>
          <p:nvPr>
            <p:ph type="body" idx="1"/>
          </p:nvPr>
        </p:nvSpPr>
        <p:spPr>
          <a:xfrm>
            <a:off x="0" y="0"/>
            <a:ext cx="12192000" cy="4761723"/>
          </a:xfrm>
        </p:spPr>
        <p:txBody>
          <a:bodyPr>
            <a:normAutofit/>
          </a:bodyPr>
          <a:lstStyle/>
          <a:p>
            <a:r>
              <a:rPr lang="en-GB" sz="4400" dirty="0"/>
              <a:t>Reflexology is an alternative therapy treatment, which can be applied to the hands or the feet, with varying degrees of pressures. It is used to promote health and well-being (Griffiths,2001)</a:t>
            </a:r>
          </a:p>
        </p:txBody>
      </p:sp>
      <p:sp>
        <p:nvSpPr>
          <p:cNvPr id="12" name="TextBox 11">
            <a:extLst>
              <a:ext uri="{FF2B5EF4-FFF2-40B4-BE49-F238E27FC236}">
                <a16:creationId xmlns:a16="http://schemas.microsoft.com/office/drawing/2014/main" id="{C28A1F0C-05E6-485B-84E9-C4D881E712FC}"/>
              </a:ext>
            </a:extLst>
          </p:cNvPr>
          <p:cNvSpPr txBox="1"/>
          <p:nvPr/>
        </p:nvSpPr>
        <p:spPr>
          <a:xfrm>
            <a:off x="4007886" y="7962123"/>
            <a:ext cx="7124700" cy="230832"/>
          </a:xfrm>
          <a:prstGeom prst="rect">
            <a:avLst/>
          </a:prstGeom>
          <a:noFill/>
        </p:spPr>
        <p:txBody>
          <a:bodyPr wrap="square" rtlCol="0">
            <a:spAutoFit/>
          </a:bodyPr>
          <a:lstStyle/>
          <a:p>
            <a:r>
              <a:rPr lang="en-GB" sz="900">
                <a:hlinkClick r:id="rId2" tooltip="http://www.secretodebelleza.es/2014/09/manos-y-pies-bien-cuidados-con-kiko.html"/>
              </a:rPr>
              <a:t>This Photo</a:t>
            </a:r>
            <a:r>
              <a:rPr lang="en-GB" sz="900"/>
              <a:t> by Unknown Author is licensed under </a:t>
            </a:r>
            <a:r>
              <a:rPr lang="en-GB" sz="900">
                <a:hlinkClick r:id="rId3" tooltip="https://creativecommons.org/licenses/by-nc-nd/3.0/"/>
              </a:rPr>
              <a:t>CC BY-NC-ND</a:t>
            </a:r>
            <a:endParaRPr lang="en-GB" sz="900"/>
          </a:p>
        </p:txBody>
      </p:sp>
      <p:pic>
        <p:nvPicPr>
          <p:cNvPr id="23" name="Picture 22">
            <a:extLst>
              <a:ext uri="{FF2B5EF4-FFF2-40B4-BE49-F238E27FC236}">
                <a16:creationId xmlns:a16="http://schemas.microsoft.com/office/drawing/2014/main" id="{62C554FC-D556-4581-8C16-C9121DE885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6096001" y="3810001"/>
            <a:ext cx="5716556" cy="2874625"/>
          </a:xfrm>
          <a:prstGeom prst="rect">
            <a:avLst/>
          </a:prstGeom>
        </p:spPr>
      </p:pic>
      <p:sp>
        <p:nvSpPr>
          <p:cNvPr id="24" name="TextBox 23">
            <a:extLst>
              <a:ext uri="{FF2B5EF4-FFF2-40B4-BE49-F238E27FC236}">
                <a16:creationId xmlns:a16="http://schemas.microsoft.com/office/drawing/2014/main" id="{49838155-D32F-4C4D-8844-694FFACD6C18}"/>
              </a:ext>
            </a:extLst>
          </p:cNvPr>
          <p:cNvSpPr txBox="1"/>
          <p:nvPr/>
        </p:nvSpPr>
        <p:spPr>
          <a:xfrm>
            <a:off x="6823789" y="6769873"/>
            <a:ext cx="4988767" cy="230832"/>
          </a:xfrm>
          <a:prstGeom prst="rect">
            <a:avLst/>
          </a:prstGeom>
          <a:noFill/>
        </p:spPr>
        <p:txBody>
          <a:bodyPr wrap="square" rtlCol="0">
            <a:spAutoFit/>
          </a:bodyPr>
          <a:lstStyle/>
          <a:p>
            <a:r>
              <a:rPr lang="en-GB" sz="900">
                <a:hlinkClick r:id="rId2" tooltip="http://www.secretodebelleza.es/2014/09/manos-y-pies-bien-cuidados-con-kiko.html"/>
              </a:rPr>
              <a:t>This Photo</a:t>
            </a:r>
            <a:r>
              <a:rPr lang="en-GB" sz="900"/>
              <a:t> by Unknown Author is licensed under </a:t>
            </a:r>
            <a:r>
              <a:rPr lang="en-GB" sz="900">
                <a:hlinkClick r:id="rId3" tooltip="https://creativecommons.org/licenses/by-nc-nd/3.0/"/>
              </a:rPr>
              <a:t>CC BY-NC-ND</a:t>
            </a:r>
            <a:endParaRPr lang="en-GB" sz="900"/>
          </a:p>
        </p:txBody>
      </p:sp>
    </p:spTree>
    <p:extLst>
      <p:ext uri="{BB962C8B-B14F-4D97-AF65-F5344CB8AC3E}">
        <p14:creationId xmlns:p14="http://schemas.microsoft.com/office/powerpoint/2010/main" val="2412992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B0CF-630C-4293-B59C-877C1DDEFBA2}"/>
              </a:ext>
            </a:extLst>
          </p:cNvPr>
          <p:cNvSpPr>
            <a:spLocks noGrp="1"/>
          </p:cNvSpPr>
          <p:nvPr>
            <p:ph type="title"/>
          </p:nvPr>
        </p:nvSpPr>
        <p:spPr>
          <a:xfrm>
            <a:off x="685801" y="-2259759"/>
            <a:ext cx="11334749" cy="8772525"/>
          </a:xfrm>
        </p:spPr>
        <p:txBody>
          <a:bodyPr>
            <a:normAutofit/>
          </a:bodyPr>
          <a:lstStyle/>
          <a:p>
            <a:r>
              <a:rPr lang="en-GB" dirty="0"/>
              <a:t>Reflexology is an alternative medical therapy treatment, reflexology does not require any sort of medication, </a:t>
            </a:r>
            <a:br>
              <a:rPr lang="en-GB" dirty="0"/>
            </a:br>
            <a:br>
              <a:rPr lang="en-GB" dirty="0"/>
            </a:br>
            <a:br>
              <a:rPr lang="en-GB" dirty="0"/>
            </a:br>
            <a:r>
              <a:rPr lang="en-GB" dirty="0"/>
              <a:t>but employs the natural healing powers of the body and of the mind (Griffiths,2001)</a:t>
            </a:r>
          </a:p>
        </p:txBody>
      </p:sp>
      <p:sp>
        <p:nvSpPr>
          <p:cNvPr id="5" name="Text Placeholder 4">
            <a:extLst>
              <a:ext uri="{FF2B5EF4-FFF2-40B4-BE49-F238E27FC236}">
                <a16:creationId xmlns:a16="http://schemas.microsoft.com/office/drawing/2014/main" id="{E0429B9D-066E-4D9F-B941-DFBAB75F9A14}"/>
              </a:ext>
            </a:extLst>
          </p:cNvPr>
          <p:cNvSpPr>
            <a:spLocks noGrp="1"/>
          </p:cNvSpPr>
          <p:nvPr>
            <p:ph type="body" idx="1"/>
          </p:nvPr>
        </p:nvSpPr>
        <p:spPr>
          <a:xfrm>
            <a:off x="685801" y="3956179"/>
            <a:ext cx="10131425" cy="2556587"/>
          </a:xfrm>
        </p:spPr>
        <p:txBody>
          <a:bodyPr/>
          <a:lstStyle/>
          <a:p>
            <a:r>
              <a:rPr lang="en-GB"/>
              <a:t>                                </a:t>
            </a:r>
            <a:endParaRPr lang="en-GB" dirty="0"/>
          </a:p>
        </p:txBody>
      </p:sp>
      <p:pic>
        <p:nvPicPr>
          <p:cNvPr id="4" name="Picture 3" descr="A picture containing table, food, bottle, cake&#10;&#10;Description automatically generated">
            <a:extLst>
              <a:ext uri="{FF2B5EF4-FFF2-40B4-BE49-F238E27FC236}">
                <a16:creationId xmlns:a16="http://schemas.microsoft.com/office/drawing/2014/main" id="{F39493B6-8607-441D-8E0F-F8942623DB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71937" y="1504267"/>
            <a:ext cx="2409031" cy="1244471"/>
          </a:xfrm>
          <a:prstGeom prst="rect">
            <a:avLst/>
          </a:prstGeom>
        </p:spPr>
      </p:pic>
      <p:pic>
        <p:nvPicPr>
          <p:cNvPr id="7" name="Picture 6" descr="A picture containing light, dark, night, street&#10;&#10;Description automatically generated">
            <a:extLst>
              <a:ext uri="{FF2B5EF4-FFF2-40B4-BE49-F238E27FC236}">
                <a16:creationId xmlns:a16="http://schemas.microsoft.com/office/drawing/2014/main" id="{3D98ABE8-6252-48E1-BA31-6B94C26C9F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05701" y="3956179"/>
            <a:ext cx="3738562" cy="2673221"/>
          </a:xfrm>
          <a:prstGeom prst="rect">
            <a:avLst/>
          </a:prstGeom>
        </p:spPr>
      </p:pic>
    </p:spTree>
    <p:extLst>
      <p:ext uri="{BB962C8B-B14F-4D97-AF65-F5344CB8AC3E}">
        <p14:creationId xmlns:p14="http://schemas.microsoft.com/office/powerpoint/2010/main" val="94544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FD70-51E4-4D06-B045-26E96164F852}"/>
              </a:ext>
            </a:extLst>
          </p:cNvPr>
          <p:cNvSpPr>
            <a:spLocks noGrp="1"/>
          </p:cNvSpPr>
          <p:nvPr>
            <p:ph type="title"/>
          </p:nvPr>
        </p:nvSpPr>
        <p:spPr>
          <a:xfrm>
            <a:off x="754225" y="1175656"/>
            <a:ext cx="10131425" cy="3910693"/>
          </a:xfrm>
        </p:spPr>
        <p:txBody>
          <a:bodyPr>
            <a:noAutofit/>
          </a:bodyPr>
          <a:lstStyle/>
          <a:p>
            <a:pPr marR="0" rtl="0"/>
            <a:r>
              <a:rPr lang="en-GB" b="0" i="0" u="none" strike="noStrike" baseline="0" dirty="0">
                <a:latin typeface="Times New Roman" panose="02020603050405020304" pitchFamily="18" charset="0"/>
              </a:rPr>
              <a:t>Reflexology is known for having a physical effect and change in the pain related areas of the body, when practiced on</a:t>
            </a:r>
            <a:r>
              <a:rPr lang="en-GB" dirty="0">
                <a:latin typeface="Times New Roman" panose="02020603050405020304" pitchFamily="18" charset="0"/>
              </a:rPr>
              <a:t> (ingham,1938).</a:t>
            </a:r>
            <a:br>
              <a:rPr lang="en-GB" dirty="0">
                <a:latin typeface="Times New Roman" panose="02020603050405020304" pitchFamily="18" charset="0"/>
              </a:rPr>
            </a:br>
            <a:br>
              <a:rPr lang="en-GB" dirty="0">
                <a:latin typeface="Times New Roman" panose="02020603050405020304" pitchFamily="18" charset="0"/>
              </a:rPr>
            </a:br>
            <a:r>
              <a:rPr lang="en-GB" dirty="0">
                <a:latin typeface="Times New Roman" panose="02020603050405020304" pitchFamily="18" charset="0"/>
              </a:rPr>
              <a:t>All parts of the body can be treated (Booth,1993).</a:t>
            </a:r>
            <a:endParaRPr lang="en-GB" b="0" i="0" u="none" strike="noStrike" baseline="0" dirty="0">
              <a:latin typeface="Times New Roman" panose="02020603050405020304" pitchFamily="18" charset="0"/>
            </a:endParaRPr>
          </a:p>
        </p:txBody>
      </p:sp>
    </p:spTree>
    <p:extLst>
      <p:ext uri="{BB962C8B-B14F-4D97-AF65-F5344CB8AC3E}">
        <p14:creationId xmlns:p14="http://schemas.microsoft.com/office/powerpoint/2010/main" val="2274562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E8CB-770E-4ED1-8C1F-1DA3BCB19E0B}"/>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B2A1FDC5-3E1E-4980-8BE2-E94057BE1F3C}"/>
              </a:ext>
            </a:extLst>
          </p:cNvPr>
          <p:cNvSpPr>
            <a:spLocks noGrp="1"/>
          </p:cNvSpPr>
          <p:nvPr>
            <p:ph type="body" idx="1"/>
          </p:nvPr>
        </p:nvSpPr>
        <p:spPr/>
        <p:txBody>
          <a:bodyPr>
            <a:normAutofit/>
          </a:bodyPr>
          <a:lstStyle/>
          <a:p>
            <a:pPr marL="0" indent="0">
              <a:buNone/>
            </a:pPr>
            <a:r>
              <a:rPr lang="en-GB" sz="4000" dirty="0"/>
              <a:t>By carrying out reflexology it was claimed by Dr Fitzgerald that he could perform minor surgery without any medical treatment or anaesthetic drugs (Goodwin, 1988). </a:t>
            </a:r>
          </a:p>
        </p:txBody>
      </p:sp>
    </p:spTree>
    <p:extLst>
      <p:ext uri="{BB962C8B-B14F-4D97-AF65-F5344CB8AC3E}">
        <p14:creationId xmlns:p14="http://schemas.microsoft.com/office/powerpoint/2010/main" val="2466444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B0CF-630C-4293-B59C-877C1DDEFBA2}"/>
              </a:ext>
            </a:extLst>
          </p:cNvPr>
          <p:cNvSpPr>
            <a:spLocks noGrp="1"/>
          </p:cNvSpPr>
          <p:nvPr>
            <p:ph type="title"/>
          </p:nvPr>
        </p:nvSpPr>
        <p:spPr>
          <a:xfrm>
            <a:off x="685801" y="541175"/>
            <a:ext cx="10131425" cy="187488"/>
          </a:xfrm>
        </p:spPr>
        <p:txBody>
          <a:bodyPr>
            <a:noAutofit/>
          </a:bodyPr>
          <a:lstStyle/>
          <a:p>
            <a:br>
              <a:rPr lang="en-GB" dirty="0"/>
            </a:br>
            <a:br>
              <a:rPr lang="en-GB" dirty="0"/>
            </a:br>
            <a:br>
              <a:rPr lang="en-GB" dirty="0"/>
            </a:br>
            <a:br>
              <a:rPr lang="en-GB" dirty="0"/>
            </a:br>
            <a:br>
              <a:rPr lang="en-GB" dirty="0"/>
            </a:br>
            <a:br>
              <a:rPr lang="en-GB" dirty="0"/>
            </a:br>
            <a:br>
              <a:rPr lang="en-GB" dirty="0"/>
            </a:br>
            <a:r>
              <a:rPr lang="en-GB" dirty="0"/>
              <a:t> Some practitioners believe that stimulation of the reflex points, release endorphins in the brain. </a:t>
            </a:r>
            <a:br>
              <a:rPr lang="en-GB" dirty="0"/>
            </a:br>
            <a:r>
              <a:rPr lang="en-GB" dirty="0"/>
              <a:t>Endorphins are compounds that happen in the brain, they have pain relieving qualities, like those of the strong pain relief drug, morphine. (</a:t>
            </a:r>
            <a:r>
              <a:rPr lang="en-GB" dirty="0">
                <a:hlinkClick r:id="rId2"/>
              </a:rPr>
              <a:t>https://www.aor.org.uk/what</a:t>
            </a:r>
            <a:r>
              <a:rPr lang="en-GB" dirty="0"/>
              <a:t> is reflexology.)</a:t>
            </a:r>
          </a:p>
        </p:txBody>
      </p:sp>
      <p:sp>
        <p:nvSpPr>
          <p:cNvPr id="5" name="Text Placeholder 4">
            <a:extLst>
              <a:ext uri="{FF2B5EF4-FFF2-40B4-BE49-F238E27FC236}">
                <a16:creationId xmlns:a16="http://schemas.microsoft.com/office/drawing/2014/main" id="{E0429B9D-066E-4D9F-B941-DFBAB75F9A14}"/>
              </a:ext>
            </a:extLst>
          </p:cNvPr>
          <p:cNvSpPr>
            <a:spLocks noGrp="1"/>
          </p:cNvSpPr>
          <p:nvPr>
            <p:ph type="body" idx="1"/>
          </p:nvPr>
        </p:nvSpPr>
        <p:spPr>
          <a:xfrm>
            <a:off x="410547" y="65315"/>
            <a:ext cx="10131425" cy="4535260"/>
          </a:xfrm>
        </p:spPr>
        <p:txBody>
          <a:bodyPr/>
          <a:lstStyle/>
          <a:p>
            <a:endParaRPr lang="en-GB" sz="3200" dirty="0"/>
          </a:p>
          <a:p>
            <a:endParaRPr lang="en-GB" sz="3200" dirty="0"/>
          </a:p>
          <a:p>
            <a:endParaRPr lang="en-GB" dirty="0"/>
          </a:p>
          <a:p>
            <a:r>
              <a:rPr lang="en-GB" dirty="0"/>
              <a:t>  </a:t>
            </a:r>
          </a:p>
        </p:txBody>
      </p:sp>
      <p:pic>
        <p:nvPicPr>
          <p:cNvPr id="4" name="Picture 3" descr="A picture containing drawing&#10;&#10;Description automatically generated">
            <a:extLst>
              <a:ext uri="{FF2B5EF4-FFF2-40B4-BE49-F238E27FC236}">
                <a16:creationId xmlns:a16="http://schemas.microsoft.com/office/drawing/2014/main" id="{5E55E06C-7284-42DA-BE1F-89AD2F8618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23118" y="4702629"/>
            <a:ext cx="8758335" cy="2090056"/>
          </a:xfrm>
          <a:prstGeom prst="rect">
            <a:avLst/>
          </a:prstGeom>
        </p:spPr>
      </p:pic>
    </p:spTree>
    <p:extLst>
      <p:ext uri="{BB962C8B-B14F-4D97-AF65-F5344CB8AC3E}">
        <p14:creationId xmlns:p14="http://schemas.microsoft.com/office/powerpoint/2010/main" val="144838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7EFD-07D4-4B39-A4D8-0746025D7460}"/>
              </a:ext>
            </a:extLst>
          </p:cNvPr>
          <p:cNvSpPr>
            <a:spLocks noGrp="1"/>
          </p:cNvSpPr>
          <p:nvPr>
            <p:ph type="title"/>
          </p:nvPr>
        </p:nvSpPr>
        <p:spPr/>
        <p:txBody>
          <a:bodyPr/>
          <a:lstStyle/>
          <a:p>
            <a:pPr marR="0" rtl="0"/>
            <a:r>
              <a:rPr lang="en-GB" b="0" i="0" u="none" strike="noStrike" baseline="0" dirty="0">
                <a:latin typeface="Times New Roman" panose="02020603050405020304" pitchFamily="18" charset="0"/>
              </a:rPr>
              <a:t>Reflexology is an art of stress reduction.</a:t>
            </a:r>
          </a:p>
        </p:txBody>
      </p:sp>
      <p:sp>
        <p:nvSpPr>
          <p:cNvPr id="3" name="Text Placeholder 2">
            <a:extLst>
              <a:ext uri="{FF2B5EF4-FFF2-40B4-BE49-F238E27FC236}">
                <a16:creationId xmlns:a16="http://schemas.microsoft.com/office/drawing/2014/main" id="{C3FF7CF3-E783-43DE-AA7D-A6F1CA452820}"/>
              </a:ext>
            </a:extLst>
          </p:cNvPr>
          <p:cNvSpPr>
            <a:spLocks noGrp="1"/>
          </p:cNvSpPr>
          <p:nvPr>
            <p:ph type="body" idx="1"/>
          </p:nvPr>
        </p:nvSpPr>
        <p:spPr>
          <a:xfrm>
            <a:off x="685801" y="-895739"/>
            <a:ext cx="10131425" cy="7910902"/>
          </a:xfrm>
        </p:spPr>
        <p:txBody>
          <a:bodyPr>
            <a:normAutofit/>
          </a:bodyPr>
          <a:lstStyle/>
          <a:p>
            <a:pPr marL="0" indent="0">
              <a:buNone/>
            </a:pPr>
            <a:r>
              <a:rPr lang="en-GB" sz="4400" dirty="0"/>
              <a:t>Reflexology relieves stress, treats pain and various illnesses (reflexologyhistory.com/history.html)</a:t>
            </a:r>
          </a:p>
        </p:txBody>
      </p:sp>
      <p:pic>
        <p:nvPicPr>
          <p:cNvPr id="5" name="Picture 4" descr="A close up of a sign&#10;&#10;Description automatically generated">
            <a:extLst>
              <a:ext uri="{FF2B5EF4-FFF2-40B4-BE49-F238E27FC236}">
                <a16:creationId xmlns:a16="http://schemas.microsoft.com/office/drawing/2014/main" id="{C2A8A478-2160-4560-9999-503C0DD90E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59225" y="4133088"/>
            <a:ext cx="2763411" cy="2521244"/>
          </a:xfrm>
          <a:prstGeom prst="rect">
            <a:avLst/>
          </a:prstGeom>
        </p:spPr>
      </p:pic>
      <p:sp>
        <p:nvSpPr>
          <p:cNvPr id="6" name="TextBox 5">
            <a:extLst>
              <a:ext uri="{FF2B5EF4-FFF2-40B4-BE49-F238E27FC236}">
                <a16:creationId xmlns:a16="http://schemas.microsoft.com/office/drawing/2014/main" id="{89B484AB-1179-422B-966C-D04C6CD98964}"/>
              </a:ext>
            </a:extLst>
          </p:cNvPr>
          <p:cNvSpPr txBox="1"/>
          <p:nvPr/>
        </p:nvSpPr>
        <p:spPr>
          <a:xfrm>
            <a:off x="4572000" y="4953000"/>
            <a:ext cx="3048000" cy="230832"/>
          </a:xfrm>
          <a:prstGeom prst="rect">
            <a:avLst/>
          </a:prstGeom>
          <a:noFill/>
        </p:spPr>
        <p:txBody>
          <a:bodyPr wrap="square" rtlCol="0">
            <a:spAutoFit/>
          </a:bodyPr>
          <a:lstStyle/>
          <a:p>
            <a:r>
              <a:rPr lang="en-GB" sz="900">
                <a:hlinkClick r:id="rId3" tooltip="http://flickr.com/photos/amu/5125411096"/>
              </a:rPr>
              <a:t>This Photo</a:t>
            </a:r>
            <a:r>
              <a:rPr lang="en-GB" sz="900"/>
              <a:t> by Unknown Author is licensed under </a:t>
            </a:r>
            <a:r>
              <a:rPr lang="en-GB" sz="900">
                <a:hlinkClick r:id="rId4" tooltip="https://creativecommons.org/licenses/by/3.0/"/>
              </a:rPr>
              <a:t>CC BY</a:t>
            </a:r>
            <a:endParaRPr lang="en-GB" sz="900"/>
          </a:p>
        </p:txBody>
      </p:sp>
      <p:pic>
        <p:nvPicPr>
          <p:cNvPr id="8" name="Picture 7" descr="A person wearing a suit and tie&#10;&#10;Description automatically generated">
            <a:extLst>
              <a:ext uri="{FF2B5EF4-FFF2-40B4-BE49-F238E27FC236}">
                <a16:creationId xmlns:a16="http://schemas.microsoft.com/office/drawing/2014/main" id="{E2C4BE9E-EF63-4C76-BE08-0AF803CF6F7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960500" y="4133088"/>
            <a:ext cx="3429000" cy="2516530"/>
          </a:xfrm>
          <a:prstGeom prst="rect">
            <a:avLst/>
          </a:prstGeom>
        </p:spPr>
      </p:pic>
      <p:sp>
        <p:nvSpPr>
          <p:cNvPr id="9" name="TextBox 8">
            <a:extLst>
              <a:ext uri="{FF2B5EF4-FFF2-40B4-BE49-F238E27FC236}">
                <a16:creationId xmlns:a16="http://schemas.microsoft.com/office/drawing/2014/main" id="{E2559781-B747-4DFA-A962-15DAB1F4B98E}"/>
              </a:ext>
            </a:extLst>
          </p:cNvPr>
          <p:cNvSpPr txBox="1"/>
          <p:nvPr/>
        </p:nvSpPr>
        <p:spPr>
          <a:xfrm>
            <a:off x="4531500" y="4941456"/>
            <a:ext cx="3429000" cy="230832"/>
          </a:xfrm>
          <a:prstGeom prst="rect">
            <a:avLst/>
          </a:prstGeom>
          <a:noFill/>
        </p:spPr>
        <p:txBody>
          <a:bodyPr wrap="square" rtlCol="0">
            <a:spAutoFit/>
          </a:bodyPr>
          <a:lstStyle/>
          <a:p>
            <a:r>
              <a:rPr lang="en-GB" sz="900">
                <a:hlinkClick r:id="rId6" tooltip="http://devtome.com/doku.php?id=foot_reflexology_to_diagnose_and_cure_what_ails_ya"/>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3943931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B783AB5-4AC9-4135-8CD7-A99FAA9CEADF}"/>
              </a:ext>
            </a:extLst>
          </p:cNvPr>
          <p:cNvSpPr>
            <a:spLocks noGrp="1"/>
          </p:cNvSpPr>
          <p:nvPr>
            <p:ph type="body" idx="1"/>
          </p:nvPr>
        </p:nvSpPr>
        <p:spPr>
          <a:xfrm>
            <a:off x="685801" y="-2687216"/>
            <a:ext cx="10131425" cy="9946431"/>
          </a:xfrm>
        </p:spPr>
        <p:txBody>
          <a:bodyPr>
            <a:normAutofit/>
          </a:bodyPr>
          <a:lstStyle/>
          <a:p>
            <a:r>
              <a:rPr lang="en-GB" sz="3600" dirty="0"/>
              <a:t>Reflexology is used to treat pain and various illnesses. Reflexology may be used to treat a variety of conditions, especially those of a chronic nature. Some examples of this are arthritis, back pain, skin problems, menstrual problems and gastrointestinal tract disturbances (Goodwin,1988)</a:t>
            </a:r>
          </a:p>
        </p:txBody>
      </p:sp>
      <p:sp>
        <p:nvSpPr>
          <p:cNvPr id="6" name="TextBox 5">
            <a:extLst>
              <a:ext uri="{FF2B5EF4-FFF2-40B4-BE49-F238E27FC236}">
                <a16:creationId xmlns:a16="http://schemas.microsoft.com/office/drawing/2014/main" id="{401E2F42-475C-4EDD-9EAB-8DAFAFC96543}"/>
              </a:ext>
            </a:extLst>
          </p:cNvPr>
          <p:cNvSpPr txBox="1"/>
          <p:nvPr/>
        </p:nvSpPr>
        <p:spPr>
          <a:xfrm>
            <a:off x="0" y="6858000"/>
            <a:ext cx="12192000" cy="230832"/>
          </a:xfrm>
          <a:prstGeom prst="rect">
            <a:avLst/>
          </a:prstGeom>
          <a:noFill/>
        </p:spPr>
        <p:txBody>
          <a:bodyPr wrap="square" rtlCol="0">
            <a:spAutoFit/>
          </a:bodyPr>
          <a:lstStyle/>
          <a:p>
            <a:r>
              <a:rPr lang="en-GB" sz="900">
                <a:hlinkClick r:id="rId2" tooltip="https://vimeo.com/45447552"/>
              </a:rPr>
              <a:t>This Photo</a:t>
            </a:r>
            <a:r>
              <a:rPr lang="en-GB" sz="900"/>
              <a:t> by Unknown Author is licensed under </a:t>
            </a:r>
            <a:r>
              <a:rPr lang="en-GB" sz="900">
                <a:hlinkClick r:id="rId3" tooltip="https://creativecommons.org/licenses/by-nd/3.0/"/>
              </a:rPr>
              <a:t>CC BY-ND</a:t>
            </a:r>
            <a:endParaRPr lang="en-GB" sz="900"/>
          </a:p>
        </p:txBody>
      </p:sp>
      <p:pic>
        <p:nvPicPr>
          <p:cNvPr id="8" name="Picture 7" descr="A close up of a bird&#10;&#10;Description automatically generated">
            <a:extLst>
              <a:ext uri="{FF2B5EF4-FFF2-40B4-BE49-F238E27FC236}">
                <a16:creationId xmlns:a16="http://schemas.microsoft.com/office/drawing/2014/main" id="{ACF13AE7-BC00-4687-8420-DE028568F05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12465" y="4004173"/>
            <a:ext cx="2604761" cy="2113234"/>
          </a:xfrm>
          <a:prstGeom prst="rect">
            <a:avLst/>
          </a:prstGeom>
        </p:spPr>
      </p:pic>
      <p:pic>
        <p:nvPicPr>
          <p:cNvPr id="14" name="Picture 13" descr="A close up of a green street sign&#10;&#10;Description automatically generated">
            <a:extLst>
              <a:ext uri="{FF2B5EF4-FFF2-40B4-BE49-F238E27FC236}">
                <a16:creationId xmlns:a16="http://schemas.microsoft.com/office/drawing/2014/main" id="{693C3280-61F1-421F-9A80-3CD0124DA9E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4613" y="3993762"/>
            <a:ext cx="7620000" cy="1865862"/>
          </a:xfrm>
          <a:prstGeom prst="rect">
            <a:avLst/>
          </a:prstGeom>
        </p:spPr>
      </p:pic>
      <p:sp>
        <p:nvSpPr>
          <p:cNvPr id="15" name="TextBox 14">
            <a:extLst>
              <a:ext uri="{FF2B5EF4-FFF2-40B4-BE49-F238E27FC236}">
                <a16:creationId xmlns:a16="http://schemas.microsoft.com/office/drawing/2014/main" id="{2957657E-125D-472D-B76D-E33BFE5B07EF}"/>
              </a:ext>
            </a:extLst>
          </p:cNvPr>
          <p:cNvSpPr txBox="1"/>
          <p:nvPr/>
        </p:nvSpPr>
        <p:spPr>
          <a:xfrm>
            <a:off x="74613" y="6858000"/>
            <a:ext cx="7620000" cy="230832"/>
          </a:xfrm>
          <a:prstGeom prst="rect">
            <a:avLst/>
          </a:prstGeom>
          <a:noFill/>
        </p:spPr>
        <p:txBody>
          <a:bodyPr wrap="square" rtlCol="0">
            <a:spAutoFit/>
          </a:bodyPr>
          <a:lstStyle/>
          <a:p>
            <a:r>
              <a:rPr lang="en-GB" sz="900">
                <a:hlinkClick r:id="rId7" tooltip="http://www.picserver.org/p/pain-relief.html"/>
              </a:rPr>
              <a:t>This Photo</a:t>
            </a:r>
            <a:r>
              <a:rPr lang="en-GB" sz="900"/>
              <a:t> by Unknown Author is licensed under </a:t>
            </a:r>
            <a:r>
              <a:rPr lang="en-GB" sz="900">
                <a:hlinkClick r:id="rId8" tooltip="https://creativecommons.org/licenses/by-sa/3.0/"/>
              </a:rPr>
              <a:t>CC BY-SA</a:t>
            </a:r>
            <a:endParaRPr lang="en-GB" sz="900"/>
          </a:p>
        </p:txBody>
      </p:sp>
    </p:spTree>
    <p:extLst>
      <p:ext uri="{BB962C8B-B14F-4D97-AF65-F5344CB8AC3E}">
        <p14:creationId xmlns:p14="http://schemas.microsoft.com/office/powerpoint/2010/main" val="3262929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37C7-6AF9-4DF1-B939-68ECA317F565}"/>
              </a:ext>
            </a:extLst>
          </p:cNvPr>
          <p:cNvSpPr>
            <a:spLocks noGrp="1"/>
          </p:cNvSpPr>
          <p:nvPr>
            <p:ph type="title"/>
          </p:nvPr>
        </p:nvSpPr>
        <p:spPr>
          <a:xfrm>
            <a:off x="257175" y="696684"/>
            <a:ext cx="10560051" cy="5741437"/>
          </a:xfrm>
        </p:spPr>
        <p:txBody>
          <a:bodyPr>
            <a:normAutofit/>
          </a:bodyPr>
          <a:lstStyle/>
          <a:p>
            <a:r>
              <a:rPr lang="en-GB" b="0" i="0" u="none" strike="noStrike" baseline="0" dirty="0">
                <a:latin typeface="Times New Roman" panose="02020603050405020304" pitchFamily="18" charset="0"/>
              </a:rPr>
              <a:t> Reflexology is not suitable or appropriate for </a:t>
            </a:r>
            <a:r>
              <a:rPr lang="en-GB" dirty="0">
                <a:latin typeface="Times New Roman" panose="02020603050405020304" pitchFamily="18" charset="0"/>
              </a:rPr>
              <a:t>everyone.</a:t>
            </a:r>
            <a:br>
              <a:rPr lang="en-GB" dirty="0">
                <a:latin typeface="Times New Roman" panose="02020603050405020304" pitchFamily="18" charset="0"/>
              </a:rPr>
            </a:br>
            <a:br>
              <a:rPr lang="en-GB" b="0" i="0" u="none" strike="noStrike" baseline="0" dirty="0">
                <a:latin typeface="Times New Roman" panose="02020603050405020304" pitchFamily="18" charset="0"/>
              </a:rPr>
            </a:br>
            <a:r>
              <a:rPr lang="en-GB" b="0" i="0" u="none" strike="noStrike" baseline="0" dirty="0">
                <a:latin typeface="Times New Roman" panose="02020603050405020304" pitchFamily="18" charset="0"/>
              </a:rPr>
              <a:t>People who suffer from diabetes, disorders of the thyroid gland, heart conditions, inflammation of the veins, osteoporosis and arthritis of the feet.</a:t>
            </a:r>
            <a:br>
              <a:rPr lang="en-GB" b="0" i="0" u="none" strike="noStrike" baseline="0" dirty="0">
                <a:latin typeface="Times New Roman" panose="02020603050405020304" pitchFamily="18" charset="0"/>
              </a:rPr>
            </a:br>
            <a:br>
              <a:rPr lang="en-GB" b="0" i="0" u="none" strike="noStrike" baseline="0" dirty="0">
                <a:latin typeface="Times New Roman" panose="02020603050405020304" pitchFamily="18" charset="0"/>
              </a:rPr>
            </a:br>
            <a:r>
              <a:rPr lang="en-GB" b="0" i="0" u="none" strike="noStrike" baseline="0" dirty="0">
                <a:latin typeface="Times New Roman" panose="02020603050405020304" pitchFamily="18" charset="0"/>
              </a:rPr>
              <a:t> Reflexology is not suitable for women who are pregnant. (Brown,2002)</a:t>
            </a:r>
          </a:p>
        </p:txBody>
      </p:sp>
      <p:pic>
        <p:nvPicPr>
          <p:cNvPr id="5" name="Picture 4" descr="A picture containing drawing&#10;&#10;Description automatically generated">
            <a:extLst>
              <a:ext uri="{FF2B5EF4-FFF2-40B4-BE49-F238E27FC236}">
                <a16:creationId xmlns:a16="http://schemas.microsoft.com/office/drawing/2014/main" id="{76AB11A2-FBA6-479B-A1E0-6D1D3499D4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64739" y="139961"/>
            <a:ext cx="2470085" cy="2848293"/>
          </a:xfrm>
          <a:prstGeom prst="rect">
            <a:avLst/>
          </a:prstGeom>
        </p:spPr>
      </p:pic>
    </p:spTree>
    <p:extLst>
      <p:ext uri="{BB962C8B-B14F-4D97-AF65-F5344CB8AC3E}">
        <p14:creationId xmlns:p14="http://schemas.microsoft.com/office/powerpoint/2010/main" val="215966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7EA8-D7D6-440E-901E-364ECACD09FC}"/>
              </a:ext>
            </a:extLst>
          </p:cNvPr>
          <p:cNvSpPr>
            <a:spLocks noGrp="1"/>
          </p:cNvSpPr>
          <p:nvPr>
            <p:ph type="title"/>
          </p:nvPr>
        </p:nvSpPr>
        <p:spPr>
          <a:xfrm>
            <a:off x="685801" y="609601"/>
            <a:ext cx="10131425" cy="833438"/>
          </a:xfrm>
        </p:spPr>
        <p:txBody>
          <a:bodyPr/>
          <a:lstStyle/>
          <a:p>
            <a:r>
              <a:rPr lang="en-GB" dirty="0"/>
              <a:t>          Contraindications and Cautions. </a:t>
            </a:r>
          </a:p>
        </p:txBody>
      </p:sp>
      <p:sp>
        <p:nvSpPr>
          <p:cNvPr id="3" name="Text Placeholder 2">
            <a:extLst>
              <a:ext uri="{FF2B5EF4-FFF2-40B4-BE49-F238E27FC236}">
                <a16:creationId xmlns:a16="http://schemas.microsoft.com/office/drawing/2014/main" id="{A70F0386-E42C-476C-AE0C-EB9033083A21}"/>
              </a:ext>
            </a:extLst>
          </p:cNvPr>
          <p:cNvSpPr>
            <a:spLocks noGrp="1"/>
          </p:cNvSpPr>
          <p:nvPr>
            <p:ph type="body" idx="1"/>
          </p:nvPr>
        </p:nvSpPr>
        <p:spPr>
          <a:xfrm>
            <a:off x="685801" y="728662"/>
            <a:ext cx="10131425" cy="5743575"/>
          </a:xfrm>
        </p:spPr>
        <p:txBody>
          <a:bodyPr>
            <a:normAutofit/>
          </a:bodyPr>
          <a:lstStyle/>
          <a:p>
            <a:r>
              <a:rPr lang="en-GB" sz="2800" dirty="0"/>
              <a:t>Although reflexology is a safe therapy when performed correctly, there are sometimes when it is not advisable. </a:t>
            </a:r>
          </a:p>
          <a:p>
            <a:r>
              <a:rPr lang="en-GB" sz="2800" dirty="0"/>
              <a:t>Some people may find the intensity of reflexology unacceptable.</a:t>
            </a:r>
          </a:p>
          <a:p>
            <a:r>
              <a:rPr lang="en-GB" sz="2800" dirty="0"/>
              <a:t>Never press directly on bruises, cuts, scars or severe varicose veins. </a:t>
            </a:r>
          </a:p>
          <a:p>
            <a:r>
              <a:rPr lang="en-GB" sz="2800" dirty="0"/>
              <a:t>If someone has deep vein thrombosis , the blood clot could move causing a fatality. </a:t>
            </a:r>
          </a:p>
          <a:p>
            <a:r>
              <a:rPr lang="en-GB" sz="2800" dirty="0"/>
              <a:t>During pregnancy there is a risk, especially if there is a history of miscarriage. (Brown, 2002)</a:t>
            </a:r>
          </a:p>
        </p:txBody>
      </p:sp>
    </p:spTree>
    <p:extLst>
      <p:ext uri="{BB962C8B-B14F-4D97-AF65-F5344CB8AC3E}">
        <p14:creationId xmlns:p14="http://schemas.microsoft.com/office/powerpoint/2010/main" val="2328866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CDAD7B2-C57B-42BF-BDB2-293ECEE545BC}"/>
              </a:ext>
            </a:extLst>
          </p:cNvPr>
          <p:cNvSpPr>
            <a:spLocks noGrp="1"/>
          </p:cNvSpPr>
          <p:nvPr>
            <p:ph type="body" idx="1"/>
          </p:nvPr>
        </p:nvSpPr>
        <p:spPr>
          <a:xfrm>
            <a:off x="685801" y="-466531"/>
            <a:ext cx="10131425" cy="3321698"/>
          </a:xfrm>
        </p:spPr>
        <p:txBody>
          <a:bodyPr>
            <a:normAutofit/>
          </a:bodyPr>
          <a:lstStyle/>
          <a:p>
            <a:r>
              <a:rPr lang="en-GB" sz="4400" dirty="0"/>
              <a:t>The feet reflect and are a mirror of the body.(brown, 2002)</a:t>
            </a:r>
          </a:p>
        </p:txBody>
      </p:sp>
      <p:pic>
        <p:nvPicPr>
          <p:cNvPr id="8" name="Picture 7" descr="A close up of text on a white background&#10;&#10;Description automatically generated">
            <a:extLst>
              <a:ext uri="{FF2B5EF4-FFF2-40B4-BE49-F238E27FC236}">
                <a16:creationId xmlns:a16="http://schemas.microsoft.com/office/drawing/2014/main" id="{775A2DC9-1BE8-4C0B-BEEA-EDE7CB01F0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86463" y="2047052"/>
            <a:ext cx="6031366" cy="4132769"/>
          </a:xfrm>
          <a:prstGeom prst="rect">
            <a:avLst/>
          </a:prstGeom>
        </p:spPr>
      </p:pic>
      <p:pic>
        <p:nvPicPr>
          <p:cNvPr id="11" name="Picture 10" descr="A picture containing text, tattoo&#10;&#10;Description automatically generated">
            <a:extLst>
              <a:ext uri="{FF2B5EF4-FFF2-40B4-BE49-F238E27FC236}">
                <a16:creationId xmlns:a16="http://schemas.microsoft.com/office/drawing/2014/main" id="{3619E82E-C4E3-4C23-9040-02B6AF07BB5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1885" y="2090057"/>
            <a:ext cx="3974841" cy="4441372"/>
          </a:xfrm>
          <a:prstGeom prst="rect">
            <a:avLst/>
          </a:prstGeom>
        </p:spPr>
      </p:pic>
    </p:spTree>
    <p:extLst>
      <p:ext uri="{BB962C8B-B14F-4D97-AF65-F5344CB8AC3E}">
        <p14:creationId xmlns:p14="http://schemas.microsoft.com/office/powerpoint/2010/main" val="2737754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0E6939-4145-43D0-B77E-9C0CD899E018}"/>
              </a:ext>
            </a:extLst>
          </p:cNvPr>
          <p:cNvSpPr>
            <a:spLocks noGrp="1"/>
          </p:cNvSpPr>
          <p:nvPr>
            <p:ph type="body" idx="1"/>
          </p:nvPr>
        </p:nvSpPr>
        <p:spPr>
          <a:xfrm>
            <a:off x="685801" y="500063"/>
            <a:ext cx="10131425" cy="5291137"/>
          </a:xfrm>
        </p:spPr>
        <p:txBody>
          <a:bodyPr>
            <a:normAutofit/>
          </a:bodyPr>
          <a:lstStyle/>
          <a:p>
            <a:r>
              <a:rPr lang="en-GB" sz="4400" dirty="0"/>
              <a:t>The reflex zones relate to all areas of the body, through ten longitudinal zones. There are five on each side of the body.</a:t>
            </a:r>
          </a:p>
          <a:p>
            <a:r>
              <a:rPr lang="en-GB" sz="4400" dirty="0"/>
              <a:t>(Ashkenazi,1993)</a:t>
            </a:r>
          </a:p>
        </p:txBody>
      </p:sp>
    </p:spTree>
    <p:extLst>
      <p:ext uri="{BB962C8B-B14F-4D97-AF65-F5344CB8AC3E}">
        <p14:creationId xmlns:p14="http://schemas.microsoft.com/office/powerpoint/2010/main" val="445564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A75DE-CF4E-4B33-AEA7-6833AD4D0A96}"/>
              </a:ext>
            </a:extLst>
          </p:cNvPr>
          <p:cNvSpPr>
            <a:spLocks noGrp="1"/>
          </p:cNvSpPr>
          <p:nvPr>
            <p:ph type="title"/>
          </p:nvPr>
        </p:nvSpPr>
        <p:spPr>
          <a:xfrm>
            <a:off x="685801" y="185737"/>
            <a:ext cx="10131425" cy="1057276"/>
          </a:xfrm>
        </p:spPr>
        <p:txBody>
          <a:bodyPr/>
          <a:lstStyle/>
          <a:p>
            <a:r>
              <a:rPr lang="en-GB" dirty="0"/>
              <a:t>                      </a:t>
            </a:r>
            <a:r>
              <a:rPr lang="en-GB" sz="4000" dirty="0"/>
              <a:t>The longitudinal zones.</a:t>
            </a:r>
          </a:p>
        </p:txBody>
      </p:sp>
      <p:sp>
        <p:nvSpPr>
          <p:cNvPr id="3" name="Text Placeholder 2">
            <a:extLst>
              <a:ext uri="{FF2B5EF4-FFF2-40B4-BE49-F238E27FC236}">
                <a16:creationId xmlns:a16="http://schemas.microsoft.com/office/drawing/2014/main" id="{DFFF7F82-CE3A-422E-A8C8-A6F4B8E3B19C}"/>
              </a:ext>
            </a:extLst>
          </p:cNvPr>
          <p:cNvSpPr>
            <a:spLocks noGrp="1"/>
          </p:cNvSpPr>
          <p:nvPr>
            <p:ph type="body" idx="1"/>
          </p:nvPr>
        </p:nvSpPr>
        <p:spPr>
          <a:xfrm>
            <a:off x="542925" y="1028699"/>
            <a:ext cx="10131425" cy="5643563"/>
          </a:xfrm>
        </p:spPr>
        <p:txBody>
          <a:bodyPr>
            <a:normAutofit/>
          </a:bodyPr>
          <a:lstStyle/>
          <a:p>
            <a:r>
              <a:rPr lang="en-GB" sz="3600" dirty="0"/>
              <a:t>(Brown,2002)</a:t>
            </a:r>
          </a:p>
        </p:txBody>
      </p:sp>
      <p:pic>
        <p:nvPicPr>
          <p:cNvPr id="5" name="Picture 4" descr="A picture containing drawing&#10;&#10;Description automatically generated">
            <a:extLst>
              <a:ext uri="{FF2B5EF4-FFF2-40B4-BE49-F238E27FC236}">
                <a16:creationId xmlns:a16="http://schemas.microsoft.com/office/drawing/2014/main" id="{A90F1F8F-FDD6-48F6-BC33-04AE5B1F93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7440" y="1151559"/>
            <a:ext cx="2397393" cy="5266410"/>
          </a:xfrm>
          <a:prstGeom prst="rect">
            <a:avLst/>
          </a:prstGeom>
        </p:spPr>
      </p:pic>
      <p:pic>
        <p:nvPicPr>
          <p:cNvPr id="7" name="Picture 6" descr="A picture containing drawing, knife&#10;&#10;Description automatically generated">
            <a:extLst>
              <a:ext uri="{FF2B5EF4-FFF2-40B4-BE49-F238E27FC236}">
                <a16:creationId xmlns:a16="http://schemas.microsoft.com/office/drawing/2014/main" id="{56FC0F5C-36B0-4ED4-959B-595ABA7C5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4607" y="1258203"/>
            <a:ext cx="2197620" cy="5263847"/>
          </a:xfrm>
          <a:prstGeom prst="rect">
            <a:avLst/>
          </a:prstGeom>
        </p:spPr>
      </p:pic>
    </p:spTree>
    <p:extLst>
      <p:ext uri="{BB962C8B-B14F-4D97-AF65-F5344CB8AC3E}">
        <p14:creationId xmlns:p14="http://schemas.microsoft.com/office/powerpoint/2010/main" val="2783942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8" name="Picture 267">
            <a:extLst>
              <a:ext uri="{FF2B5EF4-FFF2-40B4-BE49-F238E27FC236}">
                <a16:creationId xmlns:a16="http://schemas.microsoft.com/office/drawing/2014/main" id="{6B310CDC-B10E-411E-AD24-D3BFF13A93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grpSp>
        <p:nvGrpSpPr>
          <p:cNvPr id="270" name="Group 269">
            <a:extLst>
              <a:ext uri="{FF2B5EF4-FFF2-40B4-BE49-F238E27FC236}">
                <a16:creationId xmlns:a16="http://schemas.microsoft.com/office/drawing/2014/main" id="{71916EB9-2993-4A28-BD3C-F509E4A183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5310">
            <a:off x="5543259" y="331783"/>
            <a:ext cx="1972986" cy="1714626"/>
            <a:chOff x="5281603" y="104899"/>
            <a:chExt cx="6910397" cy="6005491"/>
          </a:xfrm>
        </p:grpSpPr>
        <p:sp>
          <p:nvSpPr>
            <p:cNvPr id="271" name="Freeform 267">
              <a:extLst>
                <a:ext uri="{FF2B5EF4-FFF2-40B4-BE49-F238E27FC236}">
                  <a16:creationId xmlns:a16="http://schemas.microsoft.com/office/drawing/2014/main" id="{68C9F252-C33E-4D9D-89A9-29C71202C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2" name="Group 271">
              <a:extLst>
                <a:ext uri="{FF2B5EF4-FFF2-40B4-BE49-F238E27FC236}">
                  <a16:creationId xmlns:a16="http://schemas.microsoft.com/office/drawing/2014/main" id="{820E27CE-CCF2-4A56-8EE6-56D7776D377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3" name="Straight Connector 272">
                <a:extLst>
                  <a:ext uri="{FF2B5EF4-FFF2-40B4-BE49-F238E27FC236}">
                    <a16:creationId xmlns:a16="http://schemas.microsoft.com/office/drawing/2014/main" id="{280382FE-22DF-4A28-9E18-18DF0B98DD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1E1CA71-1F75-4CC2-A04C-F5469D3E7D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27E93F71-2CD6-4E95-929F-A37A04E90D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11D4D4AB-D40F-4366-87D4-14140A8DC0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34C2C7D6-CCA9-455E-A2B4-950CF60E6D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F8F49D09-5255-4576-AA26-3047912100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5ABBE43B-5C15-4092-8397-F2EE0D6EE6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37BE7213-1F74-43F3-B30E-3A3BBBB37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D37C6D0F-4E5D-43F3-9271-C9BEB47EC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D707BC88-122E-4904-AA15-DC64CB473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1132BDCA-81AF-4984-9FED-3B7F0A6E7B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48258699-45E9-4DF2-98B9-413E4AF7EA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8E35C4B6-6EA7-46D1-A77C-0A43EB706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C858FB89-435A-421D-8569-40E836F9B7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B038B114-A273-47EA-B808-D40DF6A87B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10C3AFFB-4ABE-4CDD-9D15-D3A1E034A7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82D2AC70-77E2-4E47-8819-AE98F45F20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23B98B88-092B-40F1-83AF-EF05FE90C6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44E156B4-07C7-4693-BE8A-6474C8382B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55062320-E086-4A55-AC85-B47125E46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3D4C6582-EB0A-4797-B783-9FDB44478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E43BCB88-1F09-40B4-877B-7F1DB19D26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11CEDE52-1DBA-46CB-B162-483FA1236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F4EAC206-5CBE-4294-BCB3-B6BB8365F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F68EC73D-68E6-4D01-994D-D79A158F79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B83BF9F4-A2DC-4BB4-AB2C-5D5A8C6308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7CDFD330-651C-4E2D-B43C-6730559967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0B02860E-DE31-4D1D-9814-84634B0617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BF2B2203-67C0-421E-B730-5442C7FC52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DC81C27A-0E22-4AE4-9DC6-BA282A8DCF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796C7698-2E0B-4EB3-BD5B-4466A8FB5C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2B9E4CCE-BD05-4EB3-89A6-5D657EDF7C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668E1002-3777-49D4-8287-79A6EA105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DEC9682F-6679-4064-93F6-629EADCD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1C305438-8571-46ED-AD5E-7C7EC2EAF2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4AF15B4E-ED23-4114-8624-AA4E39E541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842EABB4-278D-4444-88C0-4A46BB353B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7646E931-2EB7-4ACA-B157-D0A94A6CC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47DEB787-3410-495B-9CE9-34B2C45B45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4554FCB-2FCB-4262-90EC-26A76CE777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B532B4D5-1FD8-4D61-9006-4FB87DBEA2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EC0A07D9-D524-4DAD-9C9B-D017A34786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826263BD-284E-4554-A24C-B67027943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E41829ED-6190-46C7-9DF5-D6428A87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73AF3AA5-A1DA-43EF-94BC-6201541B88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FDD8BF8E-408E-4CBD-8A16-F6C48B5F95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C2F5A71F-B7DE-4473-9726-3DDE4B1D9A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CE6C478E-120B-4F22-807F-FE8D78AE10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A77BC7E5-76F8-4173-90C6-748A0B10FC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4DB73477-1282-48F5-AF98-FBAED0A73C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87481F57-CDDC-4607-8526-EDFC8B249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21B9223D-EFC9-4152-850B-08E154E911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8269E02D-6469-428E-BF24-6CDC65C42C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8E21E2EE-3BB1-4047-ACA2-A3C5C65D28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ED163CA9-710E-4EED-A788-2101F338F0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AD0BBC0A-86F2-4F24-9FD6-24DA772F4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AD70A49C-EF11-4EF2-BFAE-B80EA5B3A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A06BF5D9-1663-4A67-BB15-1C58CFA77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9CAFEF6B-14D7-4260-9860-8BB499A493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3167A90B-062B-42FF-A167-6F09D77458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674F8228-3BB9-4418-81B6-36478D2E3C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C98F3879-57E1-4FD3-9664-ACC502D9FD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2E24A83-1E83-4A8F-A3BB-4D9B2601C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3A76F6C4-6952-438D-9E6E-98BC6CE589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A05BEC62-1C92-4593-962B-C54BD944E4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C8615AD1-5421-416F-A4D4-6956C3B2A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FC466A0F-A8C2-43CF-8701-FE4C8F2BF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0A668953-3447-4870-8105-2CCE9B06A8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8F4264AA-B924-4ADE-BB7A-2DE6AD2744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43ABEF4-4632-442E-B63C-7366546EE9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F8560FE6-736C-4255-B7E8-FF0D1ECE4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960865E5-6FC1-453A-B022-58D5D20FD7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F54DFF81-B50B-408D-AC3A-0D8358A48D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F3AB2AE8-5E1B-427C-9752-710CF62677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77DCA7C7-6525-409C-BB4A-781E2EAD2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8" name="Straight Connector 347">
                <a:extLst>
                  <a:ext uri="{FF2B5EF4-FFF2-40B4-BE49-F238E27FC236}">
                    <a16:creationId xmlns:a16="http://schemas.microsoft.com/office/drawing/2014/main" id="{4C4B6460-EC37-455C-A7F0-1FFB954771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9" name="Straight Connector 348">
                <a:extLst>
                  <a:ext uri="{FF2B5EF4-FFF2-40B4-BE49-F238E27FC236}">
                    <a16:creationId xmlns:a16="http://schemas.microsoft.com/office/drawing/2014/main" id="{7835FD8D-189B-4DBF-9331-5B63456DBE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id="{7205E40C-D7A1-4A5A-B706-74E8B829D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sp>
        <p:nvSpPr>
          <p:cNvPr id="3" name="Text Placeholder 2">
            <a:extLst>
              <a:ext uri="{FF2B5EF4-FFF2-40B4-BE49-F238E27FC236}">
                <a16:creationId xmlns:a16="http://schemas.microsoft.com/office/drawing/2014/main" id="{072969D8-AAD3-46BB-8717-04ACA929DC52}"/>
              </a:ext>
            </a:extLst>
          </p:cNvPr>
          <p:cNvSpPr>
            <a:spLocks noGrp="1"/>
          </p:cNvSpPr>
          <p:nvPr>
            <p:ph type="body" idx="1"/>
          </p:nvPr>
        </p:nvSpPr>
        <p:spPr>
          <a:xfrm>
            <a:off x="685801" y="780533"/>
            <a:ext cx="4760962" cy="5010668"/>
          </a:xfrm>
        </p:spPr>
        <p:txBody>
          <a:bodyPr vert="horz" lIns="91440" tIns="45720" rIns="91440" bIns="45720" rtlCol="0" anchor="ctr">
            <a:noAutofit/>
          </a:bodyPr>
          <a:lstStyle/>
          <a:p>
            <a:pPr lvl="3"/>
            <a:r>
              <a:rPr lang="en-US" sz="3200" dirty="0"/>
              <a:t>Every part of the body is connected by reflex zones or pathways, ending in the soles of the feet or palms of the hand, ears, tongue and the head. (corvo,1990)</a:t>
            </a:r>
          </a:p>
        </p:txBody>
      </p:sp>
      <p:grpSp>
        <p:nvGrpSpPr>
          <p:cNvPr id="352" name="Group 351">
            <a:extLst>
              <a:ext uri="{FF2B5EF4-FFF2-40B4-BE49-F238E27FC236}">
                <a16:creationId xmlns:a16="http://schemas.microsoft.com/office/drawing/2014/main" id="{B2347F19-25D3-4479-BD08-0070E8D6C9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353" name="Freeform 98">
              <a:extLst>
                <a:ext uri="{FF2B5EF4-FFF2-40B4-BE49-F238E27FC236}">
                  <a16:creationId xmlns:a16="http://schemas.microsoft.com/office/drawing/2014/main" id="{2FEDD424-ECF8-4BE4-B455-5660ACF31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4" name="Group 353">
              <a:extLst>
                <a:ext uri="{FF2B5EF4-FFF2-40B4-BE49-F238E27FC236}">
                  <a16:creationId xmlns:a16="http://schemas.microsoft.com/office/drawing/2014/main" id="{53395919-480A-4AED-8762-FE010FCE05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5" name="Straight Connector 354">
                <a:extLst>
                  <a:ext uri="{FF2B5EF4-FFF2-40B4-BE49-F238E27FC236}">
                    <a16:creationId xmlns:a16="http://schemas.microsoft.com/office/drawing/2014/main" id="{D42A908A-0313-4789-BED7-5F0DC48CF0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9329C319-928A-41DF-AAD8-192F683118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31BC2E3B-06A6-4B53-88C6-60F9508B23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92A5E27D-29D6-4F3C-9B42-C4CD79A4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5E918645-ADBD-4FBE-9125-FC963DA300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4189719D-E41B-4537-ACBB-2B15156B1B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D8A39D42-7904-45EA-94A1-452BEDCC9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5F86641C-01DF-4424-A4E0-8AC46C1CC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3E0DB12C-C1EB-431A-8F69-16AF768A82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BAA9FDEC-D683-44B7-B850-3D8D70CD8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D2CDDD1D-A217-4662-8C60-CA94B58A69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40982A69-39A2-4CB7-A7B7-537CCA5BBA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86DA7B0D-D68A-42B3-8493-B3591625D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1E8396E6-0D76-4AB0-AB88-5642627A6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28C59E9E-60C9-4777-8A93-1A9A4D952D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A5165D84-A940-426B-9F2B-3CA05E3F8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CDEAF07B-DC40-47D6-94F0-F4A246AEF6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78816FCA-973E-41CF-B4C3-F56E475001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88FC69A-2CB5-4793-834F-4FCD6C7AEE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1DC8F704-75B4-416D-B151-B1BEC7F3D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12447E86-5613-4D02-ACFA-18AEF6916E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F924CF0F-E419-4E9B-A600-32E313719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11E6A985-1D5E-4E21-97CA-D86D42E80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D10784A5-CCBE-4DF3-9CE7-2AE9C6C07C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2EEF7A8A-F430-4687-9455-19709325A3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B73690C5-E93C-4AB0-AC84-2669E31A9B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02C8787F-E35E-48D8-8203-53F97CFBE3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31F8989E-ECDD-4121-8AED-AEE38D9A13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F13143EE-5D37-4047-ABA0-9E499618B0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10E3E1E1-16F1-4294-A545-458F31A914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648A3E59-EEB5-4F9D-8CE9-762433A2C0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ECF2D288-19B2-409E-832F-5F6E1FFFBB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3EBDFADF-FB69-498E-BD93-730DD27A37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5B19D7E0-00BA-4B15-8FD1-7A93BCD8E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AF650A0E-4EE1-4E70-8473-20B55E3FC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D5BA3A2A-30DF-48F1-A2FD-4723ACFBA8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24A03DE9-4B81-4253-9EE4-B92209815E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6899AFCE-C434-4469-97AC-ABE720A35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07E0DFAB-9CBF-4060-9DE1-D9AB2AFD42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48078366-B29C-4371-874D-BECCB1EDE9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DE008D64-8769-4A13-A8B0-89213457C7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2846D4F9-EC40-489A-9EF6-0F0CDD8671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84115676-20E5-452E-9398-C0FCB32FE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8A621957-37E8-451F-BB84-5D6B03CF3A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DACCCD2F-2274-4BBF-9B5E-26E62490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4E87762F-D0DE-4363-93FD-E9631AFBBD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99F47FEF-F06A-4C16-AA27-B960D1952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3FDF56CA-1BB6-415F-8D3E-30F26B40C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7E6630A1-3217-4E63-9788-5A3260A582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770D5610-7B36-415F-8AA3-0D7759FDDF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C4F85022-0CE1-430D-8B1A-0F676F4AF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31354BC8-A827-4AA1-96EE-6360E8C960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CDAC0527-948D-4011-BCD9-270E429784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1300D97D-2A0F-4304-89BE-766397C61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42C89D97-5330-4086-A830-182F7582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EDBD7367-EA95-40EB-90AC-465845C74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443E242C-FE1A-4A13-9D43-829B8B827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67AC161D-718C-43E4-8F7D-7C294600C2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F86EC5E7-FE84-45D4-BFD1-55EE510260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A9A41384-ABD9-4502-8CFB-550D9C9935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37B0BC74-BD29-4ACA-A07C-8C6038BBB5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2E0421E2-5A11-418B-A32C-5886185281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16B33503-18E3-4A3B-933F-30D0EE5C1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B61DA4A-82CE-4AC1-9909-7C4700516D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F919C909-7E7B-4578-8E2C-DD61B8D44E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C86C93AE-A899-4040-AD7E-D8B434CAD8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490C13BE-1E9D-4E17-ACF7-96D3EFB833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1B37F1B8-B2B1-409C-B02E-1A55C22214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58DB9BF9-338F-4628-BBFE-15C697F200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47D45C16-7517-49A1-BBEC-89F21AA605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4E30B89E-B14C-4845-A5A1-9CCA44E6F1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B1F41D7C-DCA7-4481-A76A-48B66E72A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36EFEF5-B92F-4400-AFC7-BFFD45243C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39650283-94D1-4738-9FCE-D31753ACAD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EB9232A0-B62C-4957-BCB3-870183FB9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0" name="Straight Connector 429">
                <a:extLst>
                  <a:ext uri="{FF2B5EF4-FFF2-40B4-BE49-F238E27FC236}">
                    <a16:creationId xmlns:a16="http://schemas.microsoft.com/office/drawing/2014/main" id="{185459AE-C704-4293-B5C4-69D2A60A38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1" name="Straight Connector 430">
                <a:extLst>
                  <a:ext uri="{FF2B5EF4-FFF2-40B4-BE49-F238E27FC236}">
                    <a16:creationId xmlns:a16="http://schemas.microsoft.com/office/drawing/2014/main" id="{0B73290C-EEC7-44A0-A8AD-EB70F8BD3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id="{AB61CA57-2FEB-4363-A188-ED7D346B82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4" name="Group 433">
            <a:extLst>
              <a:ext uri="{FF2B5EF4-FFF2-40B4-BE49-F238E27FC236}">
                <a16:creationId xmlns:a16="http://schemas.microsoft.com/office/drawing/2014/main" id="{7F6F524E-C752-4B7C-A9F0-3F00DFDB24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804892">
            <a:off x="5612564" y="3157613"/>
            <a:ext cx="2928062" cy="2544637"/>
            <a:chOff x="5281603" y="104899"/>
            <a:chExt cx="6910397" cy="6005491"/>
          </a:xfrm>
        </p:grpSpPr>
        <p:sp>
          <p:nvSpPr>
            <p:cNvPr id="435" name="Freeform 183">
              <a:extLst>
                <a:ext uri="{FF2B5EF4-FFF2-40B4-BE49-F238E27FC236}">
                  <a16:creationId xmlns:a16="http://schemas.microsoft.com/office/drawing/2014/main" id="{F6D4360C-5226-4CC2-A109-812DF510B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6" name="Group 435">
              <a:extLst>
                <a:ext uri="{FF2B5EF4-FFF2-40B4-BE49-F238E27FC236}">
                  <a16:creationId xmlns:a16="http://schemas.microsoft.com/office/drawing/2014/main" id="{71143042-758C-43AF-A97C-B7D63B0271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7" name="Straight Connector 436">
                <a:extLst>
                  <a:ext uri="{FF2B5EF4-FFF2-40B4-BE49-F238E27FC236}">
                    <a16:creationId xmlns:a16="http://schemas.microsoft.com/office/drawing/2014/main" id="{EF45F6D5-0990-402B-86E4-3FFA3332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CA63F896-F673-4808-9847-3290BC52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727B7CC0-2D7E-4864-83B9-BA7FC28EAD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9C052304-DB27-476B-AFA8-BD7682F268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A92951F8-B9F3-4590-AFDE-59A8EACE8C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1AB35A88-629B-4CF8-8E88-27B47B6E71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FFECC77E-4526-4599-A8F7-D39D6BC1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AE4412F1-F32B-49C5-8970-F94CFEEF0A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5098ABEA-D561-45BC-8A01-FFA7460E34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FA9CD9D9-DEDB-486C-ADA4-B2B712EAA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72FB09B0-0D8F-40F4-B2DE-A229EC8B18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7E5227CC-F30E-44CE-B06A-8CDF97E6ED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0A7115AF-CB25-46A8-B470-FFB668CBB5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CDC4E23D-21D0-4FAF-A904-65688F78A1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BCEE73AD-62FE-49E3-996D-238B6EAD07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F44830C9-92A0-4D81-8480-68226E8337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C122A750-9CA2-4958-AD1B-91D5D739FF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B1F19686-D816-4075-9BC2-E4792413F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5B0CED0-2C33-4F23-86D6-D855082B9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54AD91B0-026C-43CB-A26E-0F4FE5795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8A5A8161-CE5A-426A-8E7D-88FE124F04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3E1195E8-E9D6-4449-A1FC-C53993F12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25C823AC-E3CF-4F0E-8C20-99CEBD7044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C4184468-B8BA-4EDD-9D1A-B7F67248C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DB74EE2C-38D7-4587-B35B-CD2FAB7512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75D1F630-BE7A-4D3B-819B-FAFB4FAE02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F7AF57EB-EF82-42AC-BD04-C10F298FA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8EDD9EB0-BB53-481D-B22A-4236C4FD1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99690E1A-C081-4CF2-B888-74279CC425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E9AC17F0-0388-469A-ACAA-553993A8E3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ACB86715-ABC0-4431-8CCB-5379346A8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5F8DB845-071D-4D84-B5C8-C0067F7296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C9580A67-EF5C-4713-A07A-34EA96CABB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63DBBEE5-A19D-4D61-8ADB-B9CE891AD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9FDD44CF-315C-42FB-92C4-93920F28E7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C3C9E918-79D3-4512-93DE-1121C5E7B9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6E15671A-99FE-42DE-830A-BC8B7BE715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0D2234C8-E6B2-45CE-A80E-BBAAEF18EB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3BDB90FE-4EC8-43DA-931A-718213EBA4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07E986C7-23D3-4677-9FEA-3308535C3B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B53DB176-4CF0-49F5-8731-03DCE8656D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206AA562-0996-4E32-AE2D-7CDC038D7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779EB801-B846-4FA2-ABF8-27EA46A9D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AAF39C99-3F13-477F-B2EE-E326399BE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BD47E02F-C783-4A07-9B56-04B17EE6AC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7DDD33B4-5EB7-44BE-B64C-67F21C81C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41014B22-F4AF-4687-90A5-BEF313085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AF9C0885-CCC4-4136-ADCF-59A1E7211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E0CED535-4BDA-46E5-BE57-BFC3FAEBF9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D4144031-5FC2-45C8-A55A-3ECF44AFB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24862D56-259E-408C-AD1F-CDEC7368AA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026B85E4-6653-4FFC-AFA8-A8D0C54F8A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741AF38F-97CD-44BE-A079-914577FF29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0E5CD4DD-5DF6-4681-B1DF-5B0F20299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15069975-2552-4DC3-A2FC-1AEA2158AB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DC918371-E870-4119-B051-C77893B28E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30E6C0C5-90B9-4DD2-B4A9-A738CCF39C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0B780211-574F-4D2A-BF67-4E4FBF0480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1BD8EA0D-272F-45D3-AD7D-14E2FCC7E3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85273A52-980C-40E2-8337-166300A2A5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36C02875-55F3-4482-AD70-2EE3FF8246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FB32E058-164C-44EE-B305-8D901B0FCB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57736E96-8075-4F5E-8E5E-BDAC9FADA1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E8FCD13A-FF10-415A-9FA9-B52968049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A9FB36D0-68BC-4789-BB30-F501D45737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33BB585D-96D0-4265-89EB-1A9C80C7B3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85E69DAA-05E3-4592-92D1-B85D8057AD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7A49CCBB-CE21-4AB8-A4CA-4A8AAC7C33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CADF9F91-32A1-4038-BB7A-828C84B2D8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B7B92E8A-F0BC-4D57-96B9-7C10643C75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9EFCB507-ED5F-4A0C-B49E-E8CF8A035A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D2CBD98E-005E-41DC-9A76-AA1F38060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8C4E4940-5B6C-4020-81FE-33DB69297D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AB02739E-8E33-4A74-8252-80603F70C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B0BCFE26-5D1E-42E9-839D-5726C56BE2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2" name="Straight Connector 511">
                <a:extLst>
                  <a:ext uri="{FF2B5EF4-FFF2-40B4-BE49-F238E27FC236}">
                    <a16:creationId xmlns:a16="http://schemas.microsoft.com/office/drawing/2014/main" id="{F6C8FD74-B3C0-46E5-BA47-52EFF95749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3" name="Straight Connector 512">
                <a:extLst>
                  <a:ext uri="{FF2B5EF4-FFF2-40B4-BE49-F238E27FC236}">
                    <a16:creationId xmlns:a16="http://schemas.microsoft.com/office/drawing/2014/main" id="{0C86A344-DEC9-47F3-A90D-1960BC927B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4" name="Straight Connector 513">
                <a:extLst>
                  <a:ext uri="{FF2B5EF4-FFF2-40B4-BE49-F238E27FC236}">
                    <a16:creationId xmlns:a16="http://schemas.microsoft.com/office/drawing/2014/main" id="{69CB55C8-87B2-4BE3-A6A2-D90000E3A3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516" name="Group 515">
            <a:extLst>
              <a:ext uri="{FF2B5EF4-FFF2-40B4-BE49-F238E27FC236}">
                <a16:creationId xmlns:a16="http://schemas.microsoft.com/office/drawing/2014/main" id="{6191F0AD-C720-4E9E-9B1A-9C8A537B8A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643280" y="-580942"/>
            <a:ext cx="4662812" cy="4052224"/>
            <a:chOff x="5281603" y="104899"/>
            <a:chExt cx="6910397" cy="6005491"/>
          </a:xfrm>
        </p:grpSpPr>
        <p:sp>
          <p:nvSpPr>
            <p:cNvPr id="517" name="Freeform 17">
              <a:extLst>
                <a:ext uri="{FF2B5EF4-FFF2-40B4-BE49-F238E27FC236}">
                  <a16:creationId xmlns:a16="http://schemas.microsoft.com/office/drawing/2014/main" id="{BB5A9845-3ACA-4CDF-8F0E-F681D62A5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8" name="Group 517">
              <a:extLst>
                <a:ext uri="{FF2B5EF4-FFF2-40B4-BE49-F238E27FC236}">
                  <a16:creationId xmlns:a16="http://schemas.microsoft.com/office/drawing/2014/main" id="{FC1F1F73-7ABC-4F79-A342-876B2D81E45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519" name="Straight Connector 518">
                <a:extLst>
                  <a:ext uri="{FF2B5EF4-FFF2-40B4-BE49-F238E27FC236}">
                    <a16:creationId xmlns:a16="http://schemas.microsoft.com/office/drawing/2014/main" id="{066E07A7-A8B9-4A11-8B11-7CA574B7A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0" name="Straight Connector 519">
                <a:extLst>
                  <a:ext uri="{FF2B5EF4-FFF2-40B4-BE49-F238E27FC236}">
                    <a16:creationId xmlns:a16="http://schemas.microsoft.com/office/drawing/2014/main" id="{16788C9C-03FD-4123-8B67-FB1E2CE47F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1" name="Straight Connector 520">
                <a:extLst>
                  <a:ext uri="{FF2B5EF4-FFF2-40B4-BE49-F238E27FC236}">
                    <a16:creationId xmlns:a16="http://schemas.microsoft.com/office/drawing/2014/main" id="{FB4DEE61-8FDF-435F-9A6B-90322E34F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2" name="Straight Connector 521">
                <a:extLst>
                  <a:ext uri="{FF2B5EF4-FFF2-40B4-BE49-F238E27FC236}">
                    <a16:creationId xmlns:a16="http://schemas.microsoft.com/office/drawing/2014/main" id="{CEEAE353-6EB4-436E-9D9C-702B0EC2B7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3" name="Straight Connector 522">
                <a:extLst>
                  <a:ext uri="{FF2B5EF4-FFF2-40B4-BE49-F238E27FC236}">
                    <a16:creationId xmlns:a16="http://schemas.microsoft.com/office/drawing/2014/main" id="{88EA36F9-B6F3-407E-B6CD-BB2A79BD7D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4" name="Straight Connector 523">
                <a:extLst>
                  <a:ext uri="{FF2B5EF4-FFF2-40B4-BE49-F238E27FC236}">
                    <a16:creationId xmlns:a16="http://schemas.microsoft.com/office/drawing/2014/main" id="{F6014454-46D0-403C-A267-7E8AE36E1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5" name="Straight Connector 524">
                <a:extLst>
                  <a:ext uri="{FF2B5EF4-FFF2-40B4-BE49-F238E27FC236}">
                    <a16:creationId xmlns:a16="http://schemas.microsoft.com/office/drawing/2014/main" id="{13C96F4A-ED2D-4A99-A9DC-453A75427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6" name="Straight Connector 525">
                <a:extLst>
                  <a:ext uri="{FF2B5EF4-FFF2-40B4-BE49-F238E27FC236}">
                    <a16:creationId xmlns:a16="http://schemas.microsoft.com/office/drawing/2014/main" id="{1873097A-0FDE-47BA-B389-D16F6B0E01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7" name="Straight Connector 526">
                <a:extLst>
                  <a:ext uri="{FF2B5EF4-FFF2-40B4-BE49-F238E27FC236}">
                    <a16:creationId xmlns:a16="http://schemas.microsoft.com/office/drawing/2014/main" id="{6B6BC893-2000-4112-8529-C45A6B7E68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a:extLst>
                  <a:ext uri="{FF2B5EF4-FFF2-40B4-BE49-F238E27FC236}">
                    <a16:creationId xmlns:a16="http://schemas.microsoft.com/office/drawing/2014/main" id="{647597FF-250D-4A88-9BF2-28AAE8B548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a:extLst>
                  <a:ext uri="{FF2B5EF4-FFF2-40B4-BE49-F238E27FC236}">
                    <a16:creationId xmlns:a16="http://schemas.microsoft.com/office/drawing/2014/main" id="{08A8627F-6A72-426F-B60B-FBCEF8E27D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a:extLst>
                  <a:ext uri="{FF2B5EF4-FFF2-40B4-BE49-F238E27FC236}">
                    <a16:creationId xmlns:a16="http://schemas.microsoft.com/office/drawing/2014/main" id="{297EF6A1-1052-4DE5-BA8F-F7BCD2DDE1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a:extLst>
                  <a:ext uri="{FF2B5EF4-FFF2-40B4-BE49-F238E27FC236}">
                    <a16:creationId xmlns:a16="http://schemas.microsoft.com/office/drawing/2014/main" id="{5050F261-9C54-4EEE-B6B9-A233F107DD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a:extLst>
                  <a:ext uri="{FF2B5EF4-FFF2-40B4-BE49-F238E27FC236}">
                    <a16:creationId xmlns:a16="http://schemas.microsoft.com/office/drawing/2014/main" id="{18578ABE-40D8-44AC-9EC4-CE211E859A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a:extLst>
                  <a:ext uri="{FF2B5EF4-FFF2-40B4-BE49-F238E27FC236}">
                    <a16:creationId xmlns:a16="http://schemas.microsoft.com/office/drawing/2014/main" id="{C5537058-9800-4394-BC5D-65603E496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a:extLst>
                  <a:ext uri="{FF2B5EF4-FFF2-40B4-BE49-F238E27FC236}">
                    <a16:creationId xmlns:a16="http://schemas.microsoft.com/office/drawing/2014/main" id="{8A54A785-F349-468B-B6B7-E4BC4BAEF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a:extLst>
                  <a:ext uri="{FF2B5EF4-FFF2-40B4-BE49-F238E27FC236}">
                    <a16:creationId xmlns:a16="http://schemas.microsoft.com/office/drawing/2014/main" id="{7792D4DE-5135-462C-9AF3-72ECC5511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a:extLst>
                  <a:ext uri="{FF2B5EF4-FFF2-40B4-BE49-F238E27FC236}">
                    <a16:creationId xmlns:a16="http://schemas.microsoft.com/office/drawing/2014/main" id="{000BBF14-A6BD-44A2-BBB1-7D8E4A546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7" name="Straight Connector 536">
                <a:extLst>
                  <a:ext uri="{FF2B5EF4-FFF2-40B4-BE49-F238E27FC236}">
                    <a16:creationId xmlns:a16="http://schemas.microsoft.com/office/drawing/2014/main" id="{69B59866-70A6-4217-91FD-6E56DD4C9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8" name="Straight Connector 537">
                <a:extLst>
                  <a:ext uri="{FF2B5EF4-FFF2-40B4-BE49-F238E27FC236}">
                    <a16:creationId xmlns:a16="http://schemas.microsoft.com/office/drawing/2014/main" id="{0E92ACEF-0732-4B5A-A22F-4D2161889F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9" name="Straight Connector 538">
                <a:extLst>
                  <a:ext uri="{FF2B5EF4-FFF2-40B4-BE49-F238E27FC236}">
                    <a16:creationId xmlns:a16="http://schemas.microsoft.com/office/drawing/2014/main" id="{34D17BC3-65D0-46DE-B715-53DB58D595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0" name="Straight Connector 539">
                <a:extLst>
                  <a:ext uri="{FF2B5EF4-FFF2-40B4-BE49-F238E27FC236}">
                    <a16:creationId xmlns:a16="http://schemas.microsoft.com/office/drawing/2014/main" id="{FF06A701-0A1F-49FD-AA0B-346D447D9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1" name="Straight Connector 540">
                <a:extLst>
                  <a:ext uri="{FF2B5EF4-FFF2-40B4-BE49-F238E27FC236}">
                    <a16:creationId xmlns:a16="http://schemas.microsoft.com/office/drawing/2014/main" id="{8A8694D1-7DCA-46FF-A89A-9133A61C66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2" name="Straight Connector 541">
                <a:extLst>
                  <a:ext uri="{FF2B5EF4-FFF2-40B4-BE49-F238E27FC236}">
                    <a16:creationId xmlns:a16="http://schemas.microsoft.com/office/drawing/2014/main" id="{77B12B06-3CC5-4F71-8EA3-FCA7A9CB7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3" name="Straight Connector 542">
                <a:extLst>
                  <a:ext uri="{FF2B5EF4-FFF2-40B4-BE49-F238E27FC236}">
                    <a16:creationId xmlns:a16="http://schemas.microsoft.com/office/drawing/2014/main" id="{C49F5517-E015-41C4-BC97-076F6BE9E9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4" name="Straight Connector 543">
                <a:extLst>
                  <a:ext uri="{FF2B5EF4-FFF2-40B4-BE49-F238E27FC236}">
                    <a16:creationId xmlns:a16="http://schemas.microsoft.com/office/drawing/2014/main" id="{B2C289BC-09CC-4C4C-8FDB-1E18F38D32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5" name="Straight Connector 544">
                <a:extLst>
                  <a:ext uri="{FF2B5EF4-FFF2-40B4-BE49-F238E27FC236}">
                    <a16:creationId xmlns:a16="http://schemas.microsoft.com/office/drawing/2014/main" id="{477C671B-653A-4E8C-A768-C0BBE506AD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6" name="Straight Connector 545">
                <a:extLst>
                  <a:ext uri="{FF2B5EF4-FFF2-40B4-BE49-F238E27FC236}">
                    <a16:creationId xmlns:a16="http://schemas.microsoft.com/office/drawing/2014/main" id="{23700B49-038C-4F33-96A7-282993064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7" name="Straight Connector 546">
                <a:extLst>
                  <a:ext uri="{FF2B5EF4-FFF2-40B4-BE49-F238E27FC236}">
                    <a16:creationId xmlns:a16="http://schemas.microsoft.com/office/drawing/2014/main" id="{7F032AD8-9069-4C43-9033-7BF0278F7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8" name="Straight Connector 547">
                <a:extLst>
                  <a:ext uri="{FF2B5EF4-FFF2-40B4-BE49-F238E27FC236}">
                    <a16:creationId xmlns:a16="http://schemas.microsoft.com/office/drawing/2014/main" id="{B85B7AAA-BB0B-46DC-9DA5-F6A50FA4B1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9" name="Straight Connector 548">
                <a:extLst>
                  <a:ext uri="{FF2B5EF4-FFF2-40B4-BE49-F238E27FC236}">
                    <a16:creationId xmlns:a16="http://schemas.microsoft.com/office/drawing/2014/main" id="{020430C3-CDA0-4859-8D85-9A4B37DF8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0" name="Straight Connector 549">
                <a:extLst>
                  <a:ext uri="{FF2B5EF4-FFF2-40B4-BE49-F238E27FC236}">
                    <a16:creationId xmlns:a16="http://schemas.microsoft.com/office/drawing/2014/main" id="{8D831F4E-9351-4E9B-89B7-467DB13F2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1" name="Straight Connector 550">
                <a:extLst>
                  <a:ext uri="{FF2B5EF4-FFF2-40B4-BE49-F238E27FC236}">
                    <a16:creationId xmlns:a16="http://schemas.microsoft.com/office/drawing/2014/main" id="{98748E92-CD47-476D-93AD-FDA8B0005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2" name="Straight Connector 551">
                <a:extLst>
                  <a:ext uri="{FF2B5EF4-FFF2-40B4-BE49-F238E27FC236}">
                    <a16:creationId xmlns:a16="http://schemas.microsoft.com/office/drawing/2014/main" id="{980E8134-4223-4A47-9A01-40AE4E813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3" name="Straight Connector 552">
                <a:extLst>
                  <a:ext uri="{FF2B5EF4-FFF2-40B4-BE49-F238E27FC236}">
                    <a16:creationId xmlns:a16="http://schemas.microsoft.com/office/drawing/2014/main" id="{744BDD2C-AD14-4FC1-8C82-D1669BECC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4" name="Straight Connector 553">
                <a:extLst>
                  <a:ext uri="{FF2B5EF4-FFF2-40B4-BE49-F238E27FC236}">
                    <a16:creationId xmlns:a16="http://schemas.microsoft.com/office/drawing/2014/main" id="{64567A16-FCD6-4418-9574-3995B12B13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5" name="Straight Connector 554">
                <a:extLst>
                  <a:ext uri="{FF2B5EF4-FFF2-40B4-BE49-F238E27FC236}">
                    <a16:creationId xmlns:a16="http://schemas.microsoft.com/office/drawing/2014/main" id="{9AA58126-98FE-4C95-A09A-FBDFAA7973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6" name="Straight Connector 555">
                <a:extLst>
                  <a:ext uri="{FF2B5EF4-FFF2-40B4-BE49-F238E27FC236}">
                    <a16:creationId xmlns:a16="http://schemas.microsoft.com/office/drawing/2014/main" id="{54F61547-264D-4C69-AE76-89B5497FCC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7" name="Straight Connector 556">
                <a:extLst>
                  <a:ext uri="{FF2B5EF4-FFF2-40B4-BE49-F238E27FC236}">
                    <a16:creationId xmlns:a16="http://schemas.microsoft.com/office/drawing/2014/main" id="{9BB0AE43-ADA3-48EC-8CEA-B9A44A5C3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8" name="Straight Connector 557">
                <a:extLst>
                  <a:ext uri="{FF2B5EF4-FFF2-40B4-BE49-F238E27FC236}">
                    <a16:creationId xmlns:a16="http://schemas.microsoft.com/office/drawing/2014/main" id="{315E9DE5-6616-4550-B31D-909339B23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9" name="Straight Connector 558">
                <a:extLst>
                  <a:ext uri="{FF2B5EF4-FFF2-40B4-BE49-F238E27FC236}">
                    <a16:creationId xmlns:a16="http://schemas.microsoft.com/office/drawing/2014/main" id="{4A0B24BA-3A17-4ADB-AC89-50C89AB168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0" name="Straight Connector 559">
                <a:extLst>
                  <a:ext uri="{FF2B5EF4-FFF2-40B4-BE49-F238E27FC236}">
                    <a16:creationId xmlns:a16="http://schemas.microsoft.com/office/drawing/2014/main" id="{C60B08DF-39D4-4FED-8E90-1B8AF0C2B8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1" name="Straight Connector 560">
                <a:extLst>
                  <a:ext uri="{FF2B5EF4-FFF2-40B4-BE49-F238E27FC236}">
                    <a16:creationId xmlns:a16="http://schemas.microsoft.com/office/drawing/2014/main" id="{E03A27FF-C8C7-415F-9BA4-8E64C342EA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2" name="Straight Connector 561">
                <a:extLst>
                  <a:ext uri="{FF2B5EF4-FFF2-40B4-BE49-F238E27FC236}">
                    <a16:creationId xmlns:a16="http://schemas.microsoft.com/office/drawing/2014/main" id="{9ABDA913-71FD-4826-927C-C0E8D41E20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3" name="Straight Connector 562">
                <a:extLst>
                  <a:ext uri="{FF2B5EF4-FFF2-40B4-BE49-F238E27FC236}">
                    <a16:creationId xmlns:a16="http://schemas.microsoft.com/office/drawing/2014/main" id="{57A6A8BD-D397-4213-AD6B-E4D0B59953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4" name="Straight Connector 563">
                <a:extLst>
                  <a:ext uri="{FF2B5EF4-FFF2-40B4-BE49-F238E27FC236}">
                    <a16:creationId xmlns:a16="http://schemas.microsoft.com/office/drawing/2014/main" id="{5E30D5A7-42E8-4972-8739-C9268D6426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5" name="Straight Connector 564">
                <a:extLst>
                  <a:ext uri="{FF2B5EF4-FFF2-40B4-BE49-F238E27FC236}">
                    <a16:creationId xmlns:a16="http://schemas.microsoft.com/office/drawing/2014/main" id="{A92936C1-14EB-472B-842F-9921DC2E1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6" name="Straight Connector 565">
                <a:extLst>
                  <a:ext uri="{FF2B5EF4-FFF2-40B4-BE49-F238E27FC236}">
                    <a16:creationId xmlns:a16="http://schemas.microsoft.com/office/drawing/2014/main" id="{F64CD999-0C77-4E08-A169-75AF10E2A5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7" name="Straight Connector 566">
                <a:extLst>
                  <a:ext uri="{FF2B5EF4-FFF2-40B4-BE49-F238E27FC236}">
                    <a16:creationId xmlns:a16="http://schemas.microsoft.com/office/drawing/2014/main" id="{65CCDBD0-7E08-4DA2-A8E7-C4B838EEA8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8" name="Straight Connector 567">
                <a:extLst>
                  <a:ext uri="{FF2B5EF4-FFF2-40B4-BE49-F238E27FC236}">
                    <a16:creationId xmlns:a16="http://schemas.microsoft.com/office/drawing/2014/main" id="{79216250-F15C-4EF0-BD96-02601887F7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9" name="Straight Connector 568">
                <a:extLst>
                  <a:ext uri="{FF2B5EF4-FFF2-40B4-BE49-F238E27FC236}">
                    <a16:creationId xmlns:a16="http://schemas.microsoft.com/office/drawing/2014/main" id="{7DE8C460-09C8-4887-9A44-A6E05CEA2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0" name="Straight Connector 569">
                <a:extLst>
                  <a:ext uri="{FF2B5EF4-FFF2-40B4-BE49-F238E27FC236}">
                    <a16:creationId xmlns:a16="http://schemas.microsoft.com/office/drawing/2014/main" id="{45BFC8C1-9B0D-40E6-A5A4-0EE6946FE1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1" name="Straight Connector 570">
                <a:extLst>
                  <a:ext uri="{FF2B5EF4-FFF2-40B4-BE49-F238E27FC236}">
                    <a16:creationId xmlns:a16="http://schemas.microsoft.com/office/drawing/2014/main" id="{5A4DEAB9-2D45-40F7-A115-534D3AE130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2" name="Straight Connector 571">
                <a:extLst>
                  <a:ext uri="{FF2B5EF4-FFF2-40B4-BE49-F238E27FC236}">
                    <a16:creationId xmlns:a16="http://schemas.microsoft.com/office/drawing/2014/main" id="{044D516C-8603-4096-B89F-16E5D7D6CA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3" name="Straight Connector 572">
                <a:extLst>
                  <a:ext uri="{FF2B5EF4-FFF2-40B4-BE49-F238E27FC236}">
                    <a16:creationId xmlns:a16="http://schemas.microsoft.com/office/drawing/2014/main" id="{71F0C0B6-D1FF-4842-9D71-F9F360D564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4" name="Straight Connector 573">
                <a:extLst>
                  <a:ext uri="{FF2B5EF4-FFF2-40B4-BE49-F238E27FC236}">
                    <a16:creationId xmlns:a16="http://schemas.microsoft.com/office/drawing/2014/main" id="{F7C16E21-459A-46FA-B927-B9A9A3533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5" name="Straight Connector 574">
                <a:extLst>
                  <a:ext uri="{FF2B5EF4-FFF2-40B4-BE49-F238E27FC236}">
                    <a16:creationId xmlns:a16="http://schemas.microsoft.com/office/drawing/2014/main" id="{9FC29217-CA19-4B46-86F5-1053515EB2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6" name="Straight Connector 575">
                <a:extLst>
                  <a:ext uri="{FF2B5EF4-FFF2-40B4-BE49-F238E27FC236}">
                    <a16:creationId xmlns:a16="http://schemas.microsoft.com/office/drawing/2014/main" id="{5875C3DE-314B-45BE-8C23-EA9D452FDA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7" name="Straight Connector 576">
                <a:extLst>
                  <a:ext uri="{FF2B5EF4-FFF2-40B4-BE49-F238E27FC236}">
                    <a16:creationId xmlns:a16="http://schemas.microsoft.com/office/drawing/2014/main" id="{6F85B899-F3C4-4556-854B-78F90C57AF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8" name="Straight Connector 577">
                <a:extLst>
                  <a:ext uri="{FF2B5EF4-FFF2-40B4-BE49-F238E27FC236}">
                    <a16:creationId xmlns:a16="http://schemas.microsoft.com/office/drawing/2014/main" id="{6FD381B4-0957-451B-98B0-5BA77C6E24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9" name="Straight Connector 578">
                <a:extLst>
                  <a:ext uri="{FF2B5EF4-FFF2-40B4-BE49-F238E27FC236}">
                    <a16:creationId xmlns:a16="http://schemas.microsoft.com/office/drawing/2014/main" id="{AD64D872-D788-4DA9-B4AE-2874D52F85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0" name="Straight Connector 579">
                <a:extLst>
                  <a:ext uri="{FF2B5EF4-FFF2-40B4-BE49-F238E27FC236}">
                    <a16:creationId xmlns:a16="http://schemas.microsoft.com/office/drawing/2014/main" id="{D89F8248-B8BD-4622-BE3A-DEDCFEDE58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1" name="Straight Connector 580">
                <a:extLst>
                  <a:ext uri="{FF2B5EF4-FFF2-40B4-BE49-F238E27FC236}">
                    <a16:creationId xmlns:a16="http://schemas.microsoft.com/office/drawing/2014/main" id="{28ADBAB7-EC82-4518-85AE-65119D1A8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2" name="Straight Connector 581">
                <a:extLst>
                  <a:ext uri="{FF2B5EF4-FFF2-40B4-BE49-F238E27FC236}">
                    <a16:creationId xmlns:a16="http://schemas.microsoft.com/office/drawing/2014/main" id="{CE69525B-0F79-47DF-AF24-8527E1366D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3" name="Straight Connector 582">
                <a:extLst>
                  <a:ext uri="{FF2B5EF4-FFF2-40B4-BE49-F238E27FC236}">
                    <a16:creationId xmlns:a16="http://schemas.microsoft.com/office/drawing/2014/main" id="{B4877CF2-206E-4EB6-97BF-C9DA57033E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4" name="Straight Connector 583">
                <a:extLst>
                  <a:ext uri="{FF2B5EF4-FFF2-40B4-BE49-F238E27FC236}">
                    <a16:creationId xmlns:a16="http://schemas.microsoft.com/office/drawing/2014/main" id="{B577180A-D57A-4020-8F6F-F5DEE8CDC1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5" name="Straight Connector 584">
                <a:extLst>
                  <a:ext uri="{FF2B5EF4-FFF2-40B4-BE49-F238E27FC236}">
                    <a16:creationId xmlns:a16="http://schemas.microsoft.com/office/drawing/2014/main" id="{E60A6B6D-736D-4AF8-BD15-81CD7410EF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6" name="Straight Connector 585">
                <a:extLst>
                  <a:ext uri="{FF2B5EF4-FFF2-40B4-BE49-F238E27FC236}">
                    <a16:creationId xmlns:a16="http://schemas.microsoft.com/office/drawing/2014/main" id="{C1F97AB2-5AD8-4616-9F86-FE765143B8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7" name="Straight Connector 586">
                <a:extLst>
                  <a:ext uri="{FF2B5EF4-FFF2-40B4-BE49-F238E27FC236}">
                    <a16:creationId xmlns:a16="http://schemas.microsoft.com/office/drawing/2014/main" id="{ACA444D5-80DD-4760-B4EE-6C23CA444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8" name="Straight Connector 587">
                <a:extLst>
                  <a:ext uri="{FF2B5EF4-FFF2-40B4-BE49-F238E27FC236}">
                    <a16:creationId xmlns:a16="http://schemas.microsoft.com/office/drawing/2014/main" id="{00515E3E-4E7F-4B1E-B9CF-E918852FD6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9" name="Straight Connector 588">
                <a:extLst>
                  <a:ext uri="{FF2B5EF4-FFF2-40B4-BE49-F238E27FC236}">
                    <a16:creationId xmlns:a16="http://schemas.microsoft.com/office/drawing/2014/main" id="{2038EA72-0798-4E79-B412-FA603E87F0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0" name="Straight Connector 589">
                <a:extLst>
                  <a:ext uri="{FF2B5EF4-FFF2-40B4-BE49-F238E27FC236}">
                    <a16:creationId xmlns:a16="http://schemas.microsoft.com/office/drawing/2014/main" id="{93E9084A-6F15-4DB1-AF7C-EE14898DF2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1" name="Straight Connector 590">
                <a:extLst>
                  <a:ext uri="{FF2B5EF4-FFF2-40B4-BE49-F238E27FC236}">
                    <a16:creationId xmlns:a16="http://schemas.microsoft.com/office/drawing/2014/main" id="{3D1A7182-8DB0-4A4A-A1EA-62B0955AF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2" name="Straight Connector 591">
                <a:extLst>
                  <a:ext uri="{FF2B5EF4-FFF2-40B4-BE49-F238E27FC236}">
                    <a16:creationId xmlns:a16="http://schemas.microsoft.com/office/drawing/2014/main" id="{E4A6A125-7133-4A58-91C2-E091460D8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3" name="Straight Connector 592">
                <a:extLst>
                  <a:ext uri="{FF2B5EF4-FFF2-40B4-BE49-F238E27FC236}">
                    <a16:creationId xmlns:a16="http://schemas.microsoft.com/office/drawing/2014/main" id="{4BFF675B-560B-4AB6-9EF0-489C47D9FA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4" name="Straight Connector 593">
                <a:extLst>
                  <a:ext uri="{FF2B5EF4-FFF2-40B4-BE49-F238E27FC236}">
                    <a16:creationId xmlns:a16="http://schemas.microsoft.com/office/drawing/2014/main" id="{616905A4-890A-41C7-85F7-3C064C8D3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5" name="Straight Connector 594">
                <a:extLst>
                  <a:ext uri="{FF2B5EF4-FFF2-40B4-BE49-F238E27FC236}">
                    <a16:creationId xmlns:a16="http://schemas.microsoft.com/office/drawing/2014/main" id="{354AD671-7BE2-460C-ADD8-00E4595D78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6" name="Straight Connector 595">
                <a:extLst>
                  <a:ext uri="{FF2B5EF4-FFF2-40B4-BE49-F238E27FC236}">
                    <a16:creationId xmlns:a16="http://schemas.microsoft.com/office/drawing/2014/main" id="{C9D949C4-C239-4981-B5FD-4022F4848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8" name="Picture 7" descr="A picture containing doughnut, food, donut, holding&#10;&#10;Description automatically generated">
            <a:extLst>
              <a:ext uri="{FF2B5EF4-FFF2-40B4-BE49-F238E27FC236}">
                <a16:creationId xmlns:a16="http://schemas.microsoft.com/office/drawing/2014/main" id="{FD631A08-0DAD-4360-8F4A-24630CA327F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2"/>
          <a:stretch/>
        </p:blipFill>
        <p:spPr>
          <a:xfrm>
            <a:off x="5771022" y="599993"/>
            <a:ext cx="1955786" cy="195578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16" name="Picture 15" descr="A close up of a persons hand&#10;&#10;Description automatically generated">
            <a:extLst>
              <a:ext uri="{FF2B5EF4-FFF2-40B4-BE49-F238E27FC236}">
                <a16:creationId xmlns:a16="http://schemas.microsoft.com/office/drawing/2014/main" id="{22359662-99C2-4F43-819A-9F4437C4C53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8163" r="-4" b="8584"/>
          <a:stretch/>
        </p:blipFill>
        <p:spPr>
          <a:xfrm>
            <a:off x="6190034" y="2828342"/>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4" descr="A close up of a mans face&#10;&#10;Description automatically generated">
            <a:extLst>
              <a:ext uri="{FF2B5EF4-FFF2-40B4-BE49-F238E27FC236}">
                <a16:creationId xmlns:a16="http://schemas.microsoft.com/office/drawing/2014/main" id="{8914E2E8-CB0B-4EB7-AD38-9632F83D062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20527" r="4" b="9018"/>
          <a:stretch/>
        </p:blipFill>
        <p:spPr>
          <a:xfrm>
            <a:off x="8346821" y="398979"/>
            <a:ext cx="3193711" cy="2662959"/>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1" name="Picture 10" descr="A picture containing light&#10;&#10;Description automatically generated">
            <a:extLst>
              <a:ext uri="{FF2B5EF4-FFF2-40B4-BE49-F238E27FC236}">
                <a16:creationId xmlns:a16="http://schemas.microsoft.com/office/drawing/2014/main" id="{D8B004D2-712B-448F-9E4E-5151C6FF04F0}"/>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3" b="40769"/>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6" name="TextBox 5">
            <a:extLst>
              <a:ext uri="{FF2B5EF4-FFF2-40B4-BE49-F238E27FC236}">
                <a16:creationId xmlns:a16="http://schemas.microsoft.com/office/drawing/2014/main" id="{C00F7067-FACE-477B-A21B-94FF5B9AEBB3}"/>
              </a:ext>
            </a:extLst>
          </p:cNvPr>
          <p:cNvSpPr txBox="1"/>
          <p:nvPr/>
        </p:nvSpPr>
        <p:spPr>
          <a:xfrm>
            <a:off x="9896179" y="6657945"/>
            <a:ext cx="229582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9" tooltip="https://commons.wikimedia.org/wiki/File:Head_lateral_sagittal_brain.jp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598" name="TextBox 597">
            <a:extLst>
              <a:ext uri="{FF2B5EF4-FFF2-40B4-BE49-F238E27FC236}">
                <a16:creationId xmlns:a16="http://schemas.microsoft.com/office/drawing/2014/main" id="{EFFFC993-F31C-42F7-9FF9-061B058AB4C5}"/>
              </a:ext>
            </a:extLst>
          </p:cNvPr>
          <p:cNvSpPr txBox="1"/>
          <p:nvPr/>
        </p:nvSpPr>
        <p:spPr>
          <a:xfrm>
            <a:off x="-2629594" y="5259033"/>
            <a:ext cx="6858000" cy="230832"/>
          </a:xfrm>
          <a:prstGeom prst="rect">
            <a:avLst/>
          </a:prstGeom>
          <a:noFill/>
        </p:spPr>
        <p:txBody>
          <a:bodyPr wrap="square" rtlCol="0">
            <a:spAutoFit/>
          </a:bodyPr>
          <a:lstStyle/>
          <a:p>
            <a:r>
              <a:rPr lang="en-GB" sz="900" dirty="0">
                <a:hlinkClick r:id="rId13" tooltip="http://commons.wikimedia.org/wiki/File:Sole_of_left_foot_Caucasion.JPG"/>
              </a:rPr>
              <a:t>This Photo</a:t>
            </a:r>
            <a:r>
              <a:rPr lang="en-GB" sz="900" dirty="0"/>
              <a:t> by Unknown Author is licensed under </a:t>
            </a:r>
            <a:r>
              <a:rPr lang="en-GB" sz="900" dirty="0">
                <a:hlinkClick r:id="rId12" tooltip="https://creativecommons.org/licenses/by-sa/3.0/"/>
              </a:rPr>
              <a:t>CC BY-SA</a:t>
            </a:r>
            <a:endParaRPr lang="en-GB" sz="900" dirty="0"/>
          </a:p>
        </p:txBody>
      </p:sp>
      <p:sp>
        <p:nvSpPr>
          <p:cNvPr id="601" name="TextBox 600">
            <a:extLst>
              <a:ext uri="{FF2B5EF4-FFF2-40B4-BE49-F238E27FC236}">
                <a16:creationId xmlns:a16="http://schemas.microsoft.com/office/drawing/2014/main" id="{7FD72100-4226-4069-9C9F-ECDC37E8C903}"/>
              </a:ext>
            </a:extLst>
          </p:cNvPr>
          <p:cNvSpPr txBox="1"/>
          <p:nvPr/>
        </p:nvSpPr>
        <p:spPr>
          <a:xfrm>
            <a:off x="947952" y="6858000"/>
            <a:ext cx="10296095" cy="230832"/>
          </a:xfrm>
          <a:prstGeom prst="rect">
            <a:avLst/>
          </a:prstGeom>
          <a:noFill/>
        </p:spPr>
        <p:txBody>
          <a:bodyPr wrap="square" rtlCol="0">
            <a:spAutoFit/>
          </a:bodyPr>
          <a:lstStyle/>
          <a:p>
            <a:r>
              <a:rPr lang="en-GB" sz="900">
                <a:hlinkClick r:id="rId14" tooltip="http://www.evidentlycochrane.net/foot-ulcers-people-diabetes-evidence-round/"/>
              </a:rPr>
              <a:t>This Photo</a:t>
            </a:r>
            <a:r>
              <a:rPr lang="en-GB" sz="900"/>
              <a:t> by Unknown Author is licensed under </a:t>
            </a:r>
            <a:r>
              <a:rPr lang="en-GB" sz="900">
                <a:hlinkClick r:id="rId15" tooltip="https://creativecommons.org/licenses/by-nd/3.0/"/>
              </a:rPr>
              <a:t>CC BY-ND</a:t>
            </a:r>
            <a:endParaRPr lang="en-GB" sz="900"/>
          </a:p>
        </p:txBody>
      </p:sp>
      <p:pic>
        <p:nvPicPr>
          <p:cNvPr id="4" name="Picture 3" descr="A picture containing red, shirt, wearing, food&#10;&#10;Description automatically generated">
            <a:extLst>
              <a:ext uri="{FF2B5EF4-FFF2-40B4-BE49-F238E27FC236}">
                <a16:creationId xmlns:a16="http://schemas.microsoft.com/office/drawing/2014/main" id="{94096A64-75C0-432C-BEFB-D9FC1B3E05C3}"/>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rot="5400000">
            <a:off x="-119547" y="3189093"/>
            <a:ext cx="2656878" cy="2008299"/>
          </a:xfrm>
          <a:prstGeom prst="rect">
            <a:avLst/>
          </a:prstGeom>
        </p:spPr>
      </p:pic>
    </p:spTree>
    <p:extLst>
      <p:ext uri="{BB962C8B-B14F-4D97-AF65-F5344CB8AC3E}">
        <p14:creationId xmlns:p14="http://schemas.microsoft.com/office/powerpoint/2010/main" val="542227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 Placeholder 2">
            <a:extLst>
              <a:ext uri="{FF2B5EF4-FFF2-40B4-BE49-F238E27FC236}">
                <a16:creationId xmlns:a16="http://schemas.microsoft.com/office/drawing/2014/main" id="{96E25576-092F-4848-A580-9E2EEB60ADAB}"/>
              </a:ext>
            </a:extLst>
          </p:cNvPr>
          <p:cNvSpPr>
            <a:spLocks noGrp="1"/>
          </p:cNvSpPr>
          <p:nvPr>
            <p:ph type="body" idx="1"/>
          </p:nvPr>
        </p:nvSpPr>
        <p:spPr>
          <a:xfrm>
            <a:off x="802178" y="-152400"/>
            <a:ext cx="4002936" cy="7010400"/>
          </a:xfrm>
        </p:spPr>
        <p:txBody>
          <a:bodyPr vert="horz" lIns="91440" tIns="45720" rIns="91440" bIns="45720" rtlCol="0" anchor="ctr">
            <a:noAutofit/>
          </a:bodyPr>
          <a:lstStyle/>
          <a:p>
            <a:r>
              <a:rPr lang="en-US" sz="3600" dirty="0"/>
              <a:t>Reflexology restores and maintains good health by rebalancing the body. This could have a wide range of benefits that are cost effective in healthcare. (Rankin-Box, 2002)</a:t>
            </a:r>
          </a:p>
        </p:txBody>
      </p:sp>
      <p:pic>
        <p:nvPicPr>
          <p:cNvPr id="8" name="Picture 7" descr="A picture containing drawing, sign&#10;&#10;Description automatically generated">
            <a:extLst>
              <a:ext uri="{FF2B5EF4-FFF2-40B4-BE49-F238E27FC236}">
                <a16:creationId xmlns:a16="http://schemas.microsoft.com/office/drawing/2014/main" id="{C55FD4F6-C22D-48AE-9ACD-3CF7244957E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11322" y="796413"/>
            <a:ext cx="4252452"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8A950848-5B1B-4D00-A4D8-B5AF7610C1F0}"/>
              </a:ext>
            </a:extLst>
          </p:cNvPr>
          <p:cNvSpPr txBox="1"/>
          <p:nvPr/>
        </p:nvSpPr>
        <p:spPr>
          <a:xfrm>
            <a:off x="8137496" y="5699301"/>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paul-barford.blogspot.com/2011/08/yob-landowner-recognises-his-lands-werf.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798073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9500BED-71B7-40F3-9212-294A9FD57FD5}"/>
              </a:ext>
            </a:extLst>
          </p:cNvPr>
          <p:cNvSpPr>
            <a:spLocks noGrp="1"/>
          </p:cNvSpPr>
          <p:nvPr>
            <p:ph type="title"/>
          </p:nvPr>
        </p:nvSpPr>
        <p:spPr>
          <a:xfrm>
            <a:off x="3962398" y="285751"/>
            <a:ext cx="7524751" cy="5014912"/>
          </a:xfrm>
        </p:spPr>
        <p:txBody>
          <a:bodyPr vert="horz" lIns="91440" tIns="45720" rIns="91440" bIns="45720" rtlCol="0" anchor="b">
            <a:noAutofit/>
          </a:bodyPr>
          <a:lstStyle/>
          <a:p>
            <a:pPr marR="0">
              <a:lnSpc>
                <a:spcPct val="90000"/>
              </a:lnSpc>
            </a:pPr>
            <a:r>
              <a:rPr lang="en-US" sz="2800" b="0" i="0" u="none" strike="noStrike" baseline="0" dirty="0"/>
              <a:t>in current times, there </a:t>
            </a:r>
            <a:r>
              <a:rPr lang="en-US" sz="2800" dirty="0"/>
              <a:t>is </a:t>
            </a:r>
            <a:r>
              <a:rPr lang="en-US" sz="2800" b="0" i="0" u="none" strike="noStrike" baseline="0" dirty="0"/>
              <a:t>no government body for training of reflexology.</a:t>
            </a:r>
            <a:br>
              <a:rPr lang="en-US" sz="2800" b="0" i="0" u="none" strike="noStrike" baseline="0" dirty="0"/>
            </a:br>
            <a:br>
              <a:rPr lang="en-US" sz="2800" b="0" i="0" u="none" strike="noStrike" baseline="0" dirty="0"/>
            </a:br>
            <a:r>
              <a:rPr lang="en-US" sz="2800" b="0" i="0" u="none" strike="noStrike" baseline="0" dirty="0"/>
              <a:t> </a:t>
            </a:r>
            <a:r>
              <a:rPr lang="en-US" sz="2800" dirty="0"/>
              <a:t>The </a:t>
            </a:r>
            <a:r>
              <a:rPr lang="en-US" sz="2800" b="0" i="0" u="none" strike="noStrike" baseline="0" dirty="0"/>
              <a:t>AOR, association of reflexologists was founded in 1984, with aims to monitor and maintain standards of professional practice. </a:t>
            </a:r>
            <a:br>
              <a:rPr lang="en-US" sz="2800" b="0" i="0" u="none" strike="noStrike" baseline="0" dirty="0"/>
            </a:br>
            <a:br>
              <a:rPr lang="en-US" sz="2800" b="0" i="0" u="none" strike="noStrike" baseline="0" dirty="0"/>
            </a:br>
            <a:r>
              <a:rPr lang="en-US" sz="2800" b="0" i="0" u="none" strike="noStrike" baseline="0" dirty="0"/>
              <a:t>The royal college of nursing special interest group, RCNSIG,1993. Offers guidelines on complimentary therapy courses. </a:t>
            </a:r>
            <a:r>
              <a:rPr lang="en-US" sz="2800" dirty="0"/>
              <a:t>(Rankin-Box, 2002)</a:t>
            </a:r>
            <a:endParaRPr lang="en-US" sz="2800" b="0" i="0" u="none" strike="noStrike" baseline="0" dirty="0"/>
          </a:p>
        </p:txBody>
      </p:sp>
    </p:spTree>
    <p:extLst>
      <p:ext uri="{BB962C8B-B14F-4D97-AF65-F5344CB8AC3E}">
        <p14:creationId xmlns:p14="http://schemas.microsoft.com/office/powerpoint/2010/main" val="3760560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F7E58-3A0F-408F-83DD-7EDB84CAB17E}"/>
              </a:ext>
            </a:extLst>
          </p:cNvPr>
          <p:cNvSpPr>
            <a:spLocks noGrp="1"/>
          </p:cNvSpPr>
          <p:nvPr>
            <p:ph type="title"/>
          </p:nvPr>
        </p:nvSpPr>
        <p:spPr>
          <a:xfrm>
            <a:off x="685801" y="609600"/>
            <a:ext cx="10131425" cy="747713"/>
          </a:xfrm>
        </p:spPr>
        <p:txBody>
          <a:bodyPr/>
          <a:lstStyle/>
          <a:p>
            <a:r>
              <a:rPr lang="en-GB" dirty="0"/>
              <a:t>                                 Conclusion</a:t>
            </a:r>
          </a:p>
        </p:txBody>
      </p:sp>
      <p:sp>
        <p:nvSpPr>
          <p:cNvPr id="3" name="Text Placeholder 2">
            <a:extLst>
              <a:ext uri="{FF2B5EF4-FFF2-40B4-BE49-F238E27FC236}">
                <a16:creationId xmlns:a16="http://schemas.microsoft.com/office/drawing/2014/main" id="{459CFA09-7666-4792-A612-D180FB9EA82D}"/>
              </a:ext>
            </a:extLst>
          </p:cNvPr>
          <p:cNvSpPr>
            <a:spLocks noGrp="1"/>
          </p:cNvSpPr>
          <p:nvPr>
            <p:ph type="body" idx="1"/>
          </p:nvPr>
        </p:nvSpPr>
        <p:spPr>
          <a:xfrm>
            <a:off x="685801" y="1357313"/>
            <a:ext cx="10131425" cy="4433888"/>
          </a:xfrm>
        </p:spPr>
        <p:txBody>
          <a:bodyPr>
            <a:normAutofit/>
          </a:bodyPr>
          <a:lstStyle/>
          <a:p>
            <a:pPr marL="0" indent="0">
              <a:buNone/>
            </a:pPr>
            <a:r>
              <a:rPr lang="en-GB" sz="2800" dirty="0"/>
              <a:t>Reflexology is a valuable therapeutic nursing skill, which has a wide range of benefits and is cost effective to health care. Reflexology restores and maintains good health by rebalancing the body. The increasing demand for reflexology is evidence of its popularity, as many have discovered the potential healing properties that reflexology gives. </a:t>
            </a:r>
          </a:p>
          <a:p>
            <a:pPr marL="0" indent="0">
              <a:buNone/>
            </a:pPr>
            <a:r>
              <a:rPr lang="en-GB" sz="2800" dirty="0"/>
              <a:t>Reflexology is a harmless , simple and natural way of balancing the body. It is important the contraindications are known and is only practised by a trained therapist. </a:t>
            </a:r>
          </a:p>
        </p:txBody>
      </p:sp>
    </p:spTree>
    <p:extLst>
      <p:ext uri="{BB962C8B-B14F-4D97-AF65-F5344CB8AC3E}">
        <p14:creationId xmlns:p14="http://schemas.microsoft.com/office/powerpoint/2010/main" val="2452658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BA9B5-2F3A-494F-95AE-2D6F56FC9388}"/>
              </a:ext>
            </a:extLst>
          </p:cNvPr>
          <p:cNvSpPr>
            <a:spLocks noGrp="1"/>
          </p:cNvSpPr>
          <p:nvPr>
            <p:ph type="title"/>
          </p:nvPr>
        </p:nvSpPr>
        <p:spPr>
          <a:xfrm>
            <a:off x="685801" y="-500062"/>
            <a:ext cx="10131425" cy="1643062"/>
          </a:xfrm>
        </p:spPr>
        <p:txBody>
          <a:bodyPr/>
          <a:lstStyle/>
          <a:p>
            <a:r>
              <a:rPr lang="en-GB" dirty="0"/>
              <a:t>                                References</a:t>
            </a:r>
          </a:p>
        </p:txBody>
      </p:sp>
      <p:sp>
        <p:nvSpPr>
          <p:cNvPr id="3" name="Text Placeholder 2">
            <a:extLst>
              <a:ext uri="{FF2B5EF4-FFF2-40B4-BE49-F238E27FC236}">
                <a16:creationId xmlns:a16="http://schemas.microsoft.com/office/drawing/2014/main" id="{6DD8663C-EBDB-42E4-873D-E899C9A58674}"/>
              </a:ext>
            </a:extLst>
          </p:cNvPr>
          <p:cNvSpPr>
            <a:spLocks noGrp="1"/>
          </p:cNvSpPr>
          <p:nvPr>
            <p:ph type="body" idx="1"/>
          </p:nvPr>
        </p:nvSpPr>
        <p:spPr>
          <a:xfrm>
            <a:off x="914401" y="1000124"/>
            <a:ext cx="10131425" cy="5529263"/>
          </a:xfrm>
        </p:spPr>
        <p:txBody>
          <a:bodyPr/>
          <a:lstStyle/>
          <a:p>
            <a:pPr marL="0" indent="0">
              <a:buNone/>
            </a:pPr>
            <a:r>
              <a:rPr lang="en-GB" dirty="0"/>
              <a:t>Ashkenazi R, 1993 multidimensional reflexology. International Journal of alternative and complementary medicine June 8/12.</a:t>
            </a:r>
          </a:p>
          <a:p>
            <a:pPr marL="0" indent="0">
              <a:buNone/>
            </a:pPr>
            <a:r>
              <a:rPr lang="en-GB" dirty="0"/>
              <a:t>Booth B, 1993 Complementary therapy. Nursing Times/ Macmillan, London.</a:t>
            </a:r>
          </a:p>
          <a:p>
            <a:pPr marL="0" indent="0">
              <a:buNone/>
            </a:pPr>
            <a:r>
              <a:rPr lang="en-GB" dirty="0"/>
              <a:t>Botting D, 1997 Review of the literature on the effectiveness of reflexology. Complementary Therapies in Nursing and Midwifery 3.</a:t>
            </a:r>
          </a:p>
          <a:p>
            <a:pPr marL="0" indent="0">
              <a:buNone/>
            </a:pPr>
            <a:r>
              <a:rPr lang="en-GB" dirty="0" err="1"/>
              <a:t>Corvo</a:t>
            </a:r>
            <a:r>
              <a:rPr lang="en-GB" dirty="0"/>
              <a:t> J, 1990 Zone therapy. Century, London. </a:t>
            </a:r>
          </a:p>
          <a:p>
            <a:pPr marL="0" indent="0">
              <a:buNone/>
            </a:pPr>
            <a:r>
              <a:rPr lang="en-GB" dirty="0"/>
              <a:t>Goodwin H, 1988 Reflex zone therapy cited in Rankin-Box.</a:t>
            </a:r>
          </a:p>
          <a:p>
            <a:pPr marL="0" indent="0">
              <a:buNone/>
            </a:pPr>
            <a:r>
              <a:rPr lang="en-GB" dirty="0"/>
              <a:t>Griffiths P ,1993 Tickling innovation in Cardiff. Full House Conference Report Orthopaedic Bare Bone NO 20 Autumn newsletter. Society of Orthopaedic Nursing, Royal College of Nursing. Smith and Nephew, London.</a:t>
            </a:r>
          </a:p>
          <a:p>
            <a:pPr marL="0" indent="0">
              <a:buNone/>
            </a:pPr>
            <a:r>
              <a:rPr lang="en-GB" dirty="0" err="1"/>
              <a:t>Ingham</a:t>
            </a:r>
            <a:r>
              <a:rPr lang="en-GB" dirty="0"/>
              <a:t> E, 1938, Stories the feet can tell. </a:t>
            </a:r>
            <a:r>
              <a:rPr lang="en-GB" dirty="0" err="1"/>
              <a:t>Ingham</a:t>
            </a:r>
            <a:r>
              <a:rPr lang="en-GB" dirty="0"/>
              <a:t>, St. Petersburg ,Florida. </a:t>
            </a:r>
          </a:p>
          <a:p>
            <a:pPr marL="0" indent="0">
              <a:buNone/>
            </a:pPr>
            <a:r>
              <a:rPr lang="en-GB" dirty="0"/>
              <a:t>Rankin-Box D, 2002 The Nurses Handbook of complementary Therapies, 2</a:t>
            </a:r>
            <a:r>
              <a:rPr lang="en-GB" baseline="30000" dirty="0"/>
              <a:t>nd</a:t>
            </a:r>
            <a:r>
              <a:rPr lang="en-GB" dirty="0"/>
              <a:t> edition Elsevier Science Limited, London.</a:t>
            </a:r>
          </a:p>
          <a:p>
            <a:pPr marL="0" indent="0">
              <a:buNone/>
            </a:pPr>
            <a:r>
              <a:rPr lang="en-GB" dirty="0" err="1"/>
              <a:t>Whicello</a:t>
            </a:r>
            <a:r>
              <a:rPr lang="en-GB" dirty="0"/>
              <a:t>-Brown D, 2002 Reflexology An introduction. D and S Books Limited, Devon, England.</a:t>
            </a:r>
          </a:p>
          <a:p>
            <a:pPr marL="0" indent="0">
              <a:buNone/>
            </a:pPr>
            <a:r>
              <a:rPr lang="en-GB" dirty="0">
                <a:hlinkClick r:id="rId2"/>
              </a:rPr>
              <a:t>https://www.AOR.ORG.uk/whatisreflexology</a:t>
            </a:r>
            <a:r>
              <a:rPr lang="en-GB" dirty="0"/>
              <a:t>. Association of reflexologists.</a:t>
            </a:r>
          </a:p>
          <a:p>
            <a:pPr marL="0" indent="0">
              <a:buNone/>
            </a:pPr>
            <a:r>
              <a:rPr lang="en-GB" dirty="0">
                <a:hlinkClick r:id="rId3"/>
              </a:rPr>
              <a:t>https://reflexologyhistory.com/history.html</a:t>
            </a:r>
            <a:r>
              <a:rPr lang="en-GB" dirty="0"/>
              <a:t>. </a:t>
            </a:r>
          </a:p>
        </p:txBody>
      </p:sp>
    </p:spTree>
    <p:extLst>
      <p:ext uri="{BB962C8B-B14F-4D97-AF65-F5344CB8AC3E}">
        <p14:creationId xmlns:p14="http://schemas.microsoft.com/office/powerpoint/2010/main" val="5961134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141</TotalTime>
  <Words>1155</Words>
  <Application>Microsoft Office PowerPoint</Application>
  <PresentationFormat>Widescreen</PresentationFormat>
  <Paragraphs>67</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Black</vt:lpstr>
      <vt:lpstr>Calibri</vt:lpstr>
      <vt:lpstr>Calibri Light</vt:lpstr>
      <vt:lpstr>Times New Roman</vt:lpstr>
      <vt:lpstr>Celestial</vt:lpstr>
      <vt:lpstr>Student name: Catrina Jenkins</vt:lpstr>
      <vt:lpstr>  </vt:lpstr>
      <vt:lpstr>Historical Background </vt:lpstr>
      <vt:lpstr>PowerPoint Presentation</vt:lpstr>
      <vt:lpstr>PowerPoint Presentation</vt:lpstr>
      <vt:lpstr>PowerPoint Presentation</vt:lpstr>
      <vt:lpstr>Reflexology is an alternative medical therapy treatment, reflexology does not require any sort of medication,    but employs the natural healing powers of the body and of the mind (Griffiths,2001)</vt:lpstr>
      <vt:lpstr>Reflexology is known for having a physical effect and change in the pain related areas of the body, when practiced on (ingham,1938).  All parts of the body can be treated (Booth,1993).</vt:lpstr>
      <vt:lpstr>PowerPoint Presentation</vt:lpstr>
      <vt:lpstr>        Some practitioners believe that stimulation of the reflex points, release endorphins in the brain.  Endorphins are compounds that happen in the brain, they have pain relieving qualities, like those of the strong pain relief drug, morphine. (https://www.aor.org.uk/what is reflexology.)</vt:lpstr>
      <vt:lpstr>Reflexology is an art of stress reduction.</vt:lpstr>
      <vt:lpstr>PowerPoint Presentation</vt:lpstr>
      <vt:lpstr> Reflexology is not suitable or appropriate for everyone.  People who suffer from diabetes, disorders of the thyroid gland, heart conditions, inflammation of the veins, osteoporosis and arthritis of the feet.   Reflexology is not suitable for women who are pregnant. (Brown,2002)</vt:lpstr>
      <vt:lpstr>          Contraindications and Cautions. </vt:lpstr>
      <vt:lpstr>PowerPoint Presentation</vt:lpstr>
      <vt:lpstr>PowerPoint Presentation</vt:lpstr>
      <vt:lpstr>                      The longitudinal zones.</vt:lpstr>
      <vt:lpstr>PowerPoint Presentation</vt:lpstr>
      <vt:lpstr>PowerPoint Presentation</vt:lpstr>
      <vt:lpstr>in current times, there is no government body for training of reflexology.   The AOR, association of reflexologists was founded in 1984, with aims to monitor and maintain standards of professional practice.   The royal college of nursing special interest group, RCNSIG,1993. Offers guidelines on complimentary therapy courses. (Rankin-Box, 2002)</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Catrina Jenkins</dc:title>
  <dc:creator>catrina jenkins</dc:creator>
  <cp:lastModifiedBy>catrina jenkins</cp:lastModifiedBy>
  <cp:revision>13</cp:revision>
  <dcterms:created xsi:type="dcterms:W3CDTF">2020-03-26T21:08:05Z</dcterms:created>
  <dcterms:modified xsi:type="dcterms:W3CDTF">2020-03-26T23:35:21Z</dcterms:modified>
</cp:coreProperties>
</file>