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sldIdLst>
    <p:sldId id="287" r:id="rId2"/>
    <p:sldId id="256" r:id="rId3"/>
    <p:sldId id="285" r:id="rId4"/>
    <p:sldId id="257" r:id="rId5"/>
    <p:sldId id="261" r:id="rId6"/>
    <p:sldId id="262" r:id="rId7"/>
    <p:sldId id="263" r:id="rId8"/>
    <p:sldId id="270" r:id="rId9"/>
    <p:sldId id="278" r:id="rId10"/>
    <p:sldId id="280" r:id="rId11"/>
    <p:sldId id="264" r:id="rId12"/>
    <p:sldId id="265" r:id="rId13"/>
    <p:sldId id="266" r:id="rId14"/>
    <p:sldId id="282" r:id="rId15"/>
    <p:sldId id="275" r:id="rId16"/>
    <p:sldId id="277" r:id="rId17"/>
    <p:sldId id="273" r:id="rId18"/>
    <p:sldId id="269" r:id="rId19"/>
    <p:sldId id="274" r:id="rId20"/>
    <p:sldId id="279" r:id="rId21"/>
    <p:sldId id="28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0902"/>
    <a:srgbClr val="B9B9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4660"/>
  </p:normalViewPr>
  <p:slideViewPr>
    <p:cSldViewPr snapToGrid="0">
      <p:cViewPr varScale="1">
        <p:scale>
          <a:sx n="80" d="100"/>
          <a:sy n="80" d="100"/>
        </p:scale>
        <p:origin x="62" y="2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8908D5F-8C03-4588-9192-DB211B5F1BBE}" type="datetimeFigureOut">
              <a:rPr lang="en-IN" smtClean="0"/>
              <a:t>24-02-2023</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360740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908D5F-8C03-4588-9192-DB211B5F1BBE}" type="datetimeFigureOut">
              <a:rPr lang="en-IN" smtClean="0"/>
              <a:t>24-02-2023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2438921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908D5F-8C03-4588-9192-DB211B5F1BBE}" type="datetimeFigureOut">
              <a:rPr lang="en-IN" smtClean="0"/>
              <a:t>24-02-2023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991920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8908D5F-8C03-4588-9192-DB211B5F1BBE}" type="datetimeFigureOut">
              <a:rPr lang="en-IN" smtClean="0"/>
              <a:t>24-02-2023</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1606758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908D5F-8C03-4588-9192-DB211B5F1BBE}" type="datetimeFigureOut">
              <a:rPr lang="en-IN" smtClean="0"/>
              <a:t>24-02-2023</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1384001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8908D5F-8C03-4588-9192-DB211B5F1BBE}" type="datetimeFigureOut">
              <a:rPr lang="en-IN" smtClean="0"/>
              <a:t>24-02-2023</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520522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908D5F-8C03-4588-9192-DB211B5F1BBE}" type="datetimeFigureOut">
              <a:rPr lang="en-IN" smtClean="0"/>
              <a:t>24-02-2023</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3366937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908D5F-8C03-4588-9192-DB211B5F1BBE}" type="datetimeFigureOut">
              <a:rPr lang="en-IN" smtClean="0"/>
              <a:t>24-02-2023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771705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908D5F-8C03-4588-9192-DB211B5F1BBE}" type="datetimeFigureOut">
              <a:rPr lang="en-IN" smtClean="0"/>
              <a:t>24-02-2023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236502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908D5F-8C03-4588-9192-DB211B5F1BBE}" type="datetimeFigureOut">
              <a:rPr lang="en-IN" smtClean="0"/>
              <a:t>24-02-2023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2293149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908D5F-8C03-4588-9192-DB211B5F1BBE}" type="datetimeFigureOut">
              <a:rPr lang="en-IN" smtClean="0"/>
              <a:t>24-02-2023</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7031939-74A1-4216-89E5-84F03D3E2EE9}"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29018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8908D5F-8C03-4588-9192-DB211B5F1BBE}" type="datetimeFigureOut">
              <a:rPr lang="en-IN" smtClean="0"/>
              <a:t>24-02-2023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37066954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8908D5F-8C03-4588-9192-DB211B5F1BBE}" type="datetimeFigureOut">
              <a:rPr lang="en-IN" smtClean="0"/>
              <a:t>24-02-2023</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7031939-74A1-4216-89E5-84F03D3E2EE9}"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30633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8908D5F-8C03-4588-9192-DB211B5F1BBE}" type="datetimeFigureOut">
              <a:rPr lang="en-IN" smtClean="0"/>
              <a:t>24-02-2023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2717109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908D5F-8C03-4588-9192-DB211B5F1BBE}" type="datetimeFigureOut">
              <a:rPr lang="en-IN" smtClean="0"/>
              <a:t>24-02-2023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156508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908D5F-8C03-4588-9192-DB211B5F1BBE}" type="datetimeFigureOut">
              <a:rPr lang="en-IN" smtClean="0"/>
              <a:t>24-02-2023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7031939-74A1-4216-89E5-84F03D3E2EE9}" type="slidenum">
              <a:rPr lang="en-IN" smtClean="0"/>
              <a:t>‹#›</a:t>
            </a:fld>
            <a:endParaRPr lang="en-IN"/>
          </a:p>
        </p:txBody>
      </p:sp>
    </p:spTree>
    <p:extLst>
      <p:ext uri="{BB962C8B-B14F-4D97-AF65-F5344CB8AC3E}">
        <p14:creationId xmlns:p14="http://schemas.microsoft.com/office/powerpoint/2010/main" val="2084181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8908D5F-8C03-4588-9192-DB211B5F1BBE}" type="datetimeFigureOut">
              <a:rPr lang="en-IN" smtClean="0"/>
              <a:t>24-02-2023</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7031939-74A1-4216-89E5-84F03D3E2EE9}" type="slidenum">
              <a:rPr lang="en-IN" smtClean="0"/>
              <a:t>‹#›</a:t>
            </a:fld>
            <a:endParaRPr lang="en-IN"/>
          </a:p>
        </p:txBody>
      </p:sp>
    </p:spTree>
    <p:extLst>
      <p:ext uri="{BB962C8B-B14F-4D97-AF65-F5344CB8AC3E}">
        <p14:creationId xmlns:p14="http://schemas.microsoft.com/office/powerpoint/2010/main" val="257167902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F2EA518E-6C90-4FB8-9D88-C59B749893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0A5C0-C6B6-4257-AF3A-A5870F550CE9}"/>
              </a:ext>
            </a:extLst>
          </p:cNvPr>
          <p:cNvSpPr>
            <a:spLocks noGrp="1"/>
          </p:cNvSpPr>
          <p:nvPr>
            <p:ph type="ctrTitle"/>
          </p:nvPr>
        </p:nvSpPr>
        <p:spPr>
          <a:xfrm>
            <a:off x="1742873" y="782782"/>
            <a:ext cx="9008254" cy="3410475"/>
          </a:xfrm>
        </p:spPr>
        <p:txBody>
          <a:bodyPr anchor="ctr">
            <a:normAutofit/>
          </a:bodyPr>
          <a:lstStyle/>
          <a:p>
            <a:pPr>
              <a:lnSpc>
                <a:spcPct val="90000"/>
              </a:lnSpc>
            </a:pPr>
            <a:r>
              <a:rPr kumimoji="0" lang="en-US" sz="4700" b="1" i="0" u="none" strike="noStrike" kern="0" cap="none" spc="0" normalizeH="0" baseline="0" noProof="0">
                <a:ln>
                  <a:noFill/>
                </a:ln>
                <a:effectLst/>
                <a:uLnTx/>
                <a:uFillTx/>
                <a:latin typeface="Times New Roman"/>
                <a:ea typeface="Times New Roman"/>
                <a:cs typeface="Times New Roman"/>
                <a:sym typeface="Times New Roman"/>
              </a:rPr>
              <a:t>Research Proposal: Prevalence of Physical Activity Among Students In A Public University </a:t>
            </a:r>
            <a:br>
              <a:rPr kumimoji="0" lang="en-US" sz="4700" b="1" i="0" u="none" strike="noStrike" kern="0" cap="none" spc="0" normalizeH="0" baseline="0" noProof="0">
                <a:ln>
                  <a:noFill/>
                </a:ln>
                <a:effectLst/>
                <a:uLnTx/>
                <a:uFillTx/>
                <a:latin typeface="Times New Roman"/>
                <a:ea typeface="Times New Roman"/>
                <a:cs typeface="Times New Roman"/>
                <a:sym typeface="Times New Roman"/>
              </a:rPr>
            </a:br>
            <a:br>
              <a:rPr kumimoji="0" lang="en-US" sz="4700" b="1" i="0" u="none" strike="noStrike" kern="0" cap="none" spc="0" normalizeH="0" baseline="0" noProof="0">
                <a:ln>
                  <a:noFill/>
                </a:ln>
                <a:effectLst/>
                <a:uLnTx/>
                <a:uFillTx/>
                <a:latin typeface="Times New Roman"/>
                <a:ea typeface="Times New Roman"/>
                <a:cs typeface="Times New Roman"/>
                <a:sym typeface="Times New Roman"/>
              </a:rPr>
            </a:br>
            <a:endParaRPr lang="en-GB" sz="4700"/>
          </a:p>
        </p:txBody>
      </p:sp>
      <p:sp>
        <p:nvSpPr>
          <p:cNvPr id="29" name="Rectangle 9">
            <a:extLst>
              <a:ext uri="{FF2B5EF4-FFF2-40B4-BE49-F238E27FC236}">
                <a16:creationId xmlns:a16="http://schemas.microsoft.com/office/drawing/2014/main" id="{51AFC3C9-5F6F-4B0C-B9BC-4538C1E6F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0424"/>
            <a:ext cx="12192000" cy="230757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1AD85C6-8B8B-A069-FEE8-B130FF2C982F}"/>
              </a:ext>
            </a:extLst>
          </p:cNvPr>
          <p:cNvSpPr>
            <a:spLocks noGrp="1"/>
          </p:cNvSpPr>
          <p:nvPr>
            <p:ph type="subTitle" idx="1"/>
          </p:nvPr>
        </p:nvSpPr>
        <p:spPr>
          <a:xfrm>
            <a:off x="1794165" y="4343400"/>
            <a:ext cx="8956962" cy="2514599"/>
          </a:xfrm>
        </p:spPr>
        <p:txBody>
          <a:bodyPr anchor="ctr">
            <a:normAutofit/>
          </a:bodyPr>
          <a:lstStyle/>
          <a:p>
            <a:r>
              <a:rPr kumimoji="0" lang="en-US" b="1" i="0" u="none" strike="noStrike" kern="0" cap="none" spc="0" normalizeH="0" baseline="0" noProof="0" dirty="0">
                <a:ln>
                  <a:noFill/>
                </a:ln>
                <a:solidFill>
                  <a:schemeClr val="bg1"/>
                </a:solidFill>
                <a:effectLst/>
                <a:uLnTx/>
                <a:uFillTx/>
                <a:latin typeface="Times New Roman"/>
                <a:ea typeface="Times New Roman"/>
                <a:cs typeface="Times New Roman"/>
                <a:sym typeface="Times New Roman"/>
              </a:rPr>
              <a:t>Student Name: </a:t>
            </a:r>
            <a:r>
              <a:rPr lang="en-US" b="1" kern="0" dirty="0">
                <a:solidFill>
                  <a:schemeClr val="bg1"/>
                </a:solidFill>
                <a:latin typeface="Times New Roman"/>
                <a:ea typeface="Times New Roman"/>
                <a:cs typeface="Times New Roman"/>
                <a:sym typeface="Times New Roman"/>
              </a:rPr>
              <a:t>Shikha Sreenivas</a:t>
            </a:r>
            <a:br>
              <a:rPr kumimoji="0" lang="en-US" b="1" i="0" u="none" strike="noStrike" kern="0" cap="none" spc="0" normalizeH="0" baseline="0" noProof="0" dirty="0">
                <a:ln>
                  <a:noFill/>
                </a:ln>
                <a:solidFill>
                  <a:schemeClr val="bg1"/>
                </a:solidFill>
                <a:effectLst/>
                <a:uLnTx/>
                <a:uFillTx/>
                <a:latin typeface="Times New Roman"/>
                <a:ea typeface="Times New Roman"/>
                <a:cs typeface="Times New Roman"/>
                <a:sym typeface="Times New Roman"/>
              </a:rPr>
            </a:br>
            <a:r>
              <a:rPr kumimoji="0" lang="en-US" b="1" i="0" u="none" strike="noStrike" kern="0" cap="none" spc="0" normalizeH="0" baseline="0" noProof="0" dirty="0">
                <a:ln>
                  <a:noFill/>
                </a:ln>
                <a:solidFill>
                  <a:schemeClr val="bg1"/>
                </a:solidFill>
                <a:effectLst/>
                <a:uLnTx/>
                <a:uFillTx/>
                <a:latin typeface="Times New Roman"/>
                <a:ea typeface="Times New Roman"/>
                <a:cs typeface="Times New Roman"/>
                <a:sym typeface="Times New Roman"/>
              </a:rPr>
              <a:t>Student ID:2215803</a:t>
            </a:r>
          </a:p>
          <a:p>
            <a:r>
              <a:rPr kumimoji="0" lang="en-US" b="1" i="0" u="none" strike="noStrike" kern="0" cap="none" spc="0" normalizeH="0" baseline="0" noProof="0" dirty="0">
                <a:ln>
                  <a:noFill/>
                </a:ln>
                <a:solidFill>
                  <a:schemeClr val="bg1"/>
                </a:solidFill>
                <a:effectLst/>
                <a:uLnTx/>
                <a:uFillTx/>
                <a:latin typeface="Times New Roman"/>
                <a:ea typeface="Times New Roman"/>
                <a:cs typeface="Times New Roman"/>
                <a:sym typeface="Times New Roman"/>
              </a:rPr>
              <a:t>Lecture’s Name: Dr </a:t>
            </a:r>
            <a:r>
              <a:rPr kumimoji="0" lang="en-US" b="1" i="0" u="none" strike="noStrike" kern="0" cap="none" spc="0" normalizeH="0" baseline="0" noProof="0" dirty="0" err="1">
                <a:ln>
                  <a:noFill/>
                </a:ln>
                <a:solidFill>
                  <a:schemeClr val="bg1"/>
                </a:solidFill>
                <a:effectLst/>
                <a:uLnTx/>
                <a:uFillTx/>
                <a:latin typeface="Times New Roman"/>
                <a:ea typeface="Times New Roman"/>
                <a:cs typeface="Times New Roman"/>
                <a:sym typeface="Times New Roman"/>
              </a:rPr>
              <a:t>Aishat</a:t>
            </a:r>
            <a:r>
              <a:rPr kumimoji="0" lang="en-US" b="1" i="0" u="none" strike="noStrike" kern="0" cap="none" spc="0" normalizeH="0" baseline="0" noProof="0" dirty="0">
                <a:ln>
                  <a:noFill/>
                </a:ln>
                <a:solidFill>
                  <a:schemeClr val="bg1"/>
                </a:solidFill>
                <a:effectLst/>
                <a:uLnTx/>
                <a:uFillTx/>
                <a:latin typeface="Times New Roman"/>
                <a:ea typeface="Times New Roman"/>
                <a:cs typeface="Times New Roman"/>
                <a:sym typeface="Times New Roman"/>
              </a:rPr>
              <a:t> </a:t>
            </a:r>
            <a:r>
              <a:rPr kumimoji="0" lang="en-US" b="1" i="0" u="none" strike="noStrike" kern="0" cap="none" spc="0" normalizeH="0" baseline="0" noProof="0" dirty="0" err="1">
                <a:ln>
                  <a:noFill/>
                </a:ln>
                <a:solidFill>
                  <a:schemeClr val="bg1"/>
                </a:solidFill>
                <a:effectLst/>
                <a:uLnTx/>
                <a:uFillTx/>
                <a:latin typeface="Times New Roman"/>
                <a:ea typeface="Times New Roman"/>
                <a:cs typeface="Times New Roman"/>
                <a:sym typeface="Times New Roman"/>
              </a:rPr>
              <a:t>Bakre</a:t>
            </a:r>
            <a:endParaRPr kumimoji="0" lang="en-US" b="1" i="0" u="none" strike="noStrike" kern="0" cap="none" spc="0" normalizeH="0" baseline="0" noProof="0" dirty="0">
              <a:ln>
                <a:noFill/>
              </a:ln>
              <a:solidFill>
                <a:schemeClr val="bg1"/>
              </a:solidFill>
              <a:effectLst/>
              <a:uLnTx/>
              <a:uFillTx/>
              <a:latin typeface="Times New Roman"/>
              <a:ea typeface="Times New Roman"/>
              <a:cs typeface="Times New Roman"/>
              <a:sym typeface="Times New Roman"/>
            </a:endParaRPr>
          </a:p>
          <a:p>
            <a:r>
              <a:rPr kumimoji="0" lang="en-US" b="1" i="0" u="none" strike="noStrike" kern="0" cap="none" spc="0" normalizeH="0" baseline="0" noProof="0" dirty="0">
                <a:ln>
                  <a:noFill/>
                </a:ln>
                <a:solidFill>
                  <a:schemeClr val="bg1"/>
                </a:solidFill>
                <a:effectLst/>
                <a:uLnTx/>
                <a:uFillTx/>
                <a:latin typeface="Times New Roman"/>
                <a:ea typeface="Times New Roman"/>
                <a:cs typeface="Times New Roman"/>
                <a:sym typeface="Times New Roman"/>
              </a:rPr>
              <a:t>Module Code: LCHS7001</a:t>
            </a:r>
            <a:br>
              <a:rPr kumimoji="0" lang="en-US" b="1" i="0" u="none" strike="noStrike" kern="0" cap="none" spc="0" normalizeH="0" baseline="0" noProof="0" dirty="0">
                <a:ln>
                  <a:noFill/>
                </a:ln>
                <a:solidFill>
                  <a:schemeClr val="bg1"/>
                </a:solidFill>
                <a:effectLst/>
                <a:uLnTx/>
                <a:uFillTx/>
                <a:latin typeface="Times New Roman"/>
                <a:ea typeface="Times New Roman"/>
                <a:cs typeface="Times New Roman"/>
                <a:sym typeface="Times New Roman"/>
              </a:rPr>
            </a:br>
            <a:endParaRPr lang="en-GB" dirty="0">
              <a:solidFill>
                <a:schemeClr val="bg1"/>
              </a:solidFill>
            </a:endParaRPr>
          </a:p>
        </p:txBody>
      </p:sp>
      <p:sp>
        <p:nvSpPr>
          <p:cNvPr id="30" name="Freeform 11">
            <a:extLst>
              <a:ext uri="{FF2B5EF4-FFF2-40B4-BE49-F238E27FC236}">
                <a16:creationId xmlns:a16="http://schemas.microsoft.com/office/drawing/2014/main" id="{BA844245-4805-4DD5-AF47-842A0B27F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5019122"/>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Tree>
    <p:extLst>
      <p:ext uri="{BB962C8B-B14F-4D97-AF65-F5344CB8AC3E}">
        <p14:creationId xmlns:p14="http://schemas.microsoft.com/office/powerpoint/2010/main" val="253420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ptember: Physical exercise and breast cancer | News and features |  University of Bristol">
            <a:extLst>
              <a:ext uri="{FF2B5EF4-FFF2-40B4-BE49-F238E27FC236}">
                <a16:creationId xmlns:a16="http://schemas.microsoft.com/office/drawing/2014/main" id="{E37B70AC-B83E-D7A7-78FE-735D924FF2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76536FD8-C50E-3907-4115-EDED54A9503C}"/>
              </a:ext>
            </a:extLst>
          </p:cNvPr>
          <p:cNvSpPr>
            <a:spLocks noGrp="1"/>
          </p:cNvSpPr>
          <p:nvPr>
            <p:ph type="subTitle" idx="1"/>
          </p:nvPr>
        </p:nvSpPr>
        <p:spPr>
          <a:xfrm>
            <a:off x="1524000" y="2491273"/>
            <a:ext cx="9144000" cy="3806889"/>
          </a:xfrm>
        </p:spPr>
        <p:txBody>
          <a:bodyPr>
            <a:normAutofit/>
          </a:bodyPr>
          <a:lstStyle/>
          <a:p>
            <a:r>
              <a:rPr lang="en-IN" sz="3600" b="1" dirty="0">
                <a:solidFill>
                  <a:schemeClr val="tx1">
                    <a:lumMod val="95000"/>
                    <a:lumOff val="5000"/>
                  </a:schemeClr>
                </a:solidFill>
                <a:highlight>
                  <a:srgbClr val="FFFF00"/>
                </a:highlight>
              </a:rPr>
              <a:t>Title:</a:t>
            </a:r>
            <a:r>
              <a:rPr lang="en-US" sz="3600" b="1" i="0" dirty="0">
                <a:solidFill>
                  <a:schemeClr val="tx1">
                    <a:lumMod val="95000"/>
                    <a:lumOff val="5000"/>
                  </a:schemeClr>
                </a:solidFill>
                <a:effectLst/>
                <a:highlight>
                  <a:srgbClr val="FFFF00"/>
                </a:highlight>
                <a:latin typeface="Söhne"/>
              </a:rPr>
              <a:t>Prevalence of Physical Activity Among Students in a UK Public University</a:t>
            </a:r>
            <a:endParaRPr lang="en-IN" sz="3600" b="1" dirty="0">
              <a:solidFill>
                <a:schemeClr val="tx1">
                  <a:lumMod val="95000"/>
                  <a:lumOff val="5000"/>
                </a:schemeClr>
              </a:solidFill>
              <a:highlight>
                <a:srgbClr val="FFFF00"/>
              </a:highlight>
            </a:endParaRPr>
          </a:p>
        </p:txBody>
      </p:sp>
    </p:spTree>
    <p:extLst>
      <p:ext uri="{BB962C8B-B14F-4D97-AF65-F5344CB8AC3E}">
        <p14:creationId xmlns:p14="http://schemas.microsoft.com/office/powerpoint/2010/main" val="2166153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40DD4B6-DF7B-C69B-247C-1748557A56CA}"/>
              </a:ext>
            </a:extLst>
          </p:cNvPr>
          <p:cNvSpPr>
            <a:spLocks noGrp="1"/>
          </p:cNvSpPr>
          <p:nvPr>
            <p:ph type="title"/>
          </p:nvPr>
        </p:nvSpPr>
        <p:spPr>
          <a:xfrm>
            <a:off x="1797666" y="0"/>
            <a:ext cx="8596668" cy="857250"/>
          </a:xfrm>
        </p:spPr>
        <p:txBody>
          <a:bodyPr>
            <a:normAutofit/>
          </a:bodyPr>
          <a:lstStyle/>
          <a:p>
            <a:pPr algn="ctr"/>
            <a:r>
              <a:rPr lang="en-IN" sz="4000" b="1" dirty="0">
                <a:latin typeface="Arial" panose="020B0604020202020204" pitchFamily="34" charset="0"/>
                <a:cs typeface="Arial" panose="020B0604020202020204" pitchFamily="34" charset="0"/>
              </a:rPr>
              <a:t>Introduction and Background</a:t>
            </a:r>
          </a:p>
        </p:txBody>
      </p:sp>
      <p:pic>
        <p:nvPicPr>
          <p:cNvPr id="2050" name="Picture 2" descr="Benefits of Physical Activity PowerPoint Template - PPT Slides">
            <a:extLst>
              <a:ext uri="{FF2B5EF4-FFF2-40B4-BE49-F238E27FC236}">
                <a16:creationId xmlns:a16="http://schemas.microsoft.com/office/drawing/2014/main" id="{DAFDDC6F-D400-FFC4-D8F5-55DD149292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7666" y="857250"/>
            <a:ext cx="9739014" cy="54368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27F355F-06A6-4E15-C306-50EB815CBF1B}"/>
              </a:ext>
            </a:extLst>
          </p:cNvPr>
          <p:cNvSpPr txBox="1"/>
          <p:nvPr/>
        </p:nvSpPr>
        <p:spPr>
          <a:xfrm>
            <a:off x="6096000" y="6294120"/>
            <a:ext cx="6096000" cy="369332"/>
          </a:xfrm>
          <a:prstGeom prst="rect">
            <a:avLst/>
          </a:prstGeom>
          <a:noFill/>
        </p:spPr>
        <p:txBody>
          <a:bodyPr wrap="square">
            <a:spAutoFit/>
          </a:bodyPr>
          <a:lstStyle/>
          <a:p>
            <a:r>
              <a:rPr lang="en-IN" dirty="0"/>
              <a:t>(Warburton, Nicol and Bredin, 2006)</a:t>
            </a:r>
          </a:p>
        </p:txBody>
      </p:sp>
    </p:spTree>
    <p:extLst>
      <p:ext uri="{BB962C8B-B14F-4D97-AF65-F5344CB8AC3E}">
        <p14:creationId xmlns:p14="http://schemas.microsoft.com/office/powerpoint/2010/main" val="3534779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3684-DDD6-C764-8077-C3BD0458031C}"/>
              </a:ext>
            </a:extLst>
          </p:cNvPr>
          <p:cNvSpPr>
            <a:spLocks noGrp="1"/>
          </p:cNvSpPr>
          <p:nvPr>
            <p:ph type="title"/>
          </p:nvPr>
        </p:nvSpPr>
        <p:spPr>
          <a:xfrm>
            <a:off x="1797666" y="0"/>
            <a:ext cx="8596668" cy="1320800"/>
          </a:xfrm>
        </p:spPr>
        <p:txBody>
          <a:bodyPr>
            <a:normAutofit/>
          </a:bodyPr>
          <a:lstStyle/>
          <a:p>
            <a:pPr algn="ctr"/>
            <a:r>
              <a:rPr lang="en-IN" sz="4000" b="1" dirty="0">
                <a:latin typeface="Arial" panose="020B0604020202020204" pitchFamily="34" charset="0"/>
                <a:cs typeface="Arial" panose="020B0604020202020204" pitchFamily="34" charset="0"/>
              </a:rPr>
              <a:t>Introduction and Background</a:t>
            </a:r>
          </a:p>
        </p:txBody>
      </p:sp>
      <p:sp>
        <p:nvSpPr>
          <p:cNvPr id="3" name="Content Placeholder 2">
            <a:extLst>
              <a:ext uri="{FF2B5EF4-FFF2-40B4-BE49-F238E27FC236}">
                <a16:creationId xmlns:a16="http://schemas.microsoft.com/office/drawing/2014/main" id="{440338B2-0360-B6B4-B713-190C36003445}"/>
              </a:ext>
            </a:extLst>
          </p:cNvPr>
          <p:cNvSpPr>
            <a:spLocks noGrp="1"/>
          </p:cNvSpPr>
          <p:nvPr>
            <p:ph idx="1"/>
          </p:nvPr>
        </p:nvSpPr>
        <p:spPr>
          <a:xfrm>
            <a:off x="960120" y="914400"/>
            <a:ext cx="10515600" cy="5943600"/>
          </a:xfrm>
        </p:spPr>
        <p:txBody>
          <a:bodyPr>
            <a:noAutofit/>
          </a:bodyPr>
          <a:lstStyle/>
          <a:p>
            <a:pPr algn="just">
              <a:lnSpc>
                <a:spcPct val="170000"/>
              </a:lnSpc>
            </a:pPr>
            <a:r>
              <a:rPr lang="en-US" sz="2000" b="1" dirty="0">
                <a:latin typeface="Arial" panose="020B0604020202020204" pitchFamily="34" charset="0"/>
                <a:cs typeface="Arial" panose="020B0604020202020204" pitchFamily="34" charset="0"/>
              </a:rPr>
              <a:t>Importance of physical activity</a:t>
            </a:r>
          </a:p>
          <a:p>
            <a:pPr lvl="1" algn="just">
              <a:lnSpc>
                <a:spcPct val="170000"/>
              </a:lnSpc>
            </a:pPr>
            <a:r>
              <a:rPr lang="en-US" sz="1800" dirty="0">
                <a:latin typeface="Arial" panose="020B0604020202020204" pitchFamily="34" charset="0"/>
                <a:cs typeface="Arial" panose="020B0604020202020204" pitchFamily="34" charset="0"/>
              </a:rPr>
              <a:t>Regular physical activity has been shown to have numerous health benefits, including reducing the risk of chronic diseases such as cardiovascular disease, diabetes, and certain cancers </a:t>
            </a:r>
            <a:r>
              <a:rPr lang="en-US" sz="1800" dirty="0">
                <a:effectLst/>
                <a:latin typeface="Arial" panose="020B0604020202020204" pitchFamily="34" charset="0"/>
                <a:ea typeface="Calibri" panose="020F0502020204030204" pitchFamily="34" charset="0"/>
                <a:cs typeface="Kartika" panose="02020503030404060203" pitchFamily="18" charset="0"/>
              </a:rPr>
              <a:t>(Khalaf et al., 2013)</a:t>
            </a:r>
            <a:r>
              <a:rPr lang="en-US" sz="1800" dirty="0">
                <a:latin typeface="Arial" panose="020B0604020202020204" pitchFamily="34" charset="0"/>
                <a:cs typeface="Arial" panose="020B0604020202020204" pitchFamily="34" charset="0"/>
              </a:rPr>
              <a:t>.</a:t>
            </a:r>
          </a:p>
          <a:p>
            <a:pPr algn="just">
              <a:lnSpc>
                <a:spcPct val="170000"/>
              </a:lnSpc>
            </a:pPr>
            <a:r>
              <a:rPr lang="en-US" sz="2000" b="1" dirty="0">
                <a:latin typeface="Arial" panose="020B0604020202020204" pitchFamily="34" charset="0"/>
                <a:cs typeface="Arial" panose="020B0604020202020204" pitchFamily="34" charset="0"/>
              </a:rPr>
              <a:t>Physical activity guidelines</a:t>
            </a:r>
          </a:p>
          <a:p>
            <a:pPr lvl="1" algn="just">
              <a:lnSpc>
                <a:spcPct val="170000"/>
              </a:lnSpc>
            </a:pPr>
            <a:r>
              <a:rPr lang="en-US" sz="1800" dirty="0">
                <a:latin typeface="Arial" panose="020B0604020202020204" pitchFamily="34" charset="0"/>
                <a:cs typeface="Arial" panose="020B0604020202020204" pitchFamily="34" charset="0"/>
              </a:rPr>
              <a:t>The World Health Organization (WHO) recommends that adults engage in at least 150 minutes of moderate-intensity or 75 minutes of vigorous-intensity physical activity per week to maintain good health </a:t>
            </a:r>
            <a:r>
              <a:rPr lang="en-US" sz="1800" dirty="0">
                <a:effectLst/>
                <a:latin typeface="Arial" panose="020B0604020202020204" pitchFamily="34" charset="0"/>
                <a:ea typeface="Calibri" panose="020F0502020204030204" pitchFamily="34" charset="0"/>
                <a:cs typeface="Kartika" panose="02020503030404060203" pitchFamily="18" charset="0"/>
              </a:rPr>
              <a:t>(Edwards Steve, 2006)</a:t>
            </a:r>
            <a:r>
              <a:rPr lang="en-US" sz="1800" dirty="0">
                <a:latin typeface="Arial" panose="020B0604020202020204" pitchFamily="34" charset="0"/>
                <a:cs typeface="Arial" panose="020B0604020202020204" pitchFamily="34" charset="0"/>
              </a:rPr>
              <a:t>.</a:t>
            </a:r>
          </a:p>
          <a:p>
            <a:pPr algn="just">
              <a:lnSpc>
                <a:spcPct val="170000"/>
              </a:lnSpc>
            </a:pPr>
            <a:r>
              <a:rPr lang="en-US" sz="2000" b="1" dirty="0">
                <a:latin typeface="Arial" panose="020B0604020202020204" pitchFamily="34" charset="0"/>
                <a:cs typeface="Arial" panose="020B0604020202020204" pitchFamily="34" charset="0"/>
              </a:rPr>
              <a:t>Physical activity among university students</a:t>
            </a:r>
          </a:p>
          <a:p>
            <a:pPr lvl="1" algn="just">
              <a:lnSpc>
                <a:spcPct val="170000"/>
              </a:lnSpc>
            </a:pPr>
            <a:r>
              <a:rPr lang="en-US" sz="1800" dirty="0">
                <a:latin typeface="Arial" panose="020B0604020202020204" pitchFamily="34" charset="0"/>
                <a:cs typeface="Arial" panose="020B0604020202020204" pitchFamily="34" charset="0"/>
              </a:rPr>
              <a:t>University students are a unique population with specific lifestyle and behavior patterns that may influence their level of physical activity.</a:t>
            </a:r>
          </a:p>
        </p:txBody>
      </p:sp>
    </p:spTree>
    <p:extLst>
      <p:ext uri="{BB962C8B-B14F-4D97-AF65-F5344CB8AC3E}">
        <p14:creationId xmlns:p14="http://schemas.microsoft.com/office/powerpoint/2010/main" val="4002142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B821D-48C8-4036-7D8D-D4291A5C9E50}"/>
              </a:ext>
            </a:extLst>
          </p:cNvPr>
          <p:cNvSpPr>
            <a:spLocks noGrp="1"/>
          </p:cNvSpPr>
          <p:nvPr>
            <p:ph type="title"/>
          </p:nvPr>
        </p:nvSpPr>
        <p:spPr/>
        <p:txBody>
          <a:bodyPr/>
          <a:lstStyle/>
          <a:p>
            <a:pPr algn="ctr"/>
            <a:r>
              <a:rPr lang="en-IN" sz="3600" b="1" dirty="0">
                <a:latin typeface="Arial" panose="020B0604020202020204" pitchFamily="34" charset="0"/>
                <a:cs typeface="Arial" panose="020B0604020202020204" pitchFamily="34" charset="0"/>
              </a:rPr>
              <a:t>Introduction and Background</a:t>
            </a:r>
            <a:endParaRPr lang="en-IN" dirty="0"/>
          </a:p>
        </p:txBody>
      </p:sp>
      <p:sp>
        <p:nvSpPr>
          <p:cNvPr id="3" name="Content Placeholder 2">
            <a:extLst>
              <a:ext uri="{FF2B5EF4-FFF2-40B4-BE49-F238E27FC236}">
                <a16:creationId xmlns:a16="http://schemas.microsoft.com/office/drawing/2014/main" id="{6810331E-6253-8565-358C-C3063EA268BE}"/>
              </a:ext>
            </a:extLst>
          </p:cNvPr>
          <p:cNvSpPr>
            <a:spLocks noGrp="1"/>
          </p:cNvSpPr>
          <p:nvPr>
            <p:ph idx="1"/>
          </p:nvPr>
        </p:nvSpPr>
        <p:spPr>
          <a:xfrm>
            <a:off x="2589212" y="1331495"/>
            <a:ext cx="8915400" cy="5149516"/>
          </a:xfrm>
        </p:spPr>
        <p:txBody>
          <a:bodyPr>
            <a:noAutofit/>
          </a:bodyPr>
          <a:lstStyle/>
          <a:p>
            <a:pPr algn="just">
              <a:lnSpc>
                <a:spcPct val="170000"/>
              </a:lnSpc>
            </a:pPr>
            <a:r>
              <a:rPr lang="en-US" sz="2000" b="1" dirty="0">
                <a:latin typeface="Arial" panose="020B0604020202020204" pitchFamily="34" charset="0"/>
                <a:cs typeface="Arial" panose="020B0604020202020204" pitchFamily="34" charset="0"/>
              </a:rPr>
              <a:t>Physical activity levels among university students</a:t>
            </a:r>
          </a:p>
          <a:p>
            <a:pPr lvl="1" algn="just">
              <a:lnSpc>
                <a:spcPct val="170000"/>
              </a:lnSpc>
            </a:pPr>
            <a:r>
              <a:rPr lang="en-US" sz="2000" dirty="0">
                <a:latin typeface="Arial" panose="020B0604020202020204" pitchFamily="34" charset="0"/>
                <a:cs typeface="Arial" panose="020B0604020202020204" pitchFamily="34" charset="0"/>
              </a:rPr>
              <a:t>Previous research has found that physical activity levels among university students are generally lower compared to the general population, and that students tend to become less physically active as they progress through their studies </a:t>
            </a:r>
            <a:r>
              <a:rPr lang="en-US" sz="1800" dirty="0">
                <a:effectLst/>
                <a:latin typeface="Arial" panose="020B0604020202020204" pitchFamily="34" charset="0"/>
                <a:ea typeface="Calibri" panose="020F0502020204030204" pitchFamily="34" charset="0"/>
                <a:cs typeface="Kartika" panose="02020503030404060203" pitchFamily="18" charset="0"/>
              </a:rPr>
              <a:t>(</a:t>
            </a:r>
            <a:r>
              <a:rPr lang="en-US" sz="1800" dirty="0" err="1">
                <a:effectLst/>
                <a:latin typeface="Arial" panose="020B0604020202020204" pitchFamily="34" charset="0"/>
                <a:ea typeface="Calibri" panose="020F0502020204030204" pitchFamily="34" charset="0"/>
                <a:cs typeface="Kartika" panose="02020503030404060203" pitchFamily="18" charset="0"/>
              </a:rPr>
              <a:t>Dasso</a:t>
            </a:r>
            <a:r>
              <a:rPr lang="en-US" sz="1800" dirty="0">
                <a:effectLst/>
                <a:latin typeface="Arial" panose="020B0604020202020204" pitchFamily="34" charset="0"/>
                <a:ea typeface="Calibri" panose="020F0502020204030204" pitchFamily="34" charset="0"/>
                <a:cs typeface="Kartika" panose="02020503030404060203" pitchFamily="18" charset="0"/>
              </a:rPr>
              <a:t>, 2018)</a:t>
            </a:r>
            <a:r>
              <a:rPr lang="en-US" sz="2000" dirty="0">
                <a:latin typeface="Arial" panose="020B0604020202020204" pitchFamily="34" charset="0"/>
                <a:cs typeface="Arial" panose="020B0604020202020204" pitchFamily="34" charset="0"/>
              </a:rPr>
              <a:t>.</a:t>
            </a:r>
          </a:p>
          <a:p>
            <a:pPr algn="just">
              <a:lnSpc>
                <a:spcPct val="170000"/>
              </a:lnSpc>
            </a:pPr>
            <a:r>
              <a:rPr lang="en-US" sz="2000" b="1" dirty="0">
                <a:latin typeface="Arial" panose="020B0604020202020204" pitchFamily="34" charset="0"/>
                <a:cs typeface="Arial" panose="020B0604020202020204" pitchFamily="34" charset="0"/>
              </a:rPr>
              <a:t>Barriers to physical activity among university students</a:t>
            </a:r>
          </a:p>
          <a:p>
            <a:pPr lvl="1" algn="just">
              <a:lnSpc>
                <a:spcPct val="170000"/>
              </a:lnSpc>
            </a:pPr>
            <a:r>
              <a:rPr lang="en-US" sz="2000" dirty="0">
                <a:latin typeface="Arial" panose="020B0604020202020204" pitchFamily="34" charset="0"/>
                <a:cs typeface="Arial" panose="020B0604020202020204" pitchFamily="34" charset="0"/>
              </a:rPr>
              <a:t>Time constraints, lack of motivation, and a sedentary academic environment are some of the common barriers that university students face in engaging in regular physical activity.</a:t>
            </a:r>
          </a:p>
        </p:txBody>
      </p:sp>
    </p:spTree>
    <p:extLst>
      <p:ext uri="{BB962C8B-B14F-4D97-AF65-F5344CB8AC3E}">
        <p14:creationId xmlns:p14="http://schemas.microsoft.com/office/powerpoint/2010/main" val="820729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FA45F-D75D-B00E-9A7A-2B7A26686405}"/>
              </a:ext>
            </a:extLst>
          </p:cNvPr>
          <p:cNvSpPr>
            <a:spLocks noGrp="1"/>
          </p:cNvSpPr>
          <p:nvPr>
            <p:ph type="title"/>
          </p:nvPr>
        </p:nvSpPr>
        <p:spPr/>
        <p:txBody>
          <a:bodyPr/>
          <a:lstStyle/>
          <a:p>
            <a:pPr algn="ctr"/>
            <a:r>
              <a:rPr lang="en-IN" sz="3600" b="1" dirty="0">
                <a:latin typeface="Arial" panose="020B0604020202020204" pitchFamily="34" charset="0"/>
                <a:cs typeface="Arial" panose="020B0604020202020204" pitchFamily="34" charset="0"/>
              </a:rPr>
              <a:t>Introduction and Background</a:t>
            </a:r>
            <a:endParaRPr lang="en-IN" dirty="0"/>
          </a:p>
        </p:txBody>
      </p:sp>
      <p:sp>
        <p:nvSpPr>
          <p:cNvPr id="3" name="Content Placeholder 2">
            <a:extLst>
              <a:ext uri="{FF2B5EF4-FFF2-40B4-BE49-F238E27FC236}">
                <a16:creationId xmlns:a16="http://schemas.microsoft.com/office/drawing/2014/main" id="{252A7138-CE56-8F99-7831-3A9A983F442B}"/>
              </a:ext>
            </a:extLst>
          </p:cNvPr>
          <p:cNvSpPr>
            <a:spLocks noGrp="1"/>
          </p:cNvSpPr>
          <p:nvPr>
            <p:ph idx="1"/>
          </p:nvPr>
        </p:nvSpPr>
        <p:spPr>
          <a:xfrm>
            <a:off x="1636295" y="1315453"/>
            <a:ext cx="9868317" cy="5542547"/>
          </a:xfrm>
        </p:spPr>
        <p:txBody>
          <a:bodyPr>
            <a:noAutofit/>
          </a:bodyPr>
          <a:lstStyle/>
          <a:p>
            <a:pPr algn="just">
              <a:lnSpc>
                <a:spcPct val="170000"/>
              </a:lnSpc>
            </a:pPr>
            <a:r>
              <a:rPr lang="en-US" sz="2000" b="1" dirty="0">
                <a:latin typeface="Arial" panose="020B0604020202020204" pitchFamily="34" charset="0"/>
                <a:cs typeface="Arial" panose="020B0604020202020204" pitchFamily="34" charset="0"/>
              </a:rPr>
              <a:t>The role of the university in promoting physical activity</a:t>
            </a:r>
          </a:p>
          <a:p>
            <a:pPr lvl="1" algn="just">
              <a:lnSpc>
                <a:spcPct val="170000"/>
              </a:lnSpc>
            </a:pPr>
            <a:r>
              <a:rPr lang="en-US" sz="2000" dirty="0">
                <a:latin typeface="Arial" panose="020B0604020202020204" pitchFamily="34" charset="0"/>
                <a:cs typeface="Arial" panose="020B0604020202020204" pitchFamily="34" charset="0"/>
              </a:rPr>
              <a:t>Universities have the potential to play a key role in promoting physical activity among their students </a:t>
            </a:r>
            <a:r>
              <a:rPr lang="en-US" sz="2000" dirty="0">
                <a:effectLst/>
                <a:latin typeface="Arial" panose="020B0604020202020204" pitchFamily="34" charset="0"/>
                <a:ea typeface="Calibri" panose="020F0502020204030204" pitchFamily="34" charset="0"/>
                <a:cs typeface="Kartika" panose="02020503030404060203" pitchFamily="18" charset="0"/>
              </a:rPr>
              <a:t>(Laska et al., 2009)</a:t>
            </a:r>
            <a:r>
              <a:rPr lang="en-US" sz="2000" dirty="0">
                <a:latin typeface="Arial" panose="020B0604020202020204" pitchFamily="34" charset="0"/>
                <a:cs typeface="Arial" panose="020B0604020202020204" pitchFamily="34" charset="0"/>
              </a:rPr>
              <a:t>.</a:t>
            </a:r>
            <a:endParaRPr lang="en-US" sz="2000" b="1" dirty="0">
              <a:latin typeface="Arial" panose="020B0604020202020204" pitchFamily="34" charset="0"/>
              <a:cs typeface="Arial" panose="020B0604020202020204" pitchFamily="34" charset="0"/>
            </a:endParaRPr>
          </a:p>
          <a:p>
            <a:pPr algn="just">
              <a:lnSpc>
                <a:spcPct val="150000"/>
              </a:lnSpc>
            </a:pPr>
            <a:r>
              <a:rPr lang="en-US" sz="2000" b="1" dirty="0">
                <a:latin typeface="Arial" panose="020B0604020202020204" pitchFamily="34" charset="0"/>
                <a:cs typeface="Arial" panose="020B0604020202020204" pitchFamily="34" charset="0"/>
              </a:rPr>
              <a:t>The need for research on physical activity among university students</a:t>
            </a:r>
          </a:p>
          <a:p>
            <a:pPr lvl="1" algn="just">
              <a:lnSpc>
                <a:spcPct val="150000"/>
              </a:lnSpc>
            </a:pPr>
            <a:r>
              <a:rPr lang="en-US" sz="2000" dirty="0">
                <a:latin typeface="Arial" panose="020B0604020202020204" pitchFamily="34" charset="0"/>
                <a:cs typeface="Arial" panose="020B0604020202020204" pitchFamily="34" charset="0"/>
              </a:rPr>
              <a:t>There is a limited amount of research specifically focusing on physical activity levels among university students </a:t>
            </a:r>
            <a:r>
              <a:rPr lang="en-US" sz="2000" dirty="0">
                <a:effectLst/>
                <a:latin typeface="Arial" panose="020B0604020202020204" pitchFamily="34" charset="0"/>
                <a:ea typeface="Calibri" panose="020F0502020204030204" pitchFamily="34" charset="0"/>
                <a:cs typeface="Kartika" panose="02020503030404060203" pitchFamily="18" charset="0"/>
              </a:rPr>
              <a:t>(</a:t>
            </a:r>
            <a:r>
              <a:rPr lang="en-US" sz="2000" dirty="0" err="1">
                <a:effectLst/>
                <a:latin typeface="Arial" panose="020B0604020202020204" pitchFamily="34" charset="0"/>
                <a:ea typeface="Calibri" panose="020F0502020204030204" pitchFamily="34" charset="0"/>
                <a:cs typeface="Kartika" panose="02020503030404060203" pitchFamily="18" charset="0"/>
              </a:rPr>
              <a:t>Ghrouz</a:t>
            </a:r>
            <a:r>
              <a:rPr lang="en-US" sz="2000" dirty="0">
                <a:effectLst/>
                <a:latin typeface="Arial" panose="020B0604020202020204" pitchFamily="34" charset="0"/>
                <a:ea typeface="Calibri" panose="020F0502020204030204" pitchFamily="34" charset="0"/>
                <a:cs typeface="Kartika" panose="02020503030404060203" pitchFamily="18" charset="0"/>
              </a:rPr>
              <a:t> et al., 2019)</a:t>
            </a:r>
            <a:r>
              <a:rPr lang="en-US" sz="2000" dirty="0">
                <a:latin typeface="Arial" panose="020B0604020202020204" pitchFamily="34" charset="0"/>
                <a:cs typeface="Arial" panose="020B0604020202020204" pitchFamily="34" charset="0"/>
              </a:rPr>
              <a:t>.</a:t>
            </a:r>
          </a:p>
          <a:p>
            <a:pPr algn="just">
              <a:lnSpc>
                <a:spcPct val="150000"/>
              </a:lnSpc>
            </a:pPr>
            <a:r>
              <a:rPr lang="en-US" sz="2000" b="1" dirty="0">
                <a:latin typeface="Arial" panose="020B0604020202020204" pitchFamily="34" charset="0"/>
                <a:cs typeface="Arial" panose="020B0604020202020204" pitchFamily="34" charset="0"/>
              </a:rPr>
              <a:t>Purpose of the study</a:t>
            </a:r>
          </a:p>
          <a:p>
            <a:pPr lvl="1" algn="just">
              <a:lnSpc>
                <a:spcPct val="150000"/>
              </a:lnSpc>
            </a:pPr>
            <a:r>
              <a:rPr lang="en-US" sz="2000" dirty="0">
                <a:latin typeface="Arial" panose="020B0604020202020204" pitchFamily="34" charset="0"/>
                <a:cs typeface="Arial" panose="020B0604020202020204" pitchFamily="34" charset="0"/>
              </a:rPr>
              <a:t>The purpose of this study is to determine the prevalence of physical activity among students in a public university in the UK and identify any demographic or other factors that may influence their level of physical activity.</a:t>
            </a:r>
          </a:p>
        </p:txBody>
      </p:sp>
    </p:spTree>
    <p:extLst>
      <p:ext uri="{BB962C8B-B14F-4D97-AF65-F5344CB8AC3E}">
        <p14:creationId xmlns:p14="http://schemas.microsoft.com/office/powerpoint/2010/main" val="3989740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CE9B5-DC0F-47D6-ABBE-AF087A81BF46}"/>
              </a:ext>
            </a:extLst>
          </p:cNvPr>
          <p:cNvSpPr>
            <a:spLocks noGrp="1"/>
          </p:cNvSpPr>
          <p:nvPr>
            <p:ph type="title"/>
          </p:nvPr>
        </p:nvSpPr>
        <p:spPr>
          <a:xfrm>
            <a:off x="1640156" y="320040"/>
            <a:ext cx="8911687" cy="914400"/>
          </a:xfrm>
        </p:spPr>
        <p:txBody>
          <a:bodyPr>
            <a:normAutofit/>
          </a:bodyPr>
          <a:lstStyle/>
          <a:p>
            <a:pPr algn="ctr"/>
            <a:r>
              <a:rPr lang="en-IN" sz="4400" b="1" dirty="0">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821BFF78-0E7E-ACF2-69B6-0A80947B533B}"/>
              </a:ext>
            </a:extLst>
          </p:cNvPr>
          <p:cNvSpPr>
            <a:spLocks noGrp="1"/>
          </p:cNvSpPr>
          <p:nvPr>
            <p:ph idx="1"/>
          </p:nvPr>
        </p:nvSpPr>
        <p:spPr>
          <a:xfrm>
            <a:off x="838199" y="1371600"/>
            <a:ext cx="5532121" cy="5166360"/>
          </a:xfrm>
        </p:spPr>
        <p:txBody>
          <a:bodyPr>
            <a:noAutofit/>
          </a:bodyPr>
          <a:lstStyle/>
          <a:p>
            <a:pPr>
              <a:lnSpc>
                <a:spcPct val="170000"/>
              </a:lnSpc>
            </a:pPr>
            <a:r>
              <a:rPr lang="en-US" sz="2000" b="1" dirty="0">
                <a:latin typeface="Arial" panose="020B0604020202020204" pitchFamily="34" charset="0"/>
                <a:cs typeface="Arial" panose="020B0604020202020204" pitchFamily="34" charset="0"/>
              </a:rPr>
              <a:t>Relevance to public health</a:t>
            </a:r>
          </a:p>
          <a:p>
            <a:pPr lvl="1">
              <a:lnSpc>
                <a:spcPct val="170000"/>
              </a:lnSpc>
            </a:pPr>
            <a:r>
              <a:rPr lang="en-US" sz="2000" dirty="0">
                <a:latin typeface="Arial" panose="020B0604020202020204" pitchFamily="34" charset="0"/>
                <a:cs typeface="Arial" panose="020B0604020202020204" pitchFamily="34" charset="0"/>
              </a:rPr>
              <a:t>Physical activity is an important factor in maintaining good health and preventing chronic diseases. Understanding the physical activity levels of university students is essential for developing targeted interventions to promote physical activity and improve health outcomes.</a:t>
            </a:r>
          </a:p>
        </p:txBody>
      </p:sp>
      <p:pic>
        <p:nvPicPr>
          <p:cNvPr id="6146" name="Picture 2" descr="Pattern of physical exercise practice among university students in the  Kingdom of Saudi Arabia (before beginning and during college): a  cross-sectional study | BMC Public Health | Full Text">
            <a:extLst>
              <a:ext uri="{FF2B5EF4-FFF2-40B4-BE49-F238E27FC236}">
                <a16:creationId xmlns:a16="http://schemas.microsoft.com/office/drawing/2014/main" id="{1AA57C45-E1F6-2076-7457-1BB4EAD5B8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0319" y="1234440"/>
            <a:ext cx="5821679" cy="44805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BD1C642-5F4F-9CE6-0C5F-72FF5CFE0492}"/>
              </a:ext>
            </a:extLst>
          </p:cNvPr>
          <p:cNvSpPr txBox="1"/>
          <p:nvPr/>
        </p:nvSpPr>
        <p:spPr>
          <a:xfrm>
            <a:off x="7780422" y="5715000"/>
            <a:ext cx="6096000" cy="369332"/>
          </a:xfrm>
          <a:prstGeom prst="rect">
            <a:avLst/>
          </a:prstGeom>
          <a:noFill/>
        </p:spPr>
        <p:txBody>
          <a:bodyPr wrap="square">
            <a:spAutoFit/>
          </a:bodyPr>
          <a:lstStyle/>
          <a:p>
            <a:r>
              <a:rPr lang="en-IN" dirty="0"/>
              <a:t>(</a:t>
            </a:r>
            <a:r>
              <a:rPr lang="en-IN" dirty="0" err="1"/>
              <a:t>Grasdalsmoen</a:t>
            </a:r>
            <a:r>
              <a:rPr lang="en-IN" dirty="0"/>
              <a:t> et al., 2020)</a:t>
            </a:r>
          </a:p>
        </p:txBody>
      </p:sp>
    </p:spTree>
    <p:extLst>
      <p:ext uri="{BB962C8B-B14F-4D97-AF65-F5344CB8AC3E}">
        <p14:creationId xmlns:p14="http://schemas.microsoft.com/office/powerpoint/2010/main" val="45128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4FF2A-7097-974E-9B7E-926ACB2FB7F6}"/>
              </a:ext>
            </a:extLst>
          </p:cNvPr>
          <p:cNvSpPr>
            <a:spLocks noGrp="1"/>
          </p:cNvSpPr>
          <p:nvPr>
            <p:ph type="title"/>
          </p:nvPr>
        </p:nvSpPr>
        <p:spPr>
          <a:xfrm>
            <a:off x="2592925" y="624110"/>
            <a:ext cx="8911687" cy="835722"/>
          </a:xfrm>
        </p:spPr>
        <p:txBody>
          <a:bodyPr>
            <a:normAutofit/>
          </a:bodyPr>
          <a:lstStyle/>
          <a:p>
            <a:pPr algn="ctr"/>
            <a:r>
              <a:rPr lang="en-IN" sz="4400" b="1" dirty="0">
                <a:latin typeface="Arial" panose="020B0604020202020204" pitchFamily="34" charset="0"/>
                <a:cs typeface="Arial" panose="020B0604020202020204" pitchFamily="34" charset="0"/>
              </a:rPr>
              <a:t>Rationale</a:t>
            </a:r>
            <a:endParaRPr lang="en-IN" sz="4400" dirty="0"/>
          </a:p>
        </p:txBody>
      </p:sp>
      <p:sp>
        <p:nvSpPr>
          <p:cNvPr id="3" name="Content Placeholder 2">
            <a:extLst>
              <a:ext uri="{FF2B5EF4-FFF2-40B4-BE49-F238E27FC236}">
                <a16:creationId xmlns:a16="http://schemas.microsoft.com/office/drawing/2014/main" id="{531B59B5-52BA-FF49-AE27-A37C38747518}"/>
              </a:ext>
            </a:extLst>
          </p:cNvPr>
          <p:cNvSpPr>
            <a:spLocks noGrp="1"/>
          </p:cNvSpPr>
          <p:nvPr>
            <p:ph idx="1"/>
          </p:nvPr>
        </p:nvSpPr>
        <p:spPr>
          <a:xfrm>
            <a:off x="1812758" y="1264554"/>
            <a:ext cx="10379242" cy="5136245"/>
          </a:xfrm>
        </p:spPr>
        <p:txBody>
          <a:bodyPr>
            <a:noAutofit/>
          </a:bodyPr>
          <a:lstStyle/>
          <a:p>
            <a:pPr algn="just">
              <a:lnSpc>
                <a:spcPct val="170000"/>
              </a:lnSpc>
            </a:pPr>
            <a:r>
              <a:rPr lang="en-US" sz="2000" b="1" dirty="0">
                <a:latin typeface="Arial" panose="020B0604020202020204" pitchFamily="34" charset="0"/>
                <a:cs typeface="Arial" panose="020B0604020202020204" pitchFamily="34" charset="0"/>
              </a:rPr>
              <a:t>Importance of physical activity for academic performance</a:t>
            </a:r>
          </a:p>
          <a:p>
            <a:pPr lvl="1" algn="just">
              <a:lnSpc>
                <a:spcPct val="170000"/>
              </a:lnSpc>
            </a:pPr>
            <a:r>
              <a:rPr lang="en-US" sz="2000" dirty="0">
                <a:latin typeface="Arial" panose="020B0604020202020204" pitchFamily="34" charset="0"/>
                <a:cs typeface="Arial" panose="020B0604020202020204" pitchFamily="34" charset="0"/>
              </a:rPr>
              <a:t>Physical activity has been shown to be positively associated with academic performance and cognitive function in university students.</a:t>
            </a:r>
          </a:p>
          <a:p>
            <a:pPr algn="just">
              <a:lnSpc>
                <a:spcPct val="170000"/>
              </a:lnSpc>
            </a:pPr>
            <a:r>
              <a:rPr lang="en-US" sz="2200" b="1" dirty="0">
                <a:latin typeface="Arial" panose="020B0604020202020204" pitchFamily="34" charset="0"/>
                <a:cs typeface="Arial" panose="020B0604020202020204" pitchFamily="34" charset="0"/>
              </a:rPr>
              <a:t>Need for interventions to promote physical activity</a:t>
            </a:r>
          </a:p>
          <a:p>
            <a:pPr lvl="1" algn="just">
              <a:lnSpc>
                <a:spcPct val="170000"/>
              </a:lnSpc>
            </a:pPr>
            <a:r>
              <a:rPr lang="en-US" sz="2000" dirty="0">
                <a:latin typeface="Arial" panose="020B0604020202020204" pitchFamily="34" charset="0"/>
                <a:cs typeface="Arial" panose="020B0604020202020204" pitchFamily="34" charset="0"/>
              </a:rPr>
              <a:t>Previous research has found that university students face several barriers to engaging in regular physical activity, including time constraints, lack of motivation, and a sedentary academic environment. This study will provide important information on these barriers that can be used to develop targeted interventions </a:t>
            </a:r>
            <a:r>
              <a:rPr lang="en-US" sz="2000" dirty="0">
                <a:effectLst/>
                <a:latin typeface="Arial" panose="020B0604020202020204" pitchFamily="34" charset="0"/>
                <a:ea typeface="Calibri" panose="020F0502020204030204" pitchFamily="34" charset="0"/>
                <a:cs typeface="Kartika" panose="02020503030404060203" pitchFamily="18" charset="0"/>
              </a:rPr>
              <a:t>(Dunlop and Murray, 2013)</a:t>
            </a:r>
            <a:r>
              <a:rPr lang="en-US"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891340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44EA4-B6FC-08E9-4089-363EEA97E637}"/>
              </a:ext>
            </a:extLst>
          </p:cNvPr>
          <p:cNvSpPr>
            <a:spLocks noGrp="1"/>
          </p:cNvSpPr>
          <p:nvPr>
            <p:ph type="title"/>
          </p:nvPr>
        </p:nvSpPr>
        <p:spPr/>
        <p:txBody>
          <a:bodyPr>
            <a:normAutofit/>
          </a:bodyPr>
          <a:lstStyle/>
          <a:p>
            <a:pPr algn="ctr"/>
            <a:r>
              <a:rPr lang="en-IN" sz="4400" b="1" dirty="0">
                <a:latin typeface="Arial" panose="020B0604020202020204" pitchFamily="34" charset="0"/>
                <a:cs typeface="Arial" panose="020B0604020202020204" pitchFamily="34" charset="0"/>
              </a:rPr>
              <a:t>Rationale</a:t>
            </a:r>
            <a:endParaRPr lang="en-IN" sz="4400" dirty="0"/>
          </a:p>
        </p:txBody>
      </p:sp>
      <p:sp>
        <p:nvSpPr>
          <p:cNvPr id="3" name="Content Placeholder 2">
            <a:extLst>
              <a:ext uri="{FF2B5EF4-FFF2-40B4-BE49-F238E27FC236}">
                <a16:creationId xmlns:a16="http://schemas.microsoft.com/office/drawing/2014/main" id="{ACFD44E8-B797-8A0B-9824-1CBE65F8C995}"/>
              </a:ext>
            </a:extLst>
          </p:cNvPr>
          <p:cNvSpPr>
            <a:spLocks noGrp="1"/>
          </p:cNvSpPr>
          <p:nvPr>
            <p:ph idx="1"/>
          </p:nvPr>
        </p:nvSpPr>
        <p:spPr/>
        <p:txBody>
          <a:bodyPr>
            <a:normAutofit fontScale="92500"/>
          </a:bodyPr>
          <a:lstStyle/>
          <a:p>
            <a:pPr algn="just">
              <a:lnSpc>
                <a:spcPct val="150000"/>
              </a:lnSpc>
            </a:pPr>
            <a:r>
              <a:rPr lang="en-US" sz="2400" b="1" dirty="0">
                <a:latin typeface="Arial" panose="020B0604020202020204" pitchFamily="34" charset="0"/>
                <a:cs typeface="Arial" panose="020B0604020202020204" pitchFamily="34" charset="0"/>
              </a:rPr>
              <a:t>Importance of universities in promoting physical activity</a:t>
            </a:r>
          </a:p>
          <a:p>
            <a:pPr lvl="1" algn="just">
              <a:lnSpc>
                <a:spcPct val="150000"/>
              </a:lnSpc>
            </a:pPr>
            <a:r>
              <a:rPr lang="en-US" sz="2400" dirty="0">
                <a:effectLst/>
                <a:latin typeface="Arial" panose="020B0604020202020204" pitchFamily="34" charset="0"/>
                <a:ea typeface="Calibri" panose="020F0502020204030204" pitchFamily="34" charset="0"/>
                <a:cs typeface="Arial" panose="020B0604020202020204" pitchFamily="34" charset="0"/>
              </a:rPr>
              <a:t>Universities have the potential to play a key role in promoting physical activity among their students. This study will provide important information on the physical activity levels of students in a public university in the UK, and contribute to the development of university-based interventions to promote physical activity (Joseph et al., 2013).</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2154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3ED06-89F9-E32C-DFFA-32A9B2774A1F}"/>
              </a:ext>
            </a:extLst>
          </p:cNvPr>
          <p:cNvSpPr>
            <a:spLocks noGrp="1"/>
          </p:cNvSpPr>
          <p:nvPr>
            <p:ph type="title"/>
          </p:nvPr>
        </p:nvSpPr>
        <p:spPr>
          <a:xfrm>
            <a:off x="1640156" y="624110"/>
            <a:ext cx="8911687" cy="823690"/>
          </a:xfrm>
        </p:spPr>
        <p:txBody>
          <a:bodyPr>
            <a:normAutofit/>
          </a:bodyPr>
          <a:lstStyle/>
          <a:p>
            <a:pPr algn="ctr"/>
            <a:r>
              <a:rPr lang="en-IN" sz="4400" b="1" dirty="0">
                <a:latin typeface="Arial" panose="020B0604020202020204" pitchFamily="34" charset="0"/>
                <a:cs typeface="Arial" panose="020B0604020202020204" pitchFamily="34" charset="0"/>
              </a:rPr>
              <a:t>Research question</a:t>
            </a:r>
          </a:p>
        </p:txBody>
      </p:sp>
      <p:sp>
        <p:nvSpPr>
          <p:cNvPr id="3" name="Content Placeholder 2">
            <a:extLst>
              <a:ext uri="{FF2B5EF4-FFF2-40B4-BE49-F238E27FC236}">
                <a16:creationId xmlns:a16="http://schemas.microsoft.com/office/drawing/2014/main" id="{9F54B925-2313-291C-125C-187A144B668D}"/>
              </a:ext>
            </a:extLst>
          </p:cNvPr>
          <p:cNvSpPr>
            <a:spLocks noGrp="1"/>
          </p:cNvSpPr>
          <p:nvPr>
            <p:ph idx="1"/>
          </p:nvPr>
        </p:nvSpPr>
        <p:spPr>
          <a:xfrm>
            <a:off x="1640156" y="1540189"/>
            <a:ext cx="8915400" cy="3016571"/>
          </a:xfrm>
        </p:spPr>
        <p:txBody>
          <a:bodyPr>
            <a:normAutofit/>
          </a:bodyPr>
          <a:lstStyle/>
          <a:p>
            <a:pPr lvl="1">
              <a:lnSpc>
                <a:spcPct val="160000"/>
              </a:lnSpc>
            </a:pPr>
            <a:r>
              <a:rPr lang="en-US" sz="2400" dirty="0">
                <a:latin typeface="Arial" panose="020B0604020202020204" pitchFamily="34" charset="0"/>
                <a:cs typeface="Arial" panose="020B0604020202020204" pitchFamily="34" charset="0"/>
              </a:rPr>
              <a:t>What is the prevalence of physical activity among students in a public university in the UK and what are the demographic and other factors that may influence their level of physical activity?</a:t>
            </a:r>
          </a:p>
          <a:p>
            <a:endParaRPr lang="en-IN" sz="2400" dirty="0"/>
          </a:p>
        </p:txBody>
      </p:sp>
    </p:spTree>
    <p:extLst>
      <p:ext uri="{BB962C8B-B14F-4D97-AF65-F5344CB8AC3E}">
        <p14:creationId xmlns:p14="http://schemas.microsoft.com/office/powerpoint/2010/main" val="1915956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55561-6C9F-C9EB-DC3E-24410FC5DC27}"/>
              </a:ext>
            </a:extLst>
          </p:cNvPr>
          <p:cNvSpPr>
            <a:spLocks noGrp="1"/>
          </p:cNvSpPr>
          <p:nvPr>
            <p:ph type="title"/>
          </p:nvPr>
        </p:nvSpPr>
        <p:spPr>
          <a:xfrm>
            <a:off x="1640155" y="410750"/>
            <a:ext cx="8911687" cy="777970"/>
          </a:xfrm>
        </p:spPr>
        <p:txBody>
          <a:bodyPr>
            <a:normAutofit/>
          </a:bodyPr>
          <a:lstStyle/>
          <a:p>
            <a:pPr algn="ctr"/>
            <a:r>
              <a:rPr lang="en-IN" sz="4400" b="1" dirty="0">
                <a:latin typeface="Arial" panose="020B0604020202020204" pitchFamily="34" charset="0"/>
                <a:cs typeface="Arial" panose="020B0604020202020204" pitchFamily="34" charset="0"/>
              </a:rPr>
              <a:t>Aim and objectives</a:t>
            </a:r>
          </a:p>
        </p:txBody>
      </p:sp>
      <p:sp>
        <p:nvSpPr>
          <p:cNvPr id="3" name="Content Placeholder 2">
            <a:extLst>
              <a:ext uri="{FF2B5EF4-FFF2-40B4-BE49-F238E27FC236}">
                <a16:creationId xmlns:a16="http://schemas.microsoft.com/office/drawing/2014/main" id="{A424BF53-C983-FFD9-A5EA-8C0A23DA4397}"/>
              </a:ext>
            </a:extLst>
          </p:cNvPr>
          <p:cNvSpPr>
            <a:spLocks noGrp="1"/>
          </p:cNvSpPr>
          <p:nvPr>
            <p:ph idx="1"/>
          </p:nvPr>
        </p:nvSpPr>
        <p:spPr>
          <a:xfrm>
            <a:off x="838198" y="1325880"/>
            <a:ext cx="10515600" cy="5242559"/>
          </a:xfrm>
        </p:spPr>
        <p:txBody>
          <a:bodyPr>
            <a:noAutofit/>
          </a:bodyPr>
          <a:lstStyle/>
          <a:p>
            <a:pPr>
              <a:lnSpc>
                <a:spcPct val="160000"/>
              </a:lnSpc>
            </a:pPr>
            <a:r>
              <a:rPr lang="en-US" sz="2200" b="1" dirty="0">
                <a:latin typeface="Arial" panose="020B0604020202020204" pitchFamily="34" charset="0"/>
                <a:cs typeface="Arial" panose="020B0604020202020204" pitchFamily="34" charset="0"/>
              </a:rPr>
              <a:t>Aim:</a:t>
            </a:r>
          </a:p>
          <a:p>
            <a:pPr lvl="1">
              <a:lnSpc>
                <a:spcPct val="150000"/>
              </a:lnSpc>
            </a:pPr>
            <a:r>
              <a:rPr lang="en-US" sz="2200" dirty="0">
                <a:latin typeface="Arial" panose="020B0604020202020204" pitchFamily="34" charset="0"/>
                <a:cs typeface="Arial" panose="020B0604020202020204" pitchFamily="34" charset="0"/>
              </a:rPr>
              <a:t>The aim of this research is to determine the prevalence of physical activity among students in a public university in the UK and identify any demographic or other factors that may influence their level of physical activity.</a:t>
            </a:r>
          </a:p>
          <a:p>
            <a:pPr>
              <a:lnSpc>
                <a:spcPct val="150000"/>
              </a:lnSpc>
            </a:pPr>
            <a:r>
              <a:rPr lang="en-US" sz="2200" b="1" dirty="0">
                <a:latin typeface="Arial" panose="020B0604020202020204" pitchFamily="34" charset="0"/>
                <a:cs typeface="Arial" panose="020B0604020202020204" pitchFamily="34" charset="0"/>
              </a:rPr>
              <a:t>Hypothesis:</a:t>
            </a:r>
          </a:p>
          <a:p>
            <a:pPr lvl="1">
              <a:lnSpc>
                <a:spcPct val="150000"/>
              </a:lnSpc>
            </a:pPr>
            <a:r>
              <a:rPr lang="en-US" sz="2200" dirty="0">
                <a:latin typeface="Arial" panose="020B0604020202020204" pitchFamily="34" charset="0"/>
                <a:cs typeface="Arial" panose="020B0604020202020204" pitchFamily="34" charset="0"/>
              </a:rPr>
              <a:t>It is hypothesized that a significant proportion of university students in the UK are not engaging in the recommended levels of physical activity and that several demographic and other factors may influence their level of physical activity.</a:t>
            </a:r>
            <a:endParaRPr lang="en-IN" sz="2200" dirty="0">
              <a:latin typeface="Arial" panose="020B0604020202020204" pitchFamily="34" charset="0"/>
              <a:cs typeface="Arial" panose="020B0604020202020204" pitchFamily="34" charset="0"/>
            </a:endParaRPr>
          </a:p>
          <a:p>
            <a:pPr>
              <a:lnSpc>
                <a:spcPct val="150000"/>
              </a:lnSpc>
            </a:pP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4776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21B22-1E59-8795-3A2F-B4C38C08CDCB}"/>
              </a:ext>
            </a:extLst>
          </p:cNvPr>
          <p:cNvSpPr>
            <a:spLocks noGrp="1"/>
          </p:cNvSpPr>
          <p:nvPr>
            <p:ph type="title"/>
          </p:nvPr>
        </p:nvSpPr>
        <p:spPr>
          <a:xfrm>
            <a:off x="2592925" y="624110"/>
            <a:ext cx="8911687" cy="883848"/>
          </a:xfrm>
        </p:spPr>
        <p:txBody>
          <a:bodyPr>
            <a:normAutofit/>
          </a:bodyPr>
          <a:lstStyle/>
          <a:p>
            <a:pPr algn="ctr"/>
            <a:r>
              <a:rPr lang="en-IN" sz="4400" b="1" dirty="0">
                <a:latin typeface="Arial" panose="020B0604020202020204" pitchFamily="34" charset="0"/>
                <a:cs typeface="Arial" panose="020B0604020202020204" pitchFamily="34" charset="0"/>
              </a:rPr>
              <a:t>Aim and objectives</a:t>
            </a:r>
            <a:endParaRPr lang="en-IN" sz="4400" dirty="0"/>
          </a:p>
        </p:txBody>
      </p:sp>
      <p:sp>
        <p:nvSpPr>
          <p:cNvPr id="3" name="Content Placeholder 2">
            <a:extLst>
              <a:ext uri="{FF2B5EF4-FFF2-40B4-BE49-F238E27FC236}">
                <a16:creationId xmlns:a16="http://schemas.microsoft.com/office/drawing/2014/main" id="{BD795433-A6C6-DDEB-6F39-C43F16B939AA}"/>
              </a:ext>
            </a:extLst>
          </p:cNvPr>
          <p:cNvSpPr>
            <a:spLocks noGrp="1"/>
          </p:cNvSpPr>
          <p:nvPr>
            <p:ph idx="1"/>
          </p:nvPr>
        </p:nvSpPr>
        <p:spPr>
          <a:xfrm>
            <a:off x="2589212" y="1363578"/>
            <a:ext cx="8915400" cy="5494421"/>
          </a:xfrm>
        </p:spPr>
        <p:txBody>
          <a:bodyPr>
            <a:noAutofit/>
          </a:bodyPr>
          <a:lstStyle/>
          <a:p>
            <a:pPr>
              <a:lnSpc>
                <a:spcPct val="160000"/>
              </a:lnSpc>
            </a:pPr>
            <a:r>
              <a:rPr lang="en-IN" sz="2000" b="1" dirty="0">
                <a:latin typeface="Arial" panose="020B0604020202020204" pitchFamily="34" charset="0"/>
                <a:cs typeface="Arial" panose="020B0604020202020204" pitchFamily="34" charset="0"/>
              </a:rPr>
              <a:t>Research Objectives</a:t>
            </a:r>
          </a:p>
          <a:p>
            <a:pPr lvl="1">
              <a:lnSpc>
                <a:spcPct val="160000"/>
              </a:lnSpc>
            </a:pPr>
            <a:r>
              <a:rPr lang="en-US" sz="2000" dirty="0">
                <a:latin typeface="Arial" panose="020B0604020202020204" pitchFamily="34" charset="0"/>
                <a:cs typeface="Arial" panose="020B0604020202020204" pitchFamily="34" charset="0"/>
              </a:rPr>
              <a:t>To assess the prevalence of physical activity among students in a public university in the UK.</a:t>
            </a:r>
          </a:p>
          <a:p>
            <a:pPr lvl="1">
              <a:lnSpc>
                <a:spcPct val="160000"/>
              </a:lnSpc>
            </a:pPr>
            <a:r>
              <a:rPr lang="en-US" sz="2000" dirty="0">
                <a:latin typeface="Arial" panose="020B0604020202020204" pitchFamily="34" charset="0"/>
                <a:cs typeface="Arial" panose="020B0604020202020204" pitchFamily="34" charset="0"/>
              </a:rPr>
              <a:t>To identify demographic factors that may influence physical activity levels among university students.</a:t>
            </a:r>
          </a:p>
          <a:p>
            <a:pPr lvl="1">
              <a:lnSpc>
                <a:spcPct val="160000"/>
              </a:lnSpc>
            </a:pPr>
            <a:r>
              <a:rPr lang="en-US" sz="2000" dirty="0">
                <a:latin typeface="Arial" panose="020B0604020202020204" pitchFamily="34" charset="0"/>
                <a:cs typeface="Arial" panose="020B0604020202020204" pitchFamily="34" charset="0"/>
              </a:rPr>
              <a:t>To determine the barriers to physical activity among university students and the strategies they use to overcome these barriers.</a:t>
            </a:r>
          </a:p>
          <a:p>
            <a:pPr lvl="1">
              <a:lnSpc>
                <a:spcPct val="160000"/>
              </a:lnSpc>
            </a:pPr>
            <a:r>
              <a:rPr lang="en-US" sz="2000" dirty="0">
                <a:latin typeface="Arial" panose="020B0604020202020204" pitchFamily="34" charset="0"/>
                <a:cs typeface="Arial" panose="020B0604020202020204" pitchFamily="34" charset="0"/>
              </a:rPr>
              <a:t>To provide information on the physical activity levels of university students in the UK that can be used to develop targeted interventions to promote physical activity.</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8225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6C299-16A4-51F1-FCCA-BEEB9A0A48D5}"/>
              </a:ext>
            </a:extLst>
          </p:cNvPr>
          <p:cNvSpPr>
            <a:spLocks noGrp="1"/>
          </p:cNvSpPr>
          <p:nvPr>
            <p:ph type="title"/>
          </p:nvPr>
        </p:nvSpPr>
        <p:spPr>
          <a:xfrm>
            <a:off x="2592925" y="624110"/>
            <a:ext cx="8911687" cy="916078"/>
          </a:xfrm>
        </p:spPr>
        <p:txBody>
          <a:bodyPr>
            <a:normAutofit/>
          </a:bodyPr>
          <a:lstStyle/>
          <a:p>
            <a:pPr algn="ctr"/>
            <a:r>
              <a:rPr lang="en-IN" sz="4400" b="1" dirty="0">
                <a:latin typeface="Arial" panose="020B0604020202020204" pitchFamily="34" charset="0"/>
                <a:cs typeface="Arial" panose="020B0604020202020204" pitchFamily="34" charset="0"/>
              </a:rPr>
              <a:t>Methodology</a:t>
            </a:r>
          </a:p>
        </p:txBody>
      </p:sp>
      <p:sp>
        <p:nvSpPr>
          <p:cNvPr id="3" name="Content Placeholder 2">
            <a:extLst>
              <a:ext uri="{FF2B5EF4-FFF2-40B4-BE49-F238E27FC236}">
                <a16:creationId xmlns:a16="http://schemas.microsoft.com/office/drawing/2014/main" id="{6B56BF45-D3C8-B3CE-E24A-AADA998D845F}"/>
              </a:ext>
            </a:extLst>
          </p:cNvPr>
          <p:cNvSpPr>
            <a:spLocks noGrp="1"/>
          </p:cNvSpPr>
          <p:nvPr>
            <p:ph idx="1"/>
          </p:nvPr>
        </p:nvSpPr>
        <p:spPr>
          <a:xfrm>
            <a:off x="1781492" y="1540188"/>
            <a:ext cx="8915400" cy="5150171"/>
          </a:xfrm>
        </p:spPr>
        <p:txBody>
          <a:bodyPr>
            <a:noAutofit/>
          </a:bodyPr>
          <a:lstStyle/>
          <a:p>
            <a:pPr>
              <a:lnSpc>
                <a:spcPct val="150000"/>
              </a:lnSpc>
            </a:pPr>
            <a:r>
              <a:rPr lang="en-US" sz="2400" b="1" dirty="0">
                <a:latin typeface="Arial" panose="020B0604020202020204" pitchFamily="34" charset="0"/>
                <a:cs typeface="Arial" panose="020B0604020202020204" pitchFamily="34" charset="0"/>
              </a:rPr>
              <a:t>Study design</a:t>
            </a:r>
          </a:p>
          <a:p>
            <a:pPr lvl="1">
              <a:lnSpc>
                <a:spcPct val="150000"/>
              </a:lnSpc>
            </a:pPr>
            <a:r>
              <a:rPr lang="en-IN" sz="1800" dirty="0">
                <a:effectLst/>
                <a:latin typeface="Arial" panose="020B0604020202020204" pitchFamily="34" charset="0"/>
                <a:ea typeface="Calibri" panose="020F0502020204030204" pitchFamily="34" charset="0"/>
                <a:cs typeface="Kartika" panose="02020503030404060203" pitchFamily="18" charset="0"/>
              </a:rPr>
              <a:t>A cross-sectional survey will be utilised in this study to gather data on the physical activity levels and related variables of university students in the United Kingdom.</a:t>
            </a:r>
            <a:endParaRPr lang="en-US" sz="2200" b="1" dirty="0">
              <a:latin typeface="Arial" panose="020B0604020202020204" pitchFamily="34" charset="0"/>
              <a:cs typeface="Arial" panose="020B0604020202020204" pitchFamily="34" charset="0"/>
            </a:endParaRPr>
          </a:p>
          <a:p>
            <a:pPr>
              <a:lnSpc>
                <a:spcPct val="150000"/>
              </a:lnSpc>
            </a:pPr>
            <a:r>
              <a:rPr lang="en-US" sz="2400" b="1" dirty="0">
                <a:latin typeface="Arial" panose="020B0604020202020204" pitchFamily="34" charset="0"/>
                <a:cs typeface="Arial" panose="020B0604020202020204" pitchFamily="34" charset="0"/>
              </a:rPr>
              <a:t>Sample size</a:t>
            </a:r>
          </a:p>
          <a:p>
            <a:pPr lvl="1">
              <a:lnSpc>
                <a:spcPct val="150000"/>
              </a:lnSpc>
            </a:pPr>
            <a:r>
              <a:rPr lang="en-US" sz="2000" dirty="0">
                <a:latin typeface="Arial" panose="020B0604020202020204" pitchFamily="34" charset="0"/>
                <a:cs typeface="Arial" panose="020B0604020202020204" pitchFamily="34" charset="0"/>
              </a:rPr>
              <a:t>The sample size will be determined using appropriate statistical methods and will include a representative sample of students from the university.</a:t>
            </a:r>
          </a:p>
        </p:txBody>
      </p:sp>
    </p:spTree>
    <p:extLst>
      <p:ext uri="{BB962C8B-B14F-4D97-AF65-F5344CB8AC3E}">
        <p14:creationId xmlns:p14="http://schemas.microsoft.com/office/powerpoint/2010/main" val="3344022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8AFF5-98FD-3A47-6346-38CDAED90B42}"/>
              </a:ext>
            </a:extLst>
          </p:cNvPr>
          <p:cNvSpPr>
            <a:spLocks noGrp="1"/>
          </p:cNvSpPr>
          <p:nvPr>
            <p:ph type="title"/>
          </p:nvPr>
        </p:nvSpPr>
        <p:spPr>
          <a:xfrm>
            <a:off x="1640156" y="608870"/>
            <a:ext cx="8911687" cy="808450"/>
          </a:xfrm>
        </p:spPr>
        <p:txBody>
          <a:bodyPr>
            <a:normAutofit/>
          </a:bodyPr>
          <a:lstStyle/>
          <a:p>
            <a:pPr algn="ctr"/>
            <a:r>
              <a:rPr lang="en-IN" sz="4400" b="1" dirty="0">
                <a:latin typeface="Arial" panose="020B0604020202020204" pitchFamily="34" charset="0"/>
                <a:cs typeface="Arial" panose="020B0604020202020204" pitchFamily="34" charset="0"/>
              </a:rPr>
              <a:t>Sampling</a:t>
            </a:r>
          </a:p>
        </p:txBody>
      </p:sp>
      <p:sp>
        <p:nvSpPr>
          <p:cNvPr id="3" name="Content Placeholder 2">
            <a:extLst>
              <a:ext uri="{FF2B5EF4-FFF2-40B4-BE49-F238E27FC236}">
                <a16:creationId xmlns:a16="http://schemas.microsoft.com/office/drawing/2014/main" id="{C2596E5B-F822-C6AA-8BB4-1DAEF23E9652}"/>
              </a:ext>
            </a:extLst>
          </p:cNvPr>
          <p:cNvSpPr>
            <a:spLocks noGrp="1"/>
          </p:cNvSpPr>
          <p:nvPr>
            <p:ph idx="1"/>
          </p:nvPr>
        </p:nvSpPr>
        <p:spPr>
          <a:xfrm>
            <a:off x="1640156" y="2087880"/>
            <a:ext cx="8915400" cy="2575560"/>
          </a:xfrm>
        </p:spPr>
        <p:txBody>
          <a:bodyPr/>
          <a:lstStyle/>
          <a:p>
            <a:pPr>
              <a:lnSpc>
                <a:spcPct val="150000"/>
              </a:lnSpc>
            </a:pPr>
            <a:r>
              <a:rPr lang="en-US" sz="2400" b="1" dirty="0">
                <a:latin typeface="Arial" panose="020B0604020202020204" pitchFamily="34" charset="0"/>
                <a:cs typeface="Arial" panose="020B0604020202020204" pitchFamily="34" charset="0"/>
              </a:rPr>
              <a:t>Recruitment</a:t>
            </a:r>
          </a:p>
          <a:p>
            <a:pPr lvl="1">
              <a:lnSpc>
                <a:spcPct val="150000"/>
              </a:lnSpc>
            </a:pPr>
            <a:r>
              <a:rPr lang="en-US" sz="2000" dirty="0">
                <a:latin typeface="Arial" panose="020B0604020202020204" pitchFamily="34" charset="0"/>
                <a:cs typeface="Arial" panose="020B0604020202020204" pitchFamily="34" charset="0"/>
              </a:rPr>
              <a:t>Participants will be recruited through a variety of methods, including emails, posters, and personal invitations. (Olsen et al., 2004)</a:t>
            </a:r>
          </a:p>
        </p:txBody>
      </p:sp>
    </p:spTree>
    <p:extLst>
      <p:ext uri="{BB962C8B-B14F-4D97-AF65-F5344CB8AC3E}">
        <p14:creationId xmlns:p14="http://schemas.microsoft.com/office/powerpoint/2010/main" val="1487333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7F283-62CF-D593-418A-EA4C1812D98F}"/>
              </a:ext>
            </a:extLst>
          </p:cNvPr>
          <p:cNvSpPr>
            <a:spLocks noGrp="1"/>
          </p:cNvSpPr>
          <p:nvPr>
            <p:ph type="title"/>
          </p:nvPr>
        </p:nvSpPr>
        <p:spPr>
          <a:xfrm>
            <a:off x="2592925" y="624110"/>
            <a:ext cx="8911687" cy="686530"/>
          </a:xfrm>
        </p:spPr>
        <p:txBody>
          <a:bodyPr>
            <a:noAutofit/>
          </a:bodyPr>
          <a:lstStyle/>
          <a:p>
            <a:pPr algn="ctr"/>
            <a:r>
              <a:rPr lang="en-IN" sz="4400" b="1" dirty="0"/>
              <a:t>Data collection</a:t>
            </a:r>
          </a:p>
        </p:txBody>
      </p:sp>
      <p:sp>
        <p:nvSpPr>
          <p:cNvPr id="3" name="Content Placeholder 2">
            <a:extLst>
              <a:ext uri="{FF2B5EF4-FFF2-40B4-BE49-F238E27FC236}">
                <a16:creationId xmlns:a16="http://schemas.microsoft.com/office/drawing/2014/main" id="{181A25A3-54AE-3DAF-0B09-0AA07FC72F23}"/>
              </a:ext>
            </a:extLst>
          </p:cNvPr>
          <p:cNvSpPr>
            <a:spLocks noGrp="1"/>
          </p:cNvSpPr>
          <p:nvPr>
            <p:ph idx="1"/>
          </p:nvPr>
        </p:nvSpPr>
        <p:spPr>
          <a:xfrm>
            <a:off x="2589212" y="1310640"/>
            <a:ext cx="8915400" cy="4724400"/>
          </a:xfrm>
        </p:spPr>
        <p:txBody>
          <a:bodyPr>
            <a:normAutofit fontScale="70000" lnSpcReduction="20000"/>
          </a:bodyPr>
          <a:lstStyle/>
          <a:p>
            <a:pPr marL="0" indent="0" algn="ctr">
              <a:lnSpc>
                <a:spcPct val="150000"/>
              </a:lnSpc>
              <a:buNone/>
            </a:pPr>
            <a:r>
              <a:rPr lang="en-US" sz="4200" b="1" dirty="0">
                <a:latin typeface="Arial" panose="020B0604020202020204" pitchFamily="34" charset="0"/>
                <a:cs typeface="Arial" panose="020B0604020202020204" pitchFamily="34" charset="0"/>
              </a:rPr>
              <a:t>Primary data</a:t>
            </a:r>
          </a:p>
          <a:p>
            <a:pPr>
              <a:lnSpc>
                <a:spcPct val="150000"/>
              </a:lnSpc>
            </a:pPr>
            <a:r>
              <a:rPr lang="en-US" sz="3800" b="1" dirty="0">
                <a:latin typeface="Arial" panose="020B0604020202020204" pitchFamily="34" charset="0"/>
                <a:cs typeface="Arial" panose="020B0604020202020204" pitchFamily="34" charset="0"/>
              </a:rPr>
              <a:t>Questionnaire</a:t>
            </a:r>
          </a:p>
          <a:p>
            <a:pPr lvl="1">
              <a:lnSpc>
                <a:spcPct val="150000"/>
              </a:lnSpc>
            </a:pPr>
            <a:r>
              <a:rPr lang="en-US" sz="3200" dirty="0">
                <a:latin typeface="Arial" panose="020B0604020202020204" pitchFamily="34" charset="0"/>
                <a:cs typeface="Arial" panose="020B0604020202020204" pitchFamily="34" charset="0"/>
              </a:rPr>
              <a:t>Collecting information about physical activity habits and behaviors through self-reported surveys.</a:t>
            </a:r>
          </a:p>
          <a:p>
            <a:pPr>
              <a:lnSpc>
                <a:spcPct val="150000"/>
              </a:lnSpc>
            </a:pPr>
            <a:r>
              <a:rPr lang="en-US" sz="3800" b="1" dirty="0">
                <a:latin typeface="Arial" panose="020B0604020202020204" pitchFamily="34" charset="0"/>
                <a:cs typeface="Arial" panose="020B0604020202020204" pitchFamily="34" charset="0"/>
              </a:rPr>
              <a:t>Physical Activity Monitoring</a:t>
            </a:r>
          </a:p>
          <a:p>
            <a:pPr lvl="1">
              <a:lnSpc>
                <a:spcPct val="150000"/>
              </a:lnSpc>
            </a:pPr>
            <a:r>
              <a:rPr lang="en-US" sz="3200" dirty="0">
                <a:latin typeface="Arial" panose="020B0604020202020204" pitchFamily="34" charset="0"/>
                <a:cs typeface="Arial" panose="020B0604020202020204" pitchFamily="34" charset="0"/>
              </a:rPr>
              <a:t>Using wearable devices such as fitness trackers to collect data on physical activity levels (Mazhar et al., 2021)</a:t>
            </a:r>
            <a:endParaRPr lang="en-IN"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99060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18E5D-8301-F57A-FFA2-AD5AB4807F55}"/>
              </a:ext>
            </a:extLst>
          </p:cNvPr>
          <p:cNvSpPr>
            <a:spLocks noGrp="1"/>
          </p:cNvSpPr>
          <p:nvPr>
            <p:ph type="title"/>
          </p:nvPr>
        </p:nvSpPr>
        <p:spPr/>
        <p:txBody>
          <a:bodyPr>
            <a:normAutofit/>
          </a:bodyPr>
          <a:lstStyle/>
          <a:p>
            <a:pPr algn="ctr"/>
            <a:r>
              <a:rPr lang="en-IN" sz="4400" b="1" dirty="0">
                <a:latin typeface="Arial" panose="020B0604020202020204" pitchFamily="34" charset="0"/>
                <a:cs typeface="Arial" panose="020B0604020202020204" pitchFamily="34" charset="0"/>
              </a:rPr>
              <a:t>Data Analysis</a:t>
            </a:r>
            <a:endParaRPr lang="en-IN" sz="4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D6EEE4D-8814-4C94-CDD1-545AD6059FD3}"/>
              </a:ext>
            </a:extLst>
          </p:cNvPr>
          <p:cNvSpPr>
            <a:spLocks noGrp="1"/>
          </p:cNvSpPr>
          <p:nvPr>
            <p:ph idx="1"/>
          </p:nvPr>
        </p:nvSpPr>
        <p:spPr/>
        <p:txBody>
          <a:bodyPr>
            <a:normAutofit/>
          </a:bodyPr>
          <a:lstStyle/>
          <a:p>
            <a:pPr>
              <a:lnSpc>
                <a:spcPct val="150000"/>
              </a:lnSpc>
            </a:pPr>
            <a:r>
              <a:rPr lang="en-US" sz="2400" dirty="0">
                <a:latin typeface="Arial" panose="020B0604020202020204" pitchFamily="34" charset="0"/>
                <a:cs typeface="Arial" panose="020B0604020202020204" pitchFamily="34" charset="0"/>
              </a:rPr>
              <a:t>SPSS software</a:t>
            </a:r>
            <a:endParaRPr lang="en-US" sz="2200" dirty="0">
              <a:latin typeface="Arial" panose="020B0604020202020204" pitchFamily="34" charset="0"/>
              <a:cs typeface="Arial" panose="020B0604020202020204" pitchFamily="34" charset="0"/>
            </a:endParaRPr>
          </a:p>
          <a:p>
            <a:pPr>
              <a:lnSpc>
                <a:spcPct val="150000"/>
              </a:lnSpc>
            </a:pPr>
            <a:r>
              <a:rPr lang="en-US" sz="2400" dirty="0">
                <a:latin typeface="Arial" panose="020B0604020202020204" pitchFamily="34" charset="0"/>
                <a:cs typeface="Arial" panose="020B0604020202020204" pitchFamily="34" charset="0"/>
              </a:rPr>
              <a:t>Standard Deviation method </a:t>
            </a:r>
          </a:p>
        </p:txBody>
      </p:sp>
    </p:spTree>
    <p:extLst>
      <p:ext uri="{BB962C8B-B14F-4D97-AF65-F5344CB8AC3E}">
        <p14:creationId xmlns:p14="http://schemas.microsoft.com/office/powerpoint/2010/main" val="3192157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3307E-1CC4-DB9A-F198-5CF715915F02}"/>
              </a:ext>
            </a:extLst>
          </p:cNvPr>
          <p:cNvSpPr>
            <a:spLocks noGrp="1"/>
          </p:cNvSpPr>
          <p:nvPr>
            <p:ph type="title"/>
          </p:nvPr>
        </p:nvSpPr>
        <p:spPr>
          <a:xfrm>
            <a:off x="1642013" y="624110"/>
            <a:ext cx="8911687" cy="838930"/>
          </a:xfrm>
        </p:spPr>
        <p:txBody>
          <a:bodyPr>
            <a:normAutofit/>
          </a:bodyPr>
          <a:lstStyle/>
          <a:p>
            <a:pPr algn="ctr"/>
            <a:r>
              <a:rPr lang="en-IN" sz="4400" b="1" dirty="0">
                <a:latin typeface="Arial" panose="020B0604020202020204" pitchFamily="34" charset="0"/>
                <a:cs typeface="Arial" panose="020B0604020202020204" pitchFamily="34" charset="0"/>
              </a:rPr>
              <a:t>Ethical considerations</a:t>
            </a:r>
          </a:p>
        </p:txBody>
      </p:sp>
      <p:sp>
        <p:nvSpPr>
          <p:cNvPr id="3" name="Content Placeholder 2">
            <a:extLst>
              <a:ext uri="{FF2B5EF4-FFF2-40B4-BE49-F238E27FC236}">
                <a16:creationId xmlns:a16="http://schemas.microsoft.com/office/drawing/2014/main" id="{E6777679-8C58-94B5-2356-376216356ED9}"/>
              </a:ext>
            </a:extLst>
          </p:cNvPr>
          <p:cNvSpPr>
            <a:spLocks noGrp="1"/>
          </p:cNvSpPr>
          <p:nvPr>
            <p:ph idx="1"/>
          </p:nvPr>
        </p:nvSpPr>
        <p:spPr>
          <a:xfrm>
            <a:off x="1638300" y="1905000"/>
            <a:ext cx="8915400" cy="1859280"/>
          </a:xfrm>
        </p:spPr>
        <p:txBody>
          <a:bodyPr>
            <a:normAutofit fontScale="92500"/>
          </a:bodyPr>
          <a:lstStyle/>
          <a:p>
            <a:pPr>
              <a:lnSpc>
                <a:spcPct val="150000"/>
              </a:lnSpc>
            </a:pPr>
            <a:r>
              <a:rPr lang="en-US" sz="2200" dirty="0">
                <a:latin typeface="Arial" panose="020B0604020202020204" pitchFamily="34" charset="0"/>
                <a:cs typeface="Arial" panose="020B0604020202020204" pitchFamily="34" charset="0"/>
              </a:rPr>
              <a:t>Ethical approval will be obtained from the appropriate institutional review board before the study begins. Participants will be informed of their rights and will be asked to provide informed consent (Arifin, 2018).</a:t>
            </a:r>
          </a:p>
        </p:txBody>
      </p:sp>
    </p:spTree>
    <p:extLst>
      <p:ext uri="{BB962C8B-B14F-4D97-AF65-F5344CB8AC3E}">
        <p14:creationId xmlns:p14="http://schemas.microsoft.com/office/powerpoint/2010/main" val="130079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6D116-7F8D-48FC-BAF3-7884C62EEE13}"/>
              </a:ext>
            </a:extLst>
          </p:cNvPr>
          <p:cNvSpPr>
            <a:spLocks noGrp="1"/>
          </p:cNvSpPr>
          <p:nvPr>
            <p:ph type="title"/>
          </p:nvPr>
        </p:nvSpPr>
        <p:spPr>
          <a:xfrm>
            <a:off x="1640156" y="421449"/>
            <a:ext cx="8911687" cy="853439"/>
          </a:xfrm>
        </p:spPr>
        <p:txBody>
          <a:bodyPr>
            <a:normAutofit/>
          </a:bodyPr>
          <a:lstStyle/>
          <a:p>
            <a:pPr algn="ctr"/>
            <a:r>
              <a:rPr lang="en-IN" sz="4400" b="1" dirty="0">
                <a:latin typeface="Arial" panose="020B0604020202020204" pitchFamily="34" charset="0"/>
                <a:cs typeface="Arial" panose="020B0604020202020204" pitchFamily="34" charset="0"/>
              </a:rPr>
              <a:t>Implication of research</a:t>
            </a:r>
          </a:p>
        </p:txBody>
      </p:sp>
      <p:sp>
        <p:nvSpPr>
          <p:cNvPr id="3" name="Content Placeholder 2">
            <a:extLst>
              <a:ext uri="{FF2B5EF4-FFF2-40B4-BE49-F238E27FC236}">
                <a16:creationId xmlns:a16="http://schemas.microsoft.com/office/drawing/2014/main" id="{49C34DCC-366B-E707-E085-940BCFE768A9}"/>
              </a:ext>
            </a:extLst>
          </p:cNvPr>
          <p:cNvSpPr>
            <a:spLocks noGrp="1"/>
          </p:cNvSpPr>
          <p:nvPr>
            <p:ph idx="1"/>
          </p:nvPr>
        </p:nvSpPr>
        <p:spPr>
          <a:xfrm>
            <a:off x="1797666" y="1274888"/>
            <a:ext cx="8596668" cy="5161663"/>
          </a:xfrm>
        </p:spPr>
        <p:txBody>
          <a:bodyPr>
            <a:noAutofit/>
          </a:bodyPr>
          <a:lstStyle/>
          <a:p>
            <a:pPr>
              <a:lnSpc>
                <a:spcPct val="150000"/>
              </a:lnSpc>
            </a:pPr>
            <a:r>
              <a:rPr lang="en-US" sz="2000" dirty="0">
                <a:latin typeface="Arial" panose="020B0604020202020204" pitchFamily="34" charset="0"/>
                <a:cs typeface="Arial" panose="020B0604020202020204" pitchFamily="34" charset="0"/>
              </a:rPr>
              <a:t>Provides insight into the current level of physical activity among students in a public university in the UK.</a:t>
            </a:r>
          </a:p>
          <a:p>
            <a:pPr>
              <a:lnSpc>
                <a:spcPct val="150000"/>
              </a:lnSpc>
            </a:pPr>
            <a:r>
              <a:rPr lang="en-US" sz="2000" dirty="0">
                <a:latin typeface="Arial" panose="020B0604020202020204" pitchFamily="34" charset="0"/>
                <a:cs typeface="Arial" panose="020B0604020202020204" pitchFamily="34" charset="0"/>
              </a:rPr>
              <a:t>Identifies any barriers or obstacles that may prevent students from engaging in physical activity.</a:t>
            </a:r>
          </a:p>
          <a:p>
            <a:pPr>
              <a:lnSpc>
                <a:spcPct val="150000"/>
              </a:lnSpc>
            </a:pPr>
            <a:r>
              <a:rPr lang="en-US" sz="2000" dirty="0">
                <a:latin typeface="Arial" panose="020B0604020202020204" pitchFamily="34" charset="0"/>
                <a:cs typeface="Arial" panose="020B0604020202020204" pitchFamily="34" charset="0"/>
              </a:rPr>
              <a:t>Helps to develop targeted interventions to increase physical activity levels among students.</a:t>
            </a:r>
          </a:p>
          <a:p>
            <a:pPr>
              <a:lnSpc>
                <a:spcPct val="150000"/>
              </a:lnSpc>
            </a:pPr>
            <a:r>
              <a:rPr lang="en-US" sz="2000" dirty="0">
                <a:latin typeface="Arial" panose="020B0604020202020204" pitchFamily="34" charset="0"/>
                <a:cs typeface="Arial" panose="020B0604020202020204" pitchFamily="34" charset="0"/>
              </a:rPr>
              <a:t>Increases understanding of the relationship between physical activity and health outcomes.</a:t>
            </a:r>
          </a:p>
          <a:p>
            <a:pPr>
              <a:lnSpc>
                <a:spcPct val="150000"/>
              </a:lnSpc>
            </a:pPr>
            <a:r>
              <a:rPr lang="en-US" sz="2000" dirty="0">
                <a:latin typeface="Arial" panose="020B0604020202020204" pitchFamily="34" charset="0"/>
                <a:cs typeface="Arial" panose="020B0604020202020204" pitchFamily="34" charset="0"/>
              </a:rPr>
              <a:t>Supports the development of physical activity policies and programs within the university.</a:t>
            </a:r>
          </a:p>
        </p:txBody>
      </p:sp>
    </p:spTree>
    <p:extLst>
      <p:ext uri="{BB962C8B-B14F-4D97-AF65-F5344CB8AC3E}">
        <p14:creationId xmlns:p14="http://schemas.microsoft.com/office/powerpoint/2010/main" val="15371502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9C343-D5A3-A54E-DC07-D5FA66F8BF6C}"/>
              </a:ext>
            </a:extLst>
          </p:cNvPr>
          <p:cNvSpPr>
            <a:spLocks noGrp="1"/>
          </p:cNvSpPr>
          <p:nvPr>
            <p:ph type="title"/>
          </p:nvPr>
        </p:nvSpPr>
        <p:spPr/>
        <p:txBody>
          <a:bodyPr>
            <a:normAutofit/>
          </a:bodyPr>
          <a:lstStyle/>
          <a:p>
            <a:pPr algn="ctr"/>
            <a:r>
              <a:rPr lang="en-IN" sz="4400" b="1" dirty="0">
                <a:latin typeface="Arial" panose="020B0604020202020204" pitchFamily="34" charset="0"/>
                <a:cs typeface="Arial" panose="020B0604020202020204" pitchFamily="34" charset="0"/>
              </a:rPr>
              <a:t>Implication of research</a:t>
            </a:r>
            <a:endParaRPr lang="en-IN" sz="4400" dirty="0"/>
          </a:p>
        </p:txBody>
      </p:sp>
      <p:sp>
        <p:nvSpPr>
          <p:cNvPr id="3" name="Content Placeholder 2">
            <a:extLst>
              <a:ext uri="{FF2B5EF4-FFF2-40B4-BE49-F238E27FC236}">
                <a16:creationId xmlns:a16="http://schemas.microsoft.com/office/drawing/2014/main" id="{9C1AF939-B5FE-5A2E-D896-9D98AA6D0518}"/>
              </a:ext>
            </a:extLst>
          </p:cNvPr>
          <p:cNvSpPr>
            <a:spLocks noGrp="1"/>
          </p:cNvSpPr>
          <p:nvPr>
            <p:ph idx="1"/>
          </p:nvPr>
        </p:nvSpPr>
        <p:spPr>
          <a:xfrm>
            <a:off x="2589212" y="1540189"/>
            <a:ext cx="8915400" cy="3777622"/>
          </a:xfrm>
        </p:spPr>
        <p:txBody>
          <a:bodyPr>
            <a:noAutofit/>
          </a:bodyPr>
          <a:lstStyle/>
          <a:p>
            <a:pPr>
              <a:lnSpc>
                <a:spcPct val="150000"/>
              </a:lnSpc>
            </a:pPr>
            <a:r>
              <a:rPr lang="en-US" sz="2000" dirty="0">
                <a:latin typeface="Arial" panose="020B0604020202020204" pitchFamily="34" charset="0"/>
                <a:cs typeface="Arial" panose="020B0604020202020204" pitchFamily="34" charset="0"/>
              </a:rPr>
              <a:t>Can inform future research on the topic of physical activity and student health.</a:t>
            </a:r>
          </a:p>
          <a:p>
            <a:pPr>
              <a:lnSpc>
                <a:spcPct val="150000"/>
              </a:lnSpc>
            </a:pPr>
            <a:r>
              <a:rPr lang="en-US" sz="2000" dirty="0">
                <a:latin typeface="Arial" panose="020B0604020202020204" pitchFamily="34" charset="0"/>
                <a:cs typeface="Arial" panose="020B0604020202020204" pitchFamily="34" charset="0"/>
              </a:rPr>
              <a:t>Helps to address the global issue of physical inactivity and its associated health problems.</a:t>
            </a:r>
          </a:p>
          <a:p>
            <a:pPr>
              <a:lnSpc>
                <a:spcPct val="150000"/>
              </a:lnSpc>
            </a:pPr>
            <a:r>
              <a:rPr lang="en-US" sz="2000" dirty="0">
                <a:latin typeface="Arial" panose="020B0604020202020204" pitchFamily="34" charset="0"/>
                <a:cs typeface="Arial" panose="020B0604020202020204" pitchFamily="34" charset="0"/>
              </a:rPr>
              <a:t>Contributes to the development of evidence-based recommendations for promoting physical activity among students.</a:t>
            </a:r>
          </a:p>
          <a:p>
            <a:pPr>
              <a:lnSpc>
                <a:spcPct val="150000"/>
              </a:lnSpc>
            </a:pPr>
            <a:r>
              <a:rPr lang="en-US" sz="2000" dirty="0">
                <a:latin typeface="Arial" panose="020B0604020202020204" pitchFamily="34" charset="0"/>
                <a:cs typeface="Arial" panose="020B0604020202020204" pitchFamily="34" charset="0"/>
              </a:rPr>
              <a:t>Supports the implementation of physical activity programs and initiatives in other universities and educational institutions.</a:t>
            </a:r>
          </a:p>
          <a:p>
            <a:pPr>
              <a:lnSpc>
                <a:spcPct val="150000"/>
              </a:lnSpc>
            </a:pPr>
            <a:r>
              <a:rPr lang="en-US" sz="2000" dirty="0">
                <a:latin typeface="Arial" panose="020B0604020202020204" pitchFamily="34" charset="0"/>
                <a:cs typeface="Arial" panose="020B0604020202020204" pitchFamily="34" charset="0"/>
              </a:rPr>
              <a:t>Improves the overall health and well-being of students, which can have positive impacts on their academic performance and future success.</a:t>
            </a:r>
          </a:p>
          <a:p>
            <a:pPr>
              <a:lnSpc>
                <a:spcPct val="150000"/>
              </a:lnSpc>
            </a:pP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45780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69B4-89BF-CF3A-FCC6-BF759B32F392}"/>
              </a:ext>
            </a:extLst>
          </p:cNvPr>
          <p:cNvSpPr>
            <a:spLocks noGrp="1"/>
          </p:cNvSpPr>
          <p:nvPr>
            <p:ph type="title"/>
          </p:nvPr>
        </p:nvSpPr>
        <p:spPr>
          <a:xfrm>
            <a:off x="1640156" y="588273"/>
            <a:ext cx="8911687" cy="717010"/>
          </a:xfrm>
        </p:spPr>
        <p:txBody>
          <a:bodyPr>
            <a:noAutofit/>
          </a:bodyPr>
          <a:lstStyle/>
          <a:p>
            <a:pPr algn="ctr"/>
            <a:r>
              <a:rPr lang="en-IN" sz="44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F792993-069E-CE2A-5993-14BB92C3359E}"/>
              </a:ext>
            </a:extLst>
          </p:cNvPr>
          <p:cNvSpPr>
            <a:spLocks noGrp="1"/>
          </p:cNvSpPr>
          <p:nvPr>
            <p:ph idx="1"/>
          </p:nvPr>
        </p:nvSpPr>
        <p:spPr>
          <a:xfrm>
            <a:off x="1636443" y="1305282"/>
            <a:ext cx="8915400" cy="5552717"/>
          </a:xfrm>
        </p:spPr>
        <p:txBody>
          <a:bodyPr>
            <a:noAutofit/>
          </a:bodyPr>
          <a:lstStyle/>
          <a:p>
            <a:pPr>
              <a:lnSpc>
                <a:spcPct val="150000"/>
              </a:lnSpc>
            </a:pPr>
            <a:r>
              <a:rPr lang="en-IN" sz="1000" dirty="0">
                <a:effectLst/>
                <a:latin typeface="Times New Roman" panose="02020603050405020304" pitchFamily="18" charset="0"/>
              </a:rPr>
              <a:t>Arifin, S.R.M. (2018). Ethical Considerations in Qualitative Study. </a:t>
            </a:r>
            <a:r>
              <a:rPr lang="en-IN" sz="1000" i="1" dirty="0">
                <a:effectLst/>
                <a:latin typeface="Times New Roman" panose="02020603050405020304" pitchFamily="18" charset="0"/>
              </a:rPr>
              <a:t>INTERNATIONAL JOURNAL OF CARE SCHOLARS</a:t>
            </a:r>
            <a:r>
              <a:rPr lang="en-IN" sz="1000" dirty="0">
                <a:effectLst/>
                <a:latin typeface="Times New Roman" panose="02020603050405020304" pitchFamily="18" charset="0"/>
              </a:rPr>
              <a:t>, 1(2), pp.30–33.</a:t>
            </a:r>
          </a:p>
          <a:p>
            <a:pPr>
              <a:lnSpc>
                <a:spcPct val="150000"/>
              </a:lnSpc>
            </a:pPr>
            <a:r>
              <a:rPr lang="en-IN" sz="1000" dirty="0" err="1">
                <a:effectLst/>
                <a:latin typeface="Times New Roman" panose="02020603050405020304" pitchFamily="18" charset="0"/>
              </a:rPr>
              <a:t>Aşçı</a:t>
            </a:r>
            <a:r>
              <a:rPr lang="en-IN" sz="1000" dirty="0">
                <a:effectLst/>
                <a:latin typeface="Times New Roman" panose="02020603050405020304" pitchFamily="18" charset="0"/>
              </a:rPr>
              <a:t>, F.H., </a:t>
            </a:r>
            <a:r>
              <a:rPr lang="en-IN" sz="1000" dirty="0" err="1">
                <a:effectLst/>
                <a:latin typeface="Times New Roman" panose="02020603050405020304" pitchFamily="18" charset="0"/>
              </a:rPr>
              <a:t>Tüzün</a:t>
            </a:r>
            <a:r>
              <a:rPr lang="en-IN" sz="1000" dirty="0">
                <a:effectLst/>
                <a:latin typeface="Times New Roman" panose="02020603050405020304" pitchFamily="18" charset="0"/>
              </a:rPr>
              <a:t>, M. and </a:t>
            </a:r>
            <a:r>
              <a:rPr lang="en-IN" sz="1000" dirty="0" err="1">
                <a:effectLst/>
                <a:latin typeface="Times New Roman" panose="02020603050405020304" pitchFamily="18" charset="0"/>
              </a:rPr>
              <a:t>Koca</a:t>
            </a:r>
            <a:r>
              <a:rPr lang="en-IN" sz="1000" dirty="0">
                <a:effectLst/>
                <a:latin typeface="Times New Roman" panose="02020603050405020304" pitchFamily="18" charset="0"/>
              </a:rPr>
              <a:t>, C. (2006). An examination of eating attitudes and physical activity levels of Turkish University students with regard to self-presentational concern. </a:t>
            </a:r>
            <a:r>
              <a:rPr lang="en-IN" sz="1000" i="1" dirty="0">
                <a:effectLst/>
                <a:latin typeface="Times New Roman" panose="02020603050405020304" pitchFamily="18" charset="0"/>
              </a:rPr>
              <a:t>Eating </a:t>
            </a:r>
            <a:r>
              <a:rPr lang="en-IN" sz="1000" i="1" dirty="0" err="1">
                <a:effectLst/>
                <a:latin typeface="Times New Roman" panose="02020603050405020304" pitchFamily="18" charset="0"/>
              </a:rPr>
              <a:t>Behaviors</a:t>
            </a:r>
            <a:r>
              <a:rPr lang="en-IN" sz="1000" dirty="0">
                <a:effectLst/>
                <a:latin typeface="Times New Roman" panose="02020603050405020304" pitchFamily="18" charset="0"/>
              </a:rPr>
              <a:t>, 7(4), pp.362–367.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://doi.org/10.1016/j.eatbeh.2005.11.011.</a:t>
            </a:r>
          </a:p>
          <a:p>
            <a:pPr>
              <a:lnSpc>
                <a:spcPct val="150000"/>
              </a:lnSpc>
            </a:pPr>
            <a:r>
              <a:rPr lang="en-IN" sz="1000" dirty="0" err="1">
                <a:effectLst/>
                <a:latin typeface="Times New Roman" panose="02020603050405020304" pitchFamily="18" charset="0"/>
              </a:rPr>
              <a:t>Dasso</a:t>
            </a:r>
            <a:r>
              <a:rPr lang="en-IN" sz="1000" dirty="0">
                <a:effectLst/>
                <a:latin typeface="Times New Roman" panose="02020603050405020304" pitchFamily="18" charset="0"/>
              </a:rPr>
              <a:t>, N.A. (2018). How is exercise different from physical activity? A concept analysis. </a:t>
            </a:r>
            <a:r>
              <a:rPr lang="en-IN" sz="1000" i="1" dirty="0">
                <a:effectLst/>
                <a:latin typeface="Times New Roman" panose="02020603050405020304" pitchFamily="18" charset="0"/>
              </a:rPr>
              <a:t>Nursing Forum</a:t>
            </a:r>
            <a:r>
              <a:rPr lang="en-IN" sz="1000" dirty="0">
                <a:effectLst/>
                <a:latin typeface="Times New Roman" panose="02020603050405020304" pitchFamily="18" charset="0"/>
              </a:rPr>
              <a:t>, 54(1), pp.45–52.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://doi.org/10.1111/nuf.12296.</a:t>
            </a:r>
          </a:p>
          <a:p>
            <a:pPr>
              <a:lnSpc>
                <a:spcPct val="150000"/>
              </a:lnSpc>
            </a:pPr>
            <a:r>
              <a:rPr lang="en-IN" sz="1000" dirty="0">
                <a:effectLst/>
                <a:latin typeface="Times New Roman" panose="02020603050405020304" pitchFamily="18" charset="0"/>
              </a:rPr>
              <a:t>Dunlop, M. and Murray, A.D. (2013). Major limitations in knowledge of physical activity guidelines among UK medical students revealed: implications for the undergraduate medical curriculum: Table 1. </a:t>
            </a:r>
            <a:r>
              <a:rPr lang="en-IN" sz="1000" i="1" dirty="0">
                <a:effectLst/>
                <a:latin typeface="Times New Roman" panose="02020603050405020304" pitchFamily="18" charset="0"/>
              </a:rPr>
              <a:t>British Journal of Sports Medicine</a:t>
            </a:r>
            <a:r>
              <a:rPr lang="en-IN" sz="1000" dirty="0">
                <a:effectLst/>
                <a:latin typeface="Times New Roman" panose="02020603050405020304" pitchFamily="18" charset="0"/>
              </a:rPr>
              <a:t>, 47(11), pp.718–720.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://doi.org/10.1136/bjsports-2012-091891.</a:t>
            </a:r>
          </a:p>
          <a:p>
            <a:pPr>
              <a:lnSpc>
                <a:spcPct val="150000"/>
              </a:lnSpc>
            </a:pPr>
            <a:r>
              <a:rPr lang="en-IN" sz="1000" dirty="0">
                <a:effectLst/>
                <a:latin typeface="Times New Roman" panose="02020603050405020304" pitchFamily="18" charset="0"/>
              </a:rPr>
              <a:t>Edwards Steve (2006). Physical exercise and psychological well-being. </a:t>
            </a:r>
            <a:r>
              <a:rPr lang="en-IN" sz="1000" i="1" dirty="0">
                <a:effectLst/>
                <a:latin typeface="Times New Roman" panose="02020603050405020304" pitchFamily="18" charset="0"/>
              </a:rPr>
              <a:t>South African Journal of Psychology</a:t>
            </a:r>
            <a:r>
              <a:rPr lang="en-IN" sz="1000" dirty="0">
                <a:effectLst/>
                <a:latin typeface="Times New Roman" panose="02020603050405020304" pitchFamily="18" charset="0"/>
              </a:rPr>
              <a:t>, [online] 36(2), pp.357–373.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://doi.org/10.10520/EJC98373.</a:t>
            </a:r>
          </a:p>
          <a:p>
            <a:pPr>
              <a:lnSpc>
                <a:spcPct val="150000"/>
              </a:lnSpc>
            </a:pPr>
            <a:r>
              <a:rPr lang="en-IN" sz="1000" dirty="0">
                <a:effectLst/>
                <a:latin typeface="Times New Roman" panose="02020603050405020304" pitchFamily="18" charset="0"/>
              </a:rPr>
              <a:t>El Ansari, W., Stock, C., Phillips, C., </a:t>
            </a:r>
            <a:r>
              <a:rPr lang="en-IN" sz="1000" dirty="0" err="1">
                <a:effectLst/>
                <a:latin typeface="Times New Roman" panose="02020603050405020304" pitchFamily="18" charset="0"/>
              </a:rPr>
              <a:t>Mabhala</a:t>
            </a:r>
            <a:r>
              <a:rPr lang="en-IN" sz="1000" dirty="0">
                <a:effectLst/>
                <a:latin typeface="Times New Roman" panose="02020603050405020304" pitchFamily="18" charset="0"/>
              </a:rPr>
              <a:t>, A., </a:t>
            </a:r>
            <a:r>
              <a:rPr lang="en-IN" sz="1000" dirty="0" err="1">
                <a:effectLst/>
                <a:latin typeface="Times New Roman" panose="02020603050405020304" pitchFamily="18" charset="0"/>
              </a:rPr>
              <a:t>Stoate</a:t>
            </a:r>
            <a:r>
              <a:rPr lang="en-IN" sz="1000" dirty="0">
                <a:effectLst/>
                <a:latin typeface="Times New Roman" panose="02020603050405020304" pitchFamily="18" charset="0"/>
              </a:rPr>
              <a:t>, M., </a:t>
            </a:r>
            <a:r>
              <a:rPr lang="en-IN" sz="1000" dirty="0" err="1">
                <a:effectLst/>
                <a:latin typeface="Times New Roman" panose="02020603050405020304" pitchFamily="18" charset="0"/>
              </a:rPr>
              <a:t>Adetunji</a:t>
            </a:r>
            <a:r>
              <a:rPr lang="en-IN" sz="1000" dirty="0">
                <a:effectLst/>
                <a:latin typeface="Times New Roman" panose="02020603050405020304" pitchFamily="18" charset="0"/>
              </a:rPr>
              <a:t>, H., </a:t>
            </a:r>
            <a:r>
              <a:rPr lang="en-IN" sz="1000" dirty="0" err="1">
                <a:effectLst/>
                <a:latin typeface="Times New Roman" panose="02020603050405020304" pitchFamily="18" charset="0"/>
              </a:rPr>
              <a:t>Deeny</a:t>
            </a:r>
            <a:r>
              <a:rPr lang="en-IN" sz="1000" dirty="0">
                <a:effectLst/>
                <a:latin typeface="Times New Roman" panose="02020603050405020304" pitchFamily="18" charset="0"/>
              </a:rPr>
              <a:t>, P., John, J., Davies, S., Parke, S., Hu, X. and </a:t>
            </a:r>
            <a:r>
              <a:rPr lang="en-IN" sz="1000" dirty="0" err="1">
                <a:effectLst/>
                <a:latin typeface="Times New Roman" panose="02020603050405020304" pitchFamily="18" charset="0"/>
              </a:rPr>
              <a:t>Snelgrove</a:t>
            </a:r>
            <a:r>
              <a:rPr lang="en-IN" sz="1000" dirty="0">
                <a:effectLst/>
                <a:latin typeface="Times New Roman" panose="02020603050405020304" pitchFamily="18" charset="0"/>
              </a:rPr>
              <a:t>, S. (2011). Does the Association between Depressive Symptomatology and Physical Activity Depend on Body Image Perception? A Survey of Students from Seven Universities in the UK. </a:t>
            </a:r>
            <a:r>
              <a:rPr lang="en-IN" sz="1000" i="1" dirty="0">
                <a:effectLst/>
                <a:latin typeface="Times New Roman" panose="02020603050405020304" pitchFamily="18" charset="0"/>
              </a:rPr>
              <a:t>International Journal of Environmental Research and Public Health</a:t>
            </a:r>
            <a:r>
              <a:rPr lang="en-IN" sz="1000" dirty="0">
                <a:effectLst/>
                <a:latin typeface="Times New Roman" panose="02020603050405020304" pitchFamily="18" charset="0"/>
              </a:rPr>
              <a:t>, 8(2), pp.281–299.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://doi.org/10.3390/ijerph8020281.</a:t>
            </a:r>
          </a:p>
          <a:p>
            <a:pPr>
              <a:lnSpc>
                <a:spcPct val="150000"/>
              </a:lnSpc>
            </a:pPr>
            <a:r>
              <a:rPr lang="en-IN" sz="1000" dirty="0" err="1">
                <a:effectLst/>
                <a:latin typeface="Times New Roman" panose="02020603050405020304" pitchFamily="18" charset="0"/>
              </a:rPr>
              <a:t>Ghrouz</a:t>
            </a:r>
            <a:r>
              <a:rPr lang="en-IN" sz="1000" dirty="0">
                <a:effectLst/>
                <a:latin typeface="Times New Roman" panose="02020603050405020304" pitchFamily="18" charset="0"/>
              </a:rPr>
              <a:t>, A.K., </a:t>
            </a:r>
            <a:r>
              <a:rPr lang="en-IN" sz="1000" dirty="0" err="1">
                <a:effectLst/>
                <a:latin typeface="Times New Roman" panose="02020603050405020304" pitchFamily="18" charset="0"/>
              </a:rPr>
              <a:t>Noohu</a:t>
            </a:r>
            <a:r>
              <a:rPr lang="en-IN" sz="1000" dirty="0">
                <a:effectLst/>
                <a:latin typeface="Times New Roman" panose="02020603050405020304" pitchFamily="18" charset="0"/>
              </a:rPr>
              <a:t>, M.M., Dilshad Manzar, Md., Warren Spence, D., </a:t>
            </a:r>
            <a:r>
              <a:rPr lang="en-IN" sz="1000" dirty="0" err="1">
                <a:effectLst/>
                <a:latin typeface="Times New Roman" panose="02020603050405020304" pitchFamily="18" charset="0"/>
              </a:rPr>
              <a:t>BaHammam</a:t>
            </a:r>
            <a:r>
              <a:rPr lang="en-IN" sz="1000" dirty="0">
                <a:effectLst/>
                <a:latin typeface="Times New Roman" panose="02020603050405020304" pitchFamily="18" charset="0"/>
              </a:rPr>
              <a:t>, A.S. and </a:t>
            </a:r>
            <a:r>
              <a:rPr lang="en-IN" sz="1000" dirty="0" err="1">
                <a:effectLst/>
                <a:latin typeface="Times New Roman" panose="02020603050405020304" pitchFamily="18" charset="0"/>
              </a:rPr>
              <a:t>Pandi</a:t>
            </a:r>
            <a:r>
              <a:rPr lang="en-IN" sz="1000" dirty="0">
                <a:effectLst/>
                <a:latin typeface="Times New Roman" panose="02020603050405020304" pitchFamily="18" charset="0"/>
              </a:rPr>
              <a:t>-Perumal, S.R. (2019). Physical activity and sleep quality in relation to mental health among college students. </a:t>
            </a:r>
            <a:r>
              <a:rPr lang="en-IN" sz="1000" i="1" dirty="0">
                <a:effectLst/>
                <a:latin typeface="Times New Roman" panose="02020603050405020304" pitchFamily="18" charset="0"/>
              </a:rPr>
              <a:t>Sleep and Breathing</a:t>
            </a:r>
            <a:r>
              <a:rPr lang="en-IN" sz="1000" dirty="0">
                <a:effectLst/>
                <a:latin typeface="Times New Roman" panose="02020603050405020304" pitchFamily="18" charset="0"/>
              </a:rPr>
              <a:t>, [online] 23(2), pp.627–634.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://doi.org/10.1007/s11325-019-01780-z.</a:t>
            </a:r>
          </a:p>
          <a:p>
            <a:pPr>
              <a:lnSpc>
                <a:spcPct val="150000"/>
              </a:lnSpc>
            </a:pPr>
            <a:r>
              <a:rPr lang="en-IN" sz="1000" dirty="0" err="1">
                <a:effectLst/>
                <a:latin typeface="Times New Roman" panose="02020603050405020304" pitchFamily="18" charset="0"/>
              </a:rPr>
              <a:t>Grasdalsmoen</a:t>
            </a:r>
            <a:r>
              <a:rPr lang="en-IN" sz="1000" dirty="0">
                <a:effectLst/>
                <a:latin typeface="Times New Roman" panose="02020603050405020304" pitchFamily="18" charset="0"/>
              </a:rPr>
              <a:t>, M., Eriksen, H.R., </a:t>
            </a:r>
            <a:r>
              <a:rPr lang="en-IN" sz="1000" dirty="0" err="1">
                <a:effectLst/>
                <a:latin typeface="Times New Roman" panose="02020603050405020304" pitchFamily="18" charset="0"/>
              </a:rPr>
              <a:t>Lønning</a:t>
            </a:r>
            <a:r>
              <a:rPr lang="en-IN" sz="1000" dirty="0">
                <a:effectLst/>
                <a:latin typeface="Times New Roman" panose="02020603050405020304" pitchFamily="18" charset="0"/>
              </a:rPr>
              <a:t>, K.J. and Sivertsen, B. (2020). Physical exercise, mental health problems, and suicide attempts in university students. </a:t>
            </a:r>
            <a:r>
              <a:rPr lang="en-IN" sz="1000" i="1" dirty="0">
                <a:effectLst/>
                <a:latin typeface="Times New Roman" panose="02020603050405020304" pitchFamily="18" charset="0"/>
              </a:rPr>
              <a:t>BMC psychiatry</a:t>
            </a:r>
            <a:r>
              <a:rPr lang="en-IN" sz="1000" dirty="0">
                <a:effectLst/>
                <a:latin typeface="Times New Roman" panose="02020603050405020304" pitchFamily="18" charset="0"/>
              </a:rPr>
              <a:t>, [online] 20(1), p.175.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://doi.org/10.1186/s12888-020-02583-3.</a:t>
            </a:r>
          </a:p>
          <a:p>
            <a:pPr>
              <a:lnSpc>
                <a:spcPct val="150000"/>
              </a:lnSpc>
            </a:pPr>
            <a:r>
              <a:rPr lang="en-IN" sz="1000" dirty="0">
                <a:effectLst/>
                <a:latin typeface="Times New Roman" panose="02020603050405020304" pitchFamily="18" charset="0"/>
              </a:rPr>
              <a:t>Joseph, R.P., Royse, K.E., Benitez, T.J. and </a:t>
            </a:r>
            <a:r>
              <a:rPr lang="en-IN" sz="1000" dirty="0" err="1">
                <a:effectLst/>
                <a:latin typeface="Times New Roman" panose="02020603050405020304" pitchFamily="18" charset="0"/>
              </a:rPr>
              <a:t>Pekmezi</a:t>
            </a:r>
            <a:r>
              <a:rPr lang="en-IN" sz="1000" dirty="0">
                <a:effectLst/>
                <a:latin typeface="Times New Roman" panose="02020603050405020304" pitchFamily="18" charset="0"/>
              </a:rPr>
              <a:t>, D.W. (2013). Physical activity and quality of life among university students: exploring self-efficacy, self-esteem, and affect as potential mediators. </a:t>
            </a:r>
            <a:r>
              <a:rPr lang="en-IN" sz="1000" i="1" dirty="0">
                <a:effectLst/>
                <a:latin typeface="Times New Roman" panose="02020603050405020304" pitchFamily="18" charset="0"/>
              </a:rPr>
              <a:t>Quality of Life Research</a:t>
            </a:r>
            <a:r>
              <a:rPr lang="en-IN" sz="1000" dirty="0">
                <a:effectLst/>
                <a:latin typeface="Times New Roman" panose="02020603050405020304" pitchFamily="18" charset="0"/>
              </a:rPr>
              <a:t>, [online] 23(2), pp.659–667.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://doi.org/10.1007/s11136-013-0492-8.</a:t>
            </a:r>
          </a:p>
          <a:p>
            <a:pPr>
              <a:lnSpc>
                <a:spcPct val="150000"/>
              </a:lnSpc>
            </a:pPr>
            <a:r>
              <a:rPr lang="en-IN" sz="1000" dirty="0">
                <a:effectLst/>
                <a:latin typeface="Times New Roman" panose="02020603050405020304" pitchFamily="18" charset="0"/>
              </a:rPr>
              <a:t>Keating, X.D., Guan, J., </a:t>
            </a:r>
            <a:r>
              <a:rPr lang="en-IN" sz="1000" dirty="0" err="1">
                <a:effectLst/>
                <a:latin typeface="Times New Roman" panose="02020603050405020304" pitchFamily="18" charset="0"/>
              </a:rPr>
              <a:t>Piñero</a:t>
            </a:r>
            <a:r>
              <a:rPr lang="en-IN" sz="1000" dirty="0">
                <a:effectLst/>
                <a:latin typeface="Times New Roman" panose="02020603050405020304" pitchFamily="18" charset="0"/>
              </a:rPr>
              <a:t>, J.C. and Bridges, D.M. (2005). A Meta-Analysis of College Students’ Physical Activity </a:t>
            </a:r>
            <a:r>
              <a:rPr lang="en-IN" sz="1000" dirty="0" err="1">
                <a:effectLst/>
                <a:latin typeface="Times New Roman" panose="02020603050405020304" pitchFamily="18" charset="0"/>
              </a:rPr>
              <a:t>Behaviors</a:t>
            </a:r>
            <a:r>
              <a:rPr lang="en-IN" sz="1000" dirty="0">
                <a:effectLst/>
                <a:latin typeface="Times New Roman" panose="02020603050405020304" pitchFamily="18" charset="0"/>
              </a:rPr>
              <a:t>. </a:t>
            </a:r>
            <a:r>
              <a:rPr lang="en-IN" sz="1000" i="1" dirty="0">
                <a:effectLst/>
                <a:latin typeface="Times New Roman" panose="02020603050405020304" pitchFamily="18" charset="0"/>
              </a:rPr>
              <a:t>Journal of American College Health</a:t>
            </a:r>
            <a:r>
              <a:rPr lang="en-IN" sz="1000" dirty="0">
                <a:effectLst/>
                <a:latin typeface="Times New Roman" panose="02020603050405020304" pitchFamily="18" charset="0"/>
              </a:rPr>
              <a:t>, 54(2), pp.116–126.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://doi.org/10.3200/jach.54.2.116-126.</a:t>
            </a:r>
          </a:p>
          <a:p>
            <a:pPr marL="0" indent="0">
              <a:buNone/>
            </a:pPr>
            <a:endParaRPr lang="en-IN" sz="1000" dirty="0"/>
          </a:p>
        </p:txBody>
      </p:sp>
    </p:spTree>
    <p:extLst>
      <p:ext uri="{BB962C8B-B14F-4D97-AF65-F5344CB8AC3E}">
        <p14:creationId xmlns:p14="http://schemas.microsoft.com/office/powerpoint/2010/main" val="298088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69B4-89BF-CF3A-FCC6-BF759B32F392}"/>
              </a:ext>
            </a:extLst>
          </p:cNvPr>
          <p:cNvSpPr>
            <a:spLocks noGrp="1"/>
          </p:cNvSpPr>
          <p:nvPr>
            <p:ph type="title"/>
          </p:nvPr>
        </p:nvSpPr>
        <p:spPr>
          <a:xfrm>
            <a:off x="1640156" y="588273"/>
            <a:ext cx="8911687" cy="717010"/>
          </a:xfrm>
        </p:spPr>
        <p:txBody>
          <a:bodyPr>
            <a:noAutofit/>
          </a:bodyPr>
          <a:lstStyle/>
          <a:p>
            <a:pPr algn="ctr"/>
            <a:r>
              <a:rPr lang="en-IN" sz="44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F792993-069E-CE2A-5993-14BB92C3359E}"/>
              </a:ext>
            </a:extLst>
          </p:cNvPr>
          <p:cNvSpPr>
            <a:spLocks noGrp="1"/>
          </p:cNvSpPr>
          <p:nvPr>
            <p:ph idx="1"/>
          </p:nvPr>
        </p:nvSpPr>
        <p:spPr>
          <a:xfrm>
            <a:off x="1636443" y="1305282"/>
            <a:ext cx="8915400" cy="5552717"/>
          </a:xfrm>
        </p:spPr>
        <p:txBody>
          <a:bodyPr>
            <a:noAutofit/>
          </a:bodyPr>
          <a:lstStyle/>
          <a:p>
            <a:pPr>
              <a:lnSpc>
                <a:spcPct val="150000"/>
              </a:lnSpc>
            </a:pPr>
            <a:r>
              <a:rPr lang="en-IN" sz="1000" dirty="0">
                <a:effectLst/>
                <a:latin typeface="Times New Roman" panose="02020603050405020304" pitchFamily="18" charset="0"/>
              </a:rPr>
              <a:t>Khalaf, A., Ekblom, Ö., Kowalski, J., Berggren, V., Westergren, A. and Al-</a:t>
            </a:r>
            <a:r>
              <a:rPr lang="en-IN" sz="1000" dirty="0" err="1">
                <a:effectLst/>
                <a:latin typeface="Times New Roman" panose="02020603050405020304" pitchFamily="18" charset="0"/>
              </a:rPr>
              <a:t>Hazzaa</a:t>
            </a:r>
            <a:r>
              <a:rPr lang="en-IN" sz="1000" dirty="0">
                <a:effectLst/>
                <a:latin typeface="Times New Roman" panose="02020603050405020304" pitchFamily="18" charset="0"/>
              </a:rPr>
              <a:t>, H. (2013). Female University Students’ Physical Activity Levels and Associated Factors—A Cross-Sectional Study in Southwestern Saudi Arabia. </a:t>
            </a:r>
            <a:r>
              <a:rPr lang="en-IN" sz="1000" i="1" dirty="0">
                <a:effectLst/>
                <a:latin typeface="Times New Roman" panose="02020603050405020304" pitchFamily="18" charset="0"/>
              </a:rPr>
              <a:t>International Journal of Environmental Research and Public Health</a:t>
            </a:r>
            <a:r>
              <a:rPr lang="en-IN" sz="1000" dirty="0">
                <a:effectLst/>
                <a:latin typeface="Times New Roman" panose="02020603050405020304" pitchFamily="18" charset="0"/>
              </a:rPr>
              <a:t>, 10(8), pp.3502–3517.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://doi.org/10.3390/ijerph10083502.</a:t>
            </a:r>
          </a:p>
          <a:p>
            <a:pPr>
              <a:lnSpc>
                <a:spcPct val="150000"/>
              </a:lnSpc>
            </a:pPr>
            <a:r>
              <a:rPr lang="en-IN" sz="1000" dirty="0">
                <a:effectLst/>
                <a:latin typeface="Times New Roman" panose="02020603050405020304" pitchFamily="18" charset="0"/>
              </a:rPr>
              <a:t>Laska, M.N., Pasch, K.E., Lust, K., Story, M. and </a:t>
            </a:r>
            <a:r>
              <a:rPr lang="en-IN" sz="1000" dirty="0" err="1">
                <a:effectLst/>
                <a:latin typeface="Times New Roman" panose="02020603050405020304" pitchFamily="18" charset="0"/>
              </a:rPr>
              <a:t>Ehlinger</a:t>
            </a:r>
            <a:r>
              <a:rPr lang="en-IN" sz="1000" dirty="0">
                <a:effectLst/>
                <a:latin typeface="Times New Roman" panose="02020603050405020304" pitchFamily="18" charset="0"/>
              </a:rPr>
              <a:t>, E. (2009). Latent Class Analysis of Lifestyle Characteristics and Health Risk </a:t>
            </a:r>
            <a:r>
              <a:rPr lang="en-IN" sz="1000" dirty="0" err="1">
                <a:effectLst/>
                <a:latin typeface="Times New Roman" panose="02020603050405020304" pitchFamily="18" charset="0"/>
              </a:rPr>
              <a:t>Behaviors</a:t>
            </a:r>
            <a:r>
              <a:rPr lang="en-IN" sz="1000" dirty="0">
                <a:effectLst/>
                <a:latin typeface="Times New Roman" panose="02020603050405020304" pitchFamily="18" charset="0"/>
              </a:rPr>
              <a:t> among College Youth. </a:t>
            </a:r>
            <a:r>
              <a:rPr lang="en-IN" sz="1000" i="1" dirty="0">
                <a:effectLst/>
                <a:latin typeface="Times New Roman" panose="02020603050405020304" pitchFamily="18" charset="0"/>
              </a:rPr>
              <a:t>Prevention Science</a:t>
            </a:r>
            <a:r>
              <a:rPr lang="en-IN" sz="1000" dirty="0">
                <a:effectLst/>
                <a:latin typeface="Times New Roman" panose="02020603050405020304" pitchFamily="18" charset="0"/>
              </a:rPr>
              <a:t>, 10(4), pp.376–386.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://doi.org/10.1007/s11121-009-0140-2.</a:t>
            </a:r>
          </a:p>
          <a:p>
            <a:pPr>
              <a:lnSpc>
                <a:spcPct val="150000"/>
              </a:lnSpc>
            </a:pPr>
            <a:r>
              <a:rPr lang="en-IN" sz="1000" dirty="0">
                <a:effectLst/>
                <a:latin typeface="Times New Roman" panose="02020603050405020304" pitchFamily="18" charset="0"/>
              </a:rPr>
              <a:t>Lovell, G., El Ansari, W. and Parker, J.K. (2010). Perceived Exercise Benefits and Barriers of Non-Exercising Female University Students in the United Kingdom. </a:t>
            </a:r>
            <a:r>
              <a:rPr lang="en-IN" sz="1000" i="1" dirty="0">
                <a:effectLst/>
                <a:latin typeface="Times New Roman" panose="02020603050405020304" pitchFamily="18" charset="0"/>
              </a:rPr>
              <a:t>International Journal of Environmental Research and Public Health</a:t>
            </a:r>
            <a:r>
              <a:rPr lang="en-IN" sz="1000" dirty="0">
                <a:effectLst/>
                <a:latin typeface="Times New Roman" panose="02020603050405020304" pitchFamily="18" charset="0"/>
              </a:rPr>
              <a:t>, 7(3), pp.784–798.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://doi.org/10.3390/ijerph7030784.</a:t>
            </a:r>
          </a:p>
          <a:p>
            <a:pPr>
              <a:lnSpc>
                <a:spcPct val="150000"/>
              </a:lnSpc>
            </a:pPr>
            <a:r>
              <a:rPr lang="en-IN" sz="1000" dirty="0">
                <a:effectLst/>
                <a:latin typeface="Times New Roman" panose="02020603050405020304" pitchFamily="18" charset="0"/>
              </a:rPr>
              <a:t>Mazhar, S.A., Anjum, R., Anwar, A.I. and Khan, A.A. (2021). Methods of Data Collection: A Fundamental Tool of Research. </a:t>
            </a:r>
            <a:r>
              <a:rPr lang="en-IN" sz="1000" i="1" dirty="0">
                <a:effectLst/>
                <a:latin typeface="Times New Roman" panose="02020603050405020304" pitchFamily="18" charset="0"/>
              </a:rPr>
              <a:t>Journal of Integrated Community Health (ISSN 2319-9113)</a:t>
            </a:r>
            <a:r>
              <a:rPr lang="en-IN" sz="1000" dirty="0">
                <a:effectLst/>
                <a:latin typeface="Times New Roman" panose="02020603050405020304" pitchFamily="18" charset="0"/>
              </a:rPr>
              <a:t>, [online] 10(1), pp.6–10. Available at: http://medicaljournalshouse.com/index.php/ADR-CommunityHealth/article/view/631.</a:t>
            </a:r>
          </a:p>
          <a:p>
            <a:pPr>
              <a:lnSpc>
                <a:spcPct val="150000"/>
              </a:lnSpc>
            </a:pPr>
            <a:r>
              <a:rPr lang="en-IN" sz="1000" dirty="0">
                <a:effectLst/>
                <a:latin typeface="Times New Roman" panose="02020603050405020304" pitchFamily="18" charset="0"/>
              </a:rPr>
              <a:t>Olsen, C., Washington, G., Marie, D., St, M. and George (2004). </a:t>
            </a:r>
            <a:r>
              <a:rPr lang="en-IN" sz="1000" i="1" dirty="0">
                <a:effectLst/>
                <a:latin typeface="Times New Roman" panose="02020603050405020304" pitchFamily="18" charset="0"/>
              </a:rPr>
              <a:t>Cross-Sectional Study Design and Data Analysis</a:t>
            </a:r>
            <a:r>
              <a:rPr lang="en-IN" sz="1000" dirty="0">
                <a:effectLst/>
                <a:latin typeface="Times New Roman" panose="02020603050405020304" pitchFamily="18" charset="0"/>
              </a:rPr>
              <a:t>. [online] Available at: http://www.yes-competition.org/media.collegeboard.com/digitalServices/pdf/yes/4297_MODULE_05.pdf.</a:t>
            </a:r>
          </a:p>
          <a:p>
            <a:pPr>
              <a:lnSpc>
                <a:spcPct val="150000"/>
              </a:lnSpc>
            </a:pPr>
            <a:r>
              <a:rPr lang="en-IN" sz="1000" dirty="0">
                <a:effectLst/>
                <a:latin typeface="Times New Roman" panose="02020603050405020304" pitchFamily="18" charset="0"/>
              </a:rPr>
              <a:t>Roberts, S., Reeves, M. and Ryrie, A. (2014). The influence of physical activity, sport and exercise motives among UK-based university students. </a:t>
            </a:r>
            <a:r>
              <a:rPr lang="en-IN" sz="1000" i="1" dirty="0">
                <a:effectLst/>
                <a:latin typeface="Times New Roman" panose="02020603050405020304" pitchFamily="18" charset="0"/>
              </a:rPr>
              <a:t>Journal of Further and Higher Education</a:t>
            </a:r>
            <a:r>
              <a:rPr lang="en-IN" sz="1000" dirty="0">
                <a:effectLst/>
                <a:latin typeface="Times New Roman" panose="02020603050405020304" pitchFamily="18" charset="0"/>
              </a:rPr>
              <a:t>, 39(4), pp.598–607.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://doi.org/10.1080/0309877x.2014.938265.</a:t>
            </a:r>
          </a:p>
          <a:p>
            <a:pPr>
              <a:lnSpc>
                <a:spcPct val="150000"/>
              </a:lnSpc>
            </a:pPr>
            <a:r>
              <a:rPr lang="en-IN" sz="1000" dirty="0">
                <a:effectLst/>
                <a:latin typeface="Times New Roman" panose="02020603050405020304" pitchFamily="18" charset="0"/>
              </a:rPr>
              <a:t>Steptoe, A. (2002). Trends in Smoking, Diet, Physical Exercise, and Attitudes toward Health in European University Students from 13 Countries, 1990–2000. </a:t>
            </a:r>
            <a:r>
              <a:rPr lang="en-IN" sz="1000" i="1" dirty="0">
                <a:effectLst/>
                <a:latin typeface="Times New Roman" panose="02020603050405020304" pitchFamily="18" charset="0"/>
              </a:rPr>
              <a:t>Preventive Medicine</a:t>
            </a:r>
            <a:r>
              <a:rPr lang="en-IN" sz="1000" dirty="0">
                <a:effectLst/>
                <a:latin typeface="Times New Roman" panose="02020603050405020304" pitchFamily="18" charset="0"/>
              </a:rPr>
              <a:t>, [online] 35(2), pp.97–104.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://doi.org/10.1006/pmed.2002.1048.</a:t>
            </a:r>
          </a:p>
          <a:p>
            <a:pPr>
              <a:lnSpc>
                <a:spcPct val="150000"/>
              </a:lnSpc>
            </a:pPr>
            <a:r>
              <a:rPr lang="en-IN" sz="1000" dirty="0" err="1">
                <a:effectLst/>
                <a:latin typeface="Times New Roman" panose="02020603050405020304" pitchFamily="18" charset="0"/>
              </a:rPr>
              <a:t>Taherdoost</a:t>
            </a:r>
            <a:r>
              <a:rPr lang="en-IN" sz="1000" dirty="0">
                <a:effectLst/>
                <a:latin typeface="Times New Roman" panose="02020603050405020304" pitchFamily="18" charset="0"/>
              </a:rPr>
              <a:t>, H. (2016). Sampling Methods in Research Methodology; How to Choose a Sampling Technique for Research. </a:t>
            </a:r>
            <a:r>
              <a:rPr lang="en-IN" sz="1000" i="1" dirty="0">
                <a:effectLst/>
                <a:latin typeface="Times New Roman" panose="02020603050405020304" pitchFamily="18" charset="0"/>
              </a:rPr>
              <a:t>SSRN Electronic Journal</a:t>
            </a:r>
            <a:r>
              <a:rPr lang="en-IN" sz="1000" dirty="0">
                <a:effectLst/>
                <a:latin typeface="Times New Roman" panose="02020603050405020304" pitchFamily="18" charset="0"/>
              </a:rPr>
              <a:t>, [online] 5(2), pp.18–27. Available at: https://papers.ssrn.com/sol3/papers.cfm?abstract_id=3205035.</a:t>
            </a:r>
          </a:p>
          <a:p>
            <a:pPr>
              <a:lnSpc>
                <a:spcPct val="150000"/>
              </a:lnSpc>
            </a:pPr>
            <a:r>
              <a:rPr lang="en-IN" sz="1000" dirty="0">
                <a:effectLst/>
                <a:latin typeface="Times New Roman" panose="02020603050405020304" pitchFamily="18" charset="0"/>
              </a:rPr>
              <a:t>Warburton, D.E.R., Nicol, C.W. and Bredin, S.S.D. (2006). Health Benefits of Physical activity: the Evidence. </a:t>
            </a:r>
            <a:r>
              <a:rPr lang="en-IN" sz="1000" i="1" dirty="0">
                <a:effectLst/>
                <a:latin typeface="Times New Roman" panose="02020603050405020304" pitchFamily="18" charset="0"/>
              </a:rPr>
              <a:t>Canadian Medical Association Journal</a:t>
            </a:r>
            <a:r>
              <a:rPr lang="en-IN" sz="1000" dirty="0">
                <a:effectLst/>
                <a:latin typeface="Times New Roman" panose="02020603050405020304" pitchFamily="18" charset="0"/>
              </a:rPr>
              <a:t>, [online] 174(6), pp.801–809.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://doi.org/10.1503/cmaj.051351.</a:t>
            </a:r>
          </a:p>
          <a:p>
            <a:pPr>
              <a:lnSpc>
                <a:spcPct val="150000"/>
              </a:lnSpc>
            </a:pPr>
            <a:endParaRPr lang="en-IN" sz="1000" dirty="0">
              <a:effectLst/>
              <a:latin typeface="Times New Roman" panose="02020603050405020304" pitchFamily="18" charset="0"/>
            </a:endParaRPr>
          </a:p>
        </p:txBody>
      </p:sp>
    </p:spTree>
    <p:extLst>
      <p:ext uri="{BB962C8B-B14F-4D97-AF65-F5344CB8AC3E}">
        <p14:creationId xmlns:p14="http://schemas.microsoft.com/office/powerpoint/2010/main" val="93306263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780</TotalTime>
  <Words>2286</Words>
  <Application>Microsoft Office PowerPoint</Application>
  <PresentationFormat>Widescreen</PresentationFormat>
  <Paragraphs>103</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Century Gothic</vt:lpstr>
      <vt:lpstr>Söhne</vt:lpstr>
      <vt:lpstr>Times New Roman</vt:lpstr>
      <vt:lpstr>Wingdings 3</vt:lpstr>
      <vt:lpstr>Wisp</vt:lpstr>
      <vt:lpstr>Research Proposal: Prevalence of Physical Activity Among Students In A Public University   </vt:lpstr>
      <vt:lpstr>PowerPoint Presentation</vt:lpstr>
      <vt:lpstr>Introduction and Background</vt:lpstr>
      <vt:lpstr>Introduction and Background</vt:lpstr>
      <vt:lpstr>Introduction and Background</vt:lpstr>
      <vt:lpstr>Introduction and Background</vt:lpstr>
      <vt:lpstr>Rationale</vt:lpstr>
      <vt:lpstr>Rationale</vt:lpstr>
      <vt:lpstr>Rationale</vt:lpstr>
      <vt:lpstr>Research question</vt:lpstr>
      <vt:lpstr>Aim and objectives</vt:lpstr>
      <vt:lpstr>Aim and objectives</vt:lpstr>
      <vt:lpstr>Methodology</vt:lpstr>
      <vt:lpstr>Sampling</vt:lpstr>
      <vt:lpstr>Data collection</vt:lpstr>
      <vt:lpstr>Data Analysis</vt:lpstr>
      <vt:lpstr>Ethical considerations</vt:lpstr>
      <vt:lpstr>Implication of research</vt:lpstr>
      <vt:lpstr>Implication of research</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dc:creator>
  <cp:lastModifiedBy>Tomy Jose Thomas</cp:lastModifiedBy>
  <cp:revision>7</cp:revision>
  <dcterms:created xsi:type="dcterms:W3CDTF">2023-02-06T09:41:35Z</dcterms:created>
  <dcterms:modified xsi:type="dcterms:W3CDTF">2023-02-24T13:24:29Z</dcterms:modified>
</cp:coreProperties>
</file>