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diagrams/data1.xml" ContentType="application/vnd.openxmlformats-officedocument.drawingml.diagramData+xml"/>
  <Override PartName="/ppt/slideMasters/slideMaster1.xml" ContentType="application/vnd.openxmlformats-officedocument.presentationml.slideMaster+xml"/>
  <Override PartName="/ppt/notesSlides/notesSlide7.xml" ContentType="application/vnd.openxmlformats-officedocument.presentationml.notesSlide+xml"/>
  <Override PartName="/ppt/notesSlides/notesSlide11.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12.xml" ContentType="application/vnd.openxmlformats-officedocument.presentationml.notesSlide+xml"/>
  <Override PartName="/ppt/notesSlides/notesSlide10.xml" ContentType="application/vnd.openxmlformats-officedocument.presentationml.notesSlide+xml"/>
  <Override PartName="/ppt/notesSlides/notesSlide6.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diagrams/layout1.xml" ContentType="application/vnd.openxmlformats-officedocument.drawingml.diagramLayout+xml"/>
  <Override PartName="/ppt/diagrams/colors1.xml" ContentType="application/vnd.openxmlformats-officedocument.drawingml.diagramColors+xml"/>
  <Override PartName="/ppt/diagrams/drawing1.xml" ContentType="application/vnd.ms-office.drawingml.diagramDrawing+xml"/>
  <Override PartName="/ppt/diagrams/quickStyle1.xml" ContentType="application/vnd.openxmlformats-officedocument.drawingml.diagramStyl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27"/>
  </p:notesMasterIdLst>
  <p:sldIdLst>
    <p:sldId id="256" r:id="rId2"/>
    <p:sldId id="257" r:id="rId3"/>
    <p:sldId id="267" r:id="rId4"/>
    <p:sldId id="258" r:id="rId5"/>
    <p:sldId id="259" r:id="rId6"/>
    <p:sldId id="260" r:id="rId7"/>
    <p:sldId id="263" r:id="rId8"/>
    <p:sldId id="264" r:id="rId9"/>
    <p:sldId id="272" r:id="rId10"/>
    <p:sldId id="273" r:id="rId11"/>
    <p:sldId id="266" r:id="rId12"/>
    <p:sldId id="265" r:id="rId13"/>
    <p:sldId id="268" r:id="rId14"/>
    <p:sldId id="269" r:id="rId15"/>
    <p:sldId id="270" r:id="rId16"/>
    <p:sldId id="276" r:id="rId17"/>
    <p:sldId id="277" r:id="rId18"/>
    <p:sldId id="271" r:id="rId19"/>
    <p:sldId id="275" r:id="rId20"/>
    <p:sldId id="274" r:id="rId21"/>
    <p:sldId id="278" r:id="rId22"/>
    <p:sldId id="279" r:id="rId23"/>
    <p:sldId id="280" r:id="rId24"/>
    <p:sldId id="281" r:id="rId25"/>
    <p:sldId id="282" r:id="rId2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60700" autoAdjust="0"/>
  </p:normalViewPr>
  <p:slideViewPr>
    <p:cSldViewPr snapToGrid="0">
      <p:cViewPr varScale="1">
        <p:scale>
          <a:sx n="41" d="100"/>
          <a:sy n="41" d="100"/>
        </p:scale>
        <p:origin x="165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customXml" Target="../customXml/item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customXml" Target="../customXml/item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ustomXml" Target="../customXml/item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EBF95410-0B8F-4C54-971F-AF13A01B330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2BEA7F0-BFB0-4B8C-8DF3-717F4D356889}">
      <dgm:prSet/>
      <dgm:spPr/>
      <dgm:t>
        <a:bodyPr/>
        <a:lstStyle/>
        <a:p>
          <a:r>
            <a:rPr lang="en-GB"/>
            <a:t>Give students a new platform, to provide them with the suitable data to provide a clear indication of what courses that they are eligible for. </a:t>
          </a:r>
          <a:endParaRPr lang="en-US"/>
        </a:p>
      </dgm:t>
    </dgm:pt>
    <dgm:pt modelId="{8B58982C-B511-46A7-A5B7-2399EE873E33}" type="parTrans" cxnId="{0F0268D2-272C-4FF8-91C5-73D8955D7812}">
      <dgm:prSet/>
      <dgm:spPr/>
      <dgm:t>
        <a:bodyPr/>
        <a:lstStyle/>
        <a:p>
          <a:endParaRPr lang="en-US"/>
        </a:p>
      </dgm:t>
    </dgm:pt>
    <dgm:pt modelId="{F40E79C0-ACD1-472D-A8E8-06FBB9ACEC56}" type="sibTrans" cxnId="{0F0268D2-272C-4FF8-91C5-73D8955D7812}">
      <dgm:prSet/>
      <dgm:spPr/>
      <dgm:t>
        <a:bodyPr/>
        <a:lstStyle/>
        <a:p>
          <a:endParaRPr lang="en-US"/>
        </a:p>
      </dgm:t>
    </dgm:pt>
    <dgm:pt modelId="{74AB5675-6A32-4BB2-B64F-1B9C71CF0D15}">
      <dgm:prSet/>
      <dgm:spPr/>
      <dgm:t>
        <a:bodyPr/>
        <a:lstStyle/>
        <a:p>
          <a:r>
            <a:rPr lang="en-GB"/>
            <a:t>Making sure that they are put into the best possible position to be able to make a smooth transition into higher education. </a:t>
          </a:r>
          <a:endParaRPr lang="en-US"/>
        </a:p>
      </dgm:t>
    </dgm:pt>
    <dgm:pt modelId="{3822E6DE-F7ED-4C53-AA07-4B82F8E3AAB1}" type="parTrans" cxnId="{56576D54-303D-4105-B7F4-31C8D10D0ABF}">
      <dgm:prSet/>
      <dgm:spPr/>
      <dgm:t>
        <a:bodyPr/>
        <a:lstStyle/>
        <a:p>
          <a:endParaRPr lang="en-US"/>
        </a:p>
      </dgm:t>
    </dgm:pt>
    <dgm:pt modelId="{5FBE906B-7854-42CE-AF93-1476EA64762D}" type="sibTrans" cxnId="{56576D54-303D-4105-B7F4-31C8D10D0ABF}">
      <dgm:prSet/>
      <dgm:spPr/>
      <dgm:t>
        <a:bodyPr/>
        <a:lstStyle/>
        <a:p>
          <a:endParaRPr lang="en-US"/>
        </a:p>
      </dgm:t>
    </dgm:pt>
    <dgm:pt modelId="{1CE737E1-3C53-4249-A1BC-F2258DFAA8AE}" type="pres">
      <dgm:prSet presAssocID="{EBF95410-0B8F-4C54-971F-AF13A01B330E}" presName="root" presStyleCnt="0">
        <dgm:presLayoutVars>
          <dgm:dir/>
          <dgm:resizeHandles val="exact"/>
        </dgm:presLayoutVars>
      </dgm:prSet>
      <dgm:spPr/>
    </dgm:pt>
    <dgm:pt modelId="{35D3BCCD-EA2C-43DB-A2CB-9BCB3D0796DF}" type="pres">
      <dgm:prSet presAssocID="{A2BEA7F0-BFB0-4B8C-8DF3-717F4D356889}" presName="compNode" presStyleCnt="0"/>
      <dgm:spPr/>
    </dgm:pt>
    <dgm:pt modelId="{2F7EBF0A-9C22-48B2-8E7D-5AD0B0210782}" type="pres">
      <dgm:prSet presAssocID="{A2BEA7F0-BFB0-4B8C-8DF3-717F4D356889}" presName="bgRect" presStyleLbl="bgShp" presStyleIdx="0" presStyleCnt="2"/>
      <dgm:spPr/>
    </dgm:pt>
    <dgm:pt modelId="{FBD144B1-5E1A-42E1-9FD8-C771530BC7F2}" type="pres">
      <dgm:prSet presAssocID="{A2BEA7F0-BFB0-4B8C-8DF3-717F4D35688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8D838157-9B1D-49FF-828A-8DDEEAF167D4}" type="pres">
      <dgm:prSet presAssocID="{A2BEA7F0-BFB0-4B8C-8DF3-717F4D356889}" presName="spaceRect" presStyleCnt="0"/>
      <dgm:spPr/>
    </dgm:pt>
    <dgm:pt modelId="{C11E703B-AE08-45FF-96FA-71BB095EED7F}" type="pres">
      <dgm:prSet presAssocID="{A2BEA7F0-BFB0-4B8C-8DF3-717F4D356889}" presName="parTx" presStyleLbl="revTx" presStyleIdx="0" presStyleCnt="2">
        <dgm:presLayoutVars>
          <dgm:chMax val="0"/>
          <dgm:chPref val="0"/>
        </dgm:presLayoutVars>
      </dgm:prSet>
      <dgm:spPr/>
    </dgm:pt>
    <dgm:pt modelId="{BE77B292-DD32-473A-8D84-B40B5D8F96E6}" type="pres">
      <dgm:prSet presAssocID="{F40E79C0-ACD1-472D-A8E8-06FBB9ACEC56}" presName="sibTrans" presStyleCnt="0"/>
      <dgm:spPr/>
    </dgm:pt>
    <dgm:pt modelId="{648790A5-822F-49E2-A153-AC8AABD59D7E}" type="pres">
      <dgm:prSet presAssocID="{74AB5675-6A32-4BB2-B64F-1B9C71CF0D15}" presName="compNode" presStyleCnt="0"/>
      <dgm:spPr/>
    </dgm:pt>
    <dgm:pt modelId="{162D12CD-BF97-49CA-A37B-E32664F6A400}" type="pres">
      <dgm:prSet presAssocID="{74AB5675-6A32-4BB2-B64F-1B9C71CF0D15}" presName="bgRect" presStyleLbl="bgShp" presStyleIdx="1" presStyleCnt="2"/>
      <dgm:spPr/>
    </dgm:pt>
    <dgm:pt modelId="{352ABE51-1FA7-4BA6-BAA9-6F579433E63B}" type="pres">
      <dgm:prSet presAssocID="{74AB5675-6A32-4BB2-B64F-1B9C71CF0D1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F3A086E2-02F3-4B32-8596-187093E7EC20}" type="pres">
      <dgm:prSet presAssocID="{74AB5675-6A32-4BB2-B64F-1B9C71CF0D15}" presName="spaceRect" presStyleCnt="0"/>
      <dgm:spPr/>
    </dgm:pt>
    <dgm:pt modelId="{0320578F-E08C-4FBD-AAC3-4F57916B47E9}" type="pres">
      <dgm:prSet presAssocID="{74AB5675-6A32-4BB2-B64F-1B9C71CF0D15}" presName="parTx" presStyleLbl="revTx" presStyleIdx="1" presStyleCnt="2">
        <dgm:presLayoutVars>
          <dgm:chMax val="0"/>
          <dgm:chPref val="0"/>
        </dgm:presLayoutVars>
      </dgm:prSet>
      <dgm:spPr/>
    </dgm:pt>
  </dgm:ptLst>
  <dgm:cxnLst>
    <dgm:cxn modelId="{0B1C9203-95B6-47D3-B68B-213EC44527BC}" type="presOf" srcId="{A2BEA7F0-BFB0-4B8C-8DF3-717F4D356889}" destId="{C11E703B-AE08-45FF-96FA-71BB095EED7F}" srcOrd="0" destOrd="0" presId="urn:microsoft.com/office/officeart/2018/2/layout/IconVerticalSolidList"/>
    <dgm:cxn modelId="{6D653E6A-4137-4CD2-BA9C-496FD697E520}" type="presOf" srcId="{74AB5675-6A32-4BB2-B64F-1B9C71CF0D15}" destId="{0320578F-E08C-4FBD-AAC3-4F57916B47E9}" srcOrd="0" destOrd="0" presId="urn:microsoft.com/office/officeart/2018/2/layout/IconVerticalSolidList"/>
    <dgm:cxn modelId="{56576D54-303D-4105-B7F4-31C8D10D0ABF}" srcId="{EBF95410-0B8F-4C54-971F-AF13A01B330E}" destId="{74AB5675-6A32-4BB2-B64F-1B9C71CF0D15}" srcOrd="1" destOrd="0" parTransId="{3822E6DE-F7ED-4C53-AA07-4B82F8E3AAB1}" sibTransId="{5FBE906B-7854-42CE-AF93-1476EA64762D}"/>
    <dgm:cxn modelId="{BDA3288F-2B17-49E3-A2BD-397FDBA36F57}" type="presOf" srcId="{EBF95410-0B8F-4C54-971F-AF13A01B330E}" destId="{1CE737E1-3C53-4249-A1BC-F2258DFAA8AE}" srcOrd="0" destOrd="0" presId="urn:microsoft.com/office/officeart/2018/2/layout/IconVerticalSolidList"/>
    <dgm:cxn modelId="{0F0268D2-272C-4FF8-91C5-73D8955D7812}" srcId="{EBF95410-0B8F-4C54-971F-AF13A01B330E}" destId="{A2BEA7F0-BFB0-4B8C-8DF3-717F4D356889}" srcOrd="0" destOrd="0" parTransId="{8B58982C-B511-46A7-A5B7-2399EE873E33}" sibTransId="{F40E79C0-ACD1-472D-A8E8-06FBB9ACEC56}"/>
    <dgm:cxn modelId="{A0861C00-9F1F-40EC-AA58-D23E39433267}" type="presParOf" srcId="{1CE737E1-3C53-4249-A1BC-F2258DFAA8AE}" destId="{35D3BCCD-EA2C-43DB-A2CB-9BCB3D0796DF}" srcOrd="0" destOrd="0" presId="urn:microsoft.com/office/officeart/2018/2/layout/IconVerticalSolidList"/>
    <dgm:cxn modelId="{4673ED1F-E88F-49CA-B15A-EDE51AFC8D38}" type="presParOf" srcId="{35D3BCCD-EA2C-43DB-A2CB-9BCB3D0796DF}" destId="{2F7EBF0A-9C22-48B2-8E7D-5AD0B0210782}" srcOrd="0" destOrd="0" presId="urn:microsoft.com/office/officeart/2018/2/layout/IconVerticalSolidList"/>
    <dgm:cxn modelId="{2BB64190-B125-4FC5-A1EE-F697EDD93470}" type="presParOf" srcId="{35D3BCCD-EA2C-43DB-A2CB-9BCB3D0796DF}" destId="{FBD144B1-5E1A-42E1-9FD8-C771530BC7F2}" srcOrd="1" destOrd="0" presId="urn:microsoft.com/office/officeart/2018/2/layout/IconVerticalSolidList"/>
    <dgm:cxn modelId="{96285CB6-4F49-4EC4-BDD1-6AB7788E044C}" type="presParOf" srcId="{35D3BCCD-EA2C-43DB-A2CB-9BCB3D0796DF}" destId="{8D838157-9B1D-49FF-828A-8DDEEAF167D4}" srcOrd="2" destOrd="0" presId="urn:microsoft.com/office/officeart/2018/2/layout/IconVerticalSolidList"/>
    <dgm:cxn modelId="{7654F44C-00FB-453A-B53A-62292C07DA47}" type="presParOf" srcId="{35D3BCCD-EA2C-43DB-A2CB-9BCB3D0796DF}" destId="{C11E703B-AE08-45FF-96FA-71BB095EED7F}" srcOrd="3" destOrd="0" presId="urn:microsoft.com/office/officeart/2018/2/layout/IconVerticalSolidList"/>
    <dgm:cxn modelId="{543FEDC4-8505-45FD-9498-AF7A56766F19}" type="presParOf" srcId="{1CE737E1-3C53-4249-A1BC-F2258DFAA8AE}" destId="{BE77B292-DD32-473A-8D84-B40B5D8F96E6}" srcOrd="1" destOrd="0" presId="urn:microsoft.com/office/officeart/2018/2/layout/IconVerticalSolidList"/>
    <dgm:cxn modelId="{B8124772-9AFA-4611-BF81-5AAB2AD8D860}" type="presParOf" srcId="{1CE737E1-3C53-4249-A1BC-F2258DFAA8AE}" destId="{648790A5-822F-49E2-A153-AC8AABD59D7E}" srcOrd="2" destOrd="0" presId="urn:microsoft.com/office/officeart/2018/2/layout/IconVerticalSolidList"/>
    <dgm:cxn modelId="{5698360C-DEB6-4BB6-9C3C-87F5930B5CA2}" type="presParOf" srcId="{648790A5-822F-49E2-A153-AC8AABD59D7E}" destId="{162D12CD-BF97-49CA-A37B-E32664F6A400}" srcOrd="0" destOrd="0" presId="urn:microsoft.com/office/officeart/2018/2/layout/IconVerticalSolidList"/>
    <dgm:cxn modelId="{C53256B0-2668-439E-BD81-490E3185F173}" type="presParOf" srcId="{648790A5-822F-49E2-A153-AC8AABD59D7E}" destId="{352ABE51-1FA7-4BA6-BAA9-6F579433E63B}" srcOrd="1" destOrd="0" presId="urn:microsoft.com/office/officeart/2018/2/layout/IconVerticalSolidList"/>
    <dgm:cxn modelId="{3733426E-0695-47F6-A54F-FF00F2874430}" type="presParOf" srcId="{648790A5-822F-49E2-A153-AC8AABD59D7E}" destId="{F3A086E2-02F3-4B32-8596-187093E7EC20}" srcOrd="2" destOrd="0" presId="urn:microsoft.com/office/officeart/2018/2/layout/IconVerticalSolidList"/>
    <dgm:cxn modelId="{EC7A8054-5B4D-4EE3-86A4-59A44FEACAF0}" type="presParOf" srcId="{648790A5-822F-49E2-A153-AC8AABD59D7E}" destId="{0320578F-E08C-4FBD-AAC3-4F57916B47E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7EBF0A-9C22-48B2-8E7D-5AD0B0210782}">
      <dsp:nvSpPr>
        <dsp:cNvPr id="0" name=""/>
        <dsp:cNvSpPr/>
      </dsp:nvSpPr>
      <dsp:spPr>
        <a:xfrm>
          <a:off x="0" y="741369"/>
          <a:ext cx="6858000" cy="136868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D144B1-5E1A-42E1-9FD8-C771530BC7F2}">
      <dsp:nvSpPr>
        <dsp:cNvPr id="0" name=""/>
        <dsp:cNvSpPr/>
      </dsp:nvSpPr>
      <dsp:spPr>
        <a:xfrm>
          <a:off x="414026" y="1049323"/>
          <a:ext cx="752775" cy="7527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1E703B-AE08-45FF-96FA-71BB095EED7F}">
      <dsp:nvSpPr>
        <dsp:cNvPr id="0" name=""/>
        <dsp:cNvSpPr/>
      </dsp:nvSpPr>
      <dsp:spPr>
        <a:xfrm>
          <a:off x="1580827" y="741369"/>
          <a:ext cx="5277172" cy="1368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852" tIns="144852" rIns="144852" bIns="144852" numCol="1" spcCol="1270" anchor="ctr" anchorCtr="0">
          <a:noAutofit/>
        </a:bodyPr>
        <a:lstStyle/>
        <a:p>
          <a:pPr marL="0" lvl="0" indent="0" algn="l" defTabSz="844550">
            <a:lnSpc>
              <a:spcPct val="90000"/>
            </a:lnSpc>
            <a:spcBef>
              <a:spcPct val="0"/>
            </a:spcBef>
            <a:spcAft>
              <a:spcPct val="35000"/>
            </a:spcAft>
            <a:buNone/>
          </a:pPr>
          <a:r>
            <a:rPr lang="en-GB" sz="1900" kern="1200"/>
            <a:t>Give students a new platform, to provide them with the suitable data to provide a clear indication of what courses that they are eligible for. </a:t>
          </a:r>
          <a:endParaRPr lang="en-US" sz="1900" kern="1200"/>
        </a:p>
      </dsp:txBody>
      <dsp:txXfrm>
        <a:off x="1580827" y="741369"/>
        <a:ext cx="5277172" cy="1368682"/>
      </dsp:txXfrm>
    </dsp:sp>
    <dsp:sp modelId="{162D12CD-BF97-49CA-A37B-E32664F6A400}">
      <dsp:nvSpPr>
        <dsp:cNvPr id="0" name=""/>
        <dsp:cNvSpPr/>
      </dsp:nvSpPr>
      <dsp:spPr>
        <a:xfrm>
          <a:off x="0" y="2452222"/>
          <a:ext cx="6858000" cy="136868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2ABE51-1FA7-4BA6-BAA9-6F579433E63B}">
      <dsp:nvSpPr>
        <dsp:cNvPr id="0" name=""/>
        <dsp:cNvSpPr/>
      </dsp:nvSpPr>
      <dsp:spPr>
        <a:xfrm>
          <a:off x="414026" y="2760175"/>
          <a:ext cx="752775" cy="7527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20578F-E08C-4FBD-AAC3-4F57916B47E9}">
      <dsp:nvSpPr>
        <dsp:cNvPr id="0" name=""/>
        <dsp:cNvSpPr/>
      </dsp:nvSpPr>
      <dsp:spPr>
        <a:xfrm>
          <a:off x="1580827" y="2452222"/>
          <a:ext cx="5277172" cy="1368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852" tIns="144852" rIns="144852" bIns="144852" numCol="1" spcCol="1270" anchor="ctr" anchorCtr="0">
          <a:noAutofit/>
        </a:bodyPr>
        <a:lstStyle/>
        <a:p>
          <a:pPr marL="0" lvl="0" indent="0" algn="l" defTabSz="844550">
            <a:lnSpc>
              <a:spcPct val="90000"/>
            </a:lnSpc>
            <a:spcBef>
              <a:spcPct val="0"/>
            </a:spcBef>
            <a:spcAft>
              <a:spcPct val="35000"/>
            </a:spcAft>
            <a:buNone/>
          </a:pPr>
          <a:r>
            <a:rPr lang="en-GB" sz="1900" kern="1200"/>
            <a:t>Making sure that they are put into the best possible position to be able to make a smooth transition into higher education. </a:t>
          </a:r>
          <a:endParaRPr lang="en-US" sz="1900" kern="1200"/>
        </a:p>
      </dsp:txBody>
      <dsp:txXfrm>
        <a:off x="1580827" y="2452222"/>
        <a:ext cx="5277172" cy="136868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AD3CC4-02AF-4D91-9351-B4BD710AC3BC}" type="datetimeFigureOut">
              <a:t>4/27/2023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12A241-8C09-4D9F-9D43-D3AE08355889}" type="slidenum">
              <a:t>‹#›</a:t>
            </a:fld>
            <a:endParaRPr lang="en-GB"/>
          </a:p>
        </p:txBody>
      </p:sp>
    </p:spTree>
    <p:extLst>
      <p:ext uri="{BB962C8B-B14F-4D97-AF65-F5344CB8AC3E}">
        <p14:creationId xmlns:p14="http://schemas.microsoft.com/office/powerpoint/2010/main" val="36661503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Course marketing techniques are used very frequently by many educational institutions throughout the academic year for students who are ready to make a transition into their next stages of their education career. </a:t>
            </a:r>
            <a:endParaRPr lang="en-US"/>
          </a:p>
          <a:p>
            <a:r>
              <a:rPr lang="en-US" dirty="0"/>
              <a:t> it is how they operate to try and ensure that they make their services known to a student to make sure that they are at the top of students lists when it comes to making that transition to the next stage. </a:t>
            </a:r>
            <a:endParaRPr lang="en-GB" dirty="0"/>
          </a:p>
          <a:p>
            <a:r>
              <a:rPr lang="en-US" dirty="0"/>
              <a:t>This can provide the students with the information of what is going to occur on that course this can range from what is going to be taught on the course to what will be required to achieve the best possible results on the course.  </a:t>
            </a:r>
            <a:endParaRPr lang="en-GB" dirty="0"/>
          </a:p>
          <a:p>
            <a:r>
              <a:rPr lang="en-US" dirty="0"/>
              <a:t> </a:t>
            </a:r>
            <a:endParaRPr lang="en-GB" dirty="0"/>
          </a:p>
          <a:p>
            <a:r>
              <a:rPr lang="en-US" dirty="0"/>
              <a:t> </a:t>
            </a:r>
            <a:endParaRPr lang="en-GB" dirty="0"/>
          </a:p>
          <a:p>
            <a:r>
              <a:rPr lang="en-US" dirty="0"/>
              <a:t> </a:t>
            </a:r>
            <a:endParaRPr lang="en-GB" dirty="0"/>
          </a:p>
          <a:p>
            <a:r>
              <a:rPr lang="en-US" dirty="0"/>
              <a:t>This content can be displayed to the students in a variety of ways it just ensures that they give valuable information and content, so the students are fully aware of what to expect when they potentially select their services. </a:t>
            </a:r>
            <a:endParaRPr lang="en-GB"/>
          </a:p>
          <a:p>
            <a:endParaRPr lang="en-US" dirty="0">
              <a:cs typeface="Calibri"/>
            </a:endParaRPr>
          </a:p>
          <a:p>
            <a:r>
              <a:rPr lang="en-US" dirty="0"/>
              <a:t> Aimed towards those who are currently studying their a-levels and are now looking to make that smooth transition into university. Ensuring that suitable content is created to meet the correct target audience.  </a:t>
            </a:r>
            <a:endParaRPr lang="en-GB" dirty="0"/>
          </a:p>
          <a:p>
            <a:r>
              <a:rPr lang="en-US" dirty="0"/>
              <a:t> </a:t>
            </a:r>
            <a:endParaRPr lang="en-GB"/>
          </a:p>
          <a:p>
            <a:r>
              <a:rPr lang="en-US" dirty="0"/>
              <a:t>Social Media marketing is another technique that HE institutions use to recruit students. They will create content and promote it on their social media platforms. Students sometimes use social media to gather more background research on the school, it is said that “70% of students use social media to research higher educational institutions”.  </a:t>
            </a:r>
            <a:endParaRPr lang="en-GB" dirty="0">
              <a:cs typeface="Calibri"/>
            </a:endParaRPr>
          </a:p>
        </p:txBody>
      </p:sp>
      <p:sp>
        <p:nvSpPr>
          <p:cNvPr id="4" name="Slide Number Placeholder 3"/>
          <p:cNvSpPr>
            <a:spLocks noGrp="1"/>
          </p:cNvSpPr>
          <p:nvPr>
            <p:ph type="sldNum" sz="quarter" idx="5"/>
          </p:nvPr>
        </p:nvSpPr>
        <p:spPr/>
        <p:txBody>
          <a:bodyPr/>
          <a:lstStyle/>
          <a:p>
            <a:fld id="{7712A241-8C09-4D9F-9D43-D3AE08355889}" type="slidenum">
              <a:rPr lang="en-GB"/>
              <a:t>4</a:t>
            </a:fld>
            <a:endParaRPr lang="en-GB"/>
          </a:p>
        </p:txBody>
      </p:sp>
    </p:spTree>
    <p:extLst>
      <p:ext uri="{BB962C8B-B14F-4D97-AF65-F5344CB8AC3E}">
        <p14:creationId xmlns:p14="http://schemas.microsoft.com/office/powerpoint/2010/main" val="3407698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create a career plan for their potential career, it can consist of, “list of steps you can take to accomplish your goals in professional future” (4), as well as the steps that are required, It also can contain a set of goals which are required to meet, both in the long and short term. Which a student can work to for them to meet during the year </a:t>
            </a:r>
            <a:endParaRPr lang="en-US"/>
          </a:p>
          <a:p>
            <a:r>
              <a:rPr lang="en-GB" dirty="0"/>
              <a:t> </a:t>
            </a:r>
            <a:endParaRPr lang="en-GB" dirty="0">
              <a:cs typeface="Calibri"/>
            </a:endParaRPr>
          </a:p>
          <a:p>
            <a:r>
              <a:rPr lang="en-GB" dirty="0"/>
              <a:t>A career plan is a breakdown of the students' career, it can provide them a platform to be able to make the correct decisions along the way. These are like, what is the correct classes to take to get the suitable grades, or what is the next steps to take in the sense of the correct job. Providing the correct steps required to get their ideal career.  </a:t>
            </a:r>
            <a:endParaRPr lang="en-GB" dirty="0">
              <a:cs typeface="Calibri"/>
            </a:endParaRPr>
          </a:p>
          <a:p>
            <a:endParaRPr lang="en-GB" dirty="0"/>
          </a:p>
          <a:p>
            <a:r>
              <a:rPr lang="en-GB" dirty="0"/>
              <a:t>Do some research around the potential career path see that if you can find any other potential job openings that could arise from completing that course/degree. Aswell at looking at opportunities that can be made available due to the course that you are on, also take into consideration what interests you, it can be important that you consider what interests you as this can also provide new potential job opportunities, as during your career you always want to do something that you want to enjoy </a:t>
            </a:r>
          </a:p>
          <a:p>
            <a:r>
              <a:rPr lang="en-GB" dirty="0"/>
              <a:t> </a:t>
            </a:r>
          </a:p>
          <a:p>
            <a:r>
              <a:rPr lang="en-GB" dirty="0"/>
              <a:t>After conducting some research, the HE institutions are providing students with an environment where they can have a one-to-one meeting with a career advisor, to aid with ensuring that a student can be steered into the correct direction with their career.  </a:t>
            </a:r>
            <a:endParaRPr lang="en-GB" dirty="0">
              <a:cs typeface="Calibri" panose="020F0502020204030204"/>
            </a:endParaRPr>
          </a:p>
          <a:p>
            <a:r>
              <a:rPr lang="en-GB" dirty="0"/>
              <a:t> </a:t>
            </a:r>
            <a:endParaRPr lang="en-GB" dirty="0">
              <a:cs typeface="Calibri" panose="020F0502020204030204"/>
            </a:endParaRPr>
          </a:p>
          <a:p>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7712A241-8C09-4D9F-9D43-D3AE08355889}" type="slidenum">
              <a:t>5</a:t>
            </a:fld>
            <a:endParaRPr lang="en-GB"/>
          </a:p>
        </p:txBody>
      </p:sp>
    </p:spTree>
    <p:extLst>
      <p:ext uri="{BB962C8B-B14F-4D97-AF65-F5344CB8AC3E}">
        <p14:creationId xmlns:p14="http://schemas.microsoft.com/office/powerpoint/2010/main" val="14742036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study that was conducted by The University of Cork, they found that students making the incorrect choice for their course is the main reason that a student will not progress in higher education (). For students making the correct choice and decisions when making the transition to higher education is “critical” (5), it can have an impact on “their professional life and future” (5), so there should be a lot of thought that goes into this stage of a student's career, and certainly should not be taken lightly by any student.</a:t>
            </a:r>
          </a:p>
          <a:p>
            <a:endParaRPr lang="en-US" dirty="0"/>
          </a:p>
          <a:p>
            <a:r>
              <a:rPr lang="en-US" dirty="0"/>
              <a:t>One is the influence of friends. Sometimes students take courses to ensure that they are selected on the same course as their friends. This isn't a good attitude towards selecting your course, as you could find out quickly it isn't for you and then leads to the student not engaging in the subject, and then eventually not progressing on the course or dropping out. </a:t>
            </a:r>
          </a:p>
          <a:p>
            <a:endParaRPr lang="en-US" dirty="0">
              <a:cs typeface="Calibri" panose="020F0502020204030204"/>
            </a:endParaRPr>
          </a:p>
          <a:p>
            <a:r>
              <a:rPr lang="en-US" dirty="0"/>
              <a:t>lack of understanding and not being aware of potential opportunities, they could select a course which they do not know much about, but only select it because of the course title, some students tend to do limited research into that course, and the subjects within the degree/course could be not what the expected</a:t>
            </a:r>
            <a:endParaRPr lang="en-US" dirty="0">
              <a:cs typeface="Calibri" panose="020F0502020204030204"/>
            </a:endParaRPr>
          </a:p>
          <a:p>
            <a:endParaRPr lang="en-US" dirty="0"/>
          </a:p>
          <a:p>
            <a:r>
              <a:rPr lang="en-US" dirty="0"/>
              <a:t>A lack of understanding of the course. A student can select their course solely down to the course title, they could see a course title that excites them and select that course. Unfortunately for them they will see that the course they selected isn’t what they expected. This could then lead to them being doing a course they are unable to work with as their lack of understanding lead them to this situation</a:t>
            </a:r>
          </a:p>
          <a:p>
            <a:endParaRPr lang="en-US" dirty="0">
              <a:cs typeface="Calibri"/>
            </a:endParaRPr>
          </a:p>
          <a:p>
            <a:r>
              <a:rPr lang="en-US" dirty="0"/>
              <a:t>A lack of dedication to complete a course it then leads to a lack of productivity. This could mean when a student is doing their studies they are not working to the best of their ability. Leading them to be demotivated and fall behind in lessons. This could then lead to a student coming distracted and not putting in the required effort as their interests are elsewhere. this then can lead to them becoming disinterested in their course, this could then lead to them dropping out of their course. </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7712A241-8C09-4D9F-9D43-D3AE08355889}" type="slidenum">
              <a:rPr lang="en-GB"/>
              <a:t>6</a:t>
            </a:fld>
            <a:endParaRPr lang="en-GB"/>
          </a:p>
        </p:txBody>
      </p:sp>
    </p:spTree>
    <p:extLst>
      <p:ext uri="{BB962C8B-B14F-4D97-AF65-F5344CB8AC3E}">
        <p14:creationId xmlns:p14="http://schemas.microsoft.com/office/powerpoint/2010/main" val="34722147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Statistics can show the level of accomplishment at the school. Makes it appealing to students. it can be a key factor in a student in selecting one school instead of another. Aswell as students it is a good indicator for the parents/guardians of that student because they want to ensure that they are putting their child at the best environment for them to meet their potential in their academic career. </a:t>
            </a:r>
            <a:endParaRPr lang="en-US"/>
          </a:p>
          <a:p>
            <a:endParaRPr lang="en-US" dirty="0">
              <a:cs typeface="Calibri"/>
            </a:endParaRPr>
          </a:p>
          <a:p>
            <a:r>
              <a:rPr lang="en-US" dirty="0"/>
              <a:t>it is terrific way for a school/university to fit a lot of information into a short video, making content to suit the target audience. For the students it is also easily accessible for them to view these videos.</a:t>
            </a:r>
            <a:endParaRPr lang="en-US" dirty="0">
              <a:cs typeface="Calibri"/>
            </a:endParaRPr>
          </a:p>
          <a:p>
            <a:endParaRPr lang="en-US" dirty="0">
              <a:cs typeface="Calibri"/>
            </a:endParaRPr>
          </a:p>
          <a:p>
            <a:r>
              <a:rPr lang="en-US" dirty="0"/>
              <a:t>It will divert the correct traffic to their website, by using the correct keywords, providing all kinds of content which can answer students' questions. Overall the main goal of SEO, you want to be at the top of the search ranking then the school being seen by the potential students, they can then look at the content that is produced on the website and after doing more research on the website leading to a student's number one choice of school to attend.</a:t>
            </a:r>
            <a:endParaRPr lang="en-US" dirty="0">
              <a:cs typeface="Calibri"/>
            </a:endParaRPr>
          </a:p>
        </p:txBody>
      </p:sp>
      <p:sp>
        <p:nvSpPr>
          <p:cNvPr id="4" name="Slide Number Placeholder 3"/>
          <p:cNvSpPr>
            <a:spLocks noGrp="1"/>
          </p:cNvSpPr>
          <p:nvPr>
            <p:ph type="sldNum" sz="quarter" idx="5"/>
          </p:nvPr>
        </p:nvSpPr>
        <p:spPr/>
        <p:txBody>
          <a:bodyPr/>
          <a:lstStyle/>
          <a:p>
            <a:fld id="{7712A241-8C09-4D9F-9D43-D3AE08355889}" type="slidenum">
              <a:rPr lang="en-GB"/>
              <a:t>7</a:t>
            </a:fld>
            <a:endParaRPr lang="en-GB"/>
          </a:p>
        </p:txBody>
      </p:sp>
    </p:spTree>
    <p:extLst>
      <p:ext uri="{BB962C8B-B14F-4D97-AF65-F5344CB8AC3E}">
        <p14:creationId xmlns:p14="http://schemas.microsoft.com/office/powerpoint/2010/main" val="36304733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a suitable time to create a career plan, just before adventuring into the world of work. Researching around the job that you want to eventually achieve, then conducting further research around that role and see what jobs are required before hand to ensure that you are going on the correct path.</a:t>
            </a:r>
          </a:p>
          <a:p>
            <a:endParaRPr lang="en-US" dirty="0">
              <a:cs typeface="Calibri"/>
            </a:endParaRPr>
          </a:p>
          <a:p>
            <a:r>
              <a:rPr lang="en-US" dirty="0"/>
              <a:t>Ensure that the goals that are set are realistic. Don’t set goals which are unrealistic, you always want to set goals that for the upcoming year, that are attainable. Ensuring that you can monitor yourself on a yearly basis. Making yourself a better candidate overall. Building a solid platform to build off next year.</a:t>
            </a:r>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7712A241-8C09-4D9F-9D43-D3AE08355889}" type="slidenum">
              <a:rPr lang="en-GB"/>
              <a:t>8</a:t>
            </a:fld>
            <a:endParaRPr lang="en-GB"/>
          </a:p>
        </p:txBody>
      </p:sp>
    </p:spTree>
    <p:extLst>
      <p:ext uri="{BB962C8B-B14F-4D97-AF65-F5344CB8AC3E}">
        <p14:creationId xmlns:p14="http://schemas.microsoft.com/office/powerpoint/2010/main" val="31679772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buFont typeface="Arial" panose="020B0604020202020204" pitchFamily="34" charset="0"/>
              <a:buChar char="•"/>
            </a:pPr>
            <a:r>
              <a:rPr lang="en-GB" sz="1800" b="0" i="0" dirty="0">
                <a:solidFill>
                  <a:srgbClr val="000000"/>
                </a:solidFill>
                <a:effectLst/>
                <a:latin typeface="Calibri" panose="020F0502020204030204" pitchFamily="34" charset="0"/>
              </a:rPr>
              <a:t>There is a rise in available techniques that can provide help for students for them getting the correct assistance for themselves to ensure that they find the correct course.  </a:t>
            </a:r>
          </a:p>
          <a:p>
            <a:pPr algn="l" rtl="0" fontAlgn="base"/>
            <a:r>
              <a:rPr lang="en-GB" sz="1800" b="0" i="0" dirty="0">
                <a:solidFill>
                  <a:srgbClr val="000000"/>
                </a:solidFill>
                <a:effectLst/>
                <a:latin typeface="Calibri" panose="020F0502020204030204" pitchFamily="34" charset="0"/>
              </a:rPr>
              <a:t> </a:t>
            </a:r>
            <a:endParaRPr lang="en-GB" b="0" i="0" dirty="0">
              <a:solidFill>
                <a:srgbClr val="000000"/>
              </a:solidFill>
              <a:effectLst/>
              <a:latin typeface="Calibri" panose="020F0502020204030204" pitchFamily="34" charset="0"/>
            </a:endParaRPr>
          </a:p>
          <a:p>
            <a:pPr algn="l" rtl="0" fontAlgn="base">
              <a:buFont typeface="Arial" panose="020B0604020202020204" pitchFamily="34" charset="0"/>
              <a:buChar char="•"/>
            </a:pPr>
            <a:r>
              <a:rPr lang="en-GB" sz="1800" b="0" i="0" dirty="0">
                <a:solidFill>
                  <a:srgbClr val="000000"/>
                </a:solidFill>
                <a:effectLst/>
                <a:latin typeface="Calibri" panose="020F0502020204030204" pitchFamily="34" charset="0"/>
              </a:rPr>
              <a:t>There is suitable material online for students to get some clarity and advice for their career, the likes of Careers Wales for example.  </a:t>
            </a:r>
          </a:p>
          <a:p>
            <a:pPr algn="l" rtl="0" fontAlgn="base"/>
            <a:r>
              <a:rPr lang="en-GB" sz="1800" b="0" i="0" dirty="0">
                <a:solidFill>
                  <a:srgbClr val="000000"/>
                </a:solidFill>
                <a:effectLst/>
                <a:latin typeface="Calibri" panose="020F0502020204030204" pitchFamily="34" charset="0"/>
              </a:rPr>
              <a:t> </a:t>
            </a:r>
            <a:endParaRPr lang="en-GB" b="0" i="0" dirty="0">
              <a:solidFill>
                <a:srgbClr val="000000"/>
              </a:solidFill>
              <a:effectLst/>
              <a:latin typeface="Calibri" panose="020F0502020204030204" pitchFamily="34" charset="0"/>
            </a:endParaRPr>
          </a:p>
          <a:p>
            <a:pPr algn="l" rtl="0" fontAlgn="base">
              <a:buFont typeface="Arial" panose="020B0604020202020204" pitchFamily="34" charset="0"/>
              <a:buChar char="•"/>
            </a:pPr>
            <a:r>
              <a:rPr lang="en-GB" sz="1800" b="0" i="0" dirty="0">
                <a:solidFill>
                  <a:srgbClr val="000000"/>
                </a:solidFill>
                <a:effectLst/>
                <a:latin typeface="Calibri" panose="020F0502020204030204" pitchFamily="34" charset="0"/>
              </a:rPr>
              <a:t>Higher education institutions in the local area are offering guidance services to their students. </a:t>
            </a:r>
          </a:p>
          <a:p>
            <a:endParaRPr lang="en-GB" dirty="0"/>
          </a:p>
        </p:txBody>
      </p:sp>
      <p:sp>
        <p:nvSpPr>
          <p:cNvPr id="4" name="Slide Number Placeholder 3"/>
          <p:cNvSpPr>
            <a:spLocks noGrp="1"/>
          </p:cNvSpPr>
          <p:nvPr>
            <p:ph type="sldNum" sz="quarter" idx="5"/>
          </p:nvPr>
        </p:nvSpPr>
        <p:spPr/>
        <p:txBody>
          <a:bodyPr/>
          <a:lstStyle/>
          <a:p>
            <a:fld id="{7712A241-8C09-4D9F-9D43-D3AE08355889}" type="slidenum">
              <a:rPr lang="en-GB" smtClean="0"/>
              <a:t>12</a:t>
            </a:fld>
            <a:endParaRPr lang="en-GB"/>
          </a:p>
        </p:txBody>
      </p:sp>
    </p:spTree>
    <p:extLst>
      <p:ext uri="{BB962C8B-B14F-4D97-AF65-F5344CB8AC3E}">
        <p14:creationId xmlns:p14="http://schemas.microsoft.com/office/powerpoint/2010/main" val="32565913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application has been tailored to ensure that it meets both the aims and objectives of the project which were set at the beginning of the project.  </a:t>
            </a:r>
            <a:endParaRPr lang="en-US"/>
          </a:p>
          <a:p>
            <a:r>
              <a:rPr lang="en-US" dirty="0"/>
              <a:t> </a:t>
            </a:r>
            <a:endParaRPr lang="en-GB" dirty="0"/>
          </a:p>
          <a:p>
            <a:r>
              <a:rPr lang="en-US" dirty="0"/>
              <a:t>With the application, the aim of the project was met, the application that was created does produce the results that were wanted, students are able to view what courses that they are eligible to take.   </a:t>
            </a:r>
            <a:endParaRPr lang="en-GB"/>
          </a:p>
          <a:p>
            <a:r>
              <a:rPr lang="en-US" dirty="0"/>
              <a:t> </a:t>
            </a:r>
            <a:endParaRPr lang="en-GB" dirty="0"/>
          </a:p>
          <a:p>
            <a:r>
              <a:rPr lang="en-US" dirty="0"/>
              <a:t>With the objectives, all but one was met. There was a development change which made a minor difference to not being able to meet one part of the objective. Meaning a web-based application could not be created. </a:t>
            </a:r>
            <a:endParaRPr lang="en-GB"/>
          </a:p>
        </p:txBody>
      </p:sp>
      <p:sp>
        <p:nvSpPr>
          <p:cNvPr id="4" name="Slide Number Placeholder 3"/>
          <p:cNvSpPr>
            <a:spLocks noGrp="1"/>
          </p:cNvSpPr>
          <p:nvPr>
            <p:ph type="sldNum" sz="quarter" idx="5"/>
          </p:nvPr>
        </p:nvSpPr>
        <p:spPr/>
        <p:txBody>
          <a:bodyPr/>
          <a:lstStyle/>
          <a:p>
            <a:fld id="{7712A241-8C09-4D9F-9D43-D3AE08355889}" type="slidenum">
              <a:rPr lang="en-GB"/>
              <a:t>13</a:t>
            </a:fld>
            <a:endParaRPr lang="en-GB"/>
          </a:p>
        </p:txBody>
      </p:sp>
    </p:spTree>
    <p:extLst>
      <p:ext uri="{BB962C8B-B14F-4D97-AF65-F5344CB8AC3E}">
        <p14:creationId xmlns:p14="http://schemas.microsoft.com/office/powerpoint/2010/main" val="20253075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the time constraints, thankfully the testing process was a success, as all the functions and the system were suitable for use. Usability testing was also a success. Testing was an immense success. When conducting the testing process, there was always an idea that not every function would pass the test. Thankfully all the buttons were able to pass first time. All the results were positive, and it did not require any changes. Same with the usability testing. This was also a success as the user who conducted this test found minimal errors or problems with the system. When running a final debug process on the application before the deadline, there was no errors with the code whatsoever. </a:t>
            </a:r>
          </a:p>
        </p:txBody>
      </p:sp>
      <p:sp>
        <p:nvSpPr>
          <p:cNvPr id="4" name="Slide Number Placeholder 3"/>
          <p:cNvSpPr>
            <a:spLocks noGrp="1"/>
          </p:cNvSpPr>
          <p:nvPr>
            <p:ph type="sldNum" sz="quarter" idx="5"/>
          </p:nvPr>
        </p:nvSpPr>
        <p:spPr/>
        <p:txBody>
          <a:bodyPr/>
          <a:lstStyle/>
          <a:p>
            <a:fld id="{7712A241-8C09-4D9F-9D43-D3AE08355889}" type="slidenum">
              <a:rPr lang="en-GB"/>
              <a:t>15</a:t>
            </a:fld>
            <a:endParaRPr lang="en-GB"/>
          </a:p>
        </p:txBody>
      </p:sp>
    </p:spTree>
    <p:extLst>
      <p:ext uri="{BB962C8B-B14F-4D97-AF65-F5344CB8AC3E}">
        <p14:creationId xmlns:p14="http://schemas.microsoft.com/office/powerpoint/2010/main" val="1007614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was a problem with the development of this project, as there was a change that was required to be made for this project to be able to succeed. With the original idea it was to be created in the form of a web application. With having limited experience with working with PHP, this was going to be a problem. The change was then made to work with C# and windows forms. From there it was then being able to convert the work that has been done into the form. Thankfully, this was able to happen. Trying to work towards the outcome that was set in the aim.  </a:t>
            </a:r>
          </a:p>
          <a:p>
            <a:endParaRPr lang="en-US" dirty="0">
              <a:cs typeface="Calibri"/>
            </a:endParaRPr>
          </a:p>
          <a:p>
            <a:r>
              <a:rPr lang="en-US" dirty="0"/>
              <a:t>With the development change, a design change was required also. The original idea was set out in the prototype where the students would manually enter in the grades for them then to be made aware of their course eligibility. This had to be redesigned as it would not be able to work in a windows form. It was then redesigned to try and fit the criteria of the windows form. As the original idea would been something that was not suitable for that workspace. The design change was something that took longer than expected but it was something that had to be spot on to ensure that the result was what was required to meet the aim.  </a:t>
            </a:r>
          </a:p>
        </p:txBody>
      </p:sp>
      <p:sp>
        <p:nvSpPr>
          <p:cNvPr id="4" name="Slide Number Placeholder 3"/>
          <p:cNvSpPr>
            <a:spLocks noGrp="1"/>
          </p:cNvSpPr>
          <p:nvPr>
            <p:ph type="sldNum" sz="quarter" idx="5"/>
          </p:nvPr>
        </p:nvSpPr>
        <p:spPr/>
        <p:txBody>
          <a:bodyPr/>
          <a:lstStyle/>
          <a:p>
            <a:fld id="{7712A241-8C09-4D9F-9D43-D3AE08355889}" type="slidenum">
              <a:rPr lang="en-GB"/>
              <a:t>16</a:t>
            </a:fld>
            <a:endParaRPr lang="en-GB"/>
          </a:p>
        </p:txBody>
      </p:sp>
    </p:spTree>
    <p:extLst>
      <p:ext uri="{BB962C8B-B14F-4D97-AF65-F5344CB8AC3E}">
        <p14:creationId xmlns:p14="http://schemas.microsoft.com/office/powerpoint/2010/main" val="31840942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huge success in this project was the being able to adapt to the changes that were made during the development phase of this project. It was not expected to happen at any time during the project and it was a cause for concern. Thankfully, with the changes, the result of the application was a success, it was built and was able to produce an outcome that was suitable for the aim of this project, the result that was produce was the one that was required to ensure that the aim of this project was met.  </a:t>
            </a:r>
          </a:p>
        </p:txBody>
      </p:sp>
      <p:sp>
        <p:nvSpPr>
          <p:cNvPr id="4" name="Slide Number Placeholder 3"/>
          <p:cNvSpPr>
            <a:spLocks noGrp="1"/>
          </p:cNvSpPr>
          <p:nvPr>
            <p:ph type="sldNum" sz="quarter" idx="5"/>
          </p:nvPr>
        </p:nvSpPr>
        <p:spPr/>
        <p:txBody>
          <a:bodyPr/>
          <a:lstStyle/>
          <a:p>
            <a:fld id="{7712A241-8C09-4D9F-9D43-D3AE08355889}" type="slidenum">
              <a:rPr lang="en-GB"/>
              <a:t>17</a:t>
            </a:fld>
            <a:endParaRPr lang="en-GB"/>
          </a:p>
        </p:txBody>
      </p:sp>
    </p:spTree>
    <p:extLst>
      <p:ext uri="{BB962C8B-B14F-4D97-AF65-F5344CB8AC3E}">
        <p14:creationId xmlns:p14="http://schemas.microsoft.com/office/powerpoint/2010/main" val="36827725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dirty="0">
                <a:solidFill>
                  <a:srgbClr val="000000"/>
                </a:solidFill>
                <a:effectLst/>
                <a:latin typeface="Calibri" panose="020F0502020204030204" pitchFamily="34" charset="0"/>
              </a:rPr>
              <a:t>The creation of a login page. The main idea of the project was to ensure that there was an application which was able to meet the aim, the idea of having a login page was thought about, but with the time constraints that were presented, with development this was not possible. If there was room for improvement this would be at the top of the list, as it will provide the application with that extra layer of security, especially with the data that is being handled </a:t>
            </a:r>
            <a:endParaRPr lang="en-US" dirty="0"/>
          </a:p>
        </p:txBody>
      </p:sp>
      <p:sp>
        <p:nvSpPr>
          <p:cNvPr id="4" name="Slide Number Placeholder 3"/>
          <p:cNvSpPr>
            <a:spLocks noGrp="1"/>
          </p:cNvSpPr>
          <p:nvPr>
            <p:ph type="sldNum" sz="quarter" idx="5"/>
          </p:nvPr>
        </p:nvSpPr>
        <p:spPr/>
        <p:txBody>
          <a:bodyPr/>
          <a:lstStyle/>
          <a:p>
            <a:fld id="{7712A241-8C09-4D9F-9D43-D3AE08355889}" type="slidenum">
              <a:rPr lang="en-GB"/>
              <a:t>18</a:t>
            </a:fld>
            <a:endParaRPr lang="en-GB"/>
          </a:p>
        </p:txBody>
      </p:sp>
    </p:spTree>
    <p:extLst>
      <p:ext uri="{BB962C8B-B14F-4D97-AF65-F5344CB8AC3E}">
        <p14:creationId xmlns:p14="http://schemas.microsoft.com/office/powerpoint/2010/main" val="30845862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Another recommendation for this project, if was to completed again is ensuring that the development process that is selected to work in is an environment that I am familiar with, not going into the complete unknown and try to produce an application in a development package/software that I haven't come across, this case PHP.  As it will allow eliminate the time constraints that I was face with in this project</a:t>
            </a:r>
          </a:p>
        </p:txBody>
      </p:sp>
      <p:sp>
        <p:nvSpPr>
          <p:cNvPr id="4" name="Slide Number Placeholder 3"/>
          <p:cNvSpPr>
            <a:spLocks noGrp="1"/>
          </p:cNvSpPr>
          <p:nvPr>
            <p:ph type="sldNum" sz="quarter" idx="5"/>
          </p:nvPr>
        </p:nvSpPr>
        <p:spPr/>
        <p:txBody>
          <a:bodyPr/>
          <a:lstStyle/>
          <a:p>
            <a:fld id="{7712A241-8C09-4D9F-9D43-D3AE08355889}" type="slidenum">
              <a:rPr lang="en-GB"/>
              <a:t>19</a:t>
            </a:fld>
            <a:endParaRPr lang="en-GB"/>
          </a:p>
        </p:txBody>
      </p:sp>
    </p:spTree>
    <p:extLst>
      <p:ext uri="{BB962C8B-B14F-4D97-AF65-F5344CB8AC3E}">
        <p14:creationId xmlns:p14="http://schemas.microsoft.com/office/powerpoint/2010/main" val="25195266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4/27/2023</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9952925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4/27/2023</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1447914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4/27/2023</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4627077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4/27/2023</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946152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4/27/2023</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2152478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4/27/2023</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249265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4/27/2023</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3710044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4/27/2023</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5853800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4/27/2023</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4741582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4/27/2023</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573670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4/27/2023</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5950152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4/27/2023</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3483629594"/>
      </p:ext>
    </p:extLst>
  </p:cSld>
  <p:clrMap bg1="dk1" tx1="lt1" bg2="dk2" tx2="lt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groupnptc-my.sharepoint.com/:v:/g/personal/264941_nptcgroup_ac_uk/EW3BOev7pBJHm0ORlW8Jo00BMTG_tKH_jCFx02RbBWylzw?e=DaS4xH"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law.ac.uk/employability/career-finder/career-advisor/#:~:text=A%20Careers%20Advisor%20helps%20people,and%20reaching%20their%20full%20potential" TargetMode="External"/><Relationship Id="rId2" Type="http://schemas.openxmlformats.org/officeDocument/2006/relationships/hyperlink" Target="https://uk.indeed.com/career-advice/career-development/what-is-a-career-plan#:~:text=A%20career%20plan%20is%20a"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thecareerquest.in/why-students-make-wrong-career-choices/#:~:text=Peer%20Influence%3A%20In%20teen%20years" TargetMode="External"/><Relationship Id="rId2" Type="http://schemas.openxmlformats.org/officeDocument/2006/relationships/hyperlink" Target="https://ibimapublishing.com/articles/JSAR/2017/718849/"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thinkorion.com/blog/digital-marketing-for-universities" TargetMode="External"/><Relationship Id="rId2" Type="http://schemas.openxmlformats.org/officeDocument/2006/relationships/hyperlink" Target="https://penji.co/marketing-strategies-for-universities/" TargetMode="External"/><Relationship Id="rId1" Type="http://schemas.openxmlformats.org/officeDocument/2006/relationships/slideLayout" Target="../slideLayouts/slideLayout2.xml"/><Relationship Id="rId4" Type="http://schemas.openxmlformats.org/officeDocument/2006/relationships/hyperlink" Target="https://www.thestudentpocketguide.com/2021/06/student-life/education-career/ways-students-choose-career-path/#:~:text=A%20career%20path%20is%20simply"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qdos-career-hub.com/qdos-careers-app" TargetMode="External"/><Relationship Id="rId2" Type="http://schemas.openxmlformats.org/officeDocument/2006/relationships/hyperlink" Target="https://careerswales.gov.wal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p:cNvSpPr>
            <a:spLocks noGrp="1"/>
          </p:cNvSpPr>
          <p:nvPr>
            <p:ph type="ctrTitle"/>
          </p:nvPr>
        </p:nvSpPr>
        <p:spPr>
          <a:xfrm>
            <a:off x="6858000" y="753765"/>
            <a:ext cx="4572000" cy="3056235"/>
          </a:xfrm>
        </p:spPr>
        <p:txBody>
          <a:bodyPr>
            <a:normAutofit/>
          </a:bodyPr>
          <a:lstStyle/>
          <a:p>
            <a:pPr algn="l"/>
            <a:r>
              <a:rPr lang="en-GB" sz="3400">
                <a:latin typeface="Calibri Light"/>
                <a:cs typeface="Calibri Light"/>
              </a:rPr>
              <a:t>An investigation into how IT systems can assist transitional students in effective career planning guidance and techniques.</a:t>
            </a:r>
          </a:p>
        </p:txBody>
      </p:sp>
      <p:sp>
        <p:nvSpPr>
          <p:cNvPr id="3" name="Subtitle 2"/>
          <p:cNvSpPr>
            <a:spLocks noGrp="1"/>
          </p:cNvSpPr>
          <p:nvPr>
            <p:ph type="subTitle" idx="1"/>
          </p:nvPr>
        </p:nvSpPr>
        <p:spPr>
          <a:xfrm>
            <a:off x="6857999" y="4571999"/>
            <a:ext cx="4571999" cy="1524000"/>
          </a:xfrm>
        </p:spPr>
        <p:txBody>
          <a:bodyPr vert="horz" lIns="91440" tIns="45720" rIns="91440" bIns="45720" rtlCol="0" anchor="t">
            <a:normAutofit/>
          </a:bodyPr>
          <a:lstStyle/>
          <a:p>
            <a:pPr algn="l"/>
            <a:r>
              <a:rPr lang="en-GB" dirty="0">
                <a:solidFill>
                  <a:srgbClr val="FFFFFF">
                    <a:alpha val="70000"/>
                  </a:srgbClr>
                </a:solidFill>
              </a:rPr>
              <a:t>By Luke Lewis</a:t>
            </a:r>
            <a:endParaRPr lang="en-GB" dirty="0"/>
          </a:p>
        </p:txBody>
      </p:sp>
      <p:pic>
        <p:nvPicPr>
          <p:cNvPr id="4" name="Picture 3">
            <a:extLst>
              <a:ext uri="{FF2B5EF4-FFF2-40B4-BE49-F238E27FC236}">
                <a16:creationId xmlns:a16="http://schemas.microsoft.com/office/drawing/2014/main" id="{73283746-401F-D937-765B-043707545303}"/>
              </a:ext>
            </a:extLst>
          </p:cNvPr>
          <p:cNvPicPr>
            <a:picLocks noChangeAspect="1"/>
          </p:cNvPicPr>
          <p:nvPr/>
        </p:nvPicPr>
        <p:blipFill rotWithShape="1">
          <a:blip r:embed="rId2"/>
          <a:srcRect l="5762" r="10960" b="3"/>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1" name="Freeform: Shape 10">
            <a:extLst>
              <a:ext uri="{FF2B5EF4-FFF2-40B4-BE49-F238E27FC236}">
                <a16:creationId xmlns:a16="http://schemas.microsoft.com/office/drawing/2014/main" id="{B47A9921-6509-49C2-BEBF-924F28066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2C2DF6B9-FAEA-77E0-F91F-CE683C539B93}"/>
              </a:ext>
            </a:extLst>
          </p:cNvPr>
          <p:cNvSpPr>
            <a:spLocks noGrp="1"/>
          </p:cNvSpPr>
          <p:nvPr>
            <p:ph type="title"/>
          </p:nvPr>
        </p:nvSpPr>
        <p:spPr>
          <a:xfrm>
            <a:off x="718751" y="762000"/>
            <a:ext cx="3598808" cy="2286000"/>
          </a:xfrm>
        </p:spPr>
        <p:txBody>
          <a:bodyPr anchor="t">
            <a:normAutofit/>
          </a:bodyPr>
          <a:lstStyle/>
          <a:p>
            <a:r>
              <a:rPr lang="en-GB" sz="3200">
                <a:solidFill>
                  <a:srgbClr val="FFFFFF"/>
                </a:solidFill>
              </a:rPr>
              <a:t>Purpose of this project</a:t>
            </a:r>
          </a:p>
        </p:txBody>
      </p:sp>
      <p:graphicFrame>
        <p:nvGraphicFramePr>
          <p:cNvPr id="5" name="Content Placeholder 2">
            <a:extLst>
              <a:ext uri="{FF2B5EF4-FFF2-40B4-BE49-F238E27FC236}">
                <a16:creationId xmlns:a16="http://schemas.microsoft.com/office/drawing/2014/main" id="{BA6C4C75-743F-29FA-53D7-F24A7B8B7038}"/>
              </a:ext>
            </a:extLst>
          </p:cNvPr>
          <p:cNvGraphicFramePr>
            <a:graphicFrameLocks noGrp="1"/>
          </p:cNvGraphicFramePr>
          <p:nvPr>
            <p:ph idx="1"/>
            <p:extLst>
              <p:ext uri="{D42A27DB-BD31-4B8C-83A1-F6EECF244321}">
                <p14:modId xmlns:p14="http://schemas.microsoft.com/office/powerpoint/2010/main" val="1803423821"/>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798350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DE4FD-41DD-C8D4-041B-70016029C11D}"/>
              </a:ext>
            </a:extLst>
          </p:cNvPr>
          <p:cNvSpPr>
            <a:spLocks noGrp="1"/>
          </p:cNvSpPr>
          <p:nvPr>
            <p:ph type="title"/>
          </p:nvPr>
        </p:nvSpPr>
        <p:spPr/>
        <p:txBody>
          <a:bodyPr/>
          <a:lstStyle/>
          <a:p>
            <a:r>
              <a:rPr lang="en-GB" dirty="0"/>
              <a:t>Aims and Objectives</a:t>
            </a:r>
          </a:p>
        </p:txBody>
      </p:sp>
      <p:sp>
        <p:nvSpPr>
          <p:cNvPr id="3" name="Content Placeholder 2">
            <a:extLst>
              <a:ext uri="{FF2B5EF4-FFF2-40B4-BE49-F238E27FC236}">
                <a16:creationId xmlns:a16="http://schemas.microsoft.com/office/drawing/2014/main" id="{C070077C-0952-7EAE-07B6-91ADB7D4E8A9}"/>
              </a:ext>
            </a:extLst>
          </p:cNvPr>
          <p:cNvSpPr>
            <a:spLocks noGrp="1"/>
          </p:cNvSpPr>
          <p:nvPr>
            <p:ph idx="1"/>
          </p:nvPr>
        </p:nvSpPr>
        <p:spPr/>
        <p:txBody>
          <a:bodyPr vert="horz" lIns="91440" tIns="45720" rIns="91440" bIns="45720" rtlCol="0" anchor="t">
            <a:normAutofit/>
          </a:bodyPr>
          <a:lstStyle/>
          <a:p>
            <a:r>
              <a:rPr lang="en-GB" sz="2000" dirty="0">
                <a:solidFill>
                  <a:srgbClr val="FFFFFF">
                    <a:alpha val="70000"/>
                  </a:srgbClr>
                </a:solidFill>
              </a:rPr>
              <a:t>The aim of this project is to develop a system which gives students a clear indication of what are the best courses for them.</a:t>
            </a:r>
          </a:p>
          <a:p>
            <a:r>
              <a:rPr lang="en-GB" sz="2000" dirty="0">
                <a:solidFill>
                  <a:srgbClr val="FFFFFF">
                    <a:alpha val="70000"/>
                  </a:srgbClr>
                </a:solidFill>
              </a:rPr>
              <a:t>Objective 1 - </a:t>
            </a:r>
            <a:r>
              <a:rPr lang="en-GB" sz="1600" dirty="0">
                <a:solidFill>
                  <a:srgbClr val="FFFFFF">
                    <a:alpha val="70000"/>
                  </a:srgbClr>
                </a:solidFill>
              </a:rPr>
              <a:t>Make use of a literature review to be able to gain a better understanding of the topics involved with the research question and break down the key areas that are found.</a:t>
            </a:r>
          </a:p>
          <a:p>
            <a:r>
              <a:rPr lang="en-GB" sz="2000" dirty="0">
                <a:solidFill>
                  <a:srgbClr val="FFFFFF">
                    <a:alpha val="70000"/>
                  </a:srgbClr>
                </a:solidFill>
              </a:rPr>
              <a:t>Objective 2 -</a:t>
            </a:r>
            <a:r>
              <a:rPr lang="en-GB" sz="1600" dirty="0">
                <a:solidFill>
                  <a:srgbClr val="FFFFFF">
                    <a:alpha val="70000"/>
                  </a:srgbClr>
                </a:solidFill>
              </a:rPr>
              <a:t> Create and develop a web-based application which can be used by students to suggest what the best course for them to take, with the findings from the literature review being taken into consideration.</a:t>
            </a:r>
          </a:p>
          <a:p>
            <a:r>
              <a:rPr lang="en-GB" sz="2000" dirty="0">
                <a:solidFill>
                  <a:srgbClr val="FFFFFF">
                    <a:alpha val="70000"/>
                  </a:srgbClr>
                </a:solidFill>
              </a:rPr>
              <a:t>Objective 3 - Subject the application to a thorough quality assurance process. </a:t>
            </a:r>
          </a:p>
          <a:p>
            <a:endParaRPr lang="en-GB" sz="2000" dirty="0">
              <a:solidFill>
                <a:srgbClr val="FFFFFF">
                  <a:alpha val="70000"/>
                </a:srgbClr>
              </a:solidFill>
            </a:endParaRPr>
          </a:p>
        </p:txBody>
      </p:sp>
    </p:spTree>
    <p:extLst>
      <p:ext uri="{BB962C8B-B14F-4D97-AF65-F5344CB8AC3E}">
        <p14:creationId xmlns:p14="http://schemas.microsoft.com/office/powerpoint/2010/main" val="25777381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D8E22-FA94-8018-210C-4096ACC493D0}"/>
              </a:ext>
            </a:extLst>
          </p:cNvPr>
          <p:cNvSpPr>
            <a:spLocks noGrp="1"/>
          </p:cNvSpPr>
          <p:nvPr>
            <p:ph type="title"/>
          </p:nvPr>
        </p:nvSpPr>
        <p:spPr/>
        <p:txBody>
          <a:bodyPr/>
          <a:lstStyle/>
          <a:p>
            <a:r>
              <a:rPr lang="en-GB" dirty="0"/>
              <a:t>Main Findings- What are C0urse Marketing techniques </a:t>
            </a:r>
          </a:p>
        </p:txBody>
      </p:sp>
      <p:sp>
        <p:nvSpPr>
          <p:cNvPr id="3" name="Content Placeholder 2">
            <a:extLst>
              <a:ext uri="{FF2B5EF4-FFF2-40B4-BE49-F238E27FC236}">
                <a16:creationId xmlns:a16="http://schemas.microsoft.com/office/drawing/2014/main" id="{00C69118-73AB-CCD0-F74B-38F2950D2037}"/>
              </a:ext>
            </a:extLst>
          </p:cNvPr>
          <p:cNvSpPr>
            <a:spLocks noGrp="1"/>
          </p:cNvSpPr>
          <p:nvPr>
            <p:ph idx="1"/>
          </p:nvPr>
        </p:nvSpPr>
        <p:spPr/>
        <p:txBody>
          <a:bodyPr vert="horz" lIns="91440" tIns="45720" rIns="91440" bIns="45720" rtlCol="0" anchor="t">
            <a:normAutofit/>
          </a:bodyPr>
          <a:lstStyle/>
          <a:p>
            <a:r>
              <a:rPr lang="en-GB" sz="2000" dirty="0">
                <a:solidFill>
                  <a:srgbClr val="FFFFFF">
                    <a:alpha val="70000"/>
                  </a:srgbClr>
                </a:solidFill>
              </a:rPr>
              <a:t>Used by educational institutions to try and promote their services to students. </a:t>
            </a:r>
          </a:p>
          <a:p>
            <a:r>
              <a:rPr lang="en-GB" sz="2000" dirty="0">
                <a:solidFill>
                  <a:srgbClr val="FFFFFF">
                    <a:alpha val="70000"/>
                  </a:srgbClr>
                </a:solidFill>
              </a:rPr>
              <a:t>They provide the chance to distribute valuable educational content to these students</a:t>
            </a:r>
          </a:p>
          <a:p>
            <a:r>
              <a:rPr lang="en-GB" sz="2200" dirty="0">
                <a:solidFill>
                  <a:srgbClr val="FFFFFF">
                    <a:alpha val="70000"/>
                  </a:srgbClr>
                </a:solidFill>
              </a:rPr>
              <a:t>Techniques that are used:</a:t>
            </a:r>
          </a:p>
          <a:p>
            <a:r>
              <a:rPr lang="en-GB" sz="2000" dirty="0">
                <a:solidFill>
                  <a:srgbClr val="FFFFFF">
                    <a:alpha val="70000"/>
                  </a:srgbClr>
                </a:solidFill>
              </a:rPr>
              <a:t>Higher education marketing </a:t>
            </a:r>
          </a:p>
          <a:p>
            <a:r>
              <a:rPr lang="en-GB" sz="2000" dirty="0">
                <a:solidFill>
                  <a:srgbClr val="FFFFFF">
                    <a:alpha val="70000"/>
                  </a:srgbClr>
                </a:solidFill>
              </a:rPr>
              <a:t>Social Media marketing (1)</a:t>
            </a:r>
          </a:p>
        </p:txBody>
      </p:sp>
    </p:spTree>
    <p:extLst>
      <p:ext uri="{BB962C8B-B14F-4D97-AF65-F5344CB8AC3E}">
        <p14:creationId xmlns:p14="http://schemas.microsoft.com/office/powerpoint/2010/main" val="2310010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0D81A-3A04-37C2-A062-D718C4A4FE49}"/>
              </a:ext>
            </a:extLst>
          </p:cNvPr>
          <p:cNvSpPr>
            <a:spLocks noGrp="1"/>
          </p:cNvSpPr>
          <p:nvPr>
            <p:ph type="title"/>
          </p:nvPr>
        </p:nvSpPr>
        <p:spPr/>
        <p:txBody>
          <a:bodyPr/>
          <a:lstStyle/>
          <a:p>
            <a:r>
              <a:rPr lang="en-GB" dirty="0"/>
              <a:t>Main Findings – Effective career planning advice</a:t>
            </a:r>
          </a:p>
        </p:txBody>
      </p:sp>
      <p:sp>
        <p:nvSpPr>
          <p:cNvPr id="3" name="Content Placeholder 2">
            <a:extLst>
              <a:ext uri="{FF2B5EF4-FFF2-40B4-BE49-F238E27FC236}">
                <a16:creationId xmlns:a16="http://schemas.microsoft.com/office/drawing/2014/main" id="{C616FCBD-E9F8-4F58-0002-D46FFD5CD181}"/>
              </a:ext>
            </a:extLst>
          </p:cNvPr>
          <p:cNvSpPr>
            <a:spLocks noGrp="1"/>
          </p:cNvSpPr>
          <p:nvPr>
            <p:ph idx="1"/>
          </p:nvPr>
        </p:nvSpPr>
        <p:spPr/>
        <p:txBody>
          <a:bodyPr vert="horz" lIns="91440" tIns="45720" rIns="91440" bIns="45720" rtlCol="0" anchor="t">
            <a:normAutofit/>
          </a:bodyPr>
          <a:lstStyle/>
          <a:p>
            <a:r>
              <a:rPr lang="en-GB" sz="2000" dirty="0">
                <a:solidFill>
                  <a:srgbClr val="FFFFFF">
                    <a:alpha val="70000"/>
                  </a:srgbClr>
                </a:solidFill>
              </a:rPr>
              <a:t>A career plan usually consist of a “list of steps you can take to accomplish your goals in professional future” (2).</a:t>
            </a:r>
            <a:endParaRPr lang="en-US" dirty="0"/>
          </a:p>
          <a:p>
            <a:r>
              <a:rPr lang="en-GB" sz="2000" dirty="0">
                <a:solidFill>
                  <a:srgbClr val="FFFFFF">
                    <a:alpha val="70000"/>
                  </a:srgbClr>
                </a:solidFill>
              </a:rPr>
              <a:t>A career advisor can help make “realistic choices about their education, training and work providing the right advice, information and guidance" (3).</a:t>
            </a:r>
          </a:p>
        </p:txBody>
      </p:sp>
    </p:spTree>
    <p:extLst>
      <p:ext uri="{BB962C8B-B14F-4D97-AF65-F5344CB8AC3E}">
        <p14:creationId xmlns:p14="http://schemas.microsoft.com/office/powerpoint/2010/main" val="13676355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2050B-D0F9-0E4E-A718-B4CF3558F2D6}"/>
              </a:ext>
            </a:extLst>
          </p:cNvPr>
          <p:cNvSpPr>
            <a:spLocks noGrp="1"/>
          </p:cNvSpPr>
          <p:nvPr>
            <p:ph type="title"/>
          </p:nvPr>
        </p:nvSpPr>
        <p:spPr/>
        <p:txBody>
          <a:bodyPr/>
          <a:lstStyle/>
          <a:p>
            <a:r>
              <a:rPr lang="en-GB" dirty="0"/>
              <a:t>Main Findings – Frequency of students dropping out due to wrong choices</a:t>
            </a:r>
          </a:p>
        </p:txBody>
      </p:sp>
      <p:sp>
        <p:nvSpPr>
          <p:cNvPr id="3" name="Content Placeholder 2">
            <a:extLst>
              <a:ext uri="{FF2B5EF4-FFF2-40B4-BE49-F238E27FC236}">
                <a16:creationId xmlns:a16="http://schemas.microsoft.com/office/drawing/2014/main" id="{F19524BB-1D50-F1C8-1816-9748FBBE6602}"/>
              </a:ext>
            </a:extLst>
          </p:cNvPr>
          <p:cNvSpPr>
            <a:spLocks noGrp="1"/>
          </p:cNvSpPr>
          <p:nvPr>
            <p:ph idx="1"/>
          </p:nvPr>
        </p:nvSpPr>
        <p:spPr/>
        <p:txBody>
          <a:bodyPr vert="horz" lIns="91440" tIns="45720" rIns="91440" bIns="45720" rtlCol="0" anchor="t">
            <a:normAutofit/>
          </a:bodyPr>
          <a:lstStyle/>
          <a:p>
            <a:r>
              <a:rPr lang="en-GB" sz="2000" dirty="0">
                <a:solidFill>
                  <a:srgbClr val="FFFFFF">
                    <a:alpha val="70000"/>
                  </a:srgbClr>
                </a:solidFill>
              </a:rPr>
              <a:t>Making the incorrect choice for their course is the main reason that a student won’t progress in higher education (4)</a:t>
            </a:r>
          </a:p>
          <a:p>
            <a:r>
              <a:rPr lang="en-GB" sz="2000" dirty="0">
                <a:solidFill>
                  <a:srgbClr val="FFFFFF">
                    <a:alpha val="70000"/>
                  </a:srgbClr>
                </a:solidFill>
              </a:rPr>
              <a:t>Factors for students making the wrong choices consist of:</a:t>
            </a:r>
          </a:p>
          <a:p>
            <a:r>
              <a:rPr lang="en-GB" sz="2000" dirty="0">
                <a:solidFill>
                  <a:srgbClr val="FFFFFF">
                    <a:alpha val="70000"/>
                  </a:srgbClr>
                </a:solidFill>
              </a:rPr>
              <a:t>Influence from others</a:t>
            </a:r>
          </a:p>
          <a:p>
            <a:r>
              <a:rPr lang="en-GB" sz="2000" dirty="0">
                <a:solidFill>
                  <a:srgbClr val="FFFFFF">
                    <a:alpha val="70000"/>
                  </a:srgbClr>
                </a:solidFill>
              </a:rPr>
              <a:t>Lack of understanding</a:t>
            </a:r>
          </a:p>
          <a:p>
            <a:r>
              <a:rPr lang="en-GB" sz="2000" dirty="0">
                <a:solidFill>
                  <a:srgbClr val="FFFFFF">
                    <a:alpha val="70000"/>
                  </a:srgbClr>
                </a:solidFill>
              </a:rPr>
              <a:t>Lack of dedication/productivity. (6)</a:t>
            </a:r>
          </a:p>
        </p:txBody>
      </p:sp>
    </p:spTree>
    <p:extLst>
      <p:ext uri="{BB962C8B-B14F-4D97-AF65-F5344CB8AC3E}">
        <p14:creationId xmlns:p14="http://schemas.microsoft.com/office/powerpoint/2010/main" val="37353978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2050B-D0F9-0E4E-A718-B4CF3558F2D6}"/>
              </a:ext>
            </a:extLst>
          </p:cNvPr>
          <p:cNvSpPr>
            <a:spLocks noGrp="1"/>
          </p:cNvSpPr>
          <p:nvPr>
            <p:ph type="title"/>
          </p:nvPr>
        </p:nvSpPr>
        <p:spPr/>
        <p:txBody>
          <a:bodyPr>
            <a:normAutofit fontScale="90000"/>
          </a:bodyPr>
          <a:lstStyle/>
          <a:p>
            <a:r>
              <a:rPr lang="en-GB" dirty="0"/>
              <a:t>Main Findings – Main findings – Marketing techniques used by HE institutions</a:t>
            </a:r>
          </a:p>
        </p:txBody>
      </p:sp>
      <p:sp>
        <p:nvSpPr>
          <p:cNvPr id="3" name="Content Placeholder 2">
            <a:extLst>
              <a:ext uri="{FF2B5EF4-FFF2-40B4-BE49-F238E27FC236}">
                <a16:creationId xmlns:a16="http://schemas.microsoft.com/office/drawing/2014/main" id="{F19524BB-1D50-F1C8-1816-9748FBBE6602}"/>
              </a:ext>
            </a:extLst>
          </p:cNvPr>
          <p:cNvSpPr>
            <a:spLocks noGrp="1"/>
          </p:cNvSpPr>
          <p:nvPr>
            <p:ph idx="1"/>
          </p:nvPr>
        </p:nvSpPr>
        <p:spPr/>
        <p:txBody>
          <a:bodyPr vert="horz" lIns="91440" tIns="45720" rIns="91440" bIns="45720" rtlCol="0" anchor="t">
            <a:normAutofit/>
          </a:bodyPr>
          <a:lstStyle/>
          <a:p>
            <a:r>
              <a:rPr lang="en-GB" sz="2000" dirty="0">
                <a:solidFill>
                  <a:srgbClr val="FFFFFF">
                    <a:alpha val="70000"/>
                  </a:srgbClr>
                </a:solidFill>
              </a:rPr>
              <a:t>Some techniques that are used:</a:t>
            </a:r>
          </a:p>
          <a:p>
            <a:r>
              <a:rPr lang="en-GB" sz="2000" dirty="0">
                <a:solidFill>
                  <a:srgbClr val="FFFFFF">
                    <a:alpha val="70000"/>
                  </a:srgbClr>
                </a:solidFill>
              </a:rPr>
              <a:t>Statistics  (7)</a:t>
            </a:r>
          </a:p>
          <a:p>
            <a:pPr marL="0" indent="0">
              <a:buNone/>
            </a:pPr>
            <a:endParaRPr lang="en-GB" sz="2000" dirty="0">
              <a:solidFill>
                <a:srgbClr val="FFFFFF">
                  <a:alpha val="70000"/>
                </a:srgbClr>
              </a:solidFill>
            </a:endParaRPr>
          </a:p>
          <a:p>
            <a:r>
              <a:rPr lang="en-GB" sz="2000" dirty="0">
                <a:solidFill>
                  <a:srgbClr val="FFFFFF">
                    <a:alpha val="70000"/>
                  </a:srgbClr>
                </a:solidFill>
              </a:rPr>
              <a:t>Video Content (7)</a:t>
            </a:r>
          </a:p>
          <a:p>
            <a:pPr marL="0" indent="0">
              <a:buNone/>
            </a:pPr>
            <a:endParaRPr lang="en-GB" sz="2000" dirty="0">
              <a:solidFill>
                <a:srgbClr val="FFFFFF">
                  <a:alpha val="70000"/>
                </a:srgbClr>
              </a:solidFill>
            </a:endParaRPr>
          </a:p>
          <a:p>
            <a:r>
              <a:rPr lang="en-GB" sz="2000" dirty="0">
                <a:solidFill>
                  <a:srgbClr val="FFFFFF">
                    <a:alpha val="70000"/>
                  </a:srgbClr>
                </a:solidFill>
              </a:rPr>
              <a:t>SEO (8)</a:t>
            </a:r>
          </a:p>
        </p:txBody>
      </p:sp>
    </p:spTree>
    <p:extLst>
      <p:ext uri="{BB962C8B-B14F-4D97-AF65-F5344CB8AC3E}">
        <p14:creationId xmlns:p14="http://schemas.microsoft.com/office/powerpoint/2010/main" val="5162358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C13FD-7D49-F423-6B9F-0C4963BF665E}"/>
              </a:ext>
            </a:extLst>
          </p:cNvPr>
          <p:cNvSpPr>
            <a:spLocks noGrp="1"/>
          </p:cNvSpPr>
          <p:nvPr>
            <p:ph type="title"/>
          </p:nvPr>
        </p:nvSpPr>
        <p:spPr/>
        <p:txBody>
          <a:bodyPr>
            <a:normAutofit/>
          </a:bodyPr>
          <a:lstStyle/>
          <a:p>
            <a:r>
              <a:rPr lang="en-GB" dirty="0"/>
              <a:t>Main findings – Career Pathways</a:t>
            </a:r>
          </a:p>
        </p:txBody>
      </p:sp>
      <p:sp>
        <p:nvSpPr>
          <p:cNvPr id="3" name="Content Placeholder 2">
            <a:extLst>
              <a:ext uri="{FF2B5EF4-FFF2-40B4-BE49-F238E27FC236}">
                <a16:creationId xmlns:a16="http://schemas.microsoft.com/office/drawing/2014/main" id="{310F9EB4-031D-DEB7-6C9F-FF2AD38F00B2}"/>
              </a:ext>
            </a:extLst>
          </p:cNvPr>
          <p:cNvSpPr>
            <a:spLocks noGrp="1"/>
          </p:cNvSpPr>
          <p:nvPr>
            <p:ph idx="1"/>
          </p:nvPr>
        </p:nvSpPr>
        <p:spPr/>
        <p:txBody>
          <a:bodyPr vert="horz" lIns="91440" tIns="45720" rIns="91440" bIns="45720" rtlCol="0" anchor="t">
            <a:normAutofit/>
          </a:bodyPr>
          <a:lstStyle/>
          <a:p>
            <a:r>
              <a:rPr lang="en-GB" sz="2000" dirty="0">
                <a:solidFill>
                  <a:srgbClr val="FFFFFF">
                    <a:alpha val="70000"/>
                  </a:srgbClr>
                </a:solidFill>
              </a:rPr>
              <a:t>A career pathway is "all the positions that you can hold as you grow and expand in your field" (9).</a:t>
            </a:r>
          </a:p>
          <a:p>
            <a:pPr marL="0" indent="0">
              <a:buNone/>
            </a:pPr>
            <a:endParaRPr lang="en-GB" sz="2000" dirty="0">
              <a:solidFill>
                <a:srgbClr val="FFFFFF">
                  <a:alpha val="70000"/>
                </a:srgbClr>
              </a:solidFill>
            </a:endParaRPr>
          </a:p>
          <a:p>
            <a:r>
              <a:rPr lang="en-GB" sz="2000" dirty="0">
                <a:solidFill>
                  <a:srgbClr val="FFFFFF">
                    <a:alpha val="70000"/>
                  </a:srgbClr>
                </a:solidFill>
              </a:rPr>
              <a:t>Do not set unattainable goals make sure there is a straightforward way to make hitting the goals, it is good to "plan based on the progress you would like to see each year" (9).</a:t>
            </a:r>
          </a:p>
        </p:txBody>
      </p:sp>
    </p:spTree>
    <p:extLst>
      <p:ext uri="{BB962C8B-B14F-4D97-AF65-F5344CB8AC3E}">
        <p14:creationId xmlns:p14="http://schemas.microsoft.com/office/powerpoint/2010/main" val="21172875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B42C0-0710-89DF-09B5-FE4EE5E660A5}"/>
              </a:ext>
            </a:extLst>
          </p:cNvPr>
          <p:cNvSpPr>
            <a:spLocks noGrp="1"/>
          </p:cNvSpPr>
          <p:nvPr>
            <p:ph type="title"/>
          </p:nvPr>
        </p:nvSpPr>
        <p:spPr/>
        <p:txBody>
          <a:bodyPr/>
          <a:lstStyle/>
          <a:p>
            <a:r>
              <a:rPr lang="en-GB" dirty="0"/>
              <a:t>Main findings – Existing applications – Careers Wales </a:t>
            </a:r>
          </a:p>
        </p:txBody>
      </p:sp>
      <p:sp>
        <p:nvSpPr>
          <p:cNvPr id="3" name="Content Placeholder 2">
            <a:extLst>
              <a:ext uri="{FF2B5EF4-FFF2-40B4-BE49-F238E27FC236}">
                <a16:creationId xmlns:a16="http://schemas.microsoft.com/office/drawing/2014/main" id="{3704DFE7-33CA-6420-B943-363F2E06F0F2}"/>
              </a:ext>
            </a:extLst>
          </p:cNvPr>
          <p:cNvSpPr>
            <a:spLocks noGrp="1"/>
          </p:cNvSpPr>
          <p:nvPr>
            <p:ph idx="1"/>
          </p:nvPr>
        </p:nvSpPr>
        <p:spPr/>
        <p:txBody>
          <a:bodyPr vert="horz" lIns="91440" tIns="45720" rIns="91440" bIns="45720" rtlCol="0" anchor="t">
            <a:normAutofit/>
          </a:bodyPr>
          <a:lstStyle/>
          <a:p>
            <a:r>
              <a:rPr lang="en-GB" sz="2000" dirty="0">
                <a:solidFill>
                  <a:srgbClr val="FFFFFF">
                    <a:alpha val="70000"/>
                  </a:srgbClr>
                </a:solidFill>
              </a:rPr>
              <a:t>This is a website that has been created Welsh Government</a:t>
            </a:r>
            <a:endParaRPr lang="en-US" dirty="0"/>
          </a:p>
          <a:p>
            <a:r>
              <a:rPr lang="en-GB" sz="2000" dirty="0">
                <a:solidFill>
                  <a:srgbClr val="FFFFFF">
                    <a:alpha val="70000"/>
                  </a:srgbClr>
                </a:solidFill>
              </a:rPr>
              <a:t>Careers Wales will assist anybody who requires the right guidance.</a:t>
            </a:r>
          </a:p>
          <a:p>
            <a:r>
              <a:rPr lang="en-GB" sz="2000" dirty="0">
                <a:solidFill>
                  <a:srgbClr val="FFFFFF">
                    <a:alpha val="70000"/>
                  </a:srgbClr>
                </a:solidFill>
              </a:rPr>
              <a:t>For students it has a section where you can search for, available courses in the field they recommend you. (10)</a:t>
            </a:r>
          </a:p>
        </p:txBody>
      </p:sp>
    </p:spTree>
    <p:extLst>
      <p:ext uri="{BB962C8B-B14F-4D97-AF65-F5344CB8AC3E}">
        <p14:creationId xmlns:p14="http://schemas.microsoft.com/office/powerpoint/2010/main" val="30742666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4F28A-7B63-72E3-837E-AAFB1F00B5DE}"/>
              </a:ext>
            </a:extLst>
          </p:cNvPr>
          <p:cNvSpPr>
            <a:spLocks noGrp="1"/>
          </p:cNvSpPr>
          <p:nvPr>
            <p:ph type="title"/>
          </p:nvPr>
        </p:nvSpPr>
        <p:spPr/>
        <p:txBody>
          <a:bodyPr/>
          <a:lstStyle/>
          <a:p>
            <a:r>
              <a:rPr lang="en-GB" dirty="0"/>
              <a:t>Main findings – Existing Application - QDOS</a:t>
            </a:r>
          </a:p>
        </p:txBody>
      </p:sp>
      <p:sp>
        <p:nvSpPr>
          <p:cNvPr id="3" name="Content Placeholder 2">
            <a:extLst>
              <a:ext uri="{FF2B5EF4-FFF2-40B4-BE49-F238E27FC236}">
                <a16:creationId xmlns:a16="http://schemas.microsoft.com/office/drawing/2014/main" id="{17C35E2F-7CFD-656D-EA3F-24AC07D7F85D}"/>
              </a:ext>
            </a:extLst>
          </p:cNvPr>
          <p:cNvSpPr>
            <a:spLocks noGrp="1"/>
          </p:cNvSpPr>
          <p:nvPr>
            <p:ph idx="1"/>
          </p:nvPr>
        </p:nvSpPr>
        <p:spPr/>
        <p:txBody>
          <a:bodyPr vert="horz" lIns="91440" tIns="45720" rIns="91440" bIns="45720" rtlCol="0" anchor="t">
            <a:normAutofit/>
          </a:bodyPr>
          <a:lstStyle/>
          <a:p>
            <a:r>
              <a:rPr lang="en-GB" sz="2000" dirty="0">
                <a:solidFill>
                  <a:srgbClr val="FFFFFF">
                    <a:alpha val="70000"/>
                  </a:srgbClr>
                </a:solidFill>
              </a:rPr>
              <a:t>This application was created by those at Careers England, it is an application which has been developed over a period prior to its release.</a:t>
            </a:r>
          </a:p>
          <a:p>
            <a:r>
              <a:rPr lang="en-GB" sz="2000" dirty="0">
                <a:solidFill>
                  <a:srgbClr val="FFFFFF">
                    <a:alpha val="70000"/>
                  </a:srgbClr>
                </a:solidFill>
              </a:rPr>
              <a:t>The application will provide endless available options to take for your career</a:t>
            </a:r>
          </a:p>
          <a:p>
            <a:r>
              <a:rPr lang="en-GB" sz="2000" dirty="0">
                <a:solidFill>
                  <a:srgbClr val="FFFFFF">
                    <a:alpha val="70000"/>
                  </a:srgbClr>
                </a:solidFill>
              </a:rPr>
              <a:t>Such as available courses and jobs. (11)</a:t>
            </a:r>
          </a:p>
        </p:txBody>
      </p:sp>
    </p:spTree>
    <p:extLst>
      <p:ext uri="{BB962C8B-B14F-4D97-AF65-F5344CB8AC3E}">
        <p14:creationId xmlns:p14="http://schemas.microsoft.com/office/powerpoint/2010/main" val="36233791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2" name="Freeform: Shape 11">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4" name="Freeform: Shape 13">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6" name="Rectangle 15">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B15E4E"/>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18" name="Freeform: Shape 17">
            <a:extLst>
              <a:ext uri="{FF2B5EF4-FFF2-40B4-BE49-F238E27FC236}">
                <a16:creationId xmlns:a16="http://schemas.microsoft.com/office/drawing/2014/main" id="{4A8FDA66-67B4-4DBE-8354-C26F91ADB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custGeom>
            <a:avLst/>
            <a:gdLst>
              <a:gd name="connsiteX0" fmla="*/ 0 w 12191999"/>
              <a:gd name="connsiteY0" fmla="*/ 0 h 6857999"/>
              <a:gd name="connsiteX1" fmla="*/ 12191999 w 12191999"/>
              <a:gd name="connsiteY1" fmla="*/ 0 h 6857999"/>
              <a:gd name="connsiteX2" fmla="*/ 12191999 w 12191999"/>
              <a:gd name="connsiteY2" fmla="*/ 6857999 h 6857999"/>
              <a:gd name="connsiteX3" fmla="*/ 0 w 12191999"/>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12191999" h="6857999">
                <a:moveTo>
                  <a:pt x="0" y="0"/>
                </a:moveTo>
                <a:lnTo>
                  <a:pt x="12191999" y="0"/>
                </a:lnTo>
                <a:lnTo>
                  <a:pt x="12191999" y="6857999"/>
                </a:lnTo>
                <a:lnTo>
                  <a:pt x="0" y="6857999"/>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3B2B1500-BB55-471C-8A9E-67288297E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9224"/>
            <a:ext cx="6305549" cy="6328777"/>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3045E22C-A99D-41BB-AF14-EF1B1E745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6525"/>
            <a:ext cx="6130391" cy="672147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2" name="Title 1">
            <a:extLst>
              <a:ext uri="{FF2B5EF4-FFF2-40B4-BE49-F238E27FC236}">
                <a16:creationId xmlns:a16="http://schemas.microsoft.com/office/drawing/2014/main" id="{4E91B083-53B3-9959-846C-B5B523E06910}"/>
              </a:ext>
            </a:extLst>
          </p:cNvPr>
          <p:cNvSpPr>
            <a:spLocks noGrp="1"/>
          </p:cNvSpPr>
          <p:nvPr>
            <p:ph type="title"/>
          </p:nvPr>
        </p:nvSpPr>
        <p:spPr>
          <a:xfrm>
            <a:off x="762000" y="2299787"/>
            <a:ext cx="4572000" cy="2286000"/>
          </a:xfrm>
        </p:spPr>
        <p:txBody>
          <a:bodyPr vert="horz" lIns="91440" tIns="45720" rIns="91440" bIns="45720" rtlCol="0" anchor="b">
            <a:normAutofit/>
          </a:bodyPr>
          <a:lstStyle/>
          <a:p>
            <a:r>
              <a:rPr lang="en-US" kern="1200">
                <a:solidFill>
                  <a:schemeClr val="tx1"/>
                </a:solidFill>
                <a:latin typeface="+mj-lt"/>
                <a:ea typeface="+mj-ea"/>
                <a:cs typeface="+mj-cs"/>
              </a:rPr>
              <a:t>Conclusions</a:t>
            </a:r>
          </a:p>
        </p:txBody>
      </p:sp>
      <p:pic>
        <p:nvPicPr>
          <p:cNvPr id="7" name="Graphic 6" descr="Tick">
            <a:extLst>
              <a:ext uri="{FF2B5EF4-FFF2-40B4-BE49-F238E27FC236}">
                <a16:creationId xmlns:a16="http://schemas.microsoft.com/office/drawing/2014/main" id="{B53B7CCD-EC76-8F10-6462-D4076388370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58000" y="1530350"/>
            <a:ext cx="4565650" cy="4565650"/>
          </a:xfrm>
          <a:prstGeom prst="rect">
            <a:avLst/>
          </a:prstGeom>
        </p:spPr>
      </p:pic>
    </p:spTree>
    <p:extLst>
      <p:ext uri="{BB962C8B-B14F-4D97-AF65-F5344CB8AC3E}">
        <p14:creationId xmlns:p14="http://schemas.microsoft.com/office/powerpoint/2010/main" val="39280314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7B653-D31E-9E15-0E3F-A366E19ED833}"/>
              </a:ext>
            </a:extLst>
          </p:cNvPr>
          <p:cNvSpPr>
            <a:spLocks noGrp="1"/>
          </p:cNvSpPr>
          <p:nvPr>
            <p:ph type="title"/>
          </p:nvPr>
        </p:nvSpPr>
        <p:spPr/>
        <p:txBody>
          <a:bodyPr/>
          <a:lstStyle/>
          <a:p>
            <a:r>
              <a:rPr lang="en-GB" dirty="0"/>
              <a:t>Conclusions and Results– Literature Review</a:t>
            </a:r>
          </a:p>
        </p:txBody>
      </p:sp>
      <p:sp>
        <p:nvSpPr>
          <p:cNvPr id="3" name="Content Placeholder 2">
            <a:extLst>
              <a:ext uri="{FF2B5EF4-FFF2-40B4-BE49-F238E27FC236}">
                <a16:creationId xmlns:a16="http://schemas.microsoft.com/office/drawing/2014/main" id="{5A13546A-E0CA-8F20-686E-03998C2827ED}"/>
              </a:ext>
            </a:extLst>
          </p:cNvPr>
          <p:cNvSpPr>
            <a:spLocks noGrp="1"/>
          </p:cNvSpPr>
          <p:nvPr>
            <p:ph idx="1"/>
          </p:nvPr>
        </p:nvSpPr>
        <p:spPr/>
        <p:txBody>
          <a:bodyPr vert="horz" lIns="91440" tIns="45720" rIns="91440" bIns="45720" rtlCol="0" anchor="t">
            <a:normAutofit/>
          </a:bodyPr>
          <a:lstStyle/>
          <a:p>
            <a:r>
              <a:rPr lang="en-GB" sz="2000" dirty="0">
                <a:solidFill>
                  <a:srgbClr val="FFFFFF">
                    <a:alpha val="70000"/>
                  </a:srgbClr>
                </a:solidFill>
              </a:rPr>
              <a:t>Seems to be an increase in available techniques for the students to use.</a:t>
            </a:r>
          </a:p>
          <a:p>
            <a:pPr marL="0" indent="0">
              <a:buNone/>
            </a:pPr>
            <a:endParaRPr lang="en-GB" sz="2000" dirty="0">
              <a:solidFill>
                <a:srgbClr val="FFFFFF">
                  <a:alpha val="70000"/>
                </a:srgbClr>
              </a:solidFill>
            </a:endParaRPr>
          </a:p>
          <a:p>
            <a:r>
              <a:rPr lang="en-GB" sz="2000" dirty="0">
                <a:solidFill>
                  <a:srgbClr val="FFFFFF">
                    <a:alpha val="70000"/>
                  </a:srgbClr>
                </a:solidFill>
              </a:rPr>
              <a:t>There is suitable material online for students to get some clarity and advice.</a:t>
            </a:r>
          </a:p>
          <a:p>
            <a:pPr marL="0" indent="0">
              <a:buNone/>
            </a:pPr>
            <a:endParaRPr lang="en-GB" sz="2000" dirty="0">
              <a:solidFill>
                <a:srgbClr val="FFFFFF">
                  <a:alpha val="70000"/>
                </a:srgbClr>
              </a:solidFill>
            </a:endParaRPr>
          </a:p>
          <a:p>
            <a:r>
              <a:rPr lang="en-GB" sz="2000" dirty="0">
                <a:solidFill>
                  <a:srgbClr val="FFFFFF">
                    <a:alpha val="70000"/>
                  </a:srgbClr>
                </a:solidFill>
              </a:rPr>
              <a:t>Higher education institutions in the local area are offering guidance services to their students. </a:t>
            </a:r>
            <a:endParaRPr lang="en-GB"/>
          </a:p>
        </p:txBody>
      </p:sp>
    </p:spTree>
    <p:extLst>
      <p:ext uri="{BB962C8B-B14F-4D97-AF65-F5344CB8AC3E}">
        <p14:creationId xmlns:p14="http://schemas.microsoft.com/office/powerpoint/2010/main" val="312945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3532D-95F1-9ACA-6DBD-C93257490913}"/>
              </a:ext>
            </a:extLst>
          </p:cNvPr>
          <p:cNvSpPr>
            <a:spLocks noGrp="1"/>
          </p:cNvSpPr>
          <p:nvPr>
            <p:ph type="title"/>
          </p:nvPr>
        </p:nvSpPr>
        <p:spPr/>
        <p:txBody>
          <a:bodyPr/>
          <a:lstStyle/>
          <a:p>
            <a:r>
              <a:rPr lang="en-GB" dirty="0"/>
              <a:t>Conclusions and Results- Application</a:t>
            </a:r>
          </a:p>
        </p:txBody>
      </p:sp>
      <p:sp>
        <p:nvSpPr>
          <p:cNvPr id="3" name="Content Placeholder 2">
            <a:extLst>
              <a:ext uri="{FF2B5EF4-FFF2-40B4-BE49-F238E27FC236}">
                <a16:creationId xmlns:a16="http://schemas.microsoft.com/office/drawing/2014/main" id="{D761980E-135A-9D8B-CF75-E56839423E60}"/>
              </a:ext>
            </a:extLst>
          </p:cNvPr>
          <p:cNvSpPr>
            <a:spLocks noGrp="1"/>
          </p:cNvSpPr>
          <p:nvPr>
            <p:ph idx="1"/>
          </p:nvPr>
        </p:nvSpPr>
        <p:spPr/>
        <p:txBody>
          <a:bodyPr vert="horz" lIns="91440" tIns="45720" rIns="91440" bIns="45720" rtlCol="0" anchor="t">
            <a:normAutofit/>
          </a:bodyPr>
          <a:lstStyle/>
          <a:p>
            <a:r>
              <a:rPr lang="en-GB" sz="2000" dirty="0">
                <a:solidFill>
                  <a:srgbClr val="FFFFFF">
                    <a:alpha val="70000"/>
                  </a:srgbClr>
                </a:solidFill>
              </a:rPr>
              <a:t>Has been created to meet both the aims and objectives of the project. </a:t>
            </a:r>
          </a:p>
          <a:p>
            <a:pPr marL="0" indent="0">
              <a:buNone/>
            </a:pPr>
            <a:endParaRPr lang="en-GB" sz="2000" dirty="0">
              <a:solidFill>
                <a:srgbClr val="FFFFFF">
                  <a:alpha val="70000"/>
                </a:srgbClr>
              </a:solidFill>
            </a:endParaRPr>
          </a:p>
          <a:p>
            <a:r>
              <a:rPr lang="en-GB" sz="2000" dirty="0">
                <a:solidFill>
                  <a:srgbClr val="FFFFFF">
                    <a:alpha val="70000"/>
                  </a:srgbClr>
                </a:solidFill>
              </a:rPr>
              <a:t>The application was able to meet the aim of this project.</a:t>
            </a:r>
          </a:p>
          <a:p>
            <a:pPr marL="0" indent="0">
              <a:buNone/>
            </a:pPr>
            <a:endParaRPr lang="en-GB" sz="2000" dirty="0">
              <a:solidFill>
                <a:srgbClr val="FFFFFF">
                  <a:alpha val="70000"/>
                </a:srgbClr>
              </a:solidFill>
            </a:endParaRPr>
          </a:p>
          <a:p>
            <a:r>
              <a:rPr lang="en-GB" sz="2000" dirty="0">
                <a:solidFill>
                  <a:srgbClr val="FFFFFF">
                    <a:alpha val="70000"/>
                  </a:srgbClr>
                </a:solidFill>
              </a:rPr>
              <a:t>All but one of the objectives were met. This was down to the development change. </a:t>
            </a:r>
          </a:p>
        </p:txBody>
      </p:sp>
    </p:spTree>
    <p:extLst>
      <p:ext uri="{BB962C8B-B14F-4D97-AF65-F5344CB8AC3E}">
        <p14:creationId xmlns:p14="http://schemas.microsoft.com/office/powerpoint/2010/main" val="31403524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1E08F-A3C0-9EB4-66EB-60819027B43A}"/>
              </a:ext>
            </a:extLst>
          </p:cNvPr>
          <p:cNvSpPr>
            <a:spLocks noGrp="1"/>
          </p:cNvSpPr>
          <p:nvPr>
            <p:ph type="title"/>
          </p:nvPr>
        </p:nvSpPr>
        <p:spPr/>
        <p:txBody>
          <a:bodyPr/>
          <a:lstStyle/>
          <a:p>
            <a:r>
              <a:rPr lang="en-GB" dirty="0"/>
              <a:t>Results from the application - Questionnaire</a:t>
            </a:r>
          </a:p>
        </p:txBody>
      </p:sp>
      <p:sp>
        <p:nvSpPr>
          <p:cNvPr id="3" name="Content Placeholder 2">
            <a:extLst>
              <a:ext uri="{FF2B5EF4-FFF2-40B4-BE49-F238E27FC236}">
                <a16:creationId xmlns:a16="http://schemas.microsoft.com/office/drawing/2014/main" id="{944622E1-D374-DB61-46BA-5E58A983D40D}"/>
              </a:ext>
            </a:extLst>
          </p:cNvPr>
          <p:cNvSpPr>
            <a:spLocks noGrp="1"/>
          </p:cNvSpPr>
          <p:nvPr>
            <p:ph idx="1"/>
          </p:nvPr>
        </p:nvSpPr>
        <p:spPr/>
        <p:txBody>
          <a:bodyPr vert="horz" lIns="91440" tIns="45720" rIns="91440" bIns="45720" rtlCol="0" anchor="t">
            <a:normAutofit/>
          </a:bodyPr>
          <a:lstStyle/>
          <a:p>
            <a:r>
              <a:rPr lang="en-GB" sz="2000" dirty="0">
                <a:solidFill>
                  <a:srgbClr val="FFFFFF">
                    <a:alpha val="70000"/>
                  </a:srgbClr>
                </a:solidFill>
              </a:rPr>
              <a:t> A questionnaire was sent out providing an opportunity to gather feedback from those who have used it. </a:t>
            </a:r>
          </a:p>
          <a:p>
            <a:r>
              <a:rPr lang="en-GB" sz="2000" dirty="0">
                <a:solidFill>
                  <a:srgbClr val="FFFFFF">
                    <a:alpha val="70000"/>
                  </a:srgbClr>
                </a:solidFill>
              </a:rPr>
              <a:t>Users average rating of their experience with the application was at a rating of 8.88. </a:t>
            </a:r>
          </a:p>
          <a:p>
            <a:r>
              <a:rPr lang="en-GB" sz="2000" dirty="0">
                <a:solidFill>
                  <a:srgbClr val="FFFFFF">
                    <a:alpha val="70000"/>
                  </a:srgbClr>
                </a:solidFill>
              </a:rPr>
              <a:t>All applicants responded that the interface was user friendly. </a:t>
            </a:r>
          </a:p>
          <a:p>
            <a:r>
              <a:rPr lang="en-GB" sz="2000" dirty="0">
                <a:solidFill>
                  <a:srgbClr val="FFFFFF">
                    <a:alpha val="70000"/>
                  </a:srgbClr>
                </a:solidFill>
              </a:rPr>
              <a:t>It seemed that they felt that this application could be a benefit to the student.</a:t>
            </a:r>
          </a:p>
          <a:p>
            <a:endParaRPr lang="en-GB" sz="2000" dirty="0">
              <a:solidFill>
                <a:srgbClr val="FFFFFF">
                  <a:alpha val="70000"/>
                </a:srgbClr>
              </a:solidFill>
            </a:endParaRPr>
          </a:p>
          <a:p>
            <a:endParaRPr lang="en-GB" sz="2000" dirty="0">
              <a:solidFill>
                <a:srgbClr val="FFFFFF">
                  <a:alpha val="70000"/>
                </a:srgbClr>
              </a:solidFill>
            </a:endParaRPr>
          </a:p>
          <a:p>
            <a:pPr marL="0" indent="0">
              <a:buNone/>
            </a:pPr>
            <a:endParaRPr lang="en-GB" sz="2000">
              <a:solidFill>
                <a:srgbClr val="FFFFFF">
                  <a:alpha val="70000"/>
                </a:srgbClr>
              </a:solidFill>
            </a:endParaRPr>
          </a:p>
        </p:txBody>
      </p:sp>
    </p:spTree>
    <p:extLst>
      <p:ext uri="{BB962C8B-B14F-4D97-AF65-F5344CB8AC3E}">
        <p14:creationId xmlns:p14="http://schemas.microsoft.com/office/powerpoint/2010/main" val="5420910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1E08F-A3C0-9EB4-66EB-60819027B43A}"/>
              </a:ext>
            </a:extLst>
          </p:cNvPr>
          <p:cNvSpPr>
            <a:spLocks noGrp="1"/>
          </p:cNvSpPr>
          <p:nvPr>
            <p:ph type="title"/>
          </p:nvPr>
        </p:nvSpPr>
        <p:spPr/>
        <p:txBody>
          <a:bodyPr/>
          <a:lstStyle/>
          <a:p>
            <a:r>
              <a:rPr lang="en-GB" dirty="0"/>
              <a:t>Results from the application (continued)</a:t>
            </a:r>
          </a:p>
        </p:txBody>
      </p:sp>
      <p:sp>
        <p:nvSpPr>
          <p:cNvPr id="3" name="Content Placeholder 2">
            <a:extLst>
              <a:ext uri="{FF2B5EF4-FFF2-40B4-BE49-F238E27FC236}">
                <a16:creationId xmlns:a16="http://schemas.microsoft.com/office/drawing/2014/main" id="{944622E1-D374-DB61-46BA-5E58A983D40D}"/>
              </a:ext>
            </a:extLst>
          </p:cNvPr>
          <p:cNvSpPr>
            <a:spLocks noGrp="1"/>
          </p:cNvSpPr>
          <p:nvPr>
            <p:ph idx="1"/>
          </p:nvPr>
        </p:nvSpPr>
        <p:spPr/>
        <p:txBody>
          <a:bodyPr vert="horz" lIns="91440" tIns="45720" rIns="91440" bIns="45720" rtlCol="0" anchor="t">
            <a:normAutofit/>
          </a:bodyPr>
          <a:lstStyle/>
          <a:p>
            <a:r>
              <a:rPr lang="en-GB" sz="2000" dirty="0">
                <a:solidFill>
                  <a:srgbClr val="FFFFFF">
                    <a:alpha val="70000"/>
                  </a:srgbClr>
                </a:solidFill>
              </a:rPr>
              <a:t>The results were positive. Which was fantastic as with the challenges came in this project there was a growing concern that it would not be finished in time.</a:t>
            </a:r>
            <a:endParaRPr lang="en-US"/>
          </a:p>
          <a:p>
            <a:pPr marL="0" indent="0">
              <a:buNone/>
            </a:pPr>
            <a:endParaRPr lang="en-GB" sz="2000" dirty="0">
              <a:solidFill>
                <a:srgbClr val="FFFFFF">
                  <a:alpha val="70000"/>
                </a:srgbClr>
              </a:solidFill>
            </a:endParaRPr>
          </a:p>
          <a:p>
            <a:r>
              <a:rPr lang="en-GB" sz="2000" dirty="0">
                <a:solidFill>
                  <a:srgbClr val="FFFFFF">
                    <a:alpha val="70000"/>
                  </a:srgbClr>
                </a:solidFill>
              </a:rPr>
              <a:t>It was able to meet the criteria, and provided the outcome that was expected.</a:t>
            </a:r>
          </a:p>
          <a:p>
            <a:pPr marL="0" indent="0">
              <a:buNone/>
            </a:pPr>
            <a:endParaRPr lang="en-GB" sz="2000" dirty="0">
              <a:solidFill>
                <a:srgbClr val="FFFFFF">
                  <a:alpha val="70000"/>
                </a:srgbClr>
              </a:solidFill>
            </a:endParaRPr>
          </a:p>
          <a:p>
            <a:r>
              <a:rPr lang="en-GB" sz="2000" dirty="0">
                <a:solidFill>
                  <a:srgbClr val="FFFFFF">
                    <a:alpha val="70000"/>
                  </a:srgbClr>
                </a:solidFill>
              </a:rPr>
              <a:t>Testing was also a big success, as it passed both system and usability testing.</a:t>
            </a:r>
          </a:p>
        </p:txBody>
      </p:sp>
    </p:spTree>
    <p:extLst>
      <p:ext uri="{BB962C8B-B14F-4D97-AF65-F5344CB8AC3E}">
        <p14:creationId xmlns:p14="http://schemas.microsoft.com/office/powerpoint/2010/main" val="17817483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932D9-50DB-153B-8EAA-3E81074C127C}"/>
              </a:ext>
            </a:extLst>
          </p:cNvPr>
          <p:cNvSpPr>
            <a:spLocks noGrp="1"/>
          </p:cNvSpPr>
          <p:nvPr>
            <p:ph type="title"/>
          </p:nvPr>
        </p:nvSpPr>
        <p:spPr/>
        <p:txBody>
          <a:bodyPr/>
          <a:lstStyle/>
          <a:p>
            <a:r>
              <a:rPr lang="en-US" dirty="0"/>
              <a:t>Problems and successes – Problems</a:t>
            </a:r>
          </a:p>
        </p:txBody>
      </p:sp>
      <p:sp>
        <p:nvSpPr>
          <p:cNvPr id="3" name="Content Placeholder 2">
            <a:extLst>
              <a:ext uri="{FF2B5EF4-FFF2-40B4-BE49-F238E27FC236}">
                <a16:creationId xmlns:a16="http://schemas.microsoft.com/office/drawing/2014/main" id="{DE4EA278-E524-94EA-A9AD-BE7C839A54A8}"/>
              </a:ext>
            </a:extLst>
          </p:cNvPr>
          <p:cNvSpPr>
            <a:spLocks noGrp="1"/>
          </p:cNvSpPr>
          <p:nvPr>
            <p:ph idx="1"/>
          </p:nvPr>
        </p:nvSpPr>
        <p:spPr/>
        <p:txBody>
          <a:bodyPr vert="horz" lIns="91440" tIns="45720" rIns="91440" bIns="45720" rtlCol="0" anchor="t">
            <a:normAutofit/>
          </a:bodyPr>
          <a:lstStyle/>
          <a:p>
            <a:r>
              <a:rPr lang="en-US" sz="2000" dirty="0">
                <a:solidFill>
                  <a:srgbClr val="FFFFFF">
                    <a:alpha val="70000"/>
                  </a:srgbClr>
                </a:solidFill>
              </a:rPr>
              <a:t>A problem that occurred in this project was a change in the development software.</a:t>
            </a:r>
            <a:endParaRPr lang="en-US" dirty="0"/>
          </a:p>
          <a:p>
            <a:r>
              <a:rPr lang="en-US" sz="2000" dirty="0">
                <a:solidFill>
                  <a:srgbClr val="FFFFFF">
                    <a:alpha val="70000"/>
                  </a:srgbClr>
                </a:solidFill>
              </a:rPr>
              <a:t>Limit experience and lack of understanding lead to this change.</a:t>
            </a:r>
          </a:p>
          <a:p>
            <a:pPr marL="0" indent="0">
              <a:buNone/>
            </a:pPr>
            <a:endParaRPr lang="en-US" sz="2000" dirty="0">
              <a:solidFill>
                <a:srgbClr val="FFFFFF">
                  <a:alpha val="70000"/>
                </a:srgbClr>
              </a:solidFill>
            </a:endParaRPr>
          </a:p>
          <a:p>
            <a:r>
              <a:rPr lang="en-US" sz="2000" dirty="0">
                <a:solidFill>
                  <a:srgbClr val="FFFFFF">
                    <a:alpha val="70000"/>
                  </a:srgbClr>
                </a:solidFill>
              </a:rPr>
              <a:t>Another problem that occurred during this project was the design in general.</a:t>
            </a:r>
          </a:p>
          <a:p>
            <a:r>
              <a:rPr lang="en-US" sz="2000" dirty="0">
                <a:solidFill>
                  <a:srgbClr val="FFFFFF">
                    <a:alpha val="70000"/>
                  </a:srgbClr>
                </a:solidFill>
              </a:rPr>
              <a:t>Couldn't produce the outcome that was expected from the original design. </a:t>
            </a:r>
          </a:p>
          <a:p>
            <a:endParaRPr lang="en-US" sz="2000" dirty="0">
              <a:solidFill>
                <a:srgbClr val="FFFFFF">
                  <a:alpha val="70000"/>
                </a:srgbClr>
              </a:solidFill>
            </a:endParaRPr>
          </a:p>
          <a:p>
            <a:endParaRPr lang="en-US" sz="2000" dirty="0">
              <a:solidFill>
                <a:srgbClr val="FFFFFF">
                  <a:alpha val="70000"/>
                </a:srgbClr>
              </a:solidFill>
            </a:endParaRPr>
          </a:p>
        </p:txBody>
      </p:sp>
    </p:spTree>
    <p:extLst>
      <p:ext uri="{BB962C8B-B14F-4D97-AF65-F5344CB8AC3E}">
        <p14:creationId xmlns:p14="http://schemas.microsoft.com/office/powerpoint/2010/main" val="42043873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D036C-FA97-D183-5420-6DFE62785830}"/>
              </a:ext>
            </a:extLst>
          </p:cNvPr>
          <p:cNvSpPr>
            <a:spLocks noGrp="1"/>
          </p:cNvSpPr>
          <p:nvPr>
            <p:ph type="title"/>
          </p:nvPr>
        </p:nvSpPr>
        <p:spPr/>
        <p:txBody>
          <a:bodyPr/>
          <a:lstStyle/>
          <a:p>
            <a:r>
              <a:rPr lang="en-GB" dirty="0"/>
              <a:t>Problems and successes – Sucesses</a:t>
            </a:r>
            <a:br>
              <a:rPr lang="en-GB" dirty="0"/>
            </a:br>
            <a:endParaRPr lang="en-GB" dirty="0"/>
          </a:p>
        </p:txBody>
      </p:sp>
      <p:sp>
        <p:nvSpPr>
          <p:cNvPr id="3" name="Content Placeholder 2">
            <a:extLst>
              <a:ext uri="{FF2B5EF4-FFF2-40B4-BE49-F238E27FC236}">
                <a16:creationId xmlns:a16="http://schemas.microsoft.com/office/drawing/2014/main" id="{C256D641-3300-9C95-A731-1CFFEF0AEDFC}"/>
              </a:ext>
            </a:extLst>
          </p:cNvPr>
          <p:cNvSpPr>
            <a:spLocks noGrp="1"/>
          </p:cNvSpPr>
          <p:nvPr>
            <p:ph idx="1"/>
          </p:nvPr>
        </p:nvSpPr>
        <p:spPr/>
        <p:txBody>
          <a:bodyPr vert="horz" lIns="91440" tIns="45720" rIns="91440" bIns="45720" rtlCol="0" anchor="t">
            <a:normAutofit/>
          </a:bodyPr>
          <a:lstStyle/>
          <a:p>
            <a:r>
              <a:rPr lang="en-GB" sz="2000" dirty="0">
                <a:solidFill>
                  <a:srgbClr val="FFFFFF">
                    <a:alpha val="70000"/>
                  </a:srgbClr>
                </a:solidFill>
              </a:rPr>
              <a:t>Adapted well to the circumstance, that arose</a:t>
            </a:r>
            <a:endParaRPr lang="en-US" sz="2000">
              <a:solidFill>
                <a:srgbClr val="FFFFFF">
                  <a:alpha val="70000"/>
                </a:srgbClr>
              </a:solidFill>
            </a:endParaRPr>
          </a:p>
          <a:p>
            <a:r>
              <a:rPr lang="en-GB" sz="2000" dirty="0">
                <a:solidFill>
                  <a:srgbClr val="FFFFFF">
                    <a:alpha val="70000"/>
                  </a:srgbClr>
                </a:solidFill>
              </a:rPr>
              <a:t>Able to produce an application in a new development software, which met the aim.</a:t>
            </a:r>
          </a:p>
          <a:p>
            <a:r>
              <a:rPr lang="en-GB" sz="2000" dirty="0">
                <a:solidFill>
                  <a:srgbClr val="FFFFFF">
                    <a:alpha val="70000"/>
                  </a:srgbClr>
                </a:solidFill>
              </a:rPr>
              <a:t>Was able to get all tasks done before the deadline. </a:t>
            </a:r>
          </a:p>
        </p:txBody>
      </p:sp>
    </p:spTree>
    <p:extLst>
      <p:ext uri="{BB962C8B-B14F-4D97-AF65-F5344CB8AC3E}">
        <p14:creationId xmlns:p14="http://schemas.microsoft.com/office/powerpoint/2010/main" val="8196846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63255-C472-879E-DA94-DBDD4A19B446}"/>
              </a:ext>
            </a:extLst>
          </p:cNvPr>
          <p:cNvSpPr>
            <a:spLocks noGrp="1"/>
          </p:cNvSpPr>
          <p:nvPr>
            <p:ph type="title"/>
          </p:nvPr>
        </p:nvSpPr>
        <p:spPr/>
        <p:txBody>
          <a:bodyPr/>
          <a:lstStyle/>
          <a:p>
            <a:r>
              <a:rPr lang="en-GB" dirty="0"/>
              <a:t>Recommendations </a:t>
            </a:r>
          </a:p>
        </p:txBody>
      </p:sp>
      <p:sp>
        <p:nvSpPr>
          <p:cNvPr id="3" name="Content Placeholder 2">
            <a:extLst>
              <a:ext uri="{FF2B5EF4-FFF2-40B4-BE49-F238E27FC236}">
                <a16:creationId xmlns:a16="http://schemas.microsoft.com/office/drawing/2014/main" id="{A8A64D38-6FFD-7591-0285-E49F4BC9B64A}"/>
              </a:ext>
            </a:extLst>
          </p:cNvPr>
          <p:cNvSpPr>
            <a:spLocks noGrp="1"/>
          </p:cNvSpPr>
          <p:nvPr>
            <p:ph idx="1"/>
          </p:nvPr>
        </p:nvSpPr>
        <p:spPr/>
        <p:txBody>
          <a:bodyPr vert="horz" lIns="91440" tIns="45720" rIns="91440" bIns="45720" rtlCol="0" anchor="t">
            <a:normAutofit/>
          </a:bodyPr>
          <a:lstStyle/>
          <a:p>
            <a:r>
              <a:rPr lang="en-GB" sz="2000" dirty="0">
                <a:solidFill>
                  <a:srgbClr val="FFFFFF">
                    <a:alpha val="70000"/>
                  </a:srgbClr>
                </a:solidFill>
              </a:rPr>
              <a:t>If there was another opportunity to do this project again, one recommendation which could be useful is:</a:t>
            </a:r>
            <a:endParaRPr lang="en-US" dirty="0">
              <a:solidFill>
                <a:srgbClr val="FFFFFF">
                  <a:alpha val="70000"/>
                </a:srgbClr>
              </a:solidFill>
            </a:endParaRPr>
          </a:p>
          <a:p>
            <a:r>
              <a:rPr lang="en-GB" sz="2000" dirty="0">
                <a:solidFill>
                  <a:srgbClr val="FFFFFF">
                    <a:alpha val="70000"/>
                  </a:srgbClr>
                </a:solidFill>
              </a:rPr>
              <a:t>The creation of a login page.</a:t>
            </a:r>
          </a:p>
          <a:p>
            <a:r>
              <a:rPr lang="en-GB" sz="2000" dirty="0">
                <a:solidFill>
                  <a:srgbClr val="FFFFFF">
                    <a:alpha val="70000"/>
                  </a:srgbClr>
                </a:solidFill>
              </a:rPr>
              <a:t>Offers the application that extra layer of security.</a:t>
            </a:r>
            <a:endParaRPr lang="en-GB" dirty="0">
              <a:solidFill>
                <a:srgbClr val="FFFFFF">
                  <a:alpha val="70000"/>
                </a:srgbClr>
              </a:solidFill>
            </a:endParaRPr>
          </a:p>
          <a:p>
            <a:pPr marL="0" indent="0">
              <a:buNone/>
            </a:pPr>
            <a:endParaRPr lang="en-GB" dirty="0">
              <a:solidFill>
                <a:srgbClr val="FFFFFF">
                  <a:alpha val="70000"/>
                </a:srgbClr>
              </a:solidFill>
            </a:endParaRPr>
          </a:p>
        </p:txBody>
      </p:sp>
    </p:spTree>
    <p:extLst>
      <p:ext uri="{BB962C8B-B14F-4D97-AF65-F5344CB8AC3E}">
        <p14:creationId xmlns:p14="http://schemas.microsoft.com/office/powerpoint/2010/main" val="38643581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63255-C472-879E-DA94-DBDD4A19B446}"/>
              </a:ext>
            </a:extLst>
          </p:cNvPr>
          <p:cNvSpPr>
            <a:spLocks noGrp="1"/>
          </p:cNvSpPr>
          <p:nvPr>
            <p:ph type="title"/>
          </p:nvPr>
        </p:nvSpPr>
        <p:spPr/>
        <p:txBody>
          <a:bodyPr/>
          <a:lstStyle/>
          <a:p>
            <a:r>
              <a:rPr lang="en-GB" dirty="0"/>
              <a:t>Recommendations</a:t>
            </a:r>
          </a:p>
        </p:txBody>
      </p:sp>
      <p:sp>
        <p:nvSpPr>
          <p:cNvPr id="3" name="Content Placeholder 2">
            <a:extLst>
              <a:ext uri="{FF2B5EF4-FFF2-40B4-BE49-F238E27FC236}">
                <a16:creationId xmlns:a16="http://schemas.microsoft.com/office/drawing/2014/main" id="{A8A64D38-6FFD-7591-0285-E49F4BC9B64A}"/>
              </a:ext>
            </a:extLst>
          </p:cNvPr>
          <p:cNvSpPr>
            <a:spLocks noGrp="1"/>
          </p:cNvSpPr>
          <p:nvPr>
            <p:ph idx="1"/>
          </p:nvPr>
        </p:nvSpPr>
        <p:spPr/>
        <p:txBody>
          <a:bodyPr vert="horz" lIns="91440" tIns="45720" rIns="91440" bIns="45720" rtlCol="0" anchor="t">
            <a:normAutofit/>
          </a:bodyPr>
          <a:lstStyle/>
          <a:p>
            <a:r>
              <a:rPr lang="en-GB" sz="2000" dirty="0">
                <a:solidFill>
                  <a:srgbClr val="FFFFFF">
                    <a:alpha val="70000"/>
                  </a:srgbClr>
                </a:solidFill>
              </a:rPr>
              <a:t>Working in a development software I am familiar with.</a:t>
            </a:r>
            <a:endParaRPr lang="en-US" dirty="0"/>
          </a:p>
          <a:p>
            <a:r>
              <a:rPr lang="en-US" sz="2000" dirty="0">
                <a:solidFill>
                  <a:srgbClr val="FFFFFF">
                    <a:alpha val="70000"/>
                  </a:srgbClr>
                </a:solidFill>
              </a:rPr>
              <a:t>Having limited experience in a software package can be tricky to work with</a:t>
            </a:r>
          </a:p>
          <a:p>
            <a:r>
              <a:rPr lang="en-US" sz="2000" dirty="0">
                <a:solidFill>
                  <a:srgbClr val="FFFFFF">
                    <a:alpha val="70000"/>
                  </a:srgbClr>
                </a:solidFill>
              </a:rPr>
              <a:t>Being comfortable in a work environment can provide a better outcome from the project.</a:t>
            </a:r>
          </a:p>
          <a:p>
            <a:r>
              <a:rPr lang="en-US" sz="2000" dirty="0">
                <a:solidFill>
                  <a:srgbClr val="FFFFFF">
                    <a:alpha val="70000"/>
                  </a:srgbClr>
                </a:solidFill>
              </a:rPr>
              <a:t>With the changes, the full potential of the application wasn’t reached. </a:t>
            </a:r>
          </a:p>
          <a:p>
            <a:pPr marL="0" indent="0">
              <a:buNone/>
            </a:pPr>
            <a:endParaRPr lang="en-GB" dirty="0">
              <a:solidFill>
                <a:srgbClr val="FFFFFF">
                  <a:alpha val="70000"/>
                </a:srgbClr>
              </a:solidFill>
            </a:endParaRPr>
          </a:p>
        </p:txBody>
      </p:sp>
    </p:spTree>
    <p:extLst>
      <p:ext uri="{BB962C8B-B14F-4D97-AF65-F5344CB8AC3E}">
        <p14:creationId xmlns:p14="http://schemas.microsoft.com/office/powerpoint/2010/main" val="30348335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F4C9-EDDC-F80A-00C5-F0B7D9C4C269}"/>
              </a:ext>
            </a:extLst>
          </p:cNvPr>
          <p:cNvSpPr>
            <a:spLocks noGrp="1"/>
          </p:cNvSpPr>
          <p:nvPr>
            <p:ph type="title"/>
          </p:nvPr>
        </p:nvSpPr>
        <p:spPr/>
        <p:txBody>
          <a:bodyPr/>
          <a:lstStyle/>
          <a:p>
            <a:r>
              <a:rPr lang="en-GB" dirty="0"/>
              <a:t>Demo </a:t>
            </a:r>
          </a:p>
        </p:txBody>
      </p:sp>
      <p:sp>
        <p:nvSpPr>
          <p:cNvPr id="3" name="Content Placeholder 2">
            <a:extLst>
              <a:ext uri="{FF2B5EF4-FFF2-40B4-BE49-F238E27FC236}">
                <a16:creationId xmlns:a16="http://schemas.microsoft.com/office/drawing/2014/main" id="{B2D24F22-697A-D94F-3C85-ED0432C102F0}"/>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Link</a:t>
            </a:r>
            <a:endParaRPr lang="en-GB" dirty="0">
              <a:ea typeface="+mn-lt"/>
              <a:cs typeface="+mn-lt"/>
            </a:endParaRPr>
          </a:p>
          <a:p>
            <a:endParaRPr lang="en-GB" dirty="0">
              <a:solidFill>
                <a:srgbClr val="FFFFFF">
                  <a:alpha val="70000"/>
                </a:srgbClr>
              </a:solidFill>
            </a:endParaRPr>
          </a:p>
        </p:txBody>
      </p:sp>
    </p:spTree>
    <p:extLst>
      <p:ext uri="{BB962C8B-B14F-4D97-AF65-F5344CB8AC3E}">
        <p14:creationId xmlns:p14="http://schemas.microsoft.com/office/powerpoint/2010/main" val="28416596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3AFAF-D7D3-BF0D-4FE2-4CAB55FA4A9F}"/>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18B04F62-9B1E-A5D4-977B-5EB227DCDF4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1403405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3C347-A8FB-0053-B4FB-B68E2FE6591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26E4817-3367-D71B-88DE-630821E343E9}"/>
              </a:ext>
            </a:extLst>
          </p:cNvPr>
          <p:cNvSpPr>
            <a:spLocks noGrp="1"/>
          </p:cNvSpPr>
          <p:nvPr>
            <p:ph idx="1"/>
          </p:nvPr>
        </p:nvSpPr>
        <p:spPr>
          <a:xfrm>
            <a:off x="762000" y="2286000"/>
            <a:ext cx="10668000" cy="4364422"/>
          </a:xfrm>
        </p:spPr>
        <p:txBody>
          <a:bodyPr vert="horz" lIns="91440" tIns="45720" rIns="91440" bIns="45720" rtlCol="0" anchor="t">
            <a:noAutofit/>
          </a:bodyPr>
          <a:lstStyle/>
          <a:p>
            <a:r>
              <a:rPr lang="en-GB" sz="1600" dirty="0">
                <a:ea typeface="+mn-lt"/>
                <a:cs typeface="+mn-lt"/>
              </a:rPr>
              <a:t>1.Constantinides E, Zinck Stagno MC. Potential of the social media as instruments of higher education marketing: a segmentation study. Journal of Marketing for Higher Education. 2011 Jun;21(1):7–24.</a:t>
            </a:r>
            <a:endParaRPr lang="en-GB" sz="1600" dirty="0">
              <a:solidFill>
                <a:srgbClr val="FFFFFF">
                  <a:alpha val="70000"/>
                </a:srgbClr>
              </a:solidFill>
            </a:endParaRPr>
          </a:p>
          <a:p>
            <a:endParaRPr lang="en-GB" sz="1600" dirty="0">
              <a:solidFill>
                <a:srgbClr val="FFFFFF">
                  <a:alpha val="70000"/>
                </a:srgbClr>
              </a:solidFill>
            </a:endParaRPr>
          </a:p>
          <a:p>
            <a:r>
              <a:rPr lang="en-GB" sz="1600" dirty="0">
                <a:ea typeface="+mn-lt"/>
                <a:cs typeface="+mn-lt"/>
              </a:rPr>
              <a:t>2.Indeed. What Is a Career Plan? (Plus How To Create One in 8 Steps) [Internet]. Indeed Career Guide. 2022. Available from: </a:t>
            </a:r>
            <a:r>
              <a:rPr lang="en-GB" sz="1600" dirty="0">
                <a:ea typeface="+mn-lt"/>
                <a:cs typeface="+mn-lt"/>
                <a:hlinkClick r:id="rId2"/>
              </a:rPr>
              <a:t>https://uk.indeed.com/career-advice/career-development/what-is-a-career-plan#:~:text=A%20career%20plan%20is%20a</a:t>
            </a:r>
            <a:endParaRPr lang="en-GB" sz="1600" dirty="0">
              <a:solidFill>
                <a:srgbClr val="FFFFFF">
                  <a:alpha val="70000"/>
                </a:srgbClr>
              </a:solidFill>
            </a:endParaRPr>
          </a:p>
          <a:p>
            <a:endParaRPr lang="en-GB" sz="1600" dirty="0">
              <a:solidFill>
                <a:srgbClr val="FFFFFF">
                  <a:alpha val="70000"/>
                </a:srgbClr>
              </a:solidFill>
            </a:endParaRPr>
          </a:p>
          <a:p>
            <a:r>
              <a:rPr lang="en-GB" sz="1600" dirty="0">
                <a:ea typeface="+mn-lt"/>
                <a:cs typeface="+mn-lt"/>
              </a:rPr>
              <a:t>3.The University of Law. Careers Advisor [Internet]. University of Law. University of Law; 2022. Available from: </a:t>
            </a:r>
            <a:r>
              <a:rPr lang="en-GB" sz="1600" dirty="0">
                <a:ea typeface="+mn-lt"/>
                <a:cs typeface="+mn-lt"/>
                <a:hlinkClick r:id="rId3"/>
              </a:rPr>
              <a:t>https://www.law.ac.uk/employability/career-finder/career-advisor/#:~:text=A%20Careers%20Advisor%20helps%20people,and%20reaching%20their%20full%20potential</a:t>
            </a:r>
            <a:r>
              <a:rPr lang="en-GB" sz="1600" dirty="0">
                <a:ea typeface="+mn-lt"/>
                <a:cs typeface="+mn-lt"/>
              </a:rPr>
              <a:t>.</a:t>
            </a:r>
            <a:endParaRPr lang="en-GB" sz="1600" dirty="0">
              <a:solidFill>
                <a:srgbClr val="FFFFFF">
                  <a:alpha val="70000"/>
                </a:srgbClr>
              </a:solidFill>
            </a:endParaRPr>
          </a:p>
          <a:p>
            <a:endParaRPr lang="en-GB" sz="1600" dirty="0">
              <a:solidFill>
                <a:srgbClr val="FFFFFF">
                  <a:alpha val="70000"/>
                </a:srgbClr>
              </a:solidFill>
            </a:endParaRPr>
          </a:p>
          <a:p>
            <a:r>
              <a:rPr lang="en-GB" sz="1600" dirty="0">
                <a:ea typeface="+mn-lt"/>
                <a:cs typeface="+mn-lt"/>
              </a:rPr>
              <a:t>4.O’Keefe M, Laven G, Burgess T. Student non‐completion of an undergraduate degree: wrong program selection or part of a career plan? Higher Education Research &amp; Development. 2011 Apr;30(2):165–77.</a:t>
            </a:r>
            <a:endParaRPr lang="en-GB" sz="1600" dirty="0"/>
          </a:p>
          <a:p>
            <a:endParaRPr lang="en-GB"/>
          </a:p>
          <a:p>
            <a:endParaRPr lang="en-GB" dirty="0">
              <a:solidFill>
                <a:srgbClr val="FFFFFF">
                  <a:alpha val="70000"/>
                </a:srgbClr>
              </a:solidFill>
            </a:endParaRPr>
          </a:p>
        </p:txBody>
      </p:sp>
    </p:spTree>
    <p:extLst>
      <p:ext uri="{BB962C8B-B14F-4D97-AF65-F5344CB8AC3E}">
        <p14:creationId xmlns:p14="http://schemas.microsoft.com/office/powerpoint/2010/main" val="37750629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6EB88-6D64-0986-087A-72A50FE2160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6ABD17C-6874-9E1C-F8C9-24FB8C979FEF}"/>
              </a:ext>
            </a:extLst>
          </p:cNvPr>
          <p:cNvSpPr>
            <a:spLocks noGrp="1"/>
          </p:cNvSpPr>
          <p:nvPr>
            <p:ph idx="1"/>
          </p:nvPr>
        </p:nvSpPr>
        <p:spPr/>
        <p:txBody>
          <a:bodyPr vert="horz" lIns="91440" tIns="45720" rIns="91440" bIns="45720" rtlCol="0" anchor="t">
            <a:normAutofit fontScale="77500" lnSpcReduction="20000"/>
          </a:bodyPr>
          <a:lstStyle/>
          <a:p>
            <a:r>
              <a:rPr lang="en-GB" sz="1600" dirty="0">
                <a:ea typeface="+mn-lt"/>
                <a:cs typeface="+mn-lt"/>
              </a:rPr>
              <a:t>4.</a:t>
            </a:r>
            <a:endParaRPr lang="en-GB" sz="1600">
              <a:solidFill>
                <a:srgbClr val="FFFFFF">
                  <a:alpha val="70000"/>
                </a:srgbClr>
              </a:solidFill>
            </a:endParaRPr>
          </a:p>
          <a:p>
            <a:r>
              <a:rPr lang="en-GB" sz="1600" dirty="0">
                <a:ea typeface="+mn-lt"/>
                <a:cs typeface="+mn-lt"/>
              </a:rPr>
              <a:t>O’Keefe M, Laven G, Burgess T. Student non‐completion of an undergraduate degree: wrong program selection or part of a career plan? Higher Education Research &amp; Development. 2011 Apr;30(2):165–77.</a:t>
            </a:r>
            <a:endParaRPr lang="en-GB" sz="1600">
              <a:solidFill>
                <a:srgbClr val="FFFFFF">
                  <a:alpha val="70000"/>
                </a:srgbClr>
              </a:solidFill>
            </a:endParaRPr>
          </a:p>
          <a:p>
            <a:r>
              <a:rPr lang="en-GB" sz="1600" dirty="0">
                <a:ea typeface="+mn-lt"/>
                <a:cs typeface="+mn-lt"/>
              </a:rPr>
              <a:t>5. (in speaker notes)</a:t>
            </a:r>
            <a:endParaRPr lang="en-GB" sz="1600">
              <a:solidFill>
                <a:srgbClr val="FFFFFF">
                  <a:alpha val="70000"/>
                </a:srgbClr>
              </a:solidFill>
            </a:endParaRPr>
          </a:p>
          <a:p>
            <a:r>
              <a:rPr lang="en-GB" sz="1600" dirty="0">
                <a:ea typeface="+mn-lt"/>
                <a:cs typeface="+mn-lt"/>
              </a:rPr>
              <a:t>Ahmed K. Factors Influencing Students’ Career Choices: Empirical Evidence from Business Students [Internet]. IBIMA Publishing. 2017. Available from: </a:t>
            </a:r>
            <a:r>
              <a:rPr lang="en-GB" sz="1600" dirty="0">
                <a:ea typeface="+mn-lt"/>
                <a:cs typeface="+mn-lt"/>
                <a:hlinkClick r:id="rId2"/>
              </a:rPr>
              <a:t>https://ibimapublishing.com/articles/JSAR/2017/718849/</a:t>
            </a:r>
            <a:endParaRPr lang="en-GB" sz="1600">
              <a:solidFill>
                <a:srgbClr val="FFFFFF">
                  <a:alpha val="70000"/>
                </a:srgbClr>
              </a:solidFill>
            </a:endParaRPr>
          </a:p>
          <a:p>
            <a:r>
              <a:rPr lang="en-GB" sz="1600" dirty="0">
                <a:ea typeface="+mn-lt"/>
                <a:cs typeface="+mn-lt"/>
              </a:rPr>
              <a:t>6.</a:t>
            </a:r>
            <a:endParaRPr lang="en-GB" sz="1600">
              <a:solidFill>
                <a:srgbClr val="FFFFFF">
                  <a:alpha val="70000"/>
                </a:srgbClr>
              </a:solidFill>
            </a:endParaRPr>
          </a:p>
          <a:p>
            <a:r>
              <a:rPr lang="en-GB" sz="1600" dirty="0">
                <a:ea typeface="+mn-lt"/>
                <a:cs typeface="+mn-lt"/>
              </a:rPr>
              <a:t>The Career Quest. Why Students make Wrong Career Choices? - </a:t>
            </a:r>
            <a:r>
              <a:rPr lang="en-GB" sz="1600" dirty="0" err="1">
                <a:ea typeface="+mn-lt"/>
                <a:cs typeface="+mn-lt"/>
              </a:rPr>
              <a:t>TheCareerQuest</a:t>
            </a:r>
            <a:r>
              <a:rPr lang="en-GB" sz="1600" dirty="0">
                <a:ea typeface="+mn-lt"/>
                <a:cs typeface="+mn-lt"/>
              </a:rPr>
              <a:t> [Internet]. The Career Quest. 2022 [cited 2023 Apr 21]. Available from: </a:t>
            </a:r>
            <a:r>
              <a:rPr lang="en-GB" sz="1600" dirty="0">
                <a:ea typeface="+mn-lt"/>
                <a:cs typeface="+mn-lt"/>
                <a:hlinkClick r:id="rId3"/>
              </a:rPr>
              <a:t>https://thecareerquest.in/why-students-make-wrong-career-choices/#:~:text=Peer%20Influence%3A%20In%20teen%20years</a:t>
            </a:r>
            <a:endParaRPr lang="en-GB" sz="1600">
              <a:solidFill>
                <a:srgbClr val="FFFFFF">
                  <a:alpha val="70000"/>
                </a:srgbClr>
              </a:solidFill>
            </a:endParaRPr>
          </a:p>
          <a:p>
            <a:pPr marL="0" indent="0">
              <a:buNone/>
            </a:pPr>
            <a:br>
              <a:rPr lang="en-US" dirty="0"/>
            </a:br>
            <a:endParaRPr lang="en-US" dirty="0">
              <a:solidFill>
                <a:srgbClr val="FFFFFF">
                  <a:alpha val="70000"/>
                </a:srgbClr>
              </a:solidFill>
            </a:endParaRPr>
          </a:p>
        </p:txBody>
      </p:sp>
    </p:spTree>
    <p:extLst>
      <p:ext uri="{BB962C8B-B14F-4D97-AF65-F5344CB8AC3E}">
        <p14:creationId xmlns:p14="http://schemas.microsoft.com/office/powerpoint/2010/main" val="18041463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C7917-877F-A2E8-0013-2FA540AB8A99}"/>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AC8DA43E-C8F5-0354-6700-F18A0230427F}"/>
              </a:ext>
            </a:extLst>
          </p:cNvPr>
          <p:cNvSpPr>
            <a:spLocks noGrp="1"/>
          </p:cNvSpPr>
          <p:nvPr>
            <p:ph idx="1"/>
          </p:nvPr>
        </p:nvSpPr>
        <p:spPr/>
        <p:txBody>
          <a:bodyPr vert="horz" lIns="91440" tIns="45720" rIns="91440" bIns="45720" rtlCol="0" anchor="t">
            <a:noAutofit/>
          </a:bodyPr>
          <a:lstStyle/>
          <a:p>
            <a:r>
              <a:rPr lang="en-GB" sz="1600" dirty="0">
                <a:ea typeface="+mn-lt"/>
                <a:cs typeface="+mn-lt"/>
              </a:rPr>
              <a:t>7.</a:t>
            </a:r>
            <a:endParaRPr lang="en-GB" sz="1600">
              <a:solidFill>
                <a:srgbClr val="FFFFFF">
                  <a:alpha val="70000"/>
                </a:srgbClr>
              </a:solidFill>
            </a:endParaRPr>
          </a:p>
          <a:p>
            <a:r>
              <a:rPr lang="en-GB" sz="1600" dirty="0">
                <a:ea typeface="+mn-lt"/>
                <a:cs typeface="+mn-lt"/>
              </a:rPr>
              <a:t>Solis E. 10 Best Marketing Strategies For Universities | </a:t>
            </a:r>
            <a:r>
              <a:rPr lang="en-GB" sz="1600" dirty="0" err="1">
                <a:ea typeface="+mn-lt"/>
                <a:cs typeface="+mn-lt"/>
              </a:rPr>
              <a:t>Penji</a:t>
            </a:r>
            <a:r>
              <a:rPr lang="en-GB" sz="1600" dirty="0">
                <a:ea typeface="+mn-lt"/>
                <a:cs typeface="+mn-lt"/>
              </a:rPr>
              <a:t> [Internet]. Unlimited Graphic Design Service. 2019. Available from: </a:t>
            </a:r>
            <a:r>
              <a:rPr lang="en-GB" sz="1600" dirty="0">
                <a:ea typeface="+mn-lt"/>
                <a:cs typeface="+mn-lt"/>
                <a:hlinkClick r:id="rId2"/>
              </a:rPr>
              <a:t>https://penji.co/marketing-strategies-for-universities/</a:t>
            </a:r>
            <a:endParaRPr lang="en-GB" sz="1600">
              <a:solidFill>
                <a:srgbClr val="FFFFFF">
                  <a:alpha val="70000"/>
                </a:srgbClr>
              </a:solidFill>
            </a:endParaRPr>
          </a:p>
          <a:p>
            <a:r>
              <a:rPr lang="en-GB" sz="1600" dirty="0">
                <a:ea typeface="+mn-lt"/>
                <a:cs typeface="+mn-lt"/>
              </a:rPr>
              <a:t>8.</a:t>
            </a:r>
            <a:endParaRPr lang="en-GB" sz="1600">
              <a:solidFill>
                <a:srgbClr val="FFFFFF">
                  <a:alpha val="70000"/>
                </a:srgbClr>
              </a:solidFill>
            </a:endParaRPr>
          </a:p>
          <a:p>
            <a:r>
              <a:rPr lang="en-GB" sz="1600" dirty="0">
                <a:ea typeface="+mn-lt"/>
                <a:cs typeface="+mn-lt"/>
              </a:rPr>
              <a:t>Chaudhry R. 7 Digital Marketing Strategies for Universities That Works in 2022 [Internet]. ThinkOrion. 2022. Available from: </a:t>
            </a:r>
            <a:r>
              <a:rPr lang="en-GB" sz="1600" dirty="0">
                <a:ea typeface="+mn-lt"/>
                <a:cs typeface="+mn-lt"/>
                <a:hlinkClick r:id="rId3"/>
              </a:rPr>
              <a:t>https://www.thinkorion.com/blog/digital-marketing-for-universities</a:t>
            </a:r>
            <a:endParaRPr lang="en-GB" sz="1600">
              <a:solidFill>
                <a:srgbClr val="FFFFFF">
                  <a:alpha val="70000"/>
                </a:srgbClr>
              </a:solidFill>
            </a:endParaRPr>
          </a:p>
          <a:p>
            <a:r>
              <a:rPr lang="en-GB" sz="1600" dirty="0">
                <a:ea typeface="+mn-lt"/>
                <a:cs typeface="+mn-lt"/>
              </a:rPr>
              <a:t>9.</a:t>
            </a:r>
            <a:endParaRPr lang="en-GB" sz="1600">
              <a:solidFill>
                <a:srgbClr val="FFFFFF">
                  <a:alpha val="70000"/>
                </a:srgbClr>
              </a:solidFill>
            </a:endParaRPr>
          </a:p>
          <a:p>
            <a:r>
              <a:rPr lang="en-GB" sz="1600" dirty="0">
                <a:ea typeface="+mn-lt"/>
                <a:cs typeface="+mn-lt"/>
              </a:rPr>
              <a:t>Guide SP. Ways For Students to Choose a Career Path [Internet]. Student Pocket Guide | UK Student Magazine. 2021. Available from: </a:t>
            </a:r>
            <a:r>
              <a:rPr lang="en-GB" sz="1600" dirty="0">
                <a:ea typeface="+mn-lt"/>
                <a:cs typeface="+mn-lt"/>
                <a:hlinkClick r:id="rId4"/>
              </a:rPr>
              <a:t>https://www.thestudentpocketguide.com/2021/06/student-life/education-career/ways-students-choose-career-path/#:~:text=A%20career%20path%20is%20simply</a:t>
            </a:r>
            <a:endParaRPr lang="en-GB" sz="1600"/>
          </a:p>
          <a:p>
            <a:endParaRPr lang="en-US" dirty="0"/>
          </a:p>
        </p:txBody>
      </p:sp>
    </p:spTree>
    <p:extLst>
      <p:ext uri="{BB962C8B-B14F-4D97-AF65-F5344CB8AC3E}">
        <p14:creationId xmlns:p14="http://schemas.microsoft.com/office/powerpoint/2010/main" val="31537221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350B3-0CEF-5054-C3B2-792A6B409769}"/>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403B95B3-E904-0881-99E3-446ED0E72681}"/>
              </a:ext>
            </a:extLst>
          </p:cNvPr>
          <p:cNvSpPr>
            <a:spLocks noGrp="1"/>
          </p:cNvSpPr>
          <p:nvPr>
            <p:ph idx="1"/>
          </p:nvPr>
        </p:nvSpPr>
        <p:spPr/>
        <p:txBody>
          <a:bodyPr vert="horz" lIns="91440" tIns="45720" rIns="91440" bIns="45720" rtlCol="0" anchor="t">
            <a:normAutofit fontScale="92500" lnSpcReduction="10000"/>
          </a:bodyPr>
          <a:lstStyle/>
          <a:p>
            <a:r>
              <a:rPr lang="en-GB" dirty="0">
                <a:ea typeface="+mn-lt"/>
                <a:cs typeface="+mn-lt"/>
              </a:rPr>
              <a:t>10.</a:t>
            </a:r>
            <a:endParaRPr lang="en-GB" dirty="0">
              <a:solidFill>
                <a:srgbClr val="FFFFFF">
                  <a:alpha val="70000"/>
                </a:srgbClr>
              </a:solidFill>
            </a:endParaRPr>
          </a:p>
          <a:p>
            <a:r>
              <a:rPr lang="en-GB" dirty="0">
                <a:ea typeface="+mn-lt"/>
                <a:cs typeface="+mn-lt"/>
              </a:rPr>
              <a:t>Careers Wales. Careers Wales | Careers Wales [Internet]. </a:t>
            </a:r>
            <a:r>
              <a:rPr lang="en-GB" dirty="0" err="1">
                <a:ea typeface="+mn-lt"/>
                <a:cs typeface="+mn-lt"/>
              </a:rPr>
              <a:t>careerswales.gov.wales</a:t>
            </a:r>
            <a:r>
              <a:rPr lang="en-GB" dirty="0">
                <a:ea typeface="+mn-lt"/>
                <a:cs typeface="+mn-lt"/>
              </a:rPr>
              <a:t>. 2022. Available from: </a:t>
            </a:r>
            <a:r>
              <a:rPr lang="en-GB" dirty="0">
                <a:ea typeface="+mn-lt"/>
                <a:cs typeface="+mn-lt"/>
                <a:hlinkClick r:id="rId2"/>
              </a:rPr>
              <a:t>https://careerswales.gov.wales/</a:t>
            </a:r>
            <a:endParaRPr lang="en-GB"/>
          </a:p>
          <a:p>
            <a:r>
              <a:rPr lang="en-GB" dirty="0">
                <a:ea typeface="+mn-lt"/>
                <a:cs typeface="+mn-lt"/>
              </a:rPr>
              <a:t>11.</a:t>
            </a:r>
            <a:endParaRPr lang="en-GB" dirty="0"/>
          </a:p>
          <a:p>
            <a:r>
              <a:rPr lang="en-GB" dirty="0">
                <a:ea typeface="+mn-lt"/>
                <a:cs typeface="+mn-lt"/>
              </a:rPr>
              <a:t>QDOS. </a:t>
            </a:r>
            <a:r>
              <a:rPr lang="en-GB" dirty="0" err="1">
                <a:ea typeface="+mn-lt"/>
                <a:cs typeface="+mn-lt"/>
              </a:rPr>
              <a:t>Qdos</a:t>
            </a:r>
            <a:r>
              <a:rPr lang="en-GB" dirty="0">
                <a:ea typeface="+mn-lt"/>
                <a:cs typeface="+mn-lt"/>
              </a:rPr>
              <a:t> Career Hub [Internet]. qdos-career-hub.com. 2021. Available from: </a:t>
            </a:r>
            <a:r>
              <a:rPr lang="en-GB" dirty="0">
                <a:ea typeface="+mn-lt"/>
                <a:cs typeface="+mn-lt"/>
                <a:hlinkClick r:id="rId3"/>
              </a:rPr>
              <a:t>https://qdos-career-hub.com/qdos-careers-app</a:t>
            </a:r>
            <a:endParaRPr lang="en-GB"/>
          </a:p>
          <a:p>
            <a:endParaRPr lang="en-GB" dirty="0">
              <a:solidFill>
                <a:srgbClr val="FFFFFF">
                  <a:alpha val="70000"/>
                </a:srgbClr>
              </a:solidFill>
            </a:endParaRPr>
          </a:p>
        </p:txBody>
      </p:sp>
    </p:spTree>
    <p:extLst>
      <p:ext uri="{BB962C8B-B14F-4D97-AF65-F5344CB8AC3E}">
        <p14:creationId xmlns:p14="http://schemas.microsoft.com/office/powerpoint/2010/main" val="203508490"/>
      </p:ext>
    </p:extLst>
  </p:cSld>
  <p:clrMapOvr>
    <a:masterClrMapping/>
  </p:clrMapOvr>
</p:sld>
</file>

<file path=ppt/theme/theme1.xml><?xml version="1.0" encoding="utf-8"?>
<a:theme xmlns:a="http://schemas.openxmlformats.org/drawingml/2006/main" name="PebbleVTI">
  <a:themeElements>
    <a:clrScheme name="AnalogousFromLightSeedLeftStep">
      <a:dk1>
        <a:srgbClr val="000000"/>
      </a:dk1>
      <a:lt1>
        <a:srgbClr val="FFFFFF"/>
      </a:lt1>
      <a:dk2>
        <a:srgbClr val="412437"/>
      </a:dk2>
      <a:lt2>
        <a:srgbClr val="E2E4E8"/>
      </a:lt2>
      <a:accent1>
        <a:srgbClr val="B69E7A"/>
      </a:accent1>
      <a:accent2>
        <a:srgbClr val="BA897F"/>
      </a:accent2>
      <a:accent3>
        <a:srgbClr val="C4929E"/>
      </a:accent3>
      <a:accent4>
        <a:srgbClr val="BA7FA6"/>
      </a:accent4>
      <a:accent5>
        <a:srgbClr val="C193C4"/>
      </a:accent5>
      <a:accent6>
        <a:srgbClr val="9D7FBA"/>
      </a:accent6>
      <a:hlink>
        <a:srgbClr val="6582AC"/>
      </a:hlink>
      <a:folHlink>
        <a:srgbClr val="7F7F7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F4E6AAE9C568C45BB5244925F8AB03B" ma:contentTypeVersion="10" ma:contentTypeDescription="Create a new document." ma:contentTypeScope="" ma:versionID="f1658e4a1d7e28faaab6819d7cd97a83">
  <xsd:schema xmlns:xsd="http://www.w3.org/2001/XMLSchema" xmlns:xs="http://www.w3.org/2001/XMLSchema" xmlns:p="http://schemas.microsoft.com/office/2006/metadata/properties" xmlns:ns2="fc3f8d38-27b3-43be-970b-a7f4d3ea9a3a" xmlns:ns3="c9124dd2-93b3-427f-b7ff-dc9764dcfc58" targetNamespace="http://schemas.microsoft.com/office/2006/metadata/properties" ma:root="true" ma:fieldsID="7f4e62a8f387d87dc54b0ff4acafcc41" ns2:_="" ns3:_="">
    <xsd:import namespace="fc3f8d38-27b3-43be-970b-a7f4d3ea9a3a"/>
    <xsd:import namespace="c9124dd2-93b3-427f-b7ff-dc9764dcfc58"/>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c3f8d38-27b3-43be-970b-a7f4d3ea9a3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20146a7-cfe1-423e-b414-04c0ab411996" ma:termSetId="09814cd3-568e-fe90-9814-8d621ff8fb84" ma:anchorId="fba54fb3-c3e1-fe81-a776-ca4b69148c4d" ma:open="true" ma:isKeyword="false">
      <xsd:complexType>
        <xsd:sequence>
          <xsd:element ref="pc:Terms" minOccurs="0" maxOccurs="1"/>
        </xsd:sequence>
      </xsd:complexType>
    </xsd:element>
    <xsd:element name="MediaServiceDateTaken" ma:index="13" nillable="true" ma:displayName="MediaServiceDateTaken" ma:hidden="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c9124dd2-93b3-427f-b7ff-dc9764dcfc58"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225e623-b01c-401e-b2b4-f66adce77384}" ma:internalName="TaxCatchAll" ma:showField="CatchAllData" ma:web="c9124dd2-93b3-427f-b7ff-dc9764dcfc5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c9124dd2-93b3-427f-b7ff-dc9764dcfc58" xsi:nil="true"/>
    <lcf76f155ced4ddcb4097134ff3c332f xmlns="fc3f8d38-27b3-43be-970b-a7f4d3ea9a3a">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1C0D700-5AE5-47F1-9556-FBCC8AFE0716}"/>
</file>

<file path=customXml/itemProps2.xml><?xml version="1.0" encoding="utf-8"?>
<ds:datastoreItem xmlns:ds="http://schemas.openxmlformats.org/officeDocument/2006/customXml" ds:itemID="{81B511BA-E69D-45EC-8C4F-BA746E2DBCC8}"/>
</file>

<file path=customXml/itemProps3.xml><?xml version="1.0" encoding="utf-8"?>
<ds:datastoreItem xmlns:ds="http://schemas.openxmlformats.org/officeDocument/2006/customXml" ds:itemID="{E5F6CB80-281E-49D1-B78A-86C0DABBCF53}"/>
</file>

<file path=docProps/app.xml><?xml version="1.0" encoding="utf-8"?>
<Properties xmlns="http://schemas.openxmlformats.org/officeDocument/2006/extended-properties" xmlns:vt="http://schemas.openxmlformats.org/officeDocument/2006/docPropsVTypes">
  <Template>office theme</Template>
  <TotalTime>3</TotalTime>
  <Words>3634</Words>
  <Application>Microsoft Office PowerPoint</Application>
  <PresentationFormat>Widescreen</PresentationFormat>
  <Paragraphs>184</Paragraphs>
  <Slides>25</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Avenir Next LT Pro</vt:lpstr>
      <vt:lpstr>Avenir Next LT Pro Light</vt:lpstr>
      <vt:lpstr>Calibri</vt:lpstr>
      <vt:lpstr>Calibri Light</vt:lpstr>
      <vt:lpstr>Sitka Subheading</vt:lpstr>
      <vt:lpstr>PebbleVTI</vt:lpstr>
      <vt:lpstr>An investigation into how IT systems can assist transitional students in effective career planning guidance and techniques.</vt:lpstr>
      <vt:lpstr>Purpose of this project</vt:lpstr>
      <vt:lpstr>Aims and Objectives</vt:lpstr>
      <vt:lpstr>Main Findings- What are C0urse Marketing techniques </vt:lpstr>
      <vt:lpstr>Main Findings – Effective career planning advice</vt:lpstr>
      <vt:lpstr>Main Findings – Frequency of students dropping out due to wrong choices</vt:lpstr>
      <vt:lpstr>Main Findings – Main findings – Marketing techniques used by HE institutions</vt:lpstr>
      <vt:lpstr>Main findings – Career Pathways</vt:lpstr>
      <vt:lpstr>Main findings – Existing applications – Careers Wales </vt:lpstr>
      <vt:lpstr>Main findings – Existing Application - QDOS</vt:lpstr>
      <vt:lpstr>Conclusions</vt:lpstr>
      <vt:lpstr>Conclusions and Results– Literature Review</vt:lpstr>
      <vt:lpstr>Conclusions and Results- Application</vt:lpstr>
      <vt:lpstr>Results from the application - Questionnaire</vt:lpstr>
      <vt:lpstr>Results from the application (continued)</vt:lpstr>
      <vt:lpstr>Problems and successes – Problems</vt:lpstr>
      <vt:lpstr>Problems and successes – Sucesses </vt:lpstr>
      <vt:lpstr>Recommendations </vt:lpstr>
      <vt:lpstr>Recommendations</vt:lpstr>
      <vt:lpstr>Demo </vt:lpstr>
      <vt:lpstr>Questions?</vt:lpstr>
      <vt:lpstr>References</vt:lpstr>
      <vt:lpstr>References</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Luke Lewis</dc:creator>
  <cp:lastModifiedBy>264941 (Luke Lewis)</cp:lastModifiedBy>
  <cp:revision>877</cp:revision>
  <dcterms:created xsi:type="dcterms:W3CDTF">2023-04-23T14:57:56Z</dcterms:created>
  <dcterms:modified xsi:type="dcterms:W3CDTF">2023-04-27T19:37:53Z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0x010100EF4E6AAE9C568C45BB5244925F8AB03B</vt:lpwstr>
  </property>
</Properties>
</file>