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18"/>
  </p:notesMasterIdLst>
  <p:sldIdLst>
    <p:sldId id="256" r:id="rId10"/>
    <p:sldId id="257" r:id="rId11"/>
    <p:sldId id="258" r:id="rId12"/>
    <p:sldId id="259" r:id="rId13"/>
    <p:sldId id="260" r:id="rId14"/>
    <p:sldId id="261"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5"/>
    <p:restoredTop sz="96327"/>
  </p:normalViewPr>
  <p:slideViewPr>
    <p:cSldViewPr snapToGrid="0" snapToObjects="1">
      <p:cViewPr varScale="1">
        <p:scale>
          <a:sx n="84" d="100"/>
          <a:sy n="84" d="100"/>
        </p:scale>
        <p:origin x="39"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theme" Target="theme/theme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5" Type="http://schemas.openxmlformats.org/officeDocument/2006/relationships/slideMaster" Target="slideMasters/slideMaster3.xml"/><Relationship Id="rId15" Type="http://schemas.openxmlformats.org/officeDocument/2006/relationships/slide" Target="slides/slide6.xml"/><Relationship Id="rId10" Type="http://schemas.openxmlformats.org/officeDocument/2006/relationships/slide" Target="slides/slide1.xml"/><Relationship Id="rId19"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08955-2058-403D-8CB5-2818A13DCFE1}" type="datetimeFigureOut">
              <a:rPr lang="en-GB" smtClean="0"/>
              <a:t>12/04/2026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CA69A-5673-48F7-BE4F-61341EE0A019}" type="slidenum">
              <a:rPr lang="en-GB" smtClean="0"/>
              <a:t>‹#›</a:t>
            </a:fld>
            <a:endParaRPr lang="en-GB"/>
          </a:p>
        </p:txBody>
      </p:sp>
    </p:spTree>
    <p:extLst>
      <p:ext uri="{BB962C8B-B14F-4D97-AF65-F5344CB8AC3E}">
        <p14:creationId xmlns:p14="http://schemas.microsoft.com/office/powerpoint/2010/main" val="2095044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citethemrightonline.com/category-list?docid=CTRHarvard" TargetMode="External"/><Relationship Id="rId2" Type="http://schemas.openxmlformats.org/officeDocument/2006/relationships/hyperlink" Target="https://www.canterbury.ac.uk/learning-skills-hub/academic-poster-design/what-is-an-academic-poster" TargetMode="External"/><Relationship Id="rId1" Type="http://schemas.openxmlformats.org/officeDocument/2006/relationships/slideLayout" Target="../slideLayouts/slideLayout14.xml"/><Relationship Id="rId4" Type="http://schemas.openxmlformats.org/officeDocument/2006/relationships/hyperlink" Target="https://www.ncl.ac.uk/academic-skills-kit/assessment/academic-pos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ED7F-F0BC-E81F-AC40-0DB4971E8953}"/>
              </a:ext>
            </a:extLst>
          </p:cNvPr>
          <p:cNvSpPr>
            <a:spLocks noGrp="1"/>
          </p:cNvSpPr>
          <p:nvPr>
            <p:ph type="title"/>
          </p:nvPr>
        </p:nvSpPr>
        <p:spPr/>
        <p:txBody>
          <a:bodyPr>
            <a:normAutofit/>
          </a:bodyPr>
          <a:lstStyle/>
          <a:p>
            <a:pPr algn="ctr"/>
            <a:r>
              <a:rPr lang="en-GB" dirty="0"/>
              <a:t>ECGE6003P </a:t>
            </a:r>
            <a:br>
              <a:rPr lang="en-GB" dirty="0"/>
            </a:br>
            <a:r>
              <a:rPr lang="en-GB" dirty="0"/>
              <a:t>Independent Project</a:t>
            </a:r>
          </a:p>
        </p:txBody>
      </p:sp>
      <p:sp>
        <p:nvSpPr>
          <p:cNvPr id="3" name="Content Placeholder 2">
            <a:extLst>
              <a:ext uri="{FF2B5EF4-FFF2-40B4-BE49-F238E27FC236}">
                <a16:creationId xmlns:a16="http://schemas.microsoft.com/office/drawing/2014/main" id="{72A6E96B-BED6-9CD7-86BF-D20753FF929B}"/>
              </a:ext>
            </a:extLst>
          </p:cNvPr>
          <p:cNvSpPr>
            <a:spLocks noGrp="1"/>
          </p:cNvSpPr>
          <p:nvPr>
            <p:ph idx="1"/>
          </p:nvPr>
        </p:nvSpPr>
        <p:spPr/>
        <p:txBody>
          <a:bodyPr>
            <a:normAutofit lnSpcReduction="10000"/>
          </a:bodyPr>
          <a:lstStyle/>
          <a:p>
            <a:pPr marL="139700" indent="-229235"/>
            <a:r>
              <a:rPr lang="en-GB" sz="2400" b="1" kern="0" dirty="0">
                <a:effectLst/>
                <a:latin typeface="Arial" panose="020B0604020202020204" pitchFamily="34" charset="0"/>
                <a:ea typeface="Arial" panose="020B0604020202020204" pitchFamily="34" charset="0"/>
              </a:rPr>
              <a:t>Part 1 - Project proposal (1000 words)</a:t>
            </a:r>
          </a:p>
          <a:p>
            <a:pPr marL="139700" marR="146685" algn="just">
              <a:lnSpc>
                <a:spcPct val="100000"/>
              </a:lnSpc>
              <a:spcBef>
                <a:spcPts val="15"/>
              </a:spcBef>
              <a:spcAft>
                <a:spcPts val="0"/>
              </a:spcAft>
            </a:pPr>
            <a:r>
              <a:rPr lang="en-GB" sz="2400" dirty="0">
                <a:effectLst/>
                <a:latin typeface="Arial" panose="020B0604020202020204" pitchFamily="34" charset="0"/>
                <a:ea typeface="Arial" panose="020B0604020202020204" pitchFamily="34" charset="0"/>
              </a:rPr>
              <a:t>Students will need to submit a 1000 word proposal for a topic of further investigation to include relevant research methods and appropriate questions for further investigation.</a:t>
            </a:r>
          </a:p>
          <a:p>
            <a:pPr marL="0" indent="0">
              <a:spcBef>
                <a:spcPts val="40"/>
              </a:spcBef>
              <a:buNone/>
            </a:pPr>
            <a:endParaRPr lang="en-GB" sz="2400" dirty="0">
              <a:effectLst/>
              <a:latin typeface="Arial" panose="020B0604020202020204" pitchFamily="34" charset="0"/>
              <a:ea typeface="Arial" panose="020B0604020202020204" pitchFamily="34" charset="0"/>
            </a:endParaRPr>
          </a:p>
          <a:p>
            <a:pPr marL="139700" marR="150495" algn="just">
              <a:spcAft>
                <a:spcPts val="0"/>
              </a:spcAft>
            </a:pPr>
            <a:r>
              <a:rPr lang="en-GB" sz="2400" dirty="0">
                <a:effectLst/>
                <a:latin typeface="Arial" panose="020B0604020202020204" pitchFamily="34" charset="0"/>
                <a:ea typeface="Arial" panose="020B0604020202020204" pitchFamily="34" charset="0"/>
              </a:rPr>
              <a:t>You will need to identify and outline a suitable topic for further investigation and submit a formal proposal justifying your choice of research project. Please note that collection of primary data is optional as part of this project, should you choose to do so then you will need to seek the guidance of your tutor regarding ethical considerations pertinent to your proposal.</a:t>
            </a:r>
          </a:p>
          <a:p>
            <a:pPr marL="0" indent="0">
              <a:buNone/>
            </a:pPr>
            <a:endParaRPr lang="en-GB" dirty="0"/>
          </a:p>
        </p:txBody>
      </p:sp>
    </p:spTree>
    <p:extLst>
      <p:ext uri="{BB962C8B-B14F-4D97-AF65-F5344CB8AC3E}">
        <p14:creationId xmlns:p14="http://schemas.microsoft.com/office/powerpoint/2010/main" val="3202789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19628-B113-8FCA-4029-7DB0B24471A3}"/>
              </a:ext>
            </a:extLst>
          </p:cNvPr>
          <p:cNvSpPr>
            <a:spLocks noGrp="1"/>
          </p:cNvSpPr>
          <p:nvPr>
            <p:ph type="title"/>
          </p:nvPr>
        </p:nvSpPr>
        <p:spPr/>
        <p:txBody>
          <a:bodyPr/>
          <a:lstStyle/>
          <a:p>
            <a:pPr algn="ctr"/>
            <a:r>
              <a:rPr lang="en-GB" dirty="0"/>
              <a:t>ECGE6003P </a:t>
            </a:r>
            <a:br>
              <a:rPr lang="en-GB" dirty="0"/>
            </a:br>
            <a:r>
              <a:rPr lang="en-GB" dirty="0"/>
              <a:t>Independent Project</a:t>
            </a:r>
          </a:p>
        </p:txBody>
      </p:sp>
      <p:sp>
        <p:nvSpPr>
          <p:cNvPr id="3" name="Content Placeholder 2">
            <a:extLst>
              <a:ext uri="{FF2B5EF4-FFF2-40B4-BE49-F238E27FC236}">
                <a16:creationId xmlns:a16="http://schemas.microsoft.com/office/drawing/2014/main" id="{16ABC6CC-3ECC-EA71-525C-41C6F45B84C7}"/>
              </a:ext>
            </a:extLst>
          </p:cNvPr>
          <p:cNvSpPr>
            <a:spLocks noGrp="1"/>
          </p:cNvSpPr>
          <p:nvPr>
            <p:ph idx="1"/>
          </p:nvPr>
        </p:nvSpPr>
        <p:spPr/>
        <p:txBody>
          <a:bodyPr/>
          <a:lstStyle/>
          <a:p>
            <a:pPr marL="139700" indent="-229235"/>
            <a:r>
              <a:rPr lang="en-GB" b="1" kern="0" dirty="0">
                <a:effectLst/>
                <a:latin typeface="Arial" panose="020B0604020202020204" pitchFamily="34" charset="0"/>
                <a:ea typeface="Arial" panose="020B0604020202020204" pitchFamily="34" charset="0"/>
              </a:rPr>
              <a:t>Part 2 - Research project (8000 words)</a:t>
            </a:r>
          </a:p>
          <a:p>
            <a:pPr marL="139700">
              <a:spcBef>
                <a:spcPts val="35"/>
              </a:spcBef>
              <a:spcAft>
                <a:spcPts val="0"/>
              </a:spcAft>
            </a:pPr>
            <a:r>
              <a:rPr lang="en-GB" dirty="0">
                <a:effectLst/>
                <a:latin typeface="Arial" panose="020B0604020202020204" pitchFamily="34" charset="0"/>
                <a:ea typeface="Arial" panose="020B0604020202020204" pitchFamily="34" charset="0"/>
              </a:rPr>
              <a:t>With appropriate tutor guidance, students will present a research output in the form of an extended piece of writing, report or other artefact to address the research problem identified under the project proposal.</a:t>
            </a:r>
          </a:p>
          <a:p>
            <a:pPr marL="0" indent="0">
              <a:spcBef>
                <a:spcPts val="40"/>
              </a:spcBef>
              <a:buNone/>
            </a:pPr>
            <a:endParaRPr lang="en-GB" dirty="0">
              <a:effectLst/>
              <a:latin typeface="Arial" panose="020B0604020202020204" pitchFamily="34" charset="0"/>
              <a:ea typeface="Arial" panose="020B0604020202020204" pitchFamily="34" charset="0"/>
            </a:endParaRPr>
          </a:p>
          <a:p>
            <a:pPr marL="139700">
              <a:spcBef>
                <a:spcPts val="5"/>
              </a:spcBef>
              <a:spcAft>
                <a:spcPts val="0"/>
              </a:spcAft>
            </a:pPr>
            <a:r>
              <a:rPr lang="en-GB" dirty="0">
                <a:effectLst/>
                <a:latin typeface="Arial" panose="020B0604020202020204" pitchFamily="34" charset="0"/>
                <a:ea typeface="Arial" panose="020B0604020202020204" pitchFamily="34" charset="0"/>
              </a:rPr>
              <a:t>Your research project should be produced in the format and structure that you agree with your tutor.</a:t>
            </a:r>
          </a:p>
          <a:p>
            <a:endParaRPr lang="en-GB" dirty="0"/>
          </a:p>
        </p:txBody>
      </p:sp>
    </p:spTree>
    <p:extLst>
      <p:ext uri="{BB962C8B-B14F-4D97-AF65-F5344CB8AC3E}">
        <p14:creationId xmlns:p14="http://schemas.microsoft.com/office/powerpoint/2010/main" val="213396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19628-B113-8FCA-4029-7DB0B24471A3}"/>
              </a:ext>
            </a:extLst>
          </p:cNvPr>
          <p:cNvSpPr>
            <a:spLocks noGrp="1"/>
          </p:cNvSpPr>
          <p:nvPr>
            <p:ph type="title"/>
          </p:nvPr>
        </p:nvSpPr>
        <p:spPr/>
        <p:txBody>
          <a:bodyPr/>
          <a:lstStyle/>
          <a:p>
            <a:pPr algn="ctr"/>
            <a:r>
              <a:rPr lang="en-GB" dirty="0"/>
              <a:t>ECGE6003P </a:t>
            </a:r>
            <a:br>
              <a:rPr lang="en-GB" dirty="0"/>
            </a:br>
            <a:r>
              <a:rPr lang="en-GB" dirty="0"/>
              <a:t>Independent Project</a:t>
            </a:r>
          </a:p>
        </p:txBody>
      </p:sp>
      <p:sp>
        <p:nvSpPr>
          <p:cNvPr id="3" name="Content Placeholder 2">
            <a:extLst>
              <a:ext uri="{FF2B5EF4-FFF2-40B4-BE49-F238E27FC236}">
                <a16:creationId xmlns:a16="http://schemas.microsoft.com/office/drawing/2014/main" id="{16ABC6CC-3ECC-EA71-525C-41C6F45B84C7}"/>
              </a:ext>
            </a:extLst>
          </p:cNvPr>
          <p:cNvSpPr>
            <a:spLocks noGrp="1"/>
          </p:cNvSpPr>
          <p:nvPr>
            <p:ph idx="1"/>
          </p:nvPr>
        </p:nvSpPr>
        <p:spPr/>
        <p:txBody>
          <a:bodyPr/>
          <a:lstStyle/>
          <a:p>
            <a:pPr marL="0" indent="0">
              <a:spcBef>
                <a:spcPts val="45"/>
              </a:spcBef>
              <a:buNone/>
            </a:pPr>
            <a:endParaRPr lang="en-GB" sz="1800" dirty="0">
              <a:effectLst/>
              <a:latin typeface="Arial" panose="020B0604020202020204" pitchFamily="34" charset="0"/>
              <a:ea typeface="Arial" panose="020B0604020202020204" pitchFamily="34" charset="0"/>
            </a:endParaRPr>
          </a:p>
          <a:p>
            <a:pPr marL="139700" indent="-229235">
              <a:spcBef>
                <a:spcPts val="5"/>
              </a:spcBef>
              <a:spcAft>
                <a:spcPts val="0"/>
              </a:spcAft>
            </a:pPr>
            <a:r>
              <a:rPr lang="en-GB" sz="3600" b="1" kern="0" dirty="0">
                <a:effectLst/>
                <a:latin typeface="Arial" panose="020B0604020202020204" pitchFamily="34" charset="0"/>
                <a:ea typeface="Arial" panose="020B0604020202020204" pitchFamily="34" charset="0"/>
              </a:rPr>
              <a:t>Part 3 - Poster (1000 word equivalent)</a:t>
            </a:r>
          </a:p>
          <a:p>
            <a:pPr marL="139700" marR="90805">
              <a:spcBef>
                <a:spcPts val="15"/>
              </a:spcBef>
              <a:spcAft>
                <a:spcPts val="0"/>
              </a:spcAft>
            </a:pPr>
            <a:r>
              <a:rPr lang="en-GB" sz="3600" dirty="0">
                <a:effectLst/>
                <a:latin typeface="Arial" panose="020B0604020202020204" pitchFamily="34" charset="0"/>
                <a:ea typeface="Arial" panose="020B0604020202020204" pitchFamily="34" charset="0"/>
              </a:rPr>
              <a:t>Utilising appropriate media as relevant to the research project, students will be required to produce the findings for their research to a wider audience and communicate their results in an appropriate manner.</a:t>
            </a:r>
          </a:p>
          <a:p>
            <a:endParaRPr lang="en-GB" dirty="0"/>
          </a:p>
        </p:txBody>
      </p:sp>
    </p:spTree>
    <p:extLst>
      <p:ext uri="{BB962C8B-B14F-4D97-AF65-F5344CB8AC3E}">
        <p14:creationId xmlns:p14="http://schemas.microsoft.com/office/powerpoint/2010/main" val="830372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EE55-C36D-0FF5-B476-5066220B653F}"/>
              </a:ext>
            </a:extLst>
          </p:cNvPr>
          <p:cNvSpPr>
            <a:spLocks noGrp="1"/>
          </p:cNvSpPr>
          <p:nvPr>
            <p:ph type="title"/>
          </p:nvPr>
        </p:nvSpPr>
        <p:spPr/>
        <p:txBody>
          <a:bodyPr/>
          <a:lstStyle/>
          <a:p>
            <a:pPr algn="ctr"/>
            <a:r>
              <a:rPr lang="en-GB" dirty="0"/>
              <a:t>Academic Poster</a:t>
            </a:r>
          </a:p>
        </p:txBody>
      </p:sp>
      <p:sp>
        <p:nvSpPr>
          <p:cNvPr id="3" name="Content Placeholder 2">
            <a:extLst>
              <a:ext uri="{FF2B5EF4-FFF2-40B4-BE49-F238E27FC236}">
                <a16:creationId xmlns:a16="http://schemas.microsoft.com/office/drawing/2014/main" id="{E5F33501-D8E4-8AF6-8383-3FB0553E1649}"/>
              </a:ext>
            </a:extLst>
          </p:cNvPr>
          <p:cNvSpPr>
            <a:spLocks noGrp="1"/>
          </p:cNvSpPr>
          <p:nvPr>
            <p:ph idx="1"/>
          </p:nvPr>
        </p:nvSpPr>
        <p:spPr/>
        <p:txBody>
          <a:bodyPr>
            <a:normAutofit/>
          </a:bodyPr>
          <a:lstStyle/>
          <a:p>
            <a:r>
              <a:rPr lang="en-GB" sz="3200" dirty="0">
                <a:solidFill>
                  <a:srgbClr val="5F6368"/>
                </a:solidFill>
                <a:latin typeface="arial" panose="020B0604020202020204" pitchFamily="34" charset="0"/>
              </a:rPr>
              <a:t>Visual form of communicating academic research</a:t>
            </a:r>
          </a:p>
          <a:p>
            <a:pPr marL="0" indent="0" algn="r">
              <a:buNone/>
            </a:pPr>
            <a:r>
              <a:rPr lang="en-GB" sz="1200" dirty="0">
                <a:solidFill>
                  <a:srgbClr val="5F6368"/>
                </a:solidFill>
                <a:latin typeface="arial" panose="020B0604020202020204" pitchFamily="34" charset="0"/>
              </a:rPr>
              <a:t>Newcastle University (2024)</a:t>
            </a:r>
          </a:p>
          <a:p>
            <a:r>
              <a:rPr lang="en-GB" sz="3200" dirty="0">
                <a:solidFill>
                  <a:srgbClr val="5F6368"/>
                </a:solidFill>
                <a:latin typeface="arial" panose="020B0604020202020204" pitchFamily="34" charset="0"/>
              </a:rPr>
              <a:t>R</a:t>
            </a:r>
            <a:r>
              <a:rPr lang="en-GB" sz="3200" i="0" dirty="0">
                <a:solidFill>
                  <a:srgbClr val="5F6368"/>
                </a:solidFill>
                <a:effectLst/>
                <a:latin typeface="arial" panose="020B0604020202020204" pitchFamily="34" charset="0"/>
              </a:rPr>
              <a:t>epresentation of your work communicated through text, visual imagery, infographics and/or</a:t>
            </a:r>
            <a:r>
              <a:rPr lang="en-GB" sz="3200" i="0" dirty="0">
                <a:solidFill>
                  <a:srgbClr val="4D5156"/>
                </a:solidFill>
                <a:effectLst/>
                <a:latin typeface="arial" panose="020B0604020202020204" pitchFamily="34" charset="0"/>
              </a:rPr>
              <a:t> tables and graphs</a:t>
            </a:r>
          </a:p>
          <a:p>
            <a:pPr marL="0" indent="0" algn="r">
              <a:buNone/>
            </a:pPr>
            <a:r>
              <a:rPr lang="en-GB" sz="1300" dirty="0">
                <a:solidFill>
                  <a:srgbClr val="4D5156"/>
                </a:solidFill>
                <a:latin typeface="arial" panose="020B0604020202020204" pitchFamily="34" charset="0"/>
              </a:rPr>
              <a:t>Canterbury Christchurch University (2024)</a:t>
            </a:r>
            <a:endParaRPr lang="en-GB" sz="1300" dirty="0"/>
          </a:p>
          <a:p>
            <a:pPr marL="0" indent="0" algn="r">
              <a:buNone/>
            </a:pPr>
            <a:endParaRPr lang="en-GB" sz="3200" i="0" dirty="0">
              <a:solidFill>
                <a:srgbClr val="4D5156"/>
              </a:solidFill>
              <a:effectLst/>
              <a:latin typeface="arial" panose="020B0604020202020204" pitchFamily="34" charset="0"/>
            </a:endParaRPr>
          </a:p>
          <a:p>
            <a:r>
              <a:rPr lang="en-GB" sz="3200" dirty="0">
                <a:solidFill>
                  <a:srgbClr val="4D5156"/>
                </a:solidFill>
                <a:latin typeface="arial" panose="020B0604020202020204" pitchFamily="34" charset="0"/>
              </a:rPr>
              <a:t>S</a:t>
            </a:r>
            <a:r>
              <a:rPr lang="en-GB" sz="3200" i="0" dirty="0">
                <a:solidFill>
                  <a:srgbClr val="4D5156"/>
                </a:solidFill>
                <a:effectLst/>
                <a:latin typeface="arial" panose="020B0604020202020204" pitchFamily="34" charset="0"/>
              </a:rPr>
              <a:t>ummary of your independent project </a:t>
            </a:r>
            <a:r>
              <a:rPr lang="en-GB" sz="3200" i="0" dirty="0">
                <a:solidFill>
                  <a:srgbClr val="5F6368"/>
                </a:solidFill>
                <a:effectLst/>
                <a:latin typeface="arial" panose="020B0604020202020204" pitchFamily="34" charset="0"/>
              </a:rPr>
              <a:t>(‘the highlights’)</a:t>
            </a:r>
          </a:p>
          <a:p>
            <a:endParaRPr lang="en-GB" sz="3200" i="0" dirty="0">
              <a:solidFill>
                <a:srgbClr val="4D5156"/>
              </a:solidFill>
              <a:effectLst/>
              <a:latin typeface="arial" panose="020B0604020202020204" pitchFamily="34" charset="0"/>
            </a:endParaRPr>
          </a:p>
        </p:txBody>
      </p:sp>
    </p:spTree>
    <p:extLst>
      <p:ext uri="{BB962C8B-B14F-4D97-AF65-F5344CB8AC3E}">
        <p14:creationId xmlns:p14="http://schemas.microsoft.com/office/powerpoint/2010/main" val="298370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DD29D-487C-CAFD-8B88-7D8DD9C074B7}"/>
              </a:ext>
            </a:extLst>
          </p:cNvPr>
          <p:cNvSpPr>
            <a:spLocks noGrp="1"/>
          </p:cNvSpPr>
          <p:nvPr>
            <p:ph type="title"/>
          </p:nvPr>
        </p:nvSpPr>
        <p:spPr/>
        <p:txBody>
          <a:bodyPr/>
          <a:lstStyle/>
          <a:p>
            <a:pPr algn="ctr"/>
            <a:r>
              <a:rPr lang="en-GB" dirty="0"/>
              <a:t>Academic Poster </a:t>
            </a:r>
          </a:p>
        </p:txBody>
      </p:sp>
      <p:sp>
        <p:nvSpPr>
          <p:cNvPr id="3" name="Content Placeholder 2">
            <a:extLst>
              <a:ext uri="{FF2B5EF4-FFF2-40B4-BE49-F238E27FC236}">
                <a16:creationId xmlns:a16="http://schemas.microsoft.com/office/drawing/2014/main" id="{A8D12DB6-E169-87D7-B641-7C736DBADDBE}"/>
              </a:ext>
            </a:extLst>
          </p:cNvPr>
          <p:cNvSpPr>
            <a:spLocks noGrp="1"/>
          </p:cNvSpPr>
          <p:nvPr>
            <p:ph idx="1"/>
          </p:nvPr>
        </p:nvSpPr>
        <p:spPr/>
        <p:txBody>
          <a:bodyPr>
            <a:normAutofit fontScale="92500" lnSpcReduction="20000"/>
          </a:bodyPr>
          <a:lstStyle/>
          <a:p>
            <a:pPr algn="l"/>
            <a:r>
              <a:rPr lang="en-GB" sz="4000" b="0" i="0" dirty="0">
                <a:solidFill>
                  <a:srgbClr val="4D5156"/>
                </a:solidFill>
                <a:effectLst/>
                <a:latin typeface="Google Sans"/>
              </a:rPr>
              <a:t>It is very important that your poster is not too wordy. </a:t>
            </a:r>
          </a:p>
          <a:p>
            <a:pPr algn="l"/>
            <a:r>
              <a:rPr lang="en-GB" sz="4000" b="0" i="0" dirty="0">
                <a:solidFill>
                  <a:srgbClr val="4D5156"/>
                </a:solidFill>
                <a:effectLst/>
                <a:latin typeface="Google Sans"/>
              </a:rPr>
              <a:t>Too much text </a:t>
            </a:r>
            <a:r>
              <a:rPr lang="en-GB" sz="4000" dirty="0">
                <a:solidFill>
                  <a:srgbClr val="4D5156"/>
                </a:solidFill>
                <a:latin typeface="Google Sans"/>
              </a:rPr>
              <a:t>may not communicate points effectively</a:t>
            </a:r>
            <a:r>
              <a:rPr lang="en-GB" sz="4000" b="0" i="0" dirty="0">
                <a:solidFill>
                  <a:srgbClr val="4D5156"/>
                </a:solidFill>
                <a:effectLst/>
                <a:latin typeface="Google Sans"/>
              </a:rPr>
              <a:t>.</a:t>
            </a:r>
          </a:p>
          <a:p>
            <a:pPr algn="l"/>
            <a:r>
              <a:rPr lang="en-GB" sz="4000" dirty="0">
                <a:solidFill>
                  <a:srgbClr val="4D5156"/>
                </a:solidFill>
                <a:latin typeface="Google Sans"/>
              </a:rPr>
              <a:t>Use words and images, e.g. infographics (reference each of these in the body of the poster and in the reference list)</a:t>
            </a:r>
            <a:r>
              <a:rPr lang="en-GB" sz="4000" b="0" i="0" dirty="0">
                <a:solidFill>
                  <a:srgbClr val="4D5156"/>
                </a:solidFill>
                <a:effectLst/>
                <a:latin typeface="Google Sans"/>
              </a:rPr>
              <a:t> </a:t>
            </a:r>
            <a:endParaRPr lang="en-GB" sz="4000" b="0" i="0" dirty="0">
              <a:solidFill>
                <a:srgbClr val="040C28"/>
              </a:solidFill>
              <a:effectLst/>
              <a:latin typeface="Google Sans"/>
            </a:endParaRPr>
          </a:p>
          <a:p>
            <a:pPr algn="l"/>
            <a:r>
              <a:rPr lang="en-GB" sz="4000" b="0" i="0" dirty="0">
                <a:solidFill>
                  <a:srgbClr val="040C28"/>
                </a:solidFill>
                <a:effectLst/>
                <a:latin typeface="Google Sans"/>
              </a:rPr>
              <a:t>The structure should follow a </a:t>
            </a:r>
            <a:r>
              <a:rPr lang="en-GB" sz="4000" dirty="0">
                <a:solidFill>
                  <a:srgbClr val="040C28"/>
                </a:solidFill>
                <a:latin typeface="Google Sans"/>
              </a:rPr>
              <a:t>clear</a:t>
            </a:r>
            <a:r>
              <a:rPr lang="en-GB" sz="4000" b="0" i="0" dirty="0">
                <a:solidFill>
                  <a:srgbClr val="040C28"/>
                </a:solidFill>
                <a:effectLst/>
                <a:latin typeface="Google Sans"/>
              </a:rPr>
              <a:t> outline</a:t>
            </a:r>
          </a:p>
          <a:p>
            <a:pPr algn="l"/>
            <a:r>
              <a:rPr lang="en-GB" sz="4000" dirty="0">
                <a:solidFill>
                  <a:srgbClr val="040C28"/>
                </a:solidFill>
                <a:latin typeface="Google Sans"/>
              </a:rPr>
              <a:t>You can use the template provided on Moodle</a:t>
            </a:r>
            <a:endParaRPr lang="en-GB" sz="4000" dirty="0"/>
          </a:p>
        </p:txBody>
      </p:sp>
    </p:spTree>
    <p:extLst>
      <p:ext uri="{BB962C8B-B14F-4D97-AF65-F5344CB8AC3E}">
        <p14:creationId xmlns:p14="http://schemas.microsoft.com/office/powerpoint/2010/main" val="3371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DD29D-487C-CAFD-8B88-7D8DD9C074B7}"/>
              </a:ext>
            </a:extLst>
          </p:cNvPr>
          <p:cNvSpPr>
            <a:spLocks noGrp="1"/>
          </p:cNvSpPr>
          <p:nvPr>
            <p:ph type="title"/>
          </p:nvPr>
        </p:nvSpPr>
        <p:spPr/>
        <p:txBody>
          <a:bodyPr/>
          <a:lstStyle/>
          <a:p>
            <a:pPr algn="ctr"/>
            <a:r>
              <a:rPr lang="en-GB" dirty="0"/>
              <a:t>Academic Poster should include: </a:t>
            </a:r>
          </a:p>
        </p:txBody>
      </p:sp>
      <p:sp>
        <p:nvSpPr>
          <p:cNvPr id="3" name="Content Placeholder 2">
            <a:extLst>
              <a:ext uri="{FF2B5EF4-FFF2-40B4-BE49-F238E27FC236}">
                <a16:creationId xmlns:a16="http://schemas.microsoft.com/office/drawing/2014/main" id="{A8D12DB6-E169-87D7-B641-7C736DBADDBE}"/>
              </a:ext>
            </a:extLst>
          </p:cNvPr>
          <p:cNvSpPr>
            <a:spLocks noGrp="1"/>
          </p:cNvSpPr>
          <p:nvPr>
            <p:ph idx="1"/>
          </p:nvPr>
        </p:nvSpPr>
        <p:spPr/>
        <p:txBody>
          <a:bodyPr>
            <a:normAutofit lnSpcReduction="10000"/>
          </a:bodyPr>
          <a:lstStyle/>
          <a:p>
            <a:r>
              <a:rPr lang="en-GB" sz="3200" dirty="0">
                <a:solidFill>
                  <a:srgbClr val="040C28"/>
                </a:solidFill>
                <a:latin typeface="Google Sans"/>
              </a:rPr>
              <a:t>S</a:t>
            </a:r>
            <a:r>
              <a:rPr lang="en-GB" sz="3200" b="0" i="0" dirty="0">
                <a:solidFill>
                  <a:srgbClr val="040C28"/>
                </a:solidFill>
                <a:effectLst/>
                <a:latin typeface="Google Sans"/>
              </a:rPr>
              <a:t>hort background of the topic to set the context </a:t>
            </a:r>
            <a:endParaRPr lang="en-GB" sz="3200" dirty="0">
              <a:solidFill>
                <a:srgbClr val="040C28"/>
              </a:solidFill>
              <a:latin typeface="Google Sans"/>
            </a:endParaRPr>
          </a:p>
          <a:p>
            <a:r>
              <a:rPr lang="en-GB" sz="3200" b="0" i="0" dirty="0">
                <a:solidFill>
                  <a:srgbClr val="040C28"/>
                </a:solidFill>
                <a:effectLst/>
                <a:latin typeface="Google Sans"/>
              </a:rPr>
              <a:t>State the main aims and objectives of your research</a:t>
            </a:r>
          </a:p>
          <a:p>
            <a:r>
              <a:rPr lang="en-GB" sz="3200" dirty="0">
                <a:solidFill>
                  <a:srgbClr val="4D5156"/>
                </a:solidFill>
                <a:latin typeface="Google Sans"/>
              </a:rPr>
              <a:t>Methodology</a:t>
            </a:r>
          </a:p>
          <a:p>
            <a:r>
              <a:rPr lang="en-GB" sz="3200" b="0" i="0" dirty="0">
                <a:solidFill>
                  <a:srgbClr val="4D5156"/>
                </a:solidFill>
                <a:effectLst/>
                <a:latin typeface="Google Sans"/>
              </a:rPr>
              <a:t>Your key findings (including links to relevant theory/policy)</a:t>
            </a:r>
          </a:p>
          <a:p>
            <a:r>
              <a:rPr lang="en-GB" sz="3200" dirty="0">
                <a:solidFill>
                  <a:srgbClr val="4D5156"/>
                </a:solidFill>
                <a:latin typeface="Google Sans"/>
              </a:rPr>
              <a:t>Conclusion (actionable ways forward and implications for policy)</a:t>
            </a:r>
          </a:p>
          <a:p>
            <a:pPr algn="l"/>
            <a:r>
              <a:rPr lang="en-GB" sz="3200" dirty="0"/>
              <a:t>References and reference list (Harvard) [This can be on a separate sheet]</a:t>
            </a:r>
          </a:p>
        </p:txBody>
      </p:sp>
    </p:spTree>
    <p:extLst>
      <p:ext uri="{BB962C8B-B14F-4D97-AF65-F5344CB8AC3E}">
        <p14:creationId xmlns:p14="http://schemas.microsoft.com/office/powerpoint/2010/main" val="580086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BAD42-A2EA-26B3-2909-3B607D3B2794}"/>
              </a:ext>
            </a:extLst>
          </p:cNvPr>
          <p:cNvSpPr>
            <a:spLocks noGrp="1"/>
          </p:cNvSpPr>
          <p:nvPr>
            <p:ph type="title"/>
          </p:nvPr>
        </p:nvSpPr>
        <p:spPr/>
        <p:txBody>
          <a:bodyPr>
            <a:normAutofit fontScale="90000"/>
          </a:bodyPr>
          <a:lstStyle/>
          <a:p>
            <a:pPr algn="ctr"/>
            <a:br>
              <a:rPr lang="en-GB" dirty="0"/>
            </a:br>
            <a:r>
              <a:rPr lang="en-GB" dirty="0"/>
              <a:t>ECGE6003P: Academic Poster</a:t>
            </a:r>
            <a:br>
              <a:rPr lang="en-GB" dirty="0"/>
            </a:br>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51C5C76A-64AD-3A88-3519-4701EF151786}"/>
              </a:ext>
            </a:extLst>
          </p:cNvPr>
          <p:cNvSpPr>
            <a:spLocks noGrp="1"/>
          </p:cNvSpPr>
          <p:nvPr>
            <p:ph idx="1"/>
          </p:nvPr>
        </p:nvSpPr>
        <p:spPr/>
        <p:txBody>
          <a:bodyPr>
            <a:normAutofit/>
          </a:bodyPr>
          <a:lstStyle/>
          <a:p>
            <a:pPr marL="0" indent="0">
              <a:buNone/>
            </a:pPr>
            <a:r>
              <a:rPr lang="en-GB" sz="2000" dirty="0"/>
              <a:t>Canterbury Christchurch University (2024) </a:t>
            </a:r>
            <a:r>
              <a:rPr lang="en-GB" sz="2000" i="1" dirty="0"/>
              <a:t>What is an academic poster? </a:t>
            </a:r>
            <a:r>
              <a:rPr lang="en-GB" sz="2000" dirty="0"/>
              <a:t>Available at </a:t>
            </a:r>
            <a:r>
              <a:rPr lang="en-GB" sz="2000" dirty="0">
                <a:hlinkClick r:id="rId2"/>
              </a:rPr>
              <a:t>https://www.canterbury.ac.uk/learning-skills-hub/academic-poster-design/what-is-an-academic-poster</a:t>
            </a:r>
            <a:r>
              <a:rPr lang="en-GB" sz="2000" dirty="0"/>
              <a:t> (Accessed 11.03.2024)</a:t>
            </a:r>
          </a:p>
          <a:p>
            <a:pPr marL="0" indent="0">
              <a:buNone/>
            </a:pPr>
            <a:r>
              <a:rPr lang="en-GB" sz="2000" dirty="0"/>
              <a:t>Cite them right  (2024) </a:t>
            </a:r>
            <a:r>
              <a:rPr lang="en-GB" sz="2000" i="1" dirty="0"/>
              <a:t>Harvard Guide. </a:t>
            </a:r>
            <a:r>
              <a:rPr lang="en-GB" sz="2000" dirty="0"/>
              <a:t>Available at </a:t>
            </a:r>
            <a:r>
              <a:rPr lang="en-GB" sz="2000" dirty="0">
                <a:hlinkClick r:id="rId3"/>
              </a:rPr>
              <a:t>https://www.citethemrightonline.com/category-list?docid=CTRHarvard</a:t>
            </a:r>
            <a:r>
              <a:rPr lang="en-GB" sz="2000" dirty="0"/>
              <a:t> (Accessed 11.03.2024)</a:t>
            </a:r>
          </a:p>
          <a:p>
            <a:pPr marL="0" indent="0">
              <a:buNone/>
            </a:pPr>
            <a:r>
              <a:rPr lang="en-GB" sz="2000" dirty="0"/>
              <a:t>Newcastle University (2024) </a:t>
            </a:r>
            <a:r>
              <a:rPr lang="en-GB" sz="2000" i="1" dirty="0"/>
              <a:t>Academic Posters. </a:t>
            </a:r>
            <a:r>
              <a:rPr lang="en-GB" sz="2000" dirty="0"/>
              <a:t>Available at </a:t>
            </a:r>
            <a:r>
              <a:rPr lang="en-GB" sz="2000" dirty="0">
                <a:hlinkClick r:id="rId4"/>
              </a:rPr>
              <a:t>https://www.ncl.ac.uk/academic-skills-kit/assessment/academic-posters/</a:t>
            </a:r>
            <a:r>
              <a:rPr lang="en-GB" sz="2000" dirty="0"/>
              <a:t> (Accessed 11.03.2024)</a:t>
            </a:r>
          </a:p>
          <a:p>
            <a:pPr marL="0" indent="0">
              <a:buNone/>
            </a:pPr>
            <a:r>
              <a:rPr lang="en-GB" sz="1600" dirty="0"/>
              <a:t> </a:t>
            </a:r>
          </a:p>
        </p:txBody>
      </p:sp>
    </p:spTree>
    <p:extLst>
      <p:ext uri="{BB962C8B-B14F-4D97-AF65-F5344CB8AC3E}">
        <p14:creationId xmlns:p14="http://schemas.microsoft.com/office/powerpoint/2010/main" val="406375824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492</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8</vt:i4>
      </vt:variant>
    </vt:vector>
  </HeadingPairs>
  <TitlesOfParts>
    <vt:vector size="20" baseType="lpstr">
      <vt:lpstr>Google Sans</vt:lpstr>
      <vt:lpstr>arial</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ECGE6003P  Independent Project</vt:lpstr>
      <vt:lpstr>ECGE6003P  Independent Project</vt:lpstr>
      <vt:lpstr>ECGE6003P  Independent Project</vt:lpstr>
      <vt:lpstr>Academic Poster</vt:lpstr>
      <vt:lpstr>Academic Poster </vt:lpstr>
      <vt:lpstr>Academic Poster should include: </vt:lpstr>
      <vt:lpstr> ECGE6003P: Academic Poster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Sue Ainsworth</cp:lastModifiedBy>
  <cp:revision>18</cp:revision>
  <dcterms:created xsi:type="dcterms:W3CDTF">2021-03-09T15:35:42Z</dcterms:created>
  <dcterms:modified xsi:type="dcterms:W3CDTF">2026-04-12T06:57:22Z</dcterms:modified>
</cp:coreProperties>
</file>