
<file path=[Content_Types].xml><?xml version="1.0" encoding="utf-8"?>
<Types xmlns="http://schemas.openxmlformats.org/package/2006/content-types">
  <Default Extension="rels" ContentType="application/vnd.openxmlformats-package.relationships+xml"/>
  <Default Extension="xml" ContentType="application/xml"/>
  <Default Extension="png" ContentType="image/pn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1.xml" ContentType="application/vnd.openxmlformats-officedocument.theme+xml"/>
  <Override PartName="/ppt/slideMasters/slideMaster1.xml" ContentType="application/vnd.openxmlformats-officedocument.presentationml.slideMaster+xml"/>
  <Override PartName="/ppt/theme/theme2.xml" ContentType="application/vnd.openxmlformats-officedocument.them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slides/slide1.xml" ContentType="application/vnd.openxmlformats-officedocument.presentationml.slide+xml"/>
  <Override PartName="/ppt/notesSlides/notesSlide2.xml" ContentType="application/vnd.openxmlformats-officedocument.presentationml.notesSlide+xml"/>
  <Override PartName="/ppt/slides/slide2.xml" ContentType="application/vnd.openxmlformats-officedocument.presentationml.slide+xml"/>
  <Override PartName="/ppt/notesSlides/notesSlide3.xml" ContentType="application/vnd.openxmlformats-officedocument.presentationml.notesSlide+xml"/>
  <Override PartName="/ppt/slides/slide3.xml" ContentType="application/vnd.openxmlformats-officedocument.presentationml.slide+xml"/>
  <Override PartName="/ppt/notesSlides/notesSlide4.xml" ContentType="application/vnd.openxmlformats-officedocument.presentationml.notesSlide+xml"/>
  <Override PartName="/ppt/slides/slide4.xml" ContentType="application/vnd.openxmlformats-officedocument.presentationml.slide+xml"/>
  <Override PartName="/ppt/notesSlides/notesSlide5.xml" ContentType="application/vnd.openxmlformats-officedocument.presentationml.notesSlide+xml"/>
  <Override PartName="/ppt/slides/slide5.xml" ContentType="application/vnd.openxmlformats-officedocument.presentationml.slide+xml"/>
  <Override PartName="/ppt/notesSlides/notesSlide6.xml" ContentType="application/vnd.openxmlformats-officedocument.presentationml.notesSlide+xml"/>
  <Override PartName="/ppt/slides/slide6.xml" ContentType="application/vnd.openxmlformats-officedocument.presentationml.slide+xml"/>
  <Override PartName="/ppt/notesSlides/notesSlide7.xml" ContentType="application/vnd.openxmlformats-officedocument.presentationml.notesSlide+xml"/>
  <Override PartName="/ppt/slides/slide7.xml" ContentType="application/vnd.openxmlformats-officedocument.presentationml.slide+xml"/>
  <Override PartName="/ppt/notesSlides/notesSlide8.xml" ContentType="application/vnd.openxmlformats-officedocument.presentationml.notesSlide+xml"/>
  <Override PartName="/ppt/slides/slide8.xml" ContentType="application/vnd.openxmlformats-officedocument.presentationml.slide+xml"/>
  <Override PartName="/ppt/notesSlides/notesSlide9.xml" ContentType="application/vnd.openxmlformats-officedocument.presentationml.notesSlide+xml"/>
  <Override PartName="/ppt/slides/slide9.xml" ContentType="application/vnd.openxmlformats-officedocument.presentationml.slide+xml"/>
  <Override PartName="/ppt/notesSlides/notesSlide10.xml" ContentType="application/vnd.openxmlformats-officedocument.presentationml.notesSlide+xml"/>
  <Override PartName="/ppt/slides/slide10.xml" ContentType="application/vnd.openxmlformats-officedocument.presentationml.slide+xml"/>
  <Override PartName="/ppt/notesSlides/notesSlide11.xml" ContentType="application/vnd.openxmlformats-officedocument.presentationml.notesSlide+xml"/>
  <Override PartName="/ppt/slides/slide11.xml" ContentType="application/vnd.openxmlformats-officedocument.presentationml.slide+xml"/>
  <Override PartName="/ppt/notesSlides/notesSlide12.xml" ContentType="application/vnd.openxmlformats-officedocument.presentationml.notesSlide+xml"/>
  <Override PartName="/ppt/slides/slide12.xml" ContentType="application/vnd.openxmlformats-officedocument.presentationml.slide+xml"/>
  <Override PartName="/ppt/notesSlides/notesSlide13.xml" ContentType="application/vnd.openxmlformats-officedocument.presentationml.notesSlide+xml"/>
  <Override PartName="/ppt/slides/slide13.xml" ContentType="application/vnd.openxmlformats-officedocument.presentationml.slide+xml"/>
  <Override PartName="/ppt/notesSlides/notesSlide14.xml" ContentType="application/vnd.openxmlformats-officedocument.presentationml.notesSlide+xml"/>
  <Override PartName="/ppt/slides/slide14.xml" ContentType="application/vnd.openxmlformats-officedocument.presentationml.slide+xml"/>
  <Override PartName="/ppt/notesSlides/notesSlide15.xml" ContentType="application/vnd.openxmlformats-officedocument.presentationml.notesSlide+xml"/>
  <Override PartName="/ppt/slides/slide15.xml" ContentType="application/vnd.openxmlformats-officedocument.presentationml.slide+xml"/>
  <Override PartName="/ppt/notesSlides/notesSlide16.xml" ContentType="application/vnd.openxmlformats-officedocument.presentationml.notesSlide+xml"/>
  <Override PartName="/ppt/slides/slide16.xml" ContentType="application/vnd.openxmlformats-officedocument.presentationml.slide+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p="http://schemas.openxmlformats.org/presentationml/2006/main" xmlns:r="http://schemas.openxmlformats.org/officeDocument/2006/relationships" xmlns:a="http://schemas.openxmlformats.org/drawingml/2006/main">
  <p:sldMasterIdLst>
    <p:sldMasterId id="2147483660" r:id="rId1"/>
  </p:sldMasterIdLst>
  <p:notesMasterIdLst>
    <p:notesMasterId r:id="rId2"/>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Lst>
  <p:sldSz cx="9144000" cy="5143500"/>
  <p:notesSz cx="6857895" cy="9143861"/>
  <p:kinsoku lang="zh-CN" invalStChars="!%),.:;?]}¨·ˇˉ་―‖’”…‰∶、。〃々〉》」』】〕〗！＂＇％），．：；？］｀｜｝～￠" invalEndChars="([{·‘“〈《「『【〔〖（．［｛￡￥"/>
  <p:defaultTextStyle>
    <a:defPPr>
      <a:defRPr lang="zh-CN"/>
    </a:defPPr>
    <a:lvl1pPr marL="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1pPr>
    <a:lvl2pPr marL="457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2pPr>
    <a:lvl3pPr marL="914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3pPr>
    <a:lvl4pPr marL="13716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4pPr>
    <a:lvl5pPr marL="18288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5pPr>
    <a:lvl6pPr marL="22860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6pPr>
    <a:lvl7pPr marL="27432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7pPr>
    <a:lvl8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8pPr>
    <a:lvl9pPr marL="3200400" indent="0" algn="l" defTabSz="914400" eaLnBrk="1" fontAlgn="auto" latinLnBrk="0" hangingPunct="1">
      <a:buNone/>
      <a:defRPr sz="1800" kern="1200">
        <a:solidFill>
          <a:schemeClr val="tx1"/>
        </a:solidFill>
        <a:latin typeface="Droid Sans" pitchFamily="0" charset="0"/>
        <a:ea typeface="宋体" pitchFamily="0" charset="0"/>
        <a:cs typeface="Droid Sans" pitchFamily="0" charset="0"/>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showNarration="1">
    <p:penClr>
      <a:srgbClr val="FF0000"/>
    </p:penClr>
    <p:extLst>
      <p:ext uri="{EC167BDD-8182-4AB7-AECC-EB403E3ABB37}">
        <p14:laserClr xmlns:p14="http://schemas.microsoft.com/office/powerpoint/2010/main">
          <a:srgbClr val="FF0000"/>
        </p14:laserClr>
      </p:ext>
    </p:extLst>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11" autoAdjust="0"/>
    <p:restoredTop sz="99500" autoAdjust="0"/>
  </p:normalViewPr>
  <p:slideViewPr>
    <p:cSldViewPr snapToGrid="0" snapToObjects="1">
      <p:cViewPr>
        <p:scale>
          <a:sx n="123" d="100"/>
          <a:sy n="123" d="100"/>
        </p:scale>
        <p:origin x="0" y="0"/>
      </p:cViewPr>
      <p:guideLst/>
    </p:cSldViewPr>
  </p:slideViewPr>
  <p:outlineViewPr>
    <p:cViewPr>
      <p:scale>
        <a:sx n="33" d="100"/>
        <a:sy n="33" d="100"/>
      </p:scale>
      <p:origin x="0" y="0"/>
    </p:cViewPr>
    <p:sldLst/>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57" d="100"/>
          <a:sy n="57" d="100"/>
        </p:scale>
        <p:origin x="0" y="0"/>
      </p:cViewPr>
      <p:guideLst/>
    </p:cSldViewPr>
  </p:notesViewPr>
  <p:gridSpacing cx="72009" cy="72009"/>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theme" Target="theme/theme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769868"/>
      </p:ext>
    </p:extLst>
  </p:cSld>
  <p:clrMap bg1="lt1" tx1="dk1" bg2="lt2" tx2="dk2" accent1="accent1" accent2="accent2" accent3="accent3" accent4="accent4" accent5="accent5" accent6="accent6" hlink="hlink" folHlink="folHlink"/>
  <p:hf sldNum="1" hdr="0" ftr="0" dt="0"/>
  <p:notesStyle>
    <a:lvl1pPr marL="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1pPr>
    <a:lvl2pPr marL="457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2pPr>
    <a:lvl3pPr marL="914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3pPr>
    <a:lvl4pPr marL="13716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4pPr>
    <a:lvl5pPr marL="18288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5pPr>
    <a:lvl6pPr marL="22860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6pPr>
    <a:lvl7pPr marL="27432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7pPr>
    <a:lvl8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8pPr>
    <a:lvl9pPr marL="3200400" indent="0" algn="l" defTabSz="914400" eaLnBrk="1" fontAlgn="auto" latinLnBrk="0" hangingPunct="1">
      <a:lnSpc>
        <a:spcPct val="100000"/>
      </a:lnSpc>
      <a:spcBef>
        <a:spcPts val="0"/>
      </a:spcBef>
      <a:spcAft>
        <a:spcPts val="0"/>
      </a:spcAft>
      <a:buNone/>
      <a:defRPr sz="1200" b="0" i="0" u="none" strike="noStrike" kern="1200" cap="none" spc="0" baseline="0">
        <a:solidFill>
          <a:schemeClr val="tx1"/>
        </a:solidFill>
        <a:latin typeface="Calibri" pitchFamily="0" charset="0"/>
        <a:ea typeface="等线" pitchFamily="0" charset="0"/>
        <a:cs typeface="Calibri" pitchFamily="0" charset="0"/>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8" name="对象"/>
          <p:cNvSpPr>
            <a:spLocks noGrp="1" noChangeAspect="1"/>
          </p:cNvSpPr>
          <p:nvPr>
            <p:ph type="sldImg"/>
          </p:nvPr>
        </p:nvSpPr>
        <p:spPr>
          <a:xfrm rot="0">
            <a:off x="0" y="0"/>
            <a:ext cx="0" cy="0"/>
          </a:xfrm>
          <a:prstGeom prst="rect"/>
          <a:noFill/>
          <a:ln w="12700" cmpd="sng" cap="flat">
            <a:noFill/>
            <a:prstDash val="solid"/>
            <a:miter/>
          </a:ln>
        </p:spPr>
      </p:sp>
      <p:sp>
        <p:nvSpPr>
          <p:cNvPr id="9"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0"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1</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15770364"/>
      </p:ext>
    </p:extLst>
  </p:cSld>
  <p:clrMapOvr>
    <a:masterClrMapping/>
  </p:clrMapOvr>
</p:notes>
</file>

<file path=ppt/notesSlides/notesSlide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5" name="对象"/>
          <p:cNvSpPr>
            <a:spLocks noGrp="1" noChangeAspect="1"/>
          </p:cNvSpPr>
          <p:nvPr>
            <p:ph type="sldImg"/>
          </p:nvPr>
        </p:nvSpPr>
        <p:spPr>
          <a:xfrm rot="0">
            <a:off x="0" y="0"/>
            <a:ext cx="0" cy="0"/>
          </a:xfrm>
          <a:prstGeom prst="rect"/>
          <a:noFill/>
          <a:ln w="12700" cmpd="sng" cap="flat">
            <a:noFill/>
            <a:prstDash val="solid"/>
            <a:miter/>
          </a:ln>
        </p:spPr>
      </p:sp>
      <p:sp>
        <p:nvSpPr>
          <p:cNvPr id="56"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57"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2</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589282629"/>
      </p:ext>
    </p:extLst>
  </p:cSld>
  <p:clrMapOvr>
    <a:masterClrMapping/>
  </p:clrMapOvr>
</p:notes>
</file>

<file path=ppt/notesSlides/notesSlide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2" name="对象"/>
          <p:cNvSpPr>
            <a:spLocks noGrp="1" noChangeAspect="1"/>
          </p:cNvSpPr>
          <p:nvPr>
            <p:ph type="sldImg"/>
          </p:nvPr>
        </p:nvSpPr>
        <p:spPr>
          <a:xfrm rot="0">
            <a:off x="0" y="0"/>
            <a:ext cx="0" cy="0"/>
          </a:xfrm>
          <a:prstGeom prst="rect"/>
          <a:noFill/>
          <a:ln w="12700" cmpd="sng" cap="flat">
            <a:noFill/>
            <a:prstDash val="solid"/>
            <a:miter/>
          </a:ln>
        </p:spPr>
      </p:sp>
      <p:sp>
        <p:nvSpPr>
          <p:cNvPr id="73"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74"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3</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31324732"/>
      </p:ext>
    </p:extLst>
  </p:cSld>
  <p:clrMapOvr>
    <a:masterClrMapping/>
  </p:clrMapOvr>
</p:notes>
</file>

<file path=ppt/notesSlides/notesSlide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6" name="对象"/>
          <p:cNvSpPr>
            <a:spLocks noGrp="1" noChangeAspect="1"/>
          </p:cNvSpPr>
          <p:nvPr>
            <p:ph type="sldImg"/>
          </p:nvPr>
        </p:nvSpPr>
        <p:spPr>
          <a:xfrm rot="0">
            <a:off x="0" y="0"/>
            <a:ext cx="0" cy="0"/>
          </a:xfrm>
          <a:prstGeom prst="rect"/>
          <a:noFill/>
          <a:ln w="12700" cmpd="sng" cap="flat">
            <a:noFill/>
            <a:prstDash val="solid"/>
            <a:miter/>
          </a:ln>
        </p:spPr>
      </p:sp>
      <p:sp>
        <p:nvSpPr>
          <p:cNvPr id="97"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98"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4</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45750021"/>
      </p:ext>
    </p:extLst>
  </p:cSld>
  <p:clrMapOvr>
    <a:masterClrMapping/>
  </p:clrMapOvr>
</p:notes>
</file>

<file path=ppt/notesSlides/notesSlide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5" name="对象"/>
          <p:cNvSpPr>
            <a:spLocks noGrp="1" noChangeAspect="1"/>
          </p:cNvSpPr>
          <p:nvPr>
            <p:ph type="sldImg"/>
          </p:nvPr>
        </p:nvSpPr>
        <p:spPr>
          <a:xfrm rot="0">
            <a:off x="0" y="0"/>
            <a:ext cx="0" cy="0"/>
          </a:xfrm>
          <a:prstGeom prst="rect"/>
          <a:noFill/>
          <a:ln w="12700" cmpd="sng" cap="flat">
            <a:noFill/>
            <a:prstDash val="solid"/>
            <a:miter/>
          </a:ln>
        </p:spPr>
      </p:sp>
      <p:sp>
        <p:nvSpPr>
          <p:cNvPr id="116"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17"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5</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50373964"/>
      </p:ext>
    </p:extLst>
  </p:cSld>
  <p:clrMapOvr>
    <a:masterClrMapping/>
  </p:clrMapOvr>
</p:notes>
</file>

<file path=ppt/notesSlides/notesSlide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2" name="对象"/>
          <p:cNvSpPr>
            <a:spLocks noGrp="1" noChangeAspect="1"/>
          </p:cNvSpPr>
          <p:nvPr>
            <p:ph type="sldImg"/>
          </p:nvPr>
        </p:nvSpPr>
        <p:spPr>
          <a:xfrm rot="0">
            <a:off x="0" y="0"/>
            <a:ext cx="0" cy="0"/>
          </a:xfrm>
          <a:prstGeom prst="rect"/>
          <a:noFill/>
          <a:ln w="12700" cmpd="sng" cap="flat">
            <a:noFill/>
            <a:prstDash val="solid"/>
            <a:miter/>
          </a:ln>
        </p:spPr>
      </p:sp>
      <p:sp>
        <p:nvSpPr>
          <p:cNvPr id="133"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34"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6</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64030548"/>
      </p:ext>
    </p:extLst>
  </p:cSld>
  <p:clrMapOvr>
    <a:masterClrMapping/>
  </p:clrMapOvr>
</p:notes>
</file>

<file path=ppt/notesSlides/notesSlide7.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64" name="对象"/>
          <p:cNvSpPr>
            <a:spLocks noGrp="1" noChangeAspect="1"/>
          </p:cNvSpPr>
          <p:nvPr>
            <p:ph type="sldImg"/>
          </p:nvPr>
        </p:nvSpPr>
        <p:spPr>
          <a:xfrm rot="0">
            <a:off x="0" y="0"/>
            <a:ext cx="0" cy="0"/>
          </a:xfrm>
          <a:prstGeom prst="rect"/>
          <a:noFill/>
          <a:ln w="12700" cmpd="sng" cap="flat">
            <a:noFill/>
            <a:prstDash val="solid"/>
            <a:miter/>
          </a:ln>
        </p:spPr>
      </p:sp>
      <p:sp>
        <p:nvSpPr>
          <p:cNvPr id="165"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66"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7</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31939681"/>
      </p:ext>
    </p:extLst>
  </p:cSld>
  <p:clrMapOvr>
    <a:masterClrMapping/>
  </p:clrMapOvr>
</p:notes>
</file>

<file path=ppt/notesSlides/notesSlide8.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4" name="对象"/>
          <p:cNvSpPr>
            <a:spLocks noGrp="1" noChangeAspect="1"/>
          </p:cNvSpPr>
          <p:nvPr>
            <p:ph type="sldImg"/>
          </p:nvPr>
        </p:nvSpPr>
        <p:spPr>
          <a:xfrm rot="0">
            <a:off x="0" y="0"/>
            <a:ext cx="0" cy="0"/>
          </a:xfrm>
          <a:prstGeom prst="rect"/>
          <a:noFill/>
          <a:ln w="12700" cmpd="sng" cap="flat">
            <a:noFill/>
            <a:prstDash val="solid"/>
            <a:miter/>
          </a:ln>
        </p:spPr>
      </p:sp>
      <p:sp>
        <p:nvSpPr>
          <p:cNvPr id="185"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186"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8</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05085747"/>
      </p:ext>
    </p:extLst>
  </p:cSld>
  <p:clrMapOvr>
    <a:masterClrMapping/>
  </p:clrMapOvr>
</p:notes>
</file>

<file path=ppt/notesSlides/notesSlide9.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04" name="对象"/>
          <p:cNvSpPr>
            <a:spLocks noGrp="1" noChangeAspect="1"/>
          </p:cNvSpPr>
          <p:nvPr>
            <p:ph type="sldImg"/>
          </p:nvPr>
        </p:nvSpPr>
        <p:spPr>
          <a:xfrm rot="0">
            <a:off x="0" y="0"/>
            <a:ext cx="0" cy="0"/>
          </a:xfrm>
          <a:prstGeom prst="rect"/>
          <a:noFill/>
          <a:ln w="12700" cmpd="sng" cap="flat">
            <a:noFill/>
            <a:prstDash val="solid"/>
            <a:miter/>
          </a:ln>
        </p:spPr>
      </p:sp>
      <p:sp>
        <p:nvSpPr>
          <p:cNvPr id="205"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06"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9</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097361663"/>
      </p:ext>
    </p:extLst>
  </p:cSld>
  <p:clrMapOvr>
    <a:masterClrMapping/>
  </p:clrMapOvr>
</p:notes>
</file>

<file path=ppt/notesSlides/notesSlide10.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3" name="对象"/>
          <p:cNvSpPr>
            <a:spLocks noGrp="1" noChangeAspect="1"/>
          </p:cNvSpPr>
          <p:nvPr>
            <p:ph type="sldImg"/>
          </p:nvPr>
        </p:nvSpPr>
        <p:spPr>
          <a:xfrm rot="0">
            <a:off x="0" y="0"/>
            <a:ext cx="0" cy="0"/>
          </a:xfrm>
          <a:prstGeom prst="rect"/>
          <a:noFill/>
          <a:ln w="12700" cmpd="sng" cap="flat">
            <a:noFill/>
            <a:prstDash val="solid"/>
            <a:miter/>
          </a:ln>
        </p:spPr>
      </p:sp>
      <p:sp>
        <p:nvSpPr>
          <p:cNvPr id="234"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35"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10</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48537983"/>
      </p:ext>
    </p:extLst>
  </p:cSld>
  <p:clrMapOvr>
    <a:masterClrMapping/>
  </p:clrMapOvr>
</p:notes>
</file>

<file path=ppt/notesSlides/notesSlide11.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62" name="对象"/>
          <p:cNvSpPr>
            <a:spLocks noGrp="1" noChangeAspect="1"/>
          </p:cNvSpPr>
          <p:nvPr>
            <p:ph type="sldImg"/>
          </p:nvPr>
        </p:nvSpPr>
        <p:spPr>
          <a:xfrm rot="0">
            <a:off x="0" y="0"/>
            <a:ext cx="0" cy="0"/>
          </a:xfrm>
          <a:prstGeom prst="rect"/>
          <a:noFill/>
          <a:ln w="12700" cmpd="sng" cap="flat">
            <a:noFill/>
            <a:prstDash val="solid"/>
            <a:miter/>
          </a:ln>
        </p:spPr>
      </p:sp>
      <p:sp>
        <p:nvSpPr>
          <p:cNvPr id="263"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64"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11</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090586021"/>
      </p:ext>
    </p:extLst>
  </p:cSld>
  <p:clrMapOvr>
    <a:masterClrMapping/>
  </p:clrMapOvr>
</p:notes>
</file>

<file path=ppt/notesSlides/notesSlide12.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81" name="对象"/>
          <p:cNvSpPr>
            <a:spLocks noGrp="1" noChangeAspect="1"/>
          </p:cNvSpPr>
          <p:nvPr>
            <p:ph type="sldImg"/>
          </p:nvPr>
        </p:nvSpPr>
        <p:spPr>
          <a:xfrm rot="0">
            <a:off x="0" y="0"/>
            <a:ext cx="0" cy="0"/>
          </a:xfrm>
          <a:prstGeom prst="rect"/>
          <a:noFill/>
          <a:ln w="12700" cmpd="sng" cap="flat">
            <a:noFill/>
            <a:prstDash val="solid"/>
            <a:miter/>
          </a:ln>
        </p:spPr>
      </p:sp>
      <p:sp>
        <p:nvSpPr>
          <p:cNvPr id="282"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283"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12</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11312066"/>
      </p:ext>
    </p:extLst>
  </p:cSld>
  <p:clrMapOvr>
    <a:masterClrMapping/>
  </p:clrMapOvr>
</p:notes>
</file>

<file path=ppt/notesSlides/notesSlide13.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05" name="对象"/>
          <p:cNvSpPr>
            <a:spLocks noGrp="1" noChangeAspect="1"/>
          </p:cNvSpPr>
          <p:nvPr>
            <p:ph type="sldImg"/>
          </p:nvPr>
        </p:nvSpPr>
        <p:spPr>
          <a:xfrm rot="0">
            <a:off x="0" y="0"/>
            <a:ext cx="0" cy="0"/>
          </a:xfrm>
          <a:prstGeom prst="rect"/>
          <a:noFill/>
          <a:ln w="12700" cmpd="sng" cap="flat">
            <a:noFill/>
            <a:prstDash val="solid"/>
            <a:miter/>
          </a:ln>
        </p:spPr>
      </p:sp>
      <p:sp>
        <p:nvSpPr>
          <p:cNvPr id="306"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307"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13</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675221011"/>
      </p:ext>
    </p:extLst>
  </p:cSld>
  <p:clrMapOvr>
    <a:masterClrMapping/>
  </p:clrMapOvr>
</p:notes>
</file>

<file path=ppt/notesSlides/notesSlide14.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40" name="对象"/>
          <p:cNvSpPr>
            <a:spLocks noGrp="1" noChangeAspect="1"/>
          </p:cNvSpPr>
          <p:nvPr>
            <p:ph type="sldImg"/>
          </p:nvPr>
        </p:nvSpPr>
        <p:spPr>
          <a:xfrm rot="0">
            <a:off x="0" y="0"/>
            <a:ext cx="0" cy="0"/>
          </a:xfrm>
          <a:prstGeom prst="rect"/>
          <a:noFill/>
          <a:ln w="12700" cmpd="sng" cap="flat">
            <a:noFill/>
            <a:prstDash val="solid"/>
            <a:miter/>
          </a:ln>
        </p:spPr>
      </p:sp>
      <p:sp>
        <p:nvSpPr>
          <p:cNvPr id="341"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342"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14</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221693924"/>
      </p:ext>
    </p:extLst>
  </p:cSld>
  <p:clrMapOvr>
    <a:masterClrMapping/>
  </p:clrMapOvr>
</p:notes>
</file>

<file path=ppt/notesSlides/notesSlide15.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52" name="对象"/>
          <p:cNvSpPr>
            <a:spLocks noGrp="1" noChangeAspect="1"/>
          </p:cNvSpPr>
          <p:nvPr>
            <p:ph type="sldImg"/>
          </p:nvPr>
        </p:nvSpPr>
        <p:spPr>
          <a:xfrm rot="0">
            <a:off x="0" y="0"/>
            <a:ext cx="0" cy="0"/>
          </a:xfrm>
          <a:prstGeom prst="rect"/>
          <a:noFill/>
          <a:ln w="12700" cmpd="sng" cap="flat">
            <a:noFill/>
            <a:prstDash val="solid"/>
            <a:miter/>
          </a:ln>
        </p:spPr>
      </p:sp>
      <p:sp>
        <p:nvSpPr>
          <p:cNvPr id="353"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354"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15</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556295136"/>
      </p:ext>
    </p:extLst>
  </p:cSld>
  <p:clrMapOvr>
    <a:masterClrMapping/>
  </p:clrMapOvr>
</p:notes>
</file>

<file path=ppt/notesSlides/notesSlide16.xml><?xml version="1.0" encoding="utf-8"?>
<p:notes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57" name="对象"/>
          <p:cNvSpPr>
            <a:spLocks noGrp="1" noChangeAspect="1"/>
          </p:cNvSpPr>
          <p:nvPr>
            <p:ph type="sldImg"/>
          </p:nvPr>
        </p:nvSpPr>
        <p:spPr>
          <a:xfrm rot="0">
            <a:off x="0" y="0"/>
            <a:ext cx="0" cy="0"/>
          </a:xfrm>
          <a:prstGeom prst="rect"/>
          <a:noFill/>
          <a:ln w="12700" cmpd="sng" cap="flat">
            <a:noFill/>
            <a:prstDash val="solid"/>
            <a:miter/>
          </a:ln>
        </p:spPr>
      </p:sp>
      <p:sp>
        <p:nvSpPr>
          <p:cNvPr id="358" name="文本框"/>
          <p:cNvSpPr>
            <a:spLocks noGrp="1"/>
          </p:cNvSpPr>
          <p:nvPr>
            <p:ph type="body" idx="1"/>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endParaRPr lang="zh-CN" altLang="en-US"/>
          </a:p>
        </p:txBody>
      </p:sp>
      <p:sp>
        <p:nvSpPr>
          <p:cNvPr id="359" name="文本框"/>
          <p:cNvSpPr txBox="1">
            <a:spLocks/>
          </p:cNvSpPr>
          <p:nvPr/>
        </p:nvSpPr>
        <p:spPr>
          <a:xfrm rot="0">
            <a:off x="0" y="0"/>
            <a:ext cx="0" cy="0"/>
          </a:xfrm>
          <a:prstGeom prst="rect"/>
          <a:noFill/>
          <a:ln w="12700" cmpd="sng" cap="flat">
            <a:noFill/>
            <a:prstDash val="solid"/>
            <a:miter/>
          </a:ln>
        </p:spPr>
        <p:txBody>
          <a:bodyPr vert="horz" wrap="square" lIns="91440" tIns="45720" rIns="91440" bIns="45720" anchor="t" anchorCtr="0">
            <a:prstTxWarp prst="textNoShape"/>
          </a:bodyPr>
          <a:lstStyle/>
          <a:p>
            <a:pPr marL="0" indent="0" algn="l">
              <a:lnSpc>
                <a:spcPct val="100000"/>
              </a:lnSpc>
              <a:spcBef>
                <a:spcPts val="0"/>
              </a:spcBef>
              <a:spcAft>
                <a:spcPts val="0"/>
              </a:spcAft>
              <a:buNone/>
            </a:pPr>
            <a:fld id="{CAD2D6BD-DE1B-4B5F-8B41-2702339687B9}" type="slidenum">
              <a:rPr lang="en-US" altLang="zh-CN" sz="1800" b="0" i="0" u="none" strike="noStrike" kern="1200" cap="none" spc="0" baseline="0">
                <a:solidFill>
                  <a:schemeClr val="tx1"/>
                </a:solidFill>
                <a:latin typeface="Calibri" pitchFamily="0" charset="0"/>
                <a:ea typeface="等线" pitchFamily="0" charset="0"/>
                <a:cs typeface="Calibri" pitchFamily="0" charset="0"/>
              </a:rPr>
              <a:t>16</a:t>
            </a:fld>
            <a:endParaRPr lang="zh-CN" altLang="en-US" sz="1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39121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1.png"/></Relationships>
</file>

<file path=ppt/slideLayouts/slideLayout1.xml><?xml version="1.0" encoding="utf-8"?>
<p:sldLayout xmlns:p="http://schemas.openxmlformats.org/presentationml/2006/main" xmlns:a="http://schemas.openxmlformats.org/drawingml/2006/main" xmlns:r="http://schemas.openxmlformats.org/officeDocument/2006/relationships" type="title" preserve="1">
  <p:cSld name="标题幻灯片">
    <p:spTree>
      <p:nvGrpSpPr>
        <p:cNvPr id="1" name=""/>
        <p:cNvGrpSpPr/>
        <p:nvPr/>
      </p:nvGrpSpPr>
      <p:grpSpPr>
        <a:xfrm>
          <a:off x="0" y="0"/>
          <a:ext cx="0" cy="0"/>
          <a:chOff x="0" y="0"/>
          <a:chExt cx="0" cy="0"/>
        </a:xfrm>
      </p:grpSpPr>
      <p:sp>
        <p:nvSpPr>
          <p:cNvPr id="2" name="文本框"/>
          <p:cNvSpPr>
            <a:spLocks noGrp="1"/>
          </p:cNvSpPr>
          <p:nvPr>
            <p:ph type="ctrTitle"/>
          </p:nvPr>
        </p:nvSpPr>
        <p:spPr>
          <a:xfrm>
            <a:off x="685800" y="1597818"/>
            <a:ext cx="7772400" cy="1102518"/>
          </a:xfrm>
        </p:spPr>
        <p:txBody>
          <a:bodyPr/>
          <a:lstStyle/>
          <a:p>
            <a:r>
              <a:rPr lang="zh-CN" altLang="en-US" smtClean="0"/>
              <a:t>单击此处编辑母版标题样式</a:t>
            </a:r>
            <a:endParaRPr lang="zh-CN" altLang="en-US"/>
          </a:p>
        </p:txBody>
      </p:sp>
      <p:sp>
        <p:nvSpPr>
          <p:cNvPr id="3" name="文本框"/>
          <p:cNvSpPr>
            <a:spLocks noGrp="1"/>
          </p:cNvSpPr>
          <p:nvPr>
            <p:ph type="subTitle" idx="1"/>
          </p:nvPr>
        </p:nvSpPr>
        <p:spPr>
          <a:xfrm>
            <a:off x="1371600" y="2914649"/>
            <a:ext cx="6400800" cy="1314449"/>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zh-CN" altLang="en-US" smtClean="0"/>
              <a:t>单击此处编辑母版副标题样式</a:t>
            </a:r>
            <a:endParaRPr lang="zh-CN" altLang="en-US"/>
          </a:p>
        </p:txBody>
      </p:sp>
    </p:spTree>
    <p:extLst>
      <p:ext uri="{BB962C8B-B14F-4D97-AF65-F5344CB8AC3E}">
        <p14:creationId xmlns:p14="http://schemas.microsoft.com/office/powerpoint/2010/main" val="656877431"/>
      </p:ext>
    </p:extLst>
  </p:cSld>
  <p:clrMapOvr>
    <a:masterClrMapping/>
  </p:clrMapOvr>
</p:sldLayout>
</file>

<file path=ppt/slideLayouts/slideLayout2.xml><?xml version="1.0" encoding="utf-8"?>
<p:sldLayout xmlns:p="http://schemas.openxmlformats.org/presentationml/2006/main" type="obj" preserve="1">
  <p:cSld name="标题和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p:txBody>
          <a:bodyPr xmlns:a="http://schemas.openxmlformats.org/drawingml/2006/main"/>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Tree>
    <p:extLst>
      <p:ext uri="{BB962C8B-B14F-4D97-AF65-F5344CB8AC3E}">
        <p14:creationId xmlns:p14="http://schemas.microsoft.com/office/powerpoint/2010/main" val="1143053669"/>
      </p:ext>
    </p:extLst>
  </p:cSld>
  <p:clrMapOvr>
    <a:masterClrMapping xmlns:a="http://schemas.openxmlformats.org/drawingml/2006/main"/>
  </p:clrMapOvr>
</p:sldLayout>
</file>

<file path=ppt/slideLayouts/slideLayout3.xml><?xml version="1.0" encoding="utf-8"?>
<p:sldLayout xmlns:p="http://schemas.openxmlformats.org/presentationml/2006/main" type="secHead" preserve="1">
  <p:cSld name="节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722313" y="4406900"/>
            <a:ext cx="7772400" cy="1362075"/>
          </a:xfrm>
        </p:spPr>
        <p:txBody>
          <a:bodyPr xmlns:a="http://schemas.openxmlformats.org/drawingml/2006/main" anchor="t"/>
          <a:lstStyle xmlns:a="http://schemas.openxmlformats.org/drawingml/2006/main">
            <a:lvl1pPr algn="l">
              <a:defRPr sz="4000" b="1" cap="all"/>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722313" y="2906713"/>
            <a:ext cx="7772400" cy="1500187"/>
          </a:xfrm>
        </p:spPr>
        <p:txBody>
          <a:bodyPr xmlns:a="http://schemas.openxmlformats.org/drawingml/2006/main" anchor="b"/>
          <a:lstStyle xmlns:a="http://schemas.openxmlformats.org/drawingml/2006/main">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xmlns:a="http://schemas.openxmlformats.org/drawingml/2006/main">
            <a:pPr lvl="0"/>
            <a:r>
              <a:rPr lang="zh-CN" altLang="en-US" smtClean="0"/>
              <a:t>单击此处编辑母版文本样式</a:t>
            </a:r>
          </a:p>
        </p:txBody>
      </p:sp>
    </p:spTree>
    <p:extLst>
      <p:ext uri="{BB962C8B-B14F-4D97-AF65-F5344CB8AC3E}">
        <p14:creationId xmlns:p14="http://schemas.microsoft.com/office/powerpoint/2010/main" val="603366601"/>
      </p:ext>
    </p:extLst>
  </p:cSld>
  <p:clrMapOvr>
    <a:masterClrMapping xmlns:a="http://schemas.openxmlformats.org/drawingml/2006/main"/>
  </p:clrMapOvr>
</p:sldLayout>
</file>

<file path=ppt/slideLayouts/slideLayout4.xml><?xml version="1.0" encoding="utf-8"?>
<p:sldLayout xmlns:p="http://schemas.openxmlformats.org/presentationml/2006/main" type="twoObj" preserve="1">
  <p:cSld name="两栏内容">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sz="half" idx="1"/>
          </p:nvPr>
        </p:nvSpPr>
        <p:spPr>
          <a:xfrm xmlns:a="http://schemas.openxmlformats.org/drawingml/2006/main">
            <a:off x="457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sz="half" idx="2"/>
          </p:nvPr>
        </p:nvSpPr>
        <p:spPr>
          <a:xfrm xmlns:a="http://schemas.openxmlformats.org/drawingml/2006/main">
            <a:off x="4648200" y="1600200"/>
            <a:ext cx="4038600" cy="4525963"/>
          </a:xfrm>
        </p:spPr>
        <p:txBody>
          <a:bodyPr xmlns:a="http://schemas.openxmlformats.org/drawingml/2006/main"/>
          <a:lstStyle xmlns:a="http://schemas.openxmlformats.org/drawingml/2006/main">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Tree>
    <p:extLst>
      <p:ext uri="{BB962C8B-B14F-4D97-AF65-F5344CB8AC3E}">
        <p14:creationId xmlns:p14="http://schemas.microsoft.com/office/powerpoint/2010/main" val="1791170466"/>
      </p:ext>
    </p:extLst>
  </p:cSld>
  <p:clrMapOvr>
    <a:masterClrMapping xmlns:a="http://schemas.openxmlformats.org/drawingml/2006/main"/>
  </p:clrMapOvr>
</p:sldLayout>
</file>

<file path=ppt/slideLayouts/slideLayout5.xml><?xml version="1.0" encoding="utf-8"?>
<p:sldLayout xmlns:p="http://schemas.openxmlformats.org/presentationml/2006/main" type="twoTxTwoObj" preserve="1">
  <p:cSld name="比较">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lvl1pPr>
              <a:defRPr/>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idx="1"/>
          </p:nvPr>
        </p:nvSpPr>
        <p:spPr>
          <a:xfrm xmlns:a="http://schemas.openxmlformats.org/drawingml/2006/main">
            <a:off x="457200" y="1535113"/>
            <a:ext cx="4040188"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4" name="文本框"/>
          <p:cNvSpPr>
            <a:spLocks xmlns:a="http://schemas.openxmlformats.org/drawingml/2006/main" noGrp="1"/>
          </p:cNvSpPr>
          <p:nvPr>
            <p:ph sz="half" idx="2"/>
          </p:nvPr>
        </p:nvSpPr>
        <p:spPr>
          <a:xfrm xmlns:a="http://schemas.openxmlformats.org/drawingml/2006/main">
            <a:off x="457200" y="2174875"/>
            <a:ext cx="4040188"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5" name="文本框"/>
          <p:cNvSpPr>
            <a:spLocks xmlns:a="http://schemas.openxmlformats.org/drawingml/2006/main" noGrp="1"/>
          </p:cNvSpPr>
          <p:nvPr>
            <p:ph type="body" sz="quarter" idx="3"/>
          </p:nvPr>
        </p:nvSpPr>
        <p:spPr>
          <a:xfrm xmlns:a="http://schemas.openxmlformats.org/drawingml/2006/main">
            <a:off x="4645025" y="1535113"/>
            <a:ext cx="4041775" cy="639762"/>
          </a:xfrm>
        </p:spPr>
        <p:txBody>
          <a:bodyPr xmlns:a="http://schemas.openxmlformats.org/drawingml/2006/main" anchor="b"/>
          <a:lstStyle xmlns:a="http://schemas.openxmlformats.org/drawingml/2006/main">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xmlns:a="http://schemas.openxmlformats.org/drawingml/2006/main">
            <a:pPr lvl="0"/>
            <a:r>
              <a:rPr lang="zh-CN" altLang="en-US" smtClean="0"/>
              <a:t>单击此处编辑母版文本样式</a:t>
            </a:r>
          </a:p>
        </p:txBody>
      </p:sp>
      <p:sp>
        <p:nvSpPr>
          <p:cNvPr id="6" name="文本框"/>
          <p:cNvSpPr>
            <a:spLocks xmlns:a="http://schemas.openxmlformats.org/drawingml/2006/main" noGrp="1"/>
          </p:cNvSpPr>
          <p:nvPr>
            <p:ph sz="quarter" idx="4"/>
          </p:nvPr>
        </p:nvSpPr>
        <p:spPr>
          <a:xfrm xmlns:a="http://schemas.openxmlformats.org/drawingml/2006/main">
            <a:off x="4645025" y="2174875"/>
            <a:ext cx="4041775" cy="3951288"/>
          </a:xfrm>
        </p:spPr>
        <p:txBody>
          <a:bodyPr xmlns:a="http://schemas.openxmlformats.org/drawingml/2006/main"/>
          <a:lstStyle xmlns:a="http://schemas.openxmlformats.org/drawingml/2006/main">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Tree>
    <p:extLst>
      <p:ext uri="{BB962C8B-B14F-4D97-AF65-F5344CB8AC3E}">
        <p14:creationId xmlns:p14="http://schemas.microsoft.com/office/powerpoint/2010/main" val="1066842681"/>
      </p:ext>
    </p:extLst>
  </p:cSld>
  <p:clrMapOvr>
    <a:masterClrMapping xmlns:a="http://schemas.openxmlformats.org/drawingml/2006/main"/>
  </p:clrMapOvr>
</p:sldLayout>
</file>

<file path=ppt/slideLayouts/slideLayout6.xml><?xml version="1.0" encoding="utf-8"?>
<p:sldLayout xmlns:p="http://schemas.openxmlformats.org/presentationml/2006/main" type="titleOnly" preserve="1">
  <p:cSld name="仅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Tree>
    <p:extLst>
      <p:ext uri="{BB962C8B-B14F-4D97-AF65-F5344CB8AC3E}">
        <p14:creationId xmlns:p14="http://schemas.microsoft.com/office/powerpoint/2010/main" val="240824288"/>
      </p:ext>
    </p:extLst>
  </p:cSld>
  <p:clrMapOvr>
    <a:masterClrMapping xmlns:a="http://schemas.openxmlformats.org/drawingml/2006/main"/>
  </p:clrMapOvr>
</p:sldLayout>
</file>

<file path=ppt/slideLayouts/slideLayout7.xml><?xml version="1.0" encoding="utf-8"?>
<p:sldLayout xmlns:p="http://schemas.openxmlformats.org/presentationml/2006/main" type="blank" preserve="1">
  <p:cSld name="空白">
    <p:spTree>
      <p:nvGrpSpPr>
        <p:cNvPr id="1" name=""/>
        <p:cNvGrpSpPr/>
        <p:nvPr/>
      </p:nvGrpSpPr>
      <p:grpSpPr>
        <a:xfrm xmlns:a="http://schemas.openxmlformats.org/drawingml/2006/main">
          <a:off x="0" y="0"/>
          <a:ext cx="0" cy="0"/>
          <a:chOff x="0" y="0"/>
          <a:chExt cx="0" cy="0"/>
        </a:xfrm>
      </p:grpSpPr>
    </p:spTree>
    <p:extLst>
      <p:ext uri="{BB962C8B-B14F-4D97-AF65-F5344CB8AC3E}">
        <p14:creationId xmlns:p14="http://schemas.microsoft.com/office/powerpoint/2010/main" val="1714265503"/>
      </p:ext>
    </p:extLst>
  </p:cSld>
  <p:clrMapOvr>
    <a:masterClrMapping xmlns:a="http://schemas.openxmlformats.org/drawingml/2006/main"/>
  </p:clrMapOvr>
</p:sldLayout>
</file>

<file path=ppt/slideLayouts/slideLayout8.xml><?xml version="1.0" encoding="utf-8"?>
<p:sldLayout xmlns:p="http://schemas.openxmlformats.org/presentationml/2006/main" type="objTx" preserve="1">
  <p:cSld name="内容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457200" y="273050"/>
            <a:ext cx="3008313" cy="1162050"/>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idx="1"/>
          </p:nvPr>
        </p:nvSpPr>
        <p:spPr>
          <a:xfrm xmlns:a="http://schemas.openxmlformats.org/drawingml/2006/main">
            <a:off x="3575050" y="273050"/>
            <a:ext cx="5111750" cy="5853113"/>
          </a:xfrm>
        </p:spPr>
        <p:txBody>
          <a:bodyPr xmlns:a="http://schemas.openxmlformats.org/drawingml/2006/main"/>
          <a:lstStyle xmlns:a="http://schemas.openxmlformats.org/drawingml/2006/main">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457200" y="1435100"/>
            <a:ext cx="3008313" cy="4691063"/>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Tree>
    <p:extLst>
      <p:ext uri="{BB962C8B-B14F-4D97-AF65-F5344CB8AC3E}">
        <p14:creationId xmlns:p14="http://schemas.microsoft.com/office/powerpoint/2010/main" val="524050776"/>
      </p:ext>
    </p:extLst>
  </p:cSld>
  <p:clrMapOvr>
    <a:masterClrMapping xmlns:a="http://schemas.openxmlformats.org/drawingml/2006/main"/>
  </p:clrMapOvr>
</p:sldLayout>
</file>

<file path=ppt/slideLayouts/slideLayout9.xml><?xml version="1.0" encoding="utf-8"?>
<p:sldLayout xmlns:p="http://schemas.openxmlformats.org/presentationml/2006/main" type="picTx" preserve="1">
  <p:cSld name="图片与标题">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a:xfrm xmlns:a="http://schemas.openxmlformats.org/drawingml/2006/main">
            <a:off x="1792288" y="4800600"/>
            <a:ext cx="5486400" cy="566738"/>
          </a:xfrm>
        </p:spPr>
        <p:txBody>
          <a:bodyPr xmlns:a="http://schemas.openxmlformats.org/drawingml/2006/main" anchor="b"/>
          <a:lstStyle xmlns:a="http://schemas.openxmlformats.org/drawingml/2006/main">
            <a:lvl1pPr algn="l">
              <a:defRPr sz="2000" b="1"/>
            </a:lvl1pPr>
          </a:lstStyle>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pic" idx="1"/>
          </p:nvPr>
        </p:nvSpPr>
        <p:spPr>
          <a:xfrm xmlns:a="http://schemas.openxmlformats.org/drawingml/2006/main">
            <a:off x="1792288" y="612775"/>
            <a:ext cx="5486400" cy="4114800"/>
          </a:xfrm>
        </p:spPr>
        <p:txBody>
          <a:bodyPr xmlns:a="http://schemas.openxmlformats.org/drawingml/2006/main"/>
          <a:lstStyle xmlns:a="http://schemas.openxmlformats.org/drawingml/2006/main">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xmlns:a="http://schemas.openxmlformats.org/drawingml/2006/main">
            <a:endParaRPr lang="zh-CN" altLang="en-US"/>
          </a:p>
        </p:txBody>
      </p:sp>
      <p:sp>
        <p:nvSpPr>
          <p:cNvPr id="4" name="文本框"/>
          <p:cNvSpPr>
            <a:spLocks xmlns:a="http://schemas.openxmlformats.org/drawingml/2006/main" noGrp="1"/>
          </p:cNvSpPr>
          <p:nvPr>
            <p:ph type="body" sz="half" idx="2"/>
          </p:nvPr>
        </p:nvSpPr>
        <p:spPr>
          <a:xfrm xmlns:a="http://schemas.openxmlformats.org/drawingml/2006/main">
            <a:off x="1792288" y="5367338"/>
            <a:ext cx="5486400" cy="804862"/>
          </a:xfrm>
        </p:spPr>
        <p:txBody>
          <a:bodyPr xmlns:a="http://schemas.openxmlformats.org/drawingml/2006/main"/>
          <a:lstStyle xmlns:a="http://schemas.openxmlformats.org/drawingml/2006/main">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xmlns:a="http://schemas.openxmlformats.org/drawingml/2006/main">
            <a:pPr lvl="0"/>
            <a:r>
              <a:rPr lang="zh-CN" altLang="en-US" smtClean="0"/>
              <a:t>单击此处编辑母版文本样式</a:t>
            </a:r>
          </a:p>
        </p:txBody>
      </p:sp>
    </p:spTree>
    <p:extLst>
      <p:ext uri="{BB962C8B-B14F-4D97-AF65-F5344CB8AC3E}">
        <p14:creationId xmlns:p14="http://schemas.microsoft.com/office/powerpoint/2010/main" val="96769121"/>
      </p:ext>
    </p:extLst>
  </p:cSld>
  <p:clrMapOvr>
    <a:masterClrMapping xmlns:a="http://schemas.openxmlformats.org/drawingml/2006/main"/>
  </p:clrMapOvr>
</p:sldLayout>
</file>

<file path=ppt/slideLayouts/slideLayout10.xml><?xml version="1.0" encoding="utf-8"?>
<p:sldLayout xmlns:p="http://schemas.openxmlformats.org/presentationml/2006/main" type="vertTx" preserve="1">
  <p:cSld name="标题和竖排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p:nvPr>
        </p:nvSpPr>
        <p:spPr/>
        <p:txBody>
          <a:bodyPr xmlns:a="http://schemas.openxmlformats.org/drawingml/2006/main"/>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Tree>
    <p:extLst>
      <p:ext uri="{BB962C8B-B14F-4D97-AF65-F5344CB8AC3E}">
        <p14:creationId xmlns:p14="http://schemas.microsoft.com/office/powerpoint/2010/main" val="1175893438"/>
      </p:ext>
    </p:extLst>
  </p:cSld>
  <p:clrMapOvr>
    <a:masterClrMapping xmlns:a="http://schemas.openxmlformats.org/drawingml/2006/main"/>
  </p:clrMapOvr>
</p:sldLayout>
</file>

<file path=ppt/slideLayouts/slideLayout11.xml><?xml version="1.0" encoding="utf-8"?>
<p:sldLayout xmlns:p="http://schemas.openxmlformats.org/presentationml/2006/main" type="vertTitleAndTx" preserve="1">
  <p:cSld name="垂直排列标题与文本">
    <p:spTree>
      <p:nvGrpSpPr>
        <p:cNvPr id="1" name=""/>
        <p:cNvGrpSpPr/>
        <p:nvPr/>
      </p:nvGrpSpPr>
      <p:grpSpPr>
        <a:xfrm xmlns:a="http://schemas.openxmlformats.org/drawingml/2006/main">
          <a:off x="0" y="0"/>
          <a:ext cx="0" cy="0"/>
          <a:chOff x="0" y="0"/>
          <a:chExt cx="0" cy="0"/>
        </a:xfrm>
      </p:grpSpPr>
      <p:sp>
        <p:nvSpPr>
          <p:cNvPr id="2" name="文本框"/>
          <p:cNvSpPr>
            <a:spLocks xmlns:a="http://schemas.openxmlformats.org/drawingml/2006/main" noGrp="1"/>
          </p:cNvSpPr>
          <p:nvPr>
            <p:ph type="title" orient="vert"/>
          </p:nvPr>
        </p:nvSpPr>
        <p:spPr>
          <a:xfrm xmlns:a="http://schemas.openxmlformats.org/drawingml/2006/main">
            <a:off x="6629400" y="274638"/>
            <a:ext cx="2057400" cy="5851525"/>
          </a:xfrm>
        </p:spPr>
        <p:txBody>
          <a:bodyPr xmlns:a="http://schemas.openxmlformats.org/drawingml/2006/main" vert="eaVert"/>
          <a:lstStyle xmlns:a="http://schemas.openxmlformats.org/drawingml/2006/main"/>
          <a:p xmlns:a="http://schemas.openxmlformats.org/drawingml/2006/main">
            <a:r>
              <a:rPr lang="zh-CN" altLang="en-US" smtClean="0"/>
              <a:t>单击此处编辑母版标题样式</a:t>
            </a:r>
            <a:endParaRPr lang="zh-CN" altLang="en-US"/>
          </a:p>
        </p:txBody>
      </p:sp>
      <p:sp>
        <p:nvSpPr>
          <p:cNvPr id="3" name="文本框"/>
          <p:cNvSpPr>
            <a:spLocks xmlns:a="http://schemas.openxmlformats.org/drawingml/2006/main" noGrp="1"/>
          </p:cNvSpPr>
          <p:nvPr>
            <p:ph type="body" orient="vert" idx="1"/>
          </p:nvPr>
        </p:nvSpPr>
        <p:spPr>
          <a:xfrm xmlns:a="http://schemas.openxmlformats.org/drawingml/2006/main">
            <a:off x="457200" y="274638"/>
            <a:ext cx="6019800" cy="5851525"/>
          </a:xfrm>
        </p:spPr>
        <p:txBody>
          <a:bodyPr xmlns:a="http://schemas.openxmlformats.org/drawingml/2006/main" vert="eaVert"/>
          <a:lstStyle xmlns:a="http://schemas.openxmlformats.org/drawingml/2006/main"/>
          <a:p xmlns:a="http://schemas.openxmlformats.org/drawingml/2006/main">
            <a:pPr lvl="0"/>
            <a:r>
              <a:rPr lang="zh-CN" altLang="en-US" smtClean="0"/>
              <a:t>单击此处编辑母版文本样式</a:t>
            </a:r>
          </a:p>
          <a:p xmlns:a="http://schemas.openxmlformats.org/drawingml/2006/main">
            <a:pPr lvl="1"/>
            <a:r>
              <a:rPr lang="zh-CN" altLang="en-US" smtClean="0"/>
              <a:t>第二级</a:t>
            </a:r>
          </a:p>
          <a:p xmlns:a="http://schemas.openxmlformats.org/drawingml/2006/main">
            <a:pPr lvl="2"/>
            <a:r>
              <a:rPr lang="zh-CN" altLang="en-US" smtClean="0"/>
              <a:t>第三级</a:t>
            </a:r>
          </a:p>
          <a:p xmlns:a="http://schemas.openxmlformats.org/drawingml/2006/main">
            <a:pPr lvl="3"/>
            <a:r>
              <a:rPr lang="zh-CN" altLang="en-US" smtClean="0"/>
              <a:t>第四级</a:t>
            </a:r>
          </a:p>
          <a:p xmlns:a="http://schemas.openxmlformats.org/drawingml/2006/main">
            <a:pPr lvl="4"/>
            <a:r>
              <a:rPr lang="zh-CN" altLang="en-US" smtClean="0"/>
              <a:t>第五级</a:t>
            </a:r>
            <a:endParaRPr lang="zh-CN" altLang="en-US"/>
          </a:p>
        </p:txBody>
      </p:sp>
    </p:spTree>
    <p:extLst>
      <p:ext uri="{BB962C8B-B14F-4D97-AF65-F5344CB8AC3E}">
        <p14:creationId xmlns:p14="http://schemas.microsoft.com/office/powerpoint/2010/main" val="56119801"/>
      </p:ext>
    </p:extLst>
  </p:cSld>
  <p:clrMapOvr>
    <a:masterClrMapping xmlns:a="http://schemas.openxmlformats.org/drawingml/2006/main"/>
  </p:clrMapOvr>
</p:sldLayout>
</file>

<file path=ppt/slideLayouts/slideLayout12.xml><?xml version="1.0" encoding="utf-8"?>
<p:sldLayout xmlns:p="http://schemas.openxmlformats.org/presentationml/2006/main" showMasterSp="0" preserve="1">
  <p:cSld name="自定义版式">
    <p:bg>
      <p:bgPr>
        <a:solidFill xmlns:a="http://schemas.openxmlformats.org/drawingml/2006/main">
          <a:schemeClr val="bg1"/>
        </a:solidFill>
      </p:bgPr>
    </p:bg>
    <p:spTree>
      <p:nvGrpSpPr>
        <p:cNvPr id="1" name=""/>
        <p:cNvGrpSpPr/>
        <p:nvPr/>
      </p:nvGrpSpPr>
      <p:grpSpPr>
        <a:xfrm xmlns:a="http://schemas.openxmlformats.org/drawingml/2006/main">
          <a:off x="0" y="0"/>
          <a:ext cx="0" cy="0"/>
          <a:chOff x="0" y="0"/>
          <a:chExt cx="0" cy="0"/>
        </a:xfrm>
      </p:grpSpPr>
      <p:pic>
        <p:nvPicPr>
          <p:cNvPr id="2" name="图片" descr="preencoded.png"/>
          <p:cNvPicPr>
            <a:picLocks xmlns:a="http://schemas.openxmlformats.org/drawingml/2006/main" noChangeAspect="1"/>
          </p:cNvPicPr>
          <p:nvPr/>
        </p:nvPicPr>
        <p:blipFill>
          <a:blip xmlns:a="http://schemas.openxmlformats.org/drawingml/2006/main" xmlns:r="http://schemas.openxmlformats.org/officeDocument/2006/relationships" r:embed="rId2" cstate="print"/>
          <a:stretch xmlns:a="http://schemas.openxmlformats.org/drawingml/2006/main">
            <a:fillRect/>
          </a:stretch>
        </p:blipFill>
        <p:spPr>
          <a:xfrm xmlns:a="http://schemas.openxmlformats.org/drawingml/2006/main" rot="0">
            <a:off x="0" y="0"/>
            <a:ext cx="9144000" cy="5143500"/>
          </a:xfrm>
          <a:prstGeom xmlns:a="http://schemas.openxmlformats.org/drawingml/2006/main" prst="rect"/>
          <a:noFill xmlns:a="http://schemas.openxmlformats.org/drawingml/2006/main"/>
          <a:ln xmlns:a="http://schemas.openxmlformats.org/drawingml/2006/main" w="12700" cmpd="sng" cap="flat">
            <a:noFill/>
            <a:prstDash val="solid"/>
            <a:miter/>
          </a:ln>
        </p:spPr>
      </p:pic>
      <p:sp>
        <p:nvSpPr>
          <p:cNvPr id="3" name="矩形"/>
          <p:cNvSpPr>
            <a:spLocks xmlns:a="http://schemas.openxmlformats.org/drawingml/2006/main"/>
          </p:cNvSpPr>
          <p:nvPr/>
        </p:nvSpPr>
        <p:spPr>
          <a:xfrm xmlns:a="http://schemas.openxmlformats.org/drawingml/2006/main" rot="0">
            <a:off x="0" y="0"/>
            <a:ext cx="9144000" cy="5143500"/>
          </a:xfrm>
          <a:prstGeom xmlns:a="http://schemas.openxmlformats.org/drawingml/2006/main" prst="rect"/>
          <a:solidFill xmlns:a="http://schemas.openxmlformats.org/drawingml/2006/main">
            <a:srgbClr val="FFFFFF"/>
          </a:solidFill>
          <a:ln xmlns:a="http://schemas.openxmlformats.org/drawingml/2006/main" w="12700" cmpd="sng" cap="flat">
            <a:noFill/>
            <a:prstDash val="solid"/>
            <a:miter/>
          </a:ln>
        </p:spPr>
      </p:sp>
    </p:spTree>
    <p:extLst>
      <p:ext uri="{BB962C8B-B14F-4D97-AF65-F5344CB8AC3E}">
        <p14:creationId xmlns:p14="http://schemas.microsoft.com/office/powerpoint/2010/main" val="945165409"/>
      </p:ext>
    </p:extLst>
  </p:cSld>
  <p:clrMapOvr>
    <a:masterClrMapping xmlns:a="http://schemas.openxmlformats.org/drawingml/2006/main"/>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s>
</file>

<file path=ppt/slideMasters/slideMaster1.xml><?xml version="1.0" encoding="utf-8"?>
<p:sldMaster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1368773"/>
      </p:ext>
    </p:extLst>
  </p:cSld>
  <p:clrMap bg1="lt1" tx1="dk1" bg2="lt2" tx2="dk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sldNum="0" hdr="0" ftr="0" dt="0"/>
  <p:txStyles>
    <p:titleStyle>
      <a:lvl1pPr algn="ctr" defTabSz="914400" eaLnBrk="1" fontAlgn="auto" latinLnBrk="0" hangingPunct="1">
        <a:spcBef>
          <a:spcPts val="0"/>
        </a:spcBef>
        <a:buNone/>
        <a:defRPr sz="4400" kern="1200">
          <a:solidFill>
            <a:schemeClr val="tx1"/>
          </a:solidFill>
          <a:latin typeface="Calibri Light" pitchFamily="0" charset="0"/>
          <a:ea typeface="等线 Light" pitchFamily="0" charset="0"/>
          <a:cs typeface="Calibri Light" pitchFamily="0" charset="0"/>
        </a:defRPr>
      </a:lvl1pPr>
    </p:titleStyle>
    <p:bodyStyle>
      <a:lvl1pPr marL="342900" indent="-342900" algn="l" defTabSz="914400" eaLnBrk="1" fontAlgn="auto" latinLnBrk="0" hangingPunct="1">
        <a:spcBef>
          <a:spcPct val="20000"/>
        </a:spcBef>
        <a:buFont typeface="Arial" pitchFamily="34" charset="0"/>
        <a:buChar char="•"/>
        <a:defRPr sz="3200" kern="1200">
          <a:solidFill>
            <a:schemeClr val="tx1"/>
          </a:solidFill>
          <a:latin typeface="Calibri" pitchFamily="0" charset="0"/>
          <a:ea typeface="等线" pitchFamily="0" charset="0"/>
          <a:cs typeface="Calibri" pitchFamily="0" charset="0"/>
        </a:defRPr>
      </a:lvl1pPr>
      <a:lvl2pPr marL="742950" indent="-285750" algn="l" defTabSz="914400" eaLnBrk="1" fontAlgn="auto" latinLnBrk="0" hangingPunct="1">
        <a:spcBef>
          <a:spcPct val="20000"/>
        </a:spcBef>
        <a:buFont typeface="Arial" pitchFamily="34" charset="0"/>
        <a:buChar char="–"/>
        <a:defRPr sz="2800" kern="1200">
          <a:solidFill>
            <a:schemeClr val="tx1"/>
          </a:solidFill>
          <a:latin typeface="Calibri" pitchFamily="0" charset="0"/>
          <a:ea typeface="等线" pitchFamily="0" charset="0"/>
          <a:cs typeface="Calibri" pitchFamily="0" charset="0"/>
        </a:defRPr>
      </a:lvl2pPr>
      <a:lvl3pPr marL="1143000" indent="-228600" algn="l" defTabSz="914400" eaLnBrk="1" fontAlgn="auto" latinLnBrk="0" hangingPunct="1">
        <a:spcBef>
          <a:spcPct val="20000"/>
        </a:spcBef>
        <a:buFont typeface="Arial" pitchFamily="34" charset="0"/>
        <a:buChar char="•"/>
        <a:defRPr sz="2400" kern="1200">
          <a:solidFill>
            <a:schemeClr val="tx1"/>
          </a:solidFill>
          <a:latin typeface="Calibri" pitchFamily="0" charset="0"/>
          <a:ea typeface="等线" pitchFamily="0" charset="0"/>
          <a:cs typeface="Calibri" pitchFamily="0" charset="0"/>
        </a:defRPr>
      </a:lvl3pPr>
      <a:lvl4pPr marL="16002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等线" pitchFamily="0" charset="0"/>
          <a:cs typeface="Calibri" pitchFamily="0" charset="0"/>
        </a:defRPr>
      </a:lvl4pPr>
      <a:lvl5pPr marL="20574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等线" pitchFamily="0" charset="0"/>
          <a:cs typeface="Calibri" pitchFamily="0" charset="0"/>
        </a:defRPr>
      </a:lvl5pPr>
      <a:lvl6pPr marL="25146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等线" pitchFamily="0" charset="0"/>
          <a:cs typeface="Calibri" pitchFamily="0" charset="0"/>
        </a:defRPr>
      </a:lvl6pPr>
      <a:lvl7pPr marL="29718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等线" pitchFamily="0" charset="0"/>
          <a:cs typeface="Calibri" pitchFamily="0" charset="0"/>
        </a:defRPr>
      </a:lvl7pPr>
      <a:lvl8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等线" pitchFamily="0" charset="0"/>
          <a:cs typeface="Calibri" pitchFamily="0" charset="0"/>
        </a:defRPr>
      </a:lvl8pPr>
      <a:lvl9pPr marL="3429000" indent="-228600" algn="l" defTabSz="914400" eaLnBrk="1" fontAlgn="auto" latinLnBrk="0" hangingPunct="1">
        <a:spcBef>
          <a:spcPct val="20000"/>
        </a:spcBef>
        <a:buFont typeface="Arial" pitchFamily="34" charset="0"/>
        <a:buChar char="•"/>
        <a:defRPr sz="2000" kern="1200">
          <a:solidFill>
            <a:schemeClr val="tx1"/>
          </a:solidFill>
          <a:latin typeface="Calibri" pitchFamily="0" charset="0"/>
          <a:ea typeface="等线" pitchFamily="0" charset="0"/>
          <a:cs typeface="Calibri" pitchFamily="0" charset="0"/>
        </a:defRPr>
      </a:lvl9pPr>
    </p:body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2.png"/><Relationship Id="rId2" Type="http://schemas.openxmlformats.org/officeDocument/2006/relationships/image" Target="../media/3.png"/><Relationship Id="rId3" Type="http://schemas.openxmlformats.org/officeDocument/2006/relationships/slideLayout" Target="../slideLayouts/slideLayout12.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4.png"/><Relationship Id="rId2" Type="http://schemas.openxmlformats.org/officeDocument/2006/relationships/image" Target="../media/4.png"/><Relationship Id="rId3" Type="http://schemas.openxmlformats.org/officeDocument/2006/relationships/image" Target="../media/4.png"/><Relationship Id="rId4" Type="http://schemas.openxmlformats.org/officeDocument/2006/relationships/image" Target="../media/4.png"/><Relationship Id="rId5" Type="http://schemas.openxmlformats.org/officeDocument/2006/relationships/image" Target="../media/4.png"/><Relationship Id="rId6" Type="http://schemas.openxmlformats.org/officeDocument/2006/relationships/image" Target="../media/4.png"/><Relationship Id="rId7" Type="http://schemas.openxmlformats.org/officeDocument/2006/relationships/image" Target="../media/4.png"/><Relationship Id="rId8" Type="http://schemas.openxmlformats.org/officeDocument/2006/relationships/image" Target="../media/5.png"/><Relationship Id="rId9" Type="http://schemas.openxmlformats.org/officeDocument/2006/relationships/image" Target="../media/5.png"/><Relationship Id="rId10" Type="http://schemas.openxmlformats.org/officeDocument/2006/relationships/image" Target="../media/5.png"/><Relationship Id="rId11" Type="http://schemas.openxmlformats.org/officeDocument/2006/relationships/image" Target="../media/5.png"/><Relationship Id="rId12" Type="http://schemas.openxmlformats.org/officeDocument/2006/relationships/image" Target="../media/5.png"/><Relationship Id="rId13" Type="http://schemas.openxmlformats.org/officeDocument/2006/relationships/image" Target="../media/5.png"/><Relationship Id="rId14" Type="http://schemas.openxmlformats.org/officeDocument/2006/relationships/image" Target="../media/5.png"/><Relationship Id="rId15" Type="http://schemas.openxmlformats.org/officeDocument/2006/relationships/slideLayout" Target="../slideLayouts/slideLayout12.xml"/><Relationship Id="rId1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6.png"/><Relationship Id="rId2" Type="http://schemas.openxmlformats.org/officeDocument/2006/relationships/image" Target="../media/6.png"/><Relationship Id="rId3" Type="http://schemas.openxmlformats.org/officeDocument/2006/relationships/image" Target="../media/7.png"/><Relationship Id="rId4" Type="http://schemas.openxmlformats.org/officeDocument/2006/relationships/image" Target="../media/7.png"/><Relationship Id="rId5" Type="http://schemas.openxmlformats.org/officeDocument/2006/relationships/slideLayout" Target="../slideLayouts/slideLayout12.xml"/><Relationship Id="rId6"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slideLayout" Target="../slideLayouts/slideLayout12.xml"/><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9.png"/><Relationship Id="rId2" Type="http://schemas.openxmlformats.org/officeDocument/2006/relationships/slideLayout" Target="../slideLayouts/slideLayout12.xml"/><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10.png"/><Relationship Id="rId2" Type="http://schemas.openxmlformats.org/officeDocument/2006/relationships/slideLayout" Target="../slideLayouts/slideLayout12.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9.png"/><Relationship Id="rId2" Type="http://schemas.openxmlformats.org/officeDocument/2006/relationships/slideLayout" Target="../slideLayouts/slideLayout1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11.png"/><Relationship Id="rId2" Type="http://schemas.openxmlformats.org/officeDocument/2006/relationships/image" Target="../media/12.png"/><Relationship Id="rId3" Type="http://schemas.openxmlformats.org/officeDocument/2006/relationships/image" Target="../media/12.png"/><Relationship Id="rId4" Type="http://schemas.openxmlformats.org/officeDocument/2006/relationships/image" Target="../media/12.png"/><Relationship Id="rId5" Type="http://schemas.openxmlformats.org/officeDocument/2006/relationships/image" Target="../media/12.png"/><Relationship Id="rId6" Type="http://schemas.openxmlformats.org/officeDocument/2006/relationships/image" Target="../media/13.png"/><Relationship Id="rId7" Type="http://schemas.openxmlformats.org/officeDocument/2006/relationships/slideLayout" Target="../slideLayouts/slideLayout12.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8.png"/><Relationship Id="rId2" Type="http://schemas.openxmlformats.org/officeDocument/2006/relationships/slideLayout" Target="../slideLayouts/slideLayout1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14.png"/><Relationship Id="rId2" Type="http://schemas.openxmlformats.org/officeDocument/2006/relationships/slideLayout" Target="../slideLayouts/slideLayout12.xml"/><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15.png"/><Relationship Id="rId2" Type="http://schemas.openxmlformats.org/officeDocument/2006/relationships/image" Target="../media/15.png"/><Relationship Id="rId3" Type="http://schemas.openxmlformats.org/officeDocument/2006/relationships/image" Target="../media/15.png"/><Relationship Id="rId4" Type="http://schemas.openxmlformats.org/officeDocument/2006/relationships/image" Target="../media/15.png"/><Relationship Id="rId5" Type="http://schemas.openxmlformats.org/officeDocument/2006/relationships/image" Target="../media/15.png"/><Relationship Id="rId6" Type="http://schemas.openxmlformats.org/officeDocument/2006/relationships/slideLayout" Target="../slideLayouts/slideLayout12.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16.png"/><Relationship Id="rId2" Type="http://schemas.openxmlformats.org/officeDocument/2006/relationships/image" Target="../media/16.png"/><Relationship Id="rId3" Type="http://schemas.openxmlformats.org/officeDocument/2006/relationships/image" Target="../media/16.png"/><Relationship Id="rId4" Type="http://schemas.openxmlformats.org/officeDocument/2006/relationships/image" Target="../media/16.png"/><Relationship Id="rId5" Type="http://schemas.openxmlformats.org/officeDocument/2006/relationships/image" Target="../media/16.png"/><Relationship Id="rId6" Type="http://schemas.openxmlformats.org/officeDocument/2006/relationships/image" Target="../media/17.png"/><Relationship Id="rId7" Type="http://schemas.openxmlformats.org/officeDocument/2006/relationships/image" Target="../media/17.png"/><Relationship Id="rId8" Type="http://schemas.openxmlformats.org/officeDocument/2006/relationships/image" Target="../media/17.png"/><Relationship Id="rId9" Type="http://schemas.openxmlformats.org/officeDocument/2006/relationships/image" Target="../media/17.png"/><Relationship Id="rId10" Type="http://schemas.openxmlformats.org/officeDocument/2006/relationships/image" Target="../media/17.png"/><Relationship Id="rId11" Type="http://schemas.openxmlformats.org/officeDocument/2006/relationships/slideLayout" Target="../slideLayouts/slideLayout12.xml"/><Relationship Id="rId1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18.png"/><Relationship Id="rId2" Type="http://schemas.openxmlformats.org/officeDocument/2006/relationships/image" Target="../media/18.png"/><Relationship Id="rId3" Type="http://schemas.openxmlformats.org/officeDocument/2006/relationships/image" Target="../media/18.png"/><Relationship Id="rId4" Type="http://schemas.openxmlformats.org/officeDocument/2006/relationships/image" Target="../media/18.png"/><Relationship Id="rId5" Type="http://schemas.openxmlformats.org/officeDocument/2006/relationships/slideLayout" Target="../slideLayouts/slideLayout12.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hyperlink" Target="https://bmjopen.bmj.com/content/11/7/e046619" TargetMode="External"/><Relationship Id="rId2" Type="http://schemas.openxmlformats.org/officeDocument/2006/relationships/hyperlink" Target="https://bmjopenquality.bmj.com/content/12/1/e002093" TargetMode="External"/><Relationship Id="rId3" Type="http://schemas.openxmlformats.org/officeDocument/2006/relationships/hyperlink" Target="https://journals.uclpress.co.uk/apoc/article/id/3511/" TargetMode="External"/><Relationship Id="rId4" Type="http://schemas.openxmlformats.org/officeDocument/2006/relationships/hyperlink" Target="https://journals.lww.com/journalpatientsafety/Abstract/9000/Understanding_the__Swiss_Cheese_Model__and_Its.99027.aspx" TargetMode="External"/><Relationship Id="rId5" Type="http://schemas.openxmlformats.org/officeDocument/2006/relationships/hyperlink" Target="https://www.england.nhs.uk/south/wp-content/uploads/sites/6/2015/12/mazars-er-rep.pdf" TargetMode="External"/><Relationship Id="rId6" Type="http://schemas.openxmlformats.org/officeDocument/2006/relationships/hyperlink" Target="https://www.england.nhs.uk/south-east/wp-content/uploads/sites/45/2020/02/060220-Report-pdf2.pdf" TargetMode="External"/><Relationship Id="rId7" Type="http://schemas.openxmlformats.org/officeDocument/2006/relationships/hyperlink" Target="https://www.england.nhs.uk/south-east/wp-content/uploads/sites/45/2021/09/Southern-Health-NHSFT-Stage-2-Final-Report-Right-First-Time-1-1.pdf" TargetMode="External"/><Relationship Id="rId8" Type="http://schemas.openxmlformats.org/officeDocument/2006/relationships/hyperlink" Target="https://www.hssib.org.uk/patient-safety-investigations/mental-health-inpatient-settings/fourth-investigation-report/" TargetMode="External"/><Relationship Id="rId9" Type="http://schemas.openxmlformats.org/officeDocument/2006/relationships/hyperlink" Target="https://www.england.nhs.uk/wp-content/uploads/2017/03/nqb-national-guidance-learning-from-deaths.pdf" TargetMode="External"/><Relationship Id="rId10" Type="http://schemas.openxmlformats.org/officeDocument/2006/relationships/hyperlink" Target="https://www.england.nhs.uk/patient-safety/patient-safety-insight/learning-from-patient-safety-events/learn-from-patient-safety-events-service/" TargetMode="External"/><Relationship Id="rId11" Type="http://schemas.openxmlformats.org/officeDocument/2006/relationships/slideLayout" Target="../slideLayouts/slideLayout12.xml"/><Relationship Id="rId12" Type="http://schemas.openxmlformats.org/officeDocument/2006/relationships/notesSlide" Target="../notesSlides/notesSlide16.xml"/></Relationships>
</file>

<file path=ppt/slides/slide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pic>
        <p:nvPicPr>
          <p:cNvPr id="4" name="图片" descr="preencoded.png"/>
          <p:cNvPicPr>
            <a:picLocks noChangeAspect="1"/>
          </p:cNvPicPr>
          <p:nvPr/>
        </p:nvPicPr>
        <p:blipFill>
          <a:blip r:embed="rId1" cstate="print"/>
          <a:stretch>
            <a:fillRect/>
          </a:stretch>
        </p:blipFill>
        <p:spPr>
          <a:xfrm rot="0">
            <a:off x="0" y="0"/>
            <a:ext cx="3600450" cy="5143500"/>
          </a:xfrm>
          <a:prstGeom prst="rect"/>
          <a:noFill/>
          <a:ln w="12700" cmpd="sng" cap="flat">
            <a:noFill/>
            <a:prstDash val="solid"/>
            <a:miter/>
          </a:ln>
        </p:spPr>
      </p:pic>
      <p:sp>
        <p:nvSpPr>
          <p:cNvPr id="5" name="矩形"/>
          <p:cNvSpPr>
            <a:spLocks/>
          </p:cNvSpPr>
          <p:nvPr/>
        </p:nvSpPr>
        <p:spPr>
          <a:xfrm rot="0">
            <a:off x="3807694" y="823032"/>
            <a:ext cx="4767114" cy="1169119"/>
          </a:xfrm>
          <a:prstGeom prst="rect"/>
          <a:noFill/>
          <a:ln w="12700" cmpd="sng" cap="flat">
            <a:noFill/>
            <a:prstDash val="solid"/>
            <a:miter/>
          </a:ln>
        </p:spPr>
        <p:txBody>
          <a:bodyPr vert="horz" wrap="squar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An Analysis of Quality Assurance Failures in Southern Health NHS Foundation Trust</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6" name="矩形"/>
          <p:cNvSpPr>
            <a:spLocks/>
          </p:cNvSpPr>
          <p:nvPr/>
        </p:nvSpPr>
        <p:spPr>
          <a:xfrm rot="0">
            <a:off x="3864843" y="1979355"/>
            <a:ext cx="4767114" cy="388542"/>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1000"/>
              </a:spcAft>
              <a:buNone/>
            </a:pPr>
            <a:r>
              <a:rPr lang="en-US" altLang="zh-CN" sz="1700" b="1" i="0" u="none" strike="noStrike" kern="1200" cap="none" spc="0" baseline="0">
                <a:solidFill>
                  <a:srgbClr val="384653"/>
                </a:solidFill>
                <a:latin typeface="Montserrat" pitchFamily="34" charset="0"/>
                <a:ea typeface="Montserrat" pitchFamily="34" charset="0"/>
                <a:cs typeface="Montserrat" pitchFamily="34" charset="0"/>
              </a:rPr>
              <a:t>Learning from Deaths Investigation Scandal</a:t>
            </a:r>
            <a:endParaRPr lang="en-US" altLang="zh-CN" sz="17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33000"/>
              </a:lnSpc>
              <a:spcBef>
                <a:spcPts val="0"/>
              </a:spcBef>
              <a:spcAft>
                <a:spcPts val="0"/>
              </a:spcAft>
              <a:buNone/>
            </a:pPr>
            <a:r>
              <a:rPr lang="en-US" altLang="zh-CN" sz="1400" b="0" i="0" u="none" strike="noStrike" kern="1200" cap="none" spc="0" baseline="0">
                <a:solidFill>
                  <a:srgbClr val="384653"/>
                </a:solidFill>
                <a:latin typeface="Montserrat" pitchFamily="34" charset="0"/>
                <a:ea typeface="Montserrat" pitchFamily="34" charset="0"/>
                <a:cs typeface="Montserrat" pitchFamily="34" charset="0"/>
              </a:rPr>
              <a:t>Module: LCHS7006 Quality Assurance and Service Improvements</a:t>
            </a:r>
            <a:endParaRPr lang="zh-CN" altLang="en-US" sz="14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7" name="图片"/>
          <p:cNvPicPr>
            <a:picLocks noChangeAspect="1"/>
          </p:cNvPicPr>
          <p:nvPr/>
        </p:nvPicPr>
        <p:blipFill>
          <a:blip r:embed="rId2" cstate="print"/>
          <a:stretch>
            <a:fillRect/>
          </a:stretch>
        </p:blipFill>
        <p:spPr>
          <a:xfrm rot="0">
            <a:off x="7048317" y="25498"/>
            <a:ext cx="2095682" cy="662997"/>
          </a:xfrm>
          <a:prstGeom prst="rect"/>
          <a:noFill/>
          <a:ln w="12700" cmpd="sng" cap="flat">
            <a:noFill/>
            <a:prstDash val="solid"/>
            <a:miter/>
          </a:ln>
        </p:spPr>
      </p:pic>
      <p:sp>
        <p:nvSpPr>
          <p:cNvPr id="361" name="文本框"/>
          <p:cNvSpPr txBox="1">
            <a:spLocks/>
          </p:cNvSpPr>
          <p:nvPr/>
        </p:nvSpPr>
        <p:spPr>
          <a:xfrm rot="2301">
            <a:off x="3791545" y="3743268"/>
            <a:ext cx="5152968" cy="1234440"/>
          </a:xfrm>
          <a:prstGeom prst="rect"/>
          <a:noFill/>
          <a:ln w="12700" cmpd="sng" cap="flat">
            <a:noFill/>
            <a:prstDash val="solid"/>
            <a:miter/>
          </a:ln>
        </p:spPr>
        <p:txBody>
          <a:bodyPr vert="horz" wrap="square" lIns="91440" tIns="45720" rIns="91440" bIns="45720" anchor="t" anchorCtr="0">
            <a:prstTxWarp prst="textNoShape"/>
            <a:spAutoFit/>
          </a:bodyPr>
          <a:lstStyle/>
          <a:p>
            <a:pPr marL="0" indent="0" algn="l">
              <a:lnSpc>
                <a:spcPct val="100000"/>
              </a:lnSpc>
              <a:spcBef>
                <a:spcPts val="0"/>
              </a:spcBef>
              <a:spcAft>
                <a:spcPts val="0"/>
              </a:spcAft>
              <a:buNone/>
            </a:pPr>
            <a:r>
              <a:rPr lang="en-US" altLang="zh-CN" sz="1300" b="1" i="0" u="none" strike="noStrike" kern="1200" cap="none" spc="0" baseline="0">
                <a:solidFill>
                  <a:schemeClr val="tx1"/>
                </a:solidFill>
                <a:latin typeface="Droid Sans" pitchFamily="0" charset="0"/>
                <a:ea typeface="宋体" pitchFamily="0" charset="0"/>
                <a:cs typeface="Lucida Sans"/>
              </a:rPr>
              <a:t>Student Name: fahmidah patel</a:t>
            </a:r>
            <a:endParaRPr lang="en-US" altLang="zh-CN" sz="13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1300" b="1" i="0" u="none" strike="noStrike" kern="1200" cap="none" spc="0" baseline="0">
                <a:solidFill>
                  <a:schemeClr val="tx1"/>
                </a:solidFill>
                <a:latin typeface="Droid Sans" pitchFamily="0" charset="0"/>
                <a:ea typeface="宋体" pitchFamily="0" charset="0"/>
                <a:cs typeface="Lucida Sans"/>
              </a:rPr>
              <a:t>Student ID: 2519425</a:t>
            </a:r>
            <a:endParaRPr lang="en-US" altLang="zh-CN" sz="13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1300" b="1" i="0" u="none" strike="noStrike" kern="1200" cap="none" spc="0" baseline="0">
                <a:solidFill>
                  <a:schemeClr val="tx1"/>
                </a:solidFill>
                <a:latin typeface="Droid Sans" pitchFamily="0" charset="0"/>
                <a:ea typeface="宋体" pitchFamily="0" charset="0"/>
                <a:cs typeface="Lucida Sans"/>
              </a:rPr>
              <a:t>MSc Public Health and Social Care in Practice</a:t>
            </a:r>
            <a:endParaRPr lang="en-US" altLang="zh-CN" sz="13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1300" b="1" i="0" u="none" strike="noStrike" kern="1200" cap="none" spc="0" baseline="0">
                <a:solidFill>
                  <a:schemeClr val="tx1"/>
                </a:solidFill>
                <a:latin typeface="Droid Sans" pitchFamily="0" charset="0"/>
                <a:ea typeface="宋体" pitchFamily="0" charset="0"/>
                <a:cs typeface="Lucida Sans"/>
              </a:rPr>
              <a:t>Supervisor Name : Dr fahad Khan</a:t>
            </a:r>
            <a:endParaRPr lang="en-US" altLang="zh-CN" sz="13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1300" b="1" i="0" u="none" strike="noStrike" kern="1200" cap="none" spc="0" baseline="0">
                <a:solidFill>
                  <a:schemeClr val="tx1"/>
                </a:solidFill>
                <a:latin typeface="Droid Sans" pitchFamily="0" charset="0"/>
                <a:ea typeface="宋体" pitchFamily="0" charset="0"/>
                <a:cs typeface="Lucida Sans"/>
              </a:rPr>
              <a:t>Module:Quality Assurance and Service Improvements(LCHS7006)</a:t>
            </a:r>
            <a:endParaRPr lang="en-US" altLang="zh-CN" sz="1300" b="1" i="0" u="none" strike="noStrike" kern="1200" cap="none" spc="0" baseline="0">
              <a:solidFill>
                <a:schemeClr val="tx1"/>
              </a:solidFill>
              <a:latin typeface="Droid Sans" pitchFamily="0" charset="0"/>
              <a:ea typeface="宋体" pitchFamily="0" charset="0"/>
              <a:cs typeface="Lucida Sans"/>
            </a:endParaRPr>
          </a:p>
          <a:p>
            <a:pPr marL="0" indent="0" algn="l">
              <a:lnSpc>
                <a:spcPct val="100000"/>
              </a:lnSpc>
              <a:spcBef>
                <a:spcPts val="0"/>
              </a:spcBef>
              <a:spcAft>
                <a:spcPts val="0"/>
              </a:spcAft>
              <a:buNone/>
            </a:pPr>
            <a:r>
              <a:rPr lang="en-US" altLang="zh-CN" sz="1300" b="1" i="0" u="none" strike="noStrike" kern="1200" cap="none" spc="0" baseline="0">
                <a:solidFill>
                  <a:schemeClr val="tx1"/>
                </a:solidFill>
                <a:latin typeface="Droid Sans" pitchFamily="0" charset="0"/>
                <a:ea typeface="宋体" pitchFamily="0" charset="0"/>
                <a:cs typeface="Lucida Sans"/>
              </a:rPr>
              <a:t>Submission date : 22 June 2026</a:t>
            </a:r>
            <a:endParaRPr lang="zh-CN" altLang="en-US" sz="1300" b="1" i="0" u="none" strike="noStrike" kern="1200" cap="none" spc="0" baseline="0">
              <a:solidFill>
                <a:schemeClr val="tx1"/>
              </a:solidFill>
              <a:latin typeface="Droid Sans" pitchFamily="0" charset="0"/>
              <a:ea typeface="宋体" pitchFamily="0" charset="0"/>
              <a:cs typeface="Lucida Sans"/>
            </a:endParaRPr>
          </a:p>
        </p:txBody>
      </p:sp>
    </p:spTree>
    <p:extLst>
      <p:ext uri="{BB962C8B-B14F-4D97-AF65-F5344CB8AC3E}">
        <p14:creationId xmlns:p14="http://schemas.microsoft.com/office/powerpoint/2010/main" val="1022997227"/>
      </p:ext>
    </p:extLst>
  </p:cSld>
  <p:clrMapOvr>
    <a:masterClrMapping/>
  </p:clrMapOvr>
</p:sld>
</file>

<file path=ppt/slides/slide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1" name="矩形"/>
          <p:cNvSpPr>
            <a:spLocks/>
          </p:cNvSpPr>
          <p:nvPr/>
        </p:nvSpPr>
        <p:spPr>
          <a:xfrm rot="0">
            <a:off x="473943" y="339328"/>
            <a:ext cx="3088035" cy="328761"/>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050" b="1" i="0" u="none" strike="noStrike" kern="1200" cap="none" spc="0" baseline="0">
                <a:solidFill>
                  <a:srgbClr val="2E3C4E"/>
                </a:solidFill>
                <a:latin typeface="Barlow Bold" pitchFamily="34" charset="0"/>
                <a:ea typeface="Barlow Bold" pitchFamily="34" charset="0"/>
                <a:cs typeface="Barlow Bold" pitchFamily="34" charset="0"/>
              </a:rPr>
              <a:t>Contents</a:t>
            </a:r>
            <a:endParaRPr lang="zh-CN" altLang="en-US" sz="2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2" name="圆角矩形"/>
          <p:cNvSpPr>
            <a:spLocks/>
          </p:cNvSpPr>
          <p:nvPr/>
        </p:nvSpPr>
        <p:spPr>
          <a:xfrm rot="0">
            <a:off x="401910" y="794593"/>
            <a:ext cx="4120158" cy="4009579"/>
          </a:xfrm>
          <a:prstGeom prst="roundRect">
            <a:avLst>
              <a:gd name="adj" fmla="val 5986"/>
            </a:avLst>
          </a:prstGeom>
          <a:solidFill>
            <a:srgbClr val="063E5F"/>
          </a:solidFill>
          <a:ln w="12700" cmpd="sng" cap="flat">
            <a:noFill/>
            <a:prstDash val="solid"/>
            <a:miter/>
          </a:ln>
        </p:spPr>
      </p:sp>
      <p:sp>
        <p:nvSpPr>
          <p:cNvPr id="13" name="矩形"/>
          <p:cNvSpPr>
            <a:spLocks/>
          </p:cNvSpPr>
          <p:nvPr/>
        </p:nvSpPr>
        <p:spPr>
          <a:xfrm rot="0">
            <a:off x="501848" y="889471"/>
            <a:ext cx="199875" cy="124940"/>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FFFFFF"/>
                </a:solidFill>
                <a:latin typeface="Barlow Light" pitchFamily="34" charset="0"/>
                <a:ea typeface="Barlow Light" pitchFamily="34" charset="0"/>
                <a:cs typeface="Barlow Light" pitchFamily="34" charset="0"/>
              </a:rPr>
              <a:t>01</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14" name="图片" descr="preencoded.png"/>
          <p:cNvPicPr>
            <a:picLocks noChangeAspect="1"/>
          </p:cNvPicPr>
          <p:nvPr/>
        </p:nvPicPr>
        <p:blipFill>
          <a:blip r:embed="rId1" cstate="print"/>
          <a:stretch>
            <a:fillRect/>
          </a:stretch>
        </p:blipFill>
        <p:spPr>
          <a:xfrm rot="0">
            <a:off x="501848" y="1044996"/>
            <a:ext cx="3920282" cy="14288"/>
          </a:xfrm>
          <a:prstGeom prst="rect"/>
          <a:noFill/>
          <a:ln w="12700" cmpd="sng" cap="flat">
            <a:noFill/>
            <a:prstDash val="solid"/>
            <a:miter/>
          </a:ln>
        </p:spPr>
      </p:pic>
      <p:sp>
        <p:nvSpPr>
          <p:cNvPr id="15" name="矩形"/>
          <p:cNvSpPr>
            <a:spLocks/>
          </p:cNvSpPr>
          <p:nvPr/>
        </p:nvSpPr>
        <p:spPr>
          <a:xfrm rot="0">
            <a:off x="501848" y="1123504"/>
            <a:ext cx="1747689" cy="16445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50" b="1" i="0" u="none" strike="noStrike" kern="1200" cap="none" spc="0" baseline="0">
                <a:solidFill>
                  <a:srgbClr val="FFFFFF"/>
                </a:solidFill>
                <a:latin typeface="Barlow Bold" pitchFamily="34" charset="0"/>
                <a:ea typeface="Barlow Bold" pitchFamily="34" charset="0"/>
                <a:cs typeface="Barlow Bold" pitchFamily="34" charset="0"/>
              </a:rPr>
              <a:t>Background of the Case Study</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6" name="矩形"/>
          <p:cNvSpPr>
            <a:spLocks/>
          </p:cNvSpPr>
          <p:nvPr/>
        </p:nvSpPr>
        <p:spPr>
          <a:xfrm rot="0">
            <a:off x="501848" y="1447205"/>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FFFFFF"/>
                </a:solidFill>
                <a:latin typeface="Barlow Light" pitchFamily="34" charset="0"/>
                <a:ea typeface="Barlow Light" pitchFamily="34" charset="0"/>
                <a:cs typeface="Barlow Light" pitchFamily="34" charset="0"/>
              </a:rPr>
              <a:t>02</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17" name="图片" descr="preencoded.png"/>
          <p:cNvPicPr>
            <a:picLocks noChangeAspect="1"/>
          </p:cNvPicPr>
          <p:nvPr/>
        </p:nvPicPr>
        <p:blipFill>
          <a:blip r:embed="rId2" cstate="print"/>
          <a:stretch>
            <a:fillRect/>
          </a:stretch>
        </p:blipFill>
        <p:spPr>
          <a:xfrm rot="0">
            <a:off x="501848" y="1582787"/>
            <a:ext cx="3920282" cy="14288"/>
          </a:xfrm>
          <a:prstGeom prst="rect"/>
          <a:noFill/>
          <a:ln w="12700" cmpd="sng" cap="flat">
            <a:noFill/>
            <a:prstDash val="solid"/>
            <a:miter/>
          </a:ln>
        </p:spPr>
      </p:pic>
      <p:sp>
        <p:nvSpPr>
          <p:cNvPr id="18" name="矩形"/>
          <p:cNvSpPr>
            <a:spLocks/>
          </p:cNvSpPr>
          <p:nvPr/>
        </p:nvSpPr>
        <p:spPr>
          <a:xfrm rot="0">
            <a:off x="501848" y="1681237"/>
            <a:ext cx="1445344" cy="16445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Why Did the System Fail?</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19" name="矩形"/>
          <p:cNvSpPr>
            <a:spLocks/>
          </p:cNvSpPr>
          <p:nvPr/>
        </p:nvSpPr>
        <p:spPr>
          <a:xfrm rot="0">
            <a:off x="501848" y="2004938"/>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FFFFFF"/>
                </a:solidFill>
                <a:latin typeface="Barlow Light" pitchFamily="34" charset="0"/>
                <a:ea typeface="Barlow Light" pitchFamily="34" charset="0"/>
                <a:cs typeface="Barlow Light" pitchFamily="34" charset="0"/>
              </a:rPr>
              <a:t>03</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20" name="图片" descr="preencoded.png"/>
          <p:cNvPicPr>
            <a:picLocks noChangeAspect="1"/>
          </p:cNvPicPr>
          <p:nvPr/>
        </p:nvPicPr>
        <p:blipFill>
          <a:blip r:embed="rId3" cstate="print"/>
          <a:stretch>
            <a:fillRect/>
          </a:stretch>
        </p:blipFill>
        <p:spPr>
          <a:xfrm rot="0">
            <a:off x="501848" y="2120578"/>
            <a:ext cx="3920282" cy="14288"/>
          </a:xfrm>
          <a:prstGeom prst="rect"/>
          <a:noFill/>
          <a:ln w="12700" cmpd="sng" cap="flat">
            <a:noFill/>
            <a:prstDash val="solid"/>
            <a:miter/>
          </a:ln>
        </p:spPr>
      </p:pic>
      <p:sp>
        <p:nvSpPr>
          <p:cNvPr id="21" name="矩形"/>
          <p:cNvSpPr>
            <a:spLocks/>
          </p:cNvSpPr>
          <p:nvPr/>
        </p:nvSpPr>
        <p:spPr>
          <a:xfrm rot="0">
            <a:off x="501848" y="2238970"/>
            <a:ext cx="1315417" cy="16445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Key </a:t>
            </a:r>
            <a:r>
              <a:rPr lang="en-US" altLang="zh-CN" sz="1050" b="1" i="0" u="none" strike="noStrike" kern="1200" cap="none" spc="0" baseline="0">
                <a:solidFill>
                  <a:srgbClr val="FFFFFF"/>
                </a:solidFill>
                <a:latin typeface="Barlow Bold" pitchFamily="34" charset="0"/>
                <a:ea typeface="Barlow Bold" pitchFamily="34" charset="0"/>
                <a:cs typeface="Barlow Bold" pitchFamily="34" charset="0"/>
              </a:rPr>
              <a:t>Statistics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22" name="矩形"/>
          <p:cNvSpPr>
            <a:spLocks/>
          </p:cNvSpPr>
          <p:nvPr/>
        </p:nvSpPr>
        <p:spPr>
          <a:xfrm rot="0">
            <a:off x="501848" y="2562671"/>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FFFFFF"/>
                </a:solidFill>
                <a:latin typeface="Barlow Light" pitchFamily="34" charset="0"/>
                <a:ea typeface="Barlow Light" pitchFamily="34" charset="0"/>
                <a:cs typeface="Barlow Light" pitchFamily="34" charset="0"/>
              </a:rPr>
              <a:t>04</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23" name="图片" descr="preencoded.png"/>
          <p:cNvPicPr>
            <a:picLocks noChangeAspect="1"/>
          </p:cNvPicPr>
          <p:nvPr/>
        </p:nvPicPr>
        <p:blipFill>
          <a:blip r:embed="rId4" cstate="print"/>
          <a:stretch>
            <a:fillRect/>
          </a:stretch>
        </p:blipFill>
        <p:spPr>
          <a:xfrm rot="0">
            <a:off x="501848" y="2658368"/>
            <a:ext cx="3920282" cy="14287"/>
          </a:xfrm>
          <a:prstGeom prst="rect"/>
          <a:noFill/>
          <a:ln w="12700" cmpd="sng" cap="flat">
            <a:noFill/>
            <a:prstDash val="solid"/>
            <a:miter/>
          </a:ln>
        </p:spPr>
      </p:pic>
      <p:sp>
        <p:nvSpPr>
          <p:cNvPr id="24" name="矩形"/>
          <p:cNvSpPr>
            <a:spLocks/>
          </p:cNvSpPr>
          <p:nvPr/>
        </p:nvSpPr>
        <p:spPr>
          <a:xfrm rot="0">
            <a:off x="501848" y="2796704"/>
            <a:ext cx="2646387" cy="16445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Swiss Cheese </a:t>
            </a:r>
            <a:r>
              <a:rPr lang="en-US" altLang="zh-CN" sz="1050" b="1" i="0" u="none" strike="noStrike" kern="1200" cap="none" spc="0" baseline="0">
                <a:solidFill>
                  <a:srgbClr val="FFFFFF"/>
                </a:solidFill>
                <a:latin typeface="Barlow Bold" pitchFamily="34" charset="0"/>
                <a:ea typeface="Barlow Bold" pitchFamily="34" charset="0"/>
                <a:cs typeface="Barlow Bold" pitchFamily="34" charset="0"/>
              </a:rPr>
              <a:t>Model</a:t>
            </a: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 (Theoretical Framework)</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 name="矩形"/>
          <p:cNvSpPr>
            <a:spLocks/>
          </p:cNvSpPr>
          <p:nvPr/>
        </p:nvSpPr>
        <p:spPr>
          <a:xfrm rot="0">
            <a:off x="501848" y="3120405"/>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FFFFFF"/>
                </a:solidFill>
                <a:latin typeface="Barlow Light" pitchFamily="34" charset="0"/>
                <a:ea typeface="Barlow Light" pitchFamily="34" charset="0"/>
                <a:cs typeface="Barlow Light" pitchFamily="34" charset="0"/>
              </a:rPr>
              <a:t>05</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26" name="图片" descr="preencoded.png"/>
          <p:cNvPicPr>
            <a:picLocks noChangeAspect="1"/>
          </p:cNvPicPr>
          <p:nvPr/>
        </p:nvPicPr>
        <p:blipFill>
          <a:blip r:embed="rId5" cstate="print"/>
          <a:stretch>
            <a:fillRect/>
          </a:stretch>
        </p:blipFill>
        <p:spPr>
          <a:xfrm rot="0">
            <a:off x="501848" y="3196158"/>
            <a:ext cx="3920282" cy="14287"/>
          </a:xfrm>
          <a:prstGeom prst="rect"/>
          <a:noFill/>
          <a:ln w="12700" cmpd="sng" cap="flat">
            <a:noFill/>
            <a:prstDash val="solid"/>
            <a:miter/>
          </a:ln>
        </p:spPr>
      </p:pic>
      <p:sp>
        <p:nvSpPr>
          <p:cNvPr id="27" name="矩形"/>
          <p:cNvSpPr>
            <a:spLocks/>
          </p:cNvSpPr>
          <p:nvPr/>
        </p:nvSpPr>
        <p:spPr>
          <a:xfrm rot="0">
            <a:off x="501848" y="3354437"/>
            <a:ext cx="2144390" cy="16445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Southern Health </a:t>
            </a:r>
            <a:r>
              <a:rPr lang="en-US" altLang="zh-CN" sz="1050" b="1" i="0" u="none" strike="noStrike" kern="1200" cap="none" spc="0" baseline="0">
                <a:solidFill>
                  <a:srgbClr val="FFFFFF"/>
                </a:solidFill>
                <a:latin typeface="Barlow Bold" pitchFamily="34" charset="0"/>
                <a:ea typeface="Barlow Bold" pitchFamily="34" charset="0"/>
                <a:cs typeface="Barlow Bold" pitchFamily="34" charset="0"/>
              </a:rPr>
              <a:t>Swiss</a:t>
            </a: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 Cheese Model</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8" name="矩形"/>
          <p:cNvSpPr>
            <a:spLocks/>
          </p:cNvSpPr>
          <p:nvPr/>
        </p:nvSpPr>
        <p:spPr>
          <a:xfrm rot="0">
            <a:off x="501848" y="3678137"/>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FFFFFF"/>
                </a:solidFill>
                <a:latin typeface="Barlow Light" pitchFamily="34" charset="0"/>
                <a:ea typeface="Barlow Light" pitchFamily="34" charset="0"/>
                <a:cs typeface="Barlow Light" pitchFamily="34" charset="0"/>
              </a:rPr>
              <a:t>06</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29" name="图片" descr="preencoded.png"/>
          <p:cNvPicPr>
            <a:picLocks noChangeAspect="1"/>
          </p:cNvPicPr>
          <p:nvPr/>
        </p:nvPicPr>
        <p:blipFill>
          <a:blip r:embed="rId6" cstate="print"/>
          <a:stretch>
            <a:fillRect/>
          </a:stretch>
        </p:blipFill>
        <p:spPr>
          <a:xfrm rot="0">
            <a:off x="501848" y="3733949"/>
            <a:ext cx="3920282" cy="14287"/>
          </a:xfrm>
          <a:prstGeom prst="rect"/>
          <a:noFill/>
          <a:ln w="12700" cmpd="sng" cap="flat">
            <a:noFill/>
            <a:prstDash val="solid"/>
            <a:miter/>
          </a:ln>
        </p:spPr>
      </p:pic>
      <p:sp>
        <p:nvSpPr>
          <p:cNvPr id="30" name="矩形"/>
          <p:cNvSpPr>
            <a:spLocks/>
          </p:cNvSpPr>
          <p:nvPr/>
        </p:nvSpPr>
        <p:spPr>
          <a:xfrm rot="0">
            <a:off x="501848" y="3912171"/>
            <a:ext cx="2021308" cy="16445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Application of Swiss </a:t>
            </a:r>
            <a:r>
              <a:rPr lang="en-US" altLang="zh-CN" sz="1050" b="1" i="0" u="none" strike="noStrike" kern="1200" cap="none" spc="0" baseline="0">
                <a:solidFill>
                  <a:srgbClr val="FFFFFF"/>
                </a:solidFill>
                <a:latin typeface="Barlow Bold" pitchFamily="34" charset="0"/>
                <a:ea typeface="Barlow Bold" pitchFamily="34" charset="0"/>
                <a:cs typeface="Barlow Bold" pitchFamily="34" charset="0"/>
              </a:rPr>
              <a:t>Cheese</a:t>
            </a: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 Model</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31" name="矩形"/>
          <p:cNvSpPr>
            <a:spLocks/>
          </p:cNvSpPr>
          <p:nvPr/>
        </p:nvSpPr>
        <p:spPr>
          <a:xfrm rot="0">
            <a:off x="501848" y="4235872"/>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FFFFFF"/>
                </a:solidFill>
                <a:latin typeface="Barlow Light" pitchFamily="34" charset="0"/>
                <a:ea typeface="Barlow Light" pitchFamily="34" charset="0"/>
                <a:cs typeface="Barlow Light" pitchFamily="34" charset="0"/>
              </a:rPr>
              <a:t>07</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2" name="图片" descr="preencoded.png"/>
          <p:cNvPicPr>
            <a:picLocks noChangeAspect="1"/>
          </p:cNvPicPr>
          <p:nvPr/>
        </p:nvPicPr>
        <p:blipFill>
          <a:blip r:embed="rId7" cstate="print"/>
          <a:stretch>
            <a:fillRect/>
          </a:stretch>
        </p:blipFill>
        <p:spPr>
          <a:xfrm rot="0">
            <a:off x="501848" y="4271739"/>
            <a:ext cx="3920282" cy="14287"/>
          </a:xfrm>
          <a:prstGeom prst="rect"/>
          <a:noFill/>
          <a:ln w="12700" cmpd="sng" cap="flat">
            <a:noFill/>
            <a:prstDash val="solid"/>
            <a:miter/>
          </a:ln>
        </p:spPr>
      </p:pic>
      <p:sp>
        <p:nvSpPr>
          <p:cNvPr id="33" name="矩形"/>
          <p:cNvSpPr>
            <a:spLocks/>
          </p:cNvSpPr>
          <p:nvPr/>
        </p:nvSpPr>
        <p:spPr>
          <a:xfrm rot="0">
            <a:off x="501848" y="4469904"/>
            <a:ext cx="1836539" cy="16445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FFFFFF"/>
                </a:solidFill>
                <a:latin typeface="Barlow Bold" pitchFamily="34" charset="0"/>
                <a:ea typeface="Barlow Bold" pitchFamily="34" charset="0"/>
                <a:cs typeface="Barlow Bold" pitchFamily="34" charset="0"/>
              </a:rPr>
              <a:t>National Policies and </a:t>
            </a:r>
            <a:r>
              <a:rPr lang="en-US" altLang="zh-CN" sz="1050" b="1" i="0" u="none" strike="noStrike" kern="1200" cap="none" spc="0" baseline="0">
                <a:solidFill>
                  <a:srgbClr val="FFFFFF"/>
                </a:solidFill>
                <a:latin typeface="Barlow Bold" pitchFamily="34" charset="0"/>
                <a:ea typeface="Barlow Bold" pitchFamily="34" charset="0"/>
                <a:cs typeface="Barlow Bold" pitchFamily="34" charset="0"/>
              </a:rPr>
              <a:t>Standards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34" name="矩形"/>
          <p:cNvSpPr>
            <a:spLocks/>
          </p:cNvSpPr>
          <p:nvPr/>
        </p:nvSpPr>
        <p:spPr>
          <a:xfrm rot="0">
            <a:off x="4698727" y="889471"/>
            <a:ext cx="199875" cy="124940"/>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1050" b="0" i="0" u="none" strike="noStrike" kern="1200" cap="none" spc="0" baseline="0">
                <a:solidFill>
                  <a:srgbClr val="384653"/>
                </a:solidFill>
                <a:latin typeface="Barlow Light" pitchFamily="34" charset="0"/>
                <a:ea typeface="Barlow Light" pitchFamily="34" charset="0"/>
                <a:cs typeface="Barlow Light" pitchFamily="34" charset="0"/>
              </a:rPr>
              <a:t>08</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5" name="图片" descr="preencoded.png"/>
          <p:cNvPicPr>
            <a:picLocks noChangeAspect="1"/>
          </p:cNvPicPr>
          <p:nvPr/>
        </p:nvPicPr>
        <p:blipFill>
          <a:blip r:embed="rId8" cstate="print"/>
          <a:stretch>
            <a:fillRect/>
          </a:stretch>
        </p:blipFill>
        <p:spPr>
          <a:xfrm rot="0">
            <a:off x="4698727" y="1044996"/>
            <a:ext cx="3976091" cy="14288"/>
          </a:xfrm>
          <a:prstGeom prst="rect"/>
          <a:noFill/>
          <a:ln w="12700" cmpd="sng" cap="flat">
            <a:noFill/>
            <a:prstDash val="solid"/>
            <a:miter/>
          </a:ln>
        </p:spPr>
      </p:pic>
      <p:sp>
        <p:nvSpPr>
          <p:cNvPr id="36" name="矩形"/>
          <p:cNvSpPr>
            <a:spLocks/>
          </p:cNvSpPr>
          <p:nvPr/>
        </p:nvSpPr>
        <p:spPr>
          <a:xfrm rot="0">
            <a:off x="4698727" y="1123504"/>
            <a:ext cx="1360661" cy="16445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Benchmarking</a:t>
            </a: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 Analysis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37" name="矩形"/>
          <p:cNvSpPr>
            <a:spLocks/>
          </p:cNvSpPr>
          <p:nvPr/>
        </p:nvSpPr>
        <p:spPr>
          <a:xfrm rot="0">
            <a:off x="4698727" y="1447205"/>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1000" b="0" i="0" u="none" strike="noStrike" kern="1200" cap="none" spc="0" baseline="0">
                <a:solidFill>
                  <a:srgbClr val="384653"/>
                </a:solidFill>
                <a:latin typeface="Barlow Light" pitchFamily="34" charset="0"/>
                <a:ea typeface="Barlow Light" pitchFamily="34" charset="0"/>
                <a:cs typeface="Barlow Light" pitchFamily="34" charset="0"/>
              </a:rPr>
              <a:t>09</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8" name="图片" descr="preencoded.png"/>
          <p:cNvPicPr>
            <a:picLocks noChangeAspect="1"/>
          </p:cNvPicPr>
          <p:nvPr/>
        </p:nvPicPr>
        <p:blipFill>
          <a:blip r:embed="rId9" cstate="print"/>
          <a:stretch>
            <a:fillRect/>
          </a:stretch>
        </p:blipFill>
        <p:spPr>
          <a:xfrm rot="0">
            <a:off x="4698727" y="1592759"/>
            <a:ext cx="3976091" cy="14288"/>
          </a:xfrm>
          <a:prstGeom prst="rect"/>
          <a:noFill/>
          <a:ln w="12700" cmpd="sng" cap="flat">
            <a:noFill/>
            <a:prstDash val="solid"/>
            <a:miter/>
          </a:ln>
        </p:spPr>
      </p:pic>
      <p:sp>
        <p:nvSpPr>
          <p:cNvPr id="39" name="矩形"/>
          <p:cNvSpPr>
            <a:spLocks/>
          </p:cNvSpPr>
          <p:nvPr/>
        </p:nvSpPr>
        <p:spPr>
          <a:xfrm rot="0">
            <a:off x="4698727" y="1681237"/>
            <a:ext cx="1315416" cy="16445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Gap </a:t>
            </a: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Analysis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40" name="矩形"/>
          <p:cNvSpPr>
            <a:spLocks/>
          </p:cNvSpPr>
          <p:nvPr/>
        </p:nvSpPr>
        <p:spPr>
          <a:xfrm rot="0">
            <a:off x="4698727" y="2004938"/>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1050" b="0" i="0" u="none" strike="noStrike" kern="1200" cap="none" spc="0" baseline="0">
                <a:solidFill>
                  <a:srgbClr val="384653"/>
                </a:solidFill>
                <a:latin typeface="Barlow Light" pitchFamily="34" charset="0"/>
                <a:ea typeface="等线" pitchFamily="0" charset="0"/>
                <a:cs typeface="Calibri" pitchFamily="0" charset="0"/>
              </a:rPr>
              <a:t>10</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41" name="图片" descr="preencoded.png"/>
          <p:cNvPicPr>
            <a:picLocks noChangeAspect="1"/>
          </p:cNvPicPr>
          <p:nvPr/>
        </p:nvPicPr>
        <p:blipFill>
          <a:blip r:embed="rId10" cstate="print"/>
          <a:stretch>
            <a:fillRect/>
          </a:stretch>
        </p:blipFill>
        <p:spPr>
          <a:xfrm rot="0">
            <a:off x="4698727" y="2140521"/>
            <a:ext cx="3976091" cy="14288"/>
          </a:xfrm>
          <a:prstGeom prst="rect"/>
          <a:noFill/>
          <a:ln w="12700" cmpd="sng" cap="flat">
            <a:noFill/>
            <a:prstDash val="solid"/>
            <a:miter/>
          </a:ln>
        </p:spPr>
      </p:pic>
      <p:sp>
        <p:nvSpPr>
          <p:cNvPr id="42" name="矩形"/>
          <p:cNvSpPr>
            <a:spLocks/>
          </p:cNvSpPr>
          <p:nvPr/>
        </p:nvSpPr>
        <p:spPr>
          <a:xfrm rot="0">
            <a:off x="4698727" y="2238970"/>
            <a:ext cx="1315416" cy="16445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System </a:t>
            </a: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Implications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43" name="矩形"/>
          <p:cNvSpPr>
            <a:spLocks/>
          </p:cNvSpPr>
          <p:nvPr/>
        </p:nvSpPr>
        <p:spPr>
          <a:xfrm rot="0">
            <a:off x="4698727" y="2562671"/>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384653"/>
                </a:solidFill>
                <a:latin typeface="Barlow Light" pitchFamily="34" charset="0"/>
                <a:ea typeface="等线" pitchFamily="0" charset="0"/>
                <a:cs typeface="Calibri" pitchFamily="0" charset="0"/>
              </a:rPr>
              <a:t>11</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44" name="图片" descr="preencoded.png"/>
          <p:cNvPicPr>
            <a:picLocks noChangeAspect="1"/>
          </p:cNvPicPr>
          <p:nvPr/>
        </p:nvPicPr>
        <p:blipFill>
          <a:blip r:embed="rId11" cstate="print"/>
          <a:stretch>
            <a:fillRect/>
          </a:stretch>
        </p:blipFill>
        <p:spPr>
          <a:xfrm rot="0">
            <a:off x="4698727" y="2688282"/>
            <a:ext cx="3976091" cy="14287"/>
          </a:xfrm>
          <a:prstGeom prst="rect"/>
          <a:noFill/>
          <a:ln w="12700" cmpd="sng" cap="flat">
            <a:noFill/>
            <a:prstDash val="solid"/>
            <a:miter/>
          </a:ln>
        </p:spPr>
      </p:pic>
      <p:sp>
        <p:nvSpPr>
          <p:cNvPr id="45" name="矩形"/>
          <p:cNvSpPr>
            <a:spLocks/>
          </p:cNvSpPr>
          <p:nvPr/>
        </p:nvSpPr>
        <p:spPr>
          <a:xfrm rot="0">
            <a:off x="4698727" y="2796704"/>
            <a:ext cx="1315416" cy="16445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Recommendations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46" name="矩形"/>
          <p:cNvSpPr>
            <a:spLocks/>
          </p:cNvSpPr>
          <p:nvPr/>
        </p:nvSpPr>
        <p:spPr>
          <a:xfrm rot="0">
            <a:off x="4698727" y="3120405"/>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1000" b="0" i="0" u="none" strike="noStrike" kern="1200" cap="none" spc="0" baseline="0">
                <a:solidFill>
                  <a:srgbClr val="384653"/>
                </a:solidFill>
                <a:latin typeface="Barlow Light" pitchFamily="34" charset="0"/>
                <a:ea typeface="等线" pitchFamily="0" charset="0"/>
                <a:cs typeface="Calibri" pitchFamily="0" charset="0"/>
              </a:rPr>
              <a:t>12</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47" name="图片" descr="preencoded.png"/>
          <p:cNvPicPr>
            <a:picLocks noChangeAspect="1"/>
          </p:cNvPicPr>
          <p:nvPr/>
        </p:nvPicPr>
        <p:blipFill>
          <a:blip r:embed="rId12" cstate="print"/>
          <a:stretch>
            <a:fillRect/>
          </a:stretch>
        </p:blipFill>
        <p:spPr>
          <a:xfrm rot="0">
            <a:off x="4698727" y="3236044"/>
            <a:ext cx="3976091" cy="14287"/>
          </a:xfrm>
          <a:prstGeom prst="rect"/>
          <a:noFill/>
          <a:ln w="12700" cmpd="sng" cap="flat">
            <a:noFill/>
            <a:prstDash val="solid"/>
            <a:miter/>
          </a:ln>
        </p:spPr>
      </p:pic>
      <p:sp>
        <p:nvSpPr>
          <p:cNvPr id="48" name="矩形"/>
          <p:cNvSpPr>
            <a:spLocks/>
          </p:cNvSpPr>
          <p:nvPr/>
        </p:nvSpPr>
        <p:spPr>
          <a:xfrm rot="0">
            <a:off x="4698727" y="3354437"/>
            <a:ext cx="2147888" cy="16445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Proposed</a:t>
            </a: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 </a:t>
            </a: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Structure</a:t>
            </a: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 for Component 2</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49" name="矩形"/>
          <p:cNvSpPr>
            <a:spLocks/>
          </p:cNvSpPr>
          <p:nvPr/>
        </p:nvSpPr>
        <p:spPr>
          <a:xfrm rot="0">
            <a:off x="4698727" y="3678137"/>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1000" b="0" i="0" u="none" strike="noStrike" kern="1200" cap="none" spc="0" baseline="0">
                <a:solidFill>
                  <a:srgbClr val="384653"/>
                </a:solidFill>
                <a:latin typeface="Barlow Light" pitchFamily="34" charset="0"/>
                <a:ea typeface="等线" pitchFamily="0" charset="0"/>
                <a:cs typeface="Calibri" pitchFamily="0" charset="0"/>
              </a:rPr>
              <a:t>13</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50" name="图片" descr="preencoded.png"/>
          <p:cNvPicPr>
            <a:picLocks noChangeAspect="1"/>
          </p:cNvPicPr>
          <p:nvPr/>
        </p:nvPicPr>
        <p:blipFill>
          <a:blip r:embed="rId13" cstate="print"/>
          <a:stretch>
            <a:fillRect/>
          </a:stretch>
        </p:blipFill>
        <p:spPr>
          <a:xfrm rot="0">
            <a:off x="4698727" y="3799046"/>
            <a:ext cx="3976091" cy="14287"/>
          </a:xfrm>
          <a:prstGeom prst="rect"/>
          <a:noFill/>
          <a:ln w="12700" cmpd="sng" cap="flat">
            <a:noFill/>
            <a:prstDash val="solid"/>
            <a:miter/>
          </a:ln>
        </p:spPr>
      </p:pic>
      <p:sp>
        <p:nvSpPr>
          <p:cNvPr id="51" name="矩形"/>
          <p:cNvSpPr>
            <a:spLocks/>
          </p:cNvSpPr>
          <p:nvPr/>
        </p:nvSpPr>
        <p:spPr>
          <a:xfrm rot="0">
            <a:off x="4698727" y="3912171"/>
            <a:ext cx="1315416" cy="16445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Summary</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52" name="矩形"/>
          <p:cNvSpPr>
            <a:spLocks/>
          </p:cNvSpPr>
          <p:nvPr/>
        </p:nvSpPr>
        <p:spPr>
          <a:xfrm rot="0">
            <a:off x="4698727" y="4235872"/>
            <a:ext cx="199875" cy="124941"/>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750" b="0" i="0" u="none" strike="noStrike" kern="1200" cap="none" spc="0" baseline="0">
                <a:solidFill>
                  <a:srgbClr val="384653"/>
                </a:solidFill>
                <a:latin typeface="Barlow Light" pitchFamily="34" charset="0"/>
                <a:ea typeface="等线" pitchFamily="0" charset="0"/>
                <a:cs typeface="Calibri" pitchFamily="0" charset="0"/>
              </a:rPr>
              <a:t>14</a:t>
            </a:r>
            <a:endParaRPr lang="zh-CN" altLang="en-US" sz="7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53" name="图片" descr="preencoded.png"/>
          <p:cNvPicPr>
            <a:picLocks noChangeAspect="1"/>
          </p:cNvPicPr>
          <p:nvPr/>
        </p:nvPicPr>
        <p:blipFill>
          <a:blip r:embed="rId14" cstate="print"/>
          <a:stretch>
            <a:fillRect/>
          </a:stretch>
        </p:blipFill>
        <p:spPr>
          <a:xfrm rot="0">
            <a:off x="4698727" y="4331568"/>
            <a:ext cx="3976091" cy="14287"/>
          </a:xfrm>
          <a:prstGeom prst="rect"/>
          <a:noFill/>
          <a:ln w="12700" cmpd="sng" cap="flat">
            <a:noFill/>
            <a:prstDash val="solid"/>
            <a:miter/>
          </a:ln>
        </p:spPr>
      </p:pic>
      <p:sp>
        <p:nvSpPr>
          <p:cNvPr id="54" name="矩形"/>
          <p:cNvSpPr>
            <a:spLocks/>
          </p:cNvSpPr>
          <p:nvPr/>
        </p:nvSpPr>
        <p:spPr>
          <a:xfrm rot="0">
            <a:off x="4698727" y="4469904"/>
            <a:ext cx="1315416" cy="16445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References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999137972"/>
      </p:ext>
    </p:extLst>
  </p:cSld>
  <p:clrMapOvr>
    <a:masterClrMapping/>
  </p:clrMapOvr>
</p:sld>
</file>

<file path=ppt/slides/slide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58" name="矩形"/>
          <p:cNvSpPr>
            <a:spLocks/>
          </p:cNvSpPr>
          <p:nvPr/>
        </p:nvSpPr>
        <p:spPr>
          <a:xfrm rot="0">
            <a:off x="473943" y="463972"/>
            <a:ext cx="4601319" cy="389706"/>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Background of the Case Study</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59" name="矩形"/>
          <p:cNvSpPr>
            <a:spLocks/>
          </p:cNvSpPr>
          <p:nvPr/>
        </p:nvSpPr>
        <p:spPr>
          <a:xfrm rot="0">
            <a:off x="490685" y="972145"/>
            <a:ext cx="8653314"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100" b="1" i="0" u="none" strike="noStrike" kern="1200" cap="none" spc="0" baseline="0">
                <a:solidFill>
                  <a:srgbClr val="384653"/>
                </a:solidFill>
                <a:latin typeface="Montserrat" pitchFamily="34" charset="0"/>
                <a:ea typeface="Montserrat" pitchFamily="34" charset="0"/>
                <a:cs typeface="Montserrat" pitchFamily="34" charset="0"/>
              </a:rPr>
              <a:t>Southern Health NHS Foundation Trust Deaths Investigation Scandal</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60" name="图片" descr="preencoded.png"/>
          <p:cNvPicPr>
            <a:picLocks noChangeAspect="1"/>
          </p:cNvPicPr>
          <p:nvPr/>
        </p:nvPicPr>
        <p:blipFill>
          <a:blip r:embed="rId1" cstate="print"/>
          <a:stretch>
            <a:fillRect/>
          </a:stretch>
        </p:blipFill>
        <p:spPr>
          <a:xfrm rot="0">
            <a:off x="459656" y="1413421"/>
            <a:ext cx="4053111" cy="1479053"/>
          </a:xfrm>
          <a:prstGeom prst="rect"/>
          <a:noFill/>
          <a:ln w="12700" cmpd="sng" cap="flat">
            <a:noFill/>
            <a:prstDash val="solid"/>
            <a:miter/>
          </a:ln>
        </p:spPr>
      </p:pic>
      <p:sp>
        <p:nvSpPr>
          <p:cNvPr id="61" name="矩形"/>
          <p:cNvSpPr>
            <a:spLocks/>
          </p:cNvSpPr>
          <p:nvPr/>
        </p:nvSpPr>
        <p:spPr>
          <a:xfrm rot="0">
            <a:off x="649560" y="1546175"/>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Period of Investigation</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62" name="矩形"/>
          <p:cNvSpPr>
            <a:spLocks/>
          </p:cNvSpPr>
          <p:nvPr/>
        </p:nvSpPr>
        <p:spPr>
          <a:xfrm rot="0">
            <a:off x="649560" y="1812057"/>
            <a:ext cx="3730451" cy="947663"/>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The Mazars independent review examined deaths occurring between April 2011 and March 2015 involving patients with mental health conditions and learning disabilities who were receiving care from Southern Health NHS Foundation Trust (Mazars, 2015).</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63" name="图片" descr="preencoded.png"/>
          <p:cNvPicPr>
            <a:picLocks noChangeAspect="1"/>
          </p:cNvPicPr>
          <p:nvPr/>
        </p:nvPicPr>
        <p:blipFill>
          <a:blip r:embed="rId2" cstate="print"/>
          <a:stretch>
            <a:fillRect/>
          </a:stretch>
        </p:blipFill>
        <p:spPr>
          <a:xfrm rot="0">
            <a:off x="4616946" y="1413421"/>
            <a:ext cx="4053111" cy="1479053"/>
          </a:xfrm>
          <a:prstGeom prst="rect"/>
          <a:noFill/>
          <a:ln w="12700" cmpd="sng" cap="flat">
            <a:noFill/>
            <a:prstDash val="solid"/>
            <a:miter/>
          </a:ln>
        </p:spPr>
      </p:pic>
      <p:sp>
        <p:nvSpPr>
          <p:cNvPr id="64" name="矩形"/>
          <p:cNvSpPr>
            <a:spLocks/>
          </p:cNvSpPr>
          <p:nvPr/>
        </p:nvSpPr>
        <p:spPr>
          <a:xfrm rot="0">
            <a:off x="4806851" y="1546175"/>
            <a:ext cx="1834083"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Mortality Review Concerns</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65" name="矩形"/>
          <p:cNvSpPr>
            <a:spLocks/>
          </p:cNvSpPr>
          <p:nvPr/>
        </p:nvSpPr>
        <p:spPr>
          <a:xfrm rot="0">
            <a:off x="4806851" y="1812056"/>
            <a:ext cx="3730451" cy="870183"/>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The review identified significant inconsistencies in the investigation of patient deaths, with many unexpected deaths not receiving formal investigation or review (Mazars, 2015).</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66" name="图片" descr="preencoded.png"/>
          <p:cNvPicPr>
            <a:picLocks noChangeAspect="1"/>
          </p:cNvPicPr>
          <p:nvPr/>
        </p:nvPicPr>
        <p:blipFill>
          <a:blip r:embed="rId3" cstate="print"/>
          <a:stretch>
            <a:fillRect/>
          </a:stretch>
        </p:blipFill>
        <p:spPr>
          <a:xfrm rot="0">
            <a:off x="459656" y="3010942"/>
            <a:ext cx="4053111" cy="1668587"/>
          </a:xfrm>
          <a:prstGeom prst="rect"/>
          <a:noFill/>
          <a:ln w="12700" cmpd="sng" cap="flat">
            <a:noFill/>
            <a:prstDash val="solid"/>
            <a:miter/>
          </a:ln>
        </p:spPr>
      </p:pic>
      <p:sp>
        <p:nvSpPr>
          <p:cNvPr id="67" name="矩形"/>
          <p:cNvSpPr>
            <a:spLocks/>
          </p:cNvSpPr>
          <p:nvPr/>
        </p:nvSpPr>
        <p:spPr>
          <a:xfrm rot="0">
            <a:off x="649560" y="3143696"/>
            <a:ext cx="176718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Inequality in Investigation</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68" name="矩形"/>
          <p:cNvSpPr>
            <a:spLocks/>
          </p:cNvSpPr>
          <p:nvPr/>
        </p:nvSpPr>
        <p:spPr>
          <a:xfrm rot="0">
            <a:off x="649560" y="3409577"/>
            <a:ext cx="3730451" cy="947662"/>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Patients with learning disabilities and mental health conditions were less likely to have their deaths investigated compared with other patient groups, raising concerns regarding equality, governance and accountability (Mazars, 2015).</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69" name="图片" descr="preencoded.png"/>
          <p:cNvPicPr>
            <a:picLocks noChangeAspect="1"/>
          </p:cNvPicPr>
          <p:nvPr/>
        </p:nvPicPr>
        <p:blipFill>
          <a:blip r:embed="rId4" cstate="print"/>
          <a:stretch>
            <a:fillRect/>
          </a:stretch>
        </p:blipFill>
        <p:spPr>
          <a:xfrm rot="0">
            <a:off x="4616946" y="3010942"/>
            <a:ext cx="4053111" cy="1668587"/>
          </a:xfrm>
          <a:prstGeom prst="rect"/>
          <a:noFill/>
          <a:ln w="12700" cmpd="sng" cap="flat">
            <a:noFill/>
            <a:prstDash val="solid"/>
            <a:miter/>
          </a:ln>
        </p:spPr>
      </p:pic>
      <p:sp>
        <p:nvSpPr>
          <p:cNvPr id="70" name="矩形"/>
          <p:cNvSpPr>
            <a:spLocks/>
          </p:cNvSpPr>
          <p:nvPr/>
        </p:nvSpPr>
        <p:spPr>
          <a:xfrm rot="0">
            <a:off x="4806851" y="3143696"/>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National Significance</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71" name="矩形"/>
          <p:cNvSpPr>
            <a:spLocks/>
          </p:cNvSpPr>
          <p:nvPr/>
        </p:nvSpPr>
        <p:spPr>
          <a:xfrm rot="0">
            <a:off x="4806851" y="3409577"/>
            <a:ext cx="3730451" cy="1137195"/>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The findings triggered national concerns regarding how NHS organisations identify, investigate and learn from patient deaths (National Quality Board, 2017; Brummell et al., 2021). The Southern Health scandal became one of the most significant patient safety and governance failures within the NHS (Pascoe, 2020).</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805047635"/>
      </p:ext>
    </p:extLst>
  </p:cSld>
  <p:clrMapOvr>
    <a:masterClrMapping/>
  </p:clrMapOvr>
</p:sld>
</file>

<file path=ppt/slides/slide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75" name="矩形"/>
          <p:cNvSpPr>
            <a:spLocks/>
          </p:cNvSpPr>
          <p:nvPr/>
        </p:nvSpPr>
        <p:spPr>
          <a:xfrm rot="0">
            <a:off x="473943" y="491356"/>
            <a:ext cx="3884487" cy="389706"/>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Why Did the System Fail?</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76" name="圆角矩形"/>
          <p:cNvSpPr>
            <a:spLocks/>
          </p:cNvSpPr>
          <p:nvPr/>
        </p:nvSpPr>
        <p:spPr>
          <a:xfrm rot="0">
            <a:off x="473943" y="1117997"/>
            <a:ext cx="8196113" cy="2426418"/>
          </a:xfrm>
          <a:prstGeom prst="roundRect">
            <a:avLst>
              <a:gd name="adj" fmla="val 7324"/>
            </a:avLst>
          </a:prstGeom>
          <a:noFill/>
          <a:ln w="4763" cmpd="sng" cap="flat">
            <a:solidFill>
              <a:srgbClr val="000000">
                <a:alpha val="8000"/>
              </a:srgbClr>
            </a:solidFill>
            <a:prstDash val="solid"/>
            <a:round/>
          </a:ln>
        </p:spPr>
      </p:sp>
      <p:sp>
        <p:nvSpPr>
          <p:cNvPr id="77" name="矩形"/>
          <p:cNvSpPr>
            <a:spLocks/>
          </p:cNvSpPr>
          <p:nvPr/>
        </p:nvSpPr>
        <p:spPr>
          <a:xfrm rot="0">
            <a:off x="478706" y="1122759"/>
            <a:ext cx="4093294" cy="343570"/>
          </a:xfrm>
          <a:prstGeom prst="rect"/>
          <a:solidFill>
            <a:srgbClr val="063E5F"/>
          </a:solidFill>
          <a:ln w="12700" cmpd="sng" cap="flat">
            <a:noFill/>
            <a:prstDash val="solid"/>
            <a:miter/>
          </a:ln>
        </p:spPr>
      </p:sp>
      <p:sp>
        <p:nvSpPr>
          <p:cNvPr id="78" name="矩形"/>
          <p:cNvSpPr>
            <a:spLocks/>
          </p:cNvSpPr>
          <p:nvPr/>
        </p:nvSpPr>
        <p:spPr>
          <a:xfrm rot="0">
            <a:off x="597173" y="1198587"/>
            <a:ext cx="4313560"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900" b="1" i="0" u="none" strike="noStrike" kern="1200" cap="none" spc="0" baseline="0">
                <a:solidFill>
                  <a:srgbClr val="FFFFFF"/>
                </a:solidFill>
                <a:latin typeface="Montserrat" pitchFamily="34" charset="0"/>
                <a:ea typeface="Montserrat" pitchFamily="34" charset="0"/>
                <a:cs typeface="Montserrat" pitchFamily="34" charset="0"/>
              </a:rPr>
              <a:t>Root Cause</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79" name="矩形"/>
          <p:cNvSpPr>
            <a:spLocks/>
          </p:cNvSpPr>
          <p:nvPr/>
        </p:nvSpPr>
        <p:spPr>
          <a:xfrm rot="0">
            <a:off x="4572000" y="1122759"/>
            <a:ext cx="4093293" cy="343570"/>
          </a:xfrm>
          <a:prstGeom prst="rect"/>
          <a:solidFill>
            <a:srgbClr val="063E5F"/>
          </a:solidFill>
          <a:ln w="12700" cmpd="sng" cap="flat">
            <a:noFill/>
            <a:prstDash val="solid"/>
            <a:miter/>
          </a:ln>
        </p:spPr>
      </p:sp>
      <p:sp>
        <p:nvSpPr>
          <p:cNvPr id="80" name="矩形"/>
          <p:cNvSpPr>
            <a:spLocks/>
          </p:cNvSpPr>
          <p:nvPr/>
        </p:nvSpPr>
        <p:spPr>
          <a:xfrm rot="0">
            <a:off x="4690467" y="1198587"/>
            <a:ext cx="4313560"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900" b="1" i="0" u="none" strike="noStrike" kern="1200" cap="none" spc="0" baseline="0">
                <a:solidFill>
                  <a:srgbClr val="FFFFFF"/>
                </a:solidFill>
                <a:latin typeface="Montserrat" pitchFamily="34" charset="0"/>
                <a:ea typeface="Montserrat" pitchFamily="34" charset="0"/>
                <a:cs typeface="Montserrat" pitchFamily="34" charset="0"/>
              </a:rPr>
              <a:t>Impact on Service</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81" name="矩形"/>
          <p:cNvSpPr>
            <a:spLocks/>
          </p:cNvSpPr>
          <p:nvPr/>
        </p:nvSpPr>
        <p:spPr>
          <a:xfrm rot="0">
            <a:off x="597173" y="1544538"/>
            <a:ext cx="43135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Weak Mortality Review Systems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82" name="矩形"/>
          <p:cNvSpPr>
            <a:spLocks/>
          </p:cNvSpPr>
          <p:nvPr/>
        </p:nvSpPr>
        <p:spPr>
          <a:xfrm rot="0">
            <a:off x="4690467" y="1544538"/>
            <a:ext cx="43135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Deaths not consistently investigated</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83" name="矩形"/>
          <p:cNvSpPr>
            <a:spLocks/>
          </p:cNvSpPr>
          <p:nvPr/>
        </p:nvSpPr>
        <p:spPr>
          <a:xfrm rot="0">
            <a:off x="597173" y="1890489"/>
            <a:ext cx="4313560"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Poor Governance Oversight</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84" name="矩形"/>
          <p:cNvSpPr>
            <a:spLocks/>
          </p:cNvSpPr>
          <p:nvPr/>
        </p:nvSpPr>
        <p:spPr>
          <a:xfrm rot="0">
            <a:off x="4690467" y="1890489"/>
            <a:ext cx="4313560"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Risks remained unidentified</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85" name="矩形"/>
          <p:cNvSpPr>
            <a:spLocks/>
          </p:cNvSpPr>
          <p:nvPr/>
        </p:nvSpPr>
        <p:spPr>
          <a:xfrm rot="0">
            <a:off x="597173" y="2236440"/>
            <a:ext cx="4313560"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Leadership Accountability Failures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86" name="矩形"/>
          <p:cNvSpPr>
            <a:spLocks/>
          </p:cNvSpPr>
          <p:nvPr/>
        </p:nvSpPr>
        <p:spPr>
          <a:xfrm rot="0">
            <a:off x="4702254" y="2236440"/>
            <a:ext cx="4313560"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Delayed corrective action</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87" name="矩形"/>
          <p:cNvSpPr>
            <a:spLocks/>
          </p:cNvSpPr>
          <p:nvPr/>
        </p:nvSpPr>
        <p:spPr>
          <a:xfrm rot="0">
            <a:off x="597173" y="2582391"/>
            <a:ext cx="43135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Weak Organisational Learning</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88" name="矩形"/>
          <p:cNvSpPr>
            <a:spLocks/>
          </p:cNvSpPr>
          <p:nvPr/>
        </p:nvSpPr>
        <p:spPr>
          <a:xfrm rot="0">
            <a:off x="4690467" y="2582391"/>
            <a:ext cx="43135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Repeated failures persisted</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89" name="矩形"/>
          <p:cNvSpPr>
            <a:spLocks/>
          </p:cNvSpPr>
          <p:nvPr/>
        </p:nvSpPr>
        <p:spPr>
          <a:xfrm rot="0">
            <a:off x="597173" y="2928342"/>
            <a:ext cx="43135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Poor Investigation Processes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90" name="矩形"/>
          <p:cNvSpPr>
            <a:spLocks/>
          </p:cNvSpPr>
          <p:nvPr/>
        </p:nvSpPr>
        <p:spPr>
          <a:xfrm rot="0">
            <a:off x="4690467" y="2928342"/>
            <a:ext cx="43135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Learning opportunities missed</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91" name="矩形"/>
          <p:cNvSpPr>
            <a:spLocks/>
          </p:cNvSpPr>
          <p:nvPr/>
        </p:nvSpPr>
        <p:spPr>
          <a:xfrm rot="0">
            <a:off x="597173" y="3274293"/>
            <a:ext cx="43135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Inadequate Reporting Systems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92" name="矩形"/>
          <p:cNvSpPr>
            <a:spLocks/>
          </p:cNvSpPr>
          <p:nvPr/>
        </p:nvSpPr>
        <p:spPr>
          <a:xfrm rot="0">
            <a:off x="4690467" y="3274293"/>
            <a:ext cx="43135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Safety concerns underestimated</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93" name="圆角矩形"/>
          <p:cNvSpPr>
            <a:spLocks/>
          </p:cNvSpPr>
          <p:nvPr/>
        </p:nvSpPr>
        <p:spPr>
          <a:xfrm rot="0">
            <a:off x="560800" y="3544416"/>
            <a:ext cx="8276241" cy="1461923"/>
          </a:xfrm>
          <a:prstGeom prst="roundRect">
            <a:avLst>
              <a:gd name="adj" fmla="val 21129"/>
            </a:avLst>
          </a:prstGeom>
          <a:solidFill>
            <a:srgbClr val="FCF2B5"/>
          </a:solidFill>
          <a:ln w="12700" cmpd="sng" cap="flat">
            <a:noFill/>
            <a:prstDash val="solid"/>
            <a:miter/>
          </a:ln>
        </p:spPr>
      </p:sp>
      <p:pic>
        <p:nvPicPr>
          <p:cNvPr id="94" name="图片" descr="preencoded.png"/>
          <p:cNvPicPr>
            <a:picLocks noChangeAspect="1"/>
          </p:cNvPicPr>
          <p:nvPr/>
        </p:nvPicPr>
        <p:blipFill>
          <a:blip r:embed="rId1" cstate="print"/>
          <a:stretch>
            <a:fillRect/>
          </a:stretch>
        </p:blipFill>
        <p:spPr>
          <a:xfrm rot="0">
            <a:off x="592410" y="3845942"/>
            <a:ext cx="148083" cy="118467"/>
          </a:xfrm>
          <a:prstGeom prst="rect"/>
          <a:noFill/>
          <a:ln w="12700" cmpd="sng" cap="flat">
            <a:noFill/>
            <a:prstDash val="solid"/>
            <a:miter/>
          </a:ln>
        </p:spPr>
      </p:pic>
      <p:sp>
        <p:nvSpPr>
          <p:cNvPr id="95" name="矩形"/>
          <p:cNvSpPr>
            <a:spLocks/>
          </p:cNvSpPr>
          <p:nvPr/>
        </p:nvSpPr>
        <p:spPr>
          <a:xfrm rot="0">
            <a:off x="890571" y="3635084"/>
            <a:ext cx="7692628" cy="1148704"/>
          </a:xfrm>
          <a:prstGeom prst="rect"/>
          <a:noFill/>
          <a:ln w="12700" cmpd="sng" cap="flat">
            <a:noFill/>
            <a:prstDash val="solid"/>
            <a:miter/>
          </a:ln>
        </p:spPr>
        <p:txBody>
          <a:bodyPr vert="horz" wrap="square" lIns="0" tIns="0" rIns="0" bIns="0" anchor="t" anchorCtr="0">
            <a:prstTxWarp prst="textNoShape"/>
          </a:bodyPr>
          <a:lstStyle/>
          <a:p>
            <a:pPr marL="0" indent="0" algn="just">
              <a:lnSpc>
                <a:spcPct val="150000"/>
              </a:lnSpc>
              <a:spcBef>
                <a:spcPts val="0"/>
              </a:spcBef>
              <a:spcAft>
                <a:spcPts val="0"/>
              </a:spcAft>
              <a:buNone/>
            </a:pPr>
            <a:r>
              <a:rPr lang="en-US" altLang="zh-CN" sz="1000" b="0" i="0" u="none" strike="noStrike" kern="1200" cap="none" spc="0" baseline="0">
                <a:solidFill>
                  <a:srgbClr val="000000"/>
                </a:solidFill>
                <a:latin typeface="Montserrat" pitchFamily="34" charset="0"/>
                <a:ea typeface="Montserrat" pitchFamily="34" charset="0"/>
                <a:cs typeface="Montserrat" pitchFamily="34" charset="0"/>
              </a:rPr>
              <a:t>The South Health NHS Foundation Trust scandal arose out of several organizational failures that took place at once. Poor mortality review practices ensured that there were deaths of patients that did not receive proper scrutiny, whereas inadequate governance procedures could not recognize or manage the risks arising within the organization. Poor leadership accountability led to delayed response to known risks. In addition, the failure to learn from the experiences and mistakes meant that the lessons learned from deaths of patients could not be applied for organizational improvements (Mazars, 2015; Pascoe, 2020; Pascoe, 2021).</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21170184"/>
      </p:ext>
    </p:extLst>
  </p:cSld>
  <p:clrMapOvr>
    <a:masterClrMapping/>
  </p:clrMapOvr>
</p:sld>
</file>

<file path=ppt/slides/slide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99" name="矩形"/>
          <p:cNvSpPr>
            <a:spLocks/>
          </p:cNvSpPr>
          <p:nvPr/>
        </p:nvSpPr>
        <p:spPr>
          <a:xfrm rot="0">
            <a:off x="473943" y="342900"/>
            <a:ext cx="3575224" cy="389706"/>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Key Statistics</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100" name="矩形"/>
          <p:cNvSpPr>
            <a:spLocks/>
          </p:cNvSpPr>
          <p:nvPr/>
        </p:nvSpPr>
        <p:spPr>
          <a:xfrm rot="0">
            <a:off x="473943" y="1028773"/>
            <a:ext cx="4024015" cy="390971"/>
          </a:xfrm>
          <a:prstGeom prst="rect"/>
          <a:noFill/>
          <a:ln w="12700" cmpd="sng" cap="flat">
            <a:noFill/>
            <a:prstDash val="solid"/>
            <a:miter/>
          </a:ln>
        </p:spPr>
        <p:txBody>
          <a:bodyPr vert="horz" wrap="none" lIns="0" tIns="0" rIns="0" bIns="0" anchor="t" anchorCtr="0">
            <a:prstTxWarp prst="textNoShape"/>
          </a:bodyPr>
          <a:lstStyle/>
          <a:p>
            <a:pPr marL="0" indent="0" algn="ctr">
              <a:lnSpc>
                <a:spcPct val="83000"/>
              </a:lnSpc>
              <a:spcBef>
                <a:spcPts val="0"/>
              </a:spcBef>
              <a:spcAft>
                <a:spcPts val="0"/>
              </a:spcAft>
              <a:buNone/>
            </a:pPr>
            <a:r>
              <a:rPr lang="en-US" altLang="zh-CN" sz="3050" b="1" i="0" u="none" strike="noStrike" kern="1200" cap="none" spc="0" baseline="0">
                <a:solidFill>
                  <a:srgbClr val="384653"/>
                </a:solidFill>
                <a:latin typeface="Barlow Bold" pitchFamily="34" charset="0"/>
                <a:ea typeface="Barlow Bold" pitchFamily="34" charset="0"/>
                <a:cs typeface="Barlow Bold" pitchFamily="34" charset="0"/>
              </a:rPr>
              <a:t>10,306</a:t>
            </a:r>
            <a:endParaRPr lang="zh-CN" altLang="en-US" sz="3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01" name="矩形"/>
          <p:cNvSpPr>
            <a:spLocks/>
          </p:cNvSpPr>
          <p:nvPr/>
        </p:nvSpPr>
        <p:spPr>
          <a:xfrm rot="0">
            <a:off x="1706463" y="1567830"/>
            <a:ext cx="1558975" cy="194815"/>
          </a:xfrm>
          <a:prstGeom prst="rect"/>
          <a:noFill/>
          <a:ln w="12700" cmpd="sng" cap="flat">
            <a:noFill/>
            <a:prstDash val="solid"/>
            <a:miter/>
          </a:ln>
        </p:spPr>
        <p:txBody>
          <a:bodyPr vert="horz" wrap="none" lIns="0" tIns="0" rIns="0" bIns="0" anchor="t" anchorCtr="0">
            <a:prstTxWarp prst="textNoShape"/>
          </a:bodyPr>
          <a:lstStyle/>
          <a:p>
            <a:pPr marL="0" indent="0" algn="ctr">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Total Deaths Reviewed</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102" name="矩形"/>
          <p:cNvSpPr>
            <a:spLocks/>
          </p:cNvSpPr>
          <p:nvPr/>
        </p:nvSpPr>
        <p:spPr>
          <a:xfrm rot="0">
            <a:off x="460206" y="1821806"/>
            <a:ext cx="4024014" cy="379065"/>
          </a:xfrm>
          <a:prstGeom prst="rect"/>
          <a:noFill/>
          <a:ln w="12700" cmpd="sng" cap="flat">
            <a:noFill/>
            <a:prstDash val="solid"/>
            <a:miter/>
          </a:ln>
        </p:spPr>
        <p:txBody>
          <a:bodyPr vert="horz" wrap="square" lIns="0" tIns="0" rIns="0" bIns="0" anchor="t" anchorCtr="0">
            <a:prstTxWarp prst="textNoShape"/>
          </a:bodyPr>
          <a:lstStyle/>
          <a:p>
            <a:pPr marL="0" indent="0" algn="ctr">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Total deaths reviewed during the Mazars investigation period (Mazars, 2015).</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03" name="矩形"/>
          <p:cNvSpPr>
            <a:spLocks/>
          </p:cNvSpPr>
          <p:nvPr/>
        </p:nvSpPr>
        <p:spPr>
          <a:xfrm rot="0">
            <a:off x="4646042" y="1028773"/>
            <a:ext cx="4024015" cy="390971"/>
          </a:xfrm>
          <a:prstGeom prst="rect"/>
          <a:noFill/>
          <a:ln w="12700" cmpd="sng" cap="flat">
            <a:noFill/>
            <a:prstDash val="solid"/>
            <a:miter/>
          </a:ln>
        </p:spPr>
        <p:txBody>
          <a:bodyPr vert="horz" wrap="none" lIns="0" tIns="0" rIns="0" bIns="0" anchor="t" anchorCtr="0">
            <a:prstTxWarp prst="textNoShape"/>
          </a:bodyPr>
          <a:lstStyle/>
          <a:p>
            <a:pPr marL="0" indent="0" algn="ctr">
              <a:lnSpc>
                <a:spcPct val="83000"/>
              </a:lnSpc>
              <a:spcBef>
                <a:spcPts val="0"/>
              </a:spcBef>
              <a:spcAft>
                <a:spcPts val="0"/>
              </a:spcAft>
              <a:buNone/>
            </a:pPr>
            <a:r>
              <a:rPr lang="en-US" altLang="zh-CN" sz="3050" b="1" i="0" u="none" strike="noStrike" kern="1200" cap="none" spc="0" baseline="0">
                <a:solidFill>
                  <a:srgbClr val="384653"/>
                </a:solidFill>
                <a:latin typeface="Barlow Bold" pitchFamily="34" charset="0"/>
                <a:ea typeface="Barlow Bold" pitchFamily="34" charset="0"/>
                <a:cs typeface="Barlow Bold" pitchFamily="34" charset="0"/>
              </a:rPr>
              <a:t>722</a:t>
            </a:r>
            <a:endParaRPr lang="zh-CN" altLang="en-US" sz="3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04" name="矩形"/>
          <p:cNvSpPr>
            <a:spLocks/>
          </p:cNvSpPr>
          <p:nvPr/>
        </p:nvSpPr>
        <p:spPr>
          <a:xfrm rot="0">
            <a:off x="5878562" y="1567830"/>
            <a:ext cx="1558975" cy="194815"/>
          </a:xfrm>
          <a:prstGeom prst="rect"/>
          <a:noFill/>
          <a:ln w="12700" cmpd="sng" cap="flat">
            <a:noFill/>
            <a:prstDash val="solid"/>
            <a:miter/>
          </a:ln>
        </p:spPr>
        <p:txBody>
          <a:bodyPr vert="horz" wrap="none" lIns="0" tIns="0" rIns="0" bIns="0" anchor="t" anchorCtr="0">
            <a:prstTxWarp prst="textNoShape"/>
          </a:bodyPr>
          <a:lstStyle/>
          <a:p>
            <a:pPr marL="0" indent="0" algn="ctr">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Unexpected Deaths</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105" name="矩形"/>
          <p:cNvSpPr>
            <a:spLocks/>
          </p:cNvSpPr>
          <p:nvPr/>
        </p:nvSpPr>
        <p:spPr>
          <a:xfrm rot="0">
            <a:off x="4646042" y="1833711"/>
            <a:ext cx="4024015" cy="379065"/>
          </a:xfrm>
          <a:prstGeom prst="rect"/>
          <a:noFill/>
          <a:ln w="12700" cmpd="sng" cap="flat">
            <a:noFill/>
            <a:prstDash val="solid"/>
            <a:miter/>
          </a:ln>
        </p:spPr>
        <p:txBody>
          <a:bodyPr vert="horz" wrap="square" lIns="0" tIns="0" rIns="0" bIns="0" anchor="t" anchorCtr="0">
            <a:prstTxWarp prst="textNoShape"/>
          </a:bodyPr>
          <a:lstStyle/>
          <a:p>
            <a:pPr marL="0" indent="0" algn="ctr">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Unexpected deaths identified during the review period (Mazars, 2015).</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06" name="矩形"/>
          <p:cNvSpPr>
            <a:spLocks/>
          </p:cNvSpPr>
          <p:nvPr/>
        </p:nvSpPr>
        <p:spPr>
          <a:xfrm rot="0">
            <a:off x="473943" y="2508945"/>
            <a:ext cx="4024015" cy="390971"/>
          </a:xfrm>
          <a:prstGeom prst="rect"/>
          <a:noFill/>
          <a:ln w="12700" cmpd="sng" cap="flat">
            <a:noFill/>
            <a:prstDash val="solid"/>
            <a:miter/>
          </a:ln>
        </p:spPr>
        <p:txBody>
          <a:bodyPr vert="horz" wrap="none" lIns="0" tIns="0" rIns="0" bIns="0" anchor="t" anchorCtr="0">
            <a:prstTxWarp prst="textNoShape"/>
          </a:bodyPr>
          <a:lstStyle/>
          <a:p>
            <a:pPr marL="0" indent="0" algn="ctr">
              <a:lnSpc>
                <a:spcPct val="83000"/>
              </a:lnSpc>
              <a:spcBef>
                <a:spcPts val="0"/>
              </a:spcBef>
              <a:spcAft>
                <a:spcPts val="0"/>
              </a:spcAft>
              <a:buNone/>
            </a:pPr>
            <a:r>
              <a:rPr lang="en-US" altLang="zh-CN" sz="3050" b="1" i="0" u="none" strike="noStrike" kern="1200" cap="none" spc="0" baseline="0">
                <a:solidFill>
                  <a:srgbClr val="384653"/>
                </a:solidFill>
                <a:latin typeface="Barlow Bold" pitchFamily="34" charset="0"/>
                <a:ea typeface="Barlow Bold" pitchFamily="34" charset="0"/>
                <a:cs typeface="Barlow Bold" pitchFamily="34" charset="0"/>
              </a:rPr>
              <a:t>1%</a:t>
            </a:r>
            <a:endParaRPr lang="zh-CN" altLang="en-US" sz="3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07" name="矩形"/>
          <p:cNvSpPr>
            <a:spLocks/>
          </p:cNvSpPr>
          <p:nvPr/>
        </p:nvSpPr>
        <p:spPr>
          <a:xfrm rot="0">
            <a:off x="1706463" y="3048000"/>
            <a:ext cx="1558975" cy="194815"/>
          </a:xfrm>
          <a:prstGeom prst="rect"/>
          <a:noFill/>
          <a:ln w="12700" cmpd="sng" cap="flat">
            <a:noFill/>
            <a:prstDash val="solid"/>
            <a:miter/>
          </a:ln>
        </p:spPr>
        <p:txBody>
          <a:bodyPr vert="horz" wrap="none" lIns="0" tIns="0" rIns="0" bIns="0" anchor="t" anchorCtr="0">
            <a:prstTxWarp prst="textNoShape"/>
          </a:bodyPr>
          <a:lstStyle/>
          <a:p>
            <a:pPr marL="0" indent="0" algn="ctr">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Formally Investigated</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108" name="矩形"/>
          <p:cNvSpPr>
            <a:spLocks/>
          </p:cNvSpPr>
          <p:nvPr/>
        </p:nvSpPr>
        <p:spPr>
          <a:xfrm rot="0">
            <a:off x="473943" y="3313881"/>
            <a:ext cx="4024015" cy="379065"/>
          </a:xfrm>
          <a:prstGeom prst="rect"/>
          <a:noFill/>
          <a:ln w="12700" cmpd="sng" cap="flat">
            <a:noFill/>
            <a:prstDash val="solid"/>
            <a:miter/>
          </a:ln>
        </p:spPr>
        <p:txBody>
          <a:bodyPr vert="horz" wrap="square" lIns="0" tIns="0" rIns="0" bIns="0" anchor="t" anchorCtr="0">
            <a:prstTxWarp prst="textNoShape"/>
          </a:bodyPr>
          <a:lstStyle/>
          <a:p>
            <a:pPr marL="0" indent="0" algn="ctr">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Only approximately 1% of deaths involving people with learning disabilities were formally investigated (Mazars, 2015).</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09" name="矩形"/>
          <p:cNvSpPr>
            <a:spLocks/>
          </p:cNvSpPr>
          <p:nvPr/>
        </p:nvSpPr>
        <p:spPr>
          <a:xfrm rot="0">
            <a:off x="4646042" y="2508945"/>
            <a:ext cx="4024015" cy="390971"/>
          </a:xfrm>
          <a:prstGeom prst="rect"/>
          <a:noFill/>
          <a:ln w="12700" cmpd="sng" cap="flat">
            <a:noFill/>
            <a:prstDash val="solid"/>
            <a:miter/>
          </a:ln>
        </p:spPr>
        <p:txBody>
          <a:bodyPr vert="horz" wrap="none" lIns="0" tIns="0" rIns="0" bIns="0" anchor="t" anchorCtr="0">
            <a:prstTxWarp prst="textNoShape"/>
          </a:bodyPr>
          <a:lstStyle/>
          <a:p>
            <a:pPr marL="0" indent="0" algn="ctr">
              <a:lnSpc>
                <a:spcPct val="83000"/>
              </a:lnSpc>
              <a:spcBef>
                <a:spcPts val="0"/>
              </a:spcBef>
              <a:spcAft>
                <a:spcPts val="0"/>
              </a:spcAft>
              <a:buNone/>
            </a:pPr>
            <a:r>
              <a:rPr lang="en-US" altLang="zh-CN" sz="3050" b="1" i="0" u="none" strike="noStrike" kern="1200" cap="none" spc="0" baseline="0">
                <a:solidFill>
                  <a:srgbClr val="384653"/>
                </a:solidFill>
                <a:latin typeface="Barlow Bold" pitchFamily="34" charset="0"/>
                <a:ea typeface="Barlow Bold" pitchFamily="34" charset="0"/>
                <a:cs typeface="Barlow Bold" pitchFamily="34" charset="0"/>
              </a:rPr>
              <a:t>4</a:t>
            </a:r>
            <a:endParaRPr lang="zh-CN" altLang="en-US" sz="3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10" name="矩形"/>
          <p:cNvSpPr>
            <a:spLocks/>
          </p:cNvSpPr>
          <p:nvPr/>
        </p:nvSpPr>
        <p:spPr>
          <a:xfrm rot="0">
            <a:off x="5878562" y="3048000"/>
            <a:ext cx="1558975" cy="194815"/>
          </a:xfrm>
          <a:prstGeom prst="rect"/>
          <a:noFill/>
          <a:ln w="12700" cmpd="sng" cap="flat">
            <a:noFill/>
            <a:prstDash val="solid"/>
            <a:miter/>
          </a:ln>
        </p:spPr>
        <p:txBody>
          <a:bodyPr vert="horz" wrap="none" lIns="0" tIns="0" rIns="0" bIns="0" anchor="t" anchorCtr="0">
            <a:prstTxWarp prst="textNoShape"/>
          </a:bodyPr>
          <a:lstStyle/>
          <a:p>
            <a:pPr marL="0" indent="0" algn="ctr">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Years of Failure</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111" name="矩形"/>
          <p:cNvSpPr>
            <a:spLocks/>
          </p:cNvSpPr>
          <p:nvPr/>
        </p:nvSpPr>
        <p:spPr>
          <a:xfrm rot="0">
            <a:off x="4646042" y="3313881"/>
            <a:ext cx="4024015" cy="568597"/>
          </a:xfrm>
          <a:prstGeom prst="rect"/>
          <a:noFill/>
          <a:ln w="12700" cmpd="sng" cap="flat">
            <a:noFill/>
            <a:prstDash val="solid"/>
            <a:miter/>
          </a:ln>
        </p:spPr>
        <p:txBody>
          <a:bodyPr vert="horz" wrap="square" lIns="0" tIns="0" rIns="0" bIns="0" anchor="t" anchorCtr="0">
            <a:prstTxWarp prst="textNoShape"/>
          </a:bodyPr>
          <a:lstStyle/>
          <a:p>
            <a:pPr marL="0" indent="0" algn="ctr">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Systemic governance and quality assurance failures continued between 2011 and 2015 before being exposed through external review (Mazars, 2015).</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12" name="圆角矩形"/>
          <p:cNvSpPr>
            <a:spLocks/>
          </p:cNvSpPr>
          <p:nvPr/>
        </p:nvSpPr>
        <p:spPr>
          <a:xfrm rot="0">
            <a:off x="473943" y="4015753"/>
            <a:ext cx="8196113" cy="943106"/>
          </a:xfrm>
          <a:prstGeom prst="roundRect">
            <a:avLst>
              <a:gd name="adj" fmla="val 27277"/>
            </a:avLst>
          </a:prstGeom>
          <a:solidFill>
            <a:srgbClr val="FFB3B4"/>
          </a:solidFill>
          <a:ln w="12700" cmpd="sng" cap="flat">
            <a:noFill/>
            <a:prstDash val="solid"/>
            <a:miter/>
          </a:ln>
        </p:spPr>
      </p:sp>
      <p:pic>
        <p:nvPicPr>
          <p:cNvPr id="113" name="图片" descr="preencoded.png"/>
          <p:cNvPicPr>
            <a:picLocks noChangeAspect="1"/>
          </p:cNvPicPr>
          <p:nvPr/>
        </p:nvPicPr>
        <p:blipFill>
          <a:blip r:embed="rId1" cstate="print"/>
          <a:stretch>
            <a:fillRect/>
          </a:stretch>
        </p:blipFill>
        <p:spPr>
          <a:xfrm rot="0">
            <a:off x="615453" y="4124771"/>
            <a:ext cx="148083" cy="118467"/>
          </a:xfrm>
          <a:prstGeom prst="rect"/>
          <a:noFill/>
          <a:ln w="12700" cmpd="sng" cap="flat">
            <a:noFill/>
            <a:prstDash val="solid"/>
            <a:miter/>
          </a:ln>
        </p:spPr>
      </p:pic>
      <p:sp>
        <p:nvSpPr>
          <p:cNvPr id="114" name="矩形"/>
          <p:cNvSpPr>
            <a:spLocks/>
          </p:cNvSpPr>
          <p:nvPr/>
        </p:nvSpPr>
        <p:spPr>
          <a:xfrm rot="0">
            <a:off x="858962" y="4080033"/>
            <a:ext cx="7692628" cy="808488"/>
          </a:xfrm>
          <a:prstGeom prst="rect"/>
          <a:noFill/>
          <a:ln w="12700" cmpd="sng" cap="flat">
            <a:noFill/>
            <a:prstDash val="solid"/>
            <a:miter/>
          </a:ln>
        </p:spPr>
        <p:txBody>
          <a:bodyPr vert="horz" wrap="square" lIns="0" tIns="0" rIns="0" bIns="0" anchor="t" anchorCtr="0">
            <a:prstTxWarp prst="textNoShape"/>
          </a:bodyPr>
          <a:lstStyle/>
          <a:p>
            <a:pPr marL="0" indent="0" algn="just">
              <a:lnSpc>
                <a:spcPct val="100000"/>
              </a:lnSpc>
              <a:spcBef>
                <a:spcPts val="0"/>
              </a:spcBef>
              <a:spcAft>
                <a:spcPts val="0"/>
              </a:spcAft>
              <a:buNone/>
            </a:pPr>
            <a:r>
              <a:rPr lang="en-US" altLang="zh-CN" sz="1050" b="0" i="0" u="none" strike="noStrike" kern="1200" cap="none" spc="0" baseline="0">
                <a:solidFill>
                  <a:schemeClr val="tx1"/>
                </a:solidFill>
                <a:latin typeface="Calibri" pitchFamily="0" charset="0"/>
                <a:ea typeface="等线" pitchFamily="0" charset="0"/>
                <a:cs typeface="Calibri" pitchFamily="0" charset="0"/>
              </a:rPr>
              <a:t>The Mazars report covered 10,306 deaths reported from 2011 to 2015 within the Southern Health NHS Foundation Trust and identified 722 cases of unexpected deaths. From the findings of the study, it is clear that less than 1% of all deaths reported in relation to people with learning disabilities were investigated officially, implying that there were major problems within mortality review processes. The major problems took four years to be recognized officially. The figures indicate poor governance, accountability, and learning within the organization (Mazars, 2015; Brummell et al., 2023).</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12526723"/>
      </p:ext>
    </p:extLst>
  </p:cSld>
  <p:clrMapOvr>
    <a:masterClrMapping/>
  </p:clrMapOvr>
</p:sld>
</file>

<file path=ppt/slides/slide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pic>
        <p:nvPicPr>
          <p:cNvPr id="118" name="图片" descr="preencoded.png"/>
          <p:cNvPicPr>
            <a:picLocks noChangeAspect="1"/>
          </p:cNvPicPr>
          <p:nvPr/>
        </p:nvPicPr>
        <p:blipFill>
          <a:blip r:embed="rId1" cstate="print"/>
          <a:stretch>
            <a:fillRect/>
          </a:stretch>
        </p:blipFill>
        <p:spPr>
          <a:xfrm rot="0">
            <a:off x="5543550" y="0"/>
            <a:ext cx="3600450" cy="5143500"/>
          </a:xfrm>
          <a:prstGeom prst="rect"/>
          <a:noFill/>
          <a:ln w="12700" cmpd="sng" cap="flat">
            <a:noFill/>
            <a:prstDash val="solid"/>
            <a:miter/>
          </a:ln>
        </p:spPr>
      </p:pic>
      <p:sp>
        <p:nvSpPr>
          <p:cNvPr id="119" name="矩形"/>
          <p:cNvSpPr>
            <a:spLocks/>
          </p:cNvSpPr>
          <p:nvPr/>
        </p:nvSpPr>
        <p:spPr>
          <a:xfrm rot="0">
            <a:off x="473943" y="359271"/>
            <a:ext cx="4767114" cy="706338"/>
          </a:xfrm>
          <a:prstGeom prst="rect"/>
          <a:noFill/>
          <a:ln w="12700" cmpd="sng" cap="flat">
            <a:noFill/>
            <a:prstDash val="solid"/>
            <a:miter/>
          </a:ln>
        </p:spPr>
        <p:txBody>
          <a:bodyPr vert="horz" wrap="square" lIns="0" tIns="0" rIns="0" bIns="0" anchor="t" anchorCtr="0">
            <a:prstTxWarp prst="textNoShape"/>
          </a:bodyPr>
          <a:lstStyle/>
          <a:p>
            <a:pPr marL="0" indent="0" algn="l">
              <a:lnSpc>
                <a:spcPct val="104000"/>
              </a:lnSpc>
              <a:spcBef>
                <a:spcPts val="0"/>
              </a:spcBef>
              <a:spcAft>
                <a:spcPts val="0"/>
              </a:spcAft>
              <a:buNone/>
            </a:pPr>
            <a:r>
              <a:rPr lang="en-US" altLang="zh-CN" sz="2200" b="1" i="0" u="none" strike="noStrike" kern="1200" cap="none" spc="0" baseline="0">
                <a:solidFill>
                  <a:srgbClr val="2E3C4E"/>
                </a:solidFill>
                <a:latin typeface="Barlow Bold" pitchFamily="34" charset="0"/>
                <a:ea typeface="Barlow Bold" pitchFamily="34" charset="0"/>
                <a:cs typeface="Barlow Bold" pitchFamily="34" charset="0"/>
              </a:rPr>
              <a:t>Swiss Cheese Model (Theoretical Framework)</a:t>
            </a:r>
            <a:endParaRPr lang="zh-CN" altLang="en-US" sz="2200" b="0" i="0" u="none" strike="noStrike" kern="1200" cap="none" spc="0" baseline="0">
              <a:solidFill>
                <a:schemeClr val="tx1"/>
              </a:solidFill>
              <a:latin typeface="Calibri" pitchFamily="0" charset="0"/>
              <a:ea typeface="等线" pitchFamily="0" charset="0"/>
              <a:cs typeface="Calibri" pitchFamily="0" charset="0"/>
            </a:endParaRPr>
          </a:p>
        </p:txBody>
      </p:sp>
      <p:sp>
        <p:nvSpPr>
          <p:cNvPr id="120" name="矩形"/>
          <p:cNvSpPr>
            <a:spLocks/>
          </p:cNvSpPr>
          <p:nvPr/>
        </p:nvSpPr>
        <p:spPr>
          <a:xfrm rot="0">
            <a:off x="473943" y="1211535"/>
            <a:ext cx="4767114" cy="491133"/>
          </a:xfrm>
          <a:prstGeom prst="rect"/>
          <a:noFill/>
          <a:ln w="12700" cmpd="sng" cap="flat">
            <a:noFill/>
            <a:prstDash val="solid"/>
            <a:miter/>
          </a:ln>
        </p:spPr>
        <p:txBody>
          <a:bodyPr vert="horz" wrap="square" lIns="0" tIns="0" rIns="0" bIns="0" anchor="t" anchorCtr="0">
            <a:prstTxWarp prst="textNoShape"/>
          </a:bodyPr>
          <a:lstStyle/>
          <a:p>
            <a:pPr marL="0" indent="0" algn="l">
              <a:lnSpc>
                <a:spcPct val="127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The Swiss Cheese Model explains how patient harm occurs when weaknesses within multiple organisational defence layers align and allow hazards to pass through safety barriers (Wiegmann et al., 2022).</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121" name="圆角矩形"/>
          <p:cNvSpPr>
            <a:spLocks/>
          </p:cNvSpPr>
          <p:nvPr/>
        </p:nvSpPr>
        <p:spPr>
          <a:xfrm rot="0">
            <a:off x="396627" y="1812131"/>
            <a:ext cx="2407221" cy="2972098"/>
          </a:xfrm>
          <a:prstGeom prst="roundRect">
            <a:avLst>
              <a:gd name="adj" fmla="val 10703"/>
            </a:avLst>
          </a:prstGeom>
          <a:solidFill>
            <a:srgbClr val="063E5F"/>
          </a:solidFill>
          <a:ln w="12700" cmpd="sng" cap="flat">
            <a:noFill/>
            <a:prstDash val="solid"/>
            <a:miter/>
          </a:ln>
        </p:spPr>
      </p:sp>
      <p:sp>
        <p:nvSpPr>
          <p:cNvPr id="122" name="矩形"/>
          <p:cNvSpPr>
            <a:spLocks/>
          </p:cNvSpPr>
          <p:nvPr/>
        </p:nvSpPr>
        <p:spPr>
          <a:xfrm rot="0">
            <a:off x="503932" y="1909389"/>
            <a:ext cx="1870025" cy="17658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FFFFFF"/>
                </a:solidFill>
                <a:latin typeface="Barlow Bold" pitchFamily="34" charset="0"/>
                <a:ea typeface="Barlow Bold" pitchFamily="34" charset="0"/>
                <a:cs typeface="Barlow Bold" pitchFamily="34" charset="0"/>
              </a:rPr>
              <a:t>Key Principles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123" name="矩形"/>
          <p:cNvSpPr>
            <a:spLocks/>
          </p:cNvSpPr>
          <p:nvPr/>
        </p:nvSpPr>
        <p:spPr>
          <a:xfrm rot="0">
            <a:off x="503932" y="2183234"/>
            <a:ext cx="2192610" cy="1936849"/>
          </a:xfrm>
          <a:prstGeom prst="rect"/>
          <a:noFill/>
          <a:ln w="12700" cmpd="sng" cap="flat">
            <a:noFill/>
            <a:prstDash val="solid"/>
            <a:miter/>
          </a:ln>
        </p:spPr>
        <p:txBody>
          <a:bodyPr vert="horz" wrap="square" lIns="0" tIns="0" rIns="0" bIns="0" anchor="t" anchorCtr="0">
            <a:prstTxWarp prst="textNoShape"/>
          </a:bodyPr>
          <a:lstStyle/>
          <a:p>
            <a:pPr marL="342900" indent="-342900" algn="l">
              <a:lnSpc>
                <a:spcPct val="127000"/>
              </a:lnSpc>
              <a:spcBef>
                <a:spcPts val="0"/>
              </a:spcBef>
              <a:spcAft>
                <a:spcPts val="0"/>
              </a:spcAft>
              <a:buClrTx/>
              <a:buChar char="•"/>
            </a:pPr>
            <a:r>
              <a:rPr lang="en-US" altLang="zh-CN" sz="900" b="0" i="0" u="none" strike="noStrike" kern="1200" cap="none" spc="0" baseline="0">
                <a:solidFill>
                  <a:srgbClr val="FFFFFF"/>
                </a:solidFill>
                <a:latin typeface="Montserrat" pitchFamily="34" charset="0"/>
                <a:ea typeface="Montserrat" pitchFamily="34" charset="0"/>
                <a:cs typeface="Montserrat" pitchFamily="34" charset="0"/>
              </a:rPr>
              <a:t>Healthcare systems contain multiple safety barriers.</a:t>
            </a:r>
            <a:endParaRPr lang="en-US" altLang="zh-CN" sz="900" b="0" i="0" u="none" strike="noStrike" kern="1200" cap="none" spc="0" baseline="0">
              <a:solidFill>
                <a:schemeClr val="tx1"/>
              </a:solidFill>
              <a:latin typeface="Calibri" pitchFamily="0" charset="0"/>
              <a:ea typeface="等线" pitchFamily="0" charset="0"/>
              <a:cs typeface="Calibri" pitchFamily="0" charset="0"/>
            </a:endParaRPr>
          </a:p>
          <a:p>
            <a:pPr marL="342900" indent="-342900" algn="l">
              <a:lnSpc>
                <a:spcPct val="127000"/>
              </a:lnSpc>
              <a:spcBef>
                <a:spcPts val="0"/>
              </a:spcBef>
              <a:spcAft>
                <a:spcPts val="0"/>
              </a:spcAft>
              <a:buClrTx/>
              <a:buChar char="•"/>
            </a:pPr>
            <a:r>
              <a:rPr lang="en-US" altLang="zh-CN" sz="900" b="0" i="0" u="none" strike="noStrike" kern="1200" cap="none" spc="0" baseline="0">
                <a:solidFill>
                  <a:srgbClr val="FFFFFF"/>
                </a:solidFill>
                <a:latin typeface="Montserrat" pitchFamily="34" charset="0"/>
                <a:ea typeface="Montserrat" pitchFamily="34" charset="0"/>
                <a:cs typeface="Montserrat" pitchFamily="34" charset="0"/>
              </a:rPr>
              <a:t>Every barrier contains potential weaknesses or holes.</a:t>
            </a:r>
            <a:endParaRPr lang="en-US" altLang="zh-CN" sz="900" b="0" i="0" u="none" strike="noStrike" kern="1200" cap="none" spc="0" baseline="0">
              <a:solidFill>
                <a:schemeClr val="tx1"/>
              </a:solidFill>
              <a:latin typeface="Calibri" pitchFamily="0" charset="0"/>
              <a:ea typeface="等线" pitchFamily="0" charset="0"/>
              <a:cs typeface="Calibri" pitchFamily="0" charset="0"/>
            </a:endParaRPr>
          </a:p>
          <a:p>
            <a:pPr marL="342900" indent="-342900" algn="l">
              <a:lnSpc>
                <a:spcPct val="127000"/>
              </a:lnSpc>
              <a:spcBef>
                <a:spcPts val="0"/>
              </a:spcBef>
              <a:spcAft>
                <a:spcPts val="0"/>
              </a:spcAft>
              <a:buClrTx/>
              <a:buChar char="•"/>
            </a:pPr>
            <a:r>
              <a:rPr lang="en-US" altLang="zh-CN" sz="900" b="0" i="0" u="none" strike="noStrike" kern="1200" cap="none" spc="0" baseline="0">
                <a:solidFill>
                  <a:srgbClr val="FFFFFF"/>
                </a:solidFill>
                <a:latin typeface="Montserrat" pitchFamily="34" charset="0"/>
                <a:ea typeface="Montserrat" pitchFamily="34" charset="0"/>
                <a:cs typeface="Montserrat" pitchFamily="34" charset="0"/>
              </a:rPr>
              <a:t>Harm occurs when weaknesses align.</a:t>
            </a:r>
            <a:endParaRPr lang="en-US" altLang="zh-CN" sz="900" b="0" i="0" u="none" strike="noStrike" kern="1200" cap="none" spc="0" baseline="0">
              <a:solidFill>
                <a:schemeClr val="tx1"/>
              </a:solidFill>
              <a:latin typeface="Calibri" pitchFamily="0" charset="0"/>
              <a:ea typeface="等线" pitchFamily="0" charset="0"/>
              <a:cs typeface="Calibri" pitchFamily="0" charset="0"/>
            </a:endParaRPr>
          </a:p>
          <a:p>
            <a:pPr marL="342900" indent="-342900" algn="l">
              <a:lnSpc>
                <a:spcPct val="127000"/>
              </a:lnSpc>
              <a:spcBef>
                <a:spcPts val="0"/>
              </a:spcBef>
              <a:spcAft>
                <a:spcPts val="0"/>
              </a:spcAft>
              <a:buClrTx/>
              <a:buChar char="•"/>
            </a:pPr>
            <a:r>
              <a:rPr lang="en-US" altLang="zh-CN" sz="900" b="0" i="0" u="none" strike="noStrike" kern="1200" cap="none" spc="0" baseline="0">
                <a:solidFill>
                  <a:srgbClr val="FFFFFF"/>
                </a:solidFill>
                <a:latin typeface="Montserrat" pitchFamily="34" charset="0"/>
                <a:ea typeface="Montserrat" pitchFamily="34" charset="0"/>
                <a:cs typeface="Montserrat" pitchFamily="34" charset="0"/>
              </a:rPr>
              <a:t>The model focuses on systems rather than individual blame.</a:t>
            </a:r>
            <a:endParaRPr lang="en-US" altLang="zh-CN" sz="900" b="0" i="0" u="none" strike="noStrike" kern="1200" cap="none" spc="0" baseline="0">
              <a:solidFill>
                <a:schemeClr val="tx1"/>
              </a:solidFill>
              <a:latin typeface="Calibri" pitchFamily="0" charset="0"/>
              <a:ea typeface="等线" pitchFamily="0" charset="0"/>
              <a:cs typeface="Calibri" pitchFamily="0" charset="0"/>
            </a:endParaRPr>
          </a:p>
          <a:p>
            <a:pPr marL="342900" indent="-342900" algn="l">
              <a:lnSpc>
                <a:spcPct val="127000"/>
              </a:lnSpc>
              <a:spcBef>
                <a:spcPts val="0"/>
              </a:spcBef>
              <a:spcAft>
                <a:spcPts val="0"/>
              </a:spcAft>
              <a:buClrTx/>
              <a:buChar char="•"/>
            </a:pPr>
            <a:r>
              <a:rPr lang="en-US" altLang="zh-CN" sz="900" b="0" i="0" u="none" strike="noStrike" kern="1200" cap="none" spc="0" baseline="0">
                <a:solidFill>
                  <a:srgbClr val="FFFFFF"/>
                </a:solidFill>
                <a:latin typeface="Montserrat" pitchFamily="34" charset="0"/>
                <a:ea typeface="Montserrat" pitchFamily="34" charset="0"/>
                <a:cs typeface="Montserrat" pitchFamily="34" charset="0"/>
              </a:rPr>
              <a:t>Organisational learning and quality improvement can reduce system vulnerabilities (Wiegmann et al., 2022).</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124" name="矩形"/>
          <p:cNvSpPr>
            <a:spLocks/>
          </p:cNvSpPr>
          <p:nvPr/>
        </p:nvSpPr>
        <p:spPr>
          <a:xfrm rot="0">
            <a:off x="2993231" y="1909389"/>
            <a:ext cx="1870025" cy="17658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2E3C4E"/>
                </a:solidFill>
                <a:latin typeface="Barlow Bold" pitchFamily="34" charset="0"/>
                <a:ea typeface="Barlow Bold" pitchFamily="34" charset="0"/>
                <a:cs typeface="Barlow Bold" pitchFamily="34" charset="0"/>
              </a:rPr>
              <a:t>Categories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125" name="圆角矩形"/>
          <p:cNvSpPr>
            <a:spLocks/>
          </p:cNvSpPr>
          <p:nvPr/>
        </p:nvSpPr>
        <p:spPr>
          <a:xfrm rot="0">
            <a:off x="2993231" y="2195438"/>
            <a:ext cx="2252588" cy="400719"/>
          </a:xfrm>
          <a:prstGeom prst="roundRect">
            <a:avLst>
              <a:gd name="adj" fmla="val 40194"/>
            </a:avLst>
          </a:prstGeom>
          <a:solidFill>
            <a:srgbClr val="D4E9F7"/>
          </a:solidFill>
          <a:ln w="4763" cmpd="sng" cap="flat">
            <a:solidFill>
              <a:srgbClr val="BACFDD"/>
            </a:solidFill>
            <a:prstDash val="solid"/>
            <a:round/>
          </a:ln>
        </p:spPr>
      </p:sp>
      <p:sp>
        <p:nvSpPr>
          <p:cNvPr id="126" name="矩形"/>
          <p:cNvSpPr>
            <a:spLocks/>
          </p:cNvSpPr>
          <p:nvPr/>
        </p:nvSpPr>
        <p:spPr>
          <a:xfrm rot="0">
            <a:off x="3105298" y="2307506"/>
            <a:ext cx="1412825" cy="17658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Active Failures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127" name="圆角矩形"/>
          <p:cNvSpPr>
            <a:spLocks/>
          </p:cNvSpPr>
          <p:nvPr/>
        </p:nvSpPr>
        <p:spPr>
          <a:xfrm rot="0">
            <a:off x="2993231" y="2693417"/>
            <a:ext cx="2252588" cy="400720"/>
          </a:xfrm>
          <a:prstGeom prst="roundRect">
            <a:avLst>
              <a:gd name="adj" fmla="val 40194"/>
            </a:avLst>
          </a:prstGeom>
          <a:solidFill>
            <a:srgbClr val="D4E9F7"/>
          </a:solidFill>
          <a:ln w="4763" cmpd="sng" cap="flat">
            <a:solidFill>
              <a:srgbClr val="BACFDD"/>
            </a:solidFill>
            <a:prstDash val="solid"/>
            <a:round/>
          </a:ln>
        </p:spPr>
      </p:sp>
      <p:sp>
        <p:nvSpPr>
          <p:cNvPr id="128" name="矩形"/>
          <p:cNvSpPr>
            <a:spLocks/>
          </p:cNvSpPr>
          <p:nvPr/>
        </p:nvSpPr>
        <p:spPr>
          <a:xfrm rot="0">
            <a:off x="3105298" y="2805485"/>
            <a:ext cx="1589559" cy="17658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Local Working Conditions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129" name="圆角矩形"/>
          <p:cNvSpPr>
            <a:spLocks/>
          </p:cNvSpPr>
          <p:nvPr/>
        </p:nvSpPr>
        <p:spPr>
          <a:xfrm rot="0">
            <a:off x="2993231" y="3191396"/>
            <a:ext cx="2252588" cy="577303"/>
          </a:xfrm>
          <a:prstGeom prst="roundRect">
            <a:avLst>
              <a:gd name="adj" fmla="val 27898"/>
            </a:avLst>
          </a:prstGeom>
          <a:solidFill>
            <a:srgbClr val="D4E9F7"/>
          </a:solidFill>
          <a:ln w="4763" cmpd="sng" cap="flat">
            <a:solidFill>
              <a:srgbClr val="BACFDD"/>
            </a:solidFill>
            <a:prstDash val="solid"/>
            <a:round/>
          </a:ln>
        </p:spPr>
      </p:sp>
      <p:sp>
        <p:nvSpPr>
          <p:cNvPr id="130" name="矩形"/>
          <p:cNvSpPr>
            <a:spLocks/>
          </p:cNvSpPr>
          <p:nvPr/>
        </p:nvSpPr>
        <p:spPr>
          <a:xfrm rot="0">
            <a:off x="3105298" y="3303463"/>
            <a:ext cx="2028453" cy="353169"/>
          </a:xfrm>
          <a:prstGeom prst="rect"/>
          <a:noFill/>
          <a:ln w="12700" cmpd="sng" cap="flat">
            <a:noFill/>
            <a:prstDash val="solid"/>
            <a:miter/>
          </a:ln>
        </p:spPr>
        <p:txBody>
          <a:bodyPr vert="horz" wrap="square" lIns="0" tIns="0" rIns="0" bIns="0" anchor="t" anchorCtr="0">
            <a:prstTxWarp prst="textNoShape"/>
          </a:bodyPr>
          <a:lstStyle/>
          <a:p>
            <a:pPr marL="0" indent="0" algn="l">
              <a:lnSpc>
                <a:spcPct val="104000"/>
              </a:lnSpc>
              <a:spcBef>
                <a:spcPts val="0"/>
              </a:spcBef>
              <a:spcAft>
                <a:spcPts val="0"/>
              </a:spcAft>
              <a:buNone/>
            </a:pPr>
            <a:r>
              <a:rPr lang="en-US" altLang="zh-CN" sz="1100" b="1" i="0" u="none" strike="noStrike" kern="1200" cap="none" spc="0" baseline="0">
                <a:solidFill>
                  <a:srgbClr val="384653"/>
                </a:solidFill>
                <a:latin typeface="Barlow Bold" pitchFamily="34" charset="0"/>
                <a:ea typeface="Barlow Bold" pitchFamily="34" charset="0"/>
                <a:cs typeface="Barlow Bold" pitchFamily="34" charset="0"/>
              </a:rPr>
              <a:t>Latent Organisational Conditions</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
        <p:nvSpPr>
          <p:cNvPr id="131" name="矩形"/>
          <p:cNvSpPr>
            <a:spLocks/>
          </p:cNvSpPr>
          <p:nvPr/>
        </p:nvSpPr>
        <p:spPr>
          <a:xfrm rot="0">
            <a:off x="2993231" y="3878162"/>
            <a:ext cx="2140521" cy="975777"/>
          </a:xfrm>
          <a:prstGeom prst="rect"/>
          <a:noFill/>
          <a:ln w="12700" cmpd="sng" cap="flat">
            <a:noFill/>
            <a:prstDash val="solid"/>
            <a:miter/>
          </a:ln>
        </p:spPr>
        <p:txBody>
          <a:bodyPr vert="horz" wrap="square" lIns="0" tIns="0" rIns="0" bIns="0" anchor="t" anchorCtr="0">
            <a:prstTxWarp prst="textNoShape"/>
          </a:bodyPr>
          <a:lstStyle/>
          <a:p>
            <a:pPr marL="0" indent="0" algn="l">
              <a:lnSpc>
                <a:spcPct val="127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The model is widely used within healthcare quality assurance and patient safety investigations to understand complex system failures (Wiegmann et al., 2022).</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51870606"/>
      </p:ext>
    </p:extLst>
  </p:cSld>
  <p:clrMapOvr>
    <a:masterClrMapping/>
  </p:clrMapOvr>
</p:sld>
</file>

<file path=ppt/slides/slide7.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35" name="矩形"/>
          <p:cNvSpPr>
            <a:spLocks/>
          </p:cNvSpPr>
          <p:nvPr/>
        </p:nvSpPr>
        <p:spPr>
          <a:xfrm rot="0">
            <a:off x="473943" y="586160"/>
            <a:ext cx="5541987" cy="389706"/>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Southern Health Swiss Cheese Model</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136" name="圆角矩形"/>
          <p:cNvSpPr>
            <a:spLocks/>
          </p:cNvSpPr>
          <p:nvPr/>
        </p:nvSpPr>
        <p:spPr>
          <a:xfrm rot="0">
            <a:off x="473943" y="1212800"/>
            <a:ext cx="8196113" cy="2426419"/>
          </a:xfrm>
          <a:prstGeom prst="roundRect">
            <a:avLst>
              <a:gd name="adj" fmla="val 7324"/>
            </a:avLst>
          </a:prstGeom>
          <a:noFill/>
          <a:ln w="4763" cmpd="sng" cap="flat">
            <a:solidFill>
              <a:srgbClr val="000000">
                <a:alpha val="8000"/>
              </a:srgbClr>
            </a:solidFill>
            <a:prstDash val="solid"/>
            <a:round/>
          </a:ln>
        </p:spPr>
      </p:sp>
      <p:sp>
        <p:nvSpPr>
          <p:cNvPr id="137" name="矩形"/>
          <p:cNvSpPr>
            <a:spLocks/>
          </p:cNvSpPr>
          <p:nvPr/>
        </p:nvSpPr>
        <p:spPr>
          <a:xfrm rot="0">
            <a:off x="538014" y="1217563"/>
            <a:ext cx="2292175" cy="343570"/>
          </a:xfrm>
          <a:prstGeom prst="rect"/>
          <a:solidFill>
            <a:srgbClr val="2589C9"/>
          </a:solidFill>
          <a:ln w="12700" cmpd="sng" cap="flat">
            <a:noFill/>
            <a:prstDash val="solid"/>
            <a:miter/>
          </a:ln>
        </p:spPr>
      </p:sp>
      <p:sp>
        <p:nvSpPr>
          <p:cNvPr id="138" name="矩形"/>
          <p:cNvSpPr>
            <a:spLocks/>
          </p:cNvSpPr>
          <p:nvPr/>
        </p:nvSpPr>
        <p:spPr>
          <a:xfrm rot="0">
            <a:off x="597247" y="1293391"/>
            <a:ext cx="2510060"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1" i="0" u="none" strike="noStrike" kern="1200" cap="none" spc="0" baseline="0">
                <a:solidFill>
                  <a:srgbClr val="000000"/>
                </a:solidFill>
                <a:latin typeface="Montserrat" pitchFamily="34" charset="0"/>
                <a:ea typeface="Montserrat" pitchFamily="34" charset="0"/>
                <a:cs typeface="Montserrat" pitchFamily="34" charset="0"/>
              </a:rPr>
              <a:t>Defence Layer</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39" name="矩形"/>
          <p:cNvSpPr>
            <a:spLocks/>
          </p:cNvSpPr>
          <p:nvPr/>
        </p:nvSpPr>
        <p:spPr>
          <a:xfrm rot="0">
            <a:off x="2770956" y="1217563"/>
            <a:ext cx="2947169" cy="343570"/>
          </a:xfrm>
          <a:prstGeom prst="rect"/>
          <a:solidFill>
            <a:srgbClr val="2589C9"/>
          </a:solidFill>
          <a:ln w="12700" cmpd="sng" cap="flat">
            <a:noFill/>
            <a:prstDash val="solid"/>
            <a:miter/>
          </a:ln>
        </p:spPr>
      </p:sp>
      <p:sp>
        <p:nvSpPr>
          <p:cNvPr id="140" name="矩形"/>
          <p:cNvSpPr>
            <a:spLocks/>
          </p:cNvSpPr>
          <p:nvPr/>
        </p:nvSpPr>
        <p:spPr>
          <a:xfrm rot="0">
            <a:off x="2891805" y="1293391"/>
            <a:ext cx="3162671"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1" i="0" u="none" strike="noStrike" kern="1200" cap="none" spc="0" baseline="0">
                <a:solidFill>
                  <a:srgbClr val="000000"/>
                </a:solidFill>
                <a:latin typeface="Montserrat" pitchFamily="34" charset="0"/>
                <a:ea typeface="Montserrat" pitchFamily="34" charset="0"/>
                <a:cs typeface="Montserrat" pitchFamily="34" charset="0"/>
              </a:rPr>
              <a:t>Intended Function</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41" name="矩形"/>
          <p:cNvSpPr>
            <a:spLocks/>
          </p:cNvSpPr>
          <p:nvPr/>
        </p:nvSpPr>
        <p:spPr>
          <a:xfrm rot="0">
            <a:off x="5718125" y="1217563"/>
            <a:ext cx="2947168" cy="343570"/>
          </a:xfrm>
          <a:prstGeom prst="rect"/>
          <a:solidFill>
            <a:srgbClr val="2589C9"/>
          </a:solidFill>
          <a:ln w="12700" cmpd="sng" cap="flat">
            <a:noFill/>
            <a:prstDash val="solid"/>
            <a:miter/>
          </a:ln>
        </p:spPr>
      </p:sp>
      <p:sp>
        <p:nvSpPr>
          <p:cNvPr id="142" name="矩形"/>
          <p:cNvSpPr>
            <a:spLocks/>
          </p:cNvSpPr>
          <p:nvPr/>
        </p:nvSpPr>
        <p:spPr>
          <a:xfrm rot="0">
            <a:off x="5838974" y="1293391"/>
            <a:ext cx="3165053"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1" i="0" u="none" strike="noStrike" kern="1200" cap="none" spc="0" baseline="0">
                <a:solidFill>
                  <a:srgbClr val="000000"/>
                </a:solidFill>
                <a:latin typeface="Montserrat" pitchFamily="34" charset="0"/>
                <a:ea typeface="Montserrat" pitchFamily="34" charset="0"/>
                <a:cs typeface="Montserrat" pitchFamily="34" charset="0"/>
              </a:rPr>
              <a:t>Hole (Weakness)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43" name="矩形"/>
          <p:cNvSpPr>
            <a:spLocks/>
          </p:cNvSpPr>
          <p:nvPr/>
        </p:nvSpPr>
        <p:spPr>
          <a:xfrm rot="0">
            <a:off x="597247" y="1639341"/>
            <a:ext cx="2510060"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Mortality Reviews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44" name="矩形"/>
          <p:cNvSpPr>
            <a:spLocks/>
          </p:cNvSpPr>
          <p:nvPr/>
        </p:nvSpPr>
        <p:spPr>
          <a:xfrm rot="0">
            <a:off x="2891805" y="1639341"/>
            <a:ext cx="3162671"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Identify concerns following deaths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45" name="矩形"/>
          <p:cNvSpPr>
            <a:spLocks/>
          </p:cNvSpPr>
          <p:nvPr/>
        </p:nvSpPr>
        <p:spPr>
          <a:xfrm rot="0">
            <a:off x="5838974" y="1639341"/>
            <a:ext cx="3165053"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Many deaths not reviewed</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46" name="矩形"/>
          <p:cNvSpPr>
            <a:spLocks/>
          </p:cNvSpPr>
          <p:nvPr/>
        </p:nvSpPr>
        <p:spPr>
          <a:xfrm rot="0">
            <a:off x="597247" y="1985293"/>
            <a:ext cx="25100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Incident Reporting</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47" name="矩形"/>
          <p:cNvSpPr>
            <a:spLocks/>
          </p:cNvSpPr>
          <p:nvPr/>
        </p:nvSpPr>
        <p:spPr>
          <a:xfrm rot="0">
            <a:off x="2891805" y="1985293"/>
            <a:ext cx="3162671"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Escalate patient safety concerns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48" name="矩形"/>
          <p:cNvSpPr>
            <a:spLocks/>
          </p:cNvSpPr>
          <p:nvPr/>
        </p:nvSpPr>
        <p:spPr>
          <a:xfrm rot="0">
            <a:off x="5838974" y="1985293"/>
            <a:ext cx="316505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Inconsistent reporting</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49" name="矩形"/>
          <p:cNvSpPr>
            <a:spLocks/>
          </p:cNvSpPr>
          <p:nvPr/>
        </p:nvSpPr>
        <p:spPr>
          <a:xfrm rot="0">
            <a:off x="597247" y="2331244"/>
            <a:ext cx="25100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Governance Systems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0" name="矩形"/>
          <p:cNvSpPr>
            <a:spLocks/>
          </p:cNvSpPr>
          <p:nvPr/>
        </p:nvSpPr>
        <p:spPr>
          <a:xfrm rot="0">
            <a:off x="2891805" y="2331244"/>
            <a:ext cx="3162671"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Monitor organisational risks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1" name="矩形"/>
          <p:cNvSpPr>
            <a:spLocks/>
          </p:cNvSpPr>
          <p:nvPr/>
        </p:nvSpPr>
        <p:spPr>
          <a:xfrm rot="0">
            <a:off x="5838974" y="2331244"/>
            <a:ext cx="316505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Weak oversight</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2" name="矩形"/>
          <p:cNvSpPr>
            <a:spLocks/>
          </p:cNvSpPr>
          <p:nvPr/>
        </p:nvSpPr>
        <p:spPr>
          <a:xfrm rot="0">
            <a:off x="597247" y="2677194"/>
            <a:ext cx="25100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Leadership Accountability</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3" name="矩形"/>
          <p:cNvSpPr>
            <a:spLocks/>
          </p:cNvSpPr>
          <p:nvPr/>
        </p:nvSpPr>
        <p:spPr>
          <a:xfrm rot="0">
            <a:off x="2891805" y="2677194"/>
            <a:ext cx="3162671"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Ensure corrective action</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4" name="矩形"/>
          <p:cNvSpPr>
            <a:spLocks/>
          </p:cNvSpPr>
          <p:nvPr/>
        </p:nvSpPr>
        <p:spPr>
          <a:xfrm rot="0">
            <a:off x="5838974" y="2677194"/>
            <a:ext cx="316505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Delayed response</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5" name="矩形"/>
          <p:cNvSpPr>
            <a:spLocks/>
          </p:cNvSpPr>
          <p:nvPr/>
        </p:nvSpPr>
        <p:spPr>
          <a:xfrm rot="0">
            <a:off x="597247" y="3023145"/>
            <a:ext cx="25100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Organisational Learning</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6" name="矩形"/>
          <p:cNvSpPr>
            <a:spLocks/>
          </p:cNvSpPr>
          <p:nvPr/>
        </p:nvSpPr>
        <p:spPr>
          <a:xfrm rot="0">
            <a:off x="2891805" y="3023145"/>
            <a:ext cx="3162671"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Implement service improvements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7" name="矩形"/>
          <p:cNvSpPr>
            <a:spLocks/>
          </p:cNvSpPr>
          <p:nvPr/>
        </p:nvSpPr>
        <p:spPr>
          <a:xfrm rot="0">
            <a:off x="5838974" y="3023145"/>
            <a:ext cx="316505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Limited learning from deaths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8" name="矩形"/>
          <p:cNvSpPr>
            <a:spLocks/>
          </p:cNvSpPr>
          <p:nvPr/>
        </p:nvSpPr>
        <p:spPr>
          <a:xfrm rot="0">
            <a:off x="597247" y="3369096"/>
            <a:ext cx="2510060"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External Assurance</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59" name="矩形"/>
          <p:cNvSpPr>
            <a:spLocks/>
          </p:cNvSpPr>
          <p:nvPr/>
        </p:nvSpPr>
        <p:spPr>
          <a:xfrm rot="0">
            <a:off x="2891805" y="3369096"/>
            <a:ext cx="3162671"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Independent scrutiny</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60" name="矩形"/>
          <p:cNvSpPr>
            <a:spLocks/>
          </p:cNvSpPr>
          <p:nvPr/>
        </p:nvSpPr>
        <p:spPr>
          <a:xfrm rot="0">
            <a:off x="5838974" y="3369096"/>
            <a:ext cx="316505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Problems remained undetected</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61" name="圆角矩形"/>
          <p:cNvSpPr>
            <a:spLocks/>
          </p:cNvSpPr>
          <p:nvPr/>
        </p:nvSpPr>
        <p:spPr>
          <a:xfrm rot="0">
            <a:off x="473943" y="3772494"/>
            <a:ext cx="8196113" cy="1371006"/>
          </a:xfrm>
          <a:prstGeom prst="roundRect">
            <a:avLst>
              <a:gd name="adj" fmla="val 27277"/>
            </a:avLst>
          </a:prstGeom>
          <a:solidFill>
            <a:srgbClr val="FFB3B4"/>
          </a:solidFill>
          <a:ln w="12700" cmpd="sng" cap="flat">
            <a:noFill/>
            <a:prstDash val="solid"/>
            <a:miter/>
          </a:ln>
        </p:spPr>
      </p:sp>
      <p:pic>
        <p:nvPicPr>
          <p:cNvPr id="162" name="图片" descr="preencoded.png"/>
          <p:cNvPicPr>
            <a:picLocks noChangeAspect="1"/>
          </p:cNvPicPr>
          <p:nvPr/>
        </p:nvPicPr>
        <p:blipFill>
          <a:blip r:embed="rId1" cstate="print"/>
          <a:stretch>
            <a:fillRect/>
          </a:stretch>
        </p:blipFill>
        <p:spPr>
          <a:xfrm rot="0">
            <a:off x="592410" y="3940746"/>
            <a:ext cx="148083" cy="118467"/>
          </a:xfrm>
          <a:prstGeom prst="rect"/>
          <a:noFill/>
          <a:ln w="12700" cmpd="sng" cap="flat">
            <a:noFill/>
            <a:prstDash val="solid"/>
            <a:miter/>
          </a:ln>
        </p:spPr>
      </p:pic>
      <p:sp>
        <p:nvSpPr>
          <p:cNvPr id="163" name="矩形"/>
          <p:cNvSpPr>
            <a:spLocks/>
          </p:cNvSpPr>
          <p:nvPr/>
        </p:nvSpPr>
        <p:spPr>
          <a:xfrm rot="0">
            <a:off x="858962" y="3908747"/>
            <a:ext cx="7692628" cy="860201"/>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00" b="1" i="0" u="none" strike="noStrike" kern="1200" cap="none" spc="0" baseline="0">
                <a:solidFill>
                  <a:srgbClr val="000000"/>
                </a:solidFill>
                <a:latin typeface="Montserrat" pitchFamily="34" charset="0"/>
                <a:ea typeface="Montserrat" pitchFamily="34" charset="0"/>
                <a:cs typeface="Montserrat" pitchFamily="34" charset="0"/>
              </a:rPr>
              <a:t>Outcome: </a:t>
            </a:r>
            <a:r>
              <a:rPr lang="en-US" altLang="zh-CN" sz="1000" b="0" i="0" u="none" strike="noStrike" kern="1200" cap="none" spc="0" baseline="0">
                <a:solidFill>
                  <a:srgbClr val="000000"/>
                </a:solidFill>
                <a:latin typeface="Montserrat" pitchFamily="34" charset="0"/>
                <a:ea typeface="Montserrat" pitchFamily="34" charset="0"/>
                <a:cs typeface="Montserrat" pitchFamily="34" charset="0"/>
              </a:rPr>
              <a:t>The Southern Health case study demonstrates that various organizational weaknesses worked together at different levels of defense in creating problems. Poor death mortality reviews led to poor investigation of many deaths, while poor governance systems could not detect or raise any issues related to this matter. Poor leadership slowed down efforts in correcting such issues, and poor organizational learning did not help to improve practices through this experience. All these organizational weaknesses happened at the same time, allowing patient safety risks to remain unnoticed for a long period of time (Mazars, 2015; Pascoe, 2021).</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28536763"/>
      </p:ext>
    </p:extLst>
  </p:cSld>
  <p:clrMapOvr>
    <a:masterClrMapping/>
  </p:clrMapOvr>
</p:sld>
</file>

<file path=ppt/slides/slide8.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pic>
        <p:nvPicPr>
          <p:cNvPr id="167" name="图片" descr="preencoded.png"/>
          <p:cNvPicPr>
            <a:picLocks noChangeAspect="1"/>
          </p:cNvPicPr>
          <p:nvPr/>
        </p:nvPicPr>
        <p:blipFill>
          <a:blip r:embed="rId1" cstate="print"/>
          <a:stretch>
            <a:fillRect/>
          </a:stretch>
        </p:blipFill>
        <p:spPr>
          <a:xfrm rot="0">
            <a:off x="5543550" y="0"/>
            <a:ext cx="3600450" cy="5143500"/>
          </a:xfrm>
          <a:prstGeom prst="rect"/>
          <a:noFill/>
          <a:ln w="12700" cmpd="sng" cap="flat">
            <a:noFill/>
            <a:prstDash val="solid"/>
            <a:miter/>
          </a:ln>
        </p:spPr>
      </p:pic>
      <p:sp>
        <p:nvSpPr>
          <p:cNvPr id="168" name="矩形"/>
          <p:cNvSpPr>
            <a:spLocks/>
          </p:cNvSpPr>
          <p:nvPr/>
        </p:nvSpPr>
        <p:spPr>
          <a:xfrm rot="0">
            <a:off x="473943" y="379661"/>
            <a:ext cx="4425404" cy="322733"/>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000" b="1" i="0" u="none" strike="noStrike" kern="1200" cap="none" spc="0" baseline="0">
                <a:solidFill>
                  <a:srgbClr val="2E3C4E"/>
                </a:solidFill>
                <a:latin typeface="Barlow Bold" pitchFamily="34" charset="0"/>
                <a:ea typeface="Barlow Bold" pitchFamily="34" charset="0"/>
                <a:cs typeface="Barlow Bold" pitchFamily="34" charset="0"/>
              </a:rPr>
              <a:t>Application of Swiss Cheese Model</a:t>
            </a:r>
            <a:endParaRPr lang="zh-CN" altLang="en-US" sz="20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169" name="图片" descr="preencoded.png"/>
          <p:cNvPicPr>
            <a:picLocks noChangeAspect="1"/>
          </p:cNvPicPr>
          <p:nvPr/>
        </p:nvPicPr>
        <p:blipFill>
          <a:blip r:embed="rId2" cstate="print"/>
          <a:stretch>
            <a:fillRect/>
          </a:stretch>
        </p:blipFill>
        <p:spPr>
          <a:xfrm rot="0">
            <a:off x="459656" y="824210"/>
            <a:ext cx="4781401" cy="721891"/>
          </a:xfrm>
          <a:prstGeom prst="rect"/>
          <a:noFill/>
          <a:ln w="12700" cmpd="sng" cap="flat">
            <a:noFill/>
            <a:prstDash val="solid"/>
            <a:miter/>
          </a:ln>
        </p:spPr>
      </p:pic>
      <p:sp>
        <p:nvSpPr>
          <p:cNvPr id="170" name="矩形"/>
          <p:cNvSpPr>
            <a:spLocks/>
          </p:cNvSpPr>
          <p:nvPr/>
        </p:nvSpPr>
        <p:spPr>
          <a:xfrm rot="0">
            <a:off x="629171" y="936574"/>
            <a:ext cx="1361629" cy="161330"/>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Mortality Review Failure</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171" name="矩形"/>
          <p:cNvSpPr>
            <a:spLocks/>
          </p:cNvSpPr>
          <p:nvPr/>
        </p:nvSpPr>
        <p:spPr>
          <a:xfrm rot="0">
            <a:off x="629171" y="1146646"/>
            <a:ext cx="4499521" cy="287089"/>
          </a:xfrm>
          <a:prstGeom prst="rect"/>
          <a:noFill/>
          <a:ln w="12700" cmpd="sng" cap="flat">
            <a:noFill/>
            <a:prstDash val="solid"/>
            <a:miter/>
          </a:ln>
        </p:spPr>
        <p:txBody>
          <a:bodyPr vert="horz" wrap="square" lIns="0" tIns="0" rIns="0" bIns="0" anchor="t" anchorCtr="0">
            <a:prstTxWarp prst="textNoShape"/>
          </a:bodyPr>
          <a:lstStyle/>
          <a:p>
            <a:pPr marL="0" indent="0" algn="l">
              <a:lnSpc>
                <a:spcPct val="122000"/>
              </a:lnSpc>
              <a:spcBef>
                <a:spcPts val="0"/>
              </a:spcBef>
              <a:spcAft>
                <a:spcPts val="0"/>
              </a:spcAft>
              <a:buNone/>
            </a:pP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Many deaths were not subjected to appropriate review processes, limiting opportunities to identify safety concerns and organisational weaknesses (Mazars, 2015).</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172" name="图片" descr="preencoded.png"/>
          <p:cNvPicPr>
            <a:picLocks noChangeAspect="1"/>
          </p:cNvPicPr>
          <p:nvPr/>
        </p:nvPicPr>
        <p:blipFill>
          <a:blip r:embed="rId3" cstate="print"/>
          <a:stretch>
            <a:fillRect/>
          </a:stretch>
        </p:blipFill>
        <p:spPr>
          <a:xfrm rot="0">
            <a:off x="459656" y="1627287"/>
            <a:ext cx="4781401" cy="721891"/>
          </a:xfrm>
          <a:prstGeom prst="rect"/>
          <a:noFill/>
          <a:ln w="12700" cmpd="sng" cap="flat">
            <a:noFill/>
            <a:prstDash val="solid"/>
            <a:miter/>
          </a:ln>
        </p:spPr>
      </p:pic>
      <p:sp>
        <p:nvSpPr>
          <p:cNvPr id="173" name="矩形"/>
          <p:cNvSpPr>
            <a:spLocks/>
          </p:cNvSpPr>
          <p:nvPr/>
        </p:nvSpPr>
        <p:spPr>
          <a:xfrm rot="0">
            <a:off x="629171" y="1739652"/>
            <a:ext cx="1291010" cy="161330"/>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Governance Failure</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174" name="矩形"/>
          <p:cNvSpPr>
            <a:spLocks/>
          </p:cNvSpPr>
          <p:nvPr/>
        </p:nvSpPr>
        <p:spPr>
          <a:xfrm rot="0">
            <a:off x="629171" y="1949723"/>
            <a:ext cx="4499521" cy="287089"/>
          </a:xfrm>
          <a:prstGeom prst="rect"/>
          <a:noFill/>
          <a:ln w="12700" cmpd="sng" cap="flat">
            <a:noFill/>
            <a:prstDash val="solid"/>
            <a:miter/>
          </a:ln>
        </p:spPr>
        <p:txBody>
          <a:bodyPr vert="horz" wrap="square" lIns="0" tIns="0" rIns="0" bIns="0" anchor="t" anchorCtr="0">
            <a:prstTxWarp prst="textNoShape"/>
          </a:bodyPr>
          <a:lstStyle/>
          <a:p>
            <a:pPr marL="0" indent="0" algn="l">
              <a:lnSpc>
                <a:spcPct val="122000"/>
              </a:lnSpc>
              <a:spcBef>
                <a:spcPts val="0"/>
              </a:spcBef>
              <a:spcAft>
                <a:spcPts val="0"/>
              </a:spcAft>
              <a:buNone/>
            </a:pP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Governance systems failed to identify deficiencies in mortality investigations and failed to provide adequate assurance regarding patient safety performance (Pascoe, 2020).</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175" name="图片" descr="preencoded.png"/>
          <p:cNvPicPr>
            <a:picLocks noChangeAspect="1"/>
          </p:cNvPicPr>
          <p:nvPr/>
        </p:nvPicPr>
        <p:blipFill>
          <a:blip r:embed="rId4" cstate="print"/>
          <a:stretch>
            <a:fillRect/>
          </a:stretch>
        </p:blipFill>
        <p:spPr>
          <a:xfrm rot="0">
            <a:off x="459656" y="2430363"/>
            <a:ext cx="4781401" cy="721890"/>
          </a:xfrm>
          <a:prstGeom prst="rect"/>
          <a:noFill/>
          <a:ln w="12700" cmpd="sng" cap="flat">
            <a:noFill/>
            <a:prstDash val="solid"/>
            <a:miter/>
          </a:ln>
        </p:spPr>
      </p:pic>
      <p:sp>
        <p:nvSpPr>
          <p:cNvPr id="176" name="矩形"/>
          <p:cNvSpPr>
            <a:spLocks/>
          </p:cNvSpPr>
          <p:nvPr/>
        </p:nvSpPr>
        <p:spPr>
          <a:xfrm rot="0">
            <a:off x="629171" y="2542729"/>
            <a:ext cx="1385589" cy="161329"/>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Leadership Weaknesses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177" name="矩形"/>
          <p:cNvSpPr>
            <a:spLocks/>
          </p:cNvSpPr>
          <p:nvPr/>
        </p:nvSpPr>
        <p:spPr>
          <a:xfrm rot="0">
            <a:off x="629171" y="2752799"/>
            <a:ext cx="4499521" cy="287088"/>
          </a:xfrm>
          <a:prstGeom prst="rect"/>
          <a:noFill/>
          <a:ln w="12700" cmpd="sng" cap="flat">
            <a:noFill/>
            <a:prstDash val="solid"/>
            <a:miter/>
          </a:ln>
        </p:spPr>
        <p:txBody>
          <a:bodyPr vert="horz" wrap="square" lIns="0" tIns="0" rIns="0" bIns="0" anchor="t" anchorCtr="0">
            <a:prstTxWarp prst="textNoShape"/>
          </a:bodyPr>
          <a:lstStyle/>
          <a:p>
            <a:pPr marL="0" indent="0" algn="l">
              <a:lnSpc>
                <a:spcPct val="122000"/>
              </a:lnSpc>
              <a:spcBef>
                <a:spcPts val="0"/>
              </a:spcBef>
              <a:spcAft>
                <a:spcPts val="0"/>
              </a:spcAft>
              <a:buNone/>
            </a:pP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Leadership accountability mechanisms were insufficient to challenge poor performance and ensure timely organisational response (Pascoe, 2021).</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178" name="图片" descr="preencoded.png"/>
          <p:cNvPicPr>
            <a:picLocks noChangeAspect="1"/>
          </p:cNvPicPr>
          <p:nvPr/>
        </p:nvPicPr>
        <p:blipFill>
          <a:blip r:embed="rId5" cstate="print"/>
          <a:stretch>
            <a:fillRect/>
          </a:stretch>
        </p:blipFill>
        <p:spPr>
          <a:xfrm rot="0">
            <a:off x="459656" y="3233440"/>
            <a:ext cx="4781401" cy="721890"/>
          </a:xfrm>
          <a:prstGeom prst="rect"/>
          <a:noFill/>
          <a:ln w="12700" cmpd="sng" cap="flat">
            <a:noFill/>
            <a:prstDash val="solid"/>
            <a:miter/>
          </a:ln>
        </p:spPr>
      </p:pic>
      <p:sp>
        <p:nvSpPr>
          <p:cNvPr id="179" name="矩形"/>
          <p:cNvSpPr>
            <a:spLocks/>
          </p:cNvSpPr>
          <p:nvPr/>
        </p:nvSpPr>
        <p:spPr>
          <a:xfrm rot="0">
            <a:off x="629171" y="3345805"/>
            <a:ext cx="1771055" cy="161330"/>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000" b="1" i="0" u="none" strike="noStrike" kern="1200" cap="none" spc="0" baseline="0">
                <a:solidFill>
                  <a:srgbClr val="384653"/>
                </a:solidFill>
                <a:latin typeface="Barlow Bold" pitchFamily="34" charset="0"/>
                <a:ea typeface="Barlow Bold" pitchFamily="34" charset="0"/>
                <a:cs typeface="Barlow Bold" pitchFamily="34" charset="0"/>
              </a:rPr>
              <a:t>Organisational Learning Failure</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180" name="矩形"/>
          <p:cNvSpPr>
            <a:spLocks/>
          </p:cNvSpPr>
          <p:nvPr/>
        </p:nvSpPr>
        <p:spPr>
          <a:xfrm rot="0">
            <a:off x="629171" y="3555875"/>
            <a:ext cx="4499521" cy="287088"/>
          </a:xfrm>
          <a:prstGeom prst="rect"/>
          <a:noFill/>
          <a:ln w="12700" cmpd="sng" cap="flat">
            <a:noFill/>
            <a:prstDash val="solid"/>
            <a:miter/>
          </a:ln>
        </p:spPr>
        <p:txBody>
          <a:bodyPr vert="horz" wrap="square" lIns="0" tIns="0" rIns="0" bIns="0" anchor="t" anchorCtr="0">
            <a:prstTxWarp prst="textNoShape"/>
          </a:bodyPr>
          <a:lstStyle/>
          <a:p>
            <a:pPr marL="0" indent="0" algn="l">
              <a:lnSpc>
                <a:spcPct val="122000"/>
              </a:lnSpc>
              <a:spcBef>
                <a:spcPts val="0"/>
              </a:spcBef>
              <a:spcAft>
                <a:spcPts val="0"/>
              </a:spcAft>
              <a:buNone/>
            </a:pP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The Trust demonstrated limited evidence of learning from deaths, resulting in repeated missed opportunities for service improvement (Brummell et al., 2023).</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181" name="圆角矩形"/>
          <p:cNvSpPr>
            <a:spLocks/>
          </p:cNvSpPr>
          <p:nvPr/>
        </p:nvSpPr>
        <p:spPr>
          <a:xfrm rot="0">
            <a:off x="473943" y="4046711"/>
            <a:ext cx="4767114" cy="625747"/>
          </a:xfrm>
          <a:prstGeom prst="roundRect">
            <a:avLst>
              <a:gd name="adj" fmla="val 23523"/>
            </a:avLst>
          </a:prstGeom>
          <a:solidFill>
            <a:srgbClr val="FCF2B5"/>
          </a:solidFill>
          <a:ln w="12700" cmpd="sng" cap="flat">
            <a:noFill/>
            <a:prstDash val="solid"/>
            <a:miter/>
          </a:ln>
        </p:spPr>
      </p:sp>
      <p:pic>
        <p:nvPicPr>
          <p:cNvPr id="182" name="图片" descr="preencoded.png"/>
          <p:cNvPicPr>
            <a:picLocks noChangeAspect="1"/>
          </p:cNvPicPr>
          <p:nvPr/>
        </p:nvPicPr>
        <p:blipFill>
          <a:blip r:embed="rId6" cstate="print"/>
          <a:stretch>
            <a:fillRect/>
          </a:stretch>
        </p:blipFill>
        <p:spPr>
          <a:xfrm rot="0">
            <a:off x="572021" y="4178646"/>
            <a:ext cx="122633" cy="98077"/>
          </a:xfrm>
          <a:prstGeom prst="rect"/>
          <a:noFill/>
          <a:ln w="12700" cmpd="sng" cap="flat">
            <a:noFill/>
            <a:prstDash val="solid"/>
            <a:miter/>
          </a:ln>
        </p:spPr>
      </p:pic>
      <p:sp>
        <p:nvSpPr>
          <p:cNvPr id="183" name="矩形"/>
          <p:cNvSpPr>
            <a:spLocks/>
          </p:cNvSpPr>
          <p:nvPr/>
        </p:nvSpPr>
        <p:spPr>
          <a:xfrm rot="0">
            <a:off x="792732" y="4144268"/>
            <a:ext cx="4350246" cy="430634"/>
          </a:xfrm>
          <a:prstGeom prst="rect"/>
          <a:noFill/>
          <a:ln w="12700" cmpd="sng" cap="flat">
            <a:noFill/>
            <a:prstDash val="solid"/>
            <a:miter/>
          </a:ln>
        </p:spPr>
        <p:txBody>
          <a:bodyPr vert="horz" wrap="square" lIns="0" tIns="0" rIns="0" bIns="0" anchor="t" anchorCtr="0">
            <a:prstTxWarp prst="textNoShape"/>
          </a:bodyPr>
          <a:lstStyle/>
          <a:p>
            <a:pPr marL="0" indent="0" algn="l">
              <a:lnSpc>
                <a:spcPct val="122000"/>
              </a:lnSpc>
              <a:spcBef>
                <a:spcPts val="0"/>
              </a:spcBef>
              <a:spcAft>
                <a:spcPts val="0"/>
              </a:spcAft>
              <a:buNone/>
            </a:pPr>
            <a:r>
              <a:rPr lang="en-US" altLang="zh-CN" sz="900" b="1" i="0" u="none" strike="noStrike" kern="1200" cap="none" spc="0" baseline="0">
                <a:solidFill>
                  <a:srgbClr val="000000"/>
                </a:solidFill>
                <a:latin typeface="Montserrat" pitchFamily="34" charset="0"/>
                <a:ea typeface="Montserrat" pitchFamily="34" charset="0"/>
                <a:cs typeface="Montserrat" pitchFamily="34" charset="0"/>
              </a:rPr>
              <a:t>Combined Impact:</a:t>
            </a:r>
            <a:r>
              <a:rPr lang="en-US" altLang="zh-CN" sz="900" b="0" i="0" u="none" strike="noStrike" kern="1200" cap="none" spc="0" baseline="0">
                <a:solidFill>
                  <a:srgbClr val="000000"/>
                </a:solidFill>
                <a:latin typeface="Montserrat" pitchFamily="34" charset="0"/>
                <a:ea typeface="Montserrat" pitchFamily="34" charset="0"/>
                <a:cs typeface="Montserrat" pitchFamily="34" charset="0"/>
              </a:rPr>
              <a:t> The alignment of multiple organisational failures prevented effective learning from patient deaths and contributed to long-term patient safety risks (Mazars, 2015; Wiegmann et al., 2022).</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61435117"/>
      </p:ext>
    </p:extLst>
  </p:cSld>
  <p:clrMapOvr>
    <a:masterClrMapping/>
  </p:clrMapOvr>
</p:sld>
</file>

<file path=ppt/slides/slide9.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187" name="矩形"/>
          <p:cNvSpPr>
            <a:spLocks/>
          </p:cNvSpPr>
          <p:nvPr/>
        </p:nvSpPr>
        <p:spPr>
          <a:xfrm rot="0">
            <a:off x="473943" y="867221"/>
            <a:ext cx="4812060" cy="38970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National Policies and Standards</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188" name="圆角矩形"/>
          <p:cNvSpPr>
            <a:spLocks/>
          </p:cNvSpPr>
          <p:nvPr/>
        </p:nvSpPr>
        <p:spPr>
          <a:xfrm rot="0">
            <a:off x="473943" y="1493862"/>
            <a:ext cx="8196113" cy="2080468"/>
          </a:xfrm>
          <a:prstGeom prst="roundRect">
            <a:avLst>
              <a:gd name="adj" fmla="val 8541"/>
            </a:avLst>
          </a:prstGeom>
          <a:noFill/>
          <a:ln w="4763" cmpd="sng" cap="flat">
            <a:solidFill>
              <a:srgbClr val="000000">
                <a:alpha val="8000"/>
              </a:srgbClr>
            </a:solidFill>
            <a:prstDash val="solid"/>
            <a:round/>
          </a:ln>
        </p:spPr>
      </p:sp>
      <p:sp>
        <p:nvSpPr>
          <p:cNvPr id="189" name="矩形"/>
          <p:cNvSpPr>
            <a:spLocks/>
          </p:cNvSpPr>
          <p:nvPr/>
        </p:nvSpPr>
        <p:spPr>
          <a:xfrm rot="0">
            <a:off x="478780" y="1498625"/>
            <a:ext cx="3683943" cy="343570"/>
          </a:xfrm>
          <a:prstGeom prst="rect"/>
          <a:solidFill>
            <a:srgbClr val="2589C9"/>
          </a:solidFill>
          <a:ln w="12700" cmpd="sng" cap="flat">
            <a:noFill/>
            <a:prstDash val="solid"/>
            <a:miter/>
          </a:ln>
        </p:spPr>
      </p:sp>
      <p:sp>
        <p:nvSpPr>
          <p:cNvPr id="190" name="矩形"/>
          <p:cNvSpPr>
            <a:spLocks/>
          </p:cNvSpPr>
          <p:nvPr/>
        </p:nvSpPr>
        <p:spPr>
          <a:xfrm rot="0">
            <a:off x="597247" y="1574453"/>
            <a:ext cx="3904208"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900" b="1" i="0" u="none" strike="noStrike" kern="1200" cap="none" spc="0" baseline="0">
                <a:solidFill>
                  <a:srgbClr val="000000"/>
                </a:solidFill>
                <a:latin typeface="Montserrat" pitchFamily="34" charset="0"/>
                <a:ea typeface="Montserrat" pitchFamily="34" charset="0"/>
                <a:cs typeface="Montserrat" pitchFamily="34" charset="0"/>
              </a:rPr>
              <a:t>Policy / Standard</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191" name="矩形"/>
          <p:cNvSpPr>
            <a:spLocks/>
          </p:cNvSpPr>
          <p:nvPr/>
        </p:nvSpPr>
        <p:spPr>
          <a:xfrm rot="0">
            <a:off x="4162723" y="1498625"/>
            <a:ext cx="4502572" cy="343570"/>
          </a:xfrm>
          <a:prstGeom prst="rect"/>
          <a:solidFill>
            <a:srgbClr val="2589C9"/>
          </a:solidFill>
          <a:ln w="12700" cmpd="sng" cap="flat">
            <a:noFill/>
            <a:prstDash val="solid"/>
            <a:miter/>
          </a:ln>
        </p:spPr>
      </p:sp>
      <p:sp>
        <p:nvSpPr>
          <p:cNvPr id="192" name="矩形"/>
          <p:cNvSpPr>
            <a:spLocks/>
          </p:cNvSpPr>
          <p:nvPr/>
        </p:nvSpPr>
        <p:spPr>
          <a:xfrm rot="0">
            <a:off x="4281190" y="1574453"/>
            <a:ext cx="4722837"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900" b="1" i="0" u="none" strike="noStrike" kern="1200" cap="none" spc="0" baseline="0">
                <a:solidFill>
                  <a:srgbClr val="000000"/>
                </a:solidFill>
                <a:latin typeface="Montserrat" pitchFamily="34" charset="0"/>
                <a:ea typeface="Montserrat" pitchFamily="34" charset="0"/>
                <a:cs typeface="Montserrat" pitchFamily="34" charset="0"/>
              </a:rPr>
              <a:t>Main Requirement</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193" name="矩形"/>
          <p:cNvSpPr>
            <a:spLocks/>
          </p:cNvSpPr>
          <p:nvPr/>
        </p:nvSpPr>
        <p:spPr>
          <a:xfrm rot="0">
            <a:off x="597247" y="1920404"/>
            <a:ext cx="3904208"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Learning from Deaths Framework (NQB, 2017)</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94" name="矩形"/>
          <p:cNvSpPr>
            <a:spLocks/>
          </p:cNvSpPr>
          <p:nvPr/>
        </p:nvSpPr>
        <p:spPr>
          <a:xfrm rot="0">
            <a:off x="4281190" y="1920404"/>
            <a:ext cx="4722837"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Systematic review and learning from deaths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95" name="矩形"/>
          <p:cNvSpPr>
            <a:spLocks/>
          </p:cNvSpPr>
          <p:nvPr/>
        </p:nvSpPr>
        <p:spPr>
          <a:xfrm rot="0">
            <a:off x="597247" y="2266355"/>
            <a:ext cx="3904208"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PSIRF (NHS England, 2022/2023)</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96" name="矩形"/>
          <p:cNvSpPr>
            <a:spLocks/>
          </p:cNvSpPr>
          <p:nvPr/>
        </p:nvSpPr>
        <p:spPr>
          <a:xfrm rot="0">
            <a:off x="4281190" y="2266355"/>
            <a:ext cx="4722837"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Learning-focused incident investigations</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97" name="矩形"/>
          <p:cNvSpPr>
            <a:spLocks/>
          </p:cNvSpPr>
          <p:nvPr/>
        </p:nvSpPr>
        <p:spPr>
          <a:xfrm rot="0">
            <a:off x="597247" y="2612306"/>
            <a:ext cx="3904208"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NHS Patient Safety Strategy</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98" name="矩形"/>
          <p:cNvSpPr>
            <a:spLocks/>
          </p:cNvSpPr>
          <p:nvPr/>
        </p:nvSpPr>
        <p:spPr>
          <a:xfrm rot="0">
            <a:off x="4281190" y="2612306"/>
            <a:ext cx="4722837"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Continuous safety improvement</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199" name="矩形"/>
          <p:cNvSpPr>
            <a:spLocks/>
          </p:cNvSpPr>
          <p:nvPr/>
        </p:nvSpPr>
        <p:spPr>
          <a:xfrm rot="0">
            <a:off x="597247" y="2958257"/>
            <a:ext cx="3904208"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HSSIB Recommendations (2025</a:t>
            </a: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200" name="矩形"/>
          <p:cNvSpPr>
            <a:spLocks/>
          </p:cNvSpPr>
          <p:nvPr/>
        </p:nvSpPr>
        <p:spPr>
          <a:xfrm rot="0">
            <a:off x="4281190" y="2958257"/>
            <a:ext cx="4722837"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Effective learning culture</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201" name="矩形"/>
          <p:cNvSpPr>
            <a:spLocks/>
          </p:cNvSpPr>
          <p:nvPr/>
        </p:nvSpPr>
        <p:spPr>
          <a:xfrm rot="0">
            <a:off x="597247" y="3304208"/>
            <a:ext cx="3904208"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Learning from Deaths Literature</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202" name="矩形"/>
          <p:cNvSpPr>
            <a:spLocks/>
          </p:cNvSpPr>
          <p:nvPr/>
        </p:nvSpPr>
        <p:spPr>
          <a:xfrm rot="0">
            <a:off x="4281190" y="3304208"/>
            <a:ext cx="4722837"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Organisational learning and improvement</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203" name="矩形"/>
          <p:cNvSpPr>
            <a:spLocks/>
          </p:cNvSpPr>
          <p:nvPr/>
        </p:nvSpPr>
        <p:spPr>
          <a:xfrm rot="0">
            <a:off x="473943" y="3707605"/>
            <a:ext cx="8196113" cy="1089477"/>
          </a:xfrm>
          <a:prstGeom prst="rect"/>
          <a:noFill/>
          <a:ln w="12700" cmpd="sng" cap="flat">
            <a:noFill/>
            <a:prstDash val="solid"/>
            <a:miter/>
          </a:ln>
        </p:spPr>
        <p:txBody>
          <a:bodyPr vert="horz" wrap="square" lIns="0" tIns="0" rIns="0" bIns="0" anchor="t" anchorCtr="0">
            <a:prstTxWarp prst="textNoShape"/>
          </a:bodyPr>
          <a:lstStyle/>
          <a:p>
            <a:pPr marL="0" indent="0" algn="just">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NHS standards and policies have been created in order to improve patient safety, governance, and accountability within the organizations. The Learning from Deaths Framework, the Patient Safety Incident Response Framework (PSIRF), and HSSIB recommendations stipulate that healthcare facilities should analyze the deaths of patients and draw lessons from them. Compliance with these policies implies a focus on the aspects of transparency, learning, continuous improvement, and taking appropriate measures to prevent future occurrences. It is necessary to stick to the mentioned standards in order to provide high-quality services to patients (National Quality Board, 2017; NHS England, 2023; HSSIB, 2025).</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41913468"/>
      </p:ext>
    </p:extLst>
  </p:cSld>
  <p:clrMapOvr>
    <a:masterClrMapping/>
  </p:clrMapOvr>
</p:sld>
</file>

<file path=ppt/slides/slide10.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07" name="矩形"/>
          <p:cNvSpPr>
            <a:spLocks/>
          </p:cNvSpPr>
          <p:nvPr/>
        </p:nvSpPr>
        <p:spPr>
          <a:xfrm rot="0">
            <a:off x="473943" y="569565"/>
            <a:ext cx="3683719" cy="389706"/>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Benchmarking Analysis</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208" name="圆角矩形"/>
          <p:cNvSpPr>
            <a:spLocks/>
          </p:cNvSpPr>
          <p:nvPr/>
        </p:nvSpPr>
        <p:spPr>
          <a:xfrm rot="0">
            <a:off x="473943" y="1196206"/>
            <a:ext cx="8196113" cy="2270001"/>
          </a:xfrm>
          <a:prstGeom prst="roundRect">
            <a:avLst>
              <a:gd name="adj" fmla="val 7828"/>
            </a:avLst>
          </a:prstGeom>
          <a:noFill/>
          <a:ln w="4763" cmpd="sng" cap="flat">
            <a:solidFill>
              <a:srgbClr val="000000">
                <a:alpha val="8000"/>
              </a:srgbClr>
            </a:solidFill>
            <a:prstDash val="solid"/>
            <a:round/>
          </a:ln>
        </p:spPr>
      </p:sp>
      <p:sp>
        <p:nvSpPr>
          <p:cNvPr id="209" name="矩形"/>
          <p:cNvSpPr>
            <a:spLocks/>
          </p:cNvSpPr>
          <p:nvPr/>
        </p:nvSpPr>
        <p:spPr>
          <a:xfrm rot="0">
            <a:off x="478854" y="1200969"/>
            <a:ext cx="2455961" cy="343570"/>
          </a:xfrm>
          <a:prstGeom prst="rect"/>
          <a:solidFill>
            <a:srgbClr val="063E5F"/>
          </a:solidFill>
          <a:ln w="12700" cmpd="sng" cap="flat">
            <a:noFill/>
            <a:prstDash val="solid"/>
            <a:miter/>
          </a:ln>
        </p:spPr>
      </p:sp>
      <p:sp>
        <p:nvSpPr>
          <p:cNvPr id="210" name="矩形"/>
          <p:cNvSpPr>
            <a:spLocks/>
          </p:cNvSpPr>
          <p:nvPr/>
        </p:nvSpPr>
        <p:spPr>
          <a:xfrm rot="0">
            <a:off x="597322" y="1276796"/>
            <a:ext cx="2673846"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900" b="1" i="0" u="none" strike="noStrike" kern="1200" cap="none" spc="0" baseline="0">
                <a:solidFill>
                  <a:srgbClr val="FFFFFF"/>
                </a:solidFill>
                <a:latin typeface="Montserrat" pitchFamily="34" charset="0"/>
                <a:ea typeface="Montserrat" pitchFamily="34" charset="0"/>
                <a:cs typeface="Montserrat" pitchFamily="34" charset="0"/>
              </a:rPr>
              <a:t>National Standard</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211" name="矩形"/>
          <p:cNvSpPr>
            <a:spLocks/>
          </p:cNvSpPr>
          <p:nvPr/>
        </p:nvSpPr>
        <p:spPr>
          <a:xfrm rot="0">
            <a:off x="2934816" y="1200969"/>
            <a:ext cx="2865239" cy="343570"/>
          </a:xfrm>
          <a:prstGeom prst="rect"/>
          <a:solidFill>
            <a:srgbClr val="063E5F"/>
          </a:solidFill>
          <a:ln w="12700" cmpd="sng" cap="flat">
            <a:noFill/>
            <a:prstDash val="solid"/>
            <a:miter/>
          </a:ln>
        </p:spPr>
      </p:sp>
      <p:sp>
        <p:nvSpPr>
          <p:cNvPr id="212" name="矩形"/>
          <p:cNvSpPr>
            <a:spLocks/>
          </p:cNvSpPr>
          <p:nvPr/>
        </p:nvSpPr>
        <p:spPr>
          <a:xfrm rot="0">
            <a:off x="3055665" y="1276796"/>
            <a:ext cx="3080742"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900" b="1" i="0" u="none" strike="noStrike" kern="1200" cap="none" spc="0" baseline="0">
                <a:solidFill>
                  <a:srgbClr val="FFFFFF"/>
                </a:solidFill>
                <a:latin typeface="Montserrat" pitchFamily="34" charset="0"/>
                <a:ea typeface="Montserrat" pitchFamily="34" charset="0"/>
                <a:cs typeface="Montserrat" pitchFamily="34" charset="0"/>
              </a:rPr>
              <a:t>Expected Standard</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213" name="矩形"/>
          <p:cNvSpPr>
            <a:spLocks/>
          </p:cNvSpPr>
          <p:nvPr/>
        </p:nvSpPr>
        <p:spPr>
          <a:xfrm rot="0">
            <a:off x="5800055" y="1200969"/>
            <a:ext cx="2865239" cy="343570"/>
          </a:xfrm>
          <a:prstGeom prst="rect"/>
          <a:solidFill>
            <a:srgbClr val="063E5F"/>
          </a:solidFill>
          <a:ln w="12700" cmpd="sng" cap="flat">
            <a:noFill/>
            <a:prstDash val="solid"/>
            <a:miter/>
          </a:ln>
        </p:spPr>
      </p:sp>
      <p:sp>
        <p:nvSpPr>
          <p:cNvPr id="214" name="矩形"/>
          <p:cNvSpPr>
            <a:spLocks/>
          </p:cNvSpPr>
          <p:nvPr/>
        </p:nvSpPr>
        <p:spPr>
          <a:xfrm rot="0">
            <a:off x="5920904" y="1276796"/>
            <a:ext cx="3083123" cy="189533"/>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900" b="1" i="0" u="none" strike="noStrike" kern="1200" cap="none" spc="0" baseline="0">
                <a:solidFill>
                  <a:srgbClr val="FFFFFF"/>
                </a:solidFill>
                <a:latin typeface="Montserrat" pitchFamily="34" charset="0"/>
                <a:ea typeface="Montserrat" pitchFamily="34" charset="0"/>
                <a:cs typeface="Montserrat" pitchFamily="34" charset="0"/>
              </a:rPr>
              <a:t>Southern Health Findings</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215" name="矩形"/>
          <p:cNvSpPr>
            <a:spLocks/>
          </p:cNvSpPr>
          <p:nvPr/>
        </p:nvSpPr>
        <p:spPr>
          <a:xfrm rot="0">
            <a:off x="597322" y="1622746"/>
            <a:ext cx="2673846"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Learning from Deaths Framework</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16" name="矩形"/>
          <p:cNvSpPr>
            <a:spLocks/>
          </p:cNvSpPr>
          <p:nvPr/>
        </p:nvSpPr>
        <p:spPr>
          <a:xfrm rot="0">
            <a:off x="3055665" y="1622746"/>
            <a:ext cx="3080742"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All relevant deaths reviewed</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17" name="矩形"/>
          <p:cNvSpPr>
            <a:spLocks/>
          </p:cNvSpPr>
          <p:nvPr/>
        </p:nvSpPr>
        <p:spPr>
          <a:xfrm rot="0">
            <a:off x="5920904" y="1622746"/>
            <a:ext cx="308312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Large proportion not reviewed</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18" name="矩形"/>
          <p:cNvSpPr>
            <a:spLocks/>
          </p:cNvSpPr>
          <p:nvPr/>
        </p:nvSpPr>
        <p:spPr>
          <a:xfrm rot="0">
            <a:off x="597322" y="1968698"/>
            <a:ext cx="2673846"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PSIRF Principles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19" name="矩形"/>
          <p:cNvSpPr>
            <a:spLocks/>
          </p:cNvSpPr>
          <p:nvPr/>
        </p:nvSpPr>
        <p:spPr>
          <a:xfrm rot="0">
            <a:off x="3055665" y="1968698"/>
            <a:ext cx="3080742"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Learning-focused investigations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0" name="矩形"/>
          <p:cNvSpPr>
            <a:spLocks/>
          </p:cNvSpPr>
          <p:nvPr/>
        </p:nvSpPr>
        <p:spPr>
          <a:xfrm rot="0">
            <a:off x="5920904" y="1968698"/>
            <a:ext cx="308312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Learning opportunities missed</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1" name="矩形"/>
          <p:cNvSpPr>
            <a:spLocks/>
          </p:cNvSpPr>
          <p:nvPr/>
        </p:nvSpPr>
        <p:spPr>
          <a:xfrm rot="0">
            <a:off x="597322" y="2314649"/>
            <a:ext cx="2673846"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Patient Safety Strategy</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2" name="矩形"/>
          <p:cNvSpPr>
            <a:spLocks/>
          </p:cNvSpPr>
          <p:nvPr/>
        </p:nvSpPr>
        <p:spPr>
          <a:xfrm rot="0">
            <a:off x="3055665" y="2314649"/>
            <a:ext cx="3080742"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50" b="0" i="0" u="none" strike="noStrike" kern="1200" cap="none" spc="0" baseline="0">
                <a:solidFill>
                  <a:srgbClr val="384653"/>
                </a:solidFill>
                <a:latin typeface="Montserrat" pitchFamily="34" charset="0"/>
                <a:ea typeface="Montserrat" pitchFamily="34" charset="0"/>
                <a:cs typeface="Montserrat" pitchFamily="34" charset="0"/>
              </a:rPr>
              <a:t>Continuous improvement</a:t>
            </a:r>
            <a:endParaRPr lang="zh-CN" altLang="en-US" sz="1050" b="0" i="0" u="none" strike="noStrike" kern="1200" cap="none" spc="0" baseline="0">
              <a:solidFill>
                <a:schemeClr val="tx1"/>
              </a:solidFill>
              <a:latin typeface="Calibri" pitchFamily="0" charset="0"/>
              <a:ea typeface="等线" pitchFamily="0" charset="0"/>
              <a:cs typeface="Calibri" pitchFamily="0" charset="0"/>
            </a:endParaRPr>
          </a:p>
        </p:txBody>
      </p:sp>
      <p:sp>
        <p:nvSpPr>
          <p:cNvPr id="223" name="矩形"/>
          <p:cNvSpPr>
            <a:spLocks/>
          </p:cNvSpPr>
          <p:nvPr/>
        </p:nvSpPr>
        <p:spPr>
          <a:xfrm rot="0">
            <a:off x="5920904" y="2314649"/>
            <a:ext cx="308312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Repeated failures identified</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4" name="矩形"/>
          <p:cNvSpPr>
            <a:spLocks/>
          </p:cNvSpPr>
          <p:nvPr/>
        </p:nvSpPr>
        <p:spPr>
          <a:xfrm rot="0">
            <a:off x="597322" y="2660600"/>
            <a:ext cx="2673846"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HSSIB Learning Culture Standards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5" name="矩形"/>
          <p:cNvSpPr>
            <a:spLocks/>
          </p:cNvSpPr>
          <p:nvPr/>
        </p:nvSpPr>
        <p:spPr>
          <a:xfrm rot="0">
            <a:off x="3055665" y="2660600"/>
            <a:ext cx="3080742"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Effective organisational learning</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6" name="矩形"/>
          <p:cNvSpPr>
            <a:spLocks/>
          </p:cNvSpPr>
          <p:nvPr/>
        </p:nvSpPr>
        <p:spPr>
          <a:xfrm rot="0">
            <a:off x="5920904" y="2660600"/>
            <a:ext cx="308312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Weak learning systems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7" name="矩形"/>
          <p:cNvSpPr>
            <a:spLocks/>
          </p:cNvSpPr>
          <p:nvPr/>
        </p:nvSpPr>
        <p:spPr>
          <a:xfrm rot="0">
            <a:off x="597322" y="3006550"/>
            <a:ext cx="2216646" cy="379065"/>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National Mortality Review Expectations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8" name="矩形"/>
          <p:cNvSpPr>
            <a:spLocks/>
          </p:cNvSpPr>
          <p:nvPr/>
        </p:nvSpPr>
        <p:spPr>
          <a:xfrm rot="0">
            <a:off x="3055665" y="3006550"/>
            <a:ext cx="3080742"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Consistent mortality review processes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29" name="矩形"/>
          <p:cNvSpPr>
            <a:spLocks/>
          </p:cNvSpPr>
          <p:nvPr/>
        </p:nvSpPr>
        <p:spPr>
          <a:xfrm rot="0">
            <a:off x="5920904" y="3006550"/>
            <a:ext cx="3083123" cy="189532"/>
          </a:xfrm>
          <a:prstGeom prst="rect"/>
          <a:noFill/>
          <a:ln w="12700" cmpd="sng" cap="flat">
            <a:noFill/>
            <a:prstDash val="solid"/>
            <a:miter/>
          </a:ln>
        </p:spPr>
        <p:txBody>
          <a:bodyPr vert="horz" wrap="non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Significant variation identified</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30" name="圆角矩形"/>
          <p:cNvSpPr>
            <a:spLocks/>
          </p:cNvSpPr>
          <p:nvPr/>
        </p:nvSpPr>
        <p:spPr>
          <a:xfrm rot="0">
            <a:off x="473943" y="3599482"/>
            <a:ext cx="8196113" cy="1292557"/>
          </a:xfrm>
          <a:prstGeom prst="roundRect">
            <a:avLst>
              <a:gd name="adj" fmla="val 21129"/>
            </a:avLst>
          </a:prstGeom>
          <a:solidFill>
            <a:srgbClr val="FCF2B5"/>
          </a:solidFill>
          <a:ln w="12700" cmpd="sng" cap="flat">
            <a:noFill/>
            <a:prstDash val="solid"/>
            <a:miter/>
          </a:ln>
        </p:spPr>
      </p:sp>
      <p:pic>
        <p:nvPicPr>
          <p:cNvPr id="231" name="图片" descr="preencoded.png"/>
          <p:cNvPicPr>
            <a:picLocks noChangeAspect="1"/>
          </p:cNvPicPr>
          <p:nvPr/>
        </p:nvPicPr>
        <p:blipFill>
          <a:blip r:embed="rId1" cstate="print"/>
          <a:stretch>
            <a:fillRect/>
          </a:stretch>
        </p:blipFill>
        <p:spPr>
          <a:xfrm rot="0">
            <a:off x="592410" y="3767733"/>
            <a:ext cx="148083" cy="118467"/>
          </a:xfrm>
          <a:prstGeom prst="rect"/>
          <a:noFill/>
          <a:ln w="12700" cmpd="sng" cap="flat">
            <a:noFill/>
            <a:prstDash val="solid"/>
            <a:miter/>
          </a:ln>
        </p:spPr>
      </p:pic>
      <p:sp>
        <p:nvSpPr>
          <p:cNvPr id="232" name="矩形"/>
          <p:cNvSpPr>
            <a:spLocks/>
          </p:cNvSpPr>
          <p:nvPr/>
        </p:nvSpPr>
        <p:spPr>
          <a:xfrm rot="0">
            <a:off x="858962" y="3735734"/>
            <a:ext cx="7692628" cy="730757"/>
          </a:xfrm>
          <a:prstGeom prst="rect"/>
          <a:noFill/>
          <a:ln w="12700" cmpd="sng" cap="flat">
            <a:noFill/>
            <a:prstDash val="solid"/>
            <a:miter/>
          </a:ln>
        </p:spPr>
        <p:txBody>
          <a:bodyPr vert="horz" wrap="square" lIns="0" tIns="0" rIns="0" bIns="0" anchor="t" anchorCtr="0">
            <a:prstTxWarp prst="textNoShape"/>
          </a:bodyPr>
          <a:lstStyle/>
          <a:p>
            <a:pPr marL="0" indent="0" algn="just">
              <a:lnSpc>
                <a:spcPct val="133000"/>
              </a:lnSpc>
              <a:spcBef>
                <a:spcPts val="0"/>
              </a:spcBef>
              <a:spcAft>
                <a:spcPts val="0"/>
              </a:spcAft>
              <a:buNone/>
            </a:pPr>
            <a:r>
              <a:rPr lang="en-US" altLang="zh-CN" sz="900" b="0" i="0" u="none" strike="noStrike" kern="1200" cap="none" spc="0" baseline="0">
                <a:solidFill>
                  <a:srgbClr val="000000"/>
                </a:solidFill>
                <a:latin typeface="Montserrat" pitchFamily="34" charset="0"/>
                <a:ea typeface="Montserrat" pitchFamily="34" charset="0"/>
                <a:cs typeface="Montserrat" pitchFamily="34" charset="0"/>
              </a:rPr>
              <a:t>Benchmarking based on the national guidelines for patient safety and quality assurance reveals considerable discrepancies between the expected performance and that of Southern Health. The framework includes regular mortality reviews, organizational learning, and quality assurance. Nevertheless, Southern Health failed to review many deaths properly and thus lost the opportunity to detect potential dangers and take corresponding steps. Poor governance and learning processes were an additional reason for deficiencies in managing the issue of patient safety. This proves the difference between national expectations and the current state (Mazars, 2015; National Quality Board, 2017; Brummell et al., 2021).</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674189867"/>
      </p:ext>
    </p:extLst>
  </p:cSld>
  <p:clrMapOvr>
    <a:masterClrMapping/>
  </p:clrMapOvr>
</p:sld>
</file>

<file path=ppt/slides/slide11.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36" name="矩形"/>
          <p:cNvSpPr>
            <a:spLocks/>
          </p:cNvSpPr>
          <p:nvPr/>
        </p:nvSpPr>
        <p:spPr>
          <a:xfrm rot="0">
            <a:off x="473943" y="335087"/>
            <a:ext cx="3380333" cy="365373"/>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300" b="1" i="0" u="none" strike="noStrike" kern="1200" cap="none" spc="0" baseline="0">
                <a:solidFill>
                  <a:srgbClr val="2E3C4E"/>
                </a:solidFill>
                <a:latin typeface="Barlow Bold" pitchFamily="34" charset="0"/>
                <a:ea typeface="Barlow Bold" pitchFamily="34" charset="0"/>
                <a:cs typeface="Barlow Bold" pitchFamily="34" charset="0"/>
              </a:rPr>
              <a:t>Gap Analysis</a:t>
            </a:r>
            <a:endParaRPr lang="zh-CN" altLang="en-US" sz="2300" b="0" i="0" u="none" strike="noStrike" kern="1200" cap="none" spc="0" baseline="0">
              <a:solidFill>
                <a:schemeClr val="tx1"/>
              </a:solidFill>
              <a:latin typeface="Calibri" pitchFamily="0" charset="0"/>
              <a:ea typeface="等线" pitchFamily="0" charset="0"/>
              <a:cs typeface="Calibri" pitchFamily="0" charset="0"/>
            </a:endParaRPr>
          </a:p>
        </p:txBody>
      </p:sp>
      <p:sp>
        <p:nvSpPr>
          <p:cNvPr id="237" name="圆角矩形"/>
          <p:cNvSpPr>
            <a:spLocks/>
          </p:cNvSpPr>
          <p:nvPr/>
        </p:nvSpPr>
        <p:spPr>
          <a:xfrm rot="0">
            <a:off x="473943" y="908670"/>
            <a:ext cx="8196113" cy="2906018"/>
          </a:xfrm>
          <a:prstGeom prst="roundRect">
            <a:avLst>
              <a:gd name="adj" fmla="val 5736"/>
            </a:avLst>
          </a:prstGeom>
          <a:noFill/>
          <a:ln w="4763" cmpd="sng" cap="flat">
            <a:solidFill>
              <a:srgbClr val="000000">
                <a:alpha val="8000"/>
              </a:srgbClr>
            </a:solidFill>
            <a:prstDash val="solid"/>
            <a:round/>
          </a:ln>
        </p:spPr>
      </p:sp>
      <p:sp>
        <p:nvSpPr>
          <p:cNvPr id="238" name="矩形"/>
          <p:cNvSpPr>
            <a:spLocks/>
          </p:cNvSpPr>
          <p:nvPr/>
        </p:nvSpPr>
        <p:spPr>
          <a:xfrm rot="0">
            <a:off x="478854" y="913433"/>
            <a:ext cx="2292175" cy="308967"/>
          </a:xfrm>
          <a:prstGeom prst="rect"/>
          <a:solidFill>
            <a:srgbClr val="2589C9"/>
          </a:solidFill>
          <a:ln w="12700" cmpd="sng" cap="flat">
            <a:noFill/>
            <a:prstDash val="solid"/>
            <a:miter/>
          </a:ln>
        </p:spPr>
      </p:sp>
      <p:sp>
        <p:nvSpPr>
          <p:cNvPr id="239" name="矩形"/>
          <p:cNvSpPr>
            <a:spLocks/>
          </p:cNvSpPr>
          <p:nvPr/>
        </p:nvSpPr>
        <p:spPr>
          <a:xfrm rot="0">
            <a:off x="589880" y="980629"/>
            <a:ext cx="2524944" cy="172193"/>
          </a:xfrm>
          <a:prstGeom prst="rect"/>
          <a:noFill/>
          <a:ln w="12700" cmpd="sng" cap="flat">
            <a:noFill/>
            <a:prstDash val="solid"/>
            <a:miter/>
          </a:ln>
        </p:spPr>
        <p:txBody>
          <a:bodyPr vert="horz" wrap="none" lIns="0" tIns="0" rIns="0" bIns="0" anchor="t" anchorCtr="0">
            <a:prstTxWarp prst="textNoShape"/>
          </a:bodyPr>
          <a:lstStyle/>
          <a:p>
            <a:pPr marL="0" indent="0" algn="l">
              <a:lnSpc>
                <a:spcPct val="129000"/>
              </a:lnSpc>
              <a:spcBef>
                <a:spcPts val="0"/>
              </a:spcBef>
              <a:spcAft>
                <a:spcPts val="0"/>
              </a:spcAft>
              <a:buNone/>
            </a:pPr>
            <a:r>
              <a:rPr lang="en-US" altLang="zh-CN" sz="1000" b="1" i="0" u="none" strike="noStrike" kern="1200" cap="none" spc="0" baseline="0">
                <a:solidFill>
                  <a:srgbClr val="000000"/>
                </a:solidFill>
                <a:latin typeface="Montserrat" pitchFamily="34" charset="0"/>
                <a:ea typeface="Montserrat" pitchFamily="34" charset="0"/>
                <a:cs typeface="Montserrat" pitchFamily="34" charset="0"/>
              </a:rPr>
              <a:t>Expected Standard</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0" name="矩形"/>
          <p:cNvSpPr>
            <a:spLocks/>
          </p:cNvSpPr>
          <p:nvPr/>
        </p:nvSpPr>
        <p:spPr>
          <a:xfrm rot="0">
            <a:off x="2771031" y="913433"/>
            <a:ext cx="2292175" cy="308967"/>
          </a:xfrm>
          <a:prstGeom prst="rect"/>
          <a:solidFill>
            <a:srgbClr val="2589C9"/>
          </a:solidFill>
          <a:ln w="12700" cmpd="sng" cap="flat">
            <a:noFill/>
            <a:prstDash val="solid"/>
            <a:miter/>
          </a:ln>
        </p:spPr>
      </p:sp>
      <p:sp>
        <p:nvSpPr>
          <p:cNvPr id="241" name="矩形"/>
          <p:cNvSpPr>
            <a:spLocks/>
          </p:cNvSpPr>
          <p:nvPr/>
        </p:nvSpPr>
        <p:spPr>
          <a:xfrm rot="0">
            <a:off x="2884438" y="980629"/>
            <a:ext cx="2522562" cy="172193"/>
          </a:xfrm>
          <a:prstGeom prst="rect"/>
          <a:noFill/>
          <a:ln w="12700" cmpd="sng" cap="flat">
            <a:noFill/>
            <a:prstDash val="solid"/>
            <a:miter/>
          </a:ln>
        </p:spPr>
        <p:txBody>
          <a:bodyPr vert="horz" wrap="none" lIns="0" tIns="0" rIns="0" bIns="0" anchor="t" anchorCtr="0">
            <a:prstTxWarp prst="textNoShape"/>
          </a:bodyPr>
          <a:lstStyle/>
          <a:p>
            <a:pPr marL="0" indent="0" algn="l">
              <a:lnSpc>
                <a:spcPct val="129000"/>
              </a:lnSpc>
              <a:spcBef>
                <a:spcPts val="0"/>
              </a:spcBef>
              <a:spcAft>
                <a:spcPts val="0"/>
              </a:spcAft>
              <a:buNone/>
            </a:pPr>
            <a:r>
              <a:rPr lang="en-US" altLang="zh-CN" sz="1000" b="1" i="0" u="none" strike="noStrike" kern="1200" cap="none" spc="0" baseline="0">
                <a:solidFill>
                  <a:srgbClr val="000000"/>
                </a:solidFill>
                <a:latin typeface="Montserrat" pitchFamily="34" charset="0"/>
                <a:ea typeface="Montserrat" pitchFamily="34" charset="0"/>
                <a:cs typeface="Montserrat" pitchFamily="34" charset="0"/>
              </a:rPr>
              <a:t>Actual Practice</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2" name="矩形"/>
          <p:cNvSpPr>
            <a:spLocks/>
          </p:cNvSpPr>
          <p:nvPr/>
        </p:nvSpPr>
        <p:spPr>
          <a:xfrm rot="0">
            <a:off x="5063207" y="913433"/>
            <a:ext cx="3602086" cy="308967"/>
          </a:xfrm>
          <a:prstGeom prst="rect"/>
          <a:solidFill>
            <a:srgbClr val="2589C9"/>
          </a:solidFill>
          <a:ln w="12700" cmpd="sng" cap="flat">
            <a:noFill/>
            <a:prstDash val="solid"/>
            <a:miter/>
          </a:ln>
        </p:spPr>
      </p:sp>
      <p:sp>
        <p:nvSpPr>
          <p:cNvPr id="243" name="矩形"/>
          <p:cNvSpPr>
            <a:spLocks/>
          </p:cNvSpPr>
          <p:nvPr/>
        </p:nvSpPr>
        <p:spPr>
          <a:xfrm rot="0">
            <a:off x="5176614" y="980629"/>
            <a:ext cx="3834854" cy="172193"/>
          </a:xfrm>
          <a:prstGeom prst="rect"/>
          <a:noFill/>
          <a:ln w="12700" cmpd="sng" cap="flat">
            <a:noFill/>
            <a:prstDash val="solid"/>
            <a:miter/>
          </a:ln>
        </p:spPr>
        <p:txBody>
          <a:bodyPr vert="horz" wrap="none" lIns="0" tIns="0" rIns="0" bIns="0" anchor="t" anchorCtr="0">
            <a:prstTxWarp prst="textNoShape"/>
          </a:bodyPr>
          <a:lstStyle/>
          <a:p>
            <a:pPr marL="0" indent="0" algn="l">
              <a:lnSpc>
                <a:spcPct val="129000"/>
              </a:lnSpc>
              <a:spcBef>
                <a:spcPts val="0"/>
              </a:spcBef>
              <a:spcAft>
                <a:spcPts val="0"/>
              </a:spcAft>
              <a:buNone/>
            </a:pPr>
            <a:r>
              <a:rPr lang="en-US" altLang="zh-CN" sz="1000" b="1" i="0" u="none" strike="noStrike" kern="1200" cap="none" spc="0" baseline="0">
                <a:solidFill>
                  <a:srgbClr val="000000"/>
                </a:solidFill>
                <a:latin typeface="Montserrat" pitchFamily="34" charset="0"/>
                <a:ea typeface="Montserrat" pitchFamily="34" charset="0"/>
                <a:cs typeface="Montserrat" pitchFamily="34" charset="0"/>
              </a:rPr>
              <a:t>Gap</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4" name="矩形"/>
          <p:cNvSpPr>
            <a:spLocks/>
          </p:cNvSpPr>
          <p:nvPr/>
        </p:nvSpPr>
        <p:spPr>
          <a:xfrm rot="0">
            <a:off x="589880" y="1291977"/>
            <a:ext cx="2067744" cy="344387"/>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Comprehensive mortality reviews of all relevant deaths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5" name="矩形"/>
          <p:cNvSpPr>
            <a:spLocks/>
          </p:cNvSpPr>
          <p:nvPr/>
        </p:nvSpPr>
        <p:spPr>
          <a:xfrm rot="0">
            <a:off x="2884438" y="1291977"/>
            <a:ext cx="2065362" cy="344387"/>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Many deaths were not formally reviewed or investigated</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6" name="矩形"/>
          <p:cNvSpPr>
            <a:spLocks/>
          </p:cNvSpPr>
          <p:nvPr/>
        </p:nvSpPr>
        <p:spPr>
          <a:xfrm rot="0">
            <a:off x="5176614" y="1291977"/>
            <a:ext cx="3377654" cy="516581"/>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High – Failure to investigate deaths prevented identification of patient safety risks and learning opportunities (Mazars, 2015).</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7" name="矩形"/>
          <p:cNvSpPr>
            <a:spLocks/>
          </p:cNvSpPr>
          <p:nvPr/>
        </p:nvSpPr>
        <p:spPr>
          <a:xfrm rot="0">
            <a:off x="589880" y="1947714"/>
            <a:ext cx="2067744" cy="344387"/>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Effective governance and board oversight</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8" name="矩形"/>
          <p:cNvSpPr>
            <a:spLocks/>
          </p:cNvSpPr>
          <p:nvPr/>
        </p:nvSpPr>
        <p:spPr>
          <a:xfrm rot="0">
            <a:off x="2884438" y="1947714"/>
            <a:ext cx="2065362" cy="344387"/>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Weak assurance and monitoring systems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49" name="矩形"/>
          <p:cNvSpPr>
            <a:spLocks/>
          </p:cNvSpPr>
          <p:nvPr/>
        </p:nvSpPr>
        <p:spPr>
          <a:xfrm rot="0">
            <a:off x="5176614" y="1947714"/>
            <a:ext cx="3377654" cy="344387"/>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High – Governance systems failed to detect and address deficiencies over several years (Pascoe, 2020).</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0" name="矩形"/>
          <p:cNvSpPr>
            <a:spLocks/>
          </p:cNvSpPr>
          <p:nvPr/>
        </p:nvSpPr>
        <p:spPr>
          <a:xfrm rot="0">
            <a:off x="589880" y="2431256"/>
            <a:ext cx="2067744" cy="344388"/>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Strong organisational learning culture</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1" name="矩形"/>
          <p:cNvSpPr>
            <a:spLocks/>
          </p:cNvSpPr>
          <p:nvPr/>
        </p:nvSpPr>
        <p:spPr>
          <a:xfrm rot="0">
            <a:off x="2884438" y="2431256"/>
            <a:ext cx="2065362" cy="344388"/>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Repeated missed opportunities to learn from deaths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2" name="矩形"/>
          <p:cNvSpPr>
            <a:spLocks/>
          </p:cNvSpPr>
          <p:nvPr/>
        </p:nvSpPr>
        <p:spPr>
          <a:xfrm rot="0">
            <a:off x="5176614" y="2431256"/>
            <a:ext cx="3377654" cy="344388"/>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High – Lessons from deaths were not consistently translated into service improvements (Brummell et al., 2023).</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3" name="矩形"/>
          <p:cNvSpPr>
            <a:spLocks/>
          </p:cNvSpPr>
          <p:nvPr/>
        </p:nvSpPr>
        <p:spPr>
          <a:xfrm rot="0">
            <a:off x="589880" y="2914799"/>
            <a:ext cx="2067744" cy="344387"/>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Leadership accountability for patient safety</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4" name="矩形"/>
          <p:cNvSpPr>
            <a:spLocks/>
          </p:cNvSpPr>
          <p:nvPr/>
        </p:nvSpPr>
        <p:spPr>
          <a:xfrm rot="0">
            <a:off x="2884438" y="2914799"/>
            <a:ext cx="2065362" cy="344387"/>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Delayed responses to identified concerns</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5" name="矩形"/>
          <p:cNvSpPr>
            <a:spLocks/>
          </p:cNvSpPr>
          <p:nvPr/>
        </p:nvSpPr>
        <p:spPr>
          <a:xfrm rot="0">
            <a:off x="5176614" y="2983853"/>
            <a:ext cx="3377654" cy="414484"/>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Significant – Leadership actions were delayed despite awareness of concerns and risks (Pascoe, 2021).</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6" name="矩形"/>
          <p:cNvSpPr>
            <a:spLocks/>
          </p:cNvSpPr>
          <p:nvPr/>
        </p:nvSpPr>
        <p:spPr>
          <a:xfrm rot="0">
            <a:off x="589880" y="3398340"/>
            <a:ext cx="2067744" cy="555500"/>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Continuous quality improvement and patient safety monitoring</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7" name="矩形"/>
          <p:cNvSpPr>
            <a:spLocks/>
          </p:cNvSpPr>
          <p:nvPr/>
        </p:nvSpPr>
        <p:spPr>
          <a:xfrm rot="0">
            <a:off x="2884438" y="3398341"/>
            <a:ext cx="2065362" cy="344387"/>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Limited evidence of sustained improvement</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8" name="矩形"/>
          <p:cNvSpPr>
            <a:spLocks/>
          </p:cNvSpPr>
          <p:nvPr/>
        </p:nvSpPr>
        <p:spPr>
          <a:xfrm rot="0">
            <a:off x="5176614" y="3467397"/>
            <a:ext cx="3377654" cy="414484"/>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High – Quality assurance processes failed to ensure ongoing compliance and improvement (HSSIB, 2025).</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59" name="圆角矩形"/>
          <p:cNvSpPr>
            <a:spLocks/>
          </p:cNvSpPr>
          <p:nvPr/>
        </p:nvSpPr>
        <p:spPr>
          <a:xfrm rot="0">
            <a:off x="478854" y="4126037"/>
            <a:ext cx="8196113" cy="759470"/>
          </a:xfrm>
          <a:prstGeom prst="roundRect">
            <a:avLst>
              <a:gd name="adj" fmla="val 21939"/>
            </a:avLst>
          </a:prstGeom>
          <a:solidFill>
            <a:srgbClr val="FFB3B4"/>
          </a:solidFill>
          <a:ln w="12700" cmpd="sng" cap="flat">
            <a:noFill/>
            <a:prstDash val="solid"/>
            <a:miter/>
          </a:ln>
        </p:spPr>
      </p:sp>
      <p:pic>
        <p:nvPicPr>
          <p:cNvPr id="260" name="图片" descr="preencoded.png"/>
          <p:cNvPicPr>
            <a:picLocks noChangeAspect="1"/>
          </p:cNvPicPr>
          <p:nvPr/>
        </p:nvPicPr>
        <p:blipFill>
          <a:blip r:embed="rId1" cstate="print"/>
          <a:stretch>
            <a:fillRect/>
          </a:stretch>
        </p:blipFill>
        <p:spPr>
          <a:xfrm rot="0">
            <a:off x="584969" y="4087713"/>
            <a:ext cx="138782" cy="111026"/>
          </a:xfrm>
          <a:prstGeom prst="rect"/>
          <a:noFill/>
          <a:ln w="12700" cmpd="sng" cap="flat">
            <a:noFill/>
            <a:prstDash val="solid"/>
            <a:miter/>
          </a:ln>
        </p:spPr>
      </p:pic>
      <p:sp>
        <p:nvSpPr>
          <p:cNvPr id="261" name="矩形"/>
          <p:cNvSpPr>
            <a:spLocks/>
          </p:cNvSpPr>
          <p:nvPr/>
        </p:nvSpPr>
        <p:spPr>
          <a:xfrm rot="0">
            <a:off x="662941" y="4198739"/>
            <a:ext cx="7891327" cy="583032"/>
          </a:xfrm>
          <a:prstGeom prst="rect"/>
          <a:noFill/>
          <a:ln w="12700" cmpd="sng" cap="flat">
            <a:noFill/>
            <a:prstDash val="solid"/>
            <a:miter/>
          </a:ln>
        </p:spPr>
        <p:txBody>
          <a:bodyPr vert="horz" wrap="square" lIns="0" tIns="0" rIns="0" bIns="0" anchor="t" anchorCtr="0">
            <a:prstTxWarp prst="textNoShape"/>
          </a:bodyPr>
          <a:lstStyle/>
          <a:p>
            <a:pPr marL="0" indent="0" algn="l">
              <a:lnSpc>
                <a:spcPct val="129000"/>
              </a:lnSpc>
              <a:spcBef>
                <a:spcPts val="0"/>
              </a:spcBef>
              <a:spcAft>
                <a:spcPts val="0"/>
              </a:spcAft>
              <a:buNone/>
            </a:pPr>
            <a:r>
              <a:rPr lang="en-US" altLang="zh-CN" sz="900" b="0" i="0" u="none" strike="noStrike" kern="1200" cap="none" spc="0" baseline="0">
                <a:solidFill>
                  <a:srgbClr val="000000"/>
                </a:solidFill>
                <a:latin typeface="Montserrat" pitchFamily="34" charset="0"/>
                <a:ea typeface="Montserrat" pitchFamily="34" charset="0"/>
                <a:cs typeface="Montserrat" pitchFamily="34" charset="0"/>
              </a:rPr>
              <a:t>The investigation revealed major gaps between national patient safety expectations and organisational performance. The most significant deficiencies were found in mortality reviews, governance oversight, organisational learning and leadership accountability. These weaknesses limited the Trust's ability to learn from deaths, improve services and strengthen patient safety (Mazars, 2015; Pascoe, 2021).</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877995792"/>
      </p:ext>
    </p:extLst>
  </p:cSld>
  <p:clrMapOvr>
    <a:masterClrMapping/>
  </p:clrMapOvr>
</p:sld>
</file>

<file path=ppt/slides/slide12.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65" name="矩形"/>
          <p:cNvSpPr>
            <a:spLocks/>
          </p:cNvSpPr>
          <p:nvPr/>
        </p:nvSpPr>
        <p:spPr>
          <a:xfrm rot="0">
            <a:off x="473943" y="1118220"/>
            <a:ext cx="3575224" cy="38970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System Implications</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266" name="圆角矩形"/>
          <p:cNvSpPr>
            <a:spLocks/>
          </p:cNvSpPr>
          <p:nvPr/>
        </p:nvSpPr>
        <p:spPr>
          <a:xfrm rot="0">
            <a:off x="473943" y="1744861"/>
            <a:ext cx="2653009" cy="1270471"/>
          </a:xfrm>
          <a:prstGeom prst="roundRect">
            <a:avLst>
              <a:gd name="adj" fmla="val 13990"/>
            </a:avLst>
          </a:prstGeom>
          <a:solidFill>
            <a:srgbClr val="D4E9F7"/>
          </a:solidFill>
          <a:ln w="4763" cmpd="sng" cap="flat">
            <a:solidFill>
              <a:srgbClr val="BACFDD"/>
            </a:solidFill>
            <a:prstDash val="solid"/>
            <a:round/>
          </a:ln>
        </p:spPr>
      </p:sp>
      <p:sp>
        <p:nvSpPr>
          <p:cNvPr id="267" name="矩形"/>
          <p:cNvSpPr>
            <a:spLocks/>
          </p:cNvSpPr>
          <p:nvPr/>
        </p:nvSpPr>
        <p:spPr>
          <a:xfrm rot="0">
            <a:off x="597173" y="1868091"/>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Patient Safety</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68" name="矩形"/>
          <p:cNvSpPr>
            <a:spLocks/>
          </p:cNvSpPr>
          <p:nvPr/>
        </p:nvSpPr>
        <p:spPr>
          <a:xfrm rot="0">
            <a:off x="597173" y="2133972"/>
            <a:ext cx="2406551" cy="822588"/>
          </a:xfrm>
          <a:prstGeom prst="rect"/>
          <a:noFill/>
          <a:ln w="12700" cmpd="sng" cap="flat">
            <a:noFill/>
            <a:prstDash val="solid"/>
            <a:miter/>
          </a:ln>
        </p:spPr>
        <p:txBody>
          <a:bodyPr vert="horz" wrap="square" lIns="0" tIns="0" rIns="0" bIns="0" anchor="t" anchorCtr="0">
            <a:prstTxWarp prst="textNoShape"/>
          </a:bodyPr>
          <a:lstStyle/>
          <a:p>
            <a:pPr marL="0" indent="0" algn="l">
              <a:lnSpc>
                <a:spcPct val="123000"/>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Missed opportunities for learning increased the risk of repeated patient safety incidents (Brummell et al., 2023</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a:t>
            </a:r>
            <a:endParaRPr lang="zh-CN" altLang="en-US" sz="800" b="0" i="0" u="none" strike="noStrike" kern="1200" cap="none" spc="0" baseline="0">
              <a:solidFill>
                <a:schemeClr val="tx1"/>
              </a:solidFill>
              <a:latin typeface="Calibri" pitchFamily="0" charset="0"/>
              <a:ea typeface="等线" pitchFamily="0" charset="0"/>
              <a:cs typeface="Calibri" pitchFamily="0" charset="0"/>
            </a:endParaRPr>
          </a:p>
        </p:txBody>
      </p:sp>
      <p:sp>
        <p:nvSpPr>
          <p:cNvPr id="269" name="圆角矩形"/>
          <p:cNvSpPr>
            <a:spLocks/>
          </p:cNvSpPr>
          <p:nvPr/>
        </p:nvSpPr>
        <p:spPr>
          <a:xfrm rot="0">
            <a:off x="3245421" y="1744861"/>
            <a:ext cx="2653084" cy="1270471"/>
          </a:xfrm>
          <a:prstGeom prst="roundRect">
            <a:avLst>
              <a:gd name="adj" fmla="val 13990"/>
            </a:avLst>
          </a:prstGeom>
          <a:solidFill>
            <a:srgbClr val="D4E9F7"/>
          </a:solidFill>
          <a:ln w="4763" cmpd="sng" cap="flat">
            <a:solidFill>
              <a:srgbClr val="BACFDD"/>
            </a:solidFill>
            <a:prstDash val="solid"/>
            <a:round/>
          </a:ln>
        </p:spPr>
      </p:sp>
      <p:sp>
        <p:nvSpPr>
          <p:cNvPr id="270" name="矩形"/>
          <p:cNvSpPr>
            <a:spLocks/>
          </p:cNvSpPr>
          <p:nvPr/>
        </p:nvSpPr>
        <p:spPr>
          <a:xfrm rot="0">
            <a:off x="3368649" y="1868091"/>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Governance</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71" name="矩形"/>
          <p:cNvSpPr>
            <a:spLocks/>
          </p:cNvSpPr>
          <p:nvPr/>
        </p:nvSpPr>
        <p:spPr>
          <a:xfrm rot="0">
            <a:off x="3368649" y="2133972"/>
            <a:ext cx="2406624" cy="758130"/>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Weak governance structures reduced accountability and organisational assurance (Pascoe, 2020</a:t>
            </a:r>
            <a:r>
              <a:rPr lang="en-US" altLang="zh-CN" sz="900" b="0" i="0" u="none" strike="noStrike" kern="1200" cap="none" spc="0" baseline="0">
                <a:solidFill>
                  <a:srgbClr val="384653"/>
                </a:solidFill>
                <a:latin typeface="Montserrat" pitchFamily="34" charset="0"/>
                <a:ea typeface="Montserrat" pitchFamily="34" charset="0"/>
                <a:cs typeface="Montserrat" pitchFamily="34" charset="0"/>
              </a:rPr>
              <a:t>).</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sp>
        <p:nvSpPr>
          <p:cNvPr id="272" name="圆角矩形"/>
          <p:cNvSpPr>
            <a:spLocks/>
          </p:cNvSpPr>
          <p:nvPr/>
        </p:nvSpPr>
        <p:spPr>
          <a:xfrm rot="0">
            <a:off x="6016972" y="1744861"/>
            <a:ext cx="2653009" cy="1270471"/>
          </a:xfrm>
          <a:prstGeom prst="roundRect">
            <a:avLst>
              <a:gd name="adj" fmla="val 13990"/>
            </a:avLst>
          </a:prstGeom>
          <a:solidFill>
            <a:srgbClr val="D4E9F7"/>
          </a:solidFill>
          <a:ln w="4763" cmpd="sng" cap="flat">
            <a:solidFill>
              <a:srgbClr val="BACFDD"/>
            </a:solidFill>
            <a:prstDash val="solid"/>
            <a:round/>
          </a:ln>
        </p:spPr>
      </p:sp>
      <p:sp>
        <p:nvSpPr>
          <p:cNvPr id="273" name="矩形"/>
          <p:cNvSpPr>
            <a:spLocks/>
          </p:cNvSpPr>
          <p:nvPr/>
        </p:nvSpPr>
        <p:spPr>
          <a:xfrm rot="0">
            <a:off x="6140202" y="1868091"/>
            <a:ext cx="1558974"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Public Trust</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74" name="矩形"/>
          <p:cNvSpPr>
            <a:spLocks/>
          </p:cNvSpPr>
          <p:nvPr/>
        </p:nvSpPr>
        <p:spPr>
          <a:xfrm rot="0">
            <a:off x="6140202" y="2133972"/>
            <a:ext cx="2406550" cy="758130"/>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The scandal negatively affected public confidence in mental health and learning disability services (Pascoe, 2021).</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75" name="圆角矩形"/>
          <p:cNvSpPr>
            <a:spLocks/>
          </p:cNvSpPr>
          <p:nvPr/>
        </p:nvSpPr>
        <p:spPr>
          <a:xfrm rot="0">
            <a:off x="324526" y="3189872"/>
            <a:ext cx="4038748" cy="891405"/>
          </a:xfrm>
          <a:prstGeom prst="roundRect">
            <a:avLst>
              <a:gd name="adj" fmla="val 19939"/>
            </a:avLst>
          </a:prstGeom>
          <a:solidFill>
            <a:srgbClr val="D4E9F7"/>
          </a:solidFill>
          <a:ln w="4763" cmpd="sng" cap="flat">
            <a:solidFill>
              <a:srgbClr val="BACFDD"/>
            </a:solidFill>
            <a:prstDash val="solid"/>
            <a:round/>
          </a:ln>
        </p:spPr>
      </p:sp>
      <p:sp>
        <p:nvSpPr>
          <p:cNvPr id="276" name="矩形"/>
          <p:cNvSpPr>
            <a:spLocks/>
          </p:cNvSpPr>
          <p:nvPr/>
        </p:nvSpPr>
        <p:spPr>
          <a:xfrm rot="0">
            <a:off x="597173" y="3257029"/>
            <a:ext cx="164023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Organisational Learning</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77" name="矩形"/>
          <p:cNvSpPr>
            <a:spLocks/>
          </p:cNvSpPr>
          <p:nvPr/>
        </p:nvSpPr>
        <p:spPr>
          <a:xfrm rot="0">
            <a:off x="473943" y="3451845"/>
            <a:ext cx="3739917" cy="518175"/>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Poor learning systems restricted quality improvement and service development (Brummell et al., 2026).</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
        <p:nvSpPr>
          <p:cNvPr id="278" name="圆角矩形"/>
          <p:cNvSpPr>
            <a:spLocks/>
          </p:cNvSpPr>
          <p:nvPr/>
        </p:nvSpPr>
        <p:spPr>
          <a:xfrm rot="0">
            <a:off x="4571962" y="3210959"/>
            <a:ext cx="4038823" cy="891405"/>
          </a:xfrm>
          <a:prstGeom prst="roundRect">
            <a:avLst>
              <a:gd name="adj" fmla="val 19939"/>
            </a:avLst>
          </a:prstGeom>
          <a:solidFill>
            <a:srgbClr val="D4E9F7"/>
          </a:solidFill>
          <a:ln w="4763" cmpd="sng" cap="flat">
            <a:solidFill>
              <a:srgbClr val="BACFDD"/>
            </a:solidFill>
            <a:prstDash val="solid"/>
            <a:round/>
          </a:ln>
        </p:spPr>
      </p:sp>
      <p:sp>
        <p:nvSpPr>
          <p:cNvPr id="279" name="矩形"/>
          <p:cNvSpPr>
            <a:spLocks/>
          </p:cNvSpPr>
          <p:nvPr/>
        </p:nvSpPr>
        <p:spPr>
          <a:xfrm rot="0">
            <a:off x="4754389" y="3257029"/>
            <a:ext cx="1558974"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Equality of Care</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280" name="矩形"/>
          <p:cNvSpPr>
            <a:spLocks/>
          </p:cNvSpPr>
          <p:nvPr/>
        </p:nvSpPr>
        <p:spPr>
          <a:xfrm rot="0">
            <a:off x="4754389" y="3522910"/>
            <a:ext cx="3792364" cy="309949"/>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Concerns emerged regarding equitable investigation of deaths among vulnerable patient populations (Mazars, 2015).</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988184601"/>
      </p:ext>
    </p:extLst>
  </p:cSld>
  <p:clrMapOvr>
    <a:masterClrMapping/>
  </p:clrMapOvr>
</p:sld>
</file>

<file path=ppt/slides/slide13.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284" name="矩形"/>
          <p:cNvSpPr>
            <a:spLocks/>
          </p:cNvSpPr>
          <p:nvPr/>
        </p:nvSpPr>
        <p:spPr>
          <a:xfrm rot="0">
            <a:off x="473943" y="360611"/>
            <a:ext cx="3429074" cy="37147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300" b="1" i="0" u="none" strike="noStrike" kern="1200" cap="none" spc="0" baseline="0">
                <a:solidFill>
                  <a:srgbClr val="2E3C4E"/>
                </a:solidFill>
                <a:latin typeface="Barlow Bold" pitchFamily="34" charset="0"/>
                <a:ea typeface="Barlow Bold" pitchFamily="34" charset="0"/>
                <a:cs typeface="Barlow Bold" pitchFamily="34" charset="0"/>
              </a:rPr>
              <a:t>Recommendations</a:t>
            </a:r>
            <a:endParaRPr lang="zh-CN" altLang="en-US" sz="23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285" name="图片" descr="preencoded.png"/>
          <p:cNvPicPr>
            <a:picLocks noChangeAspect="1"/>
          </p:cNvPicPr>
          <p:nvPr/>
        </p:nvPicPr>
        <p:blipFill>
          <a:blip r:embed="rId1" cstate="print"/>
          <a:stretch>
            <a:fillRect/>
          </a:stretch>
        </p:blipFill>
        <p:spPr>
          <a:xfrm rot="0">
            <a:off x="473943" y="947291"/>
            <a:ext cx="8196113" cy="681038"/>
          </a:xfrm>
          <a:prstGeom prst="rect"/>
          <a:noFill/>
          <a:ln w="12700" cmpd="sng" cap="flat">
            <a:noFill/>
            <a:prstDash val="solid"/>
            <a:miter/>
          </a:ln>
        </p:spPr>
      </p:pic>
      <p:sp>
        <p:nvSpPr>
          <p:cNvPr id="286" name="矩形"/>
          <p:cNvSpPr>
            <a:spLocks/>
          </p:cNvSpPr>
          <p:nvPr/>
        </p:nvSpPr>
        <p:spPr>
          <a:xfrm rot="0">
            <a:off x="627013" y="1181919"/>
            <a:ext cx="169366" cy="211707"/>
          </a:xfrm>
          <a:prstGeom prst="rect"/>
          <a:noFill/>
          <a:ln w="12700" cmpd="sng" cap="flat">
            <a:noFill/>
            <a:prstDash val="solid"/>
            <a:miter/>
          </a:ln>
        </p:spPr>
        <p:txBody>
          <a:bodyPr vert="horz" wrap="none" lIns="0" tIns="0" rIns="0" bIns="0" anchor="ctr" anchorCtr="0">
            <a:prstTxWarp prst="textNoShape"/>
          </a:bodyPr>
          <a:lstStyle/>
          <a:p>
            <a:pPr marL="0" indent="0" algn="ctr">
              <a:lnSpc>
                <a:spcPct val="100000"/>
              </a:lnSpc>
              <a:spcBef>
                <a:spcPts val="0"/>
              </a:spcBef>
              <a:spcAft>
                <a:spcPts val="0"/>
              </a:spcAft>
              <a:buNone/>
            </a:pPr>
            <a:r>
              <a:rPr lang="en-US" altLang="zh-CN" sz="1300" b="1" i="0" u="none" strike="noStrike" kern="1200" cap="none" spc="0" baseline="0">
                <a:solidFill>
                  <a:srgbClr val="384653"/>
                </a:solidFill>
                <a:latin typeface="Barlow Bold" pitchFamily="34" charset="0"/>
                <a:ea typeface="Barlow Bold" pitchFamily="34" charset="0"/>
                <a:cs typeface="Barlow Bold" pitchFamily="34" charset="0"/>
              </a:rPr>
              <a:t>1</a:t>
            </a:r>
            <a:endParaRPr lang="zh-CN" altLang="en-US" sz="1300" b="0" i="0" u="none" strike="noStrike" kern="1200" cap="none" spc="0" baseline="0">
              <a:solidFill>
                <a:schemeClr val="tx1"/>
              </a:solidFill>
              <a:latin typeface="Calibri" pitchFamily="0" charset="0"/>
              <a:ea typeface="等线" pitchFamily="0" charset="0"/>
              <a:cs typeface="Calibri" pitchFamily="0" charset="0"/>
            </a:endParaRPr>
          </a:p>
        </p:txBody>
      </p:sp>
      <p:sp>
        <p:nvSpPr>
          <p:cNvPr id="287" name="矩形"/>
          <p:cNvSpPr>
            <a:spLocks/>
          </p:cNvSpPr>
          <p:nvPr/>
        </p:nvSpPr>
        <p:spPr>
          <a:xfrm rot="0">
            <a:off x="1047526" y="1074465"/>
            <a:ext cx="2583879" cy="185737"/>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50" b="1" i="0" u="none" strike="noStrike" kern="1200" cap="none" spc="0" baseline="0">
                <a:solidFill>
                  <a:srgbClr val="384653"/>
                </a:solidFill>
                <a:latin typeface="Barlow Bold" pitchFamily="34" charset="0"/>
                <a:ea typeface="Barlow Bold" pitchFamily="34" charset="0"/>
                <a:cs typeface="Barlow Bold" pitchFamily="34" charset="0"/>
              </a:rPr>
              <a:t>Strengthen Mortality Review Processes</a:t>
            </a:r>
            <a:endParaRPr lang="zh-CN" altLang="en-US" sz="1150" b="0" i="0" u="none" strike="noStrike" kern="1200" cap="none" spc="0" baseline="0">
              <a:solidFill>
                <a:schemeClr val="tx1"/>
              </a:solidFill>
              <a:latin typeface="Calibri" pitchFamily="0" charset="0"/>
              <a:ea typeface="等线" pitchFamily="0" charset="0"/>
              <a:cs typeface="Calibri" pitchFamily="0" charset="0"/>
            </a:endParaRPr>
          </a:p>
        </p:txBody>
      </p:sp>
      <p:sp>
        <p:nvSpPr>
          <p:cNvPr id="288" name="矩形"/>
          <p:cNvSpPr>
            <a:spLocks/>
          </p:cNvSpPr>
          <p:nvPr/>
        </p:nvSpPr>
        <p:spPr>
          <a:xfrm rot="0">
            <a:off x="1047526" y="1324719"/>
            <a:ext cx="7495356" cy="176435"/>
          </a:xfrm>
          <a:prstGeom prst="rect"/>
          <a:noFill/>
          <a:ln w="12700" cmpd="sng" cap="flat">
            <a:noFill/>
            <a:prstDash val="solid"/>
            <a:miter/>
          </a:ln>
        </p:spPr>
        <p:txBody>
          <a:bodyPr vert="horz" wrap="none" lIns="0" tIns="0" rIns="0" bIns="0" anchor="t" anchorCtr="0">
            <a:prstTxWarp prst="textNoShape"/>
          </a:bodyPr>
          <a:lstStyle/>
          <a:p>
            <a:pPr marL="0" indent="0" algn="l">
              <a:lnSpc>
                <a:spcPct val="129999"/>
              </a:lnSpc>
              <a:spcBef>
                <a:spcPts val="0"/>
              </a:spcBef>
              <a:spcAft>
                <a:spcPts val="0"/>
              </a:spcAft>
              <a:buNone/>
            </a:pPr>
            <a:r>
              <a:rPr lang="en-US" altLang="zh-CN" sz="1000" b="0" i="0" u="none" strike="noStrike" kern="1200" cap="none" spc="0" baseline="0">
                <a:solidFill>
                  <a:srgbClr val="384653"/>
                </a:solidFill>
                <a:latin typeface="Montserrat" pitchFamily="34" charset="0"/>
                <a:ea typeface="Montserrat" pitchFamily="34" charset="0"/>
                <a:cs typeface="Montserrat" pitchFamily="34" charset="0"/>
              </a:rPr>
              <a:t>Ensure all relevant deaths receive structured and timely review in accordance with national guidance (National Quality Board, 2017).</a:t>
            </a:r>
            <a:endParaRPr lang="zh-CN" altLang="en-US" sz="10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289" name="图片" descr="preencoded.png"/>
          <p:cNvPicPr>
            <a:picLocks noChangeAspect="1"/>
          </p:cNvPicPr>
          <p:nvPr/>
        </p:nvPicPr>
        <p:blipFill>
          <a:blip r:embed="rId2" cstate="print"/>
          <a:stretch>
            <a:fillRect/>
          </a:stretch>
        </p:blipFill>
        <p:spPr>
          <a:xfrm rot="0">
            <a:off x="473943" y="1735931"/>
            <a:ext cx="8196113" cy="681038"/>
          </a:xfrm>
          <a:prstGeom prst="rect"/>
          <a:noFill/>
          <a:ln w="12700" cmpd="sng" cap="flat">
            <a:noFill/>
            <a:prstDash val="solid"/>
            <a:miter/>
          </a:ln>
        </p:spPr>
      </p:pic>
      <p:sp>
        <p:nvSpPr>
          <p:cNvPr id="290" name="矩形"/>
          <p:cNvSpPr>
            <a:spLocks/>
          </p:cNvSpPr>
          <p:nvPr/>
        </p:nvSpPr>
        <p:spPr>
          <a:xfrm rot="0">
            <a:off x="627013" y="1970559"/>
            <a:ext cx="169366" cy="211707"/>
          </a:xfrm>
          <a:prstGeom prst="rect"/>
          <a:noFill/>
          <a:ln w="12700" cmpd="sng" cap="flat">
            <a:noFill/>
            <a:prstDash val="solid"/>
            <a:miter/>
          </a:ln>
        </p:spPr>
        <p:txBody>
          <a:bodyPr vert="horz" wrap="none" lIns="0" tIns="0" rIns="0" bIns="0" anchor="ctr" anchorCtr="0">
            <a:prstTxWarp prst="textNoShape"/>
          </a:bodyPr>
          <a:lstStyle/>
          <a:p>
            <a:pPr marL="0" indent="0" algn="ctr">
              <a:lnSpc>
                <a:spcPct val="100000"/>
              </a:lnSpc>
              <a:spcBef>
                <a:spcPts val="0"/>
              </a:spcBef>
              <a:spcAft>
                <a:spcPts val="0"/>
              </a:spcAft>
              <a:buNone/>
            </a:pPr>
            <a:r>
              <a:rPr lang="en-US" altLang="zh-CN" sz="1300" b="1" i="0" u="none" strike="noStrike" kern="1200" cap="none" spc="0" baseline="0">
                <a:solidFill>
                  <a:srgbClr val="384653"/>
                </a:solidFill>
                <a:latin typeface="Barlow Bold" pitchFamily="34" charset="0"/>
                <a:ea typeface="Barlow Bold" pitchFamily="34" charset="0"/>
                <a:cs typeface="Barlow Bold" pitchFamily="34" charset="0"/>
              </a:rPr>
              <a:t>2</a:t>
            </a:r>
            <a:endParaRPr lang="zh-CN" altLang="en-US" sz="1300" b="0" i="0" u="none" strike="noStrike" kern="1200" cap="none" spc="0" baseline="0">
              <a:solidFill>
                <a:schemeClr val="tx1"/>
              </a:solidFill>
              <a:latin typeface="Calibri" pitchFamily="0" charset="0"/>
              <a:ea typeface="等线" pitchFamily="0" charset="0"/>
              <a:cs typeface="Calibri" pitchFamily="0" charset="0"/>
            </a:endParaRPr>
          </a:p>
        </p:txBody>
      </p:sp>
      <p:sp>
        <p:nvSpPr>
          <p:cNvPr id="291" name="矩形"/>
          <p:cNvSpPr>
            <a:spLocks/>
          </p:cNvSpPr>
          <p:nvPr/>
        </p:nvSpPr>
        <p:spPr>
          <a:xfrm rot="0">
            <a:off x="1047526" y="1863105"/>
            <a:ext cx="2007988" cy="185738"/>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50" b="1" i="0" u="none" strike="noStrike" kern="1200" cap="none" spc="0" baseline="0">
                <a:solidFill>
                  <a:srgbClr val="384653"/>
                </a:solidFill>
                <a:latin typeface="Barlow Bold" pitchFamily="34" charset="0"/>
                <a:ea typeface="Barlow Bold" pitchFamily="34" charset="0"/>
                <a:cs typeface="Barlow Bold" pitchFamily="34" charset="0"/>
              </a:rPr>
              <a:t>Improve Governance Oversight</a:t>
            </a:r>
            <a:endParaRPr lang="zh-CN" altLang="en-US" sz="1150" b="0" i="0" u="none" strike="noStrike" kern="1200" cap="none" spc="0" baseline="0">
              <a:solidFill>
                <a:schemeClr val="tx1"/>
              </a:solidFill>
              <a:latin typeface="Calibri" pitchFamily="0" charset="0"/>
              <a:ea typeface="等线" pitchFamily="0" charset="0"/>
              <a:cs typeface="Calibri" pitchFamily="0" charset="0"/>
            </a:endParaRPr>
          </a:p>
        </p:txBody>
      </p:sp>
      <p:sp>
        <p:nvSpPr>
          <p:cNvPr id="292" name="矩形"/>
          <p:cNvSpPr>
            <a:spLocks/>
          </p:cNvSpPr>
          <p:nvPr/>
        </p:nvSpPr>
        <p:spPr>
          <a:xfrm rot="0">
            <a:off x="1047526" y="2113359"/>
            <a:ext cx="7495356" cy="176435"/>
          </a:xfrm>
          <a:prstGeom prst="rect"/>
          <a:noFill/>
          <a:ln w="12700" cmpd="sng" cap="flat">
            <a:noFill/>
            <a:prstDash val="solid"/>
            <a:miter/>
          </a:ln>
        </p:spPr>
        <p:txBody>
          <a:bodyPr vert="horz" wrap="none" lIns="0" tIns="0" rIns="0" bIns="0" anchor="t" anchorCtr="0">
            <a:prstTxWarp prst="textNoShape"/>
          </a:bodyPr>
          <a:lstStyle/>
          <a:p>
            <a:pPr marL="0" indent="0" algn="l">
              <a:lnSpc>
                <a:spcPct val="129999"/>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Strengthen board-level monitoring and accountability for mortality investigations (Pascoe, 2021).</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293" name="图片" descr="preencoded.png"/>
          <p:cNvPicPr>
            <a:picLocks noChangeAspect="1"/>
          </p:cNvPicPr>
          <p:nvPr/>
        </p:nvPicPr>
        <p:blipFill>
          <a:blip r:embed="rId3" cstate="print"/>
          <a:stretch>
            <a:fillRect/>
          </a:stretch>
        </p:blipFill>
        <p:spPr>
          <a:xfrm rot="0">
            <a:off x="473943" y="2524571"/>
            <a:ext cx="8196113" cy="681037"/>
          </a:xfrm>
          <a:prstGeom prst="rect"/>
          <a:noFill/>
          <a:ln w="12700" cmpd="sng" cap="flat">
            <a:noFill/>
            <a:prstDash val="solid"/>
            <a:miter/>
          </a:ln>
        </p:spPr>
      </p:pic>
      <p:sp>
        <p:nvSpPr>
          <p:cNvPr id="294" name="矩形"/>
          <p:cNvSpPr>
            <a:spLocks/>
          </p:cNvSpPr>
          <p:nvPr/>
        </p:nvSpPr>
        <p:spPr>
          <a:xfrm rot="0">
            <a:off x="627013" y="2759198"/>
            <a:ext cx="169366" cy="211707"/>
          </a:xfrm>
          <a:prstGeom prst="rect"/>
          <a:noFill/>
          <a:ln w="12700" cmpd="sng" cap="flat">
            <a:noFill/>
            <a:prstDash val="solid"/>
            <a:miter/>
          </a:ln>
        </p:spPr>
        <p:txBody>
          <a:bodyPr vert="horz" wrap="none" lIns="0" tIns="0" rIns="0" bIns="0" anchor="ctr" anchorCtr="0">
            <a:prstTxWarp prst="textNoShape"/>
          </a:bodyPr>
          <a:lstStyle/>
          <a:p>
            <a:pPr marL="0" indent="0" algn="ctr">
              <a:lnSpc>
                <a:spcPct val="100000"/>
              </a:lnSpc>
              <a:spcBef>
                <a:spcPts val="0"/>
              </a:spcBef>
              <a:spcAft>
                <a:spcPts val="0"/>
              </a:spcAft>
              <a:buNone/>
            </a:pPr>
            <a:r>
              <a:rPr lang="en-US" altLang="zh-CN" sz="1300" b="1" i="0" u="none" strike="noStrike" kern="1200" cap="none" spc="0" baseline="0">
                <a:solidFill>
                  <a:srgbClr val="384653"/>
                </a:solidFill>
                <a:latin typeface="Barlow Bold" pitchFamily="34" charset="0"/>
                <a:ea typeface="Barlow Bold" pitchFamily="34" charset="0"/>
                <a:cs typeface="Barlow Bold" pitchFamily="34" charset="0"/>
              </a:rPr>
              <a:t>3</a:t>
            </a:r>
            <a:endParaRPr lang="zh-CN" altLang="en-US" sz="1300" b="0" i="0" u="none" strike="noStrike" kern="1200" cap="none" spc="0" baseline="0">
              <a:solidFill>
                <a:schemeClr val="tx1"/>
              </a:solidFill>
              <a:latin typeface="Calibri" pitchFamily="0" charset="0"/>
              <a:ea typeface="等线" pitchFamily="0" charset="0"/>
              <a:cs typeface="Calibri" pitchFamily="0" charset="0"/>
            </a:endParaRPr>
          </a:p>
        </p:txBody>
      </p:sp>
      <p:sp>
        <p:nvSpPr>
          <p:cNvPr id="295" name="矩形"/>
          <p:cNvSpPr>
            <a:spLocks/>
          </p:cNvSpPr>
          <p:nvPr/>
        </p:nvSpPr>
        <p:spPr>
          <a:xfrm rot="0">
            <a:off x="1047526" y="2651745"/>
            <a:ext cx="2161431" cy="185737"/>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50" b="1" i="0" u="none" strike="noStrike" kern="1200" cap="none" spc="0" baseline="0">
                <a:solidFill>
                  <a:srgbClr val="384653"/>
                </a:solidFill>
                <a:latin typeface="Barlow Bold" pitchFamily="34" charset="0"/>
                <a:ea typeface="Barlow Bold" pitchFamily="34" charset="0"/>
                <a:cs typeface="Barlow Bold" pitchFamily="34" charset="0"/>
              </a:rPr>
              <a:t>Enhance Organisational Learning</a:t>
            </a:r>
            <a:endParaRPr lang="zh-CN" altLang="en-US" sz="1150" b="0" i="0" u="none" strike="noStrike" kern="1200" cap="none" spc="0" baseline="0">
              <a:solidFill>
                <a:schemeClr val="tx1"/>
              </a:solidFill>
              <a:latin typeface="Calibri" pitchFamily="0" charset="0"/>
              <a:ea typeface="等线" pitchFamily="0" charset="0"/>
              <a:cs typeface="Calibri" pitchFamily="0" charset="0"/>
            </a:endParaRPr>
          </a:p>
        </p:txBody>
      </p:sp>
      <p:sp>
        <p:nvSpPr>
          <p:cNvPr id="296" name="矩形"/>
          <p:cNvSpPr>
            <a:spLocks/>
          </p:cNvSpPr>
          <p:nvPr/>
        </p:nvSpPr>
        <p:spPr>
          <a:xfrm rot="0">
            <a:off x="1047526" y="2901999"/>
            <a:ext cx="7495356" cy="176435"/>
          </a:xfrm>
          <a:prstGeom prst="rect"/>
          <a:noFill/>
          <a:ln w="12700" cmpd="sng" cap="flat">
            <a:noFill/>
            <a:prstDash val="solid"/>
            <a:miter/>
          </a:ln>
        </p:spPr>
        <p:txBody>
          <a:bodyPr vert="horz" wrap="none" lIns="0" tIns="0" rIns="0" bIns="0" anchor="t" anchorCtr="0">
            <a:prstTxWarp prst="textNoShape"/>
          </a:bodyPr>
          <a:lstStyle/>
          <a:p>
            <a:pPr marL="0" indent="0" algn="l">
              <a:lnSpc>
                <a:spcPct val="129999"/>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Embed learning from deaths within quality improvement systems and patient safety programmes (Brummell et al., 2026).</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297" name="图片" descr="preencoded.png"/>
          <p:cNvPicPr>
            <a:picLocks noChangeAspect="1"/>
          </p:cNvPicPr>
          <p:nvPr/>
        </p:nvPicPr>
        <p:blipFill>
          <a:blip r:embed="rId4" cstate="print"/>
          <a:stretch>
            <a:fillRect/>
          </a:stretch>
        </p:blipFill>
        <p:spPr>
          <a:xfrm rot="0">
            <a:off x="473943" y="3313212"/>
            <a:ext cx="8196113" cy="681037"/>
          </a:xfrm>
          <a:prstGeom prst="rect"/>
          <a:noFill/>
          <a:ln w="12700" cmpd="sng" cap="flat">
            <a:noFill/>
            <a:prstDash val="solid"/>
            <a:miter/>
          </a:ln>
        </p:spPr>
      </p:pic>
      <p:sp>
        <p:nvSpPr>
          <p:cNvPr id="298" name="矩形"/>
          <p:cNvSpPr>
            <a:spLocks/>
          </p:cNvSpPr>
          <p:nvPr/>
        </p:nvSpPr>
        <p:spPr>
          <a:xfrm rot="0">
            <a:off x="627013" y="3547839"/>
            <a:ext cx="169366" cy="211707"/>
          </a:xfrm>
          <a:prstGeom prst="rect"/>
          <a:noFill/>
          <a:ln w="12700" cmpd="sng" cap="flat">
            <a:noFill/>
            <a:prstDash val="solid"/>
            <a:miter/>
          </a:ln>
        </p:spPr>
        <p:txBody>
          <a:bodyPr vert="horz" wrap="none" lIns="0" tIns="0" rIns="0" bIns="0" anchor="ctr" anchorCtr="0">
            <a:prstTxWarp prst="textNoShape"/>
          </a:bodyPr>
          <a:lstStyle/>
          <a:p>
            <a:pPr marL="0" indent="0" algn="ctr">
              <a:lnSpc>
                <a:spcPct val="100000"/>
              </a:lnSpc>
              <a:spcBef>
                <a:spcPts val="0"/>
              </a:spcBef>
              <a:spcAft>
                <a:spcPts val="0"/>
              </a:spcAft>
              <a:buNone/>
            </a:pPr>
            <a:r>
              <a:rPr lang="en-US" altLang="zh-CN" sz="1300" b="1" i="0" u="none" strike="noStrike" kern="1200" cap="none" spc="0" baseline="0">
                <a:solidFill>
                  <a:srgbClr val="384653"/>
                </a:solidFill>
                <a:latin typeface="Barlow Bold" pitchFamily="34" charset="0"/>
                <a:ea typeface="Barlow Bold" pitchFamily="34" charset="0"/>
                <a:cs typeface="Barlow Bold" pitchFamily="34" charset="0"/>
              </a:rPr>
              <a:t>4</a:t>
            </a:r>
            <a:endParaRPr lang="zh-CN" altLang="en-US" sz="1300" b="0" i="0" u="none" strike="noStrike" kern="1200" cap="none" spc="0" baseline="0">
              <a:solidFill>
                <a:schemeClr val="tx1"/>
              </a:solidFill>
              <a:latin typeface="Calibri" pitchFamily="0" charset="0"/>
              <a:ea typeface="等线" pitchFamily="0" charset="0"/>
              <a:cs typeface="Calibri" pitchFamily="0" charset="0"/>
            </a:endParaRPr>
          </a:p>
        </p:txBody>
      </p:sp>
      <p:sp>
        <p:nvSpPr>
          <p:cNvPr id="299" name="矩形"/>
          <p:cNvSpPr>
            <a:spLocks/>
          </p:cNvSpPr>
          <p:nvPr/>
        </p:nvSpPr>
        <p:spPr>
          <a:xfrm rot="0">
            <a:off x="1047526" y="3440385"/>
            <a:ext cx="1485899" cy="185737"/>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50" b="1" i="0" u="none" strike="noStrike" kern="1200" cap="none" spc="0" baseline="0">
                <a:solidFill>
                  <a:srgbClr val="384653"/>
                </a:solidFill>
                <a:latin typeface="Barlow Bold" pitchFamily="34" charset="0"/>
                <a:ea typeface="Barlow Bold" pitchFamily="34" charset="0"/>
                <a:cs typeface="Barlow Bold" pitchFamily="34" charset="0"/>
              </a:rPr>
              <a:t>Implement PSIRF Fully</a:t>
            </a:r>
            <a:endParaRPr lang="zh-CN" altLang="en-US" sz="1150" b="0" i="0" u="none" strike="noStrike" kern="1200" cap="none" spc="0" baseline="0">
              <a:solidFill>
                <a:schemeClr val="tx1"/>
              </a:solidFill>
              <a:latin typeface="Calibri" pitchFamily="0" charset="0"/>
              <a:ea typeface="等线" pitchFamily="0" charset="0"/>
              <a:cs typeface="Calibri" pitchFamily="0" charset="0"/>
            </a:endParaRPr>
          </a:p>
        </p:txBody>
      </p:sp>
      <p:sp>
        <p:nvSpPr>
          <p:cNvPr id="300" name="矩形"/>
          <p:cNvSpPr>
            <a:spLocks/>
          </p:cNvSpPr>
          <p:nvPr/>
        </p:nvSpPr>
        <p:spPr>
          <a:xfrm rot="0">
            <a:off x="1047526" y="3690640"/>
            <a:ext cx="7495356" cy="176435"/>
          </a:xfrm>
          <a:prstGeom prst="rect"/>
          <a:noFill/>
          <a:ln w="12700" cmpd="sng" cap="flat">
            <a:noFill/>
            <a:prstDash val="solid"/>
            <a:miter/>
          </a:ln>
        </p:spPr>
        <p:txBody>
          <a:bodyPr vert="horz" wrap="none" lIns="0" tIns="0" rIns="0" bIns="0" anchor="t" anchorCtr="0">
            <a:prstTxWarp prst="textNoShape"/>
          </a:bodyPr>
          <a:lstStyle/>
          <a:p>
            <a:pPr marL="0" indent="0" algn="l">
              <a:lnSpc>
                <a:spcPct val="129999"/>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Adopt learning-focused investigation approaches that support continuous improvement (NHS England, 2022/2023).</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01" name="图片" descr="preencoded.png"/>
          <p:cNvPicPr>
            <a:picLocks noChangeAspect="1"/>
          </p:cNvPicPr>
          <p:nvPr/>
        </p:nvPicPr>
        <p:blipFill>
          <a:blip r:embed="rId5" cstate="print"/>
          <a:stretch>
            <a:fillRect/>
          </a:stretch>
        </p:blipFill>
        <p:spPr>
          <a:xfrm rot="0">
            <a:off x="473943" y="4101852"/>
            <a:ext cx="8196113" cy="681038"/>
          </a:xfrm>
          <a:prstGeom prst="rect"/>
          <a:noFill/>
          <a:ln w="12700" cmpd="sng" cap="flat">
            <a:noFill/>
            <a:prstDash val="solid"/>
            <a:miter/>
          </a:ln>
        </p:spPr>
      </p:pic>
      <p:sp>
        <p:nvSpPr>
          <p:cNvPr id="302" name="矩形"/>
          <p:cNvSpPr>
            <a:spLocks/>
          </p:cNvSpPr>
          <p:nvPr/>
        </p:nvSpPr>
        <p:spPr>
          <a:xfrm rot="0">
            <a:off x="627013" y="4336479"/>
            <a:ext cx="169366" cy="211707"/>
          </a:xfrm>
          <a:prstGeom prst="rect"/>
          <a:noFill/>
          <a:ln w="12700" cmpd="sng" cap="flat">
            <a:noFill/>
            <a:prstDash val="solid"/>
            <a:miter/>
          </a:ln>
        </p:spPr>
        <p:txBody>
          <a:bodyPr vert="horz" wrap="none" lIns="0" tIns="0" rIns="0" bIns="0" anchor="ctr" anchorCtr="0">
            <a:prstTxWarp prst="textNoShape"/>
          </a:bodyPr>
          <a:lstStyle/>
          <a:p>
            <a:pPr marL="0" indent="0" algn="ctr">
              <a:lnSpc>
                <a:spcPct val="100000"/>
              </a:lnSpc>
              <a:spcBef>
                <a:spcPts val="0"/>
              </a:spcBef>
              <a:spcAft>
                <a:spcPts val="0"/>
              </a:spcAft>
              <a:buNone/>
            </a:pPr>
            <a:r>
              <a:rPr lang="en-US" altLang="zh-CN" sz="1300" b="1" i="0" u="none" strike="noStrike" kern="1200" cap="none" spc="0" baseline="0">
                <a:solidFill>
                  <a:srgbClr val="384653"/>
                </a:solidFill>
                <a:latin typeface="Barlow Bold" pitchFamily="34" charset="0"/>
                <a:ea typeface="Barlow Bold" pitchFamily="34" charset="0"/>
                <a:cs typeface="Barlow Bold" pitchFamily="34" charset="0"/>
              </a:rPr>
              <a:t>5</a:t>
            </a:r>
            <a:endParaRPr lang="zh-CN" altLang="en-US" sz="1300" b="0" i="0" u="none" strike="noStrike" kern="1200" cap="none" spc="0" baseline="0">
              <a:solidFill>
                <a:schemeClr val="tx1"/>
              </a:solidFill>
              <a:latin typeface="Calibri" pitchFamily="0" charset="0"/>
              <a:ea typeface="等线" pitchFamily="0" charset="0"/>
              <a:cs typeface="Calibri" pitchFamily="0" charset="0"/>
            </a:endParaRPr>
          </a:p>
        </p:txBody>
      </p:sp>
      <p:sp>
        <p:nvSpPr>
          <p:cNvPr id="303" name="矩形"/>
          <p:cNvSpPr>
            <a:spLocks/>
          </p:cNvSpPr>
          <p:nvPr/>
        </p:nvSpPr>
        <p:spPr>
          <a:xfrm rot="0">
            <a:off x="1047526" y="4229026"/>
            <a:ext cx="2145134" cy="185737"/>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150" b="1" i="0" u="none" strike="noStrike" kern="1200" cap="none" spc="0" baseline="0">
                <a:solidFill>
                  <a:srgbClr val="384653"/>
                </a:solidFill>
                <a:latin typeface="Barlow Bold" pitchFamily="34" charset="0"/>
                <a:ea typeface="Barlow Bold" pitchFamily="34" charset="0"/>
                <a:cs typeface="Barlow Bold" pitchFamily="34" charset="0"/>
              </a:rPr>
              <a:t>Continuous Audit and Monitoring</a:t>
            </a:r>
            <a:endParaRPr lang="zh-CN" altLang="en-US" sz="1150" b="0" i="0" u="none" strike="noStrike" kern="1200" cap="none" spc="0" baseline="0">
              <a:solidFill>
                <a:schemeClr val="tx1"/>
              </a:solidFill>
              <a:latin typeface="Calibri" pitchFamily="0" charset="0"/>
              <a:ea typeface="等线" pitchFamily="0" charset="0"/>
              <a:cs typeface="Calibri" pitchFamily="0" charset="0"/>
            </a:endParaRPr>
          </a:p>
        </p:txBody>
      </p:sp>
      <p:sp>
        <p:nvSpPr>
          <p:cNvPr id="304" name="矩形"/>
          <p:cNvSpPr>
            <a:spLocks/>
          </p:cNvSpPr>
          <p:nvPr/>
        </p:nvSpPr>
        <p:spPr>
          <a:xfrm rot="0">
            <a:off x="1047526" y="4479280"/>
            <a:ext cx="7495356" cy="176435"/>
          </a:xfrm>
          <a:prstGeom prst="rect"/>
          <a:noFill/>
          <a:ln w="12700" cmpd="sng" cap="flat">
            <a:noFill/>
            <a:prstDash val="solid"/>
            <a:miter/>
          </a:ln>
        </p:spPr>
        <p:txBody>
          <a:bodyPr vert="horz" wrap="none" lIns="0" tIns="0" rIns="0" bIns="0" anchor="t" anchorCtr="0">
            <a:prstTxWarp prst="textNoShape"/>
          </a:bodyPr>
          <a:lstStyle/>
          <a:p>
            <a:pPr marL="0" indent="0" algn="l">
              <a:lnSpc>
                <a:spcPct val="129999"/>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Regular audits should evaluate compliance with mortality review and patient safety standards (HSSIB, 2025).</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1357427333"/>
      </p:ext>
    </p:extLst>
  </p:cSld>
  <p:clrMapOvr>
    <a:masterClrMapping/>
  </p:clrMapOvr>
</p:sld>
</file>

<file path=ppt/slides/slide14.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08" name="矩形"/>
          <p:cNvSpPr>
            <a:spLocks/>
          </p:cNvSpPr>
          <p:nvPr/>
        </p:nvSpPr>
        <p:spPr>
          <a:xfrm rot="0">
            <a:off x="473943" y="521419"/>
            <a:ext cx="5550396" cy="38970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Proposed Structure for Component 2</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sp>
        <p:nvSpPr>
          <p:cNvPr id="309" name="圆角矩形"/>
          <p:cNvSpPr>
            <a:spLocks/>
          </p:cNvSpPr>
          <p:nvPr/>
        </p:nvSpPr>
        <p:spPr>
          <a:xfrm rot="0">
            <a:off x="388665" y="1088827"/>
            <a:ext cx="4124102" cy="3533180"/>
          </a:xfrm>
          <a:prstGeom prst="roundRect">
            <a:avLst>
              <a:gd name="adj" fmla="val 8050"/>
            </a:avLst>
          </a:prstGeom>
          <a:solidFill>
            <a:srgbClr val="063E5F"/>
          </a:solidFill>
          <a:ln w="12700" cmpd="sng" cap="flat">
            <a:noFill/>
            <a:prstDash val="solid"/>
            <a:miter/>
          </a:ln>
        </p:spPr>
      </p:sp>
      <p:sp>
        <p:nvSpPr>
          <p:cNvPr id="310" name="矩形"/>
          <p:cNvSpPr>
            <a:spLocks/>
          </p:cNvSpPr>
          <p:nvPr/>
        </p:nvSpPr>
        <p:spPr>
          <a:xfrm rot="0">
            <a:off x="507132" y="1222102"/>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FFFFFF"/>
                </a:solidFill>
                <a:latin typeface="Barlow Light" pitchFamily="34" charset="0"/>
                <a:ea typeface="Barlow Light" pitchFamily="34" charset="0"/>
                <a:cs typeface="Barlow Light" pitchFamily="34" charset="0"/>
              </a:rPr>
              <a:t>01</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11" name="图片" descr="preencoded.png"/>
          <p:cNvPicPr>
            <a:picLocks noChangeAspect="1"/>
          </p:cNvPicPr>
          <p:nvPr/>
        </p:nvPicPr>
        <p:blipFill>
          <a:blip r:embed="rId1" cstate="print"/>
          <a:stretch>
            <a:fillRect/>
          </a:stretch>
        </p:blipFill>
        <p:spPr>
          <a:xfrm rot="0">
            <a:off x="507132" y="1409179"/>
            <a:ext cx="3887167" cy="14288"/>
          </a:xfrm>
          <a:prstGeom prst="rect"/>
          <a:noFill/>
          <a:ln w="12700" cmpd="sng" cap="flat">
            <a:noFill/>
            <a:prstDash val="solid"/>
            <a:miter/>
          </a:ln>
        </p:spPr>
      </p:pic>
      <p:sp>
        <p:nvSpPr>
          <p:cNvPr id="312" name="矩形"/>
          <p:cNvSpPr>
            <a:spLocks/>
          </p:cNvSpPr>
          <p:nvPr/>
        </p:nvSpPr>
        <p:spPr>
          <a:xfrm rot="0">
            <a:off x="507132" y="1496988"/>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FFFFFF"/>
                </a:solidFill>
                <a:latin typeface="Barlow Bold" pitchFamily="34" charset="0"/>
                <a:ea typeface="Barlow Bold" pitchFamily="34" charset="0"/>
                <a:cs typeface="Barlow Bold" pitchFamily="34" charset="0"/>
              </a:rPr>
              <a:t>Introduction</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13" name="矩形"/>
          <p:cNvSpPr>
            <a:spLocks/>
          </p:cNvSpPr>
          <p:nvPr/>
        </p:nvSpPr>
        <p:spPr>
          <a:xfrm rot="0">
            <a:off x="507132" y="1899121"/>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FFFFFF"/>
                </a:solidFill>
                <a:latin typeface="Barlow Light" pitchFamily="34" charset="0"/>
                <a:ea typeface="Barlow Light" pitchFamily="34" charset="0"/>
                <a:cs typeface="Barlow Light" pitchFamily="34" charset="0"/>
              </a:rPr>
              <a:t>02</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14" name="图片" descr="preencoded.png"/>
          <p:cNvPicPr>
            <a:picLocks noChangeAspect="1"/>
          </p:cNvPicPr>
          <p:nvPr/>
        </p:nvPicPr>
        <p:blipFill>
          <a:blip r:embed="rId2" cstate="print"/>
          <a:stretch>
            <a:fillRect/>
          </a:stretch>
        </p:blipFill>
        <p:spPr>
          <a:xfrm rot="0">
            <a:off x="507132" y="2062535"/>
            <a:ext cx="3887167" cy="14288"/>
          </a:xfrm>
          <a:prstGeom prst="rect"/>
          <a:noFill/>
          <a:ln w="12700" cmpd="sng" cap="flat">
            <a:noFill/>
            <a:prstDash val="solid"/>
            <a:miter/>
          </a:ln>
        </p:spPr>
      </p:pic>
      <p:sp>
        <p:nvSpPr>
          <p:cNvPr id="315" name="矩形"/>
          <p:cNvSpPr>
            <a:spLocks/>
          </p:cNvSpPr>
          <p:nvPr/>
        </p:nvSpPr>
        <p:spPr>
          <a:xfrm rot="0">
            <a:off x="507132" y="2174007"/>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FFFFFF"/>
                </a:solidFill>
                <a:latin typeface="Barlow Bold" pitchFamily="34" charset="0"/>
                <a:ea typeface="Barlow Bold" pitchFamily="34" charset="0"/>
                <a:cs typeface="Barlow Bold" pitchFamily="34" charset="0"/>
              </a:rPr>
              <a:t>Literature Review</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16" name="矩形"/>
          <p:cNvSpPr>
            <a:spLocks/>
          </p:cNvSpPr>
          <p:nvPr/>
        </p:nvSpPr>
        <p:spPr>
          <a:xfrm rot="0">
            <a:off x="507132" y="2576140"/>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FFFFFF"/>
                </a:solidFill>
                <a:latin typeface="Barlow Light" pitchFamily="34" charset="0"/>
                <a:ea typeface="Barlow Light" pitchFamily="34" charset="0"/>
                <a:cs typeface="Barlow Light" pitchFamily="34" charset="0"/>
              </a:rPr>
              <a:t>03</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17" name="图片" descr="preencoded.png"/>
          <p:cNvPicPr>
            <a:picLocks noChangeAspect="1"/>
          </p:cNvPicPr>
          <p:nvPr/>
        </p:nvPicPr>
        <p:blipFill>
          <a:blip r:embed="rId3" cstate="print"/>
          <a:stretch>
            <a:fillRect/>
          </a:stretch>
        </p:blipFill>
        <p:spPr>
          <a:xfrm rot="0">
            <a:off x="507132" y="2715890"/>
            <a:ext cx="3887167" cy="14287"/>
          </a:xfrm>
          <a:prstGeom prst="rect"/>
          <a:noFill/>
          <a:ln w="12700" cmpd="sng" cap="flat">
            <a:noFill/>
            <a:prstDash val="solid"/>
            <a:miter/>
          </a:ln>
        </p:spPr>
      </p:pic>
      <p:sp>
        <p:nvSpPr>
          <p:cNvPr id="318" name="矩形"/>
          <p:cNvSpPr>
            <a:spLocks/>
          </p:cNvSpPr>
          <p:nvPr/>
        </p:nvSpPr>
        <p:spPr>
          <a:xfrm rot="0">
            <a:off x="507132" y="2851026"/>
            <a:ext cx="2161282"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FFFFFF"/>
                </a:solidFill>
                <a:latin typeface="Barlow Bold" pitchFamily="34" charset="0"/>
                <a:ea typeface="Barlow Bold" pitchFamily="34" charset="0"/>
                <a:cs typeface="Barlow Bold" pitchFamily="34" charset="0"/>
              </a:rPr>
              <a:t>Southern Health Case Overview</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19" name="矩形"/>
          <p:cNvSpPr>
            <a:spLocks/>
          </p:cNvSpPr>
          <p:nvPr/>
        </p:nvSpPr>
        <p:spPr>
          <a:xfrm rot="0">
            <a:off x="507132" y="3253159"/>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FFFFFF"/>
                </a:solidFill>
                <a:latin typeface="Barlow Light" pitchFamily="34" charset="0"/>
                <a:ea typeface="Barlow Light" pitchFamily="34" charset="0"/>
                <a:cs typeface="Barlow Light" pitchFamily="34" charset="0"/>
              </a:rPr>
              <a:t>04</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20" name="图片" descr="preencoded.png"/>
          <p:cNvPicPr>
            <a:picLocks noChangeAspect="1"/>
          </p:cNvPicPr>
          <p:nvPr/>
        </p:nvPicPr>
        <p:blipFill>
          <a:blip r:embed="rId4" cstate="print"/>
          <a:stretch>
            <a:fillRect/>
          </a:stretch>
        </p:blipFill>
        <p:spPr>
          <a:xfrm rot="0">
            <a:off x="507132" y="3369246"/>
            <a:ext cx="3887167" cy="14287"/>
          </a:xfrm>
          <a:prstGeom prst="rect"/>
          <a:noFill/>
          <a:ln w="12700" cmpd="sng" cap="flat">
            <a:noFill/>
            <a:prstDash val="solid"/>
            <a:miter/>
          </a:ln>
        </p:spPr>
      </p:pic>
      <p:sp>
        <p:nvSpPr>
          <p:cNvPr id="321" name="矩形"/>
          <p:cNvSpPr>
            <a:spLocks/>
          </p:cNvSpPr>
          <p:nvPr/>
        </p:nvSpPr>
        <p:spPr>
          <a:xfrm rot="0">
            <a:off x="507132" y="3528045"/>
            <a:ext cx="2003896"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FFFFFF"/>
                </a:solidFill>
                <a:latin typeface="Barlow Bold" pitchFamily="34" charset="0"/>
                <a:ea typeface="Barlow Bold" pitchFamily="34" charset="0"/>
                <a:cs typeface="Barlow Bold" pitchFamily="34" charset="0"/>
              </a:rPr>
              <a:t>Swiss Cheese Model Analysis</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22" name="矩形"/>
          <p:cNvSpPr>
            <a:spLocks/>
          </p:cNvSpPr>
          <p:nvPr/>
        </p:nvSpPr>
        <p:spPr>
          <a:xfrm rot="0">
            <a:off x="507132" y="3930179"/>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FFFFFF"/>
                </a:solidFill>
                <a:latin typeface="Barlow Light" pitchFamily="34" charset="0"/>
                <a:ea typeface="Barlow Light" pitchFamily="34" charset="0"/>
                <a:cs typeface="Barlow Light" pitchFamily="34" charset="0"/>
              </a:rPr>
              <a:t>05</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23" name="图片" descr="preencoded.png"/>
          <p:cNvPicPr>
            <a:picLocks noChangeAspect="1"/>
          </p:cNvPicPr>
          <p:nvPr/>
        </p:nvPicPr>
        <p:blipFill>
          <a:blip r:embed="rId5" cstate="print"/>
          <a:stretch>
            <a:fillRect/>
          </a:stretch>
        </p:blipFill>
        <p:spPr>
          <a:xfrm rot="0">
            <a:off x="507132" y="4022600"/>
            <a:ext cx="3887167" cy="14287"/>
          </a:xfrm>
          <a:prstGeom prst="rect"/>
          <a:noFill/>
          <a:ln w="12700" cmpd="sng" cap="flat">
            <a:noFill/>
            <a:prstDash val="solid"/>
            <a:miter/>
          </a:ln>
        </p:spPr>
      </p:pic>
      <p:sp>
        <p:nvSpPr>
          <p:cNvPr id="324" name="矩形"/>
          <p:cNvSpPr>
            <a:spLocks/>
          </p:cNvSpPr>
          <p:nvPr/>
        </p:nvSpPr>
        <p:spPr>
          <a:xfrm rot="0">
            <a:off x="507132" y="4205064"/>
            <a:ext cx="2915320"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FFFFFF"/>
                </a:solidFill>
                <a:latin typeface="Barlow Bold" pitchFamily="34" charset="0"/>
                <a:ea typeface="Barlow Bold" pitchFamily="34" charset="0"/>
                <a:cs typeface="Barlow Bold" pitchFamily="34" charset="0"/>
              </a:rPr>
              <a:t>Learning from Deaths Framework Analysis</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25" name="矩形"/>
          <p:cNvSpPr>
            <a:spLocks/>
          </p:cNvSpPr>
          <p:nvPr/>
        </p:nvSpPr>
        <p:spPr>
          <a:xfrm rot="0">
            <a:off x="4721275" y="1222102"/>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384653"/>
                </a:solidFill>
                <a:latin typeface="Barlow Light" pitchFamily="34" charset="0"/>
                <a:ea typeface="Barlow Light" pitchFamily="34" charset="0"/>
                <a:cs typeface="Barlow Light" pitchFamily="34" charset="0"/>
              </a:rPr>
              <a:t>06</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26" name="图片" descr="preencoded.png"/>
          <p:cNvPicPr>
            <a:picLocks noChangeAspect="1"/>
          </p:cNvPicPr>
          <p:nvPr/>
        </p:nvPicPr>
        <p:blipFill>
          <a:blip r:embed="rId6" cstate="print"/>
          <a:stretch>
            <a:fillRect/>
          </a:stretch>
        </p:blipFill>
        <p:spPr>
          <a:xfrm rot="0">
            <a:off x="4721275" y="1409179"/>
            <a:ext cx="3953545" cy="14288"/>
          </a:xfrm>
          <a:prstGeom prst="rect"/>
          <a:noFill/>
          <a:ln w="12700" cmpd="sng" cap="flat">
            <a:noFill/>
            <a:prstDash val="solid"/>
            <a:miter/>
          </a:ln>
        </p:spPr>
      </p:pic>
      <p:sp>
        <p:nvSpPr>
          <p:cNvPr id="327" name="矩形"/>
          <p:cNvSpPr>
            <a:spLocks/>
          </p:cNvSpPr>
          <p:nvPr/>
        </p:nvSpPr>
        <p:spPr>
          <a:xfrm rot="0">
            <a:off x="4721275" y="1496988"/>
            <a:ext cx="1612478"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Benchmarking Analysis</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28" name="矩形"/>
          <p:cNvSpPr>
            <a:spLocks/>
          </p:cNvSpPr>
          <p:nvPr/>
        </p:nvSpPr>
        <p:spPr>
          <a:xfrm rot="0">
            <a:off x="4721275" y="1899121"/>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384653"/>
                </a:solidFill>
                <a:latin typeface="Barlow Light" pitchFamily="34" charset="0"/>
                <a:ea typeface="Barlow Light" pitchFamily="34" charset="0"/>
                <a:cs typeface="Barlow Light" pitchFamily="34" charset="0"/>
              </a:rPr>
              <a:t>07</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29" name="图片" descr="preencoded.png"/>
          <p:cNvPicPr>
            <a:picLocks noChangeAspect="1"/>
          </p:cNvPicPr>
          <p:nvPr/>
        </p:nvPicPr>
        <p:blipFill>
          <a:blip r:embed="rId7" cstate="print"/>
          <a:stretch>
            <a:fillRect/>
          </a:stretch>
        </p:blipFill>
        <p:spPr>
          <a:xfrm rot="0">
            <a:off x="4721275" y="2074366"/>
            <a:ext cx="3953545" cy="14288"/>
          </a:xfrm>
          <a:prstGeom prst="rect"/>
          <a:noFill/>
          <a:ln w="12700" cmpd="sng" cap="flat">
            <a:noFill/>
            <a:prstDash val="solid"/>
            <a:miter/>
          </a:ln>
        </p:spPr>
      </p:pic>
      <p:sp>
        <p:nvSpPr>
          <p:cNvPr id="330" name="矩形"/>
          <p:cNvSpPr>
            <a:spLocks/>
          </p:cNvSpPr>
          <p:nvPr/>
        </p:nvSpPr>
        <p:spPr>
          <a:xfrm rot="0">
            <a:off x="4721275" y="2174007"/>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Gap Analysis</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31" name="矩形"/>
          <p:cNvSpPr>
            <a:spLocks/>
          </p:cNvSpPr>
          <p:nvPr/>
        </p:nvSpPr>
        <p:spPr>
          <a:xfrm rot="0">
            <a:off x="4721275" y="2576140"/>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384653"/>
                </a:solidFill>
                <a:latin typeface="Barlow Light" pitchFamily="34" charset="0"/>
                <a:ea typeface="Barlow Light" pitchFamily="34" charset="0"/>
                <a:cs typeface="Barlow Light" pitchFamily="34" charset="0"/>
              </a:rPr>
              <a:t>08</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32" name="图片" descr="preencoded.png"/>
          <p:cNvPicPr>
            <a:picLocks noChangeAspect="1"/>
          </p:cNvPicPr>
          <p:nvPr/>
        </p:nvPicPr>
        <p:blipFill>
          <a:blip r:embed="rId8" cstate="print"/>
          <a:stretch>
            <a:fillRect/>
          </a:stretch>
        </p:blipFill>
        <p:spPr>
          <a:xfrm rot="0">
            <a:off x="4721275" y="2739553"/>
            <a:ext cx="3953545" cy="14287"/>
          </a:xfrm>
          <a:prstGeom prst="rect"/>
          <a:noFill/>
          <a:ln w="12700" cmpd="sng" cap="flat">
            <a:noFill/>
            <a:prstDash val="solid"/>
            <a:miter/>
          </a:ln>
        </p:spPr>
      </p:pic>
      <p:sp>
        <p:nvSpPr>
          <p:cNvPr id="333" name="矩形"/>
          <p:cNvSpPr>
            <a:spLocks/>
          </p:cNvSpPr>
          <p:nvPr/>
        </p:nvSpPr>
        <p:spPr>
          <a:xfrm rot="0">
            <a:off x="4721275" y="2851026"/>
            <a:ext cx="3262312"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Impact on Patient Safety and Quality Assurance</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34" name="矩形"/>
          <p:cNvSpPr>
            <a:spLocks/>
          </p:cNvSpPr>
          <p:nvPr/>
        </p:nvSpPr>
        <p:spPr>
          <a:xfrm rot="0">
            <a:off x="4721275" y="3253159"/>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384653"/>
                </a:solidFill>
                <a:latin typeface="Barlow Light" pitchFamily="34" charset="0"/>
                <a:ea typeface="Barlow Light" pitchFamily="34" charset="0"/>
                <a:cs typeface="Barlow Light" pitchFamily="34" charset="0"/>
              </a:rPr>
              <a:t>09</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35" name="图片" descr="preencoded.png"/>
          <p:cNvPicPr>
            <a:picLocks noChangeAspect="1"/>
          </p:cNvPicPr>
          <p:nvPr/>
        </p:nvPicPr>
        <p:blipFill>
          <a:blip r:embed="rId9" cstate="print"/>
          <a:stretch>
            <a:fillRect/>
          </a:stretch>
        </p:blipFill>
        <p:spPr>
          <a:xfrm rot="0">
            <a:off x="4721275" y="3404741"/>
            <a:ext cx="3953545" cy="14287"/>
          </a:xfrm>
          <a:prstGeom prst="rect"/>
          <a:noFill/>
          <a:ln w="12700" cmpd="sng" cap="flat">
            <a:noFill/>
            <a:prstDash val="solid"/>
            <a:miter/>
          </a:ln>
        </p:spPr>
      </p:pic>
      <p:sp>
        <p:nvSpPr>
          <p:cNvPr id="336" name="矩形"/>
          <p:cNvSpPr>
            <a:spLocks/>
          </p:cNvSpPr>
          <p:nvPr/>
        </p:nvSpPr>
        <p:spPr>
          <a:xfrm rot="0">
            <a:off x="4721275" y="3528045"/>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Recommendations</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
        <p:nvSpPr>
          <p:cNvPr id="337" name="矩形"/>
          <p:cNvSpPr>
            <a:spLocks/>
          </p:cNvSpPr>
          <p:nvPr/>
        </p:nvSpPr>
        <p:spPr>
          <a:xfrm rot="0">
            <a:off x="4721275" y="3930179"/>
            <a:ext cx="236934" cy="148084"/>
          </a:xfrm>
          <a:prstGeom prst="rect"/>
          <a:noFill/>
          <a:ln w="12700" cmpd="sng" cap="flat">
            <a:noFill/>
            <a:prstDash val="solid"/>
            <a:miter/>
          </a:ln>
        </p:spPr>
        <p:txBody>
          <a:bodyPr vert="horz" wrap="none" lIns="0" tIns="0" rIns="0" bIns="0" anchor="ctr" anchorCtr="0">
            <a:prstTxWarp prst="textNoShape"/>
          </a:bodyPr>
          <a:lstStyle/>
          <a:p>
            <a:pPr marL="0" indent="0" algn="l">
              <a:lnSpc>
                <a:spcPct val="100000"/>
              </a:lnSpc>
              <a:spcBef>
                <a:spcPts val="0"/>
              </a:spcBef>
              <a:spcAft>
                <a:spcPts val="0"/>
              </a:spcAft>
              <a:buNone/>
            </a:pPr>
            <a:r>
              <a:rPr lang="en-US" altLang="zh-CN" sz="900" b="0" i="0" u="none" strike="noStrike" kern="1200" cap="none" spc="0" baseline="0">
                <a:solidFill>
                  <a:srgbClr val="384653"/>
                </a:solidFill>
                <a:latin typeface="Barlow Light" pitchFamily="34" charset="0"/>
                <a:ea typeface="等线" pitchFamily="0" charset="0"/>
                <a:cs typeface="Calibri" pitchFamily="0" charset="0"/>
              </a:rPr>
              <a:t>10</a:t>
            </a:r>
            <a:endParaRPr lang="zh-CN" altLang="en-US" sz="9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38" name="图片" descr="preencoded.png"/>
          <p:cNvPicPr>
            <a:picLocks noChangeAspect="1"/>
          </p:cNvPicPr>
          <p:nvPr/>
        </p:nvPicPr>
        <p:blipFill>
          <a:blip r:embed="rId10" cstate="print"/>
          <a:stretch>
            <a:fillRect/>
          </a:stretch>
        </p:blipFill>
        <p:spPr>
          <a:xfrm rot="0">
            <a:off x="4721275" y="4069928"/>
            <a:ext cx="3953545" cy="14287"/>
          </a:xfrm>
          <a:prstGeom prst="rect"/>
          <a:noFill/>
          <a:ln w="12700" cmpd="sng" cap="flat">
            <a:noFill/>
            <a:prstDash val="solid"/>
            <a:miter/>
          </a:ln>
        </p:spPr>
      </p:pic>
      <p:sp>
        <p:nvSpPr>
          <p:cNvPr id="339" name="矩形"/>
          <p:cNvSpPr>
            <a:spLocks/>
          </p:cNvSpPr>
          <p:nvPr/>
        </p:nvSpPr>
        <p:spPr>
          <a:xfrm rot="0">
            <a:off x="4721275" y="4205064"/>
            <a:ext cx="1558975" cy="194815"/>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1200" b="1" i="0" u="none" strike="noStrike" kern="1200" cap="none" spc="0" baseline="0">
                <a:solidFill>
                  <a:srgbClr val="384653"/>
                </a:solidFill>
                <a:latin typeface="Barlow Bold" pitchFamily="34" charset="0"/>
                <a:ea typeface="Barlow Bold" pitchFamily="34" charset="0"/>
                <a:cs typeface="Barlow Bold" pitchFamily="34" charset="0"/>
              </a:rPr>
              <a:t>Conclusion</a:t>
            </a:r>
            <a:endParaRPr lang="zh-CN" altLang="en-US" sz="12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2022414152"/>
      </p:ext>
    </p:extLst>
  </p:cSld>
  <p:clrMapOvr>
    <a:masterClrMapping/>
  </p:clrMapOvr>
</p:sld>
</file>

<file path=ppt/slides/slide15.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43" name="矩形"/>
          <p:cNvSpPr>
            <a:spLocks/>
          </p:cNvSpPr>
          <p:nvPr/>
        </p:nvSpPr>
        <p:spPr>
          <a:xfrm rot="0">
            <a:off x="835887" y="1257972"/>
            <a:ext cx="3575224" cy="389706"/>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450" b="1" i="0" u="none" strike="noStrike" kern="1200" cap="none" spc="0" baseline="0">
                <a:solidFill>
                  <a:srgbClr val="2E3C4E"/>
                </a:solidFill>
                <a:latin typeface="Barlow Bold" pitchFamily="34" charset="0"/>
                <a:ea typeface="Barlow Bold" pitchFamily="34" charset="0"/>
                <a:cs typeface="Barlow Bold" pitchFamily="34" charset="0"/>
              </a:rPr>
              <a:t>Summary</a:t>
            </a:r>
            <a:endParaRPr lang="zh-CN" altLang="en-US" sz="245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44" name="图片" descr="preencoded.png"/>
          <p:cNvPicPr>
            <a:picLocks noChangeAspect="1"/>
          </p:cNvPicPr>
          <p:nvPr/>
        </p:nvPicPr>
        <p:blipFill>
          <a:blip r:embed="rId1" cstate="print"/>
          <a:stretch>
            <a:fillRect/>
          </a:stretch>
        </p:blipFill>
        <p:spPr>
          <a:xfrm rot="0">
            <a:off x="518368" y="2014240"/>
            <a:ext cx="177700" cy="177700"/>
          </a:xfrm>
          <a:prstGeom prst="rect"/>
          <a:noFill/>
          <a:ln w="12700" cmpd="sng" cap="flat">
            <a:noFill/>
            <a:prstDash val="solid"/>
            <a:miter/>
          </a:ln>
        </p:spPr>
      </p:pic>
      <p:sp>
        <p:nvSpPr>
          <p:cNvPr id="345" name="矩形"/>
          <p:cNvSpPr>
            <a:spLocks/>
          </p:cNvSpPr>
          <p:nvPr/>
        </p:nvSpPr>
        <p:spPr>
          <a:xfrm rot="0">
            <a:off x="858962" y="2008436"/>
            <a:ext cx="3638996" cy="758130"/>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The Southern Health NHS Foundation Trust scandal exposed significant failures in mortality review processes, governance systems and organisational learning mechanisms (Mazars, 2015).</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46" name="图片" descr="preencoded.png"/>
          <p:cNvPicPr>
            <a:picLocks noChangeAspect="1"/>
          </p:cNvPicPr>
          <p:nvPr/>
        </p:nvPicPr>
        <p:blipFill>
          <a:blip r:embed="rId2" cstate="print"/>
          <a:stretch>
            <a:fillRect/>
          </a:stretch>
        </p:blipFill>
        <p:spPr>
          <a:xfrm rot="0">
            <a:off x="4690467" y="2014240"/>
            <a:ext cx="177700" cy="177700"/>
          </a:xfrm>
          <a:prstGeom prst="rect"/>
          <a:noFill/>
          <a:ln w="12700" cmpd="sng" cap="flat">
            <a:noFill/>
            <a:prstDash val="solid"/>
            <a:miter/>
          </a:ln>
        </p:spPr>
      </p:pic>
      <p:sp>
        <p:nvSpPr>
          <p:cNvPr id="347" name="矩形"/>
          <p:cNvSpPr>
            <a:spLocks/>
          </p:cNvSpPr>
          <p:nvPr/>
        </p:nvSpPr>
        <p:spPr>
          <a:xfrm rot="0">
            <a:off x="5031060" y="2008436"/>
            <a:ext cx="3638996" cy="758130"/>
          </a:xfrm>
          <a:prstGeom prst="rect"/>
          <a:noFill/>
          <a:ln w="12700" cmpd="sng" cap="flat">
            <a:noFill/>
            <a:prstDash val="solid"/>
            <a:miter/>
          </a:ln>
        </p:spPr>
        <p:txBody>
          <a:bodyPr vert="horz" wrap="square" lIns="0" tIns="0" rIns="0" bIns="0" anchor="t" anchorCtr="0">
            <a:prstTxWarp prst="textNoShape"/>
          </a:bodyPr>
          <a:lstStyle/>
          <a:p>
            <a:pPr marL="0" indent="0" algn="l">
              <a:lnSpc>
                <a:spcPct val="123000"/>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The Swiss Cheese Model demonstrated how weaknesses across multiple defence layers aligned to prevent effective learning from deaths and quality improvement (Wiegmann et al., 2022</a:t>
            </a: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48" name="图片" descr="preencoded.png"/>
          <p:cNvPicPr>
            <a:picLocks noChangeAspect="1"/>
          </p:cNvPicPr>
          <p:nvPr/>
        </p:nvPicPr>
        <p:blipFill>
          <a:blip r:embed="rId3" cstate="print"/>
          <a:stretch>
            <a:fillRect/>
          </a:stretch>
        </p:blipFill>
        <p:spPr>
          <a:xfrm rot="0">
            <a:off x="518368" y="3009305"/>
            <a:ext cx="177700" cy="177700"/>
          </a:xfrm>
          <a:prstGeom prst="rect"/>
          <a:noFill/>
          <a:ln w="12700" cmpd="sng" cap="flat">
            <a:noFill/>
            <a:prstDash val="solid"/>
            <a:miter/>
          </a:ln>
        </p:spPr>
      </p:pic>
      <p:sp>
        <p:nvSpPr>
          <p:cNvPr id="349" name="矩形"/>
          <p:cNvSpPr>
            <a:spLocks/>
          </p:cNvSpPr>
          <p:nvPr/>
        </p:nvSpPr>
        <p:spPr>
          <a:xfrm rot="0">
            <a:off x="858962" y="3003500"/>
            <a:ext cx="3638996" cy="758130"/>
          </a:xfrm>
          <a:prstGeom prst="rect"/>
          <a:noFill/>
          <a:ln w="12700" cmpd="sng" cap="flat">
            <a:noFill/>
            <a:prstDash val="solid"/>
            <a:miter/>
          </a:ln>
        </p:spPr>
        <p:txBody>
          <a:bodyPr vert="horz" wrap="square" lIns="0" tIns="0" rIns="0" bIns="0" anchor="t" anchorCtr="0">
            <a:prstTxWarp prst="textNoShape"/>
          </a:bodyPr>
          <a:lstStyle/>
          <a:p>
            <a:pPr marL="0" indent="0" algn="l">
              <a:lnSpc>
                <a:spcPct val="123000"/>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Benchmarking and gap analysis identified substantial differences between Southern Health's performance and national patient safety expectations (National Quality Board, 2017; Brummell et al., 2021</a:t>
            </a: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pic>
        <p:nvPicPr>
          <p:cNvPr id="350" name="图片" descr="preencoded.png"/>
          <p:cNvPicPr>
            <a:picLocks noChangeAspect="1"/>
          </p:cNvPicPr>
          <p:nvPr/>
        </p:nvPicPr>
        <p:blipFill>
          <a:blip r:embed="rId4" cstate="print"/>
          <a:stretch>
            <a:fillRect/>
          </a:stretch>
        </p:blipFill>
        <p:spPr>
          <a:xfrm rot="0">
            <a:off x="4690467" y="3009305"/>
            <a:ext cx="177700" cy="177700"/>
          </a:xfrm>
          <a:prstGeom prst="rect"/>
          <a:noFill/>
          <a:ln w="12700" cmpd="sng" cap="flat">
            <a:noFill/>
            <a:prstDash val="solid"/>
            <a:miter/>
          </a:ln>
        </p:spPr>
      </p:pic>
      <p:sp>
        <p:nvSpPr>
          <p:cNvPr id="351" name="矩形"/>
          <p:cNvSpPr>
            <a:spLocks/>
          </p:cNvSpPr>
          <p:nvPr/>
        </p:nvSpPr>
        <p:spPr>
          <a:xfrm rot="0">
            <a:off x="5031060" y="3003500"/>
            <a:ext cx="3638996" cy="758130"/>
          </a:xfrm>
          <a:prstGeom prst="rect"/>
          <a:noFill/>
          <a:ln w="12700" cmpd="sng" cap="flat">
            <a:noFill/>
            <a:prstDash val="solid"/>
            <a:miter/>
          </a:ln>
        </p:spPr>
        <p:txBody>
          <a:bodyPr vert="horz" wrap="square" lIns="0" tIns="0" rIns="0" bIns="0" anchor="t" anchorCtr="0">
            <a:prstTxWarp prst="textNoShape"/>
          </a:bodyPr>
          <a:lstStyle/>
          <a:p>
            <a:pPr marL="0" indent="0" algn="l">
              <a:lnSpc>
                <a:spcPct val="133000"/>
              </a:lnSpc>
              <a:spcBef>
                <a:spcPts val="0"/>
              </a:spcBef>
              <a:spcAft>
                <a:spcPts val="0"/>
              </a:spcAft>
              <a:buNone/>
            </a:pPr>
            <a:r>
              <a:rPr lang="en-US" altLang="zh-CN" sz="1100" b="0" i="0" u="none" strike="noStrike" kern="1200" cap="none" spc="0" baseline="0">
                <a:solidFill>
                  <a:srgbClr val="384653"/>
                </a:solidFill>
                <a:latin typeface="Montserrat" pitchFamily="34" charset="0"/>
                <a:ea typeface="Montserrat" pitchFamily="34" charset="0"/>
                <a:cs typeface="Montserrat" pitchFamily="34" charset="0"/>
              </a:rPr>
              <a:t>Implementation of national frameworks such as Learning from Deaths and PSIRF remains essential for strengthening governance, accountability and patient safety within NHS organisations (NHS England, 2022/2023; HSSIB, 2025).</a:t>
            </a:r>
            <a:endParaRPr lang="zh-CN" altLang="en-US" sz="11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797331566"/>
      </p:ext>
    </p:extLst>
  </p:cSld>
  <p:clrMapOvr>
    <a:masterClrMapping/>
  </p:clrMapOvr>
</p:sld>
</file>

<file path=ppt/slides/slide16.xml><?xml version="1.0" encoding="utf-8"?>
<p:sld xmlns:p="http://schemas.openxmlformats.org/presentationml/2006/main" xmlns:r="http://schemas.openxmlformats.org/officeDocument/2006/relationships" xmlns:a="http://schemas.openxmlformats.org/drawingml/2006/main">
  <p:cSld>
    <p:bg>
      <p:bgPr>
        <a:solidFill>
          <a:schemeClr val="bg1"/>
        </a:solidFill>
      </p:bgPr>
    </p:bg>
    <p:spTree>
      <p:nvGrpSpPr>
        <p:cNvPr id="1" name=""/>
        <p:cNvGrpSpPr/>
        <p:nvPr/>
      </p:nvGrpSpPr>
      <p:grpSpPr>
        <a:xfrm>
          <a:off x="0" y="0"/>
          <a:ext cx="0" cy="0"/>
          <a:chOff x="0" y="0"/>
          <a:chExt cx="0" cy="0"/>
        </a:xfrm>
      </p:grpSpPr>
      <p:sp>
        <p:nvSpPr>
          <p:cNvPr id="355" name="矩形"/>
          <p:cNvSpPr>
            <a:spLocks/>
          </p:cNvSpPr>
          <p:nvPr/>
        </p:nvSpPr>
        <p:spPr>
          <a:xfrm rot="0">
            <a:off x="499542" y="338956"/>
            <a:ext cx="3039293" cy="322734"/>
          </a:xfrm>
          <a:prstGeom prst="rect"/>
          <a:noFill/>
          <a:ln w="12700" cmpd="sng" cap="flat">
            <a:noFill/>
            <a:prstDash val="solid"/>
            <a:miter/>
          </a:ln>
        </p:spPr>
        <p:txBody>
          <a:bodyPr vert="horz" wrap="none" lIns="0" tIns="0" rIns="0" bIns="0" anchor="t" anchorCtr="0">
            <a:prstTxWarp prst="textNoShape"/>
          </a:bodyPr>
          <a:lstStyle/>
          <a:p>
            <a:pPr marL="0" indent="0" algn="l">
              <a:lnSpc>
                <a:spcPct val="104000"/>
              </a:lnSpc>
              <a:spcBef>
                <a:spcPts val="0"/>
              </a:spcBef>
              <a:spcAft>
                <a:spcPts val="0"/>
              </a:spcAft>
              <a:buNone/>
            </a:pPr>
            <a:r>
              <a:rPr lang="en-US" altLang="zh-CN" sz="2000" b="1" i="0" u="none" strike="noStrike" kern="1200" cap="none" spc="0" baseline="0">
                <a:solidFill>
                  <a:srgbClr val="2E3C4E"/>
                </a:solidFill>
                <a:latin typeface="Barlow Bold" pitchFamily="34" charset="0"/>
                <a:ea typeface="Barlow Bold" pitchFamily="34" charset="0"/>
                <a:cs typeface="Barlow Bold" pitchFamily="34" charset="0"/>
              </a:rPr>
              <a:t>References</a:t>
            </a:r>
            <a:endParaRPr lang="zh-CN" altLang="en-US" sz="2000" b="0" i="0" u="none" strike="noStrike" kern="1200" cap="none" spc="0" baseline="0">
              <a:solidFill>
                <a:schemeClr val="tx1"/>
              </a:solidFill>
              <a:latin typeface="Calibri" pitchFamily="0" charset="0"/>
              <a:ea typeface="等线" pitchFamily="0" charset="0"/>
              <a:cs typeface="Calibri" pitchFamily="0" charset="0"/>
            </a:endParaRPr>
          </a:p>
        </p:txBody>
      </p:sp>
      <p:sp>
        <p:nvSpPr>
          <p:cNvPr id="356" name="矩形"/>
          <p:cNvSpPr>
            <a:spLocks/>
          </p:cNvSpPr>
          <p:nvPr/>
        </p:nvSpPr>
        <p:spPr>
          <a:xfrm rot="0">
            <a:off x="499542" y="824136"/>
            <a:ext cx="8144842" cy="3980408"/>
          </a:xfrm>
          <a:prstGeom prst="rect"/>
          <a:noFill/>
          <a:ln w="12700" cmpd="sng" cap="flat">
            <a:noFill/>
            <a:prstDash val="solid"/>
            <a:miter/>
          </a:ln>
        </p:spPr>
        <p:txBody>
          <a:bodyPr vert="horz" wrap="square" lIns="0" tIns="0" rIns="0" bIns="0" anchor="t" anchorCtr="0">
            <a:prstTxWarp prst="textNoShape"/>
          </a:bodyPr>
          <a:lstStyle/>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Brummell, Z. et al. (2021) 'NHS 'Learning from Deaths' reports: a qualitative and quantitative document analysis of the first year of a countrywide patient safety programme',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BMJ Open</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11(7), e046619.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1"/>
              </a:rPr>
              <a:t>https://bmjopen.bmj.com/content/11/7/e046619</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Brummell, Z. et al. (2023) 'Is anybody 'Learning' from deaths? Sequential content and reflexive thematic analysis of national statutory reporting within the NHS in England 2017–2020',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BMJ Open Quality</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12(1), e002093.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2"/>
              </a:rPr>
              <a:t>https://bmjopenquality.bmj.com/content/12/1/e002093</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Brummell, Z. and Walker, D. (2026) 'Learning from deaths',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Advances in Perioperative Care</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1(1). doi: 10.14324/111.444/apoc.3511.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3"/>
              </a:rPr>
              <a:t>https://journals.uclpress.co.uk/apoc/article/id/3511/</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Wiegmann, D.A., Wood, L.J., Cohen, T.N. and Shappell, S.A. (2022) 'Understanding the "Swiss Cheese Model" and Its Application to Patient Safety',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Journal of Patient Safety</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18(2), pp. 119-123. doi: 10.1097/PTS.0000000000000810.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4"/>
              </a:rPr>
              <a:t>https://journals.lww.com/journalpatientsafety/Abstract/9000/Understanding_the__Swiss_Cheese_Model__and_Its.99027.aspx</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Mazars (2015)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Independent review into the deaths of people with a learning disability or mental health problem in contact with Southern Health NHS Foundation Trust April 2011 to March 2015.</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5"/>
              </a:rPr>
              <a:t>https://www.england.nhs.uk/south/wp-content/uploads/sites/6/2015/12/mazars-er-rep.pdf</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Pascoe, N. (2020)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Stage 1 Report into Southern Health NHS Foundation Trust.</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6"/>
              </a:rPr>
              <a:t>https://www.england.nhs.uk/south-east/wp-content/uploads/sites/45/2020/02/060220-Report-pdf2.pdf</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Pascoe, N. (2021)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'Right First Time' – Stage 2 Independent Investigation into Southern Health NHS Foundation Trust.</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7"/>
              </a:rPr>
              <a:t>https://www.england.nhs.uk/south-east/wp-content/uploads/sites/45/2021/09/Southern-Health-NHSFT-Stage-2-Final-Report-Right-First-Time-1-1.pdf</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Health Services Safety Investigations Body (HSSIB) (2025)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Mental health inpatient settings: Creating conditions for learning from deaths in mental health inpatient services and when patients die within 30 days of discharge.</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8"/>
              </a:rPr>
              <a:t>https://www.hssib.org.uk/patient-safety-investigations/mental-health-inpatient-settings/fourth-investigation-report/</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National Quality Board (2017)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Learning from Deaths: A framework for NHS trusts and NHS foundation trusts on identifying, reporting, investigating and learning from deaths in care.</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9"/>
              </a:rPr>
              <a:t>https://www.england.nhs.uk/wp-content/uploads/2017/03/nqb-national-guidance-learning-from-deaths.pdf</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en-US" altLang="zh-CN" sz="800" b="0" i="0" u="none" strike="noStrike" kern="1200" cap="none" spc="0" baseline="0">
              <a:solidFill>
                <a:schemeClr val="tx1"/>
              </a:solidFill>
              <a:latin typeface="Calibri" pitchFamily="0" charset="0"/>
              <a:ea typeface="等线" pitchFamily="0" charset="0"/>
              <a:cs typeface="Calibri" pitchFamily="0" charset="0"/>
            </a:endParaRPr>
          </a:p>
          <a:p>
            <a:pPr marL="0" indent="0" algn="l">
              <a:lnSpc>
                <a:spcPct val="122000"/>
              </a:lnSpc>
              <a:spcBef>
                <a:spcPts val="0"/>
              </a:spcBef>
              <a:spcAft>
                <a:spcPts val="0"/>
              </a:spcAft>
              <a:buNone/>
            </a:pP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NHS England (2022/2023) </a:t>
            </a:r>
            <a:r>
              <a:rPr lang="en-US" altLang="zh-CN" sz="800" b="0" i="1" u="none" strike="noStrike" kern="1200" cap="none" spc="0" baseline="0">
                <a:solidFill>
                  <a:srgbClr val="384653"/>
                </a:solidFill>
                <a:latin typeface="Montserrat" pitchFamily="34" charset="0"/>
                <a:ea typeface="Montserrat" pitchFamily="34" charset="0"/>
                <a:cs typeface="Montserrat" pitchFamily="34" charset="0"/>
              </a:rPr>
              <a:t>Patient Safety Incident Response Framework (PSIRF).</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Available at: </a:t>
            </a:r>
            <a:r>
              <a:rPr lang="en-US" altLang="zh-CN" sz="800" b="0" i="0" u="sng" strike="noStrike" kern="1200" cap="none" spc="0" baseline="0">
                <a:solidFill>
                  <a:srgbClr val="359DDF"/>
                </a:solidFill>
                <a:latin typeface="Montserrat" pitchFamily="34" charset="0"/>
                <a:ea typeface="Montserrat" pitchFamily="34" charset="0"/>
                <a:cs typeface="Montserrat" pitchFamily="34" charset="0"/>
                <a:hlinkClick r:id="rId10"/>
              </a:rPr>
              <a:t>https://www.england.nhs.uk/patient-safety/patient-safety-insight/learning-from-patient-safety-events/learn-from-patient-safety-events-service/</a:t>
            </a:r>
            <a:r>
              <a:rPr lang="en-US" altLang="zh-CN" sz="800" b="0" i="0" u="none" strike="noStrike" kern="1200" cap="none" spc="0" baseline="0">
                <a:solidFill>
                  <a:srgbClr val="384653"/>
                </a:solidFill>
                <a:latin typeface="Montserrat" pitchFamily="34" charset="0"/>
                <a:ea typeface="Montserrat" pitchFamily="34" charset="0"/>
                <a:cs typeface="Montserrat" pitchFamily="34" charset="0"/>
              </a:rPr>
              <a:t> (Accessed: 20 June 2026).</a:t>
            </a:r>
            <a:endParaRPr lang="zh-CN" altLang="en-US" sz="800" b="0" i="0" u="none" strike="noStrike" kern="1200" cap="none" spc="0" baseline="0">
              <a:solidFill>
                <a:schemeClr val="tx1"/>
              </a:solidFill>
              <a:latin typeface="Calibri" pitchFamily="0" charset="0"/>
              <a:ea typeface="等线" pitchFamily="0" charset="0"/>
              <a:cs typeface="Calibri" pitchFamily="0" charset="0"/>
            </a:endParaRPr>
          </a:p>
        </p:txBody>
      </p:sp>
    </p:spTree>
    <p:extLst>
      <p:ext uri="{BB962C8B-B14F-4D97-AF65-F5344CB8AC3E}">
        <p14:creationId xmlns:p14="http://schemas.microsoft.com/office/powerpoint/2010/main" val="478390275"/>
      </p:ext>
    </p:extLst>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359DDF"/>
      </a:hlink>
      <a:folHlink>
        <a:srgbClr val="954F72"/>
      </a:folHlink>
    </a:clrScheme>
    <a:fontScheme name="Office Theme">
      <a:majorFont>
        <a:latin typeface=""/>
        <a:ea typeface=""/>
        <a:cs typeface=""/>
      </a:majorFont>
      <a:minorFont>
        <a:latin typeface=""/>
        <a:ea typeface=""/>
        <a:cs typeface=""/>
      </a:minorFont>
    </a:fontScheme>
    <a:fmtScheme name="Office Theme">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ppt/theme/theme2.xml><?xml version="1.0" encoding="utf-8"?>
<a:theme xmlns:a="http://schemas.openxmlformats.org/drawingml/2006/main" name="notesMaster1">
  <a:themeElements>
    <a:clrScheme name="notesMaster1">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notesMaster1">
      <a:majorFont>
        <a:latin typeface=""/>
        <a:ea typeface=""/>
        <a:cs typeface=""/>
      </a:majorFont>
      <a:minorFont>
        <a:latin typeface=""/>
        <a:ea typeface=""/>
        <a:cs typeface=""/>
      </a:minorFont>
    </a:fontScheme>
    <a:fmtScheme name="notesMaster1">
      <a:fillStyleLst>
        <a:solidFill>
          <a:schemeClr val="phClr"/>
        </a:solidFill>
        <a:gradFill/>
        <a:gradFill/>
      </a:fillStyleLst>
      <a:lnStyleLst>
        <a:ln/>
        <a:ln/>
        <a:ln/>
      </a:lnStyleLst>
      <a:effectStyleLst>
        <a:effectStyle>
          <a:effectLst/>
        </a:effectStyle>
        <a:effectStyle>
          <a:effectLst/>
        </a:effectStyle>
        <a:effectStyle>
          <a:effectLst/>
        </a:effectStyle>
      </a:effectStyleLst>
      <a:bgFillStyleLst>
        <a:solidFill>
          <a:schemeClr val="phClr"/>
        </a:solidFill>
        <a:gradFill/>
        <a:gradFill/>
      </a:bgFillStyleLst>
    </a:fmtScheme>
  </a:themeElements>
</a:theme>
</file>

<file path=docProps/app.xml><?xml version="1.0" encoding="utf-8"?>
<Properties xmlns="http://schemas.openxmlformats.org/officeDocument/2006/extended-properties">
  <Template>Normal.eit</Template>
  <TotalTime>83</TotalTime>
  <Application>Yozo_Office</Application>
</Properties>
</file>

<file path=docProps/core.xml><?xml version="1.0" encoding="utf-8"?>
<cp:coreProperties xmlns:cp="http://schemas.openxmlformats.org/package/2006/metadata/core-properties" xmlns:dc="http://purl.org/dc/elements/1.1/" xmlns:dcterms="http://purl.org/dc/terms/" xmlns:xsi="http://www.w3.org/2001/XMLSchema-instance">
  <cp:lastModifiedBy>root</cp:lastModifiedBy>
  <cp:revision>1</cp:revision>
  <dcterms:created xsi:type="dcterms:W3CDTF">2026-06-20T16:15:57Z</dcterms:created>
  <dcterms:modified xsi:type="dcterms:W3CDTF">2026-06-21T14:06:16Z</dcterms:modified>
</cp:coreProperties>
</file>