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ink/ink1.xml" ContentType="application/inkml+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33"/>
  </p:notesMasterIdLst>
  <p:sldIdLst>
    <p:sldId id="404" r:id="rId3"/>
    <p:sldId id="727" r:id="rId4"/>
    <p:sldId id="717" r:id="rId5"/>
    <p:sldId id="713" r:id="rId6"/>
    <p:sldId id="651" r:id="rId7"/>
    <p:sldId id="342" r:id="rId8"/>
    <p:sldId id="396" r:id="rId9"/>
    <p:sldId id="345" r:id="rId10"/>
    <p:sldId id="284" r:id="rId11"/>
    <p:sldId id="395" r:id="rId12"/>
    <p:sldId id="718" r:id="rId13"/>
    <p:sldId id="719" r:id="rId14"/>
    <p:sldId id="729" r:id="rId15"/>
    <p:sldId id="732" r:id="rId16"/>
    <p:sldId id="726" r:id="rId17"/>
    <p:sldId id="350" r:id="rId18"/>
    <p:sldId id="351" r:id="rId19"/>
    <p:sldId id="352" r:id="rId20"/>
    <p:sldId id="353" r:id="rId21"/>
    <p:sldId id="354" r:id="rId22"/>
    <p:sldId id="728" r:id="rId23"/>
    <p:sldId id="724" r:id="rId24"/>
    <p:sldId id="725" r:id="rId25"/>
    <p:sldId id="383" r:id="rId26"/>
    <p:sldId id="388" r:id="rId27"/>
    <p:sldId id="647" r:id="rId28"/>
    <p:sldId id="337" r:id="rId29"/>
    <p:sldId id="648" r:id="rId30"/>
    <p:sldId id="332" r:id="rId31"/>
    <p:sldId id="731"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AE12DC-EA10-43AD-9EE4-1F751C9429F5}" v="420" dt="2025-10-09T16:16:02.7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4660"/>
  </p:normalViewPr>
  <p:slideViewPr>
    <p:cSldViewPr snapToGrid="0">
      <p:cViewPr varScale="1">
        <p:scale>
          <a:sx n="90" d="100"/>
          <a:sy n="90" d="100"/>
        </p:scale>
        <p:origin x="282"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microsoft.com/office/2015/10/relationships/revisionInfo" Target="revisionInfo.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oshima Dugguh" userId="0fbc176b-922c-4ffb-abdd-26ea6e164066" providerId="ADAL" clId="{57AE12DC-EA10-43AD-9EE4-1F751C9429F5}"/>
    <pc:docChg chg="custSel addSld delSld modSld sldOrd">
      <pc:chgData name="Dooshima Dugguh" userId="0fbc176b-922c-4ffb-abdd-26ea6e164066" providerId="ADAL" clId="{57AE12DC-EA10-43AD-9EE4-1F751C9429F5}" dt="2025-10-09T16:16:02.717" v="430" actId="20577"/>
      <pc:docMkLst>
        <pc:docMk/>
      </pc:docMkLst>
      <pc:sldChg chg="modSp mod modAnim">
        <pc:chgData name="Dooshima Dugguh" userId="0fbc176b-922c-4ffb-abdd-26ea6e164066" providerId="ADAL" clId="{57AE12DC-EA10-43AD-9EE4-1F751C9429F5}" dt="2025-10-09T16:10:47.301" v="81" actId="20577"/>
        <pc:sldMkLst>
          <pc:docMk/>
          <pc:sldMk cId="3699141397" sldId="284"/>
        </pc:sldMkLst>
        <pc:spChg chg="mod">
          <ac:chgData name="Dooshima Dugguh" userId="0fbc176b-922c-4ffb-abdd-26ea6e164066" providerId="ADAL" clId="{57AE12DC-EA10-43AD-9EE4-1F751C9429F5}" dt="2025-10-09T16:10:47.301" v="81" actId="20577"/>
          <ac:spMkLst>
            <pc:docMk/>
            <pc:sldMk cId="3699141397" sldId="284"/>
            <ac:spMk id="4" creationId="{E711960E-C379-5F62-3260-491E5D025E7A}"/>
          </ac:spMkLst>
        </pc:spChg>
      </pc:sldChg>
      <pc:sldChg chg="modSp mod">
        <pc:chgData name="Dooshima Dugguh" userId="0fbc176b-922c-4ffb-abdd-26ea6e164066" providerId="ADAL" clId="{57AE12DC-EA10-43AD-9EE4-1F751C9429F5}" dt="2025-10-09T16:12:30.037" v="131" actId="20577"/>
        <pc:sldMkLst>
          <pc:docMk/>
          <pc:sldMk cId="2042506838" sldId="337"/>
        </pc:sldMkLst>
        <pc:spChg chg="mod">
          <ac:chgData name="Dooshima Dugguh" userId="0fbc176b-922c-4ffb-abdd-26ea6e164066" providerId="ADAL" clId="{57AE12DC-EA10-43AD-9EE4-1F751C9429F5}" dt="2025-10-09T16:12:30.037" v="131" actId="20577"/>
          <ac:spMkLst>
            <pc:docMk/>
            <pc:sldMk cId="2042506838" sldId="337"/>
            <ac:spMk id="3" creationId="{CEB71CEE-5ED5-2148-39D2-CAE20519FCB0}"/>
          </ac:spMkLst>
        </pc:spChg>
        <pc:picChg chg="mod">
          <ac:chgData name="Dooshima Dugguh" userId="0fbc176b-922c-4ffb-abdd-26ea6e164066" providerId="ADAL" clId="{57AE12DC-EA10-43AD-9EE4-1F751C9429F5}" dt="2025-10-09T16:11:58.314" v="82" actId="1076"/>
          <ac:picMkLst>
            <pc:docMk/>
            <pc:sldMk cId="2042506838" sldId="337"/>
            <ac:picMk id="5" creationId="{CB5B821E-25BD-A1F0-92D6-D72DD6F012E6}"/>
          </ac:picMkLst>
        </pc:picChg>
      </pc:sldChg>
      <pc:sldChg chg="modSp mod">
        <pc:chgData name="Dooshima Dugguh" userId="0fbc176b-922c-4ffb-abdd-26ea6e164066" providerId="ADAL" clId="{57AE12DC-EA10-43AD-9EE4-1F751C9429F5}" dt="2025-10-09T16:16:02.717" v="430" actId="20577"/>
        <pc:sldMkLst>
          <pc:docMk/>
          <pc:sldMk cId="1985444437" sldId="718"/>
        </pc:sldMkLst>
        <pc:spChg chg="mod">
          <ac:chgData name="Dooshima Dugguh" userId="0fbc176b-922c-4ffb-abdd-26ea6e164066" providerId="ADAL" clId="{57AE12DC-EA10-43AD-9EE4-1F751C9429F5}" dt="2025-10-09T16:16:02.717" v="430" actId="20577"/>
          <ac:spMkLst>
            <pc:docMk/>
            <pc:sldMk cId="1985444437" sldId="718"/>
            <ac:spMk id="3" creationId="{886C5A00-C3B7-B0EA-55B9-D34817AA3D90}"/>
          </ac:spMkLst>
        </pc:spChg>
      </pc:sldChg>
      <pc:sldChg chg="del">
        <pc:chgData name="Dooshima Dugguh" userId="0fbc176b-922c-4ffb-abdd-26ea6e164066" providerId="ADAL" clId="{57AE12DC-EA10-43AD-9EE4-1F751C9429F5}" dt="2025-10-09T15:59:28.846" v="0" actId="47"/>
        <pc:sldMkLst>
          <pc:docMk/>
          <pc:sldMk cId="2026969217" sldId="721"/>
        </pc:sldMkLst>
      </pc:sldChg>
      <pc:sldChg chg="modSp add ord modAnim">
        <pc:chgData name="Dooshima Dugguh" userId="0fbc176b-922c-4ffb-abdd-26ea6e164066" providerId="ADAL" clId="{57AE12DC-EA10-43AD-9EE4-1F751C9429F5}" dt="2025-10-09T16:02:18.072" v="17" actId="20577"/>
        <pc:sldMkLst>
          <pc:docMk/>
          <pc:sldMk cId="4201925182" sldId="728"/>
        </pc:sldMkLst>
        <pc:spChg chg="mod">
          <ac:chgData name="Dooshima Dugguh" userId="0fbc176b-922c-4ffb-abdd-26ea6e164066" providerId="ADAL" clId="{57AE12DC-EA10-43AD-9EE4-1F751C9429F5}" dt="2025-10-09T16:02:18.072" v="17" actId="20577"/>
          <ac:spMkLst>
            <pc:docMk/>
            <pc:sldMk cId="4201925182" sldId="728"/>
            <ac:spMk id="3" creationId="{DABE0C4F-573D-BE2D-E39A-486367581705}"/>
          </ac:spMkLst>
        </pc:spChg>
      </pc:sldChg>
    </pc:docChg>
  </pc:docChgLst>
  <pc:docChgLst>
    <pc:chgData name="Dooshima Dugguh" userId="0fbc176b-922c-4ffb-abdd-26ea6e164066" providerId="ADAL" clId="{43F9794A-1029-43BA-9B7C-227443E6547B}"/>
    <pc:docChg chg="custSel modSld">
      <pc:chgData name="Dooshima Dugguh" userId="0fbc176b-922c-4ffb-abdd-26ea6e164066" providerId="ADAL" clId="{43F9794A-1029-43BA-9B7C-227443E6547B}" dt="2025-06-10T15:36:10.176" v="122" actId="20577"/>
      <pc:docMkLst>
        <pc:docMk/>
      </pc:docMkLst>
      <pc:sldChg chg="modSp mod">
        <pc:chgData name="Dooshima Dugguh" userId="0fbc176b-922c-4ffb-abdd-26ea6e164066" providerId="ADAL" clId="{43F9794A-1029-43BA-9B7C-227443E6547B}" dt="2025-06-10T15:36:10.176" v="122" actId="20577"/>
        <pc:sldMkLst>
          <pc:docMk/>
          <pc:sldMk cId="3446994424" sldId="395"/>
        </pc:sldMkLst>
      </pc:sldChg>
      <pc:sldChg chg="modSp mod">
        <pc:chgData name="Dooshima Dugguh" userId="0fbc176b-922c-4ffb-abdd-26ea6e164066" providerId="ADAL" clId="{43F9794A-1029-43BA-9B7C-227443E6547B}" dt="2025-06-10T15:35:32.794" v="85" actId="20577"/>
        <pc:sldMkLst>
          <pc:docMk/>
          <pc:sldMk cId="542842373" sldId="404"/>
        </pc:sldMkLst>
      </pc:sldChg>
      <pc:sldChg chg="modSp modAnim">
        <pc:chgData name="Dooshima Dugguh" userId="0fbc176b-922c-4ffb-abdd-26ea6e164066" providerId="ADAL" clId="{43F9794A-1029-43BA-9B7C-227443E6547B}" dt="2025-06-10T15:35:05.495" v="41" actId="20577"/>
        <pc:sldMkLst>
          <pc:docMk/>
          <pc:sldMk cId="3927421599" sldId="713"/>
        </pc:sldMkLst>
      </pc:sldChg>
    </pc:docChg>
  </pc:docChgLst>
  <pc:docChgLst>
    <pc:chgData name="Dooshima Dugguh" userId="0fbc176b-922c-4ffb-abdd-26ea6e164066" providerId="ADAL" clId="{801370ED-C691-4530-BEBB-E5253195BC8E}"/>
    <pc:docChg chg="undo custSel addSld delSld modSld sldOrd delMainMaster">
      <pc:chgData name="Dooshima Dugguh" userId="0fbc176b-922c-4ffb-abdd-26ea6e164066" providerId="ADAL" clId="{801370ED-C691-4530-BEBB-E5253195BC8E}" dt="2025-09-01T09:53:49.868" v="1658" actId="20577"/>
      <pc:docMkLst>
        <pc:docMk/>
      </pc:docMkLst>
      <pc:sldChg chg="ord">
        <pc:chgData name="Dooshima Dugguh" userId="0fbc176b-922c-4ffb-abdd-26ea6e164066" providerId="ADAL" clId="{801370ED-C691-4530-BEBB-E5253195BC8E}" dt="2025-08-26T00:00:45.267" v="161"/>
        <pc:sldMkLst>
          <pc:docMk/>
          <pc:sldMk cId="3699141397" sldId="284"/>
        </pc:sldMkLst>
      </pc:sldChg>
      <pc:sldChg chg="modSp mod modAnim">
        <pc:chgData name="Dooshima Dugguh" userId="0fbc176b-922c-4ffb-abdd-26ea6e164066" providerId="ADAL" clId="{801370ED-C691-4530-BEBB-E5253195BC8E}" dt="2025-08-26T18:44:58.749" v="1150" actId="27636"/>
        <pc:sldMkLst>
          <pc:docMk/>
          <pc:sldMk cId="2042506838" sldId="337"/>
        </pc:sldMkLst>
      </pc:sldChg>
      <pc:sldChg chg="ord">
        <pc:chgData name="Dooshima Dugguh" userId="0fbc176b-922c-4ffb-abdd-26ea6e164066" providerId="ADAL" clId="{801370ED-C691-4530-BEBB-E5253195BC8E}" dt="2025-08-26T00:00:34.812" v="159"/>
        <pc:sldMkLst>
          <pc:docMk/>
          <pc:sldMk cId="3849541064" sldId="345"/>
        </pc:sldMkLst>
      </pc:sldChg>
      <pc:sldChg chg="add">
        <pc:chgData name="Dooshima Dugguh" userId="0fbc176b-922c-4ffb-abdd-26ea6e164066" providerId="ADAL" clId="{801370ED-C691-4530-BEBB-E5253195BC8E}" dt="2025-08-26T18:48:48.939" v="1151"/>
        <pc:sldMkLst>
          <pc:docMk/>
          <pc:sldMk cId="735308612" sldId="350"/>
        </pc:sldMkLst>
      </pc:sldChg>
      <pc:sldChg chg="add">
        <pc:chgData name="Dooshima Dugguh" userId="0fbc176b-922c-4ffb-abdd-26ea6e164066" providerId="ADAL" clId="{801370ED-C691-4530-BEBB-E5253195BC8E}" dt="2025-08-26T18:48:48.939" v="1151"/>
        <pc:sldMkLst>
          <pc:docMk/>
          <pc:sldMk cId="3320066901" sldId="351"/>
        </pc:sldMkLst>
      </pc:sldChg>
      <pc:sldChg chg="add">
        <pc:chgData name="Dooshima Dugguh" userId="0fbc176b-922c-4ffb-abdd-26ea6e164066" providerId="ADAL" clId="{801370ED-C691-4530-BEBB-E5253195BC8E}" dt="2025-08-26T18:48:48.939" v="1151"/>
        <pc:sldMkLst>
          <pc:docMk/>
          <pc:sldMk cId="3619639771" sldId="352"/>
        </pc:sldMkLst>
      </pc:sldChg>
      <pc:sldChg chg="add">
        <pc:chgData name="Dooshima Dugguh" userId="0fbc176b-922c-4ffb-abdd-26ea6e164066" providerId="ADAL" clId="{801370ED-C691-4530-BEBB-E5253195BC8E}" dt="2025-08-26T18:48:48.939" v="1151"/>
        <pc:sldMkLst>
          <pc:docMk/>
          <pc:sldMk cId="3425839861" sldId="353"/>
        </pc:sldMkLst>
      </pc:sldChg>
      <pc:sldChg chg="add">
        <pc:chgData name="Dooshima Dugguh" userId="0fbc176b-922c-4ffb-abdd-26ea6e164066" providerId="ADAL" clId="{801370ED-C691-4530-BEBB-E5253195BC8E}" dt="2025-08-26T18:48:48.939" v="1151"/>
        <pc:sldMkLst>
          <pc:docMk/>
          <pc:sldMk cId="1892772338" sldId="354"/>
        </pc:sldMkLst>
      </pc:sldChg>
      <pc:sldChg chg="modSp add del modAnim">
        <pc:chgData name="Dooshima Dugguh" userId="0fbc176b-922c-4ffb-abdd-26ea6e164066" providerId="ADAL" clId="{801370ED-C691-4530-BEBB-E5253195BC8E}" dt="2025-08-26T00:30:55.526" v="737" actId="47"/>
        <pc:sldMkLst>
          <pc:docMk/>
          <pc:sldMk cId="1191588034" sldId="378"/>
        </pc:sldMkLst>
      </pc:sldChg>
      <pc:sldChg chg="add del">
        <pc:chgData name="Dooshima Dugguh" userId="0fbc176b-922c-4ffb-abdd-26ea6e164066" providerId="ADAL" clId="{801370ED-C691-4530-BEBB-E5253195BC8E}" dt="2025-08-26T00:29:16.284" v="702" actId="47"/>
        <pc:sldMkLst>
          <pc:docMk/>
          <pc:sldMk cId="3711314776" sldId="379"/>
        </pc:sldMkLst>
      </pc:sldChg>
      <pc:sldChg chg="modSp add del mod">
        <pc:chgData name="Dooshima Dugguh" userId="0fbc176b-922c-4ffb-abdd-26ea6e164066" providerId="ADAL" clId="{801370ED-C691-4530-BEBB-E5253195BC8E}" dt="2025-08-26T00:26:42.330" v="673" actId="47"/>
        <pc:sldMkLst>
          <pc:docMk/>
          <pc:sldMk cId="3748200603" sldId="380"/>
        </pc:sldMkLst>
      </pc:sldChg>
      <pc:sldChg chg="add">
        <pc:chgData name="Dooshima Dugguh" userId="0fbc176b-922c-4ffb-abdd-26ea6e164066" providerId="ADAL" clId="{801370ED-C691-4530-BEBB-E5253195BC8E}" dt="2025-08-26T01:03:38.230" v="993"/>
        <pc:sldMkLst>
          <pc:docMk/>
          <pc:sldMk cId="265274106" sldId="383"/>
        </pc:sldMkLst>
      </pc:sldChg>
      <pc:sldChg chg="modSp add mod">
        <pc:chgData name="Dooshima Dugguh" userId="0fbc176b-922c-4ffb-abdd-26ea6e164066" providerId="ADAL" clId="{801370ED-C691-4530-BEBB-E5253195BC8E}" dt="2025-08-26T18:42:24.436" v="995" actId="20577"/>
        <pc:sldMkLst>
          <pc:docMk/>
          <pc:sldMk cId="640059052" sldId="388"/>
        </pc:sldMkLst>
      </pc:sldChg>
      <pc:sldChg chg="ord">
        <pc:chgData name="Dooshima Dugguh" userId="0fbc176b-922c-4ffb-abdd-26ea6e164066" providerId="ADAL" clId="{801370ED-C691-4530-BEBB-E5253195BC8E}" dt="2025-08-26T00:06:42.397" v="209"/>
        <pc:sldMkLst>
          <pc:docMk/>
          <pc:sldMk cId="4093050075" sldId="390"/>
        </pc:sldMkLst>
      </pc:sldChg>
      <pc:sldChg chg="ord">
        <pc:chgData name="Dooshima Dugguh" userId="0fbc176b-922c-4ffb-abdd-26ea6e164066" providerId="ADAL" clId="{801370ED-C691-4530-BEBB-E5253195BC8E}" dt="2025-08-26T00:06:37.800" v="205"/>
        <pc:sldMkLst>
          <pc:docMk/>
          <pc:sldMk cId="1797422272" sldId="392"/>
        </pc:sldMkLst>
      </pc:sldChg>
      <pc:sldChg chg="ord">
        <pc:chgData name="Dooshima Dugguh" userId="0fbc176b-922c-4ffb-abdd-26ea6e164066" providerId="ADAL" clId="{801370ED-C691-4530-BEBB-E5253195BC8E}" dt="2025-08-26T00:06:40.277" v="207"/>
        <pc:sldMkLst>
          <pc:docMk/>
          <pc:sldMk cId="1824401072" sldId="393"/>
        </pc:sldMkLst>
      </pc:sldChg>
      <pc:sldChg chg="ord">
        <pc:chgData name="Dooshima Dugguh" userId="0fbc176b-922c-4ffb-abdd-26ea6e164066" providerId="ADAL" clId="{801370ED-C691-4530-BEBB-E5253195BC8E}" dt="2025-08-26T00:00:19.659" v="157"/>
        <pc:sldMkLst>
          <pc:docMk/>
          <pc:sldMk cId="3446994424" sldId="395"/>
        </pc:sldMkLst>
      </pc:sldChg>
      <pc:sldChg chg="modSp mod">
        <pc:chgData name="Dooshima Dugguh" userId="0fbc176b-922c-4ffb-abdd-26ea6e164066" providerId="ADAL" clId="{801370ED-C691-4530-BEBB-E5253195BC8E}" dt="2025-08-26T00:57:06.699" v="992" actId="6549"/>
        <pc:sldMkLst>
          <pc:docMk/>
          <pc:sldMk cId="542842373" sldId="404"/>
        </pc:sldMkLst>
      </pc:sldChg>
      <pc:sldChg chg="modSp ord">
        <pc:chgData name="Dooshima Dugguh" userId="0fbc176b-922c-4ffb-abdd-26ea6e164066" providerId="ADAL" clId="{801370ED-C691-4530-BEBB-E5253195BC8E}" dt="2025-08-26T18:42:41.227" v="998" actId="20577"/>
        <pc:sldMkLst>
          <pc:docMk/>
          <pc:sldMk cId="3951851425" sldId="647"/>
        </pc:sldMkLst>
      </pc:sldChg>
      <pc:sldChg chg="modSp modAnim">
        <pc:chgData name="Dooshima Dugguh" userId="0fbc176b-922c-4ffb-abdd-26ea6e164066" providerId="ADAL" clId="{801370ED-C691-4530-BEBB-E5253195BC8E}" dt="2025-08-26T00:55:47.014" v="966" actId="20577"/>
        <pc:sldMkLst>
          <pc:docMk/>
          <pc:sldMk cId="185173208" sldId="648"/>
        </pc:sldMkLst>
      </pc:sldChg>
      <pc:sldChg chg="add del">
        <pc:chgData name="Dooshima Dugguh" userId="0fbc176b-922c-4ffb-abdd-26ea6e164066" providerId="ADAL" clId="{801370ED-C691-4530-BEBB-E5253195BC8E}" dt="2025-08-26T00:31:00.350" v="738" actId="47"/>
        <pc:sldMkLst>
          <pc:docMk/>
          <pc:sldMk cId="4063984044" sldId="653"/>
        </pc:sldMkLst>
      </pc:sldChg>
      <pc:sldChg chg="del">
        <pc:chgData name="Dooshima Dugguh" userId="0fbc176b-922c-4ffb-abdd-26ea6e164066" providerId="ADAL" clId="{801370ED-C691-4530-BEBB-E5253195BC8E}" dt="2025-07-08T16:40:11.469" v="0" actId="47"/>
        <pc:sldMkLst>
          <pc:docMk/>
          <pc:sldMk cId="2926313987" sldId="693"/>
        </pc:sldMkLst>
      </pc:sldChg>
      <pc:sldChg chg="modSp mod">
        <pc:chgData name="Dooshima Dugguh" userId="0fbc176b-922c-4ffb-abdd-26ea6e164066" providerId="ADAL" clId="{801370ED-C691-4530-BEBB-E5253195BC8E}" dt="2025-09-01T09:53:34.030" v="1656" actId="20577"/>
        <pc:sldMkLst>
          <pc:docMk/>
          <pc:sldMk cId="1157088512" sldId="707"/>
        </pc:sldMkLst>
      </pc:sldChg>
      <pc:sldChg chg="modSp modAnim">
        <pc:chgData name="Dooshima Dugguh" userId="0fbc176b-922c-4ffb-abdd-26ea6e164066" providerId="ADAL" clId="{801370ED-C691-4530-BEBB-E5253195BC8E}" dt="2025-08-26T00:56:30.666" v="967" actId="20577"/>
        <pc:sldMkLst>
          <pc:docMk/>
          <pc:sldMk cId="3927421599" sldId="713"/>
        </pc:sldMkLst>
      </pc:sldChg>
      <pc:sldChg chg="modSp">
        <pc:chgData name="Dooshima Dugguh" userId="0fbc176b-922c-4ffb-abdd-26ea6e164066" providerId="ADAL" clId="{801370ED-C691-4530-BEBB-E5253195BC8E}" dt="2025-08-25T23:58:20.535" v="130" actId="20577"/>
        <pc:sldMkLst>
          <pc:docMk/>
          <pc:sldMk cId="4049962763" sldId="717"/>
        </pc:sldMkLst>
      </pc:sldChg>
      <pc:sldChg chg="modSp">
        <pc:chgData name="Dooshima Dugguh" userId="0fbc176b-922c-4ffb-abdd-26ea6e164066" providerId="ADAL" clId="{801370ED-C691-4530-BEBB-E5253195BC8E}" dt="2025-08-26T00:05:54.954" v="203" actId="20577"/>
        <pc:sldMkLst>
          <pc:docMk/>
          <pc:sldMk cId="1985444437" sldId="718"/>
        </pc:sldMkLst>
      </pc:sldChg>
      <pc:sldChg chg="addSp delSp modSp mod ord modAnim">
        <pc:chgData name="Dooshima Dugguh" userId="0fbc176b-922c-4ffb-abdd-26ea6e164066" providerId="ADAL" clId="{801370ED-C691-4530-BEBB-E5253195BC8E}" dt="2025-09-01T09:53:49.868" v="1658" actId="20577"/>
        <pc:sldMkLst>
          <pc:docMk/>
          <pc:sldMk cId="2332469587" sldId="719"/>
        </pc:sldMkLst>
      </pc:sldChg>
      <pc:sldChg chg="del">
        <pc:chgData name="Dooshima Dugguh" userId="0fbc176b-922c-4ffb-abdd-26ea6e164066" providerId="ADAL" clId="{801370ED-C691-4530-BEBB-E5253195BC8E}" dt="2025-08-26T00:53:02.107" v="950" actId="47"/>
        <pc:sldMkLst>
          <pc:docMk/>
          <pc:sldMk cId="4032332930" sldId="720"/>
        </pc:sldMkLst>
      </pc:sldChg>
      <pc:sldChg chg="ord">
        <pc:chgData name="Dooshima Dugguh" userId="0fbc176b-922c-4ffb-abdd-26ea6e164066" providerId="ADAL" clId="{801370ED-C691-4530-BEBB-E5253195BC8E}" dt="2025-08-26T00:55:08.879" v="958"/>
        <pc:sldMkLst>
          <pc:docMk/>
          <pc:sldMk cId="2026969217" sldId="721"/>
        </pc:sldMkLst>
      </pc:sldChg>
      <pc:sldChg chg="addSp delSp modSp add del mod delAnim modAnim">
        <pc:chgData name="Dooshima Dugguh" userId="0fbc176b-922c-4ffb-abdd-26ea6e164066" providerId="ADAL" clId="{801370ED-C691-4530-BEBB-E5253195BC8E}" dt="2025-08-26T00:52:46.386" v="949" actId="47"/>
        <pc:sldMkLst>
          <pc:docMk/>
          <pc:sldMk cId="3613343275" sldId="722"/>
        </pc:sldMkLst>
      </pc:sldChg>
      <pc:sldChg chg="modSp add del ord modAnim">
        <pc:chgData name="Dooshima Dugguh" userId="0fbc176b-922c-4ffb-abdd-26ea6e164066" providerId="ADAL" clId="{801370ED-C691-4530-BEBB-E5253195BC8E}" dt="2025-08-26T00:12:51.127" v="379" actId="47"/>
        <pc:sldMkLst>
          <pc:docMk/>
          <pc:sldMk cId="509686373" sldId="723"/>
        </pc:sldMkLst>
      </pc:sldChg>
      <pc:sldChg chg="modSp add">
        <pc:chgData name="Dooshima Dugguh" userId="0fbc176b-922c-4ffb-abdd-26ea6e164066" providerId="ADAL" clId="{801370ED-C691-4530-BEBB-E5253195BC8E}" dt="2025-08-26T00:11:58.559" v="378" actId="20577"/>
        <pc:sldMkLst>
          <pc:docMk/>
          <pc:sldMk cId="369545139" sldId="724"/>
        </pc:sldMkLst>
      </pc:sldChg>
      <pc:sldChg chg="modSp new mod">
        <pc:chgData name="Dooshima Dugguh" userId="0fbc176b-922c-4ffb-abdd-26ea6e164066" providerId="ADAL" clId="{801370ED-C691-4530-BEBB-E5253195BC8E}" dt="2025-08-26T00:30:43.853" v="736" actId="6549"/>
        <pc:sldMkLst>
          <pc:docMk/>
          <pc:sldMk cId="2672375495" sldId="725"/>
        </pc:sldMkLst>
      </pc:sldChg>
      <pc:sldChg chg="add">
        <pc:chgData name="Dooshima Dugguh" userId="0fbc176b-922c-4ffb-abdd-26ea6e164066" providerId="ADAL" clId="{801370ED-C691-4530-BEBB-E5253195BC8E}" dt="2025-08-26T00:54:39.767" v="954" actId="2890"/>
        <pc:sldMkLst>
          <pc:docMk/>
          <pc:sldMk cId="403172241" sldId="726"/>
        </pc:sldMkLst>
      </pc:sldChg>
      <pc:sldMasterChg chg="del delSldLayout">
        <pc:chgData name="Dooshima Dugguh" userId="0fbc176b-922c-4ffb-abdd-26ea6e164066" providerId="ADAL" clId="{801370ED-C691-4530-BEBB-E5253195BC8E}" dt="2025-07-08T16:40:11.469" v="0" actId="47"/>
        <pc:sldMasterMkLst>
          <pc:docMk/>
          <pc:sldMasterMk cId="40123164" sldId="2147483673"/>
        </pc:sldMasterMkLst>
        <pc:sldLayoutChg chg="del">
          <pc:chgData name="Dooshima Dugguh" userId="0fbc176b-922c-4ffb-abdd-26ea6e164066" providerId="ADAL" clId="{801370ED-C691-4530-BEBB-E5253195BC8E}" dt="2025-07-08T16:40:11.469" v="0" actId="47"/>
          <pc:sldLayoutMkLst>
            <pc:docMk/>
            <pc:sldMasterMk cId="40123164" sldId="2147483673"/>
            <pc:sldLayoutMk cId="3766285284" sldId="2147483674"/>
          </pc:sldLayoutMkLst>
        </pc:sldLayoutChg>
        <pc:sldLayoutChg chg="del">
          <pc:chgData name="Dooshima Dugguh" userId="0fbc176b-922c-4ffb-abdd-26ea6e164066" providerId="ADAL" clId="{801370ED-C691-4530-BEBB-E5253195BC8E}" dt="2025-07-08T16:40:11.469" v="0" actId="47"/>
          <pc:sldLayoutMkLst>
            <pc:docMk/>
            <pc:sldMasterMk cId="40123164" sldId="2147483673"/>
            <pc:sldLayoutMk cId="1623351786" sldId="2147483675"/>
          </pc:sldLayoutMkLst>
        </pc:sldLayoutChg>
        <pc:sldLayoutChg chg="del">
          <pc:chgData name="Dooshima Dugguh" userId="0fbc176b-922c-4ffb-abdd-26ea6e164066" providerId="ADAL" clId="{801370ED-C691-4530-BEBB-E5253195BC8E}" dt="2025-07-08T16:40:11.469" v="0" actId="47"/>
          <pc:sldLayoutMkLst>
            <pc:docMk/>
            <pc:sldMasterMk cId="40123164" sldId="2147483673"/>
            <pc:sldLayoutMk cId="4053495741" sldId="2147483676"/>
          </pc:sldLayoutMkLst>
        </pc:sldLayoutChg>
        <pc:sldLayoutChg chg="del">
          <pc:chgData name="Dooshima Dugguh" userId="0fbc176b-922c-4ffb-abdd-26ea6e164066" providerId="ADAL" clId="{801370ED-C691-4530-BEBB-E5253195BC8E}" dt="2025-07-08T16:40:11.469" v="0" actId="47"/>
          <pc:sldLayoutMkLst>
            <pc:docMk/>
            <pc:sldMasterMk cId="40123164" sldId="2147483673"/>
            <pc:sldLayoutMk cId="960896646" sldId="2147483677"/>
          </pc:sldLayoutMkLst>
        </pc:sldLayoutChg>
        <pc:sldLayoutChg chg="del">
          <pc:chgData name="Dooshima Dugguh" userId="0fbc176b-922c-4ffb-abdd-26ea6e164066" providerId="ADAL" clId="{801370ED-C691-4530-BEBB-E5253195BC8E}" dt="2025-07-08T16:40:11.469" v="0" actId="47"/>
          <pc:sldLayoutMkLst>
            <pc:docMk/>
            <pc:sldMasterMk cId="40123164" sldId="2147483673"/>
            <pc:sldLayoutMk cId="872004988" sldId="2147483678"/>
          </pc:sldLayoutMkLst>
        </pc:sldLayoutChg>
        <pc:sldLayoutChg chg="del">
          <pc:chgData name="Dooshima Dugguh" userId="0fbc176b-922c-4ffb-abdd-26ea6e164066" providerId="ADAL" clId="{801370ED-C691-4530-BEBB-E5253195BC8E}" dt="2025-07-08T16:40:11.469" v="0" actId="47"/>
          <pc:sldLayoutMkLst>
            <pc:docMk/>
            <pc:sldMasterMk cId="40123164" sldId="2147483673"/>
            <pc:sldLayoutMk cId="2761210195" sldId="2147483679"/>
          </pc:sldLayoutMkLst>
        </pc:sldLayoutChg>
        <pc:sldLayoutChg chg="del">
          <pc:chgData name="Dooshima Dugguh" userId="0fbc176b-922c-4ffb-abdd-26ea6e164066" providerId="ADAL" clId="{801370ED-C691-4530-BEBB-E5253195BC8E}" dt="2025-07-08T16:40:11.469" v="0" actId="47"/>
          <pc:sldLayoutMkLst>
            <pc:docMk/>
            <pc:sldMasterMk cId="40123164" sldId="2147483673"/>
            <pc:sldLayoutMk cId="2909880714" sldId="2147483680"/>
          </pc:sldLayoutMkLst>
        </pc:sldLayoutChg>
        <pc:sldLayoutChg chg="del">
          <pc:chgData name="Dooshima Dugguh" userId="0fbc176b-922c-4ffb-abdd-26ea6e164066" providerId="ADAL" clId="{801370ED-C691-4530-BEBB-E5253195BC8E}" dt="2025-07-08T16:40:11.469" v="0" actId="47"/>
          <pc:sldLayoutMkLst>
            <pc:docMk/>
            <pc:sldMasterMk cId="40123164" sldId="2147483673"/>
            <pc:sldLayoutMk cId="2694064099" sldId="2147483681"/>
          </pc:sldLayoutMkLst>
        </pc:sldLayoutChg>
        <pc:sldLayoutChg chg="del">
          <pc:chgData name="Dooshima Dugguh" userId="0fbc176b-922c-4ffb-abdd-26ea6e164066" providerId="ADAL" clId="{801370ED-C691-4530-BEBB-E5253195BC8E}" dt="2025-07-08T16:40:11.469" v="0" actId="47"/>
          <pc:sldLayoutMkLst>
            <pc:docMk/>
            <pc:sldMasterMk cId="40123164" sldId="2147483673"/>
            <pc:sldLayoutMk cId="3327282781" sldId="2147483682"/>
          </pc:sldLayoutMkLst>
        </pc:sldLayoutChg>
        <pc:sldLayoutChg chg="del">
          <pc:chgData name="Dooshima Dugguh" userId="0fbc176b-922c-4ffb-abdd-26ea6e164066" providerId="ADAL" clId="{801370ED-C691-4530-BEBB-E5253195BC8E}" dt="2025-07-08T16:40:11.469" v="0" actId="47"/>
          <pc:sldLayoutMkLst>
            <pc:docMk/>
            <pc:sldMasterMk cId="40123164" sldId="2147483673"/>
            <pc:sldLayoutMk cId="807247566" sldId="2147483683"/>
          </pc:sldLayoutMkLst>
        </pc:sldLayoutChg>
        <pc:sldLayoutChg chg="del">
          <pc:chgData name="Dooshima Dugguh" userId="0fbc176b-922c-4ffb-abdd-26ea6e164066" providerId="ADAL" clId="{801370ED-C691-4530-BEBB-E5253195BC8E}" dt="2025-07-08T16:40:11.469" v="0" actId="47"/>
          <pc:sldLayoutMkLst>
            <pc:docMk/>
            <pc:sldMasterMk cId="40123164" sldId="2147483673"/>
            <pc:sldLayoutMk cId="434402523" sldId="2147483684"/>
          </pc:sldLayoutMkLst>
        </pc:sldLayoutChg>
      </pc:sldMaster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7T13:20:28.039"/>
    </inkml:context>
    <inkml:brush xml:id="br0">
      <inkml:brushProperty name="width" value="0.035" units="cm"/>
      <inkml:brushProperty name="height" value="0.035" units="cm"/>
      <inkml:brushProperty name="color" value="#FFC114"/>
    </inkml:brush>
  </inkml:definitions>
  <inkml:trace contextRef="#ctx0" brushRef="#br0">0 1 24575,'5'0'0,"7"0"0,6 0 0,6 0 0,3 0 0,2 0 0,1 0 0,1 0 0,0 0 0,-1 0 0,1 0 0,-1 0 0,-1 0 0,1 0 0,0 0 0,-6 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7T13:20:05.254"/>
    </inkml:context>
    <inkml:brush xml:id="br0">
      <inkml:brushProperty name="width" value="0.035" units="cm"/>
      <inkml:brushProperty name="height" value="0.035" units="cm"/>
      <inkml:brushProperty name="color" value="#66CC00"/>
    </inkml:brush>
  </inkml:definitions>
  <inkml:trace contextRef="#ctx0" brushRef="#br0">0 1294 24575,'1'-3'0,"0"0"0,0 1 0,0-1 0,0 0 0,1 0 0,-1 1 0,1-1 0,0 0 0,-1 1 0,1 0 0,0-1 0,0 1 0,1 0 0,-1 0 0,0 0 0,1 0 0,-1 1 0,6-3 0,51-27 0,-24 13 0,0-2 0,-2-1 0,34-27 0,14-10 0,71-33 0,53-37 0,-146 85 0,69-55 0,-23 18 0,-66 52 0,69-64 0,-89 75 0,1 0 0,0 2 0,29-17 0,-25 17 0,1-2 0,24-22 0,-10 2 0,33-31 0,126-91 0,-164 132 45,20-10-1455,-32 27-5416</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7T13:20:08.336"/>
    </inkml:context>
    <inkml:brush xml:id="br0">
      <inkml:brushProperty name="width" value="0.035" units="cm"/>
      <inkml:brushProperty name="height" value="0.035" units="cm"/>
      <inkml:brushProperty name="color" value="#66CC00"/>
    </inkml:brush>
  </inkml:definitions>
  <inkml:trace contextRef="#ctx0" brushRef="#br0">1 1 24575,'6'0'0,"1"1"0,0 1 0,-1-1 0,1 1 0,8 4 0,22 4 0,-3-6 0,54-2 0,1 0 0,-86-1 0,0-1 0,1 1 0,-1 0 0,0 0 0,0 0 0,0 1 0,0-1 0,0 1 0,0-1 0,-1 1 0,1 0 0,0 0 0,-1 0 0,1 0 0,-1 1 0,0-1 0,0 1 0,0-1 0,0 1 0,0 0 0,-1 0 0,1 0 0,-1 0 0,0 0 0,0 0 0,0 0 0,0 0 0,0 0 0,-1 1 0,1-1 0,-1 0 0,0 5 0,1 1 0,-1 0 0,0 1 0,-1-1 0,0 0 0,0 0 0,-1 0 0,0 0 0,-1 0 0,0 0 0,-7 14 0,-72 114-1365,71-115-5461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7T13:20:20.123"/>
    </inkml:context>
    <inkml:brush xml:id="br0">
      <inkml:brushProperty name="width" value="0.035" units="cm"/>
      <inkml:brushProperty name="height" value="0.035" units="cm"/>
      <inkml:brushProperty name="color" value="#FFC114"/>
    </inkml:brush>
  </inkml:definitions>
  <inkml:trace contextRef="#ctx0" brushRef="#br0">1 1 24575,'144'58'0,"-2"6"0,156 96 0,20 11 0,-263-144 0,291 150 0,-201-87 0,40 22 0,102 43 0,-203-105 0,-54-31 0,0-1 0,37 15 0,-34-17 0,-1 2 0,-1 1 0,42 32 0,-39-26 0,2-1 0,37 19 0,94 51 0,-59-31 0,-85-48 0,0 0 0,37 34 0,-38-29 0,1-2 0,32 20 0,62 41 0,-81-52 0,2-1 0,48 23 0,-57-34 0,41 31 0,-4-3 0,29 7 0,20 11 0,-102-53 0,1-1 0,0-1 0,23 8 0,-23-10 0,-1 1 0,0 0 0,0 1 0,21 14 0,-12-6 0,1-2 0,0 0 0,36 13 0,-7-4 0,-9-7-1365,-21-10-5461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7T13:20:23.459"/>
    </inkml:context>
    <inkml:brush xml:id="br0">
      <inkml:brushProperty name="width" value="0.035" units="cm"/>
      <inkml:brushProperty name="height" value="0.035" units="cm"/>
      <inkml:brushProperty name="color" value="#FFC114"/>
    </inkml:brush>
  </inkml:definitions>
  <inkml:trace contextRef="#ctx0" brushRef="#br0">0 0 24141,'474'709'0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7T13:20:28.039"/>
    </inkml:context>
    <inkml:brush xml:id="br0">
      <inkml:brushProperty name="width" value="0.035" units="cm"/>
      <inkml:brushProperty name="height" value="0.035" units="cm"/>
      <inkml:brushProperty name="color" value="#FFC114"/>
    </inkml:brush>
  </inkml:definitions>
  <inkml:trace contextRef="#ctx0" brushRef="#br0">0 1 24575,'5'0'0,"7"0"0,6 0 0,6 0 0,3 0 0,2 0 0,1 0 0,1 0 0,0 0 0,-1 0 0,1 0 0,-1 0 0,-1 0 0,1 0 0,0 0 0,-6 0-8191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7T13:20:36.505"/>
    </inkml:context>
    <inkml:brush xml:id="br0">
      <inkml:brushProperty name="width" value="0.35" units="cm"/>
      <inkml:brushProperty name="height" value="0.35" units="cm"/>
    </inkml:brush>
  </inkml:definitions>
  <inkml:trace contextRef="#ctx0" brushRef="#br0">0 0 24575,'0'828'-1365</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7T13:20:44.711"/>
    </inkml:context>
    <inkml:brush xml:id="br0">
      <inkml:brushProperty name="width" value="0.35" units="cm"/>
      <inkml:brushProperty name="height" value="0.35" units="cm"/>
    </inkml:brush>
  </inkml:definitions>
  <inkml:trace contextRef="#ctx0" brushRef="#br0">1 158 24575,'2'-2'0,"1"1"0,0-1 0,0 1 0,0-1 0,-1 0 0,1 1 0,0-2 0,-1 1 0,0 0 0,0 0 0,4-5 0,6-6 0,9-2 0,1 1 0,0 1 0,0 1 0,1 1 0,1 0 0,0 3 0,1-1 0,-1 3 0,1 0 0,1 1 0,-1 1 0,0 2 0,1 1 0,1 0 0,29 5 0,-51-4 0,-2 0 0,1 0 0,0 1 0,-1 1 0,1-2 0,0 2 0,0-1 0,-1 1 0,0-1 0,1 2 0,-1-2 0,0 1 0,0 1 0,0-1 0,0 1 0,0-1 0,0 1 0,-1 0 0,0 0 0,1 0 0,-1 0 0,0 1 0,0-1 0,0 0 0,-1 1 0,1 0 0,-1 0 0,1 4 0,1 9 0,0-1 0,-2 1 0,0 0 0,-1 1 0,-2 17 0,1-4 0,0-21 0,0 1 0,-1-1 0,1 1 0,-2-2 0,1 2 0,-2-2 0,0 1 0,-6 12 0,-6 6 0,-26 35 0,-5 7 0,39-56 0,-2-1 0,-1 0 0,1-1 0,-1-1 0,-1 1 0,0-2 0,-1 0 0,1 0 0,-2-1 0,-27 13 0,41-21 0,0-1 0,-1 0 0,0 1 0,0-1 0,1 0 0,-1 1 0,0-1 0,1 0 0,-1 0 0,1 1 0,-1-1 0,1 1 0,-1 0 0,0-1 0,1 0 0,0 1 0,0 0 0,-1-1 0,1 1 0,-1-1 0,1 1 0,-1 1 0,13 3 0,32-4 0,-37-1 0,133-2 0,99 3 0,-227 0 0,-1 0 0,0 1 0,0 0 0,1 0 0,-1 2 0,0-1 0,-1 1 0,12 6 0,-16-6 0,-1-1 0,1 0 0,-1 2 0,0-2 0,0 2 0,0 0 0,0 0 0,-1 0 0,0 0 0,-1 0 0,1 0 0,0 1 0,-1 0 0,0 0 0,2 8 0,1 2 0,-1 1 0,0 1 0,-2-1 0,0 1 0,-1 0 0,-1 0 0,-1 29 0,-1-35 0,-1 0 0,0 0 0,-1-1 0,0 1 0,0-1 0,-2 1 0,1-1 0,-2 0 0,0-1 0,0 1 0,0-1 0,-11 12 0,5-9 0,1-2 0,-2 1 0,0 0 0,0-2 0,-1 0 0,0-1 0,-1-1 0,0 1 0,-1-3 0,0 1 0,1-1 0,-2-1 0,1 0 0,-23 2 0,-46 12 0,49-10 0,0-3 0,-73 6 0,91-11-273,0-2 0,-1 0 0,2-1 0,-35-9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7T13:21:13.769"/>
    </inkml:context>
    <inkml:brush xml:id="br0">
      <inkml:brushProperty name="width" value="0.35" units="cm"/>
      <inkml:brushProperty name="height" value="0.35" units="cm"/>
    </inkml:brush>
  </inkml:definitions>
  <inkml:trace contextRef="#ctx0" brushRef="#br0">0 54 24575,'1'-1'0,"0"1"0,-1-2 0,0 1 0,1 0 0,-1 0 0,1 0 0,0 0 0,0 0 0,-1 1 0,1-1 0,0 0 0,0 0 0,0 0 0,0 1 0,0-1 0,0 0 0,1 1 0,-2-1 0,2 1 0,0-1 0,31-12 0,-25 10 0,14-2 0,1 0 0,0 1 0,0 0 0,0 3 0,0 0 0,0 1 0,26 3 0,18 0 0,-62-3 0,0 0 0,0 0 0,-1 0 0,1 0 0,0 0 0,-1 2 0,1-1 0,-1 0 0,1 0 0,-1 1 0,1 0 0,-1 0 0,0 0 0,0 1 0,0-1 0,0 1 0,0 0 0,-1 0 0,1 0 0,0 1 0,-2 0 0,1 0 0,1-1 0,-2 1 0,4 6 0,-2-2 0,1 0 0,0 2 0,-2-1 0,1 1 0,0-1 0,-2 0 0,0 1 0,2 17 0,-1 2 0,-4 48 0,-1-32 0,2-34 0,0 1 0,-1-1 0,-1 0 0,0 1 0,-1-1 0,0-1 0,-1 1 0,0 0 0,0-1 0,-2 0 0,2 0 0,-3 1 0,2-3 0,-15 17 0,-2 0 0,15-17 0,1 0 0,-2 0 0,1-1 0,-13 9 0,-101 53 0,39-26 0,20-2 0,62-41 0,0 0 0,0 0 0,0 0 0,0 0 0,0 0 0,0 0 0,0 0 0,0 0 0,-1 0 0,1 0 0,0 0 0,0 0 0,0 0 0,0 0 0,0 0 0,0 1 0,0-1 0,0 0 0,0 0 0,0 0 0,0 0 0,0 0 0,0 0 0,0 1 0,0-1 0,0 0 0,0 0 0,0 0 0,0 0 0,0 0 0,0 0 0,0 1 0,0-1 0,0 0 0,0 0 0,0 0 0,0 0 0,0 0 0,0 0 0,0 1 0,1-1 0,-1 0 0,0 0 0,0 0 0,0 0 0,0 0 0,0 0 0,0 0 0,0 0 0,0 0 0,0 0 0,0 0 0,0 0 0,0 0 0,0 0 0,0 0 0,0 0 0,1 0 0,11 3 0,13-2 0,647-3-1365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D95276-6D1D-435C-A9AA-AB1E2420D798}" type="datetimeFigureOut">
              <a:rPr lang="en-GB" smtClean="0"/>
              <a:t>06/02/2026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E9645C-842C-4437-8F98-C3529B4AA8A5}" type="slidenum">
              <a:rPr lang="en-GB" smtClean="0"/>
              <a:t>‹#›</a:t>
            </a:fld>
            <a:endParaRPr lang="en-GB"/>
          </a:p>
        </p:txBody>
      </p:sp>
    </p:spTree>
    <p:extLst>
      <p:ext uri="{BB962C8B-B14F-4D97-AF65-F5344CB8AC3E}">
        <p14:creationId xmlns:p14="http://schemas.microsoft.com/office/powerpoint/2010/main" val="30106591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A7D74D-7A5D-4357-A3F6-790CAE32F9B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31959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spcBef>
                <a:spcPct val="30000"/>
              </a:spcBef>
              <a:defRPr sz="1200">
                <a:solidFill>
                  <a:schemeClr val="tx1"/>
                </a:solidFill>
                <a:latin typeface="Times New Roman" panose="02020603050405020304" pitchFamily="18" charset="0"/>
              </a:defRPr>
            </a:lvl1pPr>
            <a:lvl2pPr marL="742950" indent="-285750" defTabSz="949325">
              <a:spcBef>
                <a:spcPct val="30000"/>
              </a:spcBef>
              <a:defRPr sz="1200">
                <a:solidFill>
                  <a:schemeClr val="tx1"/>
                </a:solidFill>
                <a:latin typeface="Times New Roman" panose="02020603050405020304" pitchFamily="18" charset="0"/>
              </a:defRPr>
            </a:lvl2pPr>
            <a:lvl3pPr marL="1143000" indent="-228600" defTabSz="949325">
              <a:spcBef>
                <a:spcPct val="30000"/>
              </a:spcBef>
              <a:defRPr sz="1200">
                <a:solidFill>
                  <a:schemeClr val="tx1"/>
                </a:solidFill>
                <a:latin typeface="Times New Roman" panose="02020603050405020304" pitchFamily="18" charset="0"/>
              </a:defRPr>
            </a:lvl3pPr>
            <a:lvl4pPr marL="1600200" indent="-228600" defTabSz="949325">
              <a:spcBef>
                <a:spcPct val="30000"/>
              </a:spcBef>
              <a:defRPr sz="1200">
                <a:solidFill>
                  <a:schemeClr val="tx1"/>
                </a:solidFill>
                <a:latin typeface="Times New Roman" panose="02020603050405020304" pitchFamily="18" charset="0"/>
              </a:defRPr>
            </a:lvl4pPr>
            <a:lvl5pPr marL="2057400" indent="-228600" defTabSz="949325">
              <a:spcBef>
                <a:spcPct val="30000"/>
              </a:spcBef>
              <a:defRPr sz="1200">
                <a:solidFill>
                  <a:schemeClr val="tx1"/>
                </a:solidFill>
                <a:latin typeface="Times New Roman" panose="02020603050405020304" pitchFamily="18" charset="0"/>
              </a:defRPr>
            </a:lvl5pPr>
            <a:lvl6pPr marL="2514600" indent="-228600" defTabSz="949325"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49325"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49325"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49325"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49325" rtl="0" eaLnBrk="1" fontAlgn="auto" latinLnBrk="0" hangingPunct="1">
              <a:lnSpc>
                <a:spcPct val="100000"/>
              </a:lnSpc>
              <a:spcBef>
                <a:spcPct val="0"/>
              </a:spcBef>
              <a:spcAft>
                <a:spcPts val="0"/>
              </a:spcAft>
              <a:buClrTx/>
              <a:buSzTx/>
              <a:buFontTx/>
              <a:buNone/>
              <a:tabLst/>
              <a:defRPr/>
            </a:pPr>
            <a:fld id="{CDACA39D-F0C3-4A4F-90AF-B04EBADA23AA}" type="slidenum">
              <a:rPr kumimoji="0" lang="en-GB" altLang="en-US" sz="13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49325" rtl="0" eaLnBrk="1" fontAlgn="auto" latinLnBrk="0" hangingPunct="1">
                <a:lnSpc>
                  <a:spcPct val="100000"/>
                </a:lnSpc>
                <a:spcBef>
                  <a:spcPct val="0"/>
                </a:spcBef>
                <a:spcAft>
                  <a:spcPts val="0"/>
                </a:spcAft>
                <a:buClrTx/>
                <a:buSzTx/>
                <a:buFontTx/>
                <a:buNone/>
                <a:tabLst/>
                <a:defRPr/>
              </a:pPr>
              <a:t>9</a:t>
            </a:fld>
            <a:endParaRPr kumimoji="0" lang="en-GB" altLang="en-US" sz="13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37093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10</a:t>
            </a:fld>
            <a:endParaRPr lang="en-US"/>
          </a:p>
        </p:txBody>
      </p:sp>
    </p:spTree>
    <p:extLst>
      <p:ext uri="{BB962C8B-B14F-4D97-AF65-F5344CB8AC3E}">
        <p14:creationId xmlns:p14="http://schemas.microsoft.com/office/powerpoint/2010/main" val="14746165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B7F04F-6705-C449-68C1-7538D39C2F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F18482-9216-A27F-9FA4-846CF1E4ED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AA011C-B490-8E59-B8D2-64FD518CDE1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10A1F1A-0D17-73A2-390D-0DF295723F3D}"/>
              </a:ext>
            </a:extLst>
          </p:cNvPr>
          <p:cNvSpPr>
            <a:spLocks noGrp="1"/>
          </p:cNvSpPr>
          <p:nvPr>
            <p:ph type="sldNum" sz="quarter" idx="5"/>
          </p:nvPr>
        </p:nvSpPr>
        <p:spPr/>
        <p:txBody>
          <a:bodyPr/>
          <a:lstStyle/>
          <a:p>
            <a:fld id="{6936E1E2-17D2-5E4C-B96D-EEDAC0EF77DB}" type="slidenum">
              <a:rPr lang="en-US" smtClean="0"/>
              <a:pPr/>
              <a:t>11</a:t>
            </a:fld>
            <a:endParaRPr lang="en-US"/>
          </a:p>
        </p:txBody>
      </p:sp>
    </p:spTree>
    <p:extLst>
      <p:ext uri="{BB962C8B-B14F-4D97-AF65-F5344CB8AC3E}">
        <p14:creationId xmlns:p14="http://schemas.microsoft.com/office/powerpoint/2010/main" val="10220300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B75A5F-FEDC-2FDF-A3BC-0DBAF4EA6A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5E271C-438B-DF9F-2216-F9721BAF36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A5DD13-3C8A-9FAC-05BD-3DC254A04650}"/>
              </a:ext>
            </a:extLst>
          </p:cNvPr>
          <p:cNvSpPr>
            <a:spLocks noGrp="1"/>
          </p:cNvSpPr>
          <p:nvPr>
            <p:ph type="body" idx="1"/>
          </p:nvPr>
        </p:nvSpPr>
        <p:spPr/>
        <p:txBody>
          <a:bodyPr/>
          <a:lstStyle/>
          <a:p>
            <a:r>
              <a:rPr lang="en-GB" dirty="0"/>
              <a:t>.</a:t>
            </a:r>
          </a:p>
        </p:txBody>
      </p:sp>
      <p:sp>
        <p:nvSpPr>
          <p:cNvPr id="4" name="Slide Number Placeholder 3">
            <a:extLst>
              <a:ext uri="{FF2B5EF4-FFF2-40B4-BE49-F238E27FC236}">
                <a16:creationId xmlns:a16="http://schemas.microsoft.com/office/drawing/2014/main" id="{92E9D634-D984-C0D7-0958-EBC030D0A31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881736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E9645C-842C-4437-8F98-C3529B4AA8A5}" type="slidenum">
              <a:rPr lang="en-GB" smtClean="0"/>
              <a:t>14</a:t>
            </a:fld>
            <a:endParaRPr lang="en-GB"/>
          </a:p>
        </p:txBody>
      </p:sp>
    </p:spTree>
    <p:extLst>
      <p:ext uri="{BB962C8B-B14F-4D97-AF65-F5344CB8AC3E}">
        <p14:creationId xmlns:p14="http://schemas.microsoft.com/office/powerpoint/2010/main" val="12324876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for the lecturer: you may want to take a screenshot of this slide and put in the Teams chat for the students. </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24</a:t>
            </a:fld>
            <a:endParaRPr lang="en-GB" altLang="en-US"/>
          </a:p>
        </p:txBody>
      </p:sp>
    </p:spTree>
    <p:extLst>
      <p:ext uri="{BB962C8B-B14F-4D97-AF65-F5344CB8AC3E}">
        <p14:creationId xmlns:p14="http://schemas.microsoft.com/office/powerpoint/2010/main" val="31144065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613625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381573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BC9155-996D-A91D-B3AA-4CED673BEE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6071BC-C9AC-E84C-358C-0060683EE7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3E5F99-2A7C-CB1D-CF14-5C7F840290A5}"/>
              </a:ext>
            </a:extLst>
          </p:cNvPr>
          <p:cNvSpPr>
            <a:spLocks noGrp="1"/>
          </p:cNvSpPr>
          <p:nvPr>
            <p:ph type="body" idx="1"/>
          </p:nvPr>
        </p:nvSpPr>
        <p:spPr/>
        <p:txBody>
          <a:bodyPr/>
          <a:lstStyle/>
          <a:p>
            <a:r>
              <a:rPr lang="en-GB" dirty="0"/>
              <a:t>.</a:t>
            </a:r>
          </a:p>
        </p:txBody>
      </p:sp>
      <p:sp>
        <p:nvSpPr>
          <p:cNvPr id="4" name="Slide Number Placeholder 3">
            <a:extLst>
              <a:ext uri="{FF2B5EF4-FFF2-40B4-BE49-F238E27FC236}">
                <a16:creationId xmlns:a16="http://schemas.microsoft.com/office/drawing/2014/main" id="{E486E73B-DC1B-9B1D-2878-743BF1A599D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391728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06/02/2026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3216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31885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47132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45690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06/02/2026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0316944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06/02/2026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42920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06/02/2026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927778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46512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76372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9930242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672379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02/06/2026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2250428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06/02/2026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7498042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06/02/2026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10924182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06/02/2026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34376490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06/02/2026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33699261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06/02/2026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7925115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06/02/2026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27104924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06/02/2026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1348262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06/02/2026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945350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06/02/2026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3427345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06/02/2026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289002240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06/02/2026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10977356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06/02/2026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9714000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06/02/2026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1280220913"/>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youtu.be/KfKGVbCbdo4"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17"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customXml" Target="../ink/ink1.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Z1vqOFTvQkk" TargetMode="External"/><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s://pixabay.com/es/emoticono-sonrisa-emoji-feliz-2120024/"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www.brookes.ac.uk/students/academic-development/online-resources/academic-writing"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hdl.handle.net/2027/uc1.a0006340913?urlappend=%3Bseq=243" TargetMode="External"/><Relationship Id="rId4" Type="http://schemas.openxmlformats.org/officeDocument/2006/relationships/hyperlink" Target="https://www.bachelorprint.com/uk/academic-writing/taboo-words/" TargetMode="External"/></Relationships>
</file>

<file path=ppt/slides/_rels/slide30.xml.rels><?xml version="1.0" encoding="UTF-8" standalone="yes"?>
<Relationships xmlns="http://schemas.openxmlformats.org/package/2006/relationships"><Relationship Id="rId8" Type="http://schemas.openxmlformats.org/officeDocument/2006/relationships/customXml" Target="../ink/ink2.xml"/><Relationship Id="rId13" Type="http://schemas.openxmlformats.org/officeDocument/2006/relationships/image" Target="../media/image19.png"/><Relationship Id="rId18" Type="http://schemas.openxmlformats.org/officeDocument/2006/relationships/customXml" Target="../ink/ink7.xml"/><Relationship Id="rId3" Type="http://schemas.openxmlformats.org/officeDocument/2006/relationships/hyperlink" Target="https://moodle.uwtsd.ac.uk/mod/lti/view.php?id=433221" TargetMode="External"/><Relationship Id="rId21" Type="http://schemas.openxmlformats.org/officeDocument/2006/relationships/image" Target="../media/image23.png"/><Relationship Id="rId7" Type="http://schemas.openxmlformats.org/officeDocument/2006/relationships/image" Target="../media/image18.png"/><Relationship Id="rId12" Type="http://schemas.openxmlformats.org/officeDocument/2006/relationships/customXml" Target="../ink/ink4.xml"/><Relationship Id="rId17" Type="http://schemas.openxmlformats.org/officeDocument/2006/relationships/image" Target="../media/image21.png"/><Relationship Id="rId2" Type="http://schemas.openxmlformats.org/officeDocument/2006/relationships/notesSlide" Target="../notesSlides/notesSlide10.xml"/><Relationship Id="rId16" Type="http://schemas.openxmlformats.org/officeDocument/2006/relationships/customXml" Target="../ink/ink6.xml"/><Relationship Id="rId20" Type="http://schemas.openxmlformats.org/officeDocument/2006/relationships/customXml" Target="../ink/ink8.xml"/><Relationship Id="rId1" Type="http://schemas.openxmlformats.org/officeDocument/2006/relationships/slideLayout" Target="../slideLayouts/slideLayout4.xml"/><Relationship Id="rId6" Type="http://schemas.openxmlformats.org/officeDocument/2006/relationships/image" Target="../media/image17.png"/><Relationship Id="rId11" Type="http://schemas.openxmlformats.org/officeDocument/2006/relationships/image" Target="../media/image180.png"/><Relationship Id="rId5" Type="http://schemas.openxmlformats.org/officeDocument/2006/relationships/image" Target="../media/image16.png"/><Relationship Id="rId15" Type="http://schemas.openxmlformats.org/officeDocument/2006/relationships/image" Target="../media/image20.png"/><Relationship Id="rId23" Type="http://schemas.openxmlformats.org/officeDocument/2006/relationships/image" Target="../media/image24.png"/><Relationship Id="rId10" Type="http://schemas.openxmlformats.org/officeDocument/2006/relationships/customXml" Target="../ink/ink3.xml"/><Relationship Id="rId19" Type="http://schemas.openxmlformats.org/officeDocument/2006/relationships/image" Target="../media/image22.png"/><Relationship Id="rId4" Type="http://schemas.openxmlformats.org/officeDocument/2006/relationships/image" Target="../media/image6.jpeg"/><Relationship Id="rId9" Type="http://schemas.openxmlformats.org/officeDocument/2006/relationships/image" Target="../media/image170.png"/><Relationship Id="rId14" Type="http://schemas.openxmlformats.org/officeDocument/2006/relationships/customXml" Target="../ink/ink5.xml"/><Relationship Id="rId22" Type="http://schemas.openxmlformats.org/officeDocument/2006/relationships/customXml" Target="../ink/ink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046D4-2849-FBC2-34C0-D4DB7FE294BC}"/>
              </a:ext>
            </a:extLst>
          </p:cNvPr>
          <p:cNvSpPr>
            <a:spLocks noGrp="1"/>
          </p:cNvSpPr>
          <p:nvPr>
            <p:ph type="ctrTitle"/>
          </p:nvPr>
        </p:nvSpPr>
        <p:spPr>
          <a:xfrm>
            <a:off x="914400" y="3650927"/>
            <a:ext cx="10363200" cy="1470025"/>
          </a:xfrm>
        </p:spPr>
        <p:txBody>
          <a:bodyPr>
            <a:normAutofit fontScale="90000"/>
          </a:bodyPr>
          <a:lstStyle/>
          <a:p>
            <a:r>
              <a:rPr lang="en-GB" altLang="en-US" sz="4400" dirty="0"/>
              <a:t>Certificate of Higher Education</a:t>
            </a:r>
            <a:br>
              <a:rPr lang="en-GB" altLang="en-US" sz="4400" dirty="0"/>
            </a:br>
            <a:r>
              <a:rPr lang="en-GB" altLang="en-US" sz="4400" dirty="0"/>
              <a:t>Business Skills for the Workplace</a:t>
            </a:r>
            <a:br>
              <a:rPr lang="en-GB" altLang="en-US" sz="4400" dirty="0"/>
            </a:br>
            <a:br>
              <a:rPr lang="en-GB" altLang="en-US" sz="4400" dirty="0"/>
            </a:br>
            <a:r>
              <a:rPr lang="en-GB" sz="4800" b="1" dirty="0">
                <a:solidFill>
                  <a:schemeClr val="accent2">
                    <a:lumMod val="20000"/>
                    <a:lumOff val="80000"/>
                  </a:schemeClr>
                </a:solidFill>
              </a:rPr>
              <a:t>Academic Skills</a:t>
            </a:r>
            <a:br>
              <a:rPr lang="en-GB" sz="4800" b="1" dirty="0">
                <a:solidFill>
                  <a:schemeClr val="accent2">
                    <a:lumMod val="20000"/>
                    <a:lumOff val="80000"/>
                  </a:schemeClr>
                </a:solidFill>
              </a:rPr>
            </a:br>
            <a:r>
              <a:rPr lang="en-GB" b="1" dirty="0">
                <a:solidFill>
                  <a:schemeClr val="accent2">
                    <a:lumMod val="20000"/>
                    <a:lumOff val="80000"/>
                  </a:schemeClr>
                </a:solidFill>
              </a:rPr>
              <a:t>(LCLM 4001)</a:t>
            </a:r>
            <a:br>
              <a:rPr lang="en-GB" b="1" dirty="0">
                <a:solidFill>
                  <a:schemeClr val="accent2">
                    <a:lumMod val="20000"/>
                    <a:lumOff val="80000"/>
                  </a:schemeClr>
                </a:solidFill>
              </a:rPr>
            </a:br>
            <a:br>
              <a:rPr lang="en-GB" b="1" dirty="0">
                <a:solidFill>
                  <a:schemeClr val="accent2">
                    <a:lumMod val="40000"/>
                    <a:lumOff val="60000"/>
                  </a:schemeClr>
                </a:solidFill>
              </a:rPr>
            </a:br>
            <a:r>
              <a:rPr lang="en-GB" sz="3600" b="1" dirty="0">
                <a:solidFill>
                  <a:srgbClr val="92D050"/>
                </a:solidFill>
              </a:rPr>
              <a:t>Session 6- Paraphrasing and Summarising</a:t>
            </a:r>
            <a:br>
              <a:rPr lang="en-GB" sz="3600" b="1" dirty="0">
                <a:solidFill>
                  <a:schemeClr val="accent2">
                    <a:lumMod val="20000"/>
                    <a:lumOff val="80000"/>
                  </a:schemeClr>
                </a:solidFill>
              </a:rPr>
            </a:br>
            <a:br>
              <a:rPr lang="en-GB" sz="4800" b="1" dirty="0">
                <a:solidFill>
                  <a:schemeClr val="accent2">
                    <a:lumMod val="20000"/>
                    <a:lumOff val="80000"/>
                  </a:schemeClr>
                </a:solidFill>
              </a:rPr>
            </a:br>
            <a:endParaRPr lang="en-GB" dirty="0">
              <a:solidFill>
                <a:schemeClr val="accent2">
                  <a:lumMod val="20000"/>
                  <a:lumOff val="80000"/>
                </a:schemeClr>
              </a:solidFill>
            </a:endParaRPr>
          </a:p>
        </p:txBody>
      </p:sp>
    </p:spTree>
    <p:extLst>
      <p:ext uri="{BB962C8B-B14F-4D97-AF65-F5344CB8AC3E}">
        <p14:creationId xmlns:p14="http://schemas.microsoft.com/office/powerpoint/2010/main" val="5428423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7BE04C1-79DC-0648-A30E-7ED294D6CE91}"/>
              </a:ext>
            </a:extLst>
          </p:cNvPr>
          <p:cNvPicPr>
            <a:picLocks noChangeAspect="1"/>
          </p:cNvPicPr>
          <p:nvPr/>
        </p:nvPicPr>
        <p:blipFill>
          <a:blip r:embed="rId3"/>
          <a:stretch>
            <a:fillRect/>
          </a:stretch>
        </p:blipFill>
        <p:spPr>
          <a:xfrm>
            <a:off x="1423851" y="0"/>
            <a:ext cx="9432895" cy="5708469"/>
          </a:xfrm>
          <a:prstGeom prst="rect">
            <a:avLst/>
          </a:prstGeom>
        </p:spPr>
      </p:pic>
    </p:spTree>
    <p:extLst>
      <p:ext uri="{BB962C8B-B14F-4D97-AF65-F5344CB8AC3E}">
        <p14:creationId xmlns:p14="http://schemas.microsoft.com/office/powerpoint/2010/main" val="2488744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p:txBody>
          <a:bodyPr>
            <a:normAutofit/>
          </a:bodyPr>
          <a:lstStyle/>
          <a:p>
            <a:pPr algn="l"/>
            <a:r>
              <a:rPr lang="en-GB" b="1" dirty="0"/>
              <a:t>Last week’s recap</a:t>
            </a:r>
          </a:p>
        </p:txBody>
      </p:sp>
      <p:sp>
        <p:nvSpPr>
          <p:cNvPr id="3" name="Content Placeholder 2">
            <a:extLst>
              <a:ext uri="{FF2B5EF4-FFF2-40B4-BE49-F238E27FC236}">
                <a16:creationId xmlns:a16="http://schemas.microsoft.com/office/drawing/2014/main" id="{56BA4F57-B9A0-350D-3265-1534C8C89C85}"/>
              </a:ext>
            </a:extLst>
          </p:cNvPr>
          <p:cNvSpPr>
            <a:spLocks noGrp="1"/>
          </p:cNvSpPr>
          <p:nvPr>
            <p:ph idx="1"/>
          </p:nvPr>
        </p:nvSpPr>
        <p:spPr>
          <a:xfrm>
            <a:off x="609599" y="1607954"/>
            <a:ext cx="10972799" cy="4013199"/>
          </a:xfrm>
        </p:spPr>
        <p:txBody>
          <a:bodyPr>
            <a:normAutofit/>
          </a:bodyPr>
          <a:lstStyle/>
          <a:p>
            <a:pPr marL="0" indent="0">
              <a:buNone/>
            </a:pPr>
            <a:r>
              <a:rPr lang="en-GB" b="1" dirty="0"/>
              <a:t>Last session we did the following:</a:t>
            </a:r>
          </a:p>
          <a:p>
            <a:pPr marL="0" indent="0">
              <a:lnSpc>
                <a:spcPct val="90000"/>
              </a:lnSpc>
              <a:buNone/>
              <a:defRPr/>
            </a:pPr>
            <a:br>
              <a:rPr lang="en-GB" sz="1400" b="1" dirty="0"/>
            </a:br>
            <a:endParaRPr lang="en-GB" sz="1400" b="1" dirty="0"/>
          </a:p>
          <a:p>
            <a:r>
              <a:rPr lang="en-GB" dirty="0"/>
              <a:t>Completed Task1 –Well done everyone 😁💃🏽🕺🏽</a:t>
            </a:r>
          </a:p>
          <a:p>
            <a:r>
              <a:rPr lang="en-GB" dirty="0"/>
              <a:t>Discussed developing academic paragraphs</a:t>
            </a:r>
          </a:p>
          <a:p>
            <a:r>
              <a:rPr lang="en-GB" dirty="0"/>
              <a:t>TEEL, PEEL, and TSCL paragraph structure</a:t>
            </a:r>
            <a:endParaRPr lang="en-GB" dirty="0">
              <a:highlight>
                <a:srgbClr val="FFFF00"/>
              </a:highlight>
            </a:endParaRPr>
          </a:p>
        </p:txBody>
      </p:sp>
    </p:spTree>
    <p:extLst>
      <p:ext uri="{BB962C8B-B14F-4D97-AF65-F5344CB8AC3E}">
        <p14:creationId xmlns:p14="http://schemas.microsoft.com/office/powerpoint/2010/main" val="4049962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 calcmode="lin" valueType="num">
                                      <p:cBhvr additive="base">
                                        <p:cTn id="2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p:txBody>
          <a:bodyPr>
            <a:normAutofit/>
          </a:bodyPr>
          <a:lstStyle/>
          <a:p>
            <a:r>
              <a:rPr lang="en-GB" b="1" dirty="0"/>
              <a:t>Today’s session</a:t>
            </a:r>
          </a:p>
        </p:txBody>
      </p:sp>
      <p:sp>
        <p:nvSpPr>
          <p:cNvPr id="3" name="Content Placeholder 2">
            <a:extLst>
              <a:ext uri="{FF2B5EF4-FFF2-40B4-BE49-F238E27FC236}">
                <a16:creationId xmlns:a16="http://schemas.microsoft.com/office/drawing/2014/main" id="{56BA4F57-B9A0-350D-3265-1534C8C89C85}"/>
              </a:ext>
            </a:extLst>
          </p:cNvPr>
          <p:cNvSpPr>
            <a:spLocks noGrp="1"/>
          </p:cNvSpPr>
          <p:nvPr>
            <p:ph idx="1"/>
          </p:nvPr>
        </p:nvSpPr>
        <p:spPr/>
        <p:txBody>
          <a:bodyPr>
            <a:noAutofit/>
          </a:bodyPr>
          <a:lstStyle/>
          <a:p>
            <a:pPr marL="0" indent="0">
              <a:buNone/>
            </a:pPr>
            <a:r>
              <a:rPr lang="en-GB" sz="4000" b="1" dirty="0"/>
              <a:t>The session will be divided into 3 parts:</a:t>
            </a:r>
          </a:p>
          <a:p>
            <a:pPr marL="0" indent="0">
              <a:lnSpc>
                <a:spcPct val="90000"/>
              </a:lnSpc>
              <a:buNone/>
            </a:pPr>
            <a:r>
              <a:rPr lang="en-GB" sz="4000" dirty="0"/>
              <a:t>We will explore:</a:t>
            </a:r>
          </a:p>
          <a:p>
            <a:pPr marL="0" indent="0">
              <a:lnSpc>
                <a:spcPct val="90000"/>
              </a:lnSpc>
              <a:buNone/>
            </a:pPr>
            <a:endParaRPr lang="en-GB" sz="4000" dirty="0"/>
          </a:p>
          <a:p>
            <a:pPr marL="0" indent="0">
              <a:lnSpc>
                <a:spcPct val="90000"/>
              </a:lnSpc>
              <a:buNone/>
              <a:defRPr/>
            </a:pPr>
            <a:r>
              <a:rPr lang="en-US" sz="4000" dirty="0"/>
              <a:t>1- Paraphrasing</a:t>
            </a:r>
          </a:p>
          <a:p>
            <a:pPr marL="0" indent="0">
              <a:lnSpc>
                <a:spcPct val="90000"/>
              </a:lnSpc>
              <a:buNone/>
              <a:defRPr/>
            </a:pPr>
            <a:r>
              <a:rPr lang="en-US" sz="4000" dirty="0"/>
              <a:t>2- </a:t>
            </a:r>
            <a:r>
              <a:rPr lang="en-US" sz="4000" dirty="0" err="1"/>
              <a:t>Summarising</a:t>
            </a:r>
            <a:endParaRPr lang="en-US" sz="4000" dirty="0"/>
          </a:p>
          <a:p>
            <a:pPr marL="0" indent="0">
              <a:lnSpc>
                <a:spcPct val="90000"/>
              </a:lnSpc>
              <a:buNone/>
              <a:defRPr/>
            </a:pPr>
            <a:r>
              <a:rPr lang="en-US" sz="4000" dirty="0"/>
              <a:t>3- Continuation of Academic Writing</a:t>
            </a:r>
          </a:p>
        </p:txBody>
      </p:sp>
      <p:pic>
        <p:nvPicPr>
          <p:cNvPr id="5" name="Picture 4" descr="A logo of a book&#10;&#10;Description automatically generated">
            <a:extLst>
              <a:ext uri="{FF2B5EF4-FFF2-40B4-BE49-F238E27FC236}">
                <a16:creationId xmlns:a16="http://schemas.microsoft.com/office/drawing/2014/main" id="{D96A2B2C-07D1-924F-5444-6A227FCFBC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96400" y="281761"/>
            <a:ext cx="1490980" cy="1055061"/>
          </a:xfrm>
          <a:prstGeom prst="rect">
            <a:avLst/>
          </a:prstGeom>
          <a:noFill/>
        </p:spPr>
      </p:pic>
    </p:spTree>
    <p:extLst>
      <p:ext uri="{BB962C8B-B14F-4D97-AF65-F5344CB8AC3E}">
        <p14:creationId xmlns:p14="http://schemas.microsoft.com/office/powerpoint/2010/main" val="3927421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 calcmode="lin" valueType="num">
                                      <p:cBhvr additive="base">
                                        <p:cTn id="3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 calcmode="lin" valueType="num">
                                      <p:cBhvr additive="base">
                                        <p:cTn id="3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03512" y="188641"/>
            <a:ext cx="8784976"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r>
              <a:rPr lang="en-GB" sz="5400" dirty="0"/>
              <a:t>Part 1</a:t>
            </a:r>
          </a:p>
          <a:p>
            <a:pPr marL="0" indent="0" algn="ctr">
              <a:buNone/>
            </a:pPr>
            <a:r>
              <a:rPr lang="en-GB" sz="5400" b="1" dirty="0"/>
              <a:t>Paraphrasing</a:t>
            </a:r>
          </a:p>
        </p:txBody>
      </p:sp>
    </p:spTree>
    <p:extLst>
      <p:ext uri="{BB962C8B-B14F-4D97-AF65-F5344CB8AC3E}">
        <p14:creationId xmlns:p14="http://schemas.microsoft.com/office/powerpoint/2010/main" val="1187379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5760"/>
            <a:ext cx="10972800" cy="1143000"/>
          </a:xfrm>
        </p:spPr>
        <p:txBody>
          <a:bodyPr/>
          <a:lstStyle/>
          <a:p>
            <a:r>
              <a:rPr lang="en-GB" sz="4000" b="1" dirty="0"/>
              <a:t>What is paraphrasing? </a:t>
            </a:r>
          </a:p>
        </p:txBody>
      </p:sp>
      <p:sp>
        <p:nvSpPr>
          <p:cNvPr id="3" name="Content Placeholder 2"/>
          <p:cNvSpPr>
            <a:spLocks noGrp="1"/>
          </p:cNvSpPr>
          <p:nvPr>
            <p:ph idx="1"/>
          </p:nvPr>
        </p:nvSpPr>
        <p:spPr>
          <a:xfrm>
            <a:off x="1233377" y="1470484"/>
            <a:ext cx="9582405" cy="3917032"/>
          </a:xfrm>
          <a:solidFill>
            <a:schemeClr val="accent3">
              <a:lumMod val="40000"/>
              <a:lumOff val="60000"/>
            </a:schemeClr>
          </a:solidFill>
        </p:spPr>
        <p:txBody>
          <a:bodyPr>
            <a:normAutofit/>
          </a:bodyPr>
          <a:lstStyle/>
          <a:p>
            <a:r>
              <a:rPr lang="en-GB" sz="2400" dirty="0"/>
              <a:t>Paraphrasing is writing the ideas of another person in </a:t>
            </a:r>
            <a:r>
              <a:rPr lang="en-GB" sz="2400" b="1" i="1" dirty="0"/>
              <a:t>your own words</a:t>
            </a:r>
            <a:r>
              <a:rPr lang="en-GB" sz="2400" dirty="0"/>
              <a:t>. Paraphrasing is useful when you are using the work of others to support your own view. </a:t>
            </a:r>
          </a:p>
          <a:p>
            <a:endParaRPr lang="en-GB" sz="2400" dirty="0"/>
          </a:p>
          <a:p>
            <a:r>
              <a:rPr lang="en-GB" sz="2400" dirty="0"/>
              <a:t>When paraphrasing, you need to change the </a:t>
            </a:r>
            <a:r>
              <a:rPr lang="en-GB" sz="2400" b="1" i="1" dirty="0">
                <a:solidFill>
                  <a:srgbClr val="0070C0"/>
                </a:solidFill>
              </a:rPr>
              <a:t>words</a:t>
            </a:r>
            <a:r>
              <a:rPr lang="en-GB" sz="2400" dirty="0"/>
              <a:t> </a:t>
            </a:r>
            <a:r>
              <a:rPr lang="en-GB" sz="2400" b="1" i="1" dirty="0"/>
              <a:t>and</a:t>
            </a:r>
            <a:r>
              <a:rPr lang="en-GB" sz="2400" dirty="0"/>
              <a:t> </a:t>
            </a:r>
            <a:r>
              <a:rPr lang="en-GB" sz="2400" b="1" i="1" dirty="0">
                <a:solidFill>
                  <a:srgbClr val="0070C0"/>
                </a:solidFill>
              </a:rPr>
              <a:t>the structure </a:t>
            </a:r>
            <a:r>
              <a:rPr lang="en-GB" sz="2400" dirty="0"/>
              <a:t>but keep the meaning the same. </a:t>
            </a:r>
          </a:p>
          <a:p>
            <a:pPr marL="0" indent="0">
              <a:buNone/>
            </a:pPr>
            <a:endParaRPr lang="en-GB" sz="2400" dirty="0"/>
          </a:p>
          <a:p>
            <a:r>
              <a:rPr lang="en-GB" sz="2400" dirty="0"/>
              <a:t>Please remember - even when you paraphrase someone's work, you must acknowledge it by </a:t>
            </a:r>
            <a:r>
              <a:rPr lang="en-GB" sz="2400" b="1" dirty="0"/>
              <a:t>providing a reference</a:t>
            </a:r>
            <a:r>
              <a:rPr lang="en-GB" sz="2400" dirty="0"/>
              <a:t>. </a:t>
            </a:r>
          </a:p>
          <a:p>
            <a:endParaRPr lang="en-GB" dirty="0"/>
          </a:p>
        </p:txBody>
      </p:sp>
    </p:spTree>
    <p:extLst>
      <p:ext uri="{BB962C8B-B14F-4D97-AF65-F5344CB8AC3E}">
        <p14:creationId xmlns:p14="http://schemas.microsoft.com/office/powerpoint/2010/main" val="3228457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248EF-CA67-3B40-ADD7-E8DD2F1A6930}"/>
              </a:ext>
            </a:extLst>
          </p:cNvPr>
          <p:cNvSpPr>
            <a:spLocks noGrp="1"/>
          </p:cNvSpPr>
          <p:nvPr>
            <p:ph type="title"/>
          </p:nvPr>
        </p:nvSpPr>
        <p:spPr/>
        <p:txBody>
          <a:bodyPr/>
          <a:lstStyle/>
          <a:p>
            <a:r>
              <a:rPr lang="en-US" b="1" dirty="0"/>
              <a:t>Why do we paraphrase?</a:t>
            </a:r>
          </a:p>
        </p:txBody>
      </p:sp>
      <p:sp>
        <p:nvSpPr>
          <p:cNvPr id="3" name="Content Placeholder 2">
            <a:extLst>
              <a:ext uri="{FF2B5EF4-FFF2-40B4-BE49-F238E27FC236}">
                <a16:creationId xmlns:a16="http://schemas.microsoft.com/office/drawing/2014/main" id="{1E3CDCCD-45A9-1B47-A635-20EA77F15FC0}"/>
              </a:ext>
            </a:extLst>
          </p:cNvPr>
          <p:cNvSpPr>
            <a:spLocks noGrp="1"/>
          </p:cNvSpPr>
          <p:nvPr>
            <p:ph idx="1"/>
          </p:nvPr>
        </p:nvSpPr>
        <p:spPr/>
        <p:txBody>
          <a:bodyPr/>
          <a:lstStyle/>
          <a:p>
            <a:pPr marL="514350" indent="-514350">
              <a:buFont typeface="+mj-lt"/>
              <a:buAutoNum type="arabicPeriod"/>
            </a:pPr>
            <a:r>
              <a:rPr lang="en-US" dirty="0"/>
              <a:t>To demonstrate understanding</a:t>
            </a:r>
          </a:p>
          <a:p>
            <a:pPr marL="514350" indent="-514350">
              <a:buFont typeface="+mj-lt"/>
              <a:buAutoNum type="arabicPeriod"/>
            </a:pPr>
            <a:r>
              <a:rPr lang="en-US" dirty="0"/>
              <a:t>To avoid plagiarism </a:t>
            </a:r>
          </a:p>
          <a:p>
            <a:pPr marL="514350" indent="-514350">
              <a:buFont typeface="+mj-lt"/>
              <a:buAutoNum type="arabicPeriod"/>
            </a:pPr>
            <a:r>
              <a:rPr lang="en-US" dirty="0"/>
              <a:t>To help clarify ideas</a:t>
            </a:r>
          </a:p>
          <a:p>
            <a:pPr marL="514350" indent="-514350">
              <a:buFont typeface="+mj-lt"/>
              <a:buAutoNum type="arabicPeriod"/>
            </a:pPr>
            <a:r>
              <a:rPr lang="en-US" dirty="0"/>
              <a:t>To </a:t>
            </a:r>
            <a:r>
              <a:rPr lang="en-US" dirty="0" err="1"/>
              <a:t>contextualise</a:t>
            </a:r>
            <a:r>
              <a:rPr lang="en-US" dirty="0"/>
              <a:t> quotes and paraphrases from other authors</a:t>
            </a:r>
          </a:p>
          <a:p>
            <a:endParaRPr lang="en-US" dirty="0"/>
          </a:p>
        </p:txBody>
      </p:sp>
    </p:spTree>
    <p:extLst>
      <p:ext uri="{BB962C8B-B14F-4D97-AF65-F5344CB8AC3E}">
        <p14:creationId xmlns:p14="http://schemas.microsoft.com/office/powerpoint/2010/main" val="1396626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99147"/>
            <a:ext cx="10972800" cy="1143000"/>
          </a:xfrm>
        </p:spPr>
        <p:txBody>
          <a:bodyPr/>
          <a:lstStyle/>
          <a:p>
            <a:r>
              <a:rPr lang="en-GB" sz="4000" b="1" dirty="0"/>
              <a:t>Example 1</a:t>
            </a:r>
          </a:p>
        </p:txBody>
      </p:sp>
      <p:sp>
        <p:nvSpPr>
          <p:cNvPr id="3" name="Content Placeholder 2"/>
          <p:cNvSpPr>
            <a:spLocks noGrp="1"/>
          </p:cNvSpPr>
          <p:nvPr>
            <p:ph idx="1"/>
          </p:nvPr>
        </p:nvSpPr>
        <p:spPr>
          <a:xfrm>
            <a:off x="1981200" y="1394108"/>
            <a:ext cx="8229600" cy="3917032"/>
          </a:xfrm>
        </p:spPr>
        <p:txBody>
          <a:bodyPr/>
          <a:lstStyle/>
          <a:p>
            <a:pPr algn="just"/>
            <a:r>
              <a:rPr lang="en-GB" sz="2400" b="1" dirty="0">
                <a:solidFill>
                  <a:srgbClr val="0070C0"/>
                </a:solidFill>
              </a:rPr>
              <a:t>Source</a:t>
            </a:r>
          </a:p>
          <a:p>
            <a:pPr marL="0" indent="0" algn="just">
              <a:buNone/>
            </a:pPr>
            <a:r>
              <a:rPr lang="en-GB" sz="2400" dirty="0"/>
              <a:t>It has long been known that Cairo is the most populous city on earth, but no-one knew exactly how populous it was until last month.</a:t>
            </a:r>
          </a:p>
          <a:p>
            <a:pPr algn="just"/>
            <a:endParaRPr lang="en-GB" sz="2400" dirty="0"/>
          </a:p>
          <a:p>
            <a:pPr algn="just"/>
            <a:r>
              <a:rPr lang="en-GB" sz="2400" b="1" dirty="0">
                <a:solidFill>
                  <a:schemeClr val="accent6">
                    <a:lumMod val="75000"/>
                  </a:schemeClr>
                </a:solidFill>
              </a:rPr>
              <a:t>Paraphrase</a:t>
            </a:r>
          </a:p>
          <a:p>
            <a:pPr marL="0" indent="0" algn="just">
              <a:buNone/>
            </a:pPr>
            <a:r>
              <a:rPr lang="en-GB" sz="2400" dirty="0"/>
              <a:t>Although Cairo has been the world's most heavily populated city for many years, the precise population was not known until four weeks ago.</a:t>
            </a:r>
          </a:p>
          <a:p>
            <a:endParaRPr lang="en-GB" dirty="0"/>
          </a:p>
          <a:p>
            <a:endParaRPr lang="en-GB" dirty="0"/>
          </a:p>
          <a:p>
            <a:endParaRPr lang="en-GB" dirty="0"/>
          </a:p>
        </p:txBody>
      </p:sp>
    </p:spTree>
    <p:extLst>
      <p:ext uri="{BB962C8B-B14F-4D97-AF65-F5344CB8AC3E}">
        <p14:creationId xmlns:p14="http://schemas.microsoft.com/office/powerpoint/2010/main" val="3849541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6337EC8-AE85-4CA5-80F9-C203A80A9F41}"/>
              </a:ext>
            </a:extLst>
          </p:cNvPr>
          <p:cNvSpPr/>
          <p:nvPr/>
        </p:nvSpPr>
        <p:spPr>
          <a:xfrm>
            <a:off x="2027548" y="2301442"/>
            <a:ext cx="8136904" cy="1421606"/>
          </a:xfrm>
          <a:prstGeom prst="rect">
            <a:avLst/>
          </a:prstGeom>
          <a:solidFill>
            <a:schemeClr val="accent4">
              <a:lumMod val="60000"/>
              <a:lumOff val="40000"/>
              <a:alpha val="16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90000"/>
              </a:lnSpc>
              <a:spcBef>
                <a:spcPct val="5000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Paraphrase:</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838200" marR="0" lvl="1" indent="-381000" algn="l" defTabSz="914400" rtl="0" eaLnBrk="1" fontAlgn="auto" latinLnBrk="0" hangingPunct="1">
              <a:lnSpc>
                <a:spcPct val="90000"/>
              </a:lnSpc>
              <a:spcBef>
                <a:spcPct val="50000"/>
              </a:spcBef>
              <a:spcAft>
                <a:spcPts val="0"/>
              </a:spcAft>
              <a:buClrTx/>
              <a:buSzTx/>
              <a:buFontTx/>
              <a:buAutoNum type="alphaLcParen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Brown (2004) is a keen advocate of learning styles.</a:t>
            </a:r>
          </a:p>
          <a:p>
            <a:pPr marL="838200" marR="0" lvl="1" indent="-381000" algn="l" defTabSz="914400" rtl="0" eaLnBrk="1" fontAlgn="auto" latinLnBrk="0" hangingPunct="1">
              <a:lnSpc>
                <a:spcPct val="90000"/>
              </a:lnSpc>
              <a:spcBef>
                <a:spcPct val="50000"/>
              </a:spcBef>
              <a:spcAft>
                <a:spcPts val="0"/>
              </a:spcAft>
              <a:buClrTx/>
              <a:buSzTx/>
              <a:buFontTx/>
              <a:buAutoNum type="alphaLcParen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Learning styles are critical to reaching learners (Brown, 2004).</a:t>
            </a:r>
          </a:p>
        </p:txBody>
      </p:sp>
      <p:sp>
        <p:nvSpPr>
          <p:cNvPr id="3" name="Rectangle 2">
            <a:extLst>
              <a:ext uri="{FF2B5EF4-FFF2-40B4-BE49-F238E27FC236}">
                <a16:creationId xmlns:a16="http://schemas.microsoft.com/office/drawing/2014/main" id="{90BE8F3F-92ED-4597-A7EE-088AF23DB212}"/>
              </a:ext>
            </a:extLst>
          </p:cNvPr>
          <p:cNvSpPr/>
          <p:nvPr/>
        </p:nvSpPr>
        <p:spPr>
          <a:xfrm>
            <a:off x="2027548" y="1234422"/>
            <a:ext cx="8136904" cy="720081"/>
          </a:xfrm>
          <a:prstGeom prst="rect">
            <a:avLst/>
          </a:prstGeom>
          <a:solidFill>
            <a:schemeClr val="accent6">
              <a:lumMod val="60000"/>
              <a:lumOff val="40000"/>
              <a:alpha val="3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90000"/>
              </a:lnSpc>
              <a:spcBef>
                <a:spcPct val="5000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Direct quote:</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Brown (2004, p.72) argues that “ascertaining learning styles is essential to facilitate learning”.</a:t>
            </a:r>
          </a:p>
        </p:txBody>
      </p:sp>
      <p:sp>
        <p:nvSpPr>
          <p:cNvPr id="9" name="TextBox 8">
            <a:extLst>
              <a:ext uri="{FF2B5EF4-FFF2-40B4-BE49-F238E27FC236}">
                <a16:creationId xmlns:a16="http://schemas.microsoft.com/office/drawing/2014/main" id="{932ECDC6-0BF1-4EDE-AD90-B53D9A4FF112}"/>
              </a:ext>
            </a:extLst>
          </p:cNvPr>
          <p:cNvSpPr txBox="1"/>
          <p:nvPr/>
        </p:nvSpPr>
        <p:spPr>
          <a:xfrm>
            <a:off x="1775520" y="4069988"/>
            <a:ext cx="9036496" cy="1477328"/>
          </a:xfrm>
          <a:prstGeom prst="rect">
            <a:avLst/>
          </a:prstGeom>
          <a:noFill/>
        </p:spPr>
        <p:txBody>
          <a:bodyPr wrap="square">
            <a:spAutoFit/>
          </a:bodyPr>
          <a:lstStyle/>
          <a:p>
            <a:pPr marL="285750" marR="0" lvl="0" indent="-285750" algn="l" defTabSz="914400" rtl="0" eaLnBrk="1" fontAlgn="auto" latinLnBrk="0" hangingPunct="1">
              <a:lnSpc>
                <a:spcPct val="100000"/>
              </a:lnSpc>
              <a:spcBef>
                <a:spcPct val="50000"/>
              </a:spcBef>
              <a:spcAft>
                <a:spcPts val="0"/>
              </a:spcAft>
              <a:buClrTx/>
              <a:buSzTx/>
              <a:buFont typeface="Courier New" panose="02070309020205020404" pitchFamily="49" charset="0"/>
              <a:buChar char="o"/>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Note that the brackets depend upon whether the emphasis is on the author (a) or the information (b)</a:t>
            </a:r>
          </a:p>
          <a:p>
            <a:pPr marL="285750" marR="0" lvl="0" indent="-285750" algn="l" defTabSz="914400" rtl="0" eaLnBrk="1" fontAlgn="auto" latinLnBrk="0" hangingPunct="1">
              <a:lnSpc>
                <a:spcPct val="100000"/>
              </a:lnSpc>
              <a:spcBef>
                <a:spcPct val="50000"/>
              </a:spcBef>
              <a:spcAft>
                <a:spcPts val="0"/>
              </a:spcAft>
              <a:buClrTx/>
              <a:buSzTx/>
              <a:buFont typeface="Courier New" panose="02070309020205020404" pitchFamily="49" charset="0"/>
              <a:buChar char="o"/>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Note that in (b) the full stop comes after the citation – the citation is always part of the sentence. No page number is needed with a paraphrase. </a:t>
            </a:r>
          </a:p>
        </p:txBody>
      </p:sp>
      <p:sp>
        <p:nvSpPr>
          <p:cNvPr id="4" name="Title 1">
            <a:extLst>
              <a:ext uri="{FF2B5EF4-FFF2-40B4-BE49-F238E27FC236}">
                <a16:creationId xmlns:a16="http://schemas.microsoft.com/office/drawing/2014/main" id="{E711960E-C379-5F62-3260-491E5D025E7A}"/>
              </a:ext>
            </a:extLst>
          </p:cNvPr>
          <p:cNvSpPr txBox="1">
            <a:spLocks/>
          </p:cNvSpPr>
          <p:nvPr/>
        </p:nvSpPr>
        <p:spPr>
          <a:xfrm>
            <a:off x="209319" y="0"/>
            <a:ext cx="11821099"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4000" b="1" dirty="0">
                <a:solidFill>
                  <a:prstClr val="black"/>
                </a:solidFill>
                <a:latin typeface="Myriad Pro"/>
              </a:rPr>
              <a:t>Paraphrasing and Emphasis in Academic Writing</a:t>
            </a:r>
            <a:endParaRPr kumimoji="0" lang="en-GB" sz="4000" b="1" i="0" u="none" strike="noStrike" kern="1200" cap="none" spc="0" normalizeH="0" baseline="0" noProof="0" dirty="0">
              <a:ln>
                <a:noFill/>
              </a:ln>
              <a:solidFill>
                <a:prstClr val="black"/>
              </a:solidFill>
              <a:effectLst/>
              <a:uLnTx/>
              <a:uFillTx/>
              <a:latin typeface="Myriad Pro"/>
              <a:ea typeface="+mj-ea"/>
              <a:cs typeface="+mj-cs"/>
            </a:endParaRPr>
          </a:p>
        </p:txBody>
      </p:sp>
    </p:spTree>
    <p:custDataLst>
      <p:tags r:id="rId1"/>
    </p:custDataLst>
    <p:extLst>
      <p:ext uri="{BB962C8B-B14F-4D97-AF65-F5344CB8AC3E}">
        <p14:creationId xmlns:p14="http://schemas.microsoft.com/office/powerpoint/2010/main" val="36991413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9">
                                            <p:txEl>
                                              <p:pRg st="0" end="0"/>
                                            </p:txEl>
                                          </p:spTgt>
                                        </p:tgtEl>
                                        <p:attrNameLst>
                                          <p:attrName>style.visibility</p:attrName>
                                        </p:attrNameLst>
                                      </p:cBhvr>
                                      <p:to>
                                        <p:strVal val="visible"/>
                                      </p:to>
                                    </p:set>
                                    <p:animEffect transition="in" filter="fade">
                                      <p:cBhvr>
                                        <p:cTn id="23" dur="500"/>
                                        <p:tgtEl>
                                          <p:spTgt spid="9">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9">
                                            <p:txEl>
                                              <p:pRg st="1" end="1"/>
                                            </p:txEl>
                                          </p:spTgt>
                                        </p:tgtEl>
                                        <p:attrNameLst>
                                          <p:attrName>style.visibility</p:attrName>
                                        </p:attrNameLst>
                                      </p:cBhvr>
                                      <p:to>
                                        <p:strVal val="visible"/>
                                      </p:to>
                                    </p:set>
                                    <p:animEffect transition="in" filter="fade">
                                      <p:cBhvr>
                                        <p:cTn id="28"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3" grpId="0" animBg="1"/>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9D7A3-23F3-D541-B640-AF4CD49BAA1C}"/>
              </a:ext>
            </a:extLst>
          </p:cNvPr>
          <p:cNvSpPr>
            <a:spLocks noGrp="1"/>
          </p:cNvSpPr>
          <p:nvPr>
            <p:ph type="title"/>
          </p:nvPr>
        </p:nvSpPr>
        <p:spPr/>
        <p:txBody>
          <a:bodyPr>
            <a:normAutofit fontScale="90000"/>
          </a:bodyPr>
          <a:lstStyle/>
          <a:p>
            <a:r>
              <a:rPr lang="en-US" b="1" dirty="0"/>
              <a:t>Paraphrasing Techniques in Academic Context</a:t>
            </a:r>
          </a:p>
        </p:txBody>
      </p:sp>
      <p:sp>
        <p:nvSpPr>
          <p:cNvPr id="3" name="Content Placeholder 2">
            <a:extLst>
              <a:ext uri="{FF2B5EF4-FFF2-40B4-BE49-F238E27FC236}">
                <a16:creationId xmlns:a16="http://schemas.microsoft.com/office/drawing/2014/main" id="{B7176141-6644-A64B-ADFA-2FFF94F167F4}"/>
              </a:ext>
            </a:extLst>
          </p:cNvPr>
          <p:cNvSpPr>
            <a:spLocks noGrp="1"/>
          </p:cNvSpPr>
          <p:nvPr>
            <p:ph idx="1"/>
          </p:nvPr>
        </p:nvSpPr>
        <p:spPr/>
        <p:txBody>
          <a:bodyPr>
            <a:normAutofit/>
          </a:bodyPr>
          <a:lstStyle/>
          <a:p>
            <a:pPr marL="0" indent="0">
              <a:buNone/>
            </a:pPr>
            <a:r>
              <a:rPr lang="en-US" dirty="0"/>
              <a:t>Five Paraphrasing Techniques </a:t>
            </a:r>
          </a:p>
          <a:p>
            <a:endParaRPr lang="en-US" sz="1600" dirty="0"/>
          </a:p>
          <a:p>
            <a:pPr marL="514350" indent="-514350">
              <a:buFont typeface="+mj-lt"/>
              <a:buAutoNum type="arabicPeriod"/>
            </a:pPr>
            <a:r>
              <a:rPr lang="en-US" dirty="0"/>
              <a:t>Using Synonyms</a:t>
            </a:r>
          </a:p>
          <a:p>
            <a:pPr marL="514350" indent="-514350">
              <a:buFont typeface="+mj-lt"/>
              <a:buAutoNum type="arabicPeriod"/>
            </a:pPr>
            <a:r>
              <a:rPr lang="en-US" dirty="0"/>
              <a:t>Changing Word Order</a:t>
            </a:r>
          </a:p>
          <a:p>
            <a:pPr marL="514350" indent="-514350">
              <a:buFont typeface="+mj-lt"/>
              <a:buAutoNum type="arabicPeriod"/>
            </a:pPr>
            <a:r>
              <a:rPr lang="en-US" dirty="0"/>
              <a:t>Changing Word Form</a:t>
            </a:r>
          </a:p>
          <a:p>
            <a:pPr marL="514350" indent="-514350">
              <a:buFont typeface="+mj-lt"/>
              <a:buAutoNum type="arabicPeriod"/>
            </a:pPr>
            <a:r>
              <a:rPr lang="en-US" dirty="0"/>
              <a:t>Using Active / Passive voice</a:t>
            </a:r>
          </a:p>
          <a:p>
            <a:pPr marL="514350" indent="-514350">
              <a:buFont typeface="+mj-lt"/>
              <a:buAutoNum type="arabicPeriod"/>
            </a:pPr>
            <a:r>
              <a:rPr lang="en-US" dirty="0"/>
              <a:t>Using Positive / Negative </a:t>
            </a:r>
          </a:p>
          <a:p>
            <a:endParaRPr lang="en-US" dirty="0"/>
          </a:p>
          <a:p>
            <a:endParaRPr lang="en-US" dirty="0"/>
          </a:p>
        </p:txBody>
      </p:sp>
    </p:spTree>
    <p:extLst>
      <p:ext uri="{BB962C8B-B14F-4D97-AF65-F5344CB8AC3E}">
        <p14:creationId xmlns:p14="http://schemas.microsoft.com/office/powerpoint/2010/main" val="3446994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53AE75-DB4E-F779-BCFB-B5A586AD0DE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6C5A00-C3B7-B0EA-55B9-D34817AA3D90}"/>
              </a:ext>
            </a:extLst>
          </p:cNvPr>
          <p:cNvSpPr>
            <a:spLocks noGrp="1"/>
          </p:cNvSpPr>
          <p:nvPr>
            <p:ph idx="1"/>
          </p:nvPr>
        </p:nvSpPr>
        <p:spPr/>
        <p:txBody>
          <a:bodyPr>
            <a:normAutofit lnSpcReduction="10000"/>
          </a:bodyPr>
          <a:lstStyle/>
          <a:p>
            <a:pPr marL="0" indent="0">
              <a:buNone/>
            </a:pPr>
            <a:r>
              <a:rPr lang="en-US" dirty="0"/>
              <a:t>		Paraphrasing Techniques Explained.</a:t>
            </a:r>
          </a:p>
          <a:p>
            <a:pPr marL="0" indent="0">
              <a:buNone/>
            </a:pPr>
            <a:r>
              <a:rPr lang="en-US" dirty="0"/>
              <a:t>Watch the video below. Play it as many times as you need to.</a:t>
            </a:r>
          </a:p>
          <a:p>
            <a:pPr marL="0" indent="0">
              <a:buNone/>
            </a:pPr>
            <a:endParaRPr lang="en-US" dirty="0"/>
          </a:p>
          <a:p>
            <a:pPr marL="0" indent="0">
              <a:buNone/>
            </a:pPr>
            <a:r>
              <a:rPr lang="en-GB" dirty="0">
                <a:hlinkClick r:id="rId3"/>
              </a:rPr>
              <a:t>This video explains some useful techniques in paraphrasing</a:t>
            </a:r>
            <a:endParaRPr lang="en-GB" dirty="0"/>
          </a:p>
          <a:p>
            <a:pPr marL="0" indent="0">
              <a:buNone/>
            </a:pPr>
            <a:endParaRPr lang="en-GB" dirty="0"/>
          </a:p>
          <a:p>
            <a:pPr marL="0" indent="0" algn="ctr">
              <a:buNone/>
            </a:pPr>
            <a:r>
              <a:rPr lang="en-GB" sz="1700" dirty="0">
                <a:highlight>
                  <a:srgbClr val="00FFFF"/>
                </a:highlight>
              </a:rPr>
              <a:t>(Students are invited to return to Moodle&gt; go to Week 6 &gt; Download the 2</a:t>
            </a:r>
            <a:r>
              <a:rPr lang="en-GB" sz="1700" baseline="30000" dirty="0">
                <a:highlight>
                  <a:srgbClr val="00FFFF"/>
                </a:highlight>
              </a:rPr>
              <a:t>nd</a:t>
            </a:r>
            <a:r>
              <a:rPr lang="en-GB" sz="1700" dirty="0">
                <a:highlight>
                  <a:srgbClr val="00FFFF"/>
                </a:highlight>
              </a:rPr>
              <a:t> PPT Slides on Paraphrasing techniques with examples. You can also engage with all the other videos on paraphrasing and summarising)</a:t>
            </a:r>
            <a:endParaRPr lang="en-US" sz="1700" dirty="0">
              <a:highlight>
                <a:srgbClr val="00FFFF"/>
              </a:highlight>
            </a:endParaRPr>
          </a:p>
        </p:txBody>
      </p:sp>
    </p:spTree>
    <p:extLst>
      <p:ext uri="{BB962C8B-B14F-4D97-AF65-F5344CB8AC3E}">
        <p14:creationId xmlns:p14="http://schemas.microsoft.com/office/powerpoint/2010/main" val="1985444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109A53-CF00-265D-4D30-4F448CDAE3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708DAC-68EA-AE0A-A2C5-15CF2E3ED902}"/>
              </a:ext>
            </a:extLst>
          </p:cNvPr>
          <p:cNvSpPr>
            <a:spLocks noGrp="1"/>
          </p:cNvSpPr>
          <p:nvPr>
            <p:ph type="title"/>
          </p:nvPr>
        </p:nvSpPr>
        <p:spPr>
          <a:xfrm>
            <a:off x="1605099" y="134636"/>
            <a:ext cx="8229600" cy="944980"/>
          </a:xfrm>
        </p:spPr>
        <p:txBody>
          <a:bodyPr vert="horz" lIns="91440" tIns="45720" rIns="91440" bIns="45720" rtlCol="0" anchor="ctr">
            <a:normAutofit/>
          </a:bodyPr>
          <a:lstStyle/>
          <a:p>
            <a:r>
              <a:rPr lang="en-GB" b="1" dirty="0"/>
              <a:t>Paraphrasing Activity </a:t>
            </a:r>
          </a:p>
        </p:txBody>
      </p:sp>
      <p:sp>
        <p:nvSpPr>
          <p:cNvPr id="5" name="Title 1">
            <a:extLst>
              <a:ext uri="{FF2B5EF4-FFF2-40B4-BE49-F238E27FC236}">
                <a16:creationId xmlns:a16="http://schemas.microsoft.com/office/drawing/2014/main" id="{2A2CD74A-1B26-CCD8-3238-F912A4420337}"/>
              </a:ext>
            </a:extLst>
          </p:cNvPr>
          <p:cNvSpPr txBox="1">
            <a:spLocks/>
          </p:cNvSpPr>
          <p:nvPr/>
        </p:nvSpPr>
        <p:spPr>
          <a:xfrm>
            <a:off x="588101" y="1231777"/>
            <a:ext cx="11226504" cy="4394446"/>
          </a:xfrm>
          <a:prstGeom prst="rect">
            <a:avLst/>
          </a:prstGeom>
        </p:spPr>
        <p:txBody>
          <a:bodyPr vert="horz" lIns="91440" tIns="45720" rIns="91440" bIns="4572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lvl="0">
              <a:lnSpc>
                <a:spcPct val="90000"/>
              </a:lnSpc>
              <a:spcBef>
                <a:spcPct val="20000"/>
              </a:spcBef>
              <a:defRPr/>
            </a:pPr>
            <a:endParaRPr kumimoji="0" lang="en-US" altLang="en-US" sz="3600" b="0" i="0" u="none" strike="noStrike" kern="1200" cap="none" spc="0" normalizeH="0" baseline="0" noProof="0" dirty="0">
              <a:ln>
                <a:noFill/>
              </a:ln>
              <a:solidFill>
                <a:prstClr val="black"/>
              </a:solidFill>
              <a:effectLst/>
              <a:uLnTx/>
              <a:uFillTx/>
              <a:latin typeface="Myriad Pro"/>
            </a:endParaRPr>
          </a:p>
          <a:p>
            <a:pPr lvl="0">
              <a:lnSpc>
                <a:spcPct val="90000"/>
              </a:lnSpc>
              <a:spcBef>
                <a:spcPct val="20000"/>
              </a:spcBef>
              <a:defRPr/>
            </a:pPr>
            <a:endParaRPr lang="en-US" altLang="en-US" sz="3600" dirty="0">
              <a:solidFill>
                <a:prstClr val="black"/>
              </a:solidFill>
              <a:latin typeface="Myriad Pro"/>
            </a:endParaRPr>
          </a:p>
          <a:p>
            <a:pPr lvl="0">
              <a:lnSpc>
                <a:spcPct val="90000"/>
              </a:lnSpc>
              <a:spcBef>
                <a:spcPct val="20000"/>
              </a:spcBef>
              <a:defRPr/>
            </a:pPr>
            <a:r>
              <a:rPr kumimoji="0" lang="en-US" altLang="en-US" sz="3600" b="0" i="0" u="none" strike="noStrike" kern="1200" cap="none" spc="0" normalizeH="0" baseline="0" noProof="0" dirty="0">
                <a:ln>
                  <a:noFill/>
                </a:ln>
                <a:solidFill>
                  <a:prstClr val="black"/>
                </a:solidFill>
                <a:effectLst/>
                <a:uLnTx/>
                <a:uFillTx/>
                <a:latin typeface="Myriad Pro"/>
              </a:rPr>
              <a:t>Students are invited to return to </a:t>
            </a:r>
            <a:r>
              <a:rPr lang="en-US" altLang="en-US" sz="3600" dirty="0">
                <a:solidFill>
                  <a:prstClr val="black"/>
                </a:solidFill>
                <a:latin typeface="Myriad Pro"/>
              </a:rPr>
              <a:t>read the excerpts in the next 2slides and paraphrase the sentences provided.</a:t>
            </a:r>
          </a:p>
          <a:p>
            <a:pPr lvl="0">
              <a:lnSpc>
                <a:spcPct val="90000"/>
              </a:lnSpc>
              <a:spcBef>
                <a:spcPct val="20000"/>
              </a:spcBef>
              <a:defRPr/>
            </a:pPr>
            <a:endParaRPr kumimoji="0" lang="en-US" altLang="en-US" sz="3600" b="0" i="0" u="none" strike="noStrike" kern="1200" cap="none" spc="0" normalizeH="0" baseline="0" noProof="0" dirty="0">
              <a:ln>
                <a:noFill/>
              </a:ln>
              <a:solidFill>
                <a:prstClr val="black"/>
              </a:solidFill>
              <a:effectLst/>
              <a:uLnTx/>
              <a:uFillTx/>
              <a:latin typeface="Myriad Pro"/>
              <a:ea typeface="+mj-ea"/>
              <a:cs typeface="+mj-cs"/>
            </a:endParaRPr>
          </a:p>
          <a:p>
            <a:pPr lvl="0">
              <a:lnSpc>
                <a:spcPct val="90000"/>
              </a:lnSpc>
              <a:spcBef>
                <a:spcPct val="20000"/>
              </a:spcBef>
              <a:defRPr/>
            </a:pPr>
            <a:r>
              <a:rPr lang="en-US" altLang="en-US" sz="3600" dirty="0">
                <a:solidFill>
                  <a:prstClr val="black"/>
                </a:solidFill>
                <a:highlight>
                  <a:srgbClr val="00FF00"/>
                </a:highlight>
                <a:latin typeface="Myriad Pro"/>
              </a:rPr>
              <a:t>(</a:t>
            </a:r>
            <a:r>
              <a:rPr lang="en-US" altLang="en-US" sz="2800" dirty="0">
                <a:solidFill>
                  <a:prstClr val="black"/>
                </a:solidFill>
                <a:highlight>
                  <a:srgbClr val="00FF00"/>
                </a:highlight>
                <a:latin typeface="Myriad Pro"/>
              </a:rPr>
              <a:t>Feel free to use any of the paraphrasing techniques you have just learned. You can visit the slides if you need to.</a:t>
            </a:r>
            <a:r>
              <a:rPr lang="en-US" altLang="en-US" sz="3600" dirty="0">
                <a:solidFill>
                  <a:prstClr val="black"/>
                </a:solidFill>
                <a:highlight>
                  <a:srgbClr val="00FF00"/>
                </a:highlight>
                <a:latin typeface="Myriad Pro"/>
              </a:rPr>
              <a:t>)</a:t>
            </a:r>
            <a:endParaRPr kumimoji="0" lang="en-US" altLang="en-US" sz="3600" b="0" i="0" u="none" strike="noStrike" kern="1200" cap="none" spc="0" normalizeH="0" baseline="0" noProof="0" dirty="0">
              <a:ln>
                <a:noFill/>
              </a:ln>
              <a:solidFill>
                <a:prstClr val="black"/>
              </a:solidFill>
              <a:effectLst/>
              <a:highlight>
                <a:srgbClr val="00FF00"/>
              </a:highlight>
              <a:uLnTx/>
              <a:uFillTx/>
              <a:latin typeface="Myriad Pro"/>
              <a:ea typeface="+mj-ea"/>
              <a:cs typeface="+mj-cs"/>
            </a:endParaRPr>
          </a:p>
        </p:txBody>
      </p:sp>
      <p:pic>
        <p:nvPicPr>
          <p:cNvPr id="7172" name="Picture 4" descr="Group Work - Meaning, Benefits, and Implementation | Marketing91">
            <a:extLst>
              <a:ext uri="{FF2B5EF4-FFF2-40B4-BE49-F238E27FC236}">
                <a16:creationId xmlns:a16="http://schemas.microsoft.com/office/drawing/2014/main" id="{BEF258DB-8CDA-3850-6D6A-D3034780109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9834699" y="162535"/>
            <a:ext cx="1551241" cy="944980"/>
          </a:xfrm>
          <a:prstGeom prst="rect">
            <a:avLst/>
          </a:prstGeom>
          <a:solidFill>
            <a:srgbClr val="FFFFFF"/>
          </a:solidFill>
        </p:spPr>
      </p:pic>
      <mc:AlternateContent xmlns:mc="http://schemas.openxmlformats.org/markup-compatibility/2006" xmlns:p14="http://schemas.microsoft.com/office/powerpoint/2010/main">
        <mc:Choice Requires="p14">
          <p:contentPart p14:bwMode="auto" r:id="rId4">
            <p14:nvContentPartPr>
              <p14:cNvPr id="13" name="Ink 12">
                <a:extLst>
                  <a:ext uri="{FF2B5EF4-FFF2-40B4-BE49-F238E27FC236}">
                    <a16:creationId xmlns:a16="http://schemas.microsoft.com/office/drawing/2014/main" id="{969A410C-3B7B-4506-2B1C-F2E3840F11C9}"/>
                  </a:ext>
                </a:extLst>
              </p14:cNvPr>
              <p14:cNvContentPartPr/>
              <p14:nvPr/>
            </p14:nvContentPartPr>
            <p14:xfrm>
              <a:off x="8420542" y="3391460"/>
              <a:ext cx="148320" cy="360"/>
            </p14:xfrm>
          </p:contentPart>
        </mc:Choice>
        <mc:Fallback xmlns="">
          <p:pic>
            <p:nvPicPr>
              <p:cNvPr id="13" name="Ink 12">
                <a:extLst>
                  <a:ext uri="{FF2B5EF4-FFF2-40B4-BE49-F238E27FC236}">
                    <a16:creationId xmlns:a16="http://schemas.microsoft.com/office/drawing/2014/main" id="{969A410C-3B7B-4506-2B1C-F2E3840F11C9}"/>
                  </a:ext>
                </a:extLst>
              </p:cNvPr>
              <p:cNvPicPr/>
              <p:nvPr/>
            </p:nvPicPr>
            <p:blipFill>
              <a:blip r:embed="rId17"/>
              <a:stretch>
                <a:fillRect/>
              </a:stretch>
            </p:blipFill>
            <p:spPr>
              <a:xfrm>
                <a:off x="8414422" y="3385340"/>
                <a:ext cx="160560" cy="12600"/>
              </a:xfrm>
              <a:prstGeom prst="rect">
                <a:avLst/>
              </a:prstGeom>
            </p:spPr>
          </p:pic>
        </mc:Fallback>
      </mc:AlternateContent>
    </p:spTree>
    <p:extLst>
      <p:ext uri="{BB962C8B-B14F-4D97-AF65-F5344CB8AC3E}">
        <p14:creationId xmlns:p14="http://schemas.microsoft.com/office/powerpoint/2010/main" val="23324695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white text with black text&#10;&#10;AI-generated content may be incorrect.">
            <a:extLst>
              <a:ext uri="{FF2B5EF4-FFF2-40B4-BE49-F238E27FC236}">
                <a16:creationId xmlns:a16="http://schemas.microsoft.com/office/drawing/2014/main" id="{43B85D8F-9641-B438-245E-543F9DFFE5CF}"/>
              </a:ext>
            </a:extLst>
          </p:cNvPr>
          <p:cNvPicPr>
            <a:picLocks noChangeAspect="1"/>
          </p:cNvPicPr>
          <p:nvPr/>
        </p:nvPicPr>
        <p:blipFill>
          <a:blip r:embed="rId2"/>
          <a:stretch>
            <a:fillRect/>
          </a:stretch>
        </p:blipFill>
        <p:spPr>
          <a:xfrm>
            <a:off x="78377" y="0"/>
            <a:ext cx="12113623" cy="5734259"/>
          </a:xfrm>
          <a:prstGeom prst="rect">
            <a:avLst/>
          </a:prstGeom>
          <a:noFill/>
        </p:spPr>
      </p:pic>
    </p:spTree>
    <p:extLst>
      <p:ext uri="{BB962C8B-B14F-4D97-AF65-F5344CB8AC3E}">
        <p14:creationId xmlns:p14="http://schemas.microsoft.com/office/powerpoint/2010/main" val="36654623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3E705C-75C4-3866-66B9-CD4E0A1ADB4C}"/>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FEE29FBE-535B-3E2C-1C91-778D96BD13D9}"/>
              </a:ext>
            </a:extLst>
          </p:cNvPr>
          <p:cNvPicPr>
            <a:picLocks noChangeAspect="1"/>
          </p:cNvPicPr>
          <p:nvPr/>
        </p:nvPicPr>
        <p:blipFill>
          <a:blip r:embed="rId3"/>
          <a:srcRect b="443"/>
          <a:stretch>
            <a:fillRect/>
          </a:stretch>
        </p:blipFill>
        <p:spPr>
          <a:xfrm>
            <a:off x="20" y="10"/>
            <a:ext cx="12191980" cy="6857990"/>
          </a:xfrm>
          <a:prstGeom prst="rect">
            <a:avLst/>
          </a:prstGeom>
          <a:noFill/>
        </p:spPr>
      </p:pic>
    </p:spTree>
    <p:extLst>
      <p:ext uri="{BB962C8B-B14F-4D97-AF65-F5344CB8AC3E}">
        <p14:creationId xmlns:p14="http://schemas.microsoft.com/office/powerpoint/2010/main" val="42748040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04D86A-1482-E3CE-2A79-0381969392E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4A2D93-01AD-7F50-AA45-F582EAC9C8A3}"/>
              </a:ext>
            </a:extLst>
          </p:cNvPr>
          <p:cNvSpPr>
            <a:spLocks noGrp="1"/>
          </p:cNvSpPr>
          <p:nvPr>
            <p:ph idx="1"/>
          </p:nvPr>
        </p:nvSpPr>
        <p:spPr>
          <a:xfrm>
            <a:off x="1091953" y="488272"/>
            <a:ext cx="10324730" cy="450690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BREAK</a:t>
            </a:r>
          </a:p>
        </p:txBody>
      </p:sp>
    </p:spTree>
    <p:extLst>
      <p:ext uri="{BB962C8B-B14F-4D97-AF65-F5344CB8AC3E}">
        <p14:creationId xmlns:p14="http://schemas.microsoft.com/office/powerpoint/2010/main" val="403172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09900" y="2564905"/>
            <a:ext cx="6542484" cy="2430271"/>
          </a:xfrm>
        </p:spPr>
        <p:txBody>
          <a:bodyPr>
            <a:normAutofit lnSpcReduction="10000"/>
          </a:bodyPr>
          <a:lstStyle/>
          <a:p>
            <a:pPr marL="0" indent="0">
              <a:buNone/>
            </a:pPr>
            <a:r>
              <a:rPr lang="en-GB" dirty="0"/>
              <a:t>1.	</a:t>
            </a:r>
            <a:r>
              <a:rPr lang="en-GB" sz="2600" dirty="0"/>
              <a:t>Paraphrasing means expressing 	another person’s ideas in your own 	words.</a:t>
            </a:r>
          </a:p>
          <a:p>
            <a:pPr marL="0" indent="0">
              <a:buNone/>
            </a:pPr>
            <a:endParaRPr lang="en-GB" dirty="0"/>
          </a:p>
          <a:p>
            <a:pPr marL="0" indent="0">
              <a:buNone/>
            </a:pPr>
            <a:r>
              <a:rPr lang="en-GB" dirty="0"/>
              <a:t>					</a:t>
            </a:r>
          </a:p>
        </p:txBody>
      </p:sp>
      <p:pic>
        <p:nvPicPr>
          <p:cNvPr id="4" name="Picture 3">
            <a:extLst>
              <a:ext uri="{FF2B5EF4-FFF2-40B4-BE49-F238E27FC236}">
                <a16:creationId xmlns:a16="http://schemas.microsoft.com/office/drawing/2014/main" id="{61B90918-D0E3-4403-A7D1-08BFD0401BDA}"/>
              </a:ext>
            </a:extLst>
          </p:cNvPr>
          <p:cNvPicPr>
            <a:picLocks noChangeAspect="1"/>
          </p:cNvPicPr>
          <p:nvPr/>
        </p:nvPicPr>
        <p:blipFill>
          <a:blip r:embed="rId2" cstate="print"/>
          <a:stretch>
            <a:fillRect/>
          </a:stretch>
        </p:blipFill>
        <p:spPr>
          <a:xfrm>
            <a:off x="3009901" y="1063230"/>
            <a:ext cx="1878806" cy="1364456"/>
          </a:xfrm>
          <a:prstGeom prst="rect">
            <a:avLst/>
          </a:prstGeom>
        </p:spPr>
      </p:pic>
      <p:sp>
        <p:nvSpPr>
          <p:cNvPr id="5" name="TextBox 4"/>
          <p:cNvSpPr txBox="1"/>
          <p:nvPr/>
        </p:nvSpPr>
        <p:spPr>
          <a:xfrm>
            <a:off x="5123892" y="1268760"/>
            <a:ext cx="4058208" cy="553998"/>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GB" sz="3000" b="1" dirty="0">
                <a:solidFill>
                  <a:prstClr val="white"/>
                </a:solidFill>
                <a:latin typeface="Myriad Pro"/>
              </a:rPr>
              <a:t>Group Quiz</a:t>
            </a:r>
          </a:p>
        </p:txBody>
      </p:sp>
      <p:pic>
        <p:nvPicPr>
          <p:cNvPr id="6" name="Picture 5"/>
          <p:cNvPicPr>
            <a:picLocks noChangeAspect="1"/>
          </p:cNvPicPr>
          <p:nvPr/>
        </p:nvPicPr>
        <p:blipFill>
          <a:blip r:embed="rId3" cstate="print"/>
          <a:stretch>
            <a:fillRect/>
          </a:stretch>
        </p:blipFill>
        <p:spPr>
          <a:xfrm>
            <a:off x="3784628" y="3863139"/>
            <a:ext cx="1115430" cy="1132037"/>
          </a:xfrm>
          <a:prstGeom prst="rect">
            <a:avLst/>
          </a:prstGeom>
        </p:spPr>
      </p:pic>
      <p:pic>
        <p:nvPicPr>
          <p:cNvPr id="7" name="Picture 6"/>
          <p:cNvPicPr>
            <a:picLocks noChangeAspect="1"/>
          </p:cNvPicPr>
          <p:nvPr/>
        </p:nvPicPr>
        <p:blipFill>
          <a:blip r:embed="rId4" cstate="print"/>
          <a:stretch>
            <a:fillRect/>
          </a:stretch>
        </p:blipFill>
        <p:spPr>
          <a:xfrm>
            <a:off x="7149157" y="3818596"/>
            <a:ext cx="1173674" cy="1176579"/>
          </a:xfrm>
          <a:prstGeom prst="rect">
            <a:avLst/>
          </a:prstGeom>
        </p:spPr>
      </p:pic>
      <p:sp>
        <p:nvSpPr>
          <p:cNvPr id="8" name="TextBox 7"/>
          <p:cNvSpPr txBox="1"/>
          <p:nvPr/>
        </p:nvSpPr>
        <p:spPr>
          <a:xfrm>
            <a:off x="5015882" y="3979033"/>
            <a:ext cx="3744415" cy="1200329"/>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US" dirty="0">
                <a:solidFill>
                  <a:srgbClr val="EEECE1">
                    <a:lumMod val="75000"/>
                  </a:srgbClr>
                </a:solidFill>
                <a:latin typeface="Myriad Pro"/>
              </a:rPr>
              <a:t>Paraphrasing is </a:t>
            </a:r>
            <a:r>
              <a:rPr lang="en-GB" dirty="0">
                <a:solidFill>
                  <a:srgbClr val="EEECE1">
                    <a:lumMod val="75000"/>
                  </a:srgbClr>
                </a:solidFill>
                <a:latin typeface="Myriad Pro"/>
              </a:rPr>
              <a:t>expressing the meaning of something written or spoken (by another person) using different words</a:t>
            </a:r>
          </a:p>
        </p:txBody>
      </p:sp>
    </p:spTree>
    <p:extLst>
      <p:ext uri="{BB962C8B-B14F-4D97-AF65-F5344CB8AC3E}">
        <p14:creationId xmlns:p14="http://schemas.microsoft.com/office/powerpoint/2010/main" val="735308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360"/>
                                          </p:val>
                                        </p:tav>
                                        <p:tav tm="100000">
                                          <p:val>
                                            <p:fltVal val="0"/>
                                          </p:val>
                                        </p:tav>
                                      </p:tavLst>
                                    </p:anim>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xit" presetSubtype="16" fill="hold" nodeType="clickEffect">
                                  <p:stCondLst>
                                    <p:cond delay="0"/>
                                  </p:stCondLst>
                                  <p:childTnLst>
                                    <p:animEffect transition="out" filter="circle(in)">
                                      <p:cBhvr>
                                        <p:cTn id="14" dur="2000"/>
                                        <p:tgtEl>
                                          <p:spTgt spid="7"/>
                                        </p:tgtEl>
                                      </p:cBhvr>
                                    </p:animEffect>
                                    <p:set>
                                      <p:cBhvr>
                                        <p:cTn id="15" dur="1" fill="hold">
                                          <p:stCondLst>
                                            <p:cond delay="1999"/>
                                          </p:stCondLst>
                                        </p:cTn>
                                        <p:tgtEl>
                                          <p:spTgt spid="7"/>
                                        </p:tgtEl>
                                        <p:attrNameLst>
                                          <p:attrName>style.visibility</p:attrName>
                                        </p:attrNameLst>
                                      </p:cBhvr>
                                      <p:to>
                                        <p:strVal val="hidden"/>
                                      </p:to>
                                    </p:set>
                                  </p:childTnLst>
                                </p:cTn>
                              </p:par>
                            </p:childTnLst>
                          </p:cTn>
                        </p:par>
                        <p:par>
                          <p:cTn id="16" fill="hold">
                            <p:stCondLst>
                              <p:cond delay="2000"/>
                            </p:stCondLst>
                            <p:childTnLst>
                              <p:par>
                                <p:cTn id="17" presetID="10"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09900" y="2348882"/>
            <a:ext cx="6614492" cy="2430271"/>
          </a:xfrm>
        </p:spPr>
        <p:txBody>
          <a:bodyPr>
            <a:normAutofit fontScale="92500"/>
          </a:bodyPr>
          <a:lstStyle/>
          <a:p>
            <a:pPr marL="0" indent="0">
              <a:buNone/>
            </a:pPr>
            <a:r>
              <a:rPr lang="en-GB" dirty="0"/>
              <a:t>2.	</a:t>
            </a:r>
            <a:r>
              <a:rPr lang="en-US" sz="2200" dirty="0"/>
              <a:t>If you have read something and then	expressed it in your own words, you do not need 	to reference where the original idea came from.</a:t>
            </a:r>
            <a:endParaRPr lang="en-GB" sz="2200" dirty="0"/>
          </a:p>
          <a:p>
            <a:pPr marL="0" indent="0">
              <a:buNone/>
            </a:pPr>
            <a:endParaRPr lang="en-GB" dirty="0"/>
          </a:p>
          <a:p>
            <a:pPr marL="0" indent="0">
              <a:buNone/>
            </a:pPr>
            <a:r>
              <a:rPr lang="en-GB" dirty="0"/>
              <a:t>					</a:t>
            </a:r>
          </a:p>
        </p:txBody>
      </p:sp>
      <p:pic>
        <p:nvPicPr>
          <p:cNvPr id="4" name="Picture 3">
            <a:extLst>
              <a:ext uri="{FF2B5EF4-FFF2-40B4-BE49-F238E27FC236}">
                <a16:creationId xmlns:a16="http://schemas.microsoft.com/office/drawing/2014/main" id="{61B90918-D0E3-4403-A7D1-08BFD0401BDA}"/>
              </a:ext>
            </a:extLst>
          </p:cNvPr>
          <p:cNvPicPr>
            <a:picLocks noChangeAspect="1"/>
          </p:cNvPicPr>
          <p:nvPr/>
        </p:nvPicPr>
        <p:blipFill>
          <a:blip r:embed="rId2" cstate="print"/>
          <a:stretch>
            <a:fillRect/>
          </a:stretch>
        </p:blipFill>
        <p:spPr>
          <a:xfrm>
            <a:off x="3009901" y="1063230"/>
            <a:ext cx="1878806" cy="1364456"/>
          </a:xfrm>
          <a:prstGeom prst="rect">
            <a:avLst/>
          </a:prstGeom>
        </p:spPr>
      </p:pic>
      <p:sp>
        <p:nvSpPr>
          <p:cNvPr id="5" name="TextBox 4"/>
          <p:cNvSpPr txBox="1"/>
          <p:nvPr/>
        </p:nvSpPr>
        <p:spPr>
          <a:xfrm>
            <a:off x="5123892" y="1268760"/>
            <a:ext cx="4058208" cy="553998"/>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GB" sz="3000" b="1" dirty="0">
                <a:solidFill>
                  <a:prstClr val="white"/>
                </a:solidFill>
                <a:latin typeface="Myriad Pro"/>
              </a:rPr>
              <a:t>Group Quiz</a:t>
            </a:r>
          </a:p>
        </p:txBody>
      </p:sp>
      <p:pic>
        <p:nvPicPr>
          <p:cNvPr id="6" name="Picture 5"/>
          <p:cNvPicPr>
            <a:picLocks noChangeAspect="1"/>
          </p:cNvPicPr>
          <p:nvPr/>
        </p:nvPicPr>
        <p:blipFill>
          <a:blip r:embed="rId3" cstate="print"/>
          <a:stretch>
            <a:fillRect/>
          </a:stretch>
        </p:blipFill>
        <p:spPr>
          <a:xfrm>
            <a:off x="3784628" y="3863139"/>
            <a:ext cx="1115430" cy="1132037"/>
          </a:xfrm>
          <a:prstGeom prst="rect">
            <a:avLst/>
          </a:prstGeom>
        </p:spPr>
      </p:pic>
      <p:pic>
        <p:nvPicPr>
          <p:cNvPr id="7" name="Picture 6"/>
          <p:cNvPicPr>
            <a:picLocks noChangeAspect="1"/>
          </p:cNvPicPr>
          <p:nvPr/>
        </p:nvPicPr>
        <p:blipFill>
          <a:blip r:embed="rId4" cstate="print"/>
          <a:stretch>
            <a:fillRect/>
          </a:stretch>
        </p:blipFill>
        <p:spPr>
          <a:xfrm>
            <a:off x="7149157" y="3818596"/>
            <a:ext cx="1173674" cy="1176579"/>
          </a:xfrm>
          <a:prstGeom prst="rect">
            <a:avLst/>
          </a:prstGeom>
        </p:spPr>
      </p:pic>
      <p:sp>
        <p:nvSpPr>
          <p:cNvPr id="2" name="TextBox 1"/>
          <p:cNvSpPr txBox="1"/>
          <p:nvPr/>
        </p:nvSpPr>
        <p:spPr>
          <a:xfrm>
            <a:off x="3125670" y="3969061"/>
            <a:ext cx="3780420" cy="1200329"/>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dirty="0">
                <a:solidFill>
                  <a:srgbClr val="EEECE1">
                    <a:lumMod val="75000"/>
                  </a:srgbClr>
                </a:solidFill>
                <a:latin typeface="Myriad Pro"/>
              </a:rPr>
              <a:t>Even if you write it in your own words; if the ‘idea’ belongs to another person, you need to provide a reference for it</a:t>
            </a:r>
            <a:r>
              <a:rPr lang="en-GB" dirty="0">
                <a:solidFill>
                  <a:prstClr val="white"/>
                </a:solidFill>
                <a:latin typeface="Myriad Pro"/>
              </a:rPr>
              <a:t>.</a:t>
            </a:r>
          </a:p>
        </p:txBody>
      </p:sp>
    </p:spTree>
    <p:extLst>
      <p:ext uri="{BB962C8B-B14F-4D97-AF65-F5344CB8AC3E}">
        <p14:creationId xmlns:p14="http://schemas.microsoft.com/office/powerpoint/2010/main" val="332006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360"/>
                                          </p:val>
                                        </p:tav>
                                        <p:tav tm="100000">
                                          <p:val>
                                            <p:fltVal val="0"/>
                                          </p:val>
                                        </p:tav>
                                      </p:tavLst>
                                    </p:anim>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xit" presetSubtype="16" fill="hold" nodeType="clickEffect">
                                  <p:stCondLst>
                                    <p:cond delay="0"/>
                                  </p:stCondLst>
                                  <p:childTnLst>
                                    <p:animEffect transition="out" filter="circle(in)">
                                      <p:cBhvr>
                                        <p:cTn id="14" dur="2000"/>
                                        <p:tgtEl>
                                          <p:spTgt spid="6"/>
                                        </p:tgtEl>
                                      </p:cBhvr>
                                    </p:animEffect>
                                    <p:set>
                                      <p:cBhvr>
                                        <p:cTn id="15" dur="1" fill="hold">
                                          <p:stCondLst>
                                            <p:cond delay="1999"/>
                                          </p:stCondLst>
                                        </p:cTn>
                                        <p:tgtEl>
                                          <p:spTgt spid="6"/>
                                        </p:tgtEl>
                                        <p:attrNameLst>
                                          <p:attrName>style.visibility</p:attrName>
                                        </p:attrNameLst>
                                      </p:cBhvr>
                                      <p:to>
                                        <p:strVal val="hidden"/>
                                      </p:to>
                                    </p:set>
                                  </p:childTnLst>
                                </p:cTn>
                              </p:par>
                            </p:childTnLst>
                          </p:cTn>
                        </p:par>
                        <p:par>
                          <p:cTn id="16" fill="hold">
                            <p:stCondLst>
                              <p:cond delay="2000"/>
                            </p:stCondLst>
                            <p:childTnLst>
                              <p:par>
                                <p:cTn id="17" presetID="10" presetClass="entr" presetSubtype="0" fill="hold" grpId="0" nodeType="after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09900" y="2564905"/>
            <a:ext cx="6542484" cy="2430271"/>
          </a:xfrm>
        </p:spPr>
        <p:txBody>
          <a:bodyPr>
            <a:normAutofit lnSpcReduction="10000"/>
          </a:bodyPr>
          <a:lstStyle/>
          <a:p>
            <a:pPr marL="0" indent="0">
              <a:buNone/>
            </a:pPr>
            <a:r>
              <a:rPr lang="en-GB" dirty="0"/>
              <a:t>3.	</a:t>
            </a:r>
            <a:r>
              <a:rPr lang="en-GB" sz="2400" dirty="0"/>
              <a:t>You should paraphrase a section of text 	by using a thesaurus to change some 	of the words.</a:t>
            </a:r>
          </a:p>
          <a:p>
            <a:pPr marL="0" indent="0">
              <a:buNone/>
            </a:pPr>
            <a:endParaRPr lang="en-GB" dirty="0"/>
          </a:p>
          <a:p>
            <a:pPr marL="0" indent="0">
              <a:buNone/>
            </a:pPr>
            <a:r>
              <a:rPr lang="en-GB" dirty="0"/>
              <a:t>						</a:t>
            </a:r>
          </a:p>
        </p:txBody>
      </p:sp>
      <p:pic>
        <p:nvPicPr>
          <p:cNvPr id="4" name="Picture 3">
            <a:extLst>
              <a:ext uri="{FF2B5EF4-FFF2-40B4-BE49-F238E27FC236}">
                <a16:creationId xmlns:a16="http://schemas.microsoft.com/office/drawing/2014/main" id="{61B90918-D0E3-4403-A7D1-08BFD0401BDA}"/>
              </a:ext>
            </a:extLst>
          </p:cNvPr>
          <p:cNvPicPr>
            <a:picLocks noChangeAspect="1"/>
          </p:cNvPicPr>
          <p:nvPr/>
        </p:nvPicPr>
        <p:blipFill>
          <a:blip r:embed="rId2" cstate="print"/>
          <a:stretch>
            <a:fillRect/>
          </a:stretch>
        </p:blipFill>
        <p:spPr>
          <a:xfrm>
            <a:off x="3009901" y="1063230"/>
            <a:ext cx="1878806" cy="1364456"/>
          </a:xfrm>
          <a:prstGeom prst="rect">
            <a:avLst/>
          </a:prstGeom>
        </p:spPr>
      </p:pic>
      <p:sp>
        <p:nvSpPr>
          <p:cNvPr id="5" name="TextBox 4"/>
          <p:cNvSpPr txBox="1"/>
          <p:nvPr/>
        </p:nvSpPr>
        <p:spPr>
          <a:xfrm>
            <a:off x="5123892" y="1268760"/>
            <a:ext cx="4058208" cy="553998"/>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GB" sz="3000" b="1" dirty="0">
                <a:solidFill>
                  <a:prstClr val="white"/>
                </a:solidFill>
                <a:latin typeface="Myriad Pro"/>
              </a:rPr>
              <a:t>Group Quiz</a:t>
            </a:r>
          </a:p>
        </p:txBody>
      </p:sp>
      <p:pic>
        <p:nvPicPr>
          <p:cNvPr id="6" name="Picture 5"/>
          <p:cNvPicPr>
            <a:picLocks noChangeAspect="1"/>
          </p:cNvPicPr>
          <p:nvPr/>
        </p:nvPicPr>
        <p:blipFill>
          <a:blip r:embed="rId3" cstate="print"/>
          <a:stretch>
            <a:fillRect/>
          </a:stretch>
        </p:blipFill>
        <p:spPr>
          <a:xfrm>
            <a:off x="3784628" y="3863139"/>
            <a:ext cx="1115430" cy="1132037"/>
          </a:xfrm>
          <a:prstGeom prst="rect">
            <a:avLst/>
          </a:prstGeom>
        </p:spPr>
      </p:pic>
      <p:pic>
        <p:nvPicPr>
          <p:cNvPr id="7" name="Picture 6"/>
          <p:cNvPicPr>
            <a:picLocks noChangeAspect="1"/>
          </p:cNvPicPr>
          <p:nvPr/>
        </p:nvPicPr>
        <p:blipFill>
          <a:blip r:embed="rId4" cstate="print"/>
          <a:stretch>
            <a:fillRect/>
          </a:stretch>
        </p:blipFill>
        <p:spPr>
          <a:xfrm>
            <a:off x="7149157" y="3818596"/>
            <a:ext cx="1173674" cy="1176579"/>
          </a:xfrm>
          <a:prstGeom prst="rect">
            <a:avLst/>
          </a:prstGeom>
        </p:spPr>
      </p:pic>
      <p:sp>
        <p:nvSpPr>
          <p:cNvPr id="2" name="TextBox 1"/>
          <p:cNvSpPr txBox="1"/>
          <p:nvPr/>
        </p:nvSpPr>
        <p:spPr>
          <a:xfrm>
            <a:off x="3935760" y="3915056"/>
            <a:ext cx="3213398" cy="1200329"/>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dirty="0">
                <a:solidFill>
                  <a:srgbClr val="EEECE1">
                    <a:lumMod val="75000"/>
                  </a:srgbClr>
                </a:solidFill>
                <a:latin typeface="Myriad Pro"/>
              </a:rPr>
              <a:t>If used on its own, it is a poor practice and still may increase the level of similarity of your work.</a:t>
            </a:r>
          </a:p>
        </p:txBody>
      </p:sp>
    </p:spTree>
    <p:extLst>
      <p:ext uri="{BB962C8B-B14F-4D97-AF65-F5344CB8AC3E}">
        <p14:creationId xmlns:p14="http://schemas.microsoft.com/office/powerpoint/2010/main" val="3619639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360"/>
                                          </p:val>
                                        </p:tav>
                                        <p:tav tm="100000">
                                          <p:val>
                                            <p:fltVal val="0"/>
                                          </p:val>
                                        </p:tav>
                                      </p:tavLst>
                                    </p:anim>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xit" presetSubtype="16" fill="hold" nodeType="clickEffect">
                                  <p:stCondLst>
                                    <p:cond delay="0"/>
                                  </p:stCondLst>
                                  <p:childTnLst>
                                    <p:animEffect transition="out" filter="circle(in)">
                                      <p:cBhvr>
                                        <p:cTn id="14" dur="2000"/>
                                        <p:tgtEl>
                                          <p:spTgt spid="6"/>
                                        </p:tgtEl>
                                      </p:cBhvr>
                                    </p:animEffect>
                                    <p:set>
                                      <p:cBhvr>
                                        <p:cTn id="15" dur="1" fill="hold">
                                          <p:stCondLst>
                                            <p:cond delay="1999"/>
                                          </p:stCondLst>
                                        </p:cTn>
                                        <p:tgtEl>
                                          <p:spTgt spid="6"/>
                                        </p:tgtEl>
                                        <p:attrNameLst>
                                          <p:attrName>style.visibility</p:attrName>
                                        </p:attrNameLst>
                                      </p:cBhvr>
                                      <p:to>
                                        <p:strVal val="hidden"/>
                                      </p:to>
                                    </p:set>
                                  </p:childTnLst>
                                </p:cTn>
                              </p:par>
                            </p:childTnLst>
                          </p:cTn>
                        </p:par>
                        <p:par>
                          <p:cTn id="16" fill="hold">
                            <p:stCondLst>
                              <p:cond delay="2000"/>
                            </p:stCondLst>
                            <p:childTnLst>
                              <p:par>
                                <p:cTn id="17" presetID="10" presetClass="entr" presetSubtype="0" fill="hold" grpId="0" nodeType="after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09900" y="2564905"/>
            <a:ext cx="6542484" cy="2430271"/>
          </a:xfrm>
        </p:spPr>
        <p:txBody>
          <a:bodyPr>
            <a:normAutofit fontScale="77500" lnSpcReduction="20000"/>
          </a:bodyPr>
          <a:lstStyle/>
          <a:p>
            <a:pPr marL="0" indent="0">
              <a:buNone/>
            </a:pPr>
            <a:r>
              <a:rPr lang="en-GB" dirty="0"/>
              <a:t>4.	</a:t>
            </a:r>
            <a:r>
              <a:rPr lang="en-US" sz="2625" dirty="0"/>
              <a:t>You should paraphrase a section of text by expressing it in a different way, highlighting key ideas and getting to the bottom of what the writer is saying.</a:t>
            </a:r>
            <a:endParaRPr lang="en-GB" sz="2625" dirty="0"/>
          </a:p>
          <a:p>
            <a:pPr marL="0" indent="0">
              <a:buNone/>
            </a:pPr>
            <a:endParaRPr lang="en-GB" dirty="0"/>
          </a:p>
          <a:p>
            <a:pPr marL="0" indent="0">
              <a:buNone/>
            </a:pPr>
            <a:endParaRPr lang="en-GB" dirty="0"/>
          </a:p>
          <a:p>
            <a:pPr marL="0" indent="0">
              <a:buNone/>
            </a:pPr>
            <a:r>
              <a:rPr lang="en-GB" dirty="0"/>
              <a:t>						</a:t>
            </a:r>
          </a:p>
        </p:txBody>
      </p:sp>
      <p:pic>
        <p:nvPicPr>
          <p:cNvPr id="4" name="Picture 3">
            <a:extLst>
              <a:ext uri="{FF2B5EF4-FFF2-40B4-BE49-F238E27FC236}">
                <a16:creationId xmlns:a16="http://schemas.microsoft.com/office/drawing/2014/main" id="{61B90918-D0E3-4403-A7D1-08BFD0401BDA}"/>
              </a:ext>
            </a:extLst>
          </p:cNvPr>
          <p:cNvPicPr>
            <a:picLocks noChangeAspect="1"/>
          </p:cNvPicPr>
          <p:nvPr/>
        </p:nvPicPr>
        <p:blipFill>
          <a:blip r:embed="rId2" cstate="print"/>
          <a:stretch>
            <a:fillRect/>
          </a:stretch>
        </p:blipFill>
        <p:spPr>
          <a:xfrm>
            <a:off x="3009901" y="1063230"/>
            <a:ext cx="1878806" cy="1364456"/>
          </a:xfrm>
          <a:prstGeom prst="rect">
            <a:avLst/>
          </a:prstGeom>
        </p:spPr>
      </p:pic>
      <p:sp>
        <p:nvSpPr>
          <p:cNvPr id="5" name="TextBox 4"/>
          <p:cNvSpPr txBox="1"/>
          <p:nvPr/>
        </p:nvSpPr>
        <p:spPr>
          <a:xfrm>
            <a:off x="5123892" y="1268760"/>
            <a:ext cx="4058208" cy="553998"/>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GB" sz="3000" b="1" dirty="0">
                <a:solidFill>
                  <a:prstClr val="white"/>
                </a:solidFill>
                <a:latin typeface="Myriad Pro"/>
              </a:rPr>
              <a:t>Group Quiz</a:t>
            </a:r>
          </a:p>
        </p:txBody>
      </p:sp>
      <p:pic>
        <p:nvPicPr>
          <p:cNvPr id="6" name="Picture 5"/>
          <p:cNvPicPr>
            <a:picLocks noChangeAspect="1"/>
          </p:cNvPicPr>
          <p:nvPr/>
        </p:nvPicPr>
        <p:blipFill>
          <a:blip r:embed="rId3" cstate="print"/>
          <a:stretch>
            <a:fillRect/>
          </a:stretch>
        </p:blipFill>
        <p:spPr>
          <a:xfrm>
            <a:off x="3784628" y="3863139"/>
            <a:ext cx="1115430" cy="1132037"/>
          </a:xfrm>
          <a:prstGeom prst="rect">
            <a:avLst/>
          </a:prstGeom>
        </p:spPr>
      </p:pic>
      <p:pic>
        <p:nvPicPr>
          <p:cNvPr id="7" name="Picture 6"/>
          <p:cNvPicPr>
            <a:picLocks noChangeAspect="1"/>
          </p:cNvPicPr>
          <p:nvPr/>
        </p:nvPicPr>
        <p:blipFill>
          <a:blip r:embed="rId4" cstate="print"/>
          <a:stretch>
            <a:fillRect/>
          </a:stretch>
        </p:blipFill>
        <p:spPr>
          <a:xfrm>
            <a:off x="7149157" y="3818596"/>
            <a:ext cx="1173674" cy="1176579"/>
          </a:xfrm>
          <a:prstGeom prst="rect">
            <a:avLst/>
          </a:prstGeom>
        </p:spPr>
      </p:pic>
      <p:sp>
        <p:nvSpPr>
          <p:cNvPr id="2" name="TextBox 1"/>
          <p:cNvSpPr txBox="1"/>
          <p:nvPr/>
        </p:nvSpPr>
        <p:spPr>
          <a:xfrm>
            <a:off x="5069886" y="3780038"/>
            <a:ext cx="4347524" cy="1477328"/>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US" dirty="0">
                <a:solidFill>
                  <a:srgbClr val="EEECE1">
                    <a:lumMod val="75000"/>
                  </a:srgbClr>
                </a:solidFill>
                <a:latin typeface="Myriad Pro"/>
              </a:rPr>
              <a:t>The whole point of paraphrasing is to show you have read and understood another person’s ideas, and can </a:t>
            </a:r>
            <a:r>
              <a:rPr lang="en-US" dirty="0" err="1">
                <a:solidFill>
                  <a:srgbClr val="EEECE1">
                    <a:lumMod val="75000"/>
                  </a:srgbClr>
                </a:solidFill>
                <a:latin typeface="Myriad Pro"/>
              </a:rPr>
              <a:t>summarise</a:t>
            </a:r>
            <a:r>
              <a:rPr lang="en-US" dirty="0">
                <a:solidFill>
                  <a:srgbClr val="EEECE1">
                    <a:lumMod val="75000"/>
                  </a:srgbClr>
                </a:solidFill>
                <a:latin typeface="Myriad Pro"/>
              </a:rPr>
              <a:t> them in your own writing style</a:t>
            </a:r>
            <a:endParaRPr lang="en-GB" dirty="0">
              <a:solidFill>
                <a:srgbClr val="EEECE1">
                  <a:lumMod val="75000"/>
                </a:srgbClr>
              </a:solidFill>
              <a:latin typeface="Myriad Pro"/>
            </a:endParaRPr>
          </a:p>
        </p:txBody>
      </p:sp>
    </p:spTree>
    <p:extLst>
      <p:ext uri="{BB962C8B-B14F-4D97-AF65-F5344CB8AC3E}">
        <p14:creationId xmlns:p14="http://schemas.microsoft.com/office/powerpoint/2010/main" val="3425839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360"/>
                                          </p:val>
                                        </p:tav>
                                        <p:tav tm="100000">
                                          <p:val>
                                            <p:fltVal val="0"/>
                                          </p:val>
                                        </p:tav>
                                      </p:tavLst>
                                    </p:anim>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xit" presetSubtype="16" fill="hold" nodeType="clickEffect">
                                  <p:stCondLst>
                                    <p:cond delay="0"/>
                                  </p:stCondLst>
                                  <p:childTnLst>
                                    <p:animEffect transition="out" filter="circle(in)">
                                      <p:cBhvr>
                                        <p:cTn id="14" dur="2000"/>
                                        <p:tgtEl>
                                          <p:spTgt spid="7"/>
                                        </p:tgtEl>
                                      </p:cBhvr>
                                    </p:animEffect>
                                    <p:set>
                                      <p:cBhvr>
                                        <p:cTn id="15" dur="1" fill="hold">
                                          <p:stCondLst>
                                            <p:cond delay="1999"/>
                                          </p:stCondLst>
                                        </p:cTn>
                                        <p:tgtEl>
                                          <p:spTgt spid="7"/>
                                        </p:tgtEl>
                                        <p:attrNameLst>
                                          <p:attrName>style.visibility</p:attrName>
                                        </p:attrNameLst>
                                      </p:cBhvr>
                                      <p:to>
                                        <p:strVal val="hidden"/>
                                      </p:to>
                                    </p:set>
                                  </p:childTnLst>
                                </p:cTn>
                              </p:par>
                            </p:childTnLst>
                          </p:cTn>
                        </p:par>
                        <p:par>
                          <p:cTn id="16" fill="hold">
                            <p:stCondLst>
                              <p:cond delay="2000"/>
                            </p:stCondLst>
                            <p:childTnLst>
                              <p:par>
                                <p:cTn id="17" presetID="10" presetClass="entr" presetSubtype="0" fill="hold" grpId="0" nodeType="after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09900" y="2564905"/>
            <a:ext cx="6172200" cy="2430271"/>
          </a:xfrm>
        </p:spPr>
        <p:txBody>
          <a:bodyPr>
            <a:normAutofit lnSpcReduction="10000"/>
          </a:bodyPr>
          <a:lstStyle/>
          <a:p>
            <a:pPr marL="0" indent="0">
              <a:buNone/>
            </a:pPr>
            <a:r>
              <a:rPr lang="en-GB" dirty="0"/>
              <a:t>5.	</a:t>
            </a:r>
            <a:r>
              <a:rPr lang="en-GB" sz="2400" dirty="0"/>
              <a:t>Good paraphrasing shows that you 	understand another writer’s point of 	view.</a:t>
            </a:r>
          </a:p>
          <a:p>
            <a:pPr marL="0" indent="0">
              <a:buNone/>
            </a:pPr>
            <a:endParaRPr lang="en-GB" dirty="0"/>
          </a:p>
          <a:p>
            <a:pPr marL="0" indent="0">
              <a:buNone/>
            </a:pPr>
            <a:r>
              <a:rPr lang="en-GB" dirty="0"/>
              <a:t>					</a:t>
            </a:r>
          </a:p>
        </p:txBody>
      </p:sp>
      <p:pic>
        <p:nvPicPr>
          <p:cNvPr id="4" name="Picture 3">
            <a:extLst>
              <a:ext uri="{FF2B5EF4-FFF2-40B4-BE49-F238E27FC236}">
                <a16:creationId xmlns:a16="http://schemas.microsoft.com/office/drawing/2014/main" id="{61B90918-D0E3-4403-A7D1-08BFD0401BDA}"/>
              </a:ext>
            </a:extLst>
          </p:cNvPr>
          <p:cNvPicPr>
            <a:picLocks noChangeAspect="1"/>
          </p:cNvPicPr>
          <p:nvPr/>
        </p:nvPicPr>
        <p:blipFill>
          <a:blip r:embed="rId2" cstate="print"/>
          <a:stretch>
            <a:fillRect/>
          </a:stretch>
        </p:blipFill>
        <p:spPr>
          <a:xfrm>
            <a:off x="3009901" y="1063230"/>
            <a:ext cx="1878806" cy="1364456"/>
          </a:xfrm>
          <a:prstGeom prst="rect">
            <a:avLst/>
          </a:prstGeom>
        </p:spPr>
      </p:pic>
      <p:sp>
        <p:nvSpPr>
          <p:cNvPr id="5" name="TextBox 4"/>
          <p:cNvSpPr txBox="1"/>
          <p:nvPr/>
        </p:nvSpPr>
        <p:spPr>
          <a:xfrm>
            <a:off x="5123892" y="1268760"/>
            <a:ext cx="4058208" cy="553998"/>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GB" sz="3000" b="1" dirty="0">
                <a:solidFill>
                  <a:prstClr val="white"/>
                </a:solidFill>
                <a:latin typeface="Myriad Pro"/>
              </a:rPr>
              <a:t>Group Quiz</a:t>
            </a:r>
          </a:p>
        </p:txBody>
      </p:sp>
      <p:pic>
        <p:nvPicPr>
          <p:cNvPr id="2" name="Picture 1"/>
          <p:cNvPicPr>
            <a:picLocks noChangeAspect="1"/>
          </p:cNvPicPr>
          <p:nvPr/>
        </p:nvPicPr>
        <p:blipFill>
          <a:blip r:embed="rId3" cstate="print"/>
          <a:stretch>
            <a:fillRect/>
          </a:stretch>
        </p:blipFill>
        <p:spPr>
          <a:xfrm>
            <a:off x="3784628" y="3863139"/>
            <a:ext cx="1115430" cy="1132037"/>
          </a:xfrm>
          <a:prstGeom prst="rect">
            <a:avLst/>
          </a:prstGeom>
        </p:spPr>
      </p:pic>
      <p:pic>
        <p:nvPicPr>
          <p:cNvPr id="6" name="Picture 5"/>
          <p:cNvPicPr>
            <a:picLocks noChangeAspect="1"/>
          </p:cNvPicPr>
          <p:nvPr/>
        </p:nvPicPr>
        <p:blipFill>
          <a:blip r:embed="rId4" cstate="print"/>
          <a:stretch>
            <a:fillRect/>
          </a:stretch>
        </p:blipFill>
        <p:spPr>
          <a:xfrm>
            <a:off x="7149157" y="3818596"/>
            <a:ext cx="1173674" cy="1176579"/>
          </a:xfrm>
          <a:prstGeom prst="rect">
            <a:avLst/>
          </a:prstGeom>
        </p:spPr>
      </p:pic>
      <p:sp>
        <p:nvSpPr>
          <p:cNvPr id="7" name="TextBox 6"/>
          <p:cNvSpPr txBox="1"/>
          <p:nvPr/>
        </p:nvSpPr>
        <p:spPr>
          <a:xfrm>
            <a:off x="5015881" y="3780039"/>
            <a:ext cx="2655911" cy="1200329"/>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US" dirty="0">
                <a:solidFill>
                  <a:srgbClr val="EEECE1">
                    <a:lumMod val="75000"/>
                  </a:srgbClr>
                </a:solidFill>
                <a:latin typeface="Myriad Pro"/>
              </a:rPr>
              <a:t>In order to paraphrase well, you must understand the essence of a writer’s argument.</a:t>
            </a:r>
            <a:endParaRPr lang="en-GB" dirty="0">
              <a:solidFill>
                <a:srgbClr val="EEECE1">
                  <a:lumMod val="75000"/>
                </a:srgbClr>
              </a:solidFill>
              <a:latin typeface="Myriad Pro"/>
            </a:endParaRPr>
          </a:p>
        </p:txBody>
      </p:sp>
    </p:spTree>
    <p:extLst>
      <p:ext uri="{BB962C8B-B14F-4D97-AF65-F5344CB8AC3E}">
        <p14:creationId xmlns:p14="http://schemas.microsoft.com/office/powerpoint/2010/main" val="1892772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360"/>
                                          </p:val>
                                        </p:tav>
                                        <p:tav tm="100000">
                                          <p:val>
                                            <p:fltVal val="0"/>
                                          </p:val>
                                        </p:tav>
                                      </p:tavLst>
                                    </p:anim>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xit" presetSubtype="16" fill="hold" nodeType="clickEffect">
                                  <p:stCondLst>
                                    <p:cond delay="0"/>
                                  </p:stCondLst>
                                  <p:childTnLst>
                                    <p:animEffect transition="out" filter="circle(in)">
                                      <p:cBhvr>
                                        <p:cTn id="14" dur="2000"/>
                                        <p:tgtEl>
                                          <p:spTgt spid="6"/>
                                        </p:tgtEl>
                                      </p:cBhvr>
                                    </p:animEffect>
                                    <p:set>
                                      <p:cBhvr>
                                        <p:cTn id="15" dur="1" fill="hold">
                                          <p:stCondLst>
                                            <p:cond delay="1999"/>
                                          </p:stCondLst>
                                        </p:cTn>
                                        <p:tgtEl>
                                          <p:spTgt spid="6"/>
                                        </p:tgtEl>
                                        <p:attrNameLst>
                                          <p:attrName>style.visibility</p:attrName>
                                        </p:attrNameLst>
                                      </p:cBhvr>
                                      <p:to>
                                        <p:strVal val="hidden"/>
                                      </p:to>
                                    </p:set>
                                  </p:childTnLst>
                                </p:cTn>
                              </p:par>
                            </p:childTnLst>
                          </p:cTn>
                        </p:par>
                        <p:par>
                          <p:cTn id="16" fill="hold">
                            <p:stCondLst>
                              <p:cond delay="2000"/>
                            </p:stCondLst>
                            <p:childTnLst>
                              <p:par>
                                <p:cTn id="17" presetID="10"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059AF0-20E6-02FC-829A-D2C426BED74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BE0C4F-573D-BE2D-E39A-486367581705}"/>
              </a:ext>
            </a:extLst>
          </p:cNvPr>
          <p:cNvSpPr>
            <a:spLocks noGrp="1"/>
          </p:cNvSpPr>
          <p:nvPr>
            <p:ph idx="1"/>
          </p:nvPr>
        </p:nvSpPr>
        <p:spPr>
          <a:xfrm>
            <a:off x="1091953" y="488272"/>
            <a:ext cx="10324730" cy="450690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b="1" dirty="0"/>
          </a:p>
          <a:p>
            <a:pPr marL="0" indent="0" algn="ctr">
              <a:buNone/>
            </a:pPr>
            <a:endParaRPr lang="en-GB" sz="4050" b="1" dirty="0"/>
          </a:p>
          <a:p>
            <a:pPr marL="0" indent="0" algn="ctr">
              <a:buNone/>
            </a:pPr>
            <a:r>
              <a:rPr lang="en-GB" sz="4050" b="1" dirty="0"/>
              <a:t>Summarising</a:t>
            </a:r>
          </a:p>
        </p:txBody>
      </p:sp>
    </p:spTree>
    <p:extLst>
      <p:ext uri="{BB962C8B-B14F-4D97-AF65-F5344CB8AC3E}">
        <p14:creationId xmlns:p14="http://schemas.microsoft.com/office/powerpoint/2010/main" val="4201925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lstStyle/>
          <a:p>
            <a:r>
              <a:rPr lang="en-GB" sz="4000" b="1" dirty="0"/>
              <a:t>What is summarising?</a:t>
            </a:r>
          </a:p>
        </p:txBody>
      </p:sp>
      <p:sp>
        <p:nvSpPr>
          <p:cNvPr id="3" name="Content Placeholder 2"/>
          <p:cNvSpPr>
            <a:spLocks noGrp="1"/>
          </p:cNvSpPr>
          <p:nvPr>
            <p:ph idx="1"/>
          </p:nvPr>
        </p:nvSpPr>
        <p:spPr>
          <a:xfrm>
            <a:off x="765544" y="1268760"/>
            <a:ext cx="10366744" cy="3917032"/>
          </a:xfrm>
        </p:spPr>
        <p:txBody>
          <a:bodyPr/>
          <a:lstStyle/>
          <a:p>
            <a:r>
              <a:rPr lang="en-US" sz="2400" dirty="0" err="1"/>
              <a:t>Summarising</a:t>
            </a:r>
            <a:r>
              <a:rPr lang="en-US" sz="2400" dirty="0"/>
              <a:t> entails identifying the most important information from a text. </a:t>
            </a:r>
          </a:p>
          <a:p>
            <a:endParaRPr lang="en-US" sz="2400" dirty="0"/>
          </a:p>
          <a:p>
            <a:r>
              <a:rPr lang="en-US" sz="2400" dirty="0"/>
              <a:t>Unlike paraphrasing, where the sentences may be of equal length to the source text, a summary is considerably shorter. </a:t>
            </a:r>
          </a:p>
          <a:p>
            <a:endParaRPr lang="en-US" sz="2400" dirty="0"/>
          </a:p>
          <a:p>
            <a:r>
              <a:rPr lang="en-US" sz="2400" dirty="0"/>
              <a:t>Just as in paraphrases, summaries require a reference to the source.</a:t>
            </a:r>
            <a:endParaRPr lang="en-GB" dirty="0"/>
          </a:p>
        </p:txBody>
      </p:sp>
    </p:spTree>
    <p:extLst>
      <p:ext uri="{BB962C8B-B14F-4D97-AF65-F5344CB8AC3E}">
        <p14:creationId xmlns:p14="http://schemas.microsoft.com/office/powerpoint/2010/main" val="369545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6CF79-15A5-FE28-1E28-D6BA080DA5C5}"/>
              </a:ext>
            </a:extLst>
          </p:cNvPr>
          <p:cNvSpPr>
            <a:spLocks noGrp="1"/>
          </p:cNvSpPr>
          <p:nvPr>
            <p:ph type="title"/>
          </p:nvPr>
        </p:nvSpPr>
        <p:spPr/>
        <p:txBody>
          <a:bodyPr/>
          <a:lstStyle/>
          <a:p>
            <a:r>
              <a:rPr lang="en-GB" dirty="0"/>
              <a:t>Summarising</a:t>
            </a:r>
          </a:p>
        </p:txBody>
      </p:sp>
      <p:sp>
        <p:nvSpPr>
          <p:cNvPr id="3" name="Text Placeholder 2">
            <a:extLst>
              <a:ext uri="{FF2B5EF4-FFF2-40B4-BE49-F238E27FC236}">
                <a16:creationId xmlns:a16="http://schemas.microsoft.com/office/drawing/2014/main" id="{25839DE4-29D3-B67B-9A1E-749C0B372BCA}"/>
              </a:ext>
            </a:extLst>
          </p:cNvPr>
          <p:cNvSpPr>
            <a:spLocks noGrp="1"/>
          </p:cNvSpPr>
          <p:nvPr>
            <p:ph type="body" idx="1"/>
          </p:nvPr>
        </p:nvSpPr>
        <p:spPr/>
        <p:txBody>
          <a:bodyPr/>
          <a:lstStyle/>
          <a:p>
            <a:r>
              <a:rPr lang="en-GB" dirty="0"/>
              <a:t>Why do you summarise?</a:t>
            </a:r>
          </a:p>
        </p:txBody>
      </p:sp>
      <p:sp>
        <p:nvSpPr>
          <p:cNvPr id="4" name="Content Placeholder 3">
            <a:extLst>
              <a:ext uri="{FF2B5EF4-FFF2-40B4-BE49-F238E27FC236}">
                <a16:creationId xmlns:a16="http://schemas.microsoft.com/office/drawing/2014/main" id="{12C27647-1ACF-443A-4535-477EB9455321}"/>
              </a:ext>
            </a:extLst>
          </p:cNvPr>
          <p:cNvSpPr>
            <a:spLocks noGrp="1"/>
          </p:cNvSpPr>
          <p:nvPr>
            <p:ph sz="half" idx="2"/>
          </p:nvPr>
        </p:nvSpPr>
        <p:spPr/>
        <p:txBody>
          <a:bodyPr/>
          <a:lstStyle/>
          <a:p>
            <a:r>
              <a:rPr lang="en-US" sz="1800" dirty="0"/>
              <a:t>When you need to identify what is important in your reading.</a:t>
            </a:r>
          </a:p>
          <a:p>
            <a:r>
              <a:rPr lang="en-US" sz="1800" b="1" i="1" dirty="0" err="1"/>
              <a:t>Analysing</a:t>
            </a:r>
            <a:r>
              <a:rPr lang="en-US" sz="1800" dirty="0"/>
              <a:t> and </a:t>
            </a:r>
            <a:r>
              <a:rPr lang="en-US" sz="1800" b="1" i="1" dirty="0"/>
              <a:t>Evaluating</a:t>
            </a:r>
            <a:r>
              <a:rPr lang="en-US" sz="1800" i="1" dirty="0"/>
              <a:t> </a:t>
            </a:r>
            <a:r>
              <a:rPr lang="en-US" sz="1800" dirty="0"/>
              <a:t>information, and forming </a:t>
            </a:r>
            <a:r>
              <a:rPr lang="en-US" sz="1800" b="1" dirty="0"/>
              <a:t>memories</a:t>
            </a:r>
            <a:r>
              <a:rPr lang="en-US" sz="1800" dirty="0"/>
              <a:t> of what you have read or heard.</a:t>
            </a:r>
          </a:p>
          <a:p>
            <a:r>
              <a:rPr lang="en-US" sz="1800" dirty="0"/>
              <a:t>Having an accurate and short record of what you have read or heard. </a:t>
            </a:r>
          </a:p>
          <a:p>
            <a:r>
              <a:rPr lang="en-US" sz="1800" dirty="0"/>
              <a:t>Enables you to properly digest </a:t>
            </a:r>
            <a:r>
              <a:rPr lang="en-US" sz="1800" b="1" dirty="0"/>
              <a:t>information </a:t>
            </a:r>
            <a:r>
              <a:rPr lang="en-US" sz="1800" dirty="0"/>
              <a:t>for use when generating new text that involves re-presenting the ideas of others.</a:t>
            </a:r>
            <a:endParaRPr lang="en-GB" sz="1800" dirty="0"/>
          </a:p>
          <a:p>
            <a:endParaRPr lang="en-GB" dirty="0"/>
          </a:p>
        </p:txBody>
      </p:sp>
      <p:sp>
        <p:nvSpPr>
          <p:cNvPr id="5" name="Text Placeholder 4">
            <a:extLst>
              <a:ext uri="{FF2B5EF4-FFF2-40B4-BE49-F238E27FC236}">
                <a16:creationId xmlns:a16="http://schemas.microsoft.com/office/drawing/2014/main" id="{2F369D75-CA9B-880E-F313-D2A8B6318FE1}"/>
              </a:ext>
            </a:extLst>
          </p:cNvPr>
          <p:cNvSpPr>
            <a:spLocks noGrp="1"/>
          </p:cNvSpPr>
          <p:nvPr>
            <p:ph type="body" sz="quarter" idx="3"/>
          </p:nvPr>
        </p:nvSpPr>
        <p:spPr/>
        <p:txBody>
          <a:bodyPr/>
          <a:lstStyle/>
          <a:p>
            <a:r>
              <a:rPr lang="en-GB" dirty="0"/>
              <a:t>When should you summarise?</a:t>
            </a:r>
          </a:p>
        </p:txBody>
      </p:sp>
      <p:sp>
        <p:nvSpPr>
          <p:cNvPr id="6" name="Content Placeholder 5">
            <a:extLst>
              <a:ext uri="{FF2B5EF4-FFF2-40B4-BE49-F238E27FC236}">
                <a16:creationId xmlns:a16="http://schemas.microsoft.com/office/drawing/2014/main" id="{D99C1579-9A5B-728F-4E08-7E686CA92B06}"/>
              </a:ext>
            </a:extLst>
          </p:cNvPr>
          <p:cNvSpPr>
            <a:spLocks noGrp="1"/>
          </p:cNvSpPr>
          <p:nvPr>
            <p:ph sz="quarter" idx="4"/>
          </p:nvPr>
        </p:nvSpPr>
        <p:spPr/>
        <p:txBody>
          <a:bodyPr/>
          <a:lstStyle/>
          <a:p>
            <a:r>
              <a:rPr lang="en-US" sz="1800" dirty="0"/>
              <a:t>To condense large units of texts or other forms of data. </a:t>
            </a:r>
          </a:p>
          <a:p>
            <a:r>
              <a:rPr lang="en-US" sz="1800" dirty="0"/>
              <a:t>When you want to bring in ideas from longer texts into your own work.</a:t>
            </a:r>
          </a:p>
          <a:p>
            <a:r>
              <a:rPr lang="en-US" sz="1800" dirty="0" err="1"/>
              <a:t>Summarising</a:t>
            </a:r>
            <a:r>
              <a:rPr lang="en-US" sz="1800" dirty="0"/>
              <a:t> is used to briefly represent what previous books, articles, etc. have expressed.</a:t>
            </a:r>
          </a:p>
          <a:p>
            <a:endParaRPr lang="en-US" sz="1800" dirty="0"/>
          </a:p>
          <a:p>
            <a:endParaRPr lang="en-US" sz="1800" dirty="0"/>
          </a:p>
          <a:p>
            <a:endParaRPr lang="en-US" sz="1800" dirty="0"/>
          </a:p>
          <a:p>
            <a:pPr marL="0" indent="0">
              <a:buNone/>
            </a:pPr>
            <a:r>
              <a:rPr lang="en-US" sz="1800" dirty="0"/>
              <a:t>Watch this video about </a:t>
            </a:r>
            <a:r>
              <a:rPr lang="en-GB" sz="1800" dirty="0">
                <a:hlinkClick r:id="rId2"/>
              </a:rPr>
              <a:t>How to Summarize (with examples)</a:t>
            </a:r>
            <a:r>
              <a:rPr lang="en-GB" sz="1800" dirty="0"/>
              <a:t> (8.5 mins)</a:t>
            </a:r>
          </a:p>
          <a:p>
            <a:pPr marL="0" indent="0">
              <a:buNone/>
            </a:pPr>
            <a:endParaRPr lang="en-US" sz="1800" dirty="0"/>
          </a:p>
          <a:p>
            <a:endParaRPr lang="en-GB" sz="1800" dirty="0"/>
          </a:p>
        </p:txBody>
      </p:sp>
      <p:sp>
        <p:nvSpPr>
          <p:cNvPr id="7" name="Date Placeholder 6">
            <a:extLst>
              <a:ext uri="{FF2B5EF4-FFF2-40B4-BE49-F238E27FC236}">
                <a16:creationId xmlns:a16="http://schemas.microsoft.com/office/drawing/2014/main" id="{0E7227A9-082B-012F-C56D-430B94EE29B6}"/>
              </a:ext>
            </a:extLst>
          </p:cNvPr>
          <p:cNvSpPr>
            <a:spLocks noGrp="1"/>
          </p:cNvSpPr>
          <p:nvPr>
            <p:ph type="dt" sz="half" idx="10"/>
          </p:nvPr>
        </p:nvSpPr>
        <p:spPr/>
        <p:txBody>
          <a:bodyPr/>
          <a:lstStyle/>
          <a:p>
            <a:pPr>
              <a:defRPr/>
            </a:pPr>
            <a:fld id="{9453B735-BACA-4CF9-84E6-D7AD67CD6A41}" type="datetime1">
              <a:rPr lang="en-GB" altLang="en-US" smtClean="0"/>
              <a:pPr>
                <a:defRPr/>
              </a:pPr>
              <a:t>06/02/2026</a:t>
            </a:fld>
            <a:endParaRPr lang="en-GB" altLang="en-US"/>
          </a:p>
        </p:txBody>
      </p:sp>
      <p:sp>
        <p:nvSpPr>
          <p:cNvPr id="8" name="Slide Number Placeholder 7">
            <a:extLst>
              <a:ext uri="{FF2B5EF4-FFF2-40B4-BE49-F238E27FC236}">
                <a16:creationId xmlns:a16="http://schemas.microsoft.com/office/drawing/2014/main" id="{6B115105-DB41-ABEA-8B4D-AA65C118150A}"/>
              </a:ext>
            </a:extLst>
          </p:cNvPr>
          <p:cNvSpPr>
            <a:spLocks noGrp="1"/>
          </p:cNvSpPr>
          <p:nvPr>
            <p:ph type="sldNum" sz="quarter" idx="11"/>
          </p:nvPr>
        </p:nvSpPr>
        <p:spPr/>
        <p:txBody>
          <a:bodyPr/>
          <a:lstStyle/>
          <a:p>
            <a:pPr>
              <a:defRPr/>
            </a:pPr>
            <a:fld id="{0669F83E-C611-4B90-8FAE-1379528B23C3}" type="slidenum">
              <a:rPr lang="en-GB" altLang="en-US" smtClean="0"/>
              <a:pPr>
                <a:defRPr/>
              </a:pPr>
              <a:t>23</a:t>
            </a:fld>
            <a:endParaRPr lang="en-GB" altLang="en-US"/>
          </a:p>
        </p:txBody>
      </p:sp>
    </p:spTree>
    <p:extLst>
      <p:ext uri="{BB962C8B-B14F-4D97-AF65-F5344CB8AC3E}">
        <p14:creationId xmlns:p14="http://schemas.microsoft.com/office/powerpoint/2010/main" val="26723754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418058"/>
          </a:xfrm>
        </p:spPr>
        <p:txBody>
          <a:bodyPr/>
          <a:lstStyle/>
          <a:p>
            <a:r>
              <a:rPr lang="en-GB" sz="3200" b="1" dirty="0"/>
              <a:t>Activity 2 </a:t>
            </a:r>
          </a:p>
        </p:txBody>
      </p:sp>
      <p:sp>
        <p:nvSpPr>
          <p:cNvPr id="3" name="Content Placeholder 2"/>
          <p:cNvSpPr>
            <a:spLocks noGrp="1"/>
          </p:cNvSpPr>
          <p:nvPr>
            <p:ph idx="1"/>
          </p:nvPr>
        </p:nvSpPr>
        <p:spPr>
          <a:xfrm>
            <a:off x="1703512" y="704460"/>
            <a:ext cx="8784976" cy="3917032"/>
          </a:xfrm>
        </p:spPr>
        <p:txBody>
          <a:bodyPr/>
          <a:lstStyle/>
          <a:p>
            <a:pPr marL="0" indent="0">
              <a:buNone/>
            </a:pPr>
            <a:r>
              <a:rPr lang="en-US" sz="2400" b="1" dirty="0"/>
              <a:t>Write a summary of the following paragraph.</a:t>
            </a:r>
          </a:p>
          <a:p>
            <a:pPr marL="0" indent="0">
              <a:buNone/>
            </a:pPr>
            <a:endParaRPr lang="en-GB" sz="1050" dirty="0">
              <a:solidFill>
                <a:srgbClr val="242424"/>
              </a:solidFill>
            </a:endParaRPr>
          </a:p>
          <a:p>
            <a:pPr marL="0" indent="0" algn="just">
              <a:buNone/>
            </a:pPr>
            <a:r>
              <a:rPr lang="en-GB" sz="1800" dirty="0">
                <a:solidFill>
                  <a:srgbClr val="242424"/>
                </a:solidFill>
              </a:rPr>
              <a:t>Integrity in student writing is essential because it fosters a culture of honesty and respect in academic environments. When students commit to integrity, they ensure that their work reflects their own understanding and effort, which enhances their learning experience. This practice not only helps students avoid plagiarism but also encourages them to acknowledge the contributions of others, thereby promoting a collaborative spirit. Upholding integrity allows students to build trust with their peers and instructors, which is crucial for a supportive learning community. Furthermore, when students take pride in their original work, they develop critical thinking and analytical skills, as they must engage deeply with the material rather than simply copying from sources. This deeper engagement leads to a more meaningful educational experience, where students can express their unique perspectives and insights. Ultimately, practicing integrity prepares students for ethical behaviour in their future careers, reinforcing the value of honesty and accountability in all aspects of life. By cultivating integrity in their writing, students not only contribute to their personal growth but also to the integrity of the academic community as a whole.</a:t>
            </a:r>
            <a:endParaRPr lang="en-GB" dirty="0"/>
          </a:p>
        </p:txBody>
      </p:sp>
    </p:spTree>
    <p:extLst>
      <p:ext uri="{BB962C8B-B14F-4D97-AF65-F5344CB8AC3E}">
        <p14:creationId xmlns:p14="http://schemas.microsoft.com/office/powerpoint/2010/main" val="2652741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418058"/>
          </a:xfrm>
        </p:spPr>
        <p:txBody>
          <a:bodyPr/>
          <a:lstStyle/>
          <a:p>
            <a:r>
              <a:rPr lang="en-GB" sz="4000" b="1" dirty="0"/>
              <a:t>Suggested summary</a:t>
            </a:r>
          </a:p>
        </p:txBody>
      </p:sp>
      <p:sp>
        <p:nvSpPr>
          <p:cNvPr id="3" name="Content Placeholder 2"/>
          <p:cNvSpPr>
            <a:spLocks noGrp="1"/>
          </p:cNvSpPr>
          <p:nvPr>
            <p:ph idx="1"/>
          </p:nvPr>
        </p:nvSpPr>
        <p:spPr>
          <a:xfrm>
            <a:off x="1952802" y="1052736"/>
            <a:ext cx="8229600" cy="3917032"/>
          </a:xfrm>
        </p:spPr>
        <p:txBody>
          <a:bodyPr/>
          <a:lstStyle/>
          <a:p>
            <a:pPr marL="0" indent="0" algn="just">
              <a:buNone/>
            </a:pPr>
            <a:endParaRPr lang="en-GB" sz="2000" dirty="0"/>
          </a:p>
          <a:p>
            <a:pPr marL="0" indent="0" algn="just">
              <a:buNone/>
            </a:pPr>
            <a:endParaRPr lang="en-GB" sz="2000" dirty="0"/>
          </a:p>
          <a:p>
            <a:pPr marL="0" indent="0" algn="just">
              <a:buNone/>
            </a:pPr>
            <a:r>
              <a:rPr lang="en-GB" sz="2000" dirty="0"/>
              <a:t>Integrity in student writing is crucial as it promotes honesty and respect within academic settings. By committing to integrity, students enhance their learning, avoid plagiarism, and build trust with peers and instructors. This practice not only supports personal growth but also contributes positively to the academic community.</a:t>
            </a:r>
            <a:endParaRPr lang="en-US" sz="2400" dirty="0"/>
          </a:p>
        </p:txBody>
      </p:sp>
    </p:spTree>
    <p:extLst>
      <p:ext uri="{BB962C8B-B14F-4D97-AF65-F5344CB8AC3E}">
        <p14:creationId xmlns:p14="http://schemas.microsoft.com/office/powerpoint/2010/main" val="6400590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8FE0-BCB7-24F4-AEDA-5E612FB68335}"/>
              </a:ext>
            </a:extLst>
          </p:cNvPr>
          <p:cNvSpPr>
            <a:spLocks noGrp="1"/>
          </p:cNvSpPr>
          <p:nvPr>
            <p:ph type="title"/>
          </p:nvPr>
        </p:nvSpPr>
        <p:spPr>
          <a:xfrm>
            <a:off x="1981200" y="274638"/>
            <a:ext cx="8576930" cy="1143000"/>
          </a:xfrm>
        </p:spPr>
        <p:txBody>
          <a:bodyPr vert="horz" lIns="91440" tIns="45720" rIns="91440" bIns="45720" rtlCol="0" anchor="ctr">
            <a:normAutofit/>
          </a:bodyPr>
          <a:lstStyle/>
          <a:p>
            <a:pPr algn="l"/>
            <a:r>
              <a:rPr lang="en-GB" b="1" dirty="0"/>
              <a:t>Activity 3 – 25 minutes</a:t>
            </a:r>
          </a:p>
        </p:txBody>
      </p:sp>
      <p:sp>
        <p:nvSpPr>
          <p:cNvPr id="5" name="Title 1">
            <a:extLst>
              <a:ext uri="{FF2B5EF4-FFF2-40B4-BE49-F238E27FC236}">
                <a16:creationId xmlns:a16="http://schemas.microsoft.com/office/drawing/2014/main" id="{CA8B3765-1EF6-0A99-A3CA-67D51D92F626}"/>
              </a:ext>
            </a:extLst>
          </p:cNvPr>
          <p:cNvSpPr txBox="1">
            <a:spLocks/>
          </p:cNvSpPr>
          <p:nvPr/>
        </p:nvSpPr>
        <p:spPr>
          <a:xfrm>
            <a:off x="861238" y="1600201"/>
            <a:ext cx="9450300" cy="3989040"/>
          </a:xfrm>
          <a:prstGeom prst="rect">
            <a:avLst/>
          </a:prstGeom>
        </p:spPr>
        <p:txBody>
          <a:bodyPr vert="horz" lIns="91440" tIns="45720" rIns="91440" bIns="4572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2400" b="1" i="0" u="none" strike="noStrike" kern="1200" cap="none" spc="0" normalizeH="0" baseline="0" noProof="0" dirty="0">
              <a:ln>
                <a:noFill/>
              </a:ln>
              <a:solidFill>
                <a:prstClr val="black"/>
              </a:solidFill>
              <a:effectLst/>
              <a:uLnTx/>
              <a:uFillTx/>
              <a:latin typeface="Myriad Pro"/>
            </a:endParaRPr>
          </a:p>
          <a:p>
            <a:pPr marL="0" marR="0" lvl="0" indent="0" algn="l" defTabSz="914400" rtl="0" eaLnBrk="1" fontAlgn="auto" latinLnBrk="0" hangingPunct="1">
              <a:lnSpc>
                <a:spcPct val="90000"/>
              </a:lnSpc>
              <a:spcBef>
                <a:spcPct val="20000"/>
              </a:spcBef>
              <a:spcAft>
                <a:spcPts val="0"/>
              </a:spcAft>
              <a:buClrTx/>
              <a:buSzTx/>
              <a:buFontTx/>
              <a:buNone/>
              <a:tabLst/>
              <a:defRPr/>
            </a:pPr>
            <a:r>
              <a:rPr kumimoji="0" lang="en-US" altLang="en-US" sz="2400" b="1" i="0" u="none" strike="noStrike" kern="1200" cap="none" spc="0" normalizeH="0" baseline="0" noProof="0" dirty="0">
                <a:ln>
                  <a:noFill/>
                </a:ln>
                <a:solidFill>
                  <a:prstClr val="black"/>
                </a:solidFill>
                <a:effectLst/>
                <a:uLnTx/>
                <a:uFillTx/>
                <a:latin typeface="Myriad Pro"/>
              </a:rPr>
              <a:t>Individual task. </a:t>
            </a:r>
          </a:p>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2400" b="1" i="0" u="none" strike="noStrike" kern="1200" cap="none" spc="0" normalizeH="0" baseline="0" noProof="0" dirty="0">
              <a:ln>
                <a:noFill/>
              </a:ln>
              <a:solidFill>
                <a:prstClr val="black"/>
              </a:solidFill>
              <a:effectLst/>
              <a:uLnTx/>
              <a:uFillTx/>
              <a:latin typeface="Myriad Pro"/>
            </a:endParaRPr>
          </a:p>
          <a:p>
            <a:pPr marL="0" marR="0" lvl="1" indent="0" algn="l" defTabSz="914400" rtl="0" eaLnBrk="1" fontAlgn="auto" latinLnBrk="0" hangingPunct="1">
              <a:lnSpc>
                <a:spcPct val="90000"/>
              </a:lnSpc>
              <a:spcBef>
                <a:spcPct val="20000"/>
              </a:spcBef>
              <a:spcAft>
                <a:spcPts val="0"/>
              </a:spcAft>
              <a:buClrTx/>
              <a:buSzTx/>
              <a:buFontTx/>
              <a:buNone/>
              <a:tabLst/>
              <a:defRPr/>
            </a:pPr>
            <a:r>
              <a:rPr kumimoji="0" lang="en-US" altLang="en-US" sz="2400" b="0" i="0" u="none" strike="noStrike" kern="1200" cap="none" spc="0" normalizeH="0" baseline="0" noProof="0" dirty="0">
                <a:ln>
                  <a:noFill/>
                </a:ln>
                <a:solidFill>
                  <a:prstClr val="black"/>
                </a:solidFill>
                <a:effectLst/>
                <a:uLnTx/>
                <a:uFillTx/>
                <a:latin typeface="Myriad Pro"/>
              </a:rPr>
              <a:t>Return</a:t>
            </a:r>
            <a:r>
              <a:rPr kumimoji="0" lang="en-US" altLang="en-US" sz="2400" b="0" i="0" u="none" strike="noStrike" kern="1200" cap="none" spc="0" normalizeH="0" noProof="0" dirty="0">
                <a:ln>
                  <a:noFill/>
                </a:ln>
                <a:solidFill>
                  <a:prstClr val="black"/>
                </a:solidFill>
                <a:effectLst/>
                <a:uLnTx/>
                <a:uFillTx/>
                <a:latin typeface="Myriad Pro"/>
              </a:rPr>
              <a:t> to the module page, find and download the </a:t>
            </a:r>
            <a:r>
              <a:rPr lang="en-US" altLang="en-US" sz="2400" dirty="0">
                <a:solidFill>
                  <a:prstClr val="black"/>
                </a:solidFill>
                <a:latin typeface="Myriad Pro"/>
              </a:rPr>
              <a:t>file named Activity 3-</a:t>
            </a:r>
            <a:r>
              <a:rPr kumimoji="0" lang="en-US" altLang="en-US" sz="2400" b="0" i="0" u="none" strike="noStrike" kern="1200" cap="none" spc="0" normalizeH="0" noProof="0" dirty="0">
                <a:ln>
                  <a:noFill/>
                </a:ln>
                <a:solidFill>
                  <a:prstClr val="black"/>
                </a:solidFill>
                <a:effectLst/>
                <a:uLnTx/>
                <a:uFillTx/>
                <a:latin typeface="Myriad Pro"/>
              </a:rPr>
              <a:t>Document for </a:t>
            </a:r>
            <a:r>
              <a:rPr kumimoji="0" lang="en-US" altLang="en-US" sz="2400" b="0" i="0" u="none" strike="noStrike" kern="1200" cap="none" spc="0" normalizeH="0" noProof="0" dirty="0" err="1">
                <a:ln>
                  <a:noFill/>
                </a:ln>
                <a:solidFill>
                  <a:prstClr val="black"/>
                </a:solidFill>
                <a:effectLst/>
                <a:uLnTx/>
                <a:uFillTx/>
                <a:latin typeface="Myriad Pro"/>
              </a:rPr>
              <a:t>summarising</a:t>
            </a:r>
            <a:endParaRPr kumimoji="0" lang="en-US" altLang="en-US" sz="2400" b="0" i="0" u="none" strike="noStrike" kern="1200" cap="none" spc="0" normalizeH="0" baseline="0" noProof="0" dirty="0">
              <a:ln>
                <a:noFill/>
              </a:ln>
              <a:solidFill>
                <a:prstClr val="black"/>
              </a:solidFill>
              <a:effectLst/>
              <a:uLnTx/>
              <a:uFillTx/>
              <a:latin typeface="Myriad Pro"/>
            </a:endParaRPr>
          </a:p>
          <a:p>
            <a:pPr marL="342900" marR="0" lvl="1" indent="-342900" algn="l" defTabSz="914400" rtl="0" eaLnBrk="1" fontAlgn="auto" latinLnBrk="0" hangingPunct="1">
              <a:lnSpc>
                <a:spcPct val="90000"/>
              </a:lnSpc>
              <a:spcBef>
                <a:spcPct val="20000"/>
              </a:spcBef>
              <a:spcAft>
                <a:spcPts val="0"/>
              </a:spcAft>
              <a:buClrTx/>
              <a:buSzTx/>
              <a:buFont typeface="Arial" pitchFamily="34" charset="0"/>
              <a:buChar char="•"/>
              <a:tabLst/>
              <a:defRPr/>
            </a:pPr>
            <a:endParaRPr kumimoji="0" lang="en-US" altLang="en-US" sz="2400" b="1" i="0" u="none" strike="noStrike" kern="1200" cap="none" spc="0" normalizeH="0" baseline="0" noProof="0" dirty="0">
              <a:ln>
                <a:noFill/>
              </a:ln>
              <a:solidFill>
                <a:prstClr val="black"/>
              </a:solidFill>
              <a:effectLst/>
              <a:uLnTx/>
              <a:uFillTx/>
              <a:latin typeface="Myriad Pro"/>
            </a:endParaRPr>
          </a:p>
          <a:p>
            <a:pPr marL="342900" marR="0" lvl="1"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lang="en-US" altLang="en-US" sz="2400" b="1" dirty="0">
                <a:solidFill>
                  <a:prstClr val="black"/>
                </a:solidFill>
                <a:latin typeface="Myriad Pro"/>
              </a:rPr>
              <a:t>Read this document and </a:t>
            </a:r>
            <a:r>
              <a:rPr lang="en-US" altLang="en-US" sz="2400" b="1" dirty="0" err="1">
                <a:solidFill>
                  <a:prstClr val="black"/>
                </a:solidFill>
                <a:latin typeface="Myriad Pro"/>
              </a:rPr>
              <a:t>summarise</a:t>
            </a:r>
            <a:r>
              <a:rPr lang="en-US" altLang="en-US" sz="2400" b="1" dirty="0">
                <a:solidFill>
                  <a:prstClr val="black"/>
                </a:solidFill>
                <a:latin typeface="Myriad Pro"/>
              </a:rPr>
              <a:t> it in 100 words and share it to your lecturer for feedback.</a:t>
            </a:r>
            <a:endParaRPr kumimoji="0" lang="en-US" altLang="en-US" sz="2400" b="1" i="0" u="none" strike="noStrike" kern="1200" cap="none" spc="0" normalizeH="0" baseline="0" noProof="0" dirty="0">
              <a:ln>
                <a:noFill/>
              </a:ln>
              <a:solidFill>
                <a:prstClr val="black"/>
              </a:solidFill>
              <a:effectLst/>
              <a:uLnTx/>
              <a:uFillTx/>
              <a:latin typeface="Myriad Pro"/>
            </a:endParaRPr>
          </a:p>
        </p:txBody>
      </p:sp>
      <p:pic>
        <p:nvPicPr>
          <p:cNvPr id="7172" name="Picture 4" descr="Group Work - Meaning, Benefits, and Implementation | Marketing91">
            <a:extLst>
              <a:ext uri="{FF2B5EF4-FFF2-40B4-BE49-F238E27FC236}">
                <a16:creationId xmlns:a16="http://schemas.microsoft.com/office/drawing/2014/main" id="{088DD300-26BF-0205-7B99-FCC6AD2D5A5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9165265" y="457201"/>
            <a:ext cx="1146273" cy="844608"/>
          </a:xfrm>
          <a:prstGeom prst="rect">
            <a:avLst/>
          </a:prstGeom>
          <a:solidFill>
            <a:srgbClr val="FFFFFF"/>
          </a:solidFill>
        </p:spPr>
      </p:pic>
    </p:spTree>
    <p:extLst>
      <p:ext uri="{BB962C8B-B14F-4D97-AF65-F5344CB8AC3E}">
        <p14:creationId xmlns:p14="http://schemas.microsoft.com/office/powerpoint/2010/main" val="3951851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2"/>
                                        </p:tgtEl>
                                        <p:attrNameLst>
                                          <p:attrName>style.visibility</p:attrName>
                                        </p:attrNameLst>
                                      </p:cBhvr>
                                      <p:to>
                                        <p:strVal val="visible"/>
                                      </p:to>
                                    </p:set>
                                    <p:anim calcmode="lin" valueType="num">
                                      <p:cBhvr additive="base">
                                        <p:cTn id="11" dur="500" fill="hold"/>
                                        <p:tgtEl>
                                          <p:spTgt spid="7172"/>
                                        </p:tgtEl>
                                        <p:attrNameLst>
                                          <p:attrName>ppt_x</p:attrName>
                                        </p:attrNameLst>
                                      </p:cBhvr>
                                      <p:tavLst>
                                        <p:tav tm="0">
                                          <p:val>
                                            <p:strVal val="#ppt_x"/>
                                          </p:val>
                                        </p:tav>
                                        <p:tav tm="100000">
                                          <p:val>
                                            <p:strVal val="#ppt_x"/>
                                          </p:val>
                                        </p:tav>
                                      </p:tavLst>
                                    </p:anim>
                                    <p:anim calcmode="lin" valueType="num">
                                      <p:cBhvr additive="base">
                                        <p:cTn id="12" dur="500" fill="hold"/>
                                        <p:tgtEl>
                                          <p:spTgt spid="717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76FFB-6672-D702-C959-9A032D4620E4}"/>
              </a:ext>
            </a:extLst>
          </p:cNvPr>
          <p:cNvSpPr>
            <a:spLocks noGrp="1"/>
          </p:cNvSpPr>
          <p:nvPr>
            <p:ph type="title"/>
          </p:nvPr>
        </p:nvSpPr>
        <p:spPr/>
        <p:txBody>
          <a:bodyPr/>
          <a:lstStyle/>
          <a:p>
            <a:r>
              <a:rPr lang="en-GB" b="1" dirty="0"/>
              <a:t>Next session…</a:t>
            </a:r>
          </a:p>
        </p:txBody>
      </p:sp>
      <p:sp>
        <p:nvSpPr>
          <p:cNvPr id="3" name="Content Placeholder 2">
            <a:extLst>
              <a:ext uri="{FF2B5EF4-FFF2-40B4-BE49-F238E27FC236}">
                <a16:creationId xmlns:a16="http://schemas.microsoft.com/office/drawing/2014/main" id="{CEB71CEE-5ED5-2148-39D2-CAE20519FCB0}"/>
              </a:ext>
            </a:extLst>
          </p:cNvPr>
          <p:cNvSpPr>
            <a:spLocks noGrp="1"/>
          </p:cNvSpPr>
          <p:nvPr>
            <p:ph idx="1"/>
          </p:nvPr>
        </p:nvSpPr>
        <p:spPr/>
        <p:txBody>
          <a:bodyPr>
            <a:normAutofit fontScale="77500" lnSpcReduction="20000"/>
          </a:bodyPr>
          <a:lstStyle/>
          <a:p>
            <a:pPr marL="0" indent="0">
              <a:buNone/>
            </a:pPr>
            <a:r>
              <a:rPr lang="en-GB" dirty="0"/>
              <a:t>We will </a:t>
            </a:r>
          </a:p>
          <a:p>
            <a:r>
              <a:rPr lang="en-GB" dirty="0"/>
              <a:t>Revise diagrammatic note-taking strategy</a:t>
            </a:r>
          </a:p>
          <a:p>
            <a:endParaRPr lang="en-GB" dirty="0"/>
          </a:p>
          <a:p>
            <a:r>
              <a:rPr lang="en-GB" dirty="0"/>
              <a:t>Revise using Turnitin submission software</a:t>
            </a:r>
          </a:p>
          <a:p>
            <a:endParaRPr lang="en-GB" dirty="0"/>
          </a:p>
          <a:p>
            <a:r>
              <a:rPr lang="en-GB" dirty="0"/>
              <a:t>Complete Task 2 – Academic Skills Practice – </a:t>
            </a:r>
            <a:r>
              <a:rPr lang="en-GB" dirty="0">
                <a:solidFill>
                  <a:srgbClr val="FF0000"/>
                </a:solidFill>
                <a:highlight>
                  <a:srgbClr val="00FFFF"/>
                </a:highlight>
              </a:rPr>
              <a:t>This task MUST be completed and submitted in class before the end of your session.</a:t>
            </a:r>
          </a:p>
          <a:p>
            <a:endParaRPr lang="en-GB" dirty="0"/>
          </a:p>
          <a:p>
            <a:pPr marL="0" indent="0">
              <a:buNone/>
            </a:pPr>
            <a:endParaRPr lang="en-GB" dirty="0"/>
          </a:p>
          <a:p>
            <a:pPr marL="0" indent="0">
              <a:buNone/>
            </a:pPr>
            <a:r>
              <a:rPr lang="en-GB" dirty="0"/>
              <a:t>Don’t forget to revise </a:t>
            </a:r>
          </a:p>
        </p:txBody>
      </p:sp>
      <p:pic>
        <p:nvPicPr>
          <p:cNvPr id="5" name="Picture 4" descr="A yellow smiley face with black background&#10;&#10;Description automatically generated">
            <a:extLst>
              <a:ext uri="{FF2B5EF4-FFF2-40B4-BE49-F238E27FC236}">
                <a16:creationId xmlns:a16="http://schemas.microsoft.com/office/drawing/2014/main" id="{CB5B821E-25BD-A1F0-92D6-D72DD6F012E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14443" y="3750391"/>
            <a:ext cx="1728192" cy="1766842"/>
          </a:xfrm>
          <a:prstGeom prst="rect">
            <a:avLst/>
          </a:prstGeom>
        </p:spPr>
      </p:pic>
    </p:spTree>
    <p:extLst>
      <p:ext uri="{BB962C8B-B14F-4D97-AF65-F5344CB8AC3E}">
        <p14:creationId xmlns:p14="http://schemas.microsoft.com/office/powerpoint/2010/main" val="2042506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 calcmode="lin" valueType="num">
                                      <p:cBhvr additive="base">
                                        <p:cTn id="2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8" end="8"/>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a:xfrm>
            <a:off x="1981200" y="74613"/>
            <a:ext cx="8229600" cy="1143000"/>
          </a:xfrm>
        </p:spPr>
        <p:txBody>
          <a:bodyPr anchor="ctr">
            <a:normAutofit/>
          </a:bodyPr>
          <a:lstStyle/>
          <a:p>
            <a:r>
              <a:rPr lang="en-GB" b="1" dirty="0"/>
              <a:t>Summary</a:t>
            </a:r>
          </a:p>
        </p:txBody>
      </p:sp>
      <p:sp>
        <p:nvSpPr>
          <p:cNvPr id="3" name="Content Placeholder 2"/>
          <p:cNvSpPr>
            <a:spLocks noGrp="1"/>
          </p:cNvSpPr>
          <p:nvPr>
            <p:ph sz="half" idx="1"/>
          </p:nvPr>
        </p:nvSpPr>
        <p:spPr>
          <a:xfrm>
            <a:off x="561975" y="1120852"/>
            <a:ext cx="8839199" cy="4498897"/>
          </a:xfrm>
        </p:spPr>
        <p:txBody>
          <a:bodyPr>
            <a:noAutofit/>
          </a:bodyPr>
          <a:lstStyle/>
          <a:p>
            <a:pPr>
              <a:lnSpc>
                <a:spcPct val="90000"/>
              </a:lnSpc>
            </a:pPr>
            <a:endParaRPr lang="en-GB" dirty="0"/>
          </a:p>
          <a:p>
            <a:pPr>
              <a:lnSpc>
                <a:spcPct val="90000"/>
              </a:lnSpc>
            </a:pPr>
            <a:r>
              <a:rPr lang="en-GB" dirty="0"/>
              <a:t>What is a summarising</a:t>
            </a:r>
          </a:p>
          <a:p>
            <a:pPr>
              <a:lnSpc>
                <a:spcPct val="90000"/>
              </a:lnSpc>
            </a:pPr>
            <a:endParaRPr lang="en-GB" dirty="0"/>
          </a:p>
          <a:p>
            <a:pPr>
              <a:lnSpc>
                <a:spcPct val="90000"/>
              </a:lnSpc>
            </a:pPr>
            <a:r>
              <a:rPr lang="en-GB" dirty="0"/>
              <a:t>Can you define paraphrasing?</a:t>
            </a:r>
          </a:p>
          <a:p>
            <a:pPr>
              <a:lnSpc>
                <a:spcPct val="90000"/>
              </a:lnSpc>
            </a:pPr>
            <a:endParaRPr lang="en-GB" dirty="0"/>
          </a:p>
          <a:p>
            <a:pPr>
              <a:lnSpc>
                <a:spcPct val="90000"/>
              </a:lnSpc>
            </a:pPr>
            <a:r>
              <a:rPr lang="en-GB" dirty="0"/>
              <a:t>Are you able to share some tips/techniques used in paraphrasing? </a:t>
            </a:r>
          </a:p>
          <a:p>
            <a:pPr>
              <a:lnSpc>
                <a:spcPct val="90000"/>
              </a:lnSpc>
            </a:pPr>
            <a:endParaRPr lang="en-GB" dirty="0"/>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cstate="print"/>
          <a:stretch>
            <a:fillRect/>
          </a:stretch>
        </p:blipFill>
        <p:spPr bwMode="auto">
          <a:xfrm>
            <a:off x="9401174" y="2806432"/>
            <a:ext cx="2486025" cy="2948178"/>
          </a:xfrm>
          <a:prstGeom prst="rect">
            <a:avLst/>
          </a:prstGeom>
          <a:noFill/>
          <a:ln w="9525">
            <a:noFill/>
            <a:miter lim="800000"/>
            <a:headEnd/>
            <a:tailEnd/>
          </a:ln>
        </p:spPr>
      </p:pic>
    </p:spTree>
    <p:extLst>
      <p:ext uri="{BB962C8B-B14F-4D97-AF65-F5344CB8AC3E}">
        <p14:creationId xmlns:p14="http://schemas.microsoft.com/office/powerpoint/2010/main" val="185173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1" presetClass="entr" presetSubtype="0" fill="hold" nodeType="with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77564-23A8-4DAB-A0FF-691CEAEC7587}"/>
              </a:ext>
            </a:extLst>
          </p:cNvPr>
          <p:cNvSpPr>
            <a:spLocks noGrp="1"/>
          </p:cNvSpPr>
          <p:nvPr>
            <p:ph type="title"/>
          </p:nvPr>
        </p:nvSpPr>
        <p:spPr>
          <a:xfrm>
            <a:off x="1981200" y="274638"/>
            <a:ext cx="8229600" cy="778098"/>
          </a:xfrm>
        </p:spPr>
        <p:txBody>
          <a:bodyPr/>
          <a:lstStyle/>
          <a:p>
            <a:r>
              <a:rPr lang="en-GB" b="1" dirty="0"/>
              <a:t>References </a:t>
            </a:r>
          </a:p>
        </p:txBody>
      </p:sp>
      <p:sp>
        <p:nvSpPr>
          <p:cNvPr id="3" name="Content Placeholder 2">
            <a:extLst>
              <a:ext uri="{FF2B5EF4-FFF2-40B4-BE49-F238E27FC236}">
                <a16:creationId xmlns:a16="http://schemas.microsoft.com/office/drawing/2014/main" id="{1397E0CE-8F37-40AE-82FE-3D69732F2DD4}"/>
              </a:ext>
            </a:extLst>
          </p:cNvPr>
          <p:cNvSpPr>
            <a:spLocks noGrp="1"/>
          </p:cNvSpPr>
          <p:nvPr>
            <p:ph idx="1"/>
          </p:nvPr>
        </p:nvSpPr>
        <p:spPr>
          <a:xfrm>
            <a:off x="1703512" y="1196752"/>
            <a:ext cx="8964488" cy="4608512"/>
          </a:xfrm>
        </p:spPr>
        <p:txBody>
          <a:bodyPr>
            <a:normAutofit/>
          </a:bodyPr>
          <a:lstStyle/>
          <a:p>
            <a:pPr marL="0" indent="0">
              <a:lnSpc>
                <a:spcPct val="200000"/>
              </a:lnSpc>
              <a:buNone/>
            </a:pPr>
            <a:endParaRPr lang="en-GB" sz="1400" dirty="0">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48BB667-D781-8C57-9E48-6C86B643A50B}"/>
              </a:ext>
            </a:extLst>
          </p:cNvPr>
          <p:cNvSpPr txBox="1"/>
          <p:nvPr/>
        </p:nvSpPr>
        <p:spPr>
          <a:xfrm>
            <a:off x="521556" y="1196752"/>
            <a:ext cx="10830025" cy="440120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rPr>
              <a:t>Oxford Brookes University, (2024) </a:t>
            </a:r>
            <a:r>
              <a:rPr kumimoji="0" lang="en-GB" b="0" i="1"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rPr>
              <a:t>Academic Writing. </a:t>
            </a:r>
            <a:r>
              <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rPr>
              <a:t>Available at: </a:t>
            </a:r>
            <a:r>
              <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hlinkClick r:id="rId3"/>
              </a:rPr>
              <a:t>https://www.brookes.ac.uk/students/academic-development/online-resources/academic-writing</a:t>
            </a:r>
            <a:r>
              <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rPr>
              <a:t>. Accessed 7/07/24.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rPr>
              <a:t>Neuman, L. (2022) </a:t>
            </a:r>
            <a:r>
              <a:rPr kumimoji="0" lang="en-GB" b="0" i="1"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rPr>
              <a:t>Taboo words – Words to avoid in your paper</a:t>
            </a:r>
            <a:r>
              <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rPr>
              <a:t>. </a:t>
            </a:r>
            <a:endPar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Calibri" panose="020F0502020204030204" pitchFamily="34" charset="0"/>
                <a:cs typeface="Arial" panose="020B0604020202020204" pitchFamily="34" charset="0"/>
              </a:rPr>
              <a:t>Available at </a:t>
            </a:r>
            <a:r>
              <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Calibri" panose="020F0502020204030204" pitchFamily="34" charset="0"/>
                <a:cs typeface="Arial" panose="020B0604020202020204" pitchFamily="34" charset="0"/>
                <a:hlinkClick r:id="rId4"/>
              </a:rPr>
              <a:t>https://www.bachelorprint.com/uk/academic-writing/taboo-words/</a:t>
            </a:r>
            <a:r>
              <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Calibri" panose="020F0502020204030204" pitchFamily="34" charset="0"/>
                <a:cs typeface="Arial" panose="020B0604020202020204" pitchFamily="34" charset="0"/>
              </a:rPr>
              <a:t> (Accessed: 06/07/24)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Myriad Pro"/>
              </a:rPr>
              <a:t>“Hints about </a:t>
            </a:r>
            <a:r>
              <a:rPr kumimoji="0" lang="en-GB" b="0" i="0" u="none" strike="noStrike" kern="1200" cap="none" spc="0" normalizeH="0" baseline="0" noProof="0" dirty="0" err="1">
                <a:ln>
                  <a:noFill/>
                </a:ln>
                <a:solidFill>
                  <a:prstClr val="black"/>
                </a:solidFill>
                <a:effectLst/>
                <a:uLnTx/>
                <a:uFillTx/>
                <a:latin typeface="Myriad Pro"/>
              </a:rPr>
              <a:t>Timethrift</a:t>
            </a:r>
            <a:r>
              <a:rPr kumimoji="0" lang="en-GB" b="0" i="0" u="none" strike="noStrike" kern="1200" cap="none" spc="0" normalizeH="0" baseline="0" noProof="0" dirty="0">
                <a:ln>
                  <a:noFill/>
                </a:ln>
                <a:solidFill>
                  <a:prstClr val="black"/>
                </a:solidFill>
                <a:effectLst/>
                <a:uLnTx/>
                <a:uFillTx/>
                <a:latin typeface="Myriad Pro"/>
              </a:rPr>
              <a:t>” by author unknown in Volume 1 No. 15 of The Leisure Hour magazine (8 </a:t>
            </a:r>
            <a:r>
              <a:rPr kumimoji="0" lang="en-GB" b="0" i="0" u="none" strike="noStrike" kern="1200" cap="none" spc="0" normalizeH="0" baseline="0" noProof="0" dirty="0" err="1">
                <a:ln>
                  <a:noFill/>
                </a:ln>
                <a:solidFill>
                  <a:prstClr val="black"/>
                </a:solidFill>
                <a:effectLst/>
                <a:uLnTx/>
                <a:uFillTx/>
                <a:latin typeface="Myriad Pro"/>
              </a:rPr>
              <a:t>th</a:t>
            </a:r>
            <a:r>
              <a:rPr kumimoji="0" lang="en-GB" b="0" i="0" u="none" strike="noStrike" kern="1200" cap="none" spc="0" normalizeH="0" baseline="0" noProof="0" dirty="0">
                <a:ln>
                  <a:noFill/>
                </a:ln>
                <a:solidFill>
                  <a:prstClr val="black"/>
                </a:solidFill>
                <a:effectLst/>
                <a:uLnTx/>
                <a:uFillTx/>
                <a:latin typeface="Myriad Pro"/>
              </a:rPr>
              <a:t> April 1852) and the full text of the article can be found online at </a:t>
            </a:r>
            <a:r>
              <a:rPr kumimoji="0" lang="en-GB" b="0" i="0" u="none" strike="noStrike" kern="1200" cap="none" spc="0" normalizeH="0" baseline="0" noProof="0" dirty="0">
                <a:ln>
                  <a:noFill/>
                </a:ln>
                <a:solidFill>
                  <a:prstClr val="black"/>
                </a:solidFill>
                <a:effectLst/>
                <a:uLnTx/>
                <a:uFillTx/>
                <a:latin typeface="Myriad Pro"/>
                <a:hlinkClick r:id="rId5"/>
              </a:rPr>
              <a:t>https://hdl.handle.net/2027/uc1.a0006340913?urlappend=%3Bseq=243</a:t>
            </a:r>
            <a:endParaRPr kumimoji="0" lang="en-GB" b="0" i="0" u="none" strike="noStrike" kern="1200" cap="none" spc="0" normalizeH="0" baseline="0" noProof="0" dirty="0">
              <a:ln>
                <a:noFill/>
              </a:ln>
              <a:solidFill>
                <a:prstClr val="black"/>
              </a:solidFill>
              <a:effectLst/>
              <a:uLnTx/>
              <a:uFillTx/>
              <a:latin typeface="Myriad Pro"/>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a:ln>
                <a:noFill/>
              </a:ln>
              <a:solidFill>
                <a:prstClr val="black"/>
              </a:solidFill>
              <a:effectLst/>
              <a:uLnTx/>
              <a:uFillTx/>
              <a:latin typeface="Myriad Pro"/>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Myriad Pro"/>
              </a:rPr>
              <a:t>Tripathy, M. (2018) ‘Building Quality Teamwork to Achieve Excellence in Business Organizations’, </a:t>
            </a:r>
            <a:r>
              <a:rPr kumimoji="0" lang="en-GB" b="0" i="1" u="none" strike="noStrike" kern="1200" cap="none" spc="0" normalizeH="0" baseline="0" noProof="0" dirty="0">
                <a:ln>
                  <a:noFill/>
                </a:ln>
                <a:solidFill>
                  <a:prstClr val="black"/>
                </a:solidFill>
                <a:effectLst/>
                <a:uLnTx/>
                <a:uFillTx/>
                <a:latin typeface="Myriad Pro"/>
              </a:rPr>
              <a:t>International Research Journal of Management, IT &amp; Social Sciences. </a:t>
            </a:r>
            <a:r>
              <a:rPr kumimoji="0" lang="en-GB" b="0" i="0" u="none" strike="noStrike" kern="1200" cap="none" spc="0" normalizeH="0" baseline="0" noProof="0" dirty="0">
                <a:ln>
                  <a:noFill/>
                </a:ln>
                <a:solidFill>
                  <a:prstClr val="black"/>
                </a:solidFill>
                <a:effectLst/>
                <a:uLnTx/>
                <a:uFillTx/>
                <a:latin typeface="Myriad Pro"/>
              </a:rPr>
              <a:t>Available at https://sloap.org/journals/index.php/irjmis/ Vol. 5 No. 3, May 2018, pages: 1~7</a:t>
            </a:r>
            <a:endParaRPr kumimoji="0" lang="en-GB" b="0" i="0" u="none" strike="noStrike" kern="1200" cap="none" spc="0" normalizeH="0" baseline="0" noProof="0" dirty="0">
              <a:ln>
                <a:noFill/>
              </a:ln>
              <a:solidFill>
                <a:prstClr val="black"/>
              </a:solidFill>
              <a:effectLst/>
              <a:uLnTx/>
              <a:uFillTx/>
              <a:latin typeface="Segoe UI" panose="020B0502040204020203"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Segoe UI" panose="020B0502040204020203"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3472895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203180DC-4954-2906-7E26-06B753AB59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A94191-B74C-49B5-B7BC-EB455EAA888E}"/>
              </a:ext>
            </a:extLst>
          </p:cNvPr>
          <p:cNvSpPr>
            <a:spLocks noGrp="1"/>
          </p:cNvSpPr>
          <p:nvPr>
            <p:ph type="title"/>
          </p:nvPr>
        </p:nvSpPr>
        <p:spPr>
          <a:xfrm>
            <a:off x="1605099" y="134636"/>
            <a:ext cx="8229600" cy="944980"/>
          </a:xfrm>
        </p:spPr>
        <p:txBody>
          <a:bodyPr vert="horz" lIns="91440" tIns="45720" rIns="91440" bIns="45720" rtlCol="0" anchor="ctr">
            <a:normAutofit/>
          </a:bodyPr>
          <a:lstStyle/>
          <a:p>
            <a:r>
              <a:rPr lang="en-GB" b="1" dirty="0"/>
              <a:t>Paraphrasing Activity </a:t>
            </a:r>
          </a:p>
        </p:txBody>
      </p:sp>
      <p:sp>
        <p:nvSpPr>
          <p:cNvPr id="5" name="Title 1">
            <a:extLst>
              <a:ext uri="{FF2B5EF4-FFF2-40B4-BE49-F238E27FC236}">
                <a16:creationId xmlns:a16="http://schemas.microsoft.com/office/drawing/2014/main" id="{7854855A-D8CA-A002-B578-8C6811106F81}"/>
              </a:ext>
            </a:extLst>
          </p:cNvPr>
          <p:cNvSpPr txBox="1">
            <a:spLocks/>
          </p:cNvSpPr>
          <p:nvPr/>
        </p:nvSpPr>
        <p:spPr>
          <a:xfrm>
            <a:off x="598552" y="1277636"/>
            <a:ext cx="11226504" cy="4394446"/>
          </a:xfrm>
          <a:prstGeom prst="rect">
            <a:avLst/>
          </a:prstGeom>
        </p:spPr>
        <p:txBody>
          <a:bodyPr vert="horz" lIns="91440" tIns="45720" rIns="91440" bIns="4572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lvl="0">
              <a:lnSpc>
                <a:spcPct val="90000"/>
              </a:lnSpc>
              <a:spcBef>
                <a:spcPct val="20000"/>
              </a:spcBef>
              <a:defRPr/>
            </a:pPr>
            <a:r>
              <a:rPr kumimoji="0" lang="en-US" altLang="en-US" sz="2000" b="0" i="0" u="none" strike="noStrike" kern="1200" cap="none" spc="0" normalizeH="0" baseline="0" noProof="0" dirty="0">
                <a:ln>
                  <a:noFill/>
                </a:ln>
                <a:solidFill>
                  <a:prstClr val="black"/>
                </a:solidFill>
                <a:effectLst/>
                <a:uLnTx/>
                <a:uFillTx/>
                <a:latin typeface="Myriad Pro"/>
              </a:rPr>
              <a:t>Students are invited to return to </a:t>
            </a:r>
            <a:r>
              <a:rPr lang="en-US" altLang="en-US" sz="2000" dirty="0">
                <a:solidFill>
                  <a:prstClr val="black"/>
                </a:solidFill>
                <a:latin typeface="Myriad Pro"/>
              </a:rPr>
              <a:t>the Moodle page, to the </a:t>
            </a:r>
            <a:r>
              <a:rPr lang="en-GB" altLang="en-US" sz="2000" dirty="0"/>
              <a:t>online reading list (or click this link)</a:t>
            </a:r>
          </a:p>
          <a:p>
            <a:pPr lvl="0">
              <a:lnSpc>
                <a:spcPct val="90000"/>
              </a:lnSpc>
              <a:spcBef>
                <a:spcPct val="20000"/>
              </a:spcBef>
              <a:defRPr/>
            </a:pPr>
            <a:r>
              <a:rPr lang="en-GB" sz="2000" dirty="0">
                <a:hlinkClick r:id="rId3"/>
              </a:rPr>
              <a:t>LCLM4001_BIRM: Online Reading </a:t>
            </a:r>
            <a:r>
              <a:rPr lang="en-GB" sz="3200" dirty="0">
                <a:hlinkClick r:id="rId3"/>
              </a:rPr>
              <a:t>List | Home</a:t>
            </a:r>
            <a:r>
              <a:rPr lang="en-US" altLang="en-US" sz="3200" dirty="0">
                <a:solidFill>
                  <a:prstClr val="black"/>
                </a:solidFill>
                <a:latin typeface="Myriad Pro"/>
              </a:rPr>
              <a:t> </a:t>
            </a:r>
          </a:p>
          <a:p>
            <a:pPr lvl="0" algn="l">
              <a:lnSpc>
                <a:spcPct val="90000"/>
              </a:lnSpc>
              <a:spcBef>
                <a:spcPct val="20000"/>
              </a:spcBef>
              <a:defRPr/>
            </a:pP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Find 				</a:t>
            </a:r>
            <a:r>
              <a:rPr lang="en-US" altLang="en-US" sz="3200" dirty="0">
                <a:solidFill>
                  <a:prstClr val="black"/>
                </a:solidFill>
                <a:latin typeface="Myriad Pro"/>
              </a:rPr>
              <a:t>	</a:t>
            </a:r>
            <a:r>
              <a:rPr lang="en-US" altLang="en-US" sz="1400" dirty="0">
                <a:solidFill>
                  <a:prstClr val="black"/>
                </a:solidFill>
                <a:latin typeface="Myriad Pro"/>
              </a:rPr>
              <a:t>Click on t</a:t>
            </a:r>
            <a:r>
              <a:rPr kumimoji="0" lang="en-US" altLang="en-US" sz="1400" b="0" i="0" u="none" strike="noStrike" kern="1200" cap="none" spc="0" normalizeH="0" noProof="0" dirty="0">
                <a:ln>
                  <a:noFill/>
                </a:ln>
                <a:solidFill>
                  <a:prstClr val="black"/>
                </a:solidFill>
                <a:effectLst/>
                <a:uLnTx/>
                <a:uFillTx/>
                <a:latin typeface="Myriad Pro"/>
              </a:rPr>
              <a:t>he section in yellow and on the page,</a:t>
            </a:r>
          </a:p>
          <a:p>
            <a:pPr lvl="0" algn="l">
              <a:lnSpc>
                <a:spcPct val="90000"/>
              </a:lnSpc>
              <a:spcBef>
                <a:spcPct val="20000"/>
              </a:spcBef>
              <a:defRPr/>
            </a:pPr>
            <a:r>
              <a:rPr lang="en-US" altLang="en-US" sz="1400" dirty="0">
                <a:solidFill>
                  <a:prstClr val="black"/>
                </a:solidFill>
                <a:latin typeface="Myriad Pro"/>
              </a:rPr>
              <a:t>					</a:t>
            </a:r>
            <a:r>
              <a:rPr kumimoji="0" lang="en-US" altLang="en-US" sz="1400" b="0" i="0" u="none" strike="noStrike" kern="1200" cap="none" spc="0" normalizeH="0" noProof="0" dirty="0">
                <a:ln>
                  <a:noFill/>
                </a:ln>
                <a:solidFill>
                  <a:prstClr val="black"/>
                </a:solidFill>
                <a:effectLst/>
                <a:uLnTx/>
                <a:uFillTx/>
                <a:latin typeface="Myriad Pro"/>
              </a:rPr>
              <a:t> scroll down</a:t>
            </a:r>
          </a:p>
          <a:p>
            <a:pPr lvl="0" algn="l">
              <a:lnSpc>
                <a:spcPct val="90000"/>
              </a:lnSpc>
              <a:spcBef>
                <a:spcPct val="20000"/>
              </a:spcBef>
              <a:defRPr/>
            </a:pPr>
            <a:endParaRPr lang="en-US" altLang="en-US" sz="1100" dirty="0">
              <a:solidFill>
                <a:prstClr val="black"/>
              </a:solidFill>
              <a:latin typeface="Myriad Pro"/>
            </a:endParaRPr>
          </a:p>
          <a:p>
            <a:pPr lvl="0" algn="l">
              <a:lnSpc>
                <a:spcPct val="90000"/>
              </a:lnSpc>
              <a:spcBef>
                <a:spcPct val="20000"/>
              </a:spcBef>
              <a:defRPr/>
            </a:pPr>
            <a:endParaRPr kumimoji="0" lang="en-US" altLang="en-US" sz="1100" b="0" i="0" u="none" strike="noStrike" kern="1200" cap="none" spc="0" normalizeH="0" noProof="0" dirty="0">
              <a:ln>
                <a:noFill/>
              </a:ln>
              <a:solidFill>
                <a:prstClr val="black"/>
              </a:solidFill>
              <a:effectLst/>
              <a:uLnTx/>
              <a:uFillTx/>
              <a:latin typeface="Myriad Pro"/>
            </a:endParaRPr>
          </a:p>
          <a:p>
            <a:pPr lvl="0" algn="l">
              <a:lnSpc>
                <a:spcPct val="90000"/>
              </a:lnSpc>
              <a:spcBef>
                <a:spcPct val="20000"/>
              </a:spcBef>
              <a:defRPr/>
            </a:pPr>
            <a:endParaRPr lang="en-US" altLang="en-US" sz="1100" dirty="0">
              <a:solidFill>
                <a:prstClr val="black"/>
              </a:solidFill>
              <a:latin typeface="Myriad Pro"/>
            </a:endParaRPr>
          </a:p>
          <a:p>
            <a:pPr lvl="0" algn="l">
              <a:lnSpc>
                <a:spcPct val="90000"/>
              </a:lnSpc>
              <a:spcBef>
                <a:spcPct val="20000"/>
              </a:spcBef>
              <a:defRPr/>
            </a:pPr>
            <a:endParaRPr kumimoji="0" lang="en-US" altLang="en-US" sz="1100" b="0" i="0" u="none" strike="noStrike" kern="1200" cap="none" spc="0" normalizeH="0" noProof="0" dirty="0">
              <a:ln>
                <a:noFill/>
              </a:ln>
              <a:solidFill>
                <a:prstClr val="black"/>
              </a:solidFill>
              <a:effectLst/>
              <a:uLnTx/>
              <a:uFillTx/>
              <a:latin typeface="Myriad Pro"/>
            </a:endParaRPr>
          </a:p>
          <a:p>
            <a:pPr lvl="0" algn="l">
              <a:lnSpc>
                <a:spcPct val="90000"/>
              </a:lnSpc>
              <a:spcBef>
                <a:spcPct val="20000"/>
              </a:spcBef>
              <a:defRPr/>
            </a:pPr>
            <a:endParaRPr lang="en-US" altLang="en-US" sz="1100" noProof="0" dirty="0">
              <a:solidFill>
                <a:prstClr val="black"/>
              </a:solidFill>
              <a:latin typeface="Myriad Pro"/>
            </a:endParaRPr>
          </a:p>
          <a:p>
            <a:pPr lvl="0" algn="l">
              <a:lnSpc>
                <a:spcPct val="90000"/>
              </a:lnSpc>
              <a:spcBef>
                <a:spcPct val="20000"/>
              </a:spcBef>
              <a:defRPr/>
            </a:pPr>
            <a:endParaRPr kumimoji="0" lang="en-US" altLang="en-US" sz="1100" b="0" i="0" u="none" strike="noStrike" kern="1200" cap="none" spc="0" normalizeH="0" dirty="0">
              <a:ln>
                <a:noFill/>
              </a:ln>
              <a:solidFill>
                <a:prstClr val="black"/>
              </a:solidFill>
              <a:effectLst/>
              <a:uLnTx/>
              <a:uFillTx/>
              <a:latin typeface="Myriad Pro"/>
            </a:endParaRPr>
          </a:p>
          <a:p>
            <a:pPr lvl="0" algn="l">
              <a:lnSpc>
                <a:spcPct val="90000"/>
              </a:lnSpc>
              <a:spcBef>
                <a:spcPct val="20000"/>
              </a:spcBef>
              <a:defRPr/>
            </a:pPr>
            <a:endParaRPr lang="en-US" altLang="en-US" sz="1100" noProof="0" dirty="0">
              <a:solidFill>
                <a:prstClr val="black"/>
              </a:solidFill>
              <a:latin typeface="Myriad Pro"/>
            </a:endParaRPr>
          </a:p>
          <a:p>
            <a:pPr lvl="0" algn="l">
              <a:lnSpc>
                <a:spcPct val="90000"/>
              </a:lnSpc>
              <a:spcBef>
                <a:spcPct val="20000"/>
              </a:spcBef>
              <a:defRPr/>
            </a:pPr>
            <a:endParaRPr kumimoji="0" lang="en-US" altLang="en-US" sz="1100" b="0" i="0" u="none" strike="noStrike" kern="1200" cap="none" spc="0" normalizeH="0" dirty="0">
              <a:ln>
                <a:noFill/>
              </a:ln>
              <a:solidFill>
                <a:prstClr val="black"/>
              </a:solidFill>
              <a:effectLst/>
              <a:uLnTx/>
              <a:uFillTx/>
              <a:latin typeface="Myriad Pro"/>
            </a:endParaRPr>
          </a:p>
          <a:p>
            <a:pPr lvl="0" algn="l">
              <a:lnSpc>
                <a:spcPct val="90000"/>
              </a:lnSpc>
              <a:spcBef>
                <a:spcPct val="20000"/>
              </a:spcBef>
              <a:defRPr/>
            </a:pPr>
            <a:r>
              <a:rPr lang="en-US" altLang="en-US" sz="1800" dirty="0">
                <a:solidFill>
                  <a:prstClr val="black"/>
                </a:solidFill>
                <a:latin typeface="Myriad Pro"/>
              </a:rPr>
              <a:t>Until you find </a:t>
            </a:r>
            <a:r>
              <a:rPr kumimoji="0" lang="en-US" altLang="en-US" sz="1800" b="0" i="0" u="none" strike="noStrike" kern="1200" cap="none" spc="0" normalizeH="0" noProof="0" dirty="0">
                <a:ln>
                  <a:noFill/>
                </a:ln>
                <a:solidFill>
                  <a:prstClr val="black"/>
                </a:solidFill>
                <a:effectLst/>
                <a:uLnTx/>
                <a:uFillTx/>
                <a:latin typeface="Myriad Pro"/>
              </a:rPr>
              <a:t>section titled </a:t>
            </a:r>
          </a:p>
          <a:p>
            <a:pPr lvl="0" algn="l">
              <a:lnSpc>
                <a:spcPct val="90000"/>
              </a:lnSpc>
              <a:spcBef>
                <a:spcPct val="20000"/>
              </a:spcBef>
              <a:defRPr/>
            </a:pPr>
            <a:r>
              <a:rPr kumimoji="0" lang="en-US" altLang="en-US" sz="1800" b="0" i="0" u="none" strike="noStrike" kern="1200" cap="none" spc="0" normalizeH="0" noProof="0" dirty="0">
                <a:ln>
                  <a:noFill/>
                </a:ln>
                <a:solidFill>
                  <a:prstClr val="black"/>
                </a:solidFill>
                <a:effectLst/>
                <a:highlight>
                  <a:srgbClr val="00FF00"/>
                </a:highlight>
                <a:uLnTx/>
                <a:uFillTx/>
                <a:latin typeface="Myriad Pro"/>
              </a:rPr>
              <a:t>“</a:t>
            </a:r>
            <a:r>
              <a:rPr kumimoji="0" lang="en-US" altLang="en-US" sz="1800" b="1" i="0" u="none" strike="noStrike" kern="1200" cap="none" spc="0" normalizeH="0" noProof="0" dirty="0">
                <a:ln>
                  <a:noFill/>
                </a:ln>
                <a:solidFill>
                  <a:prstClr val="black"/>
                </a:solidFill>
                <a:effectLst/>
                <a:highlight>
                  <a:srgbClr val="00FF00"/>
                </a:highlight>
                <a:uLnTx/>
                <a:uFillTx/>
                <a:latin typeface="Myriad Pro"/>
              </a:rPr>
              <a:t>Make it happen”</a:t>
            </a:r>
            <a:r>
              <a:rPr kumimoji="0" lang="en-US" altLang="en-US" sz="1800" b="0" i="0" u="none" strike="noStrike" kern="1200" cap="none" spc="0" normalizeH="0" noProof="0" dirty="0">
                <a:ln>
                  <a:noFill/>
                </a:ln>
                <a:solidFill>
                  <a:prstClr val="black"/>
                </a:solidFill>
                <a:effectLst/>
                <a:highlight>
                  <a:srgbClr val="00FF00"/>
                </a:highlight>
                <a:uLnTx/>
                <a:uFillTx/>
                <a:latin typeface="Myriad Pro"/>
              </a:rPr>
              <a:t>.  On page 3.</a:t>
            </a:r>
          </a:p>
          <a:p>
            <a:pPr lvl="0" algn="l">
              <a:lnSpc>
                <a:spcPct val="90000"/>
              </a:lnSpc>
              <a:spcBef>
                <a:spcPct val="20000"/>
              </a:spcBef>
              <a:defRPr/>
            </a:pPr>
            <a:r>
              <a:rPr kumimoji="0" lang="en-US" altLang="en-US" sz="1800" b="0" i="0" u="none" strike="noStrike" kern="1200" cap="none" spc="0" normalizeH="0" noProof="0" dirty="0">
                <a:ln>
                  <a:noFill/>
                </a:ln>
                <a:solidFill>
                  <a:prstClr val="black"/>
                </a:solidFill>
                <a:effectLst/>
                <a:uLnTx/>
                <a:uFillTx/>
                <a:latin typeface="Myriad Pro"/>
              </a:rPr>
              <a:t>And paraphrase all the 7 sections there.</a:t>
            </a:r>
          </a:p>
          <a:p>
            <a:pPr lvl="0">
              <a:lnSpc>
                <a:spcPct val="90000"/>
              </a:lnSpc>
              <a:spcBef>
                <a:spcPct val="20000"/>
              </a:spcBef>
              <a:defRPr/>
            </a:pPr>
            <a:r>
              <a:rPr kumimoji="0" lang="en-US" altLang="en-US" sz="3200" b="0" i="0" u="none" strike="noStrike" kern="1200" cap="none" spc="0" normalizeH="0" noProof="0" dirty="0">
                <a:ln>
                  <a:noFill/>
                </a:ln>
                <a:solidFill>
                  <a:prstClr val="black"/>
                </a:solidFill>
                <a:effectLst/>
                <a:uLnTx/>
                <a:uFillTx/>
                <a:latin typeface="Myriad Pro"/>
                <a:ea typeface="+mj-ea"/>
                <a:cs typeface="+mj-cs"/>
              </a:rPr>
              <a:t> </a:t>
            </a:r>
            <a:endParaRPr kumimoji="0" lang="en-US" altLang="en-US" sz="3200" b="0" i="0" u="none" strike="noStrike" kern="1200" cap="none" spc="0" normalizeH="0" baseline="0" noProof="0" dirty="0">
              <a:ln>
                <a:noFill/>
              </a:ln>
              <a:solidFill>
                <a:prstClr val="black"/>
              </a:solidFill>
              <a:effectLst/>
              <a:uLnTx/>
              <a:uFillTx/>
              <a:latin typeface="Myriad Pro"/>
              <a:ea typeface="+mj-ea"/>
              <a:cs typeface="+mj-cs"/>
            </a:endParaRPr>
          </a:p>
        </p:txBody>
      </p:sp>
      <p:pic>
        <p:nvPicPr>
          <p:cNvPr id="7172" name="Picture 4" descr="Group Work - Meaning, Benefits, and Implementation | Marketing91">
            <a:extLst>
              <a:ext uri="{FF2B5EF4-FFF2-40B4-BE49-F238E27FC236}">
                <a16:creationId xmlns:a16="http://schemas.microsoft.com/office/drawing/2014/main" id="{030197BF-CA6A-8757-D699-69B66C93D1E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9834699" y="162535"/>
            <a:ext cx="1551241" cy="944980"/>
          </a:xfrm>
          <a:prstGeom prst="rect">
            <a:avLst/>
          </a:prstGeom>
          <a:solidFill>
            <a:srgbClr val="FFFFFF"/>
          </a:solidFill>
        </p:spPr>
      </p:pic>
      <p:pic>
        <p:nvPicPr>
          <p:cNvPr id="4" name="Picture 3">
            <a:extLst>
              <a:ext uri="{FF2B5EF4-FFF2-40B4-BE49-F238E27FC236}">
                <a16:creationId xmlns:a16="http://schemas.microsoft.com/office/drawing/2014/main" id="{7B28E22A-30E5-3614-4403-8520E21649F9}"/>
              </a:ext>
            </a:extLst>
          </p:cNvPr>
          <p:cNvPicPr>
            <a:picLocks noChangeAspect="1"/>
          </p:cNvPicPr>
          <p:nvPr/>
        </p:nvPicPr>
        <p:blipFill>
          <a:blip r:embed="rId5"/>
          <a:stretch>
            <a:fillRect/>
          </a:stretch>
        </p:blipFill>
        <p:spPr>
          <a:xfrm>
            <a:off x="1605099" y="2148476"/>
            <a:ext cx="3216349" cy="1726482"/>
          </a:xfrm>
          <a:prstGeom prst="rect">
            <a:avLst/>
          </a:prstGeom>
        </p:spPr>
      </p:pic>
      <p:pic>
        <p:nvPicPr>
          <p:cNvPr id="9" name="Picture 8">
            <a:extLst>
              <a:ext uri="{FF2B5EF4-FFF2-40B4-BE49-F238E27FC236}">
                <a16:creationId xmlns:a16="http://schemas.microsoft.com/office/drawing/2014/main" id="{2E87B1EE-3CCC-0D91-F426-3D55DC745E01}"/>
              </a:ext>
            </a:extLst>
          </p:cNvPr>
          <p:cNvPicPr>
            <a:picLocks noChangeAspect="1"/>
          </p:cNvPicPr>
          <p:nvPr/>
        </p:nvPicPr>
        <p:blipFill>
          <a:blip r:embed="rId6"/>
          <a:stretch>
            <a:fillRect/>
          </a:stretch>
        </p:blipFill>
        <p:spPr>
          <a:xfrm>
            <a:off x="8874882" y="2148476"/>
            <a:ext cx="2968135" cy="1956391"/>
          </a:xfrm>
          <a:prstGeom prst="rect">
            <a:avLst/>
          </a:prstGeom>
        </p:spPr>
      </p:pic>
      <p:pic>
        <p:nvPicPr>
          <p:cNvPr id="6" name="Picture 5">
            <a:extLst>
              <a:ext uri="{FF2B5EF4-FFF2-40B4-BE49-F238E27FC236}">
                <a16:creationId xmlns:a16="http://schemas.microsoft.com/office/drawing/2014/main" id="{9CA1E72D-AB68-09BA-AC48-8354B1F257C9}"/>
              </a:ext>
            </a:extLst>
          </p:cNvPr>
          <p:cNvPicPr>
            <a:picLocks noChangeAspect="1"/>
          </p:cNvPicPr>
          <p:nvPr/>
        </p:nvPicPr>
        <p:blipFill>
          <a:blip r:embed="rId7"/>
          <a:stretch>
            <a:fillRect/>
          </a:stretch>
        </p:blipFill>
        <p:spPr>
          <a:xfrm>
            <a:off x="4968181" y="3429000"/>
            <a:ext cx="3410274" cy="2336108"/>
          </a:xfrm>
          <a:prstGeom prst="rect">
            <a:avLst/>
          </a:prstGeom>
        </p:spPr>
      </p:pic>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124499F5-ECED-6253-6E97-AEA7A6651F06}"/>
                  </a:ext>
                </a:extLst>
              </p14:cNvPr>
              <p14:cNvContentPartPr/>
              <p14:nvPr/>
            </p14:nvContentPartPr>
            <p14:xfrm>
              <a:off x="4412302" y="3680540"/>
              <a:ext cx="637560" cy="466200"/>
            </p14:xfrm>
          </p:contentPart>
        </mc:Choice>
        <mc:Fallback xmlns="">
          <p:pic>
            <p:nvPicPr>
              <p:cNvPr id="7" name="Ink 6">
                <a:extLst>
                  <a:ext uri="{FF2B5EF4-FFF2-40B4-BE49-F238E27FC236}">
                    <a16:creationId xmlns:a16="http://schemas.microsoft.com/office/drawing/2014/main" id="{124499F5-ECED-6253-6E97-AEA7A6651F06}"/>
                  </a:ext>
                </a:extLst>
              </p:cNvPr>
              <p:cNvPicPr/>
              <p:nvPr/>
            </p:nvPicPr>
            <p:blipFill>
              <a:blip r:embed="rId9"/>
              <a:stretch>
                <a:fillRect/>
              </a:stretch>
            </p:blipFill>
            <p:spPr>
              <a:xfrm>
                <a:off x="4406182" y="3674415"/>
                <a:ext cx="649800" cy="478449"/>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FB7652B6-7158-C198-F88A-05D3FE334D98}"/>
                  </a:ext>
                </a:extLst>
              </p14:cNvPr>
              <p14:cNvContentPartPr/>
              <p14:nvPr/>
            </p14:nvContentPartPr>
            <p14:xfrm>
              <a:off x="4986142" y="3646700"/>
              <a:ext cx="131040" cy="137880"/>
            </p14:xfrm>
          </p:contentPart>
        </mc:Choice>
        <mc:Fallback xmlns="">
          <p:pic>
            <p:nvPicPr>
              <p:cNvPr id="8" name="Ink 7">
                <a:extLst>
                  <a:ext uri="{FF2B5EF4-FFF2-40B4-BE49-F238E27FC236}">
                    <a16:creationId xmlns:a16="http://schemas.microsoft.com/office/drawing/2014/main" id="{FB7652B6-7158-C198-F88A-05D3FE334D98}"/>
                  </a:ext>
                </a:extLst>
              </p:cNvPr>
              <p:cNvPicPr/>
              <p:nvPr/>
            </p:nvPicPr>
            <p:blipFill>
              <a:blip r:embed="rId11"/>
              <a:stretch>
                <a:fillRect/>
              </a:stretch>
            </p:blipFill>
            <p:spPr>
              <a:xfrm>
                <a:off x="4980022" y="3640580"/>
                <a:ext cx="143280" cy="15012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0" name="Ink 9">
                <a:extLst>
                  <a:ext uri="{FF2B5EF4-FFF2-40B4-BE49-F238E27FC236}">
                    <a16:creationId xmlns:a16="http://schemas.microsoft.com/office/drawing/2014/main" id="{B2944D9B-0B16-8B18-5F35-094B631B31B1}"/>
                  </a:ext>
                </a:extLst>
              </p14:cNvPr>
              <p14:cNvContentPartPr/>
              <p14:nvPr/>
            </p14:nvContentPartPr>
            <p14:xfrm>
              <a:off x="7220302" y="2644176"/>
              <a:ext cx="1434960" cy="797760"/>
            </p14:xfrm>
          </p:contentPart>
        </mc:Choice>
        <mc:Fallback xmlns="">
          <p:pic>
            <p:nvPicPr>
              <p:cNvPr id="10" name="Ink 9">
                <a:extLst>
                  <a:ext uri="{FF2B5EF4-FFF2-40B4-BE49-F238E27FC236}">
                    <a16:creationId xmlns:a16="http://schemas.microsoft.com/office/drawing/2014/main" id="{B2944D9B-0B16-8B18-5F35-094B631B31B1}"/>
                  </a:ext>
                </a:extLst>
              </p:cNvPr>
              <p:cNvPicPr/>
              <p:nvPr/>
            </p:nvPicPr>
            <p:blipFill>
              <a:blip r:embed="rId13"/>
              <a:stretch>
                <a:fillRect/>
              </a:stretch>
            </p:blipFill>
            <p:spPr>
              <a:xfrm>
                <a:off x="7214182" y="2638056"/>
                <a:ext cx="1447200" cy="810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2" name="Ink 11">
                <a:extLst>
                  <a:ext uri="{FF2B5EF4-FFF2-40B4-BE49-F238E27FC236}">
                    <a16:creationId xmlns:a16="http://schemas.microsoft.com/office/drawing/2014/main" id="{26519BFB-5B1B-C2AE-74D0-65CA8D883F39}"/>
                  </a:ext>
                </a:extLst>
              </p14:cNvPr>
              <p14:cNvContentPartPr/>
              <p14:nvPr/>
            </p14:nvContentPartPr>
            <p14:xfrm>
              <a:off x="8420542" y="3147020"/>
              <a:ext cx="171000" cy="255600"/>
            </p14:xfrm>
          </p:contentPart>
        </mc:Choice>
        <mc:Fallback xmlns="">
          <p:pic>
            <p:nvPicPr>
              <p:cNvPr id="12" name="Ink 11">
                <a:extLst>
                  <a:ext uri="{FF2B5EF4-FFF2-40B4-BE49-F238E27FC236}">
                    <a16:creationId xmlns:a16="http://schemas.microsoft.com/office/drawing/2014/main" id="{26519BFB-5B1B-C2AE-74D0-65CA8D883F39}"/>
                  </a:ext>
                </a:extLst>
              </p:cNvPr>
              <p:cNvPicPr/>
              <p:nvPr/>
            </p:nvPicPr>
            <p:blipFill>
              <a:blip r:embed="rId15"/>
              <a:stretch>
                <a:fillRect/>
              </a:stretch>
            </p:blipFill>
            <p:spPr>
              <a:xfrm>
                <a:off x="8414422" y="3140900"/>
                <a:ext cx="183240" cy="26784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3" name="Ink 12">
                <a:extLst>
                  <a:ext uri="{FF2B5EF4-FFF2-40B4-BE49-F238E27FC236}">
                    <a16:creationId xmlns:a16="http://schemas.microsoft.com/office/drawing/2014/main" id="{5596D15D-D02D-99AD-02F4-7D3E8B68EAA1}"/>
                  </a:ext>
                </a:extLst>
              </p14:cNvPr>
              <p14:cNvContentPartPr/>
              <p14:nvPr/>
            </p14:nvContentPartPr>
            <p14:xfrm>
              <a:off x="8420542" y="3391460"/>
              <a:ext cx="148320" cy="360"/>
            </p14:xfrm>
          </p:contentPart>
        </mc:Choice>
        <mc:Fallback xmlns="">
          <p:pic>
            <p:nvPicPr>
              <p:cNvPr id="13" name="Ink 12">
                <a:extLst>
                  <a:ext uri="{FF2B5EF4-FFF2-40B4-BE49-F238E27FC236}">
                    <a16:creationId xmlns:a16="http://schemas.microsoft.com/office/drawing/2014/main" id="{5596D15D-D02D-99AD-02F4-7D3E8B68EAA1}"/>
                  </a:ext>
                </a:extLst>
              </p:cNvPr>
              <p:cNvPicPr/>
              <p:nvPr/>
            </p:nvPicPr>
            <p:blipFill>
              <a:blip r:embed="rId17"/>
              <a:stretch>
                <a:fillRect/>
              </a:stretch>
            </p:blipFill>
            <p:spPr>
              <a:xfrm>
                <a:off x="8414422" y="3385340"/>
                <a:ext cx="16056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4" name="Ink 13">
                <a:extLst>
                  <a:ext uri="{FF2B5EF4-FFF2-40B4-BE49-F238E27FC236}">
                    <a16:creationId xmlns:a16="http://schemas.microsoft.com/office/drawing/2014/main" id="{C5A3F698-8946-851C-CACD-5BA84CC1EB76}"/>
                  </a:ext>
                </a:extLst>
              </p14:cNvPr>
              <p14:cNvContentPartPr/>
              <p14:nvPr/>
            </p14:nvContentPartPr>
            <p14:xfrm>
              <a:off x="1307662" y="2870540"/>
              <a:ext cx="360" cy="298440"/>
            </p14:xfrm>
          </p:contentPart>
        </mc:Choice>
        <mc:Fallback xmlns="">
          <p:pic>
            <p:nvPicPr>
              <p:cNvPr id="14" name="Ink 13">
                <a:extLst>
                  <a:ext uri="{FF2B5EF4-FFF2-40B4-BE49-F238E27FC236}">
                    <a16:creationId xmlns:a16="http://schemas.microsoft.com/office/drawing/2014/main" id="{C5A3F698-8946-851C-CACD-5BA84CC1EB76}"/>
                  </a:ext>
                </a:extLst>
              </p:cNvPr>
              <p:cNvPicPr/>
              <p:nvPr/>
            </p:nvPicPr>
            <p:blipFill>
              <a:blip r:embed="rId19"/>
              <a:stretch>
                <a:fillRect/>
              </a:stretch>
            </p:blipFill>
            <p:spPr>
              <a:xfrm>
                <a:off x="1244662" y="2807540"/>
                <a:ext cx="126000" cy="42408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16" name="Ink 15">
                <a:extLst>
                  <a:ext uri="{FF2B5EF4-FFF2-40B4-BE49-F238E27FC236}">
                    <a16:creationId xmlns:a16="http://schemas.microsoft.com/office/drawing/2014/main" id="{99511C85-5000-DFF6-8128-7F2102BDBBD4}"/>
                  </a:ext>
                </a:extLst>
              </p14:cNvPr>
              <p14:cNvContentPartPr/>
              <p14:nvPr/>
            </p14:nvContentPartPr>
            <p14:xfrm>
              <a:off x="4788017" y="4398279"/>
              <a:ext cx="325138" cy="453531"/>
            </p14:xfrm>
          </p:contentPart>
        </mc:Choice>
        <mc:Fallback xmlns="">
          <p:pic>
            <p:nvPicPr>
              <p:cNvPr id="16" name="Ink 15">
                <a:extLst>
                  <a:ext uri="{FF2B5EF4-FFF2-40B4-BE49-F238E27FC236}">
                    <a16:creationId xmlns:a16="http://schemas.microsoft.com/office/drawing/2014/main" id="{99511C85-5000-DFF6-8128-7F2102BDBBD4}"/>
                  </a:ext>
                </a:extLst>
              </p:cNvPr>
              <p:cNvPicPr/>
              <p:nvPr/>
            </p:nvPicPr>
            <p:blipFill>
              <a:blip r:embed="rId21"/>
              <a:stretch>
                <a:fillRect/>
              </a:stretch>
            </p:blipFill>
            <p:spPr>
              <a:xfrm>
                <a:off x="4725006" y="4335289"/>
                <a:ext cx="450800" cy="579152"/>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18" name="Ink 17">
                <a:extLst>
                  <a:ext uri="{FF2B5EF4-FFF2-40B4-BE49-F238E27FC236}">
                    <a16:creationId xmlns:a16="http://schemas.microsoft.com/office/drawing/2014/main" id="{AD94D1B1-74F5-C743-334E-E689973E2F1B}"/>
                  </a:ext>
                </a:extLst>
              </p14:cNvPr>
              <p14:cNvContentPartPr/>
              <p14:nvPr/>
            </p14:nvContentPartPr>
            <p14:xfrm>
              <a:off x="8547442" y="2870540"/>
              <a:ext cx="283679" cy="260450"/>
            </p14:xfrm>
          </p:contentPart>
        </mc:Choice>
        <mc:Fallback xmlns="">
          <p:pic>
            <p:nvPicPr>
              <p:cNvPr id="18" name="Ink 17">
                <a:extLst>
                  <a:ext uri="{FF2B5EF4-FFF2-40B4-BE49-F238E27FC236}">
                    <a16:creationId xmlns:a16="http://schemas.microsoft.com/office/drawing/2014/main" id="{AD94D1B1-74F5-C743-334E-E689973E2F1B}"/>
                  </a:ext>
                </a:extLst>
              </p:cNvPr>
              <p:cNvPicPr/>
              <p:nvPr/>
            </p:nvPicPr>
            <p:blipFill>
              <a:blip r:embed="rId23"/>
              <a:stretch>
                <a:fillRect/>
              </a:stretch>
            </p:blipFill>
            <p:spPr>
              <a:xfrm>
                <a:off x="8484442" y="2807586"/>
                <a:ext cx="409319" cy="385998"/>
              </a:xfrm>
              <a:prstGeom prst="rect">
                <a:avLst/>
              </a:prstGeom>
            </p:spPr>
          </p:pic>
        </mc:Fallback>
      </mc:AlternateContent>
    </p:spTree>
    <p:extLst>
      <p:ext uri="{BB962C8B-B14F-4D97-AF65-F5344CB8AC3E}">
        <p14:creationId xmlns:p14="http://schemas.microsoft.com/office/powerpoint/2010/main" val="421759359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1616</Words>
  <Application>Microsoft Office PowerPoint</Application>
  <PresentationFormat>Widescreen</PresentationFormat>
  <Paragraphs>187</Paragraphs>
  <Slides>30</Slides>
  <Notes>10</Notes>
  <HiddenSlides>1</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30</vt:i4>
      </vt:variant>
    </vt:vector>
  </HeadingPairs>
  <TitlesOfParts>
    <vt:vector size="39" baseType="lpstr">
      <vt:lpstr>Myriad Pro</vt:lpstr>
      <vt:lpstr>Aptos</vt:lpstr>
      <vt:lpstr>Arial</vt:lpstr>
      <vt:lpstr>Calibri</vt:lpstr>
      <vt:lpstr>Courier New</vt:lpstr>
      <vt:lpstr>Segoe UI</vt:lpstr>
      <vt:lpstr>Times New Roman</vt:lpstr>
      <vt:lpstr>20140311PresentationUWTSDTemplate</vt:lpstr>
      <vt:lpstr>1_20140311PresentationUWTSDTemplate</vt:lpstr>
      <vt:lpstr>Certificate of Higher Education Business Skills for the Workplace  Academic Skills (LCLM 4001)  Session 6- Paraphrasing and Summarising  </vt:lpstr>
      <vt:lpstr>PowerPoint Presentation</vt:lpstr>
      <vt:lpstr>Last week’s recap</vt:lpstr>
      <vt:lpstr>Today’s session</vt:lpstr>
      <vt:lpstr>PowerPoint Presentation</vt:lpstr>
      <vt:lpstr>What is paraphrasing? </vt:lpstr>
      <vt:lpstr>Why do we paraphrase?</vt:lpstr>
      <vt:lpstr>Example 1</vt:lpstr>
      <vt:lpstr>PowerPoint Presentation</vt:lpstr>
      <vt:lpstr>Paraphrasing Techniques in Academic Context</vt:lpstr>
      <vt:lpstr>PowerPoint Presentation</vt:lpstr>
      <vt:lpstr>Paraphrasing Activity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summarising?</vt:lpstr>
      <vt:lpstr>Summarising</vt:lpstr>
      <vt:lpstr>Activity 2 </vt:lpstr>
      <vt:lpstr>Suggested summary</vt:lpstr>
      <vt:lpstr>Activity 3 – 25 minutes</vt:lpstr>
      <vt:lpstr>Next session…</vt:lpstr>
      <vt:lpstr>Summary</vt:lpstr>
      <vt:lpstr>References </vt:lpstr>
      <vt:lpstr>Paraphrasing Activity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Dooshima Dugguh</dc:creator>
  <cp:lastModifiedBy>Dooshima Dugguh</cp:lastModifiedBy>
  <cp:revision>12</cp:revision>
  <dcterms:created xsi:type="dcterms:W3CDTF">2025-01-28T10:02:48Z</dcterms:created>
  <dcterms:modified xsi:type="dcterms:W3CDTF">2026-02-12T13:18:22Z</dcterms:modified>
</cp:coreProperties>
</file>