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Lst>
  <p:notesMasterIdLst>
    <p:notesMasterId r:id="rId72"/>
  </p:notesMasterIdLst>
  <p:handoutMasterIdLst>
    <p:handoutMasterId r:id="rId73"/>
  </p:handoutMasterIdLst>
  <p:sldIdLst>
    <p:sldId id="256" r:id="rId2"/>
    <p:sldId id="349" r:id="rId3"/>
    <p:sldId id="259" r:id="rId4"/>
    <p:sldId id="284" r:id="rId5"/>
    <p:sldId id="296" r:id="rId6"/>
    <p:sldId id="355" r:id="rId7"/>
    <p:sldId id="350" r:id="rId8"/>
    <p:sldId id="313" r:id="rId9"/>
    <p:sldId id="314" r:id="rId10"/>
    <p:sldId id="351" r:id="rId11"/>
    <p:sldId id="315" r:id="rId12"/>
    <p:sldId id="305" r:id="rId13"/>
    <p:sldId id="307" r:id="rId14"/>
    <p:sldId id="300" r:id="rId15"/>
    <p:sldId id="304" r:id="rId16"/>
    <p:sldId id="308" r:id="rId17"/>
    <p:sldId id="306" r:id="rId18"/>
    <p:sldId id="310" r:id="rId19"/>
    <p:sldId id="311" r:id="rId20"/>
    <p:sldId id="312" r:id="rId21"/>
    <p:sldId id="316" r:id="rId22"/>
    <p:sldId id="322" r:id="rId23"/>
    <p:sldId id="319" r:id="rId24"/>
    <p:sldId id="321" r:id="rId25"/>
    <p:sldId id="323" r:id="rId26"/>
    <p:sldId id="330" r:id="rId27"/>
    <p:sldId id="353" r:id="rId28"/>
    <p:sldId id="324" r:id="rId29"/>
    <p:sldId id="331" r:id="rId30"/>
    <p:sldId id="332" r:id="rId31"/>
    <p:sldId id="333" r:id="rId32"/>
    <p:sldId id="334" r:id="rId33"/>
    <p:sldId id="335" r:id="rId34"/>
    <p:sldId id="326" r:id="rId35"/>
    <p:sldId id="336" r:id="rId36"/>
    <p:sldId id="337" r:id="rId37"/>
    <p:sldId id="327" r:id="rId38"/>
    <p:sldId id="340" r:id="rId39"/>
    <p:sldId id="341" r:id="rId40"/>
    <p:sldId id="328" r:id="rId41"/>
    <p:sldId id="342" r:id="rId42"/>
    <p:sldId id="329" r:id="rId43"/>
    <p:sldId id="343" r:id="rId44"/>
    <p:sldId id="344" r:id="rId45"/>
    <p:sldId id="274" r:id="rId46"/>
    <p:sldId id="257" r:id="rId47"/>
    <p:sldId id="266" r:id="rId48"/>
    <p:sldId id="279" r:id="rId49"/>
    <p:sldId id="357" r:id="rId50"/>
    <p:sldId id="358" r:id="rId51"/>
    <p:sldId id="359" r:id="rId52"/>
    <p:sldId id="360" r:id="rId53"/>
    <p:sldId id="361" r:id="rId54"/>
    <p:sldId id="362" r:id="rId55"/>
    <p:sldId id="363" r:id="rId56"/>
    <p:sldId id="364" r:id="rId57"/>
    <p:sldId id="302" r:id="rId58"/>
    <p:sldId id="368" r:id="rId59"/>
    <p:sldId id="371" r:id="rId60"/>
    <p:sldId id="372" r:id="rId61"/>
    <p:sldId id="373" r:id="rId62"/>
    <p:sldId id="374" r:id="rId63"/>
    <p:sldId id="320" r:id="rId64"/>
    <p:sldId id="375" r:id="rId65"/>
    <p:sldId id="376" r:id="rId66"/>
    <p:sldId id="377" r:id="rId67"/>
    <p:sldId id="325" r:id="rId68"/>
    <p:sldId id="354" r:id="rId69"/>
    <p:sldId id="379" r:id="rId70"/>
    <p:sldId id="338" r:id="rId7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173" autoAdjust="0"/>
    <p:restoredTop sz="94715" autoAdjust="0"/>
  </p:normalViewPr>
  <p:slideViewPr>
    <p:cSldViewPr>
      <p:cViewPr varScale="1">
        <p:scale>
          <a:sx n="84" d="100"/>
          <a:sy n="84" d="100"/>
        </p:scale>
        <p:origin x="988"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434DB0-A55D-47EA-A8DB-5F7F038937C9}" type="doc">
      <dgm:prSet loTypeId="urn:microsoft.com/office/officeart/2005/8/layout/venn1" loCatId="relationship" qsTypeId="urn:microsoft.com/office/officeart/2005/8/quickstyle/simple1" qsCatId="simple" csTypeId="urn:microsoft.com/office/officeart/2005/8/colors/accent1_2" csCatId="accent1"/>
      <dgm:spPr/>
    </dgm:pt>
    <dgm:pt modelId="{3B89F2C8-4EDE-4089-8CC9-010DC956540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sng" strike="noStrike" cap="none" normalizeH="0" baseline="0">
              <a:ln>
                <a:noFill/>
              </a:ln>
              <a:solidFill>
                <a:srgbClr val="000000"/>
              </a:solidFill>
              <a:effectLst/>
              <a:latin typeface="Verdana" panose="020B0604030504040204" pitchFamily="34" charset="0"/>
            </a:rPr>
            <a:t>Accumulation of chronic disease</a:t>
          </a:r>
        </a:p>
      </dgm:t>
    </dgm:pt>
    <dgm:pt modelId="{75E61540-32C3-4C0B-85D0-1A2667334B35}" type="parTrans" cxnId="{EB9C51FE-9BA6-4F10-A3F3-6AD70628F0CA}">
      <dgm:prSet/>
      <dgm:spPr/>
    </dgm:pt>
    <dgm:pt modelId="{84687893-310B-4577-87AD-34DD8868E4B9}" type="sibTrans" cxnId="{EB9C51FE-9BA6-4F10-A3F3-6AD70628F0CA}">
      <dgm:prSet/>
      <dgm:spPr/>
    </dgm:pt>
    <dgm:pt modelId="{2B28DED6-3A91-4715-A81A-D265989A2B2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sng" strike="noStrike" cap="none" normalizeH="0" baseline="0">
              <a:ln>
                <a:noFill/>
              </a:ln>
              <a:solidFill>
                <a:srgbClr val="000000"/>
              </a:solidFill>
              <a:effectLst/>
              <a:latin typeface="Verdana" panose="020B0604030504040204" pitchFamily="34" charset="0"/>
            </a:rPr>
            <a:t>Lifestyle factors</a:t>
          </a:r>
        </a:p>
      </dgm:t>
    </dgm:pt>
    <dgm:pt modelId="{A7F55460-5E2D-4B13-B3C0-7D60DC71174F}" type="parTrans" cxnId="{A6DB2924-BAE8-4ECD-A73B-A81475384AA5}">
      <dgm:prSet/>
      <dgm:spPr/>
    </dgm:pt>
    <dgm:pt modelId="{27D977F1-AF91-493D-BAF9-F0986A4FA4A7}" type="sibTrans" cxnId="{A6DB2924-BAE8-4ECD-A73B-A81475384AA5}">
      <dgm:prSet/>
      <dgm:spPr/>
    </dgm:pt>
    <dgm:pt modelId="{0A6288EE-7EDE-4EE8-A507-4FA8EE366E9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sng" strike="noStrike" cap="none" normalizeH="0" baseline="0">
              <a:ln>
                <a:noFill/>
              </a:ln>
              <a:solidFill>
                <a:srgbClr val="000000"/>
              </a:solidFill>
              <a:effectLst/>
              <a:latin typeface="Verdana" panose="020B0604030504040204" pitchFamily="34" charset="0"/>
            </a:rPr>
            <a:t>Physiological aging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sng" strike="noStrike" cap="none" normalizeH="0" baseline="0">
              <a:ln>
                <a:noFill/>
              </a:ln>
              <a:solidFill>
                <a:srgbClr val="000000"/>
              </a:solidFill>
              <a:effectLst/>
              <a:latin typeface="Verdana" panose="020B0604030504040204" pitchFamily="34" charset="0"/>
            </a:rPr>
            <a:t> process</a:t>
          </a:r>
        </a:p>
      </dgm:t>
    </dgm:pt>
    <dgm:pt modelId="{DB5C03A2-02B3-4E1A-B2AD-3C6F49F686DD}" type="parTrans" cxnId="{3D0636C1-69CF-4F89-8A60-794F4F324167}">
      <dgm:prSet/>
      <dgm:spPr/>
    </dgm:pt>
    <dgm:pt modelId="{0ABE0305-6E90-4927-BFB6-CC1F152DE73F}" type="sibTrans" cxnId="{3D0636C1-69CF-4F89-8A60-794F4F324167}">
      <dgm:prSet/>
      <dgm:spPr/>
    </dgm:pt>
    <dgm:pt modelId="{4EBC335E-B3D4-487A-8589-7005247B9D89}" type="pres">
      <dgm:prSet presAssocID="{E9434DB0-A55D-47EA-A8DB-5F7F038937C9}" presName="compositeShape" presStyleCnt="0">
        <dgm:presLayoutVars>
          <dgm:chMax val="7"/>
          <dgm:dir/>
          <dgm:resizeHandles val="exact"/>
        </dgm:presLayoutVars>
      </dgm:prSet>
      <dgm:spPr/>
    </dgm:pt>
    <dgm:pt modelId="{0EF721AD-3F1F-4DBA-8305-CB7208811410}" type="pres">
      <dgm:prSet presAssocID="{3B89F2C8-4EDE-4089-8CC9-010DC9565405}" presName="circ1" presStyleLbl="vennNode1" presStyleIdx="0" presStyleCnt="3"/>
      <dgm:spPr/>
    </dgm:pt>
    <dgm:pt modelId="{73882B1C-1888-466A-AAFC-E399D678D826}" type="pres">
      <dgm:prSet presAssocID="{3B89F2C8-4EDE-4089-8CC9-010DC9565405}" presName="circ1Tx" presStyleLbl="revTx" presStyleIdx="0" presStyleCnt="0">
        <dgm:presLayoutVars>
          <dgm:chMax val="0"/>
          <dgm:chPref val="0"/>
          <dgm:bulletEnabled val="1"/>
        </dgm:presLayoutVars>
      </dgm:prSet>
      <dgm:spPr/>
    </dgm:pt>
    <dgm:pt modelId="{FB756F6F-EFC1-4A7A-AFB9-3B48D259CE52}" type="pres">
      <dgm:prSet presAssocID="{2B28DED6-3A91-4715-A81A-D265989A2B27}" presName="circ2" presStyleLbl="vennNode1" presStyleIdx="1" presStyleCnt="3"/>
      <dgm:spPr/>
    </dgm:pt>
    <dgm:pt modelId="{DCFE7836-84C4-4CF2-AEA3-8E284BFBFBFC}" type="pres">
      <dgm:prSet presAssocID="{2B28DED6-3A91-4715-A81A-D265989A2B27}" presName="circ2Tx" presStyleLbl="revTx" presStyleIdx="0" presStyleCnt="0">
        <dgm:presLayoutVars>
          <dgm:chMax val="0"/>
          <dgm:chPref val="0"/>
          <dgm:bulletEnabled val="1"/>
        </dgm:presLayoutVars>
      </dgm:prSet>
      <dgm:spPr/>
    </dgm:pt>
    <dgm:pt modelId="{3DB0B115-736C-449F-8380-E7CC42C0246E}" type="pres">
      <dgm:prSet presAssocID="{0A6288EE-7EDE-4EE8-A507-4FA8EE366E92}" presName="circ3" presStyleLbl="vennNode1" presStyleIdx="2" presStyleCnt="3"/>
      <dgm:spPr/>
    </dgm:pt>
    <dgm:pt modelId="{A37CF07B-1B22-4AB8-8AAC-916EF7979D3A}" type="pres">
      <dgm:prSet presAssocID="{0A6288EE-7EDE-4EE8-A507-4FA8EE366E92}" presName="circ3Tx" presStyleLbl="revTx" presStyleIdx="0" presStyleCnt="0">
        <dgm:presLayoutVars>
          <dgm:chMax val="0"/>
          <dgm:chPref val="0"/>
          <dgm:bulletEnabled val="1"/>
        </dgm:presLayoutVars>
      </dgm:prSet>
      <dgm:spPr/>
    </dgm:pt>
  </dgm:ptLst>
  <dgm:cxnLst>
    <dgm:cxn modelId="{A6DB2924-BAE8-4ECD-A73B-A81475384AA5}" srcId="{E9434DB0-A55D-47EA-A8DB-5F7F038937C9}" destId="{2B28DED6-3A91-4715-A81A-D265989A2B27}" srcOrd="1" destOrd="0" parTransId="{A7F55460-5E2D-4B13-B3C0-7D60DC71174F}" sibTransId="{27D977F1-AF91-493D-BAF9-F0986A4FA4A7}"/>
    <dgm:cxn modelId="{EC4DBE2C-54D6-4C51-8476-44F66D19B7D6}" type="presOf" srcId="{E9434DB0-A55D-47EA-A8DB-5F7F038937C9}" destId="{4EBC335E-B3D4-487A-8589-7005247B9D89}" srcOrd="0" destOrd="0" presId="urn:microsoft.com/office/officeart/2005/8/layout/venn1"/>
    <dgm:cxn modelId="{BCC03247-67D5-4F3D-9CC2-2494C4406925}" type="presOf" srcId="{2B28DED6-3A91-4715-A81A-D265989A2B27}" destId="{DCFE7836-84C4-4CF2-AEA3-8E284BFBFBFC}" srcOrd="1" destOrd="0" presId="urn:microsoft.com/office/officeart/2005/8/layout/venn1"/>
    <dgm:cxn modelId="{AB081776-9380-470E-8A80-61F67C0B45CD}" type="presOf" srcId="{3B89F2C8-4EDE-4089-8CC9-010DC9565405}" destId="{0EF721AD-3F1F-4DBA-8305-CB7208811410}" srcOrd="0" destOrd="0" presId="urn:microsoft.com/office/officeart/2005/8/layout/venn1"/>
    <dgm:cxn modelId="{DE69A292-42E9-4531-84D5-C588D82FB423}" type="presOf" srcId="{0A6288EE-7EDE-4EE8-A507-4FA8EE366E92}" destId="{A37CF07B-1B22-4AB8-8AAC-916EF7979D3A}" srcOrd="1" destOrd="0" presId="urn:microsoft.com/office/officeart/2005/8/layout/venn1"/>
    <dgm:cxn modelId="{191F30B8-FC7A-46E9-BA0B-64D5F67CA2B1}" type="presOf" srcId="{3B89F2C8-4EDE-4089-8CC9-010DC9565405}" destId="{73882B1C-1888-466A-AAFC-E399D678D826}" srcOrd="1" destOrd="0" presId="urn:microsoft.com/office/officeart/2005/8/layout/venn1"/>
    <dgm:cxn modelId="{4CAF02BA-011C-44E7-85EB-97C58FEB9EA1}" type="presOf" srcId="{2B28DED6-3A91-4715-A81A-D265989A2B27}" destId="{FB756F6F-EFC1-4A7A-AFB9-3B48D259CE52}" srcOrd="0" destOrd="0" presId="urn:microsoft.com/office/officeart/2005/8/layout/venn1"/>
    <dgm:cxn modelId="{3D0636C1-69CF-4F89-8A60-794F4F324167}" srcId="{E9434DB0-A55D-47EA-A8DB-5F7F038937C9}" destId="{0A6288EE-7EDE-4EE8-A507-4FA8EE366E92}" srcOrd="2" destOrd="0" parTransId="{DB5C03A2-02B3-4E1A-B2AD-3C6F49F686DD}" sibTransId="{0ABE0305-6E90-4927-BFB6-CC1F152DE73F}"/>
    <dgm:cxn modelId="{647BB3FB-B5B8-4F35-9C35-8193CE052522}" type="presOf" srcId="{0A6288EE-7EDE-4EE8-A507-4FA8EE366E92}" destId="{3DB0B115-736C-449F-8380-E7CC42C0246E}" srcOrd="0" destOrd="0" presId="urn:microsoft.com/office/officeart/2005/8/layout/venn1"/>
    <dgm:cxn modelId="{EB9C51FE-9BA6-4F10-A3F3-6AD70628F0CA}" srcId="{E9434DB0-A55D-47EA-A8DB-5F7F038937C9}" destId="{3B89F2C8-4EDE-4089-8CC9-010DC9565405}" srcOrd="0" destOrd="0" parTransId="{75E61540-32C3-4C0B-85D0-1A2667334B35}" sibTransId="{84687893-310B-4577-87AD-34DD8868E4B9}"/>
    <dgm:cxn modelId="{5FAFD711-B6DD-48C8-A242-4E3C76046F1C}" type="presParOf" srcId="{4EBC335E-B3D4-487A-8589-7005247B9D89}" destId="{0EF721AD-3F1F-4DBA-8305-CB7208811410}" srcOrd="0" destOrd="0" presId="urn:microsoft.com/office/officeart/2005/8/layout/venn1"/>
    <dgm:cxn modelId="{7F6BCD25-77FC-4CCE-828C-C77D5A74AD1D}" type="presParOf" srcId="{4EBC335E-B3D4-487A-8589-7005247B9D89}" destId="{73882B1C-1888-466A-AAFC-E399D678D826}" srcOrd="1" destOrd="0" presId="urn:microsoft.com/office/officeart/2005/8/layout/venn1"/>
    <dgm:cxn modelId="{2B6A4CC8-E582-46EE-91F5-6A72B1E73EAA}" type="presParOf" srcId="{4EBC335E-B3D4-487A-8589-7005247B9D89}" destId="{FB756F6F-EFC1-4A7A-AFB9-3B48D259CE52}" srcOrd="2" destOrd="0" presId="urn:microsoft.com/office/officeart/2005/8/layout/venn1"/>
    <dgm:cxn modelId="{0C62C176-E328-4BD9-A843-9CACBB03FE8F}" type="presParOf" srcId="{4EBC335E-B3D4-487A-8589-7005247B9D89}" destId="{DCFE7836-84C4-4CF2-AEA3-8E284BFBFBFC}" srcOrd="3" destOrd="0" presId="urn:microsoft.com/office/officeart/2005/8/layout/venn1"/>
    <dgm:cxn modelId="{0D64032C-26AE-4F49-860C-481FDDE4F246}" type="presParOf" srcId="{4EBC335E-B3D4-487A-8589-7005247B9D89}" destId="{3DB0B115-736C-449F-8380-E7CC42C0246E}" srcOrd="4" destOrd="0" presId="urn:microsoft.com/office/officeart/2005/8/layout/venn1"/>
    <dgm:cxn modelId="{FE5A60A3-1FB0-4A85-B51D-776D85B77691}" type="presParOf" srcId="{4EBC335E-B3D4-487A-8589-7005247B9D89}" destId="{A37CF07B-1B22-4AB8-8AAC-916EF7979D3A}"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F721AD-3F1F-4DBA-8305-CB7208811410}">
      <dsp:nvSpPr>
        <dsp:cNvPr id="0" name=""/>
        <dsp:cNvSpPr/>
      </dsp:nvSpPr>
      <dsp:spPr>
        <a:xfrm>
          <a:off x="2678747" y="68401"/>
          <a:ext cx="3283267" cy="328326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sng" strike="noStrike" kern="1200" cap="none" normalizeH="0" baseline="0">
              <a:ln>
                <a:noFill/>
              </a:ln>
              <a:solidFill>
                <a:srgbClr val="000000"/>
              </a:solidFill>
              <a:effectLst/>
              <a:latin typeface="Verdana" panose="020B0604030504040204" pitchFamily="34" charset="0"/>
            </a:rPr>
            <a:t>Accumulation of chronic disease</a:t>
          </a:r>
        </a:p>
      </dsp:txBody>
      <dsp:txXfrm>
        <a:off x="3116516" y="642973"/>
        <a:ext cx="2407729" cy="1477470"/>
      </dsp:txXfrm>
    </dsp:sp>
    <dsp:sp modelId="{FB756F6F-EFC1-4A7A-AFB9-3B48D259CE52}">
      <dsp:nvSpPr>
        <dsp:cNvPr id="0" name=""/>
        <dsp:cNvSpPr/>
      </dsp:nvSpPr>
      <dsp:spPr>
        <a:xfrm>
          <a:off x="3863460" y="2120443"/>
          <a:ext cx="3283267" cy="328326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sng" strike="noStrike" kern="1200" cap="none" normalizeH="0" baseline="0">
              <a:ln>
                <a:noFill/>
              </a:ln>
              <a:solidFill>
                <a:srgbClr val="000000"/>
              </a:solidFill>
              <a:effectLst/>
              <a:latin typeface="Verdana" panose="020B0604030504040204" pitchFamily="34" charset="0"/>
            </a:rPr>
            <a:t>Lifestyle factors</a:t>
          </a:r>
        </a:p>
      </dsp:txBody>
      <dsp:txXfrm>
        <a:off x="4867592" y="2968621"/>
        <a:ext cx="1969960" cy="1805797"/>
      </dsp:txXfrm>
    </dsp:sp>
    <dsp:sp modelId="{3DB0B115-736C-449F-8380-E7CC42C0246E}">
      <dsp:nvSpPr>
        <dsp:cNvPr id="0" name=""/>
        <dsp:cNvSpPr/>
      </dsp:nvSpPr>
      <dsp:spPr>
        <a:xfrm>
          <a:off x="1494035" y="2120443"/>
          <a:ext cx="3283267" cy="328326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sng" strike="noStrike" kern="1200" cap="none" normalizeH="0" baseline="0">
              <a:ln>
                <a:noFill/>
              </a:ln>
              <a:solidFill>
                <a:srgbClr val="000000"/>
              </a:solidFill>
              <a:effectLst/>
              <a:latin typeface="Verdana" panose="020B0604030504040204" pitchFamily="34" charset="0"/>
            </a:rPr>
            <a:t>Physiological aging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sng" strike="noStrike" kern="1200" cap="none" normalizeH="0" baseline="0">
              <a:ln>
                <a:noFill/>
              </a:ln>
              <a:solidFill>
                <a:srgbClr val="000000"/>
              </a:solidFill>
              <a:effectLst/>
              <a:latin typeface="Verdana" panose="020B0604030504040204" pitchFamily="34" charset="0"/>
            </a:rPr>
            <a:t> process</a:t>
          </a:r>
        </a:p>
      </dsp:txBody>
      <dsp:txXfrm>
        <a:off x="1803209" y="2968621"/>
        <a:ext cx="1969960" cy="1805797"/>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35A79DE7-8491-8C07-2F3C-B6BC2A718493}"/>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mn-lt"/>
              </a:defRPr>
            </a:lvl1pPr>
          </a:lstStyle>
          <a:p>
            <a:pPr>
              <a:defRPr/>
            </a:pPr>
            <a:endParaRPr lang="en-GB" altLang="en-US"/>
          </a:p>
        </p:txBody>
      </p:sp>
      <p:sp>
        <p:nvSpPr>
          <p:cNvPr id="43011" name="Rectangle 3">
            <a:extLst>
              <a:ext uri="{FF2B5EF4-FFF2-40B4-BE49-F238E27FC236}">
                <a16:creationId xmlns:a16="http://schemas.microsoft.com/office/drawing/2014/main" id="{F763A44C-4AF8-A6AD-7891-437EE3312088}"/>
              </a:ext>
            </a:extLst>
          </p:cNvPr>
          <p:cNvSpPr>
            <a:spLocks noGrp="1" noChangeArrowheads="1"/>
          </p:cNvSpPr>
          <p:nvPr>
            <p:ph type="dt" sz="quarter" idx="1"/>
          </p:nvPr>
        </p:nvSpPr>
        <p:spPr bwMode="auto">
          <a:xfrm>
            <a:off x="388620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endParaRPr lang="en-GB" altLang="en-US"/>
          </a:p>
        </p:txBody>
      </p:sp>
      <p:sp>
        <p:nvSpPr>
          <p:cNvPr id="43012" name="Rectangle 4">
            <a:extLst>
              <a:ext uri="{FF2B5EF4-FFF2-40B4-BE49-F238E27FC236}">
                <a16:creationId xmlns:a16="http://schemas.microsoft.com/office/drawing/2014/main" id="{5E4F3ABC-7EC5-D997-4545-39918B750C0A}"/>
              </a:ext>
            </a:extLst>
          </p:cNvPr>
          <p:cNvSpPr>
            <a:spLocks noGrp="1" noChangeArrowheads="1"/>
          </p:cNvSpPr>
          <p:nvPr>
            <p:ph type="ftr" sz="quarter" idx="2"/>
          </p:nvPr>
        </p:nvSpPr>
        <p:spPr bwMode="auto">
          <a:xfrm>
            <a:off x="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mn-lt"/>
              </a:defRPr>
            </a:lvl1pPr>
          </a:lstStyle>
          <a:p>
            <a:pPr>
              <a:defRPr/>
            </a:pPr>
            <a:endParaRPr lang="en-GB" altLang="en-US"/>
          </a:p>
        </p:txBody>
      </p:sp>
      <p:sp>
        <p:nvSpPr>
          <p:cNvPr id="43013" name="Rectangle 5">
            <a:extLst>
              <a:ext uri="{FF2B5EF4-FFF2-40B4-BE49-F238E27FC236}">
                <a16:creationId xmlns:a16="http://schemas.microsoft.com/office/drawing/2014/main" id="{56B3F1CE-14C0-4F4E-F5A9-7E15494470D1}"/>
              </a:ext>
            </a:extLst>
          </p:cNvPr>
          <p:cNvSpPr>
            <a:spLocks noGrp="1" noChangeArrowheads="1"/>
          </p:cNvSpPr>
          <p:nvPr>
            <p:ph type="sldNum" sz="quarter" idx="3"/>
          </p:nvPr>
        </p:nvSpPr>
        <p:spPr bwMode="auto">
          <a:xfrm>
            <a:off x="388620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C8C49E1B-E27B-4F38-8DD3-E3D8B88E5EF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95FFCDC7-2CBD-26E1-E9F4-A2A722FD26D1}"/>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b="0" u="none">
                <a:latin typeface="+mn-lt"/>
              </a:defRPr>
            </a:lvl1pPr>
          </a:lstStyle>
          <a:p>
            <a:pPr>
              <a:defRPr/>
            </a:pPr>
            <a:endParaRPr lang="en-GB" altLang="en-US"/>
          </a:p>
        </p:txBody>
      </p:sp>
      <p:sp>
        <p:nvSpPr>
          <p:cNvPr id="44035" name="Rectangle 3">
            <a:extLst>
              <a:ext uri="{FF2B5EF4-FFF2-40B4-BE49-F238E27FC236}">
                <a16:creationId xmlns:a16="http://schemas.microsoft.com/office/drawing/2014/main" id="{1A551B9F-F4D1-F3BF-EFF8-F355D204C188}"/>
              </a:ext>
            </a:extLst>
          </p:cNvPr>
          <p:cNvSpPr>
            <a:spLocks noGrp="1" noChangeArrowheads="1"/>
          </p:cNvSpPr>
          <p:nvPr>
            <p:ph type="dt" idx="1"/>
          </p:nvPr>
        </p:nvSpPr>
        <p:spPr bwMode="auto">
          <a:xfrm>
            <a:off x="3884613"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b="0" u="none">
                <a:latin typeface="+mn-lt"/>
              </a:defRPr>
            </a:lvl1pPr>
          </a:lstStyle>
          <a:p>
            <a:pPr>
              <a:defRPr/>
            </a:pPr>
            <a:endParaRPr lang="en-GB" altLang="en-US"/>
          </a:p>
        </p:txBody>
      </p:sp>
      <p:sp>
        <p:nvSpPr>
          <p:cNvPr id="4100" name="Rectangle 4">
            <a:extLst>
              <a:ext uri="{FF2B5EF4-FFF2-40B4-BE49-F238E27FC236}">
                <a16:creationId xmlns:a16="http://schemas.microsoft.com/office/drawing/2014/main" id="{55F4F819-FF9B-591E-4C92-1ED6EF71BFB4}"/>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4037" name="Rectangle 5">
            <a:extLst>
              <a:ext uri="{FF2B5EF4-FFF2-40B4-BE49-F238E27FC236}">
                <a16:creationId xmlns:a16="http://schemas.microsoft.com/office/drawing/2014/main" id="{DC00CAD1-0BD1-8AEE-362A-5FC38708AA29}"/>
              </a:ext>
            </a:extLst>
          </p:cNvPr>
          <p:cNvSpPr>
            <a:spLocks noGrp="1" noChangeArrowheads="1"/>
          </p:cNvSpPr>
          <p:nvPr>
            <p:ph type="body" sz="quarter" idx="3"/>
          </p:nvPr>
        </p:nvSpPr>
        <p:spPr bwMode="auto">
          <a:xfrm>
            <a:off x="685800" y="4343400"/>
            <a:ext cx="54864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44038" name="Rectangle 6">
            <a:extLst>
              <a:ext uri="{FF2B5EF4-FFF2-40B4-BE49-F238E27FC236}">
                <a16:creationId xmlns:a16="http://schemas.microsoft.com/office/drawing/2014/main" id="{EE47BFE3-4E33-4400-4FBB-44D0A1500FAC}"/>
              </a:ext>
            </a:extLst>
          </p:cNvPr>
          <p:cNvSpPr>
            <a:spLocks noGrp="1" noChangeArrowheads="1"/>
          </p:cNvSpPr>
          <p:nvPr>
            <p:ph type="ftr" sz="quarter" idx="4"/>
          </p:nvPr>
        </p:nvSpPr>
        <p:spPr bwMode="auto">
          <a:xfrm>
            <a:off x="0"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b="0" u="none">
                <a:latin typeface="+mn-lt"/>
              </a:defRPr>
            </a:lvl1pPr>
          </a:lstStyle>
          <a:p>
            <a:pPr>
              <a:defRPr/>
            </a:pPr>
            <a:endParaRPr lang="en-GB" altLang="en-US"/>
          </a:p>
        </p:txBody>
      </p:sp>
      <p:sp>
        <p:nvSpPr>
          <p:cNvPr id="44039" name="Rectangle 7">
            <a:extLst>
              <a:ext uri="{FF2B5EF4-FFF2-40B4-BE49-F238E27FC236}">
                <a16:creationId xmlns:a16="http://schemas.microsoft.com/office/drawing/2014/main" id="{E76EC257-A793-9554-0BDB-91510EAB4B2B}"/>
              </a:ext>
            </a:extLst>
          </p:cNvPr>
          <p:cNvSpPr>
            <a:spLocks noGrp="1" noChangeArrowheads="1"/>
          </p:cNvSpPr>
          <p:nvPr>
            <p:ph type="sldNum" sz="quarter" idx="5"/>
          </p:nvPr>
        </p:nvSpPr>
        <p:spPr bwMode="auto">
          <a:xfrm>
            <a:off x="3884613"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C6E12CB3-4885-40AE-871E-FC8DBEAC8E9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5F7BD4E5-8892-71E8-AEFD-6CA99F5EC06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CE55C3B-9E09-4F37-8BF7-83171969FED4}" type="slidenum">
              <a:rPr lang="en-GB" altLang="en-US" smtClean="0"/>
              <a:pPr>
                <a:spcBef>
                  <a:spcPct val="0"/>
                </a:spcBef>
              </a:pPr>
              <a:t>1</a:t>
            </a:fld>
            <a:endParaRPr lang="en-GB" altLang="en-US"/>
          </a:p>
        </p:txBody>
      </p:sp>
      <p:sp>
        <p:nvSpPr>
          <p:cNvPr id="7171" name="Rectangle 2">
            <a:extLst>
              <a:ext uri="{FF2B5EF4-FFF2-40B4-BE49-F238E27FC236}">
                <a16:creationId xmlns:a16="http://schemas.microsoft.com/office/drawing/2014/main" id="{A549AD05-E161-3C82-5815-4632A0DDEE21}"/>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DB83F28D-4846-7183-1549-480CCBA5E8D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34496D24-53B2-C2D8-BEE2-9BB2D167588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C8B04D9-81A8-47D7-89D2-4BCD11ADF343}" type="slidenum">
              <a:rPr lang="en-GB" altLang="en-US" smtClean="0"/>
              <a:pPr>
                <a:spcBef>
                  <a:spcPct val="0"/>
                </a:spcBef>
              </a:pPr>
              <a:t>3</a:t>
            </a:fld>
            <a:endParaRPr lang="en-GB" altLang="en-US"/>
          </a:p>
        </p:txBody>
      </p:sp>
      <p:sp>
        <p:nvSpPr>
          <p:cNvPr id="10243" name="Rectangle 2">
            <a:extLst>
              <a:ext uri="{FF2B5EF4-FFF2-40B4-BE49-F238E27FC236}">
                <a16:creationId xmlns:a16="http://schemas.microsoft.com/office/drawing/2014/main" id="{ABDE14D9-F65A-9FE5-164D-8DEF5927BD3F}"/>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0C47B1BD-35A9-33CE-927D-11A5479B718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6ADFD7C1-0757-D437-1459-6742597BC90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083910-43DA-43A1-A416-69D338851C75}" type="slidenum">
              <a:rPr lang="en-GB" altLang="en-US" smtClean="0"/>
              <a:pPr>
                <a:spcBef>
                  <a:spcPct val="0"/>
                </a:spcBef>
              </a:pPr>
              <a:t>4</a:t>
            </a:fld>
            <a:endParaRPr lang="en-GB" altLang="en-US"/>
          </a:p>
        </p:txBody>
      </p:sp>
      <p:sp>
        <p:nvSpPr>
          <p:cNvPr id="12291" name="Rectangle 2">
            <a:extLst>
              <a:ext uri="{FF2B5EF4-FFF2-40B4-BE49-F238E27FC236}">
                <a16:creationId xmlns:a16="http://schemas.microsoft.com/office/drawing/2014/main" id="{32CA19F6-A15F-DED2-8EE6-99C4E64BFB99}"/>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9A796526-79A0-914D-8485-507DEF77135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DA4A6B6B-2952-AE94-5070-44348A00D79F}"/>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EE933FBD-0235-60EF-C4AA-BA81CEF565E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p>
        </p:txBody>
      </p:sp>
      <p:sp>
        <p:nvSpPr>
          <p:cNvPr id="16388" name="Slide Number Placeholder 3">
            <a:extLst>
              <a:ext uri="{FF2B5EF4-FFF2-40B4-BE49-F238E27FC236}">
                <a16:creationId xmlns:a16="http://schemas.microsoft.com/office/drawing/2014/main" id="{26D63764-D02D-5B57-C750-7A76C3C41CC6}"/>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C46843C9-537E-4D33-9880-730CAAB6416E}" type="slidenum">
              <a:rPr lang="en-GB" altLang="en-US" smtClean="0"/>
              <a:pPr/>
              <a:t>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B6847029-51F4-668F-911F-FA97298C3E6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3C8ED28-1CFE-4BEF-90E5-094080AA0BF3}" type="slidenum">
              <a:rPr lang="en-GB" altLang="en-US" smtClean="0">
                <a:latin typeface="Arial" panose="020B0604020202020204" pitchFamily="34" charset="0"/>
                <a:ea typeface="MS PGothic" panose="020B0600070205080204" pitchFamily="34" charset="-128"/>
              </a:rPr>
              <a:pPr>
                <a:spcBef>
                  <a:spcPct val="0"/>
                </a:spcBef>
              </a:pPr>
              <a:t>22</a:t>
            </a:fld>
            <a:endParaRPr lang="en-GB" altLang="en-US">
              <a:latin typeface="Arial" panose="020B0604020202020204" pitchFamily="34" charset="0"/>
              <a:ea typeface="MS PGothic" panose="020B0600070205080204" pitchFamily="34" charset="-128"/>
            </a:endParaRPr>
          </a:p>
        </p:txBody>
      </p:sp>
      <p:sp>
        <p:nvSpPr>
          <p:cNvPr id="31747" name="Rectangle 2">
            <a:extLst>
              <a:ext uri="{FF2B5EF4-FFF2-40B4-BE49-F238E27FC236}">
                <a16:creationId xmlns:a16="http://schemas.microsoft.com/office/drawing/2014/main" id="{4E433161-4F31-4F59-B79B-0681B573E5B1}"/>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62FD2CF4-6A35-DB7F-8D88-02572626743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latin typeface="Arial" panose="020B0604020202020204" pitchFamily="34" charset="0"/>
                <a:ea typeface="MS PGothic" panose="020B0600070205080204" pitchFamily="34" charset="-128"/>
              </a:rPr>
              <a:t>Define terms and show inter-relationship between them.</a:t>
            </a:r>
          </a:p>
          <a:p>
            <a:pPr eaLnBrk="1" hangingPunct="1"/>
            <a:r>
              <a:rPr lang="en-GB" altLang="en-US">
                <a:latin typeface="Arial" panose="020B0604020202020204" pitchFamily="34" charset="0"/>
                <a:ea typeface="MS PGothic" panose="020B0600070205080204" pitchFamily="34" charset="-128"/>
              </a:rPr>
              <a:t>Chronic – long lasting</a:t>
            </a:r>
          </a:p>
          <a:p>
            <a:pPr eaLnBrk="1" hangingPunct="1"/>
            <a:r>
              <a:rPr lang="en-GB" altLang="en-US">
                <a:latin typeface="Arial" panose="020B0604020202020204" pitchFamily="34" charset="0"/>
                <a:ea typeface="MS PGothic" panose="020B0600070205080204" pitchFamily="34" charset="-128"/>
              </a:rPr>
              <a:t>Systemic – affects whole body – co-morbidities</a:t>
            </a:r>
          </a:p>
          <a:p>
            <a:pPr eaLnBrk="1" hangingPunct="1"/>
            <a:r>
              <a:rPr lang="en-GB" altLang="en-US">
                <a:latin typeface="Arial" panose="020B0604020202020204" pitchFamily="34" charset="0"/>
                <a:ea typeface="MS PGothic" panose="020B0600070205080204" pitchFamily="34" charset="-128"/>
              </a:rPr>
              <a:t>Progressive – gets worse</a:t>
            </a:r>
          </a:p>
          <a:p>
            <a:pPr eaLnBrk="1" hangingPunct="1"/>
            <a:r>
              <a:rPr lang="en-GB" altLang="en-US">
                <a:latin typeface="Arial" panose="020B0604020202020204" pitchFamily="34" charset="0"/>
                <a:ea typeface="MS PGothic" panose="020B0600070205080204" pitchFamily="34" charset="-128"/>
              </a:rPr>
              <a:t>Autoimmune – failure to recognise body</a:t>
            </a:r>
            <a:r>
              <a:rPr lang="ja-JP" altLang="en-GB">
                <a:latin typeface="Arial" panose="020B0604020202020204" pitchFamily="34" charset="0"/>
              </a:rPr>
              <a:t>’</a:t>
            </a:r>
            <a:r>
              <a:rPr lang="en-GB" altLang="ja-JP">
                <a:latin typeface="Arial" panose="020B0604020202020204" pitchFamily="34" charset="0"/>
              </a:rPr>
              <a:t>s own constituents</a:t>
            </a:r>
          </a:p>
          <a:p>
            <a:pPr eaLnBrk="1" hangingPunct="1"/>
            <a:r>
              <a:rPr lang="en-GB" altLang="en-US">
                <a:latin typeface="Arial" panose="020B0604020202020204" pitchFamily="34" charset="0"/>
                <a:ea typeface="MS PGothic" panose="020B0600070205080204" pitchFamily="34" charset="-128"/>
              </a:rPr>
              <a:t>Inflammatory – process to remove harmful pathogens and promote healing</a:t>
            </a:r>
          </a:p>
          <a:p>
            <a:pPr eaLnBrk="1" hangingPunct="1"/>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AAE520FE-8F75-D579-D014-20E5189E745E}"/>
              </a:ext>
            </a:extLst>
          </p:cNvPr>
          <p:cNvSpPr>
            <a:spLocks noGrp="1" noRot="1" noChangeAspect="1"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43011" name="Rectangle 3">
            <a:extLst>
              <a:ext uri="{FF2B5EF4-FFF2-40B4-BE49-F238E27FC236}">
                <a16:creationId xmlns:a16="http://schemas.microsoft.com/office/drawing/2014/main" id="{CBAAD708-07E6-C6EE-B569-D797AD20346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96002B5B-2A87-F40E-66C4-8D81CD10D230}"/>
              </a:ext>
            </a:extLst>
          </p:cNvPr>
          <p:cNvSpPr>
            <a:spLocks noGrp="1" noRot="1" noChangeAspect="1"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45059" name="Rectangle 3">
            <a:extLst>
              <a:ext uri="{FF2B5EF4-FFF2-40B4-BE49-F238E27FC236}">
                <a16:creationId xmlns:a16="http://schemas.microsoft.com/office/drawing/2014/main" id="{F169B709-F069-E0E8-D89A-21AC2230548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9F7FF24-49BE-302F-E4DF-357E942C81FF}"/>
              </a:ext>
            </a:extLst>
          </p:cNvPr>
          <p:cNvSpPr>
            <a:spLocks noGrp="1" noRot="1" noChangeAspect="1"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47107" name="Rectangle 3">
            <a:extLst>
              <a:ext uri="{FF2B5EF4-FFF2-40B4-BE49-F238E27FC236}">
                <a16:creationId xmlns:a16="http://schemas.microsoft.com/office/drawing/2014/main" id="{EFE58A5D-0F8D-52F0-36E1-C1E4688D9A1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9852AA0E-E11A-9988-E16A-97523741BE20}"/>
              </a:ext>
            </a:extLst>
          </p:cNvPr>
          <p:cNvSpPr>
            <a:spLocks noGrp="1" noRot="1" noChangeAspect="1" noChangeArrowheads="1" noTextEdit="1"/>
          </p:cNvSpPr>
          <p:nvPr>
            <p:ph type="sldImg"/>
          </p:nvPr>
        </p:nvSpPr>
        <p:spPr>
          <a:xfrm>
            <a:off x="1150938" y="692150"/>
            <a:ext cx="4556125" cy="3416300"/>
          </a:xfrm>
          <a:ln/>
        </p:spPr>
      </p:sp>
      <p:sp>
        <p:nvSpPr>
          <p:cNvPr id="49155" name="Rectangle 3">
            <a:extLst>
              <a:ext uri="{FF2B5EF4-FFF2-40B4-BE49-F238E27FC236}">
                <a16:creationId xmlns:a16="http://schemas.microsoft.com/office/drawing/2014/main" id="{52B566ED-3027-1FC7-DDB5-FA6A4A8D5FC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ea typeface="MS PGothic" panose="020B0600070205080204" pitchFamily="34" charset="-128"/>
              </a:rPr>
              <a:t>The American Heart Association and the National Cholesterol Education Program have developed these diets to treat high blood pressure and hypercholesterolemia.  The main goal is to lower LDL levels to reduce the risk of cardiovascular heart disease.  These guidelines help patients reduce saturated fat and cholesterol in their diets.  The difference between Step 1 and 2 is that Step 1 is carried out in a medical setting.  Step 1 is the starting point.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D42D3D16-72A2-3010-80A8-29F3651F9776}"/>
              </a:ext>
            </a:extLst>
          </p:cNvPr>
          <p:cNvSpPr>
            <a:spLocks noGrp="1" noRot="1" noChangeAspect="1" noChangeArrowheads="1" noTextEdit="1"/>
          </p:cNvSpPr>
          <p:nvPr>
            <p:ph type="sldImg"/>
          </p:nvPr>
        </p:nvSpPr>
        <p:spPr>
          <a:xfrm>
            <a:off x="1150938" y="692150"/>
            <a:ext cx="4556125" cy="3416300"/>
          </a:xfrm>
          <a:ln cap="flat"/>
        </p:spPr>
      </p:sp>
      <p:sp>
        <p:nvSpPr>
          <p:cNvPr id="53251" name="Rectangle 3">
            <a:extLst>
              <a:ext uri="{FF2B5EF4-FFF2-40B4-BE49-F238E27FC236}">
                <a16:creationId xmlns:a16="http://schemas.microsoft.com/office/drawing/2014/main" id="{A844B573-00EA-97AE-68CC-04A4C761769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E14B4EA0-191A-0499-43DA-0431B254F178}"/>
              </a:ext>
            </a:extLst>
          </p:cNvPr>
          <p:cNvSpPr>
            <a:spLocks noGrp="1" noRot="1" noChangeAspect="1" noChangeArrowheads="1" noTextEdit="1"/>
          </p:cNvSpPr>
          <p:nvPr>
            <p:ph type="sldImg"/>
          </p:nvPr>
        </p:nvSpPr>
        <p:spPr>
          <a:xfrm>
            <a:off x="1150938" y="692150"/>
            <a:ext cx="4556125" cy="3416300"/>
          </a:xfrm>
          <a:ln cap="flat"/>
        </p:spPr>
      </p:sp>
      <p:sp>
        <p:nvSpPr>
          <p:cNvPr id="55299" name="Rectangle 3">
            <a:extLst>
              <a:ext uri="{FF2B5EF4-FFF2-40B4-BE49-F238E27FC236}">
                <a16:creationId xmlns:a16="http://schemas.microsoft.com/office/drawing/2014/main" id="{554F96B8-375B-9801-B112-58B55ACFBA4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F8A46A89-BB41-5B4D-88BB-4E5BFBF17725}"/>
              </a:ext>
            </a:extLst>
          </p:cNvPr>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endParaRPr lang="en-GB" altLang="en-US" sz="2400">
              <a:latin typeface="Arial" panose="020B0604020202020204" pitchFamily="34" charset="0"/>
            </a:endParaRPr>
          </a:p>
        </p:txBody>
      </p:sp>
      <p:sp>
        <p:nvSpPr>
          <p:cNvPr id="61443" name="Rectangle 3">
            <a:extLst>
              <a:ext uri="{FF2B5EF4-FFF2-40B4-BE49-F238E27FC236}">
                <a16:creationId xmlns:a16="http://schemas.microsoft.com/office/drawing/2014/main" id="{E8439240-2257-0F24-6589-1317B99E13FE}"/>
              </a:ext>
            </a:extLst>
          </p:cNvPr>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b"/>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lgn="r" eaLnBrk="1" hangingPunct="1">
              <a:spcBef>
                <a:spcPct val="0"/>
              </a:spcBef>
            </a:pPr>
            <a:r>
              <a:rPr lang="en-US" altLang="en-US">
                <a:latin typeface="Tahoma" panose="020B0604030504040204" pitchFamily="34" charset="0"/>
              </a:rPr>
              <a:t>12</a:t>
            </a:r>
          </a:p>
        </p:txBody>
      </p:sp>
      <p:sp>
        <p:nvSpPr>
          <p:cNvPr id="61444" name="Rectangle 4">
            <a:extLst>
              <a:ext uri="{FF2B5EF4-FFF2-40B4-BE49-F238E27FC236}">
                <a16:creationId xmlns:a16="http://schemas.microsoft.com/office/drawing/2014/main" id="{56EBBB9E-FA5A-C1E5-18E2-F595A5BBBCBA}"/>
              </a:ext>
            </a:extLst>
          </p:cNvPr>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endParaRPr lang="en-GB" altLang="en-US" sz="2400">
              <a:latin typeface="Arial" panose="020B0604020202020204" pitchFamily="34" charset="0"/>
            </a:endParaRPr>
          </a:p>
        </p:txBody>
      </p:sp>
      <p:sp>
        <p:nvSpPr>
          <p:cNvPr id="61445" name="Rectangle 5">
            <a:extLst>
              <a:ext uri="{FF2B5EF4-FFF2-40B4-BE49-F238E27FC236}">
                <a16:creationId xmlns:a16="http://schemas.microsoft.com/office/drawing/2014/main" id="{6AADD391-3AFC-1FFA-50A6-CCBB78F24927}"/>
              </a:ext>
            </a:extLst>
          </p:cNvPr>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endParaRPr lang="en-GB" altLang="en-US" sz="2400">
              <a:latin typeface="Arial" panose="020B0604020202020204" pitchFamily="34" charset="0"/>
            </a:endParaRPr>
          </a:p>
        </p:txBody>
      </p:sp>
      <p:sp>
        <p:nvSpPr>
          <p:cNvPr id="61446" name="Rectangle 6">
            <a:extLst>
              <a:ext uri="{FF2B5EF4-FFF2-40B4-BE49-F238E27FC236}">
                <a16:creationId xmlns:a16="http://schemas.microsoft.com/office/drawing/2014/main" id="{1C2BBD10-5B81-8F04-D81E-02AB076B1671}"/>
              </a:ext>
            </a:extLst>
          </p:cNvPr>
          <p:cNvSpPr>
            <a:spLocks noGrp="1" noRot="1" noChangeAspect="1" noChangeArrowheads="1" noTextEdit="1"/>
          </p:cNvSpPr>
          <p:nvPr>
            <p:ph type="sldImg"/>
          </p:nvPr>
        </p:nvSpPr>
        <p:spPr>
          <a:xfrm>
            <a:off x="1150938" y="692150"/>
            <a:ext cx="4556125" cy="3416300"/>
          </a:xfrm>
          <a:ln cap="flat"/>
        </p:spPr>
      </p:sp>
      <p:sp>
        <p:nvSpPr>
          <p:cNvPr id="61447" name="Rectangle 7">
            <a:extLst>
              <a:ext uri="{FF2B5EF4-FFF2-40B4-BE49-F238E27FC236}">
                <a16:creationId xmlns:a16="http://schemas.microsoft.com/office/drawing/2014/main" id="{091CD00D-A061-FF79-A1D6-D7A55101C53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a:latin typeface="Arial" panose="020B0604020202020204" pitchFamily="34" charset="0"/>
              </a:rPr>
              <a:t>Prevention is very important while there are treatments for osteoporosis there is currently no cure.  A healthy lifestyle can be critically important in keeping bones strong.  Building strong bones in childhood and adolescence is the best defense.  A balanced diet rich in calcium and Vitamin D, weight bearing exercise, a healthy lifestyle with no smoking or excessive alcohol intake, a bone density testing and medication when appropriate.</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33E39816-50A2-6046-FD9D-9BB781AD3920}"/>
              </a:ext>
            </a:extLst>
          </p:cNvPr>
          <p:cNvSpPr>
            <a:spLocks noGrp="1" noChangeArrowheads="1"/>
          </p:cNvSpPr>
          <p:nvPr>
            <p:ph type="body" idx="1"/>
          </p:nvPr>
        </p:nvSpPr>
        <p:spPr>
          <a:xfrm>
            <a:off x="893763" y="4346575"/>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400"/>
              <a:t>Contrary to what most people believe, the list of foods that cause the majority of classical allergic reactions is relatively short.</a:t>
            </a:r>
          </a:p>
          <a:p>
            <a:pPr eaLnBrk="1" hangingPunct="1"/>
            <a:endParaRPr lang="en-US" altLang="en-US" sz="1400"/>
          </a:p>
          <a:p>
            <a:pPr eaLnBrk="1" hangingPunct="1"/>
            <a:r>
              <a:rPr lang="en-US" altLang="en-US" sz="1400"/>
              <a:t>Eight foods account for 90 percent of the food-allergic reactions in the U.S.</a:t>
            </a:r>
          </a:p>
          <a:p>
            <a:pPr eaLnBrk="1" hangingPunct="1"/>
            <a:r>
              <a:rPr lang="en-US" altLang="en-US" sz="1400"/>
              <a:t>They are milk, eggs, peanuts, tree nuts (which include walnuts, cashews, pecans, Brazil nuts, etc.), wheat, soy, fish, and shellfish.</a:t>
            </a:r>
          </a:p>
          <a:p>
            <a:pPr eaLnBrk="1" hangingPunct="1"/>
            <a:endParaRPr lang="en-US" altLang="en-US" sz="1400"/>
          </a:p>
          <a:p>
            <a:pPr eaLnBrk="1" hangingPunct="1"/>
            <a:r>
              <a:rPr lang="en-US" altLang="en-US" sz="1400"/>
              <a:t>Children are commonly allergic to milk, soy, eggs, peanuts, wheat, and tree nuts.</a:t>
            </a:r>
          </a:p>
          <a:p>
            <a:pPr eaLnBrk="1" hangingPunct="1"/>
            <a:endParaRPr lang="en-US" altLang="en-US" sz="1400"/>
          </a:p>
          <a:p>
            <a:pPr eaLnBrk="1" hangingPunct="1"/>
            <a:r>
              <a:rPr lang="en-US" altLang="en-US" sz="1400"/>
              <a:t>Most children will outgrow their allergy with the exception of peanuts and tree nuts.  Only about 20 percent of peanut-allergic children will outgrow this allergy.</a:t>
            </a:r>
          </a:p>
          <a:p>
            <a:pPr eaLnBrk="1" hangingPunct="1"/>
            <a:endParaRPr lang="en-US" altLang="en-US" sz="1400"/>
          </a:p>
        </p:txBody>
      </p:sp>
      <p:sp>
        <p:nvSpPr>
          <p:cNvPr id="64515" name="Rectangle 3">
            <a:extLst>
              <a:ext uri="{FF2B5EF4-FFF2-40B4-BE49-F238E27FC236}">
                <a16:creationId xmlns:a16="http://schemas.microsoft.com/office/drawing/2014/main" id="{558835C2-497F-1BBC-1405-52766E544902}"/>
              </a:ext>
            </a:extLst>
          </p:cNvPr>
          <p:cNvSpPr>
            <a:spLocks noGrp="1" noRot="1" noChangeAspect="1" noChangeArrowheads="1" noTextEdit="1"/>
          </p:cNvSpPr>
          <p:nvPr>
            <p:ph type="sldImg"/>
          </p:nvPr>
        </p:nvSpPr>
        <p:spPr>
          <a:ln cap="flat"/>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FFADF65F-C60F-F1B5-EF2D-619BFC0918F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400">
                <a:latin typeface="Arial" panose="020B0604020202020204" pitchFamily="34" charset="0"/>
                <a:ea typeface="MS PGothic" panose="020B0600070205080204" pitchFamily="34" charset="-128"/>
              </a:rPr>
              <a:t>Having a food allergy means completely avoiding food to which you are allergic.  Faithfully reading labels, and constantly asking questions about ingredients, preparation techniques, etc. is an important part of living with food allergies.</a:t>
            </a:r>
          </a:p>
          <a:p>
            <a:pPr eaLnBrk="1" hangingPunct="1"/>
            <a:r>
              <a:rPr lang="en-US" altLang="en-US" sz="1400">
                <a:latin typeface="Arial" panose="020B0604020202020204" pitchFamily="34" charset="0"/>
                <a:ea typeface="MS PGothic" panose="020B0600070205080204" pitchFamily="34" charset="-128"/>
              </a:rPr>
              <a:t>For some people, a trace amount of food is enough to cause an allergic reaction. In rare cases, anaphylaxis has been reported to have been caused by the fumes released during cooking of certain foods.  Vapors released from sizzling shrimp cooked tableside at a restaurant caused death in at least two shrimp-allergic individuals.  These cases are rare but point out that for some individuals, reactions can occur without eating the food.</a:t>
            </a:r>
          </a:p>
          <a:p>
            <a:pPr eaLnBrk="1" hangingPunct="1"/>
            <a:endParaRPr lang="en-US" altLang="en-US">
              <a:latin typeface="Arial" panose="020B0604020202020204" pitchFamily="34" charset="0"/>
              <a:ea typeface="MS PGothic" panose="020B0600070205080204" pitchFamily="34" charset="-128"/>
            </a:endParaRPr>
          </a:p>
          <a:p>
            <a:pPr eaLnBrk="1" hangingPunct="1"/>
            <a:endParaRPr lang="en-US" altLang="en-US">
              <a:latin typeface="Arial" panose="020B0604020202020204" pitchFamily="34" charset="0"/>
              <a:ea typeface="MS PGothic" panose="020B0600070205080204" pitchFamily="34" charset="-128"/>
            </a:endParaRPr>
          </a:p>
          <a:p>
            <a:pPr eaLnBrk="1" hangingPunct="1"/>
            <a:endParaRPr lang="en-US" altLang="en-US" sz="1400">
              <a:latin typeface="Arial" panose="020B0604020202020204" pitchFamily="34" charset="0"/>
              <a:ea typeface="MS PGothic" panose="020B0600070205080204" pitchFamily="34" charset="-128"/>
            </a:endParaRPr>
          </a:p>
          <a:p>
            <a:pPr eaLnBrk="1" hangingPunct="1"/>
            <a:endParaRPr lang="en-US" altLang="en-US" sz="1400">
              <a:latin typeface="Arial" panose="020B0604020202020204" pitchFamily="34" charset="0"/>
              <a:ea typeface="MS PGothic" panose="020B0600070205080204" pitchFamily="34" charset="-128"/>
            </a:endParaRPr>
          </a:p>
        </p:txBody>
      </p:sp>
      <p:sp>
        <p:nvSpPr>
          <p:cNvPr id="66563" name="Rectangle 3">
            <a:extLst>
              <a:ext uri="{FF2B5EF4-FFF2-40B4-BE49-F238E27FC236}">
                <a16:creationId xmlns:a16="http://schemas.microsoft.com/office/drawing/2014/main" id="{4510AB78-E2C6-FE37-75F9-8C602E3CF646}"/>
              </a:ext>
            </a:extLst>
          </p:cNvPr>
          <p:cNvSpPr>
            <a:spLocks noGrp="1" noRot="1" noChangeAspect="1" noChangeArrowheads="1" noTextEdit="1"/>
          </p:cNvSpPr>
          <p:nvPr>
            <p:ph type="sldImg"/>
          </p:nvPr>
        </p:nvSpPr>
        <p:spPr>
          <a:ln cap="flat"/>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a:extLst>
              <a:ext uri="{FF2B5EF4-FFF2-40B4-BE49-F238E27FC236}">
                <a16:creationId xmlns:a16="http://schemas.microsoft.com/office/drawing/2014/main" id="{C7204672-98C4-B549-1229-61381F37BFC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8FBDE96A-B3D8-444D-8CCE-2F91DF1EC136}" type="slidenum">
              <a:rPr lang="ru-RU" altLang="en-US" smtClean="0">
                <a:latin typeface="Arial" panose="020B0604020202020204" pitchFamily="34" charset="0"/>
                <a:ea typeface="MS PGothic" panose="020B0600070205080204" pitchFamily="34" charset="-128"/>
              </a:rPr>
              <a:pPr/>
              <a:t>59</a:t>
            </a:fld>
            <a:endParaRPr lang="ru-RU" altLang="en-US">
              <a:latin typeface="Arial" panose="020B0604020202020204" pitchFamily="34" charset="0"/>
              <a:ea typeface="MS PGothic" panose="020B0600070205080204" pitchFamily="34" charset="-128"/>
            </a:endParaRPr>
          </a:p>
        </p:txBody>
      </p:sp>
      <p:sp>
        <p:nvSpPr>
          <p:cNvPr id="87043" name="Rectangle 2">
            <a:extLst>
              <a:ext uri="{FF2B5EF4-FFF2-40B4-BE49-F238E27FC236}">
                <a16:creationId xmlns:a16="http://schemas.microsoft.com/office/drawing/2014/main" id="{404A2C9A-DDEC-EA90-03E7-920CFABD8A7F}"/>
              </a:ext>
            </a:extLst>
          </p:cNvPr>
          <p:cNvSpPr>
            <a:spLocks noChangeArrowheads="1" noTextEdit="1"/>
          </p:cNvSpPr>
          <p:nvPr>
            <p:ph type="sldImg"/>
          </p:nvPr>
        </p:nvSpPr>
        <p:spPr>
          <a:ln/>
        </p:spPr>
      </p:sp>
      <p:sp>
        <p:nvSpPr>
          <p:cNvPr id="87044" name="Rectangle 3">
            <a:extLst>
              <a:ext uri="{FF2B5EF4-FFF2-40B4-BE49-F238E27FC236}">
                <a16:creationId xmlns:a16="http://schemas.microsoft.com/office/drawing/2014/main" id="{547C28E5-2B0B-5F06-CD33-FEDFF6730FB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ru-RU"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BFDB90-7E1C-D7E3-BA7C-476B5D49910F}"/>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F647FA41-2289-8D47-70A8-2285AB0C0DA6}"/>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62D5B1A5-B30D-2604-F961-75BCE51A4D13}"/>
              </a:ext>
            </a:extLst>
          </p:cNvPr>
          <p:cNvSpPr>
            <a:spLocks noGrp="1"/>
          </p:cNvSpPr>
          <p:nvPr>
            <p:ph type="sldNum" sz="quarter" idx="12"/>
          </p:nvPr>
        </p:nvSpPr>
        <p:spPr/>
        <p:txBody>
          <a:bodyPr/>
          <a:lstStyle>
            <a:lvl1pPr>
              <a:defRPr/>
            </a:lvl1pPr>
          </a:lstStyle>
          <a:p>
            <a:pPr>
              <a:defRPr/>
            </a:pPr>
            <a:fld id="{78CD3796-BB96-4A69-A280-029F0DC140F5}" type="slidenum">
              <a:rPr lang="en-GB" altLang="en-US"/>
              <a:pPr>
                <a:defRPr/>
              </a:pPr>
              <a:t>‹#›</a:t>
            </a:fld>
            <a:endParaRPr lang="en-GB" altLang="en-US"/>
          </a:p>
        </p:txBody>
      </p:sp>
    </p:spTree>
    <p:extLst>
      <p:ext uri="{BB962C8B-B14F-4D97-AF65-F5344CB8AC3E}">
        <p14:creationId xmlns:p14="http://schemas.microsoft.com/office/powerpoint/2010/main" val="3186558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5E7D5A-B927-BB2B-4FED-A1F8AACE8F7B}"/>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F8043802-41BE-B56C-DA12-9E0893197EC2}"/>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220BECD7-8E8B-9558-6604-2C2AB61FFAB6}"/>
              </a:ext>
            </a:extLst>
          </p:cNvPr>
          <p:cNvSpPr>
            <a:spLocks noGrp="1"/>
          </p:cNvSpPr>
          <p:nvPr>
            <p:ph type="sldNum" sz="quarter" idx="12"/>
          </p:nvPr>
        </p:nvSpPr>
        <p:spPr/>
        <p:txBody>
          <a:bodyPr/>
          <a:lstStyle>
            <a:lvl1pPr>
              <a:defRPr/>
            </a:lvl1pPr>
          </a:lstStyle>
          <a:p>
            <a:pPr>
              <a:defRPr/>
            </a:pPr>
            <a:fld id="{78D16378-BF5E-4F0F-8BFD-A19D57C6DB6B}" type="slidenum">
              <a:rPr lang="en-GB" altLang="en-US"/>
              <a:pPr>
                <a:defRPr/>
              </a:pPr>
              <a:t>‹#›</a:t>
            </a:fld>
            <a:endParaRPr lang="en-GB" altLang="en-US"/>
          </a:p>
        </p:txBody>
      </p:sp>
    </p:spTree>
    <p:extLst>
      <p:ext uri="{BB962C8B-B14F-4D97-AF65-F5344CB8AC3E}">
        <p14:creationId xmlns:p14="http://schemas.microsoft.com/office/powerpoint/2010/main" val="2741576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2815339-294D-0151-2647-3E18F90121A0}"/>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A3CD848-08D4-D3BB-3BFF-CC29078FECFD}"/>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305BD6A0-C4D3-476E-D5BF-901B213CBA01}"/>
              </a:ext>
            </a:extLst>
          </p:cNvPr>
          <p:cNvSpPr>
            <a:spLocks noGrp="1"/>
          </p:cNvSpPr>
          <p:nvPr>
            <p:ph type="sldNum" sz="quarter" idx="12"/>
          </p:nvPr>
        </p:nvSpPr>
        <p:spPr/>
        <p:txBody>
          <a:bodyPr/>
          <a:lstStyle>
            <a:lvl1pPr>
              <a:defRPr/>
            </a:lvl1pPr>
          </a:lstStyle>
          <a:p>
            <a:pPr>
              <a:defRPr/>
            </a:pPr>
            <a:fld id="{E7E16AD7-6156-4594-8922-767D9433685A}" type="slidenum">
              <a:rPr lang="en-GB" altLang="en-US"/>
              <a:pPr>
                <a:defRPr/>
              </a:pPr>
              <a:t>‹#›</a:t>
            </a:fld>
            <a:endParaRPr lang="en-GB" altLang="en-US"/>
          </a:p>
        </p:txBody>
      </p:sp>
    </p:spTree>
    <p:extLst>
      <p:ext uri="{BB962C8B-B14F-4D97-AF65-F5344CB8AC3E}">
        <p14:creationId xmlns:p14="http://schemas.microsoft.com/office/powerpoint/2010/main" val="2074247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7BB58F6-6C78-900B-3B04-6B9D54119E39}"/>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DFD1531A-7747-CC52-875F-2A9D009C5784}"/>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CCA86A56-D602-45EF-1DE5-EF5669AB5899}"/>
              </a:ext>
            </a:extLst>
          </p:cNvPr>
          <p:cNvSpPr>
            <a:spLocks noGrp="1"/>
          </p:cNvSpPr>
          <p:nvPr>
            <p:ph type="sldNum" sz="quarter" idx="12"/>
          </p:nvPr>
        </p:nvSpPr>
        <p:spPr/>
        <p:txBody>
          <a:bodyPr/>
          <a:lstStyle>
            <a:lvl1pPr>
              <a:defRPr/>
            </a:lvl1pPr>
          </a:lstStyle>
          <a:p>
            <a:pPr>
              <a:defRPr/>
            </a:pPr>
            <a:fld id="{9FB026BD-89F1-40A4-9913-CF976A34CFF3}" type="slidenum">
              <a:rPr lang="en-GB" altLang="en-US"/>
              <a:pPr>
                <a:defRPr/>
              </a:pPr>
              <a:t>‹#›</a:t>
            </a:fld>
            <a:endParaRPr lang="en-GB" altLang="en-US"/>
          </a:p>
        </p:txBody>
      </p:sp>
    </p:spTree>
    <p:extLst>
      <p:ext uri="{BB962C8B-B14F-4D97-AF65-F5344CB8AC3E}">
        <p14:creationId xmlns:p14="http://schemas.microsoft.com/office/powerpoint/2010/main" val="3375154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071D031-792A-4FFE-6859-DDC426837962}"/>
              </a:ext>
            </a:extLst>
          </p:cNvPr>
          <p:cNvSpPr>
            <a:spLocks noGrp="1"/>
          </p:cNvSpPr>
          <p:nvPr>
            <p:ph type="dt" sz="half" idx="10"/>
          </p:nvPr>
        </p:nvSpPr>
        <p:spPr/>
        <p:txBody>
          <a:bodyPr/>
          <a:lstStyle>
            <a:lvl1pPr>
              <a:defRPr/>
            </a:lvl1pPr>
          </a:lstStyle>
          <a:p>
            <a:pPr>
              <a:defRPr/>
            </a:pPr>
            <a:endParaRPr lang="en-GB" altLang="en-US"/>
          </a:p>
        </p:txBody>
      </p:sp>
      <p:sp>
        <p:nvSpPr>
          <p:cNvPr id="8" name="Footer Placeholder 4">
            <a:extLst>
              <a:ext uri="{FF2B5EF4-FFF2-40B4-BE49-F238E27FC236}">
                <a16:creationId xmlns:a16="http://schemas.microsoft.com/office/drawing/2014/main" id="{8AE0131F-7C7C-E117-204E-805AF09CC478}"/>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95A64D13-0907-10ED-28C3-43D66A40585F}"/>
              </a:ext>
            </a:extLst>
          </p:cNvPr>
          <p:cNvSpPr>
            <a:spLocks noGrp="1"/>
          </p:cNvSpPr>
          <p:nvPr>
            <p:ph type="sldNum" sz="quarter" idx="12"/>
          </p:nvPr>
        </p:nvSpPr>
        <p:spPr/>
        <p:txBody>
          <a:bodyPr/>
          <a:lstStyle>
            <a:lvl1pPr>
              <a:defRPr/>
            </a:lvl1pPr>
          </a:lstStyle>
          <a:p>
            <a:pPr>
              <a:defRPr/>
            </a:pPr>
            <a:fld id="{2C3F26AD-2A19-4CBC-AE9F-7D20D103AB2B}" type="slidenum">
              <a:rPr lang="en-GB" altLang="en-US"/>
              <a:pPr>
                <a:defRPr/>
              </a:pPr>
              <a:t>‹#›</a:t>
            </a:fld>
            <a:endParaRPr lang="en-GB" altLang="en-US"/>
          </a:p>
        </p:txBody>
      </p:sp>
    </p:spTree>
    <p:extLst>
      <p:ext uri="{BB962C8B-B14F-4D97-AF65-F5344CB8AC3E}">
        <p14:creationId xmlns:p14="http://schemas.microsoft.com/office/powerpoint/2010/main" val="2918914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F04FC75-40EE-2C3D-C60A-95FFF766C33F}"/>
              </a:ext>
            </a:extLst>
          </p:cNvPr>
          <p:cNvSpPr>
            <a:spLocks noGrp="1"/>
          </p:cNvSpPr>
          <p:nvPr>
            <p:ph type="dt" sz="half" idx="10"/>
          </p:nvPr>
        </p:nvSpPr>
        <p:spPr/>
        <p:txBody>
          <a:bodyPr/>
          <a:lstStyle>
            <a:lvl1pPr>
              <a:defRPr/>
            </a:lvl1pPr>
          </a:lstStyle>
          <a:p>
            <a:pPr>
              <a:defRPr/>
            </a:pPr>
            <a:endParaRPr lang="en-GB" altLang="en-US"/>
          </a:p>
        </p:txBody>
      </p:sp>
      <p:sp>
        <p:nvSpPr>
          <p:cNvPr id="4" name="Footer Placeholder 4">
            <a:extLst>
              <a:ext uri="{FF2B5EF4-FFF2-40B4-BE49-F238E27FC236}">
                <a16:creationId xmlns:a16="http://schemas.microsoft.com/office/drawing/2014/main" id="{0AFF0374-A32B-34E8-8340-398E0BED9285}"/>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CFDD8176-2EB7-89EA-C166-4F146A3B8A36}"/>
              </a:ext>
            </a:extLst>
          </p:cNvPr>
          <p:cNvSpPr>
            <a:spLocks noGrp="1"/>
          </p:cNvSpPr>
          <p:nvPr>
            <p:ph type="sldNum" sz="quarter" idx="12"/>
          </p:nvPr>
        </p:nvSpPr>
        <p:spPr/>
        <p:txBody>
          <a:bodyPr/>
          <a:lstStyle>
            <a:lvl1pPr>
              <a:defRPr/>
            </a:lvl1pPr>
          </a:lstStyle>
          <a:p>
            <a:pPr>
              <a:defRPr/>
            </a:pPr>
            <a:fld id="{F43AE50E-7404-4D97-9E06-6EC2B107D702}" type="slidenum">
              <a:rPr lang="en-GB" altLang="en-US"/>
              <a:pPr>
                <a:defRPr/>
              </a:pPr>
              <a:t>‹#›</a:t>
            </a:fld>
            <a:endParaRPr lang="en-GB" altLang="en-US"/>
          </a:p>
        </p:txBody>
      </p:sp>
    </p:spTree>
    <p:extLst>
      <p:ext uri="{BB962C8B-B14F-4D97-AF65-F5344CB8AC3E}">
        <p14:creationId xmlns:p14="http://schemas.microsoft.com/office/powerpoint/2010/main" val="1383556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D221F8F-86A4-D9C7-26EF-783648B8B6A0}"/>
              </a:ext>
            </a:extLst>
          </p:cNvPr>
          <p:cNvSpPr>
            <a:spLocks noGrp="1"/>
          </p:cNvSpPr>
          <p:nvPr>
            <p:ph type="dt" sz="half" idx="10"/>
          </p:nvPr>
        </p:nvSpPr>
        <p:spPr/>
        <p:txBody>
          <a:bodyPr/>
          <a:lstStyle>
            <a:lvl1pPr>
              <a:defRPr/>
            </a:lvl1pPr>
          </a:lstStyle>
          <a:p>
            <a:pPr>
              <a:defRPr/>
            </a:pPr>
            <a:endParaRPr lang="en-GB" altLang="en-US"/>
          </a:p>
        </p:txBody>
      </p:sp>
      <p:sp>
        <p:nvSpPr>
          <p:cNvPr id="3" name="Footer Placeholder 4">
            <a:extLst>
              <a:ext uri="{FF2B5EF4-FFF2-40B4-BE49-F238E27FC236}">
                <a16:creationId xmlns:a16="http://schemas.microsoft.com/office/drawing/2014/main" id="{AB1B371F-1C8A-A3A4-779F-311BD0E80F30}"/>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AD2E6530-9E97-6565-3C39-4B720C232A95}"/>
              </a:ext>
            </a:extLst>
          </p:cNvPr>
          <p:cNvSpPr>
            <a:spLocks noGrp="1"/>
          </p:cNvSpPr>
          <p:nvPr>
            <p:ph type="sldNum" sz="quarter" idx="12"/>
          </p:nvPr>
        </p:nvSpPr>
        <p:spPr/>
        <p:txBody>
          <a:bodyPr/>
          <a:lstStyle>
            <a:lvl1pPr>
              <a:defRPr/>
            </a:lvl1pPr>
          </a:lstStyle>
          <a:p>
            <a:pPr>
              <a:defRPr/>
            </a:pPr>
            <a:fld id="{D66D673B-80E6-4707-B96A-34A4A8A11CC1}" type="slidenum">
              <a:rPr lang="en-GB" altLang="en-US"/>
              <a:pPr>
                <a:defRPr/>
              </a:pPr>
              <a:t>‹#›</a:t>
            </a:fld>
            <a:endParaRPr lang="en-GB" altLang="en-US"/>
          </a:p>
        </p:txBody>
      </p:sp>
    </p:spTree>
    <p:extLst>
      <p:ext uri="{BB962C8B-B14F-4D97-AF65-F5344CB8AC3E}">
        <p14:creationId xmlns:p14="http://schemas.microsoft.com/office/powerpoint/2010/main" val="1394416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a:extLst>
              <a:ext uri="{FF2B5EF4-FFF2-40B4-BE49-F238E27FC236}">
                <a16:creationId xmlns:a16="http://schemas.microsoft.com/office/drawing/2014/main" id="{F1AE89E2-B374-B91A-8BFD-D3168E7AA7FC}"/>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E5B51240-DB45-F64B-7406-8CBED8D5D7A5}"/>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246D2D04-386E-380A-EF24-432C8085A68C}"/>
              </a:ext>
            </a:extLst>
          </p:cNvPr>
          <p:cNvSpPr>
            <a:spLocks noGrp="1"/>
          </p:cNvSpPr>
          <p:nvPr>
            <p:ph type="sldNum" sz="quarter" idx="12"/>
          </p:nvPr>
        </p:nvSpPr>
        <p:spPr/>
        <p:txBody>
          <a:bodyPr/>
          <a:lstStyle>
            <a:lvl1pPr>
              <a:defRPr/>
            </a:lvl1pPr>
          </a:lstStyle>
          <a:p>
            <a:pPr>
              <a:defRPr/>
            </a:pPr>
            <a:fld id="{795A65CB-52C3-4718-AA7B-40DA2D5D2285}" type="slidenum">
              <a:rPr lang="en-GB" altLang="en-US"/>
              <a:pPr>
                <a:defRPr/>
              </a:pPr>
              <a:t>‹#›</a:t>
            </a:fld>
            <a:endParaRPr lang="en-GB" altLang="en-US"/>
          </a:p>
        </p:txBody>
      </p:sp>
    </p:spTree>
    <p:extLst>
      <p:ext uri="{BB962C8B-B14F-4D97-AF65-F5344CB8AC3E}">
        <p14:creationId xmlns:p14="http://schemas.microsoft.com/office/powerpoint/2010/main" val="2915932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a:extLst>
              <a:ext uri="{FF2B5EF4-FFF2-40B4-BE49-F238E27FC236}">
                <a16:creationId xmlns:a16="http://schemas.microsoft.com/office/drawing/2014/main" id="{F7A95D01-F1C5-0095-B6D2-321ABC97F239}"/>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9ABA85FF-8974-A6B2-4A39-CE6817602AC3}"/>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B48916D4-F36F-68CF-F5A9-2E97FEC0C8EC}"/>
              </a:ext>
            </a:extLst>
          </p:cNvPr>
          <p:cNvSpPr>
            <a:spLocks noGrp="1"/>
          </p:cNvSpPr>
          <p:nvPr>
            <p:ph type="sldNum" sz="quarter" idx="12"/>
          </p:nvPr>
        </p:nvSpPr>
        <p:spPr/>
        <p:txBody>
          <a:bodyPr/>
          <a:lstStyle>
            <a:lvl1pPr>
              <a:defRPr/>
            </a:lvl1pPr>
          </a:lstStyle>
          <a:p>
            <a:pPr>
              <a:defRPr/>
            </a:pPr>
            <a:fld id="{7A57FCA9-0313-47D4-AD54-503C1AFEFE91}" type="slidenum">
              <a:rPr lang="en-GB" altLang="en-US"/>
              <a:pPr>
                <a:defRPr/>
              </a:pPr>
              <a:t>‹#›</a:t>
            </a:fld>
            <a:endParaRPr lang="en-GB" altLang="en-US"/>
          </a:p>
        </p:txBody>
      </p:sp>
    </p:spTree>
    <p:extLst>
      <p:ext uri="{BB962C8B-B14F-4D97-AF65-F5344CB8AC3E}">
        <p14:creationId xmlns:p14="http://schemas.microsoft.com/office/powerpoint/2010/main" val="114492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9E0B7-4999-F00D-E55B-D851A01C3CB0}"/>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77CC1F87-51F4-265B-EA60-4B6283B0C022}"/>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3E44868-1D38-8B77-1217-76915F51E9A1}"/>
              </a:ext>
            </a:extLst>
          </p:cNvPr>
          <p:cNvSpPr>
            <a:spLocks noGrp="1"/>
          </p:cNvSpPr>
          <p:nvPr>
            <p:ph type="sldNum" sz="quarter" idx="12"/>
          </p:nvPr>
        </p:nvSpPr>
        <p:spPr/>
        <p:txBody>
          <a:bodyPr/>
          <a:lstStyle>
            <a:lvl1pPr>
              <a:defRPr/>
            </a:lvl1pPr>
          </a:lstStyle>
          <a:p>
            <a:pPr>
              <a:defRPr/>
            </a:pPr>
            <a:fld id="{ED897D83-9348-414B-91F3-552406CAF871}" type="slidenum">
              <a:rPr lang="en-GB" altLang="en-US"/>
              <a:pPr>
                <a:defRPr/>
              </a:pPr>
              <a:t>‹#›</a:t>
            </a:fld>
            <a:endParaRPr lang="en-GB" altLang="en-US"/>
          </a:p>
        </p:txBody>
      </p:sp>
    </p:spTree>
    <p:extLst>
      <p:ext uri="{BB962C8B-B14F-4D97-AF65-F5344CB8AC3E}">
        <p14:creationId xmlns:p14="http://schemas.microsoft.com/office/powerpoint/2010/main" val="1471450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9F9D88-ADCB-5CD0-8348-336E39AA1AB7}"/>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A8AC1CA0-EDF6-8D92-F860-6FC7754C26A1}"/>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606A5E1E-3BBD-B5FD-1D2B-57E44302A556}"/>
              </a:ext>
            </a:extLst>
          </p:cNvPr>
          <p:cNvSpPr>
            <a:spLocks noGrp="1"/>
          </p:cNvSpPr>
          <p:nvPr>
            <p:ph type="sldNum" sz="quarter" idx="12"/>
          </p:nvPr>
        </p:nvSpPr>
        <p:spPr/>
        <p:txBody>
          <a:bodyPr/>
          <a:lstStyle>
            <a:lvl1pPr>
              <a:defRPr/>
            </a:lvl1pPr>
          </a:lstStyle>
          <a:p>
            <a:pPr>
              <a:defRPr/>
            </a:pPr>
            <a:fld id="{40E0EE5A-71AA-41F9-A9EB-0CCA22B32990}" type="slidenum">
              <a:rPr lang="en-GB" altLang="en-US"/>
              <a:pPr>
                <a:defRPr/>
              </a:pPr>
              <a:t>‹#›</a:t>
            </a:fld>
            <a:endParaRPr lang="en-GB" altLang="en-US"/>
          </a:p>
        </p:txBody>
      </p:sp>
    </p:spTree>
    <p:extLst>
      <p:ext uri="{BB962C8B-B14F-4D97-AF65-F5344CB8AC3E}">
        <p14:creationId xmlns:p14="http://schemas.microsoft.com/office/powerpoint/2010/main" val="26818570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3D40D34-960B-F395-4D76-F932FDDCCC0F}"/>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6790A3F7-BE83-2CD3-589F-8B0451BA43C0}"/>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2CCD710B-7A29-EB75-A03A-46EAE6BC6B0B}"/>
              </a:ext>
            </a:extLst>
          </p:cNvPr>
          <p:cNvSpPr>
            <a:spLocks noGrp="1"/>
          </p:cNvSpPr>
          <p:nvPr>
            <p:ph type="sldNum" sz="quarter" idx="12"/>
          </p:nvPr>
        </p:nvSpPr>
        <p:spPr/>
        <p:txBody>
          <a:bodyPr/>
          <a:lstStyle>
            <a:lvl1pPr>
              <a:defRPr/>
            </a:lvl1pPr>
          </a:lstStyle>
          <a:p>
            <a:pPr>
              <a:defRPr/>
            </a:pPr>
            <a:fld id="{173F26FC-A364-44EC-806A-DC73CA58993B}" type="slidenum">
              <a:rPr lang="en-GB" altLang="en-US"/>
              <a:pPr>
                <a:defRPr/>
              </a:pPr>
              <a:t>‹#›</a:t>
            </a:fld>
            <a:endParaRPr lang="en-GB" altLang="en-US"/>
          </a:p>
        </p:txBody>
      </p:sp>
    </p:spTree>
    <p:extLst>
      <p:ext uri="{BB962C8B-B14F-4D97-AF65-F5344CB8AC3E}">
        <p14:creationId xmlns:p14="http://schemas.microsoft.com/office/powerpoint/2010/main" val="37174472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3">
            <a:extLst>
              <a:ext uri="{FF2B5EF4-FFF2-40B4-BE49-F238E27FC236}">
                <a16:creationId xmlns:a16="http://schemas.microsoft.com/office/drawing/2014/main" id="{9E44ADC0-EC51-8D2A-6304-0EF0E954E9B1}"/>
              </a:ext>
            </a:extLst>
          </p:cNvPr>
          <p:cNvSpPr>
            <a:spLocks noGrp="1"/>
          </p:cNvSpPr>
          <p:nvPr>
            <p:ph type="dt" sz="half" idx="10"/>
          </p:nvPr>
        </p:nvSpPr>
        <p:spPr/>
        <p:txBody>
          <a:bodyPr/>
          <a:lstStyle>
            <a:lvl1pPr>
              <a:defRPr/>
            </a:lvl1pPr>
          </a:lstStyle>
          <a:p>
            <a:pPr>
              <a:defRPr/>
            </a:pPr>
            <a:endParaRPr lang="en-GB" altLang="en-US"/>
          </a:p>
        </p:txBody>
      </p:sp>
      <p:sp>
        <p:nvSpPr>
          <p:cNvPr id="4" name="Footer Placeholder 4">
            <a:extLst>
              <a:ext uri="{FF2B5EF4-FFF2-40B4-BE49-F238E27FC236}">
                <a16:creationId xmlns:a16="http://schemas.microsoft.com/office/drawing/2014/main" id="{58A53E99-984B-48DF-51E2-D718ADA25A18}"/>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75279202-42E4-D537-676E-CC1BE05B7290}"/>
              </a:ext>
            </a:extLst>
          </p:cNvPr>
          <p:cNvSpPr>
            <a:spLocks noGrp="1"/>
          </p:cNvSpPr>
          <p:nvPr>
            <p:ph type="sldNum" sz="quarter" idx="12"/>
          </p:nvPr>
        </p:nvSpPr>
        <p:spPr/>
        <p:txBody>
          <a:bodyPr/>
          <a:lstStyle>
            <a:lvl1pPr>
              <a:defRPr/>
            </a:lvl1pPr>
          </a:lstStyle>
          <a:p>
            <a:pPr>
              <a:defRPr/>
            </a:pPr>
            <a:fld id="{0B990976-9347-4612-896E-238C4D1D8D91}" type="slidenum">
              <a:rPr lang="en-GB" altLang="en-US"/>
              <a:pPr>
                <a:defRPr/>
              </a:pPr>
              <a:t>‹#›</a:t>
            </a:fld>
            <a:endParaRPr lang="en-GB" altLang="en-US"/>
          </a:p>
        </p:txBody>
      </p:sp>
    </p:spTree>
    <p:extLst>
      <p:ext uri="{BB962C8B-B14F-4D97-AF65-F5344CB8AC3E}">
        <p14:creationId xmlns:p14="http://schemas.microsoft.com/office/powerpoint/2010/main" val="31601840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5613" y="273050"/>
            <a:ext cx="8226425"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5613" y="1598613"/>
            <a:ext cx="4037012" cy="44973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hart Placeholder 3"/>
          <p:cNvSpPr>
            <a:spLocks noGrp="1"/>
          </p:cNvSpPr>
          <p:nvPr>
            <p:ph type="chart" sz="half" idx="2"/>
          </p:nvPr>
        </p:nvSpPr>
        <p:spPr>
          <a:xfrm>
            <a:off x="4645025" y="1598613"/>
            <a:ext cx="4037013" cy="4497387"/>
          </a:xfrm>
        </p:spPr>
        <p:txBody>
          <a:bodyPr rtlCol="0">
            <a:normAutofit/>
          </a:bodyPr>
          <a:lstStyle/>
          <a:p>
            <a:pPr lvl="0"/>
            <a:endParaRPr lang="en-US" noProof="0"/>
          </a:p>
        </p:txBody>
      </p:sp>
      <p:sp>
        <p:nvSpPr>
          <p:cNvPr id="5" name="Date Placeholder 3">
            <a:extLst>
              <a:ext uri="{FF2B5EF4-FFF2-40B4-BE49-F238E27FC236}">
                <a16:creationId xmlns:a16="http://schemas.microsoft.com/office/drawing/2014/main" id="{58CBEBFD-2270-44B0-F083-FF5ECD2BA096}"/>
              </a:ext>
            </a:extLst>
          </p:cNvPr>
          <p:cNvSpPr>
            <a:spLocks noGrp="1"/>
          </p:cNvSpPr>
          <p:nvPr>
            <p:ph type="dt" sz="half" idx="10"/>
          </p:nvPr>
        </p:nvSpPr>
        <p:spPr/>
        <p:txBody>
          <a:bodyPr/>
          <a:lstStyle>
            <a:lvl1pPr>
              <a:defRPr/>
            </a:lvl1pPr>
          </a:lstStyle>
          <a:p>
            <a:pPr>
              <a:defRPr/>
            </a:pPr>
            <a:endParaRPr lang="en-US" altLang="en-US"/>
          </a:p>
        </p:txBody>
      </p:sp>
      <p:sp>
        <p:nvSpPr>
          <p:cNvPr id="6" name="Footer Placeholder 4">
            <a:extLst>
              <a:ext uri="{FF2B5EF4-FFF2-40B4-BE49-F238E27FC236}">
                <a16:creationId xmlns:a16="http://schemas.microsoft.com/office/drawing/2014/main" id="{1D513FFC-3070-C951-2B1F-054565BE7F7F}"/>
              </a:ext>
            </a:extLst>
          </p:cNvPr>
          <p:cNvSpPr>
            <a:spLocks noGrp="1"/>
          </p:cNvSpPr>
          <p:nvPr>
            <p:ph type="ftr" sz="quarter" idx="11"/>
          </p:nvPr>
        </p:nvSpPr>
        <p:spPr/>
        <p:txBody>
          <a:bodyPr/>
          <a:lstStyle>
            <a:lvl1pPr>
              <a:defRPr/>
            </a:lvl1pPr>
          </a:lstStyle>
          <a:p>
            <a:pPr>
              <a:defRPr/>
            </a:pPr>
            <a:endParaRPr lang="en-US" altLang="en-US"/>
          </a:p>
        </p:txBody>
      </p:sp>
      <p:sp>
        <p:nvSpPr>
          <p:cNvPr id="7" name="Slide Number Placeholder 5">
            <a:extLst>
              <a:ext uri="{FF2B5EF4-FFF2-40B4-BE49-F238E27FC236}">
                <a16:creationId xmlns:a16="http://schemas.microsoft.com/office/drawing/2014/main" id="{BBB97F53-8CD0-0C67-D6E7-F6B7E961A306}"/>
              </a:ext>
            </a:extLst>
          </p:cNvPr>
          <p:cNvSpPr>
            <a:spLocks noGrp="1"/>
          </p:cNvSpPr>
          <p:nvPr>
            <p:ph type="sldNum" sz="quarter" idx="12"/>
          </p:nvPr>
        </p:nvSpPr>
        <p:spPr/>
        <p:txBody>
          <a:bodyPr/>
          <a:lstStyle>
            <a:lvl1pPr>
              <a:defRPr/>
            </a:lvl1pPr>
          </a:lstStyle>
          <a:p>
            <a:pPr>
              <a:defRPr/>
            </a:pPr>
            <a:fld id="{90697F42-661F-4419-BC4A-EE2D8A7814B2}" type="slidenum">
              <a:rPr lang="en-US" altLang="en-US"/>
              <a:pPr>
                <a:defRPr/>
              </a:pPr>
              <a:t>‹#›</a:t>
            </a:fld>
            <a:endParaRPr lang="en-US" altLang="en-US"/>
          </a:p>
        </p:txBody>
      </p:sp>
    </p:spTree>
    <p:extLst>
      <p:ext uri="{BB962C8B-B14F-4D97-AF65-F5344CB8AC3E}">
        <p14:creationId xmlns:p14="http://schemas.microsoft.com/office/powerpoint/2010/main" val="3416459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4BE4B41F-06C0-35AE-8FFB-C32CD51D4876}"/>
              </a:ext>
            </a:extLst>
          </p:cNvPr>
          <p:cNvSpPr>
            <a:spLocks noGrp="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B0E3D691-96C4-C731-B200-D5EB9D640C9F}"/>
              </a:ext>
            </a:extLst>
          </p:cNvPr>
          <p:cNvSpPr>
            <a:spLocks noGrp="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64AC90A-4F0D-70AA-0B72-D090972E14F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endParaRPr lang="en-GB" altLang="en-US"/>
          </a:p>
        </p:txBody>
      </p:sp>
      <p:sp>
        <p:nvSpPr>
          <p:cNvPr id="5" name="Footer Placeholder 4">
            <a:extLst>
              <a:ext uri="{FF2B5EF4-FFF2-40B4-BE49-F238E27FC236}">
                <a16:creationId xmlns:a16="http://schemas.microsoft.com/office/drawing/2014/main" id="{448416F7-40AC-F25B-BDB7-21B240616B2E}"/>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chemeClr val="tx1">
                    <a:tint val="75000"/>
                  </a:schemeClr>
                </a:solidFill>
                <a:latin typeface="+mn-lt"/>
              </a:defRPr>
            </a:lvl1pPr>
          </a:lstStyle>
          <a:p>
            <a:pPr>
              <a:defRPr/>
            </a:pPr>
            <a:endParaRPr lang="en-GB" altLang="en-US"/>
          </a:p>
        </p:txBody>
      </p:sp>
      <p:sp>
        <p:nvSpPr>
          <p:cNvPr id="6" name="Slide Number Placeholder 5">
            <a:extLst>
              <a:ext uri="{FF2B5EF4-FFF2-40B4-BE49-F238E27FC236}">
                <a16:creationId xmlns:a16="http://schemas.microsoft.com/office/drawing/2014/main" id="{6BE15F29-44C6-E4C1-9301-D0A85BDCB84B}"/>
              </a:ext>
            </a:extLst>
          </p:cNvPr>
          <p:cNvSpPr>
            <a:spLocks noGrp="1"/>
          </p:cNvSpPr>
          <p:nvPr>
            <p:ph type="sldNum" sz="quarter" idx="4"/>
          </p:nvPr>
        </p:nvSpPr>
        <p:spPr>
          <a:xfrm>
            <a:off x="6457950" y="6356350"/>
            <a:ext cx="20574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defRPr>
            </a:lvl1pPr>
          </a:lstStyle>
          <a:p>
            <a:pPr>
              <a:defRPr/>
            </a:pPr>
            <a:fld id="{045F508B-CEB7-463E-B7F9-600E498D5D1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2pPr>
      <a:lvl3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3pPr>
      <a:lvl4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4pPr>
      <a:lvl5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5pPr>
      <a:lvl6pPr marL="457200" algn="l" defTabSz="685800" rtl="0" fontAlgn="base">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fontAlgn="base">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fontAlgn="base">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image" Target="../media/image19.wmf"/><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5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2">
            <a:extLst>
              <a:ext uri="{FF2B5EF4-FFF2-40B4-BE49-F238E27FC236}">
                <a16:creationId xmlns:a16="http://schemas.microsoft.com/office/drawing/2014/main" id="{BCC6F765-820D-9B10-E606-749B79C45305}"/>
              </a:ext>
            </a:extLst>
          </p:cNvPr>
          <p:cNvSpPr txBox="1">
            <a:spLocks noChangeArrowheads="1"/>
          </p:cNvSpPr>
          <p:nvPr/>
        </p:nvSpPr>
        <p:spPr bwMode="auto">
          <a:xfrm>
            <a:off x="450850" y="476250"/>
            <a:ext cx="7848600"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en-US" sz="4000">
                <a:latin typeface="Times New Roman" panose="02020603050405020304" pitchFamily="18" charset="0"/>
                <a:cs typeface="Times New Roman" panose="02020603050405020304" pitchFamily="18" charset="0"/>
              </a:rPr>
              <a:t>Health &amp; Nutrition</a:t>
            </a:r>
            <a:endParaRPr lang="en-GB" altLang="en-US" sz="4000">
              <a:latin typeface="Times New Roman" panose="02020603050405020304" pitchFamily="18" charset="0"/>
            </a:endParaRPr>
          </a:p>
        </p:txBody>
      </p:sp>
      <p:sp>
        <p:nvSpPr>
          <p:cNvPr id="2051" name="Rectangle 3">
            <a:extLst>
              <a:ext uri="{FF2B5EF4-FFF2-40B4-BE49-F238E27FC236}">
                <a16:creationId xmlns:a16="http://schemas.microsoft.com/office/drawing/2014/main" id="{05455F67-534E-810E-4A5D-FE1DB634BAD4}"/>
              </a:ext>
            </a:extLst>
          </p:cNvPr>
          <p:cNvSpPr>
            <a:spLocks noChangeArrowheads="1"/>
          </p:cNvSpPr>
          <p:nvPr/>
        </p:nvSpPr>
        <p:spPr bwMode="auto">
          <a:xfrm>
            <a:off x="1098550" y="1341438"/>
            <a:ext cx="7200900" cy="156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en-US" sz="2400">
                <a:solidFill>
                  <a:srgbClr val="0070C0"/>
                </a:solidFill>
                <a:latin typeface="Times New Roman" panose="02020603050405020304" pitchFamily="18" charset="0"/>
              </a:rPr>
              <a:t>Health is a state of complete physical, mental and social well-being and not merely the absence of disease or infirmity</a:t>
            </a:r>
          </a:p>
          <a:p>
            <a:pPr algn="r" eaLnBrk="1" hangingPunct="1"/>
            <a:r>
              <a:rPr lang="en-GB" altLang="en-US" sz="2400">
                <a:latin typeface="Times New Roman" panose="02020603050405020304" pitchFamily="18" charset="0"/>
              </a:rPr>
              <a:t>WHO</a:t>
            </a:r>
          </a:p>
        </p:txBody>
      </p:sp>
      <p:pic>
        <p:nvPicPr>
          <p:cNvPr id="6148" name="Picture 5" descr="Image result for health continuum">
            <a:extLst>
              <a:ext uri="{FF2B5EF4-FFF2-40B4-BE49-F238E27FC236}">
                <a16:creationId xmlns:a16="http://schemas.microsoft.com/office/drawing/2014/main" id="{5C55544F-F4A6-7591-891C-B1E014B754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3141663"/>
            <a:ext cx="8829675" cy="320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0-#ppt_w/2"/>
                                          </p:val>
                                        </p:tav>
                                        <p:tav tm="100000">
                                          <p:val>
                                            <p:strVal val="#ppt_x"/>
                                          </p:val>
                                        </p:tav>
                                      </p:tavLst>
                                    </p:anim>
                                    <p:anim calcmode="lin" valueType="num">
                                      <p:cBhvr additive="base">
                                        <p:cTn id="8" dur="500" fill="hold"/>
                                        <p:tgtEl>
                                          <p:spTgt spid="205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051"/>
                                        </p:tgtEl>
                                        <p:attrNameLst>
                                          <p:attrName>style.visibility</p:attrName>
                                        </p:attrNameLst>
                                      </p:cBhvr>
                                      <p:to>
                                        <p:strVal val="visible"/>
                                      </p:to>
                                    </p:set>
                                    <p:anim calcmode="lin" valueType="num">
                                      <p:cBhvr additive="base">
                                        <p:cTn id="13" dur="500" fill="hold"/>
                                        <p:tgtEl>
                                          <p:spTgt spid="2051"/>
                                        </p:tgtEl>
                                        <p:attrNameLst>
                                          <p:attrName>ppt_x</p:attrName>
                                        </p:attrNameLst>
                                      </p:cBhvr>
                                      <p:tavLst>
                                        <p:tav tm="0">
                                          <p:val>
                                            <p:strVal val="0-#ppt_w/2"/>
                                          </p:val>
                                        </p:tav>
                                        <p:tav tm="100000">
                                          <p:val>
                                            <p:strVal val="#ppt_x"/>
                                          </p:val>
                                        </p:tav>
                                      </p:tavLst>
                                    </p:anim>
                                    <p:anim calcmode="lin" valueType="num">
                                      <p:cBhvr additive="base">
                                        <p:cTn id="14" dur="500" fill="hold"/>
                                        <p:tgtEl>
                                          <p:spTgt spid="205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autoUpdateAnimBg="0"/>
      <p:bldP spid="2051" grpId="0" autoUpdateAnimBg="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a:extLst>
              <a:ext uri="{FF2B5EF4-FFF2-40B4-BE49-F238E27FC236}">
                <a16:creationId xmlns:a16="http://schemas.microsoft.com/office/drawing/2014/main" id="{1B750862-F535-57B1-8F2E-9E3706403955}"/>
              </a:ext>
            </a:extLst>
          </p:cNvPr>
          <p:cNvSpPr>
            <a:spLocks noGrp="1"/>
          </p:cNvSpPr>
          <p:nvPr>
            <p:ph type="title"/>
          </p:nvPr>
        </p:nvSpPr>
        <p:spPr>
          <a:xfrm>
            <a:off x="630238" y="365125"/>
            <a:ext cx="7886700" cy="760413"/>
          </a:xfrm>
        </p:spPr>
        <p:txBody>
          <a:bodyPr/>
          <a:lstStyle/>
          <a:p>
            <a:pPr algn="ctr" eaLnBrk="1" hangingPunct="1"/>
            <a:r>
              <a:rPr lang="en-GB" altLang="en-US"/>
              <a:t>Poor Health</a:t>
            </a:r>
          </a:p>
        </p:txBody>
      </p:sp>
      <p:sp>
        <p:nvSpPr>
          <p:cNvPr id="5" name="Text Placeholder 4">
            <a:extLst>
              <a:ext uri="{FF2B5EF4-FFF2-40B4-BE49-F238E27FC236}">
                <a16:creationId xmlns:a16="http://schemas.microsoft.com/office/drawing/2014/main" id="{D61BC483-2CE6-7E11-0EAF-4A156921BFD8}"/>
              </a:ext>
            </a:extLst>
          </p:cNvPr>
          <p:cNvSpPr>
            <a:spLocks noGrp="1"/>
          </p:cNvSpPr>
          <p:nvPr>
            <p:ph type="body" idx="1"/>
          </p:nvPr>
        </p:nvSpPr>
        <p:spPr>
          <a:xfrm>
            <a:off x="250825" y="1176338"/>
            <a:ext cx="3868738" cy="523875"/>
          </a:xfrm>
        </p:spPr>
        <p:txBody>
          <a:bodyPr rtlCol="0">
            <a:normAutofit fontScale="92500" lnSpcReduction="10000"/>
          </a:bodyPr>
          <a:lstStyle/>
          <a:p>
            <a:pPr algn="ctr" eaLnBrk="1" fontAlgn="auto" hangingPunct="1">
              <a:spcAft>
                <a:spcPts val="0"/>
              </a:spcAft>
              <a:defRPr/>
            </a:pPr>
            <a:r>
              <a:rPr lang="en-GB" sz="3600" dirty="0">
                <a:solidFill>
                  <a:srgbClr val="FF0000"/>
                </a:solidFill>
              </a:rPr>
              <a:t>Illness</a:t>
            </a:r>
          </a:p>
        </p:txBody>
      </p:sp>
      <p:sp>
        <p:nvSpPr>
          <p:cNvPr id="8196" name="Content Placeholder 5">
            <a:extLst>
              <a:ext uri="{FF2B5EF4-FFF2-40B4-BE49-F238E27FC236}">
                <a16:creationId xmlns:a16="http://schemas.microsoft.com/office/drawing/2014/main" id="{B150959C-9571-F57C-DD33-1F344BE8F155}"/>
              </a:ext>
            </a:extLst>
          </p:cNvPr>
          <p:cNvSpPr>
            <a:spLocks noGrp="1"/>
          </p:cNvSpPr>
          <p:nvPr>
            <p:ph sz="half" idx="2"/>
          </p:nvPr>
        </p:nvSpPr>
        <p:spPr>
          <a:xfrm>
            <a:off x="269875" y="1989138"/>
            <a:ext cx="3867150" cy="4752975"/>
          </a:xfrm>
        </p:spPr>
        <p:txBody>
          <a:bodyPr/>
          <a:lstStyle/>
          <a:p>
            <a:pPr marL="0" indent="0" algn="ctr" eaLnBrk="1" hangingPunct="1">
              <a:buFont typeface="Arial" panose="020B0604020202020204" pitchFamily="34" charset="0"/>
              <a:buNone/>
            </a:pPr>
            <a:r>
              <a:rPr lang="en-GB" altLang="en-US" sz="2400" i="1">
                <a:solidFill>
                  <a:srgbClr val="0070C0"/>
                </a:solidFill>
              </a:rPr>
              <a:t>a </a:t>
            </a:r>
            <a:r>
              <a:rPr lang="en-GB" altLang="en-US" sz="2400" u="sng">
                <a:solidFill>
                  <a:srgbClr val="0070C0"/>
                </a:solidFill>
              </a:rPr>
              <a:t>state </a:t>
            </a:r>
            <a:r>
              <a:rPr lang="en-GB" altLang="en-US" sz="2400" i="1">
                <a:solidFill>
                  <a:srgbClr val="0070C0"/>
                </a:solidFill>
              </a:rPr>
              <a:t>of poor health</a:t>
            </a:r>
          </a:p>
          <a:p>
            <a:pPr marL="0" indent="0" eaLnBrk="1" hangingPunct="1">
              <a:buFont typeface="Arial" panose="020B0604020202020204" pitchFamily="34" charset="0"/>
              <a:buNone/>
            </a:pPr>
            <a:endParaRPr lang="en-GB" altLang="en-US" sz="2400">
              <a:solidFill>
                <a:srgbClr val="0070C0"/>
              </a:solidFill>
            </a:endParaRPr>
          </a:p>
          <a:p>
            <a:pPr marL="0" indent="0" eaLnBrk="1" hangingPunct="1">
              <a:buFont typeface="Arial" panose="020B0604020202020204" pitchFamily="34" charset="0"/>
              <a:buNone/>
            </a:pPr>
            <a:r>
              <a:rPr lang="en-GB" altLang="en-US" sz="2400">
                <a:solidFill>
                  <a:srgbClr val="0070C0"/>
                </a:solidFill>
              </a:rPr>
              <a:t>Physical</a:t>
            </a:r>
          </a:p>
          <a:p>
            <a:pPr marL="0" indent="0" eaLnBrk="1" hangingPunct="1">
              <a:buFont typeface="Arial" panose="020B0604020202020204" pitchFamily="34" charset="0"/>
              <a:buNone/>
            </a:pPr>
            <a:r>
              <a:rPr lang="en-GB" altLang="en-US" sz="2400">
                <a:solidFill>
                  <a:srgbClr val="0070C0"/>
                </a:solidFill>
              </a:rPr>
              <a:t>Psychological</a:t>
            </a:r>
          </a:p>
          <a:p>
            <a:pPr marL="0" indent="0" eaLnBrk="1" hangingPunct="1">
              <a:buFont typeface="Arial" panose="020B0604020202020204" pitchFamily="34" charset="0"/>
              <a:buNone/>
            </a:pPr>
            <a:r>
              <a:rPr lang="en-GB" altLang="en-US" sz="2400">
                <a:solidFill>
                  <a:srgbClr val="0070C0"/>
                </a:solidFill>
              </a:rPr>
              <a:t>Psychosomatic</a:t>
            </a:r>
          </a:p>
          <a:p>
            <a:pPr marL="0" indent="0" eaLnBrk="1" hangingPunct="1">
              <a:buFont typeface="Arial" panose="020B0604020202020204" pitchFamily="34" charset="0"/>
              <a:buNone/>
            </a:pPr>
            <a:endParaRPr lang="en-GB" altLang="en-US" sz="2400">
              <a:solidFill>
                <a:srgbClr val="0070C0"/>
              </a:solidFill>
            </a:endParaRPr>
          </a:p>
          <a:p>
            <a:pPr marL="0" indent="0" algn="ctr" eaLnBrk="1" hangingPunct="1">
              <a:buFont typeface="Arial" panose="020B0604020202020204" pitchFamily="34" charset="0"/>
              <a:buNone/>
            </a:pPr>
            <a:r>
              <a:rPr lang="en-GB" altLang="en-US" sz="2400">
                <a:solidFill>
                  <a:srgbClr val="00B050"/>
                </a:solidFill>
              </a:rPr>
              <a:t>What role does diet and or nutrition play in mitigating these?</a:t>
            </a:r>
          </a:p>
          <a:p>
            <a:pPr marL="0" indent="0" eaLnBrk="1" hangingPunct="1">
              <a:buFont typeface="Arial" panose="020B0604020202020204" pitchFamily="34" charset="0"/>
              <a:buNone/>
            </a:pPr>
            <a:endParaRPr lang="en-GB" altLang="en-US"/>
          </a:p>
        </p:txBody>
      </p:sp>
      <p:sp>
        <p:nvSpPr>
          <p:cNvPr id="7" name="Text Placeholder 6">
            <a:extLst>
              <a:ext uri="{FF2B5EF4-FFF2-40B4-BE49-F238E27FC236}">
                <a16:creationId xmlns:a16="http://schemas.microsoft.com/office/drawing/2014/main" id="{9689B8C3-5512-7598-289D-B911AB6A4E25}"/>
              </a:ext>
            </a:extLst>
          </p:cNvPr>
          <p:cNvSpPr>
            <a:spLocks noGrp="1"/>
          </p:cNvSpPr>
          <p:nvPr>
            <p:ph type="body" sz="quarter" idx="3"/>
          </p:nvPr>
        </p:nvSpPr>
        <p:spPr>
          <a:xfrm>
            <a:off x="4629150" y="1125538"/>
            <a:ext cx="3887788" cy="522287"/>
          </a:xfrm>
        </p:spPr>
        <p:txBody>
          <a:bodyPr rtlCol="0">
            <a:normAutofit lnSpcReduction="10000"/>
          </a:bodyPr>
          <a:lstStyle/>
          <a:p>
            <a:pPr algn="ctr" eaLnBrk="1" fontAlgn="auto" hangingPunct="1">
              <a:spcAft>
                <a:spcPts val="0"/>
              </a:spcAft>
              <a:defRPr/>
            </a:pPr>
            <a:r>
              <a:rPr lang="en-GB" sz="3200" dirty="0">
                <a:solidFill>
                  <a:srgbClr val="FF0000"/>
                </a:solidFill>
              </a:rPr>
              <a:t>Disease</a:t>
            </a:r>
          </a:p>
        </p:txBody>
      </p:sp>
      <p:sp>
        <p:nvSpPr>
          <p:cNvPr id="8198" name="Content Placeholder 7">
            <a:extLst>
              <a:ext uri="{FF2B5EF4-FFF2-40B4-BE49-F238E27FC236}">
                <a16:creationId xmlns:a16="http://schemas.microsoft.com/office/drawing/2014/main" id="{DF602F45-EA83-A05C-359E-8084119F3E64}"/>
              </a:ext>
            </a:extLst>
          </p:cNvPr>
          <p:cNvSpPr>
            <a:spLocks noGrp="1"/>
          </p:cNvSpPr>
          <p:nvPr>
            <p:ph sz="quarter" idx="4"/>
          </p:nvPr>
        </p:nvSpPr>
        <p:spPr>
          <a:xfrm>
            <a:off x="4594225" y="1989138"/>
            <a:ext cx="3887788" cy="3913187"/>
          </a:xfrm>
        </p:spPr>
        <p:txBody>
          <a:bodyPr/>
          <a:lstStyle/>
          <a:p>
            <a:pPr marL="0" indent="0" algn="ctr" eaLnBrk="1" hangingPunct="1">
              <a:lnSpc>
                <a:spcPct val="80000"/>
              </a:lnSpc>
              <a:buFont typeface="Arial" panose="020B0604020202020204" pitchFamily="34" charset="0"/>
              <a:buNone/>
            </a:pPr>
            <a:r>
              <a:rPr lang="en-GB" altLang="en-US" sz="2000"/>
              <a:t>a </a:t>
            </a:r>
            <a:r>
              <a:rPr lang="en-GB" altLang="en-US" sz="2000" i="1" u="sng">
                <a:solidFill>
                  <a:srgbClr val="FF0000"/>
                </a:solidFill>
              </a:rPr>
              <a:t>disorder or malfunction </a:t>
            </a:r>
            <a:r>
              <a:rPr lang="en-GB" altLang="en-US" sz="2000"/>
              <a:t>of the mind or body, which leads to a departure from good health.</a:t>
            </a:r>
          </a:p>
          <a:p>
            <a:pPr marL="0" indent="0" eaLnBrk="1" hangingPunct="1">
              <a:lnSpc>
                <a:spcPct val="80000"/>
              </a:lnSpc>
              <a:buFont typeface="Arial" panose="020B0604020202020204" pitchFamily="34" charset="0"/>
              <a:buNone/>
            </a:pPr>
            <a:endParaRPr lang="en-GB" altLang="en-US" sz="2000"/>
          </a:p>
          <a:p>
            <a:pPr marL="0" indent="0" eaLnBrk="1" hangingPunct="1">
              <a:lnSpc>
                <a:spcPct val="80000"/>
              </a:lnSpc>
              <a:buFont typeface="Arial" panose="020B0604020202020204" pitchFamily="34" charset="0"/>
              <a:buNone/>
            </a:pPr>
            <a:r>
              <a:rPr lang="en-GB" altLang="en-US" sz="2400"/>
              <a:t>Physical</a:t>
            </a:r>
          </a:p>
          <a:p>
            <a:pPr marL="0" indent="0" eaLnBrk="1" hangingPunct="1">
              <a:lnSpc>
                <a:spcPct val="80000"/>
              </a:lnSpc>
              <a:buFont typeface="Arial" panose="020B0604020202020204" pitchFamily="34" charset="0"/>
              <a:buNone/>
            </a:pPr>
            <a:r>
              <a:rPr lang="en-GB" altLang="en-US" sz="2400"/>
              <a:t>Psychological</a:t>
            </a:r>
          </a:p>
          <a:p>
            <a:pPr marL="0" indent="0" eaLnBrk="1" hangingPunct="1">
              <a:lnSpc>
                <a:spcPct val="80000"/>
              </a:lnSpc>
              <a:buFont typeface="Arial" panose="020B0604020202020204" pitchFamily="34" charset="0"/>
              <a:buNone/>
            </a:pPr>
            <a:r>
              <a:rPr lang="en-GB" altLang="en-US" sz="2400"/>
              <a:t>Psychosomatic</a:t>
            </a:r>
          </a:p>
          <a:p>
            <a:pPr marL="0" indent="0" eaLnBrk="1" hangingPunct="1">
              <a:lnSpc>
                <a:spcPct val="80000"/>
              </a:lnSpc>
              <a:buFont typeface="Arial" panose="020B0604020202020204" pitchFamily="34" charset="0"/>
              <a:buNone/>
            </a:pPr>
            <a:endParaRPr lang="en-GB" altLang="en-US" sz="2000"/>
          </a:p>
          <a:p>
            <a:pPr marL="0" indent="0" algn="ctr" eaLnBrk="1" hangingPunct="1">
              <a:lnSpc>
                <a:spcPct val="80000"/>
              </a:lnSpc>
              <a:buFont typeface="Arial" panose="020B0604020202020204" pitchFamily="34" charset="0"/>
              <a:buNone/>
            </a:pPr>
            <a:r>
              <a:rPr lang="en-GB" altLang="en-US" sz="2400">
                <a:solidFill>
                  <a:srgbClr val="00B050"/>
                </a:solidFill>
              </a:rPr>
              <a:t>What role does diet and or nutrition play in mitigating these?</a:t>
            </a:r>
            <a:endParaRPr lang="en-GB" altLang="en-US" sz="2000">
              <a:solidFill>
                <a:srgbClr val="00B050"/>
              </a:solidFill>
            </a:endParaRPr>
          </a:p>
          <a:p>
            <a:pPr marL="0" indent="0" eaLnBrk="1" hangingPunct="1">
              <a:lnSpc>
                <a:spcPct val="80000"/>
              </a:lnSpc>
              <a:buFont typeface="Arial" panose="020B0604020202020204" pitchFamily="34" charset="0"/>
              <a:buNone/>
            </a:pPr>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5">
            <a:extLst>
              <a:ext uri="{FF2B5EF4-FFF2-40B4-BE49-F238E27FC236}">
                <a16:creationId xmlns:a16="http://schemas.microsoft.com/office/drawing/2014/main" id="{D2F256D6-2A06-F910-5BA7-DC535C245832}"/>
              </a:ext>
            </a:extLst>
          </p:cNvPr>
          <p:cNvSpPr>
            <a:spLocks noGrp="1"/>
          </p:cNvSpPr>
          <p:nvPr>
            <p:ph type="title"/>
          </p:nvPr>
        </p:nvSpPr>
        <p:spPr>
          <a:xfrm>
            <a:off x="628650" y="365125"/>
            <a:ext cx="7886700" cy="831850"/>
          </a:xfrm>
        </p:spPr>
        <p:txBody>
          <a:bodyPr/>
          <a:lstStyle/>
          <a:p>
            <a:pPr algn="ctr" eaLnBrk="1" hangingPunct="1"/>
            <a:r>
              <a:rPr lang="en-GB" altLang="en-US"/>
              <a:t>Categories of diseases</a:t>
            </a:r>
          </a:p>
        </p:txBody>
      </p:sp>
      <p:sp>
        <p:nvSpPr>
          <p:cNvPr id="9219" name="Rectangle 6">
            <a:extLst>
              <a:ext uri="{FF2B5EF4-FFF2-40B4-BE49-F238E27FC236}">
                <a16:creationId xmlns:a16="http://schemas.microsoft.com/office/drawing/2014/main" id="{06DAAA83-2670-FF1A-F115-892334F70081}"/>
              </a:ext>
            </a:extLst>
          </p:cNvPr>
          <p:cNvSpPr>
            <a:spLocks noGrp="1"/>
          </p:cNvSpPr>
          <p:nvPr>
            <p:ph idx="1"/>
          </p:nvPr>
        </p:nvSpPr>
        <p:spPr>
          <a:xfrm>
            <a:off x="322263" y="1484313"/>
            <a:ext cx="8499475" cy="4351337"/>
          </a:xfrm>
        </p:spPr>
        <p:txBody>
          <a:bodyPr/>
          <a:lstStyle/>
          <a:p>
            <a:pPr eaLnBrk="1" hangingPunct="1"/>
            <a:r>
              <a:rPr lang="en-GB" altLang="en-US" sz="3200">
                <a:solidFill>
                  <a:srgbClr val="00B0F0"/>
                </a:solidFill>
              </a:rPr>
              <a:t>Physical		- Diabetes, CHD, COPD</a:t>
            </a:r>
          </a:p>
          <a:p>
            <a:pPr eaLnBrk="1" hangingPunct="1"/>
            <a:r>
              <a:rPr lang="en-GB" altLang="en-US" sz="3200">
                <a:solidFill>
                  <a:srgbClr val="00B0F0"/>
                </a:solidFill>
              </a:rPr>
              <a:t>Physiological	- Diabetes, obesity, arthritis</a:t>
            </a:r>
          </a:p>
          <a:p>
            <a:pPr eaLnBrk="1" hangingPunct="1"/>
            <a:r>
              <a:rPr lang="en-GB" altLang="en-US" sz="3200">
                <a:solidFill>
                  <a:srgbClr val="00B0F0"/>
                </a:solidFill>
              </a:rPr>
              <a:t>Degenerative	- Ageing, osteoporosis</a:t>
            </a:r>
          </a:p>
          <a:p>
            <a:pPr eaLnBrk="1" hangingPunct="1"/>
            <a:r>
              <a:rPr lang="en-GB" altLang="en-US" sz="3200">
                <a:solidFill>
                  <a:srgbClr val="00B0F0"/>
                </a:solidFill>
              </a:rPr>
              <a:t>Mental			- Dementia, eating disorders		</a:t>
            </a:r>
          </a:p>
          <a:p>
            <a:pPr eaLnBrk="1" hangingPunct="1"/>
            <a:r>
              <a:rPr lang="en-GB" altLang="en-US" sz="3200">
                <a:solidFill>
                  <a:srgbClr val="00B0F0"/>
                </a:solidFill>
              </a:rPr>
              <a:t>Deficiency		- Osteoporosis, rickets, anaemia</a:t>
            </a:r>
          </a:p>
          <a:p>
            <a:pPr eaLnBrk="1" hangingPunct="1"/>
            <a:r>
              <a:rPr lang="en-GB" altLang="en-US" sz="3200">
                <a:solidFill>
                  <a:srgbClr val="00B0F0"/>
                </a:solidFill>
              </a:rPr>
              <a:t>Toxicity		- Hemochromatosis, High BP, 					  obesity, vit/ minerals.</a:t>
            </a:r>
          </a:p>
          <a:p>
            <a:pPr eaLnBrk="1" hangingPunct="1"/>
            <a:r>
              <a:rPr lang="en-GB" altLang="en-US" sz="3200"/>
              <a:t>Infectious		- COVID, Flu</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a:extLst>
              <a:ext uri="{FF2B5EF4-FFF2-40B4-BE49-F238E27FC236}">
                <a16:creationId xmlns:a16="http://schemas.microsoft.com/office/drawing/2014/main" id="{C4A9AF01-1412-640C-D451-C5F8BA1DB8E9}"/>
              </a:ext>
            </a:extLst>
          </p:cNvPr>
          <p:cNvSpPr txBox="1">
            <a:spLocks noChangeArrowheads="1"/>
          </p:cNvSpPr>
          <p:nvPr/>
        </p:nvSpPr>
        <p:spPr bwMode="auto">
          <a:xfrm>
            <a:off x="2730500" y="190500"/>
            <a:ext cx="4052888" cy="585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3200">
                <a:latin typeface="Times New Roman" panose="02020603050405020304" pitchFamily="18" charset="0"/>
              </a:rPr>
              <a:t>Degenerative Diseases</a:t>
            </a:r>
          </a:p>
        </p:txBody>
      </p:sp>
      <p:sp>
        <p:nvSpPr>
          <p:cNvPr id="30723" name="Text Box 3">
            <a:extLst>
              <a:ext uri="{FF2B5EF4-FFF2-40B4-BE49-F238E27FC236}">
                <a16:creationId xmlns:a16="http://schemas.microsoft.com/office/drawing/2014/main" id="{CAB752A3-0B6A-CE0F-59D4-831C62EB1988}"/>
              </a:ext>
            </a:extLst>
          </p:cNvPr>
          <p:cNvSpPr txBox="1">
            <a:spLocks noChangeArrowheads="1"/>
          </p:cNvSpPr>
          <p:nvPr/>
        </p:nvSpPr>
        <p:spPr bwMode="auto">
          <a:xfrm>
            <a:off x="3419475" y="755650"/>
            <a:ext cx="2522538" cy="1939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2400">
                <a:solidFill>
                  <a:srgbClr val="FF0000"/>
                </a:solidFill>
                <a:latin typeface="Times New Roman" panose="02020603050405020304" pitchFamily="18" charset="0"/>
              </a:rPr>
              <a:t>Ageing</a:t>
            </a:r>
          </a:p>
          <a:p>
            <a:pPr eaLnBrk="1" hangingPunct="1"/>
            <a:r>
              <a:rPr lang="en-GB" altLang="en-US" sz="2400">
                <a:solidFill>
                  <a:srgbClr val="FF0000"/>
                </a:solidFill>
                <a:latin typeface="Times New Roman" panose="02020603050405020304" pitchFamily="18" charset="0"/>
              </a:rPr>
              <a:t>Long term inactive</a:t>
            </a:r>
          </a:p>
          <a:p>
            <a:pPr eaLnBrk="1" hangingPunct="1"/>
            <a:r>
              <a:rPr lang="en-GB" altLang="en-US" sz="2400">
                <a:solidFill>
                  <a:srgbClr val="FF0000"/>
                </a:solidFill>
                <a:latin typeface="Times New Roman" panose="02020603050405020304" pitchFamily="18" charset="0"/>
              </a:rPr>
              <a:t>Chronic illness</a:t>
            </a:r>
          </a:p>
          <a:p>
            <a:pPr eaLnBrk="1" hangingPunct="1"/>
            <a:r>
              <a:rPr lang="en-GB" altLang="en-US" sz="2400">
                <a:solidFill>
                  <a:srgbClr val="FF0000"/>
                </a:solidFill>
                <a:latin typeface="Times New Roman" panose="02020603050405020304" pitchFamily="18" charset="0"/>
              </a:rPr>
              <a:t>Malnutrition</a:t>
            </a:r>
          </a:p>
          <a:p>
            <a:pPr eaLnBrk="1" hangingPunct="1"/>
            <a:endParaRPr lang="en-GB" altLang="en-US" sz="2400">
              <a:solidFill>
                <a:srgbClr val="FF0000"/>
              </a:solidFill>
              <a:latin typeface="Times New Roman" panose="02020603050405020304" pitchFamily="18" charset="0"/>
            </a:endParaRPr>
          </a:p>
        </p:txBody>
      </p:sp>
      <p:sp>
        <p:nvSpPr>
          <p:cNvPr id="30724" name="Text Box 4">
            <a:extLst>
              <a:ext uri="{FF2B5EF4-FFF2-40B4-BE49-F238E27FC236}">
                <a16:creationId xmlns:a16="http://schemas.microsoft.com/office/drawing/2014/main" id="{AF2304CF-99BD-ED3E-B259-00CAE1779F78}"/>
              </a:ext>
            </a:extLst>
          </p:cNvPr>
          <p:cNvSpPr txBox="1">
            <a:spLocks noChangeArrowheads="1"/>
          </p:cNvSpPr>
          <p:nvPr/>
        </p:nvSpPr>
        <p:spPr bwMode="auto">
          <a:xfrm>
            <a:off x="584200" y="2386013"/>
            <a:ext cx="7775575"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2400">
                <a:latin typeface="Times New Roman" panose="02020603050405020304" pitchFamily="18" charset="0"/>
              </a:rPr>
              <a:t>A gradual loss of function in one or several organs or tissues can occur (associated with a progressive destruction of specialised cells) in youth or middle age</a:t>
            </a:r>
          </a:p>
        </p:txBody>
      </p:sp>
      <p:sp>
        <p:nvSpPr>
          <p:cNvPr id="30726" name="Text Box 6">
            <a:extLst>
              <a:ext uri="{FF2B5EF4-FFF2-40B4-BE49-F238E27FC236}">
                <a16:creationId xmlns:a16="http://schemas.microsoft.com/office/drawing/2014/main" id="{B9D8B7D5-1AA9-DA34-1699-1BC428B63F4F}"/>
              </a:ext>
            </a:extLst>
          </p:cNvPr>
          <p:cNvSpPr txBox="1">
            <a:spLocks noChangeArrowheads="1"/>
          </p:cNvSpPr>
          <p:nvPr/>
        </p:nvSpPr>
        <p:spPr bwMode="auto">
          <a:xfrm>
            <a:off x="250825" y="3933825"/>
            <a:ext cx="8440738" cy="2308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2400">
                <a:latin typeface="Times New Roman" panose="02020603050405020304" pitchFamily="18" charset="0"/>
              </a:rPr>
              <a:t>Reasons for this loss of function:</a:t>
            </a:r>
          </a:p>
          <a:p>
            <a:pPr eaLnBrk="1" hangingPunct="1"/>
            <a:endParaRPr lang="en-GB" altLang="en-US" sz="2400">
              <a:latin typeface="Times New Roman" panose="02020603050405020304" pitchFamily="18" charset="0"/>
            </a:endParaRPr>
          </a:p>
          <a:p>
            <a:pPr eaLnBrk="1" hangingPunct="1">
              <a:buFontTx/>
              <a:buChar char="•"/>
            </a:pPr>
            <a:r>
              <a:rPr lang="en-GB" altLang="en-US" sz="2400">
                <a:solidFill>
                  <a:srgbClr val="00B0F0"/>
                </a:solidFill>
                <a:latin typeface="Times New Roman" panose="02020603050405020304" pitchFamily="18" charset="0"/>
              </a:rPr>
              <a:t>Immune system attack its own cells e.g. Rheumatoid arthritis</a:t>
            </a:r>
          </a:p>
          <a:p>
            <a:pPr eaLnBrk="1" hangingPunct="1">
              <a:buFontTx/>
              <a:buChar char="•"/>
            </a:pPr>
            <a:endParaRPr lang="en-GB" altLang="en-US" sz="2400">
              <a:latin typeface="Times New Roman" panose="02020603050405020304" pitchFamily="18" charset="0"/>
            </a:endParaRPr>
          </a:p>
          <a:p>
            <a:pPr eaLnBrk="1" hangingPunct="1">
              <a:buFontTx/>
              <a:buChar char="•"/>
            </a:pPr>
            <a:r>
              <a:rPr lang="en-GB" altLang="en-US" sz="2400">
                <a:solidFill>
                  <a:srgbClr val="00B0F0"/>
                </a:solidFill>
                <a:latin typeface="Times New Roman" panose="02020603050405020304" pitchFamily="18" charset="0"/>
              </a:rPr>
              <a:t>Deficiency in childhood which leads to degeneration later in life</a:t>
            </a:r>
          </a:p>
          <a:p>
            <a:pPr eaLnBrk="1" hangingPunct="1"/>
            <a:r>
              <a:rPr lang="en-GB" altLang="en-US" sz="2400">
                <a:solidFill>
                  <a:srgbClr val="00B0F0"/>
                </a:solidFill>
                <a:latin typeface="Times New Roman" panose="02020603050405020304" pitchFamily="18" charset="0"/>
              </a:rPr>
              <a:t>	e.g low vit D and calcium increases risk of oesteoporosis.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0722"/>
                                        </p:tgtEl>
                                        <p:attrNameLst>
                                          <p:attrName>style.visibility</p:attrName>
                                        </p:attrNameLst>
                                      </p:cBhvr>
                                      <p:to>
                                        <p:strVal val="visible"/>
                                      </p:to>
                                    </p:set>
                                    <p:anim calcmode="lin" valueType="num">
                                      <p:cBhvr additive="base">
                                        <p:cTn id="7" dur="500" fill="hold"/>
                                        <p:tgtEl>
                                          <p:spTgt spid="30722"/>
                                        </p:tgtEl>
                                        <p:attrNameLst>
                                          <p:attrName>ppt_x</p:attrName>
                                        </p:attrNameLst>
                                      </p:cBhvr>
                                      <p:tavLst>
                                        <p:tav tm="0">
                                          <p:val>
                                            <p:strVal val="0-#ppt_w/2"/>
                                          </p:val>
                                        </p:tav>
                                        <p:tav tm="100000">
                                          <p:val>
                                            <p:strVal val="#ppt_x"/>
                                          </p:val>
                                        </p:tav>
                                      </p:tavLst>
                                    </p:anim>
                                    <p:anim calcmode="lin" valueType="num">
                                      <p:cBhvr additive="base">
                                        <p:cTn id="8" dur="500" fill="hold"/>
                                        <p:tgtEl>
                                          <p:spTgt spid="3072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0723"/>
                                        </p:tgtEl>
                                        <p:attrNameLst>
                                          <p:attrName>style.visibility</p:attrName>
                                        </p:attrNameLst>
                                      </p:cBhvr>
                                      <p:to>
                                        <p:strVal val="visible"/>
                                      </p:to>
                                    </p:set>
                                    <p:anim calcmode="lin" valueType="num">
                                      <p:cBhvr additive="base">
                                        <p:cTn id="13" dur="500" fill="hold"/>
                                        <p:tgtEl>
                                          <p:spTgt spid="30723"/>
                                        </p:tgtEl>
                                        <p:attrNameLst>
                                          <p:attrName>ppt_x</p:attrName>
                                        </p:attrNameLst>
                                      </p:cBhvr>
                                      <p:tavLst>
                                        <p:tav tm="0">
                                          <p:val>
                                            <p:strVal val="0-#ppt_w/2"/>
                                          </p:val>
                                        </p:tav>
                                        <p:tav tm="100000">
                                          <p:val>
                                            <p:strVal val="#ppt_x"/>
                                          </p:val>
                                        </p:tav>
                                      </p:tavLst>
                                    </p:anim>
                                    <p:anim calcmode="lin" valueType="num">
                                      <p:cBhvr additive="base">
                                        <p:cTn id="14" dur="500" fill="hold"/>
                                        <p:tgtEl>
                                          <p:spTgt spid="3072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30724"/>
                                        </p:tgtEl>
                                        <p:attrNameLst>
                                          <p:attrName>style.visibility</p:attrName>
                                        </p:attrNameLst>
                                      </p:cBhvr>
                                      <p:to>
                                        <p:strVal val="visible"/>
                                      </p:to>
                                    </p:set>
                                    <p:anim calcmode="lin" valueType="num">
                                      <p:cBhvr additive="base">
                                        <p:cTn id="19" dur="500" fill="hold"/>
                                        <p:tgtEl>
                                          <p:spTgt spid="30724"/>
                                        </p:tgtEl>
                                        <p:attrNameLst>
                                          <p:attrName>ppt_x</p:attrName>
                                        </p:attrNameLst>
                                      </p:cBhvr>
                                      <p:tavLst>
                                        <p:tav tm="0">
                                          <p:val>
                                            <p:strVal val="0-#ppt_w/2"/>
                                          </p:val>
                                        </p:tav>
                                        <p:tav tm="100000">
                                          <p:val>
                                            <p:strVal val="#ppt_x"/>
                                          </p:val>
                                        </p:tav>
                                      </p:tavLst>
                                    </p:anim>
                                    <p:anim calcmode="lin" valueType="num">
                                      <p:cBhvr additive="base">
                                        <p:cTn id="20" dur="500" fill="hold"/>
                                        <p:tgtEl>
                                          <p:spTgt spid="30724"/>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30726"/>
                                        </p:tgtEl>
                                        <p:attrNameLst>
                                          <p:attrName>style.visibility</p:attrName>
                                        </p:attrNameLst>
                                      </p:cBhvr>
                                      <p:to>
                                        <p:strVal val="visible"/>
                                      </p:to>
                                    </p:set>
                                    <p:anim calcmode="lin" valueType="num">
                                      <p:cBhvr additive="base">
                                        <p:cTn id="25" dur="500" fill="hold"/>
                                        <p:tgtEl>
                                          <p:spTgt spid="30726"/>
                                        </p:tgtEl>
                                        <p:attrNameLst>
                                          <p:attrName>ppt_x</p:attrName>
                                        </p:attrNameLst>
                                      </p:cBhvr>
                                      <p:tavLst>
                                        <p:tav tm="0">
                                          <p:val>
                                            <p:strVal val="0-#ppt_w/2"/>
                                          </p:val>
                                        </p:tav>
                                        <p:tav tm="100000">
                                          <p:val>
                                            <p:strVal val="#ppt_x"/>
                                          </p:val>
                                        </p:tav>
                                      </p:tavLst>
                                    </p:anim>
                                    <p:anim calcmode="lin" valueType="num">
                                      <p:cBhvr additive="base">
                                        <p:cTn id="26" dur="500" fill="hold"/>
                                        <p:tgtEl>
                                          <p:spTgt spid="3072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autoUpdateAnimBg="0"/>
      <p:bldP spid="30723" grpId="0" autoUpdateAnimBg="0"/>
      <p:bldP spid="30724" grpId="0" autoUpdateAnimBg="0"/>
      <p:bldP spid="30726"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C451584-8127-CBCE-277A-4664F29F6105}"/>
              </a:ext>
            </a:extLst>
          </p:cNvPr>
          <p:cNvSpPr>
            <a:spLocks noGrp="1"/>
          </p:cNvSpPr>
          <p:nvPr>
            <p:ph type="title"/>
          </p:nvPr>
        </p:nvSpPr>
        <p:spPr>
          <a:xfrm>
            <a:off x="628650" y="263525"/>
            <a:ext cx="7886700" cy="758825"/>
          </a:xfrm>
        </p:spPr>
        <p:txBody>
          <a:bodyPr/>
          <a:lstStyle/>
          <a:p>
            <a:pPr algn="ctr" eaLnBrk="1" hangingPunct="1"/>
            <a:r>
              <a:rPr lang="en-GB" altLang="en-US"/>
              <a:t>Gene Mutations</a:t>
            </a:r>
          </a:p>
        </p:txBody>
      </p:sp>
      <p:sp>
        <p:nvSpPr>
          <p:cNvPr id="13315" name="Rectangle 3">
            <a:extLst>
              <a:ext uri="{FF2B5EF4-FFF2-40B4-BE49-F238E27FC236}">
                <a16:creationId xmlns:a16="http://schemas.microsoft.com/office/drawing/2014/main" id="{C410CC60-BC6B-CB8A-19D5-3EC6BB68C071}"/>
              </a:ext>
            </a:extLst>
          </p:cNvPr>
          <p:cNvSpPr>
            <a:spLocks noGrp="1" noChangeArrowheads="1"/>
          </p:cNvSpPr>
          <p:nvPr>
            <p:ph idx="1"/>
          </p:nvPr>
        </p:nvSpPr>
        <p:spPr>
          <a:xfrm>
            <a:off x="384175" y="1081088"/>
            <a:ext cx="8118475" cy="4692650"/>
          </a:xfrm>
        </p:spPr>
        <p:txBody>
          <a:bodyPr rtlCol="0">
            <a:normAutofit/>
          </a:bodyPr>
          <a:lstStyle/>
          <a:p>
            <a:pPr marL="0" indent="0" algn="ctr" eaLnBrk="1" fontAlgn="auto" hangingPunct="1">
              <a:spcAft>
                <a:spcPts val="0"/>
              </a:spcAft>
              <a:buFontTx/>
              <a:buNone/>
              <a:defRPr/>
            </a:pPr>
            <a:r>
              <a:rPr lang="en-GB" altLang="en-US" dirty="0">
                <a:solidFill>
                  <a:srgbClr val="0070C0"/>
                </a:solidFill>
              </a:rPr>
              <a:t>Mutations of the DNA leading to changes in cell and organ function</a:t>
            </a:r>
          </a:p>
          <a:p>
            <a:pPr eaLnBrk="1" fontAlgn="auto" hangingPunct="1">
              <a:spcAft>
                <a:spcPts val="0"/>
              </a:spcAft>
              <a:defRPr/>
            </a:pPr>
            <a:endParaRPr lang="en-GB" altLang="en-US" dirty="0"/>
          </a:p>
          <a:p>
            <a:pPr lvl="1" eaLnBrk="1" fontAlgn="auto" hangingPunct="1">
              <a:spcAft>
                <a:spcPts val="0"/>
              </a:spcAft>
              <a:defRPr/>
            </a:pPr>
            <a:endParaRPr lang="en-GB" altLang="en-US" dirty="0">
              <a:solidFill>
                <a:schemeClr val="tx2">
                  <a:lumMod val="50000"/>
                </a:schemeClr>
              </a:solidFill>
            </a:endParaRPr>
          </a:p>
          <a:p>
            <a:pPr lvl="1" eaLnBrk="1" fontAlgn="auto" hangingPunct="1">
              <a:spcAft>
                <a:spcPts val="0"/>
              </a:spcAft>
              <a:defRPr/>
            </a:pPr>
            <a:endParaRPr lang="en-GB" altLang="en-US" dirty="0">
              <a:solidFill>
                <a:schemeClr val="tx2">
                  <a:lumMod val="50000"/>
                </a:schemeClr>
              </a:solidFill>
            </a:endParaRPr>
          </a:p>
          <a:p>
            <a:pPr lvl="1" eaLnBrk="1" fontAlgn="auto" hangingPunct="1">
              <a:spcAft>
                <a:spcPts val="0"/>
              </a:spcAft>
              <a:defRPr/>
            </a:pPr>
            <a:endParaRPr lang="en-GB" altLang="en-US" dirty="0">
              <a:solidFill>
                <a:schemeClr val="tx2">
                  <a:lumMod val="50000"/>
                </a:schemeClr>
              </a:solidFill>
            </a:endParaRPr>
          </a:p>
          <a:p>
            <a:pPr lvl="1" eaLnBrk="1" fontAlgn="auto" hangingPunct="1">
              <a:spcAft>
                <a:spcPts val="0"/>
              </a:spcAft>
              <a:defRPr/>
            </a:pPr>
            <a:endParaRPr lang="en-GB" altLang="en-US" dirty="0">
              <a:solidFill>
                <a:schemeClr val="tx2">
                  <a:lumMod val="50000"/>
                </a:schemeClr>
              </a:solidFill>
            </a:endParaRPr>
          </a:p>
          <a:p>
            <a:pPr marL="342900" lvl="1" indent="0" eaLnBrk="1" fontAlgn="auto" hangingPunct="1">
              <a:spcAft>
                <a:spcPts val="0"/>
              </a:spcAft>
              <a:buFont typeface="Arial" panose="020B0604020202020204" pitchFamily="34" charset="0"/>
              <a:buNone/>
              <a:defRPr/>
            </a:pPr>
            <a:r>
              <a:rPr lang="en-GB" altLang="en-US" dirty="0">
                <a:solidFill>
                  <a:schemeClr val="tx2">
                    <a:lumMod val="50000"/>
                  </a:schemeClr>
                </a:solidFill>
              </a:rPr>
              <a:t>		</a:t>
            </a:r>
            <a:endParaRPr lang="en-GB" altLang="en-US" sz="4300" dirty="0">
              <a:solidFill>
                <a:srgbClr val="FF0000"/>
              </a:solidFill>
            </a:endParaRPr>
          </a:p>
        </p:txBody>
      </p:sp>
      <p:pic>
        <p:nvPicPr>
          <p:cNvPr id="13316" name="Picture 5">
            <a:extLst>
              <a:ext uri="{FF2B5EF4-FFF2-40B4-BE49-F238E27FC236}">
                <a16:creationId xmlns:a16="http://schemas.microsoft.com/office/drawing/2014/main" id="{DD74ADE0-4077-B776-EE7E-E331901063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6175" y="3213100"/>
            <a:ext cx="2811463" cy="338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7" name="TextBox 1">
            <a:extLst>
              <a:ext uri="{FF2B5EF4-FFF2-40B4-BE49-F238E27FC236}">
                <a16:creationId xmlns:a16="http://schemas.microsoft.com/office/drawing/2014/main" id="{B5DF1437-63DC-284E-3462-8616E0265C7D}"/>
              </a:ext>
            </a:extLst>
          </p:cNvPr>
          <p:cNvSpPr txBox="1">
            <a:spLocks noChangeArrowheads="1"/>
          </p:cNvSpPr>
          <p:nvPr/>
        </p:nvSpPr>
        <p:spPr bwMode="auto">
          <a:xfrm>
            <a:off x="25400" y="2133600"/>
            <a:ext cx="5842000" cy="526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en-US" sz="3600">
                <a:solidFill>
                  <a:srgbClr val="FF0000"/>
                </a:solidFill>
              </a:rPr>
              <a:t>Nutritional genomics</a:t>
            </a:r>
          </a:p>
          <a:p>
            <a:pPr algn="ctr" eaLnBrk="1" hangingPunct="1"/>
            <a:endParaRPr lang="en-GB" altLang="en-US" sz="3600">
              <a:solidFill>
                <a:srgbClr val="FF0000"/>
              </a:solidFill>
            </a:endParaRPr>
          </a:p>
          <a:p>
            <a:pPr algn="ctr" eaLnBrk="1" hangingPunct="1"/>
            <a:r>
              <a:rPr lang="en-GB" altLang="en-US" sz="2400">
                <a:solidFill>
                  <a:srgbClr val="00B050"/>
                </a:solidFill>
              </a:rPr>
              <a:t>Does your Diet influence your DNA and affect influence Health?</a:t>
            </a:r>
          </a:p>
          <a:p>
            <a:pPr algn="ctr" eaLnBrk="1" hangingPunct="1"/>
            <a:endParaRPr lang="en-GB" altLang="en-US" sz="2400">
              <a:solidFill>
                <a:srgbClr val="00B050"/>
              </a:solidFill>
            </a:endParaRPr>
          </a:p>
          <a:p>
            <a:pPr algn="ctr" eaLnBrk="1" hangingPunct="1"/>
            <a:r>
              <a:rPr lang="en-GB" altLang="en-US" sz="2400">
                <a:solidFill>
                  <a:srgbClr val="00B050"/>
                </a:solidFill>
              </a:rPr>
              <a:t>Do the foods you eat affect gene sequencing?</a:t>
            </a:r>
          </a:p>
          <a:p>
            <a:pPr algn="ctr" eaLnBrk="1" hangingPunct="1"/>
            <a:endParaRPr lang="en-GB" altLang="en-US" sz="2400">
              <a:solidFill>
                <a:srgbClr val="00B050"/>
              </a:solidFill>
            </a:endParaRPr>
          </a:p>
          <a:p>
            <a:pPr algn="ctr" eaLnBrk="1" hangingPunct="1"/>
            <a:r>
              <a:rPr lang="en-GB" altLang="en-US" sz="2400">
                <a:solidFill>
                  <a:srgbClr val="00B050"/>
                </a:solidFill>
              </a:rPr>
              <a:t>Do the foods you eat affect gene expression</a:t>
            </a:r>
          </a:p>
          <a:p>
            <a:pPr algn="ctr" eaLnBrk="1" hangingPunct="1"/>
            <a:endParaRPr lang="en-GB" altLang="en-US" sz="2400">
              <a:solidFill>
                <a:srgbClr val="00B050"/>
              </a:solidFill>
            </a:endParaRPr>
          </a:p>
          <a:p>
            <a:pPr algn="ctr" eaLnBrk="1" hangingPunct="1"/>
            <a:r>
              <a:rPr lang="en-GB" altLang="en-US" sz="2400">
                <a:solidFill>
                  <a:srgbClr val="00B050"/>
                </a:solidFill>
              </a:rPr>
              <a:t>Can your diet change your DNA and or gene expression?</a:t>
            </a:r>
          </a:p>
          <a:p>
            <a:pPr algn="ctr" eaLnBrk="1" hangingPunct="1"/>
            <a:endParaRPr lang="en-GB" altLang="en-US" sz="2400">
              <a:solidFill>
                <a:srgbClr val="00B050"/>
              </a:solidFill>
            </a:endParaRPr>
          </a:p>
          <a:p>
            <a:pPr algn="ctr" eaLnBrk="1" hangingPunct="1"/>
            <a:endParaRPr lang="en-GB" altLang="en-US" sz="2400">
              <a:solidFill>
                <a:srgbClr val="00B050"/>
              </a:solidFill>
            </a:endParaRPr>
          </a:p>
        </p:txBody>
      </p:sp>
      <p:sp>
        <p:nvSpPr>
          <p:cNvPr id="13318" name="TextBox 2">
            <a:extLst>
              <a:ext uri="{FF2B5EF4-FFF2-40B4-BE49-F238E27FC236}">
                <a16:creationId xmlns:a16="http://schemas.microsoft.com/office/drawing/2014/main" id="{131589C8-91BE-0A8E-FEA0-60ED97305E5A}"/>
              </a:ext>
            </a:extLst>
          </p:cNvPr>
          <p:cNvSpPr txBox="1">
            <a:spLocks noChangeArrowheads="1"/>
          </p:cNvSpPr>
          <p:nvPr/>
        </p:nvSpPr>
        <p:spPr bwMode="auto">
          <a:xfrm>
            <a:off x="5894388" y="1638300"/>
            <a:ext cx="15128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t>Nutrigenetics</a:t>
            </a:r>
          </a:p>
        </p:txBody>
      </p:sp>
      <p:sp>
        <p:nvSpPr>
          <p:cNvPr id="13319" name="TextBox 6">
            <a:extLst>
              <a:ext uri="{FF2B5EF4-FFF2-40B4-BE49-F238E27FC236}">
                <a16:creationId xmlns:a16="http://schemas.microsoft.com/office/drawing/2014/main" id="{E0CF84D5-275E-E29C-1D22-1D1274086E29}"/>
              </a:ext>
            </a:extLst>
          </p:cNvPr>
          <p:cNvSpPr txBox="1">
            <a:spLocks noChangeArrowheads="1"/>
          </p:cNvSpPr>
          <p:nvPr/>
        </p:nvSpPr>
        <p:spPr bwMode="auto">
          <a:xfrm>
            <a:off x="5894388" y="2105025"/>
            <a:ext cx="16557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t>Nutrigenomics</a:t>
            </a:r>
          </a:p>
        </p:txBody>
      </p:sp>
      <p:sp>
        <p:nvSpPr>
          <p:cNvPr id="13320" name="TextBox 7">
            <a:extLst>
              <a:ext uri="{FF2B5EF4-FFF2-40B4-BE49-F238E27FC236}">
                <a16:creationId xmlns:a16="http://schemas.microsoft.com/office/drawing/2014/main" id="{33910C0E-2F1A-4E80-8566-704887F0BE25}"/>
              </a:ext>
            </a:extLst>
          </p:cNvPr>
          <p:cNvSpPr txBox="1">
            <a:spLocks noChangeArrowheads="1"/>
          </p:cNvSpPr>
          <p:nvPr/>
        </p:nvSpPr>
        <p:spPr bwMode="auto">
          <a:xfrm>
            <a:off x="5894388" y="2601913"/>
            <a:ext cx="24479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t>Nutritional Epigenetics</a:t>
            </a:r>
          </a:p>
        </p:txBody>
      </p:sp>
      <p:cxnSp>
        <p:nvCxnSpPr>
          <p:cNvPr id="6" name="Straight Arrow Connector 5">
            <a:extLst>
              <a:ext uri="{FF2B5EF4-FFF2-40B4-BE49-F238E27FC236}">
                <a16:creationId xmlns:a16="http://schemas.microsoft.com/office/drawing/2014/main" id="{0DCC13B8-334F-F541-5601-55492DC1D8D1}"/>
              </a:ext>
            </a:extLst>
          </p:cNvPr>
          <p:cNvCxnSpPr/>
          <p:nvPr/>
        </p:nvCxnSpPr>
        <p:spPr>
          <a:xfrm flipV="1">
            <a:off x="5076825" y="1916113"/>
            <a:ext cx="790575" cy="373062"/>
          </a:xfrm>
          <a:prstGeom prst="straightConnector1">
            <a:avLst/>
          </a:prstGeom>
          <a:ln w="285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B5E7E79-10E3-F337-5A26-883F056574A8}"/>
              </a:ext>
            </a:extLst>
          </p:cNvPr>
          <p:cNvCxnSpPr/>
          <p:nvPr/>
        </p:nvCxnSpPr>
        <p:spPr>
          <a:xfrm flipV="1">
            <a:off x="5076825" y="2347913"/>
            <a:ext cx="790575" cy="155575"/>
          </a:xfrm>
          <a:prstGeom prst="straightConnector1">
            <a:avLst/>
          </a:prstGeom>
          <a:ln w="285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F7E79FD6-8757-9607-65EF-F6ADB26BEC8D}"/>
              </a:ext>
            </a:extLst>
          </p:cNvPr>
          <p:cNvCxnSpPr>
            <a:endCxn id="13320" idx="1"/>
          </p:cNvCxnSpPr>
          <p:nvPr/>
        </p:nvCxnSpPr>
        <p:spPr>
          <a:xfrm>
            <a:off x="5076825" y="2732088"/>
            <a:ext cx="817563" cy="55562"/>
          </a:xfrm>
          <a:prstGeom prst="straightConnector1">
            <a:avLst/>
          </a:prstGeom>
          <a:ln w="28575">
            <a:solidFill>
              <a:srgbClr val="7030A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356F71C-9CD2-0934-2CBB-E7B7F88416EA}"/>
              </a:ext>
            </a:extLst>
          </p:cNvPr>
          <p:cNvSpPr>
            <a:spLocks noGrp="1"/>
          </p:cNvSpPr>
          <p:nvPr>
            <p:ph type="title"/>
          </p:nvPr>
        </p:nvSpPr>
        <p:spPr>
          <a:xfrm>
            <a:off x="628650" y="365125"/>
            <a:ext cx="7886700" cy="831850"/>
          </a:xfrm>
        </p:spPr>
        <p:txBody>
          <a:bodyPr/>
          <a:lstStyle/>
          <a:p>
            <a:pPr algn="ctr"/>
            <a:r>
              <a:rPr lang="en-GB" altLang="en-US"/>
              <a:t>Nutrition and Genetics</a:t>
            </a:r>
          </a:p>
        </p:txBody>
      </p:sp>
      <p:sp>
        <p:nvSpPr>
          <p:cNvPr id="14339" name="Content Placeholder 2">
            <a:extLst>
              <a:ext uri="{FF2B5EF4-FFF2-40B4-BE49-F238E27FC236}">
                <a16:creationId xmlns:a16="http://schemas.microsoft.com/office/drawing/2014/main" id="{2F46E7FE-A5A3-59FB-7169-7EAC4EC4B075}"/>
              </a:ext>
            </a:extLst>
          </p:cNvPr>
          <p:cNvSpPr>
            <a:spLocks noGrp="1"/>
          </p:cNvSpPr>
          <p:nvPr>
            <p:ph idx="1"/>
          </p:nvPr>
        </p:nvSpPr>
        <p:spPr>
          <a:xfrm>
            <a:off x="628650" y="1341438"/>
            <a:ext cx="7886700" cy="4835525"/>
          </a:xfrm>
        </p:spPr>
        <p:txBody>
          <a:bodyPr/>
          <a:lstStyle/>
          <a:p>
            <a:pPr marL="0" indent="0">
              <a:buFont typeface="Arial" panose="020B0604020202020204" pitchFamily="34" charset="0"/>
              <a:buNone/>
            </a:pPr>
            <a:r>
              <a:rPr lang="en-GB" altLang="en-US">
                <a:solidFill>
                  <a:srgbClr val="FF0000"/>
                </a:solidFill>
              </a:rPr>
              <a:t>Nutrigenomics</a:t>
            </a:r>
            <a:r>
              <a:rPr lang="en-GB" altLang="en-US"/>
              <a:t> </a:t>
            </a:r>
          </a:p>
          <a:p>
            <a:pPr marL="0" indent="0">
              <a:buFont typeface="Arial" panose="020B0604020202020204" pitchFamily="34" charset="0"/>
              <a:buNone/>
            </a:pPr>
            <a:r>
              <a:rPr lang="en-GB" altLang="en-US"/>
              <a:t>The study of how food and food constituents affect gene expression and how genetic variations affect the nutritional environment.</a:t>
            </a:r>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solidFill>
                  <a:srgbClr val="FF0000"/>
                </a:solidFill>
              </a:rPr>
              <a:t>Nutrigenetics </a:t>
            </a:r>
            <a:endParaRPr lang="en-GB" altLang="en-US"/>
          </a:p>
          <a:p>
            <a:pPr marL="0" indent="0">
              <a:buFont typeface="Arial" panose="020B0604020202020204" pitchFamily="34" charset="0"/>
              <a:buNone/>
            </a:pPr>
            <a:r>
              <a:rPr lang="en-GB" altLang="en-US"/>
              <a:t>The relationships between genetic profile and bioactive food components on the absorption, metabolism and site of action of nutrients.</a:t>
            </a:r>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solidFill>
                  <a:srgbClr val="FF0000"/>
                </a:solidFill>
              </a:rPr>
              <a:t>Nutritional Epigenetics </a:t>
            </a:r>
          </a:p>
          <a:p>
            <a:pPr marL="0" indent="0">
              <a:buFont typeface="Arial" panose="020B0604020202020204" pitchFamily="34" charset="0"/>
              <a:buNone/>
            </a:pPr>
            <a:r>
              <a:rPr lang="en-GB" altLang="en-US"/>
              <a:t>The effect nutrition has on gene expression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26F3C3B-8759-F378-0E5D-FB9094FA4858}"/>
              </a:ext>
            </a:extLst>
          </p:cNvPr>
          <p:cNvSpPr>
            <a:spLocks noGrp="1"/>
          </p:cNvSpPr>
          <p:nvPr>
            <p:ph type="title"/>
          </p:nvPr>
        </p:nvSpPr>
        <p:spPr>
          <a:xfrm>
            <a:off x="655638" y="260350"/>
            <a:ext cx="7886700" cy="760413"/>
          </a:xfrm>
        </p:spPr>
        <p:txBody>
          <a:bodyPr/>
          <a:lstStyle/>
          <a:p>
            <a:pPr algn="ctr" eaLnBrk="1" hangingPunct="1"/>
            <a:r>
              <a:rPr lang="en-GB" altLang="en-US"/>
              <a:t>Factors Affecting Health</a:t>
            </a:r>
          </a:p>
        </p:txBody>
      </p:sp>
      <p:pic>
        <p:nvPicPr>
          <p:cNvPr id="15363" name="Picture 4" descr="Related image">
            <a:extLst>
              <a:ext uri="{FF2B5EF4-FFF2-40B4-BE49-F238E27FC236}">
                <a16:creationId xmlns:a16="http://schemas.microsoft.com/office/drawing/2014/main" id="{52AA24E4-DC83-0617-2EFC-198DAF2BEB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713" y="836613"/>
            <a:ext cx="6380162"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TextBox 1">
            <a:extLst>
              <a:ext uri="{FF2B5EF4-FFF2-40B4-BE49-F238E27FC236}">
                <a16:creationId xmlns:a16="http://schemas.microsoft.com/office/drawing/2014/main" id="{E9316093-9030-3D33-9987-8872167FB1FE}"/>
              </a:ext>
            </a:extLst>
          </p:cNvPr>
          <p:cNvSpPr txBox="1">
            <a:spLocks noChangeArrowheads="1"/>
          </p:cNvSpPr>
          <p:nvPr/>
        </p:nvSpPr>
        <p:spPr bwMode="auto">
          <a:xfrm>
            <a:off x="655638" y="5340350"/>
            <a:ext cx="4708525" cy="123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en-US" sz="3200">
                <a:solidFill>
                  <a:srgbClr val="FF0000"/>
                </a:solidFill>
              </a:rPr>
              <a:t>Epigenetics</a:t>
            </a:r>
          </a:p>
          <a:p>
            <a:pPr eaLnBrk="1" hangingPunct="1"/>
            <a:endParaRPr lang="en-GB" altLang="en-US"/>
          </a:p>
          <a:p>
            <a:pPr algn="ctr" eaLnBrk="1" hangingPunct="1"/>
            <a:r>
              <a:rPr lang="en-GB" altLang="en-US" sz="2400">
                <a:solidFill>
                  <a:srgbClr val="00B050"/>
                </a:solidFill>
              </a:rPr>
              <a:t>Can your lifestyle affect your DNA?</a:t>
            </a:r>
          </a:p>
        </p:txBody>
      </p:sp>
      <p:sp>
        <p:nvSpPr>
          <p:cNvPr id="15365" name="TextBox 2">
            <a:extLst>
              <a:ext uri="{FF2B5EF4-FFF2-40B4-BE49-F238E27FC236}">
                <a16:creationId xmlns:a16="http://schemas.microsoft.com/office/drawing/2014/main" id="{3AA3DC69-3173-93BE-2D09-768256A8D0FB}"/>
              </a:ext>
            </a:extLst>
          </p:cNvPr>
          <p:cNvSpPr txBox="1">
            <a:spLocks noChangeArrowheads="1"/>
          </p:cNvSpPr>
          <p:nvPr/>
        </p:nvSpPr>
        <p:spPr bwMode="auto">
          <a:xfrm>
            <a:off x="5940425" y="5092700"/>
            <a:ext cx="3095625"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solidFill>
                  <a:srgbClr val="7030A0"/>
                </a:solidFill>
              </a:rPr>
              <a:t>The study of changes to inherited characteristics (phonotypes) caused by mechanisms other than DNA mutations.</a:t>
            </a:r>
          </a:p>
        </p:txBody>
      </p:sp>
      <p:sp>
        <p:nvSpPr>
          <p:cNvPr id="4" name="Rectangle 3">
            <a:extLst>
              <a:ext uri="{FF2B5EF4-FFF2-40B4-BE49-F238E27FC236}">
                <a16:creationId xmlns:a16="http://schemas.microsoft.com/office/drawing/2014/main" id="{07DC4DA9-AC8A-403F-1F82-F2EC750962C0}"/>
              </a:ext>
            </a:extLst>
          </p:cNvPr>
          <p:cNvSpPr/>
          <p:nvPr/>
        </p:nvSpPr>
        <p:spPr>
          <a:xfrm>
            <a:off x="-396875" y="4205288"/>
            <a:ext cx="2735263" cy="1422400"/>
          </a:xfrm>
          <a:prstGeom prst="rect">
            <a:avLst/>
          </a:prstGeom>
        </p:spPr>
        <p:txBody>
          <a:bodyPr>
            <a:spAutoFit/>
          </a:bodyPr>
          <a:lstStyle/>
          <a:p>
            <a:pPr marL="914400" lvl="1" indent="-457200" eaLnBrk="1" fontAlgn="auto" hangingPunct="1">
              <a:lnSpc>
                <a:spcPct val="90000"/>
              </a:lnSpc>
              <a:spcBef>
                <a:spcPts val="0"/>
              </a:spcBef>
              <a:spcAft>
                <a:spcPts val="0"/>
              </a:spcAft>
              <a:buFont typeface="Arial" panose="020B0604020202020204" pitchFamily="34" charset="0"/>
              <a:buChar char="•"/>
              <a:defRPr/>
            </a:pPr>
            <a:r>
              <a:rPr lang="en-GB" altLang="en-US" sz="2400" dirty="0">
                <a:solidFill>
                  <a:srgbClr val="00B0F0"/>
                </a:solidFill>
                <a:latin typeface="+mn-lt"/>
              </a:rPr>
              <a:t>Hereditary</a:t>
            </a:r>
          </a:p>
          <a:p>
            <a:pPr marL="914400" lvl="1" indent="-457200" eaLnBrk="1" fontAlgn="auto" hangingPunct="1">
              <a:lnSpc>
                <a:spcPct val="90000"/>
              </a:lnSpc>
              <a:spcBef>
                <a:spcPts val="0"/>
              </a:spcBef>
              <a:spcAft>
                <a:spcPts val="0"/>
              </a:spcAft>
              <a:buFont typeface="Arial" panose="020B0604020202020204" pitchFamily="34" charset="0"/>
              <a:buChar char="•"/>
              <a:defRPr/>
            </a:pPr>
            <a:r>
              <a:rPr lang="en-GB" altLang="en-US" sz="2400" dirty="0">
                <a:solidFill>
                  <a:srgbClr val="00B0F0"/>
                </a:solidFill>
                <a:latin typeface="+mn-lt"/>
              </a:rPr>
              <a:t>lifestyle</a:t>
            </a:r>
          </a:p>
          <a:p>
            <a:pPr marL="914400" lvl="1" indent="-457200" eaLnBrk="1" fontAlgn="auto" hangingPunct="1">
              <a:lnSpc>
                <a:spcPct val="90000"/>
              </a:lnSpc>
              <a:spcBef>
                <a:spcPts val="0"/>
              </a:spcBef>
              <a:spcAft>
                <a:spcPts val="0"/>
              </a:spcAft>
              <a:buFont typeface="Arial" panose="020B0604020202020204" pitchFamily="34" charset="0"/>
              <a:buChar char="•"/>
              <a:defRPr/>
            </a:pPr>
            <a:r>
              <a:rPr lang="en-GB" altLang="en-US" sz="2400" dirty="0">
                <a:solidFill>
                  <a:srgbClr val="00B0F0"/>
                </a:solidFill>
                <a:latin typeface="+mn-lt"/>
              </a:rPr>
              <a:t>Environment</a:t>
            </a:r>
          </a:p>
          <a:p>
            <a:pPr marL="914400" lvl="1" indent="-457200" eaLnBrk="1" fontAlgn="auto" hangingPunct="1">
              <a:lnSpc>
                <a:spcPct val="90000"/>
              </a:lnSpc>
              <a:spcBef>
                <a:spcPts val="0"/>
              </a:spcBef>
              <a:spcAft>
                <a:spcPts val="0"/>
              </a:spcAft>
              <a:buFont typeface="Arial" panose="020B0604020202020204" pitchFamily="34" charset="0"/>
              <a:buChar char="•"/>
              <a:defRPr/>
            </a:pPr>
            <a:r>
              <a:rPr lang="en-GB" altLang="en-US" sz="2400" dirty="0">
                <a:solidFill>
                  <a:srgbClr val="00B0F0"/>
                </a:solidFill>
                <a:latin typeface="+mn-lt"/>
              </a:rPr>
              <a:t>Luck!</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741A71B3-0BD3-A487-BFE2-191FF6589DC6}"/>
              </a:ext>
            </a:extLst>
          </p:cNvPr>
          <p:cNvSpPr>
            <a:spLocks noGrp="1"/>
          </p:cNvSpPr>
          <p:nvPr>
            <p:ph type="title"/>
          </p:nvPr>
        </p:nvSpPr>
        <p:spPr/>
        <p:txBody>
          <a:bodyPr/>
          <a:lstStyle/>
          <a:p>
            <a:pPr algn="ctr" eaLnBrk="1" hangingPunct="1"/>
            <a:r>
              <a:rPr lang="en-GB" altLang="en-US"/>
              <a:t>General Dietary Recommendations </a:t>
            </a:r>
          </a:p>
        </p:txBody>
      </p:sp>
      <p:sp>
        <p:nvSpPr>
          <p:cNvPr id="32771" name="Content Placeholder 2">
            <a:extLst>
              <a:ext uri="{FF2B5EF4-FFF2-40B4-BE49-F238E27FC236}">
                <a16:creationId xmlns:a16="http://schemas.microsoft.com/office/drawing/2014/main" id="{1A42ECA9-F9B1-19FA-F7CD-DE90CC63B2DE}"/>
              </a:ext>
            </a:extLst>
          </p:cNvPr>
          <p:cNvSpPr>
            <a:spLocks noGrp="1"/>
          </p:cNvSpPr>
          <p:nvPr>
            <p:ph idx="1"/>
          </p:nvPr>
        </p:nvSpPr>
        <p:spPr/>
        <p:txBody>
          <a:bodyPr rtlCol="0">
            <a:normAutofit lnSpcReduction="10000"/>
          </a:bodyPr>
          <a:lstStyle/>
          <a:p>
            <a:pPr marL="0" indent="0" eaLnBrk="1" fontAlgn="auto" hangingPunct="1">
              <a:spcAft>
                <a:spcPts val="0"/>
              </a:spcAft>
              <a:buFontTx/>
              <a:buNone/>
              <a:defRPr/>
            </a:pPr>
            <a:r>
              <a:rPr lang="en-GB" altLang="en-US" sz="2800" dirty="0">
                <a:solidFill>
                  <a:srgbClr val="7030A0"/>
                </a:solidFill>
              </a:rPr>
              <a:t>High quality protein – 0.8 g/kg body weight</a:t>
            </a:r>
          </a:p>
          <a:p>
            <a:pPr marL="0" indent="0" eaLnBrk="1" fontAlgn="auto" hangingPunct="1">
              <a:spcAft>
                <a:spcPts val="0"/>
              </a:spcAft>
              <a:buFontTx/>
              <a:buNone/>
              <a:defRPr/>
            </a:pPr>
            <a:endParaRPr lang="en-GB" altLang="en-US" sz="2800" dirty="0"/>
          </a:p>
          <a:p>
            <a:pPr marL="0" indent="0" eaLnBrk="1" fontAlgn="auto" hangingPunct="1">
              <a:spcAft>
                <a:spcPts val="0"/>
              </a:spcAft>
              <a:buFontTx/>
              <a:buNone/>
              <a:defRPr/>
            </a:pPr>
            <a:r>
              <a:rPr lang="en-GB" altLang="en-US" sz="2800" dirty="0">
                <a:solidFill>
                  <a:srgbClr val="FF0000"/>
                </a:solidFill>
              </a:rPr>
              <a:t>Regular fluid intake (min 2lts / day &amp; account for PA)</a:t>
            </a:r>
          </a:p>
          <a:p>
            <a:pPr marL="0" indent="0" eaLnBrk="1" fontAlgn="auto" hangingPunct="1">
              <a:spcAft>
                <a:spcPts val="0"/>
              </a:spcAft>
              <a:buFontTx/>
              <a:buNone/>
              <a:defRPr/>
            </a:pPr>
            <a:endParaRPr lang="en-GB" altLang="en-US" sz="2800" dirty="0"/>
          </a:p>
          <a:p>
            <a:pPr marL="0" indent="0" eaLnBrk="1" fontAlgn="auto" hangingPunct="1">
              <a:spcAft>
                <a:spcPts val="0"/>
              </a:spcAft>
              <a:buFontTx/>
              <a:buNone/>
              <a:defRPr/>
            </a:pPr>
            <a:r>
              <a:rPr lang="en-GB" altLang="en-US" sz="2800" dirty="0">
                <a:solidFill>
                  <a:srgbClr val="00B050"/>
                </a:solidFill>
              </a:rPr>
              <a:t>Vit B12 – 2.4mcg / day</a:t>
            </a:r>
          </a:p>
          <a:p>
            <a:pPr marL="0" indent="0" eaLnBrk="1" fontAlgn="auto" hangingPunct="1">
              <a:spcAft>
                <a:spcPts val="0"/>
              </a:spcAft>
              <a:buFontTx/>
              <a:buNone/>
              <a:defRPr/>
            </a:pPr>
            <a:endParaRPr lang="en-GB" altLang="en-US" sz="2800" dirty="0"/>
          </a:p>
          <a:p>
            <a:pPr marL="0" indent="0" eaLnBrk="1" fontAlgn="auto" hangingPunct="1">
              <a:spcAft>
                <a:spcPts val="0"/>
              </a:spcAft>
              <a:buFontTx/>
              <a:buNone/>
              <a:defRPr/>
            </a:pPr>
            <a:r>
              <a:rPr lang="en-GB" altLang="en-US" sz="2800" dirty="0"/>
              <a:t>Vit D – may require supplement</a:t>
            </a:r>
          </a:p>
          <a:p>
            <a:pPr marL="0" indent="0" eaLnBrk="1" fontAlgn="auto" hangingPunct="1">
              <a:spcAft>
                <a:spcPts val="0"/>
              </a:spcAft>
              <a:buFontTx/>
              <a:buNone/>
              <a:defRPr/>
            </a:pPr>
            <a:endParaRPr lang="en-GB" altLang="en-US" sz="2800" dirty="0"/>
          </a:p>
          <a:p>
            <a:pPr marL="0" indent="0" eaLnBrk="1" fontAlgn="auto" hangingPunct="1">
              <a:spcAft>
                <a:spcPts val="0"/>
              </a:spcAft>
              <a:buFontTx/>
              <a:buNone/>
              <a:defRPr/>
            </a:pPr>
            <a:r>
              <a:rPr lang="en-GB" altLang="en-US" sz="2800" dirty="0">
                <a:solidFill>
                  <a:srgbClr val="FF0066"/>
                </a:solidFill>
              </a:rPr>
              <a:t>High dietary fibre 21g/day (women)  30g/day (men)</a:t>
            </a:r>
          </a:p>
          <a:p>
            <a:pPr marL="0" indent="0" eaLnBrk="1" fontAlgn="auto" hangingPunct="1">
              <a:spcAft>
                <a:spcPts val="0"/>
              </a:spcAft>
              <a:buFontTx/>
              <a:buNone/>
              <a:defRPr/>
            </a:pPr>
            <a:r>
              <a:rPr lang="en-GB" altLang="en-US" dirty="0"/>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AFFA1DC1-333C-820C-03A5-0DF6D3559C3C}"/>
              </a:ext>
            </a:extLst>
          </p:cNvPr>
          <p:cNvSpPr>
            <a:spLocks noGrp="1"/>
          </p:cNvSpPr>
          <p:nvPr>
            <p:ph type="title"/>
          </p:nvPr>
        </p:nvSpPr>
        <p:spPr>
          <a:xfrm>
            <a:off x="628650" y="365125"/>
            <a:ext cx="7886700" cy="471488"/>
          </a:xfrm>
        </p:spPr>
        <p:txBody>
          <a:bodyPr/>
          <a:lstStyle/>
          <a:p>
            <a:pPr algn="ctr" eaLnBrk="1" hangingPunct="1"/>
            <a:r>
              <a:rPr lang="en-GB" altLang="en-US"/>
              <a:t>Key Recommendations </a:t>
            </a:r>
            <a:r>
              <a:rPr lang="en-GB" altLang="en-US" sz="2400"/>
              <a:t>cont.</a:t>
            </a:r>
            <a:endParaRPr lang="en-GB" altLang="en-US"/>
          </a:p>
        </p:txBody>
      </p:sp>
      <p:sp>
        <p:nvSpPr>
          <p:cNvPr id="26627" name="Content Placeholder 2">
            <a:extLst>
              <a:ext uri="{FF2B5EF4-FFF2-40B4-BE49-F238E27FC236}">
                <a16:creationId xmlns:a16="http://schemas.microsoft.com/office/drawing/2014/main" id="{6A5CDD0A-1A26-81AD-5A58-55C825F50881}"/>
              </a:ext>
            </a:extLst>
          </p:cNvPr>
          <p:cNvSpPr>
            <a:spLocks noGrp="1"/>
          </p:cNvSpPr>
          <p:nvPr>
            <p:ph idx="1"/>
          </p:nvPr>
        </p:nvSpPr>
        <p:spPr>
          <a:xfrm>
            <a:off x="628650" y="738188"/>
            <a:ext cx="7886700" cy="5859462"/>
          </a:xfrm>
        </p:spPr>
        <p:txBody>
          <a:bodyPr rtlCol="0">
            <a:normAutofit fontScale="92500" lnSpcReduction="10000"/>
          </a:bodyPr>
          <a:lstStyle/>
          <a:p>
            <a:pPr marL="0" indent="0" eaLnBrk="1" hangingPunct="1">
              <a:lnSpc>
                <a:spcPct val="200000"/>
              </a:lnSpc>
              <a:buFont typeface="Arial" panose="020B0604020202020204" pitchFamily="34" charset="0"/>
              <a:buNone/>
              <a:defRPr/>
            </a:pPr>
            <a:r>
              <a:rPr lang="en-GB" altLang="en-US" sz="2800" dirty="0">
                <a:solidFill>
                  <a:srgbClr val="FF0000"/>
                </a:solidFill>
              </a:rPr>
              <a:t>Reduced sodium</a:t>
            </a:r>
          </a:p>
          <a:p>
            <a:pPr marL="0" indent="0" eaLnBrk="1" hangingPunct="1">
              <a:lnSpc>
                <a:spcPct val="200000"/>
              </a:lnSpc>
              <a:buFont typeface="Arial" panose="020B0604020202020204" pitchFamily="34" charset="0"/>
              <a:buNone/>
              <a:defRPr/>
            </a:pPr>
            <a:r>
              <a:rPr lang="en-GB" altLang="en-US" sz="2800" dirty="0">
                <a:solidFill>
                  <a:srgbClr val="00B050"/>
                </a:solidFill>
              </a:rPr>
              <a:t>High complex carbs / low simple sugars</a:t>
            </a:r>
          </a:p>
          <a:p>
            <a:pPr marL="0" indent="0" eaLnBrk="1" hangingPunct="1">
              <a:lnSpc>
                <a:spcPct val="200000"/>
              </a:lnSpc>
              <a:buFont typeface="Arial" panose="020B0604020202020204" pitchFamily="34" charset="0"/>
              <a:buNone/>
              <a:defRPr/>
            </a:pPr>
            <a:r>
              <a:rPr lang="en-GB" altLang="en-US" sz="2800" dirty="0">
                <a:solidFill>
                  <a:srgbClr val="0070C0"/>
                </a:solidFill>
              </a:rPr>
              <a:t>High HDL’s low LDL’s not trans fatty acids and limit saturated fat.</a:t>
            </a:r>
          </a:p>
          <a:p>
            <a:pPr marL="0" indent="0" eaLnBrk="1" hangingPunct="1">
              <a:lnSpc>
                <a:spcPct val="200000"/>
              </a:lnSpc>
              <a:buFont typeface="Arial" panose="020B0604020202020204" pitchFamily="34" charset="0"/>
              <a:buNone/>
              <a:defRPr/>
            </a:pPr>
            <a:r>
              <a:rPr lang="en-GB" altLang="en-US" sz="2800" dirty="0">
                <a:solidFill>
                  <a:srgbClr val="7030A0"/>
                </a:solidFill>
              </a:rPr>
              <a:t>Avoid boiling foods</a:t>
            </a:r>
          </a:p>
          <a:p>
            <a:pPr marL="0" indent="0" eaLnBrk="1" hangingPunct="1">
              <a:lnSpc>
                <a:spcPct val="200000"/>
              </a:lnSpc>
              <a:buFont typeface="Arial" panose="020B0604020202020204" pitchFamily="34" charset="0"/>
              <a:buNone/>
              <a:defRPr/>
            </a:pPr>
            <a:r>
              <a:rPr lang="en-GB" altLang="en-US" sz="2800" dirty="0">
                <a:solidFill>
                  <a:srgbClr val="C00000"/>
                </a:solidFill>
              </a:rPr>
              <a:t>Cook on lower heats</a:t>
            </a:r>
          </a:p>
          <a:p>
            <a:pPr marL="0" indent="0" eaLnBrk="1" hangingPunct="1">
              <a:lnSpc>
                <a:spcPct val="200000"/>
              </a:lnSpc>
              <a:buFont typeface="Arial" panose="020B0604020202020204" pitchFamily="34" charset="0"/>
              <a:buNone/>
              <a:defRPr/>
            </a:pPr>
            <a:r>
              <a:rPr lang="en-GB" altLang="en-US" sz="2800" dirty="0">
                <a:solidFill>
                  <a:srgbClr val="00B0F0"/>
                </a:solidFill>
              </a:rPr>
              <a:t>5 colours a day</a:t>
            </a:r>
            <a:endParaRPr lang="en-GB" altLang="en-US" sz="2400" dirty="0">
              <a:solidFill>
                <a:srgbClr val="00B0F0"/>
              </a:solidFill>
            </a:endParaRPr>
          </a:p>
        </p:txBody>
      </p:sp>
      <p:pic>
        <p:nvPicPr>
          <p:cNvPr id="18436" name="Picture 9" descr="eatwell plate | STEM Newcastle">
            <a:extLst>
              <a:ext uri="{FF2B5EF4-FFF2-40B4-BE49-F238E27FC236}">
                <a16:creationId xmlns:a16="http://schemas.microsoft.com/office/drawing/2014/main" id="{4D9B6D9C-38B5-B6CA-9068-B9A06817BF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97300" y="3640138"/>
            <a:ext cx="4718050" cy="277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2642957E-F797-A3CF-9F52-04C469F9DB38}"/>
              </a:ext>
            </a:extLst>
          </p:cNvPr>
          <p:cNvSpPr>
            <a:spLocks noGrp="1"/>
          </p:cNvSpPr>
          <p:nvPr>
            <p:ph type="title"/>
          </p:nvPr>
        </p:nvSpPr>
        <p:spPr>
          <a:xfrm>
            <a:off x="628650" y="365125"/>
            <a:ext cx="7886700" cy="976313"/>
          </a:xfrm>
        </p:spPr>
        <p:txBody>
          <a:bodyPr/>
          <a:lstStyle/>
          <a:p>
            <a:pPr algn="ctr"/>
            <a:r>
              <a:rPr lang="en-GB" altLang="en-US"/>
              <a:t>Meal Advice -  What Advice to give</a:t>
            </a:r>
          </a:p>
        </p:txBody>
      </p:sp>
      <p:sp>
        <p:nvSpPr>
          <p:cNvPr id="19459" name="Content Placeholder 2">
            <a:extLst>
              <a:ext uri="{FF2B5EF4-FFF2-40B4-BE49-F238E27FC236}">
                <a16:creationId xmlns:a16="http://schemas.microsoft.com/office/drawing/2014/main" id="{508418F2-42A6-0052-A073-E7A2165DAD37}"/>
              </a:ext>
            </a:extLst>
          </p:cNvPr>
          <p:cNvSpPr>
            <a:spLocks noGrp="1"/>
          </p:cNvSpPr>
          <p:nvPr>
            <p:ph idx="1"/>
          </p:nvPr>
        </p:nvSpPr>
        <p:spPr>
          <a:xfrm>
            <a:off x="628650" y="1412875"/>
            <a:ext cx="7886700" cy="5256213"/>
          </a:xfrm>
        </p:spPr>
        <p:txBody>
          <a:bodyPr/>
          <a:lstStyle/>
          <a:p>
            <a:pPr marL="0" indent="0">
              <a:buFont typeface="Arial" panose="020B0604020202020204" pitchFamily="34" charset="0"/>
              <a:buNone/>
            </a:pPr>
            <a:r>
              <a:rPr lang="en-GB" altLang="en-US"/>
              <a:t>5 different colour fruit &amp; veg per day.</a:t>
            </a:r>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t>Whole grains and raw fruit and veg (where appropriate).</a:t>
            </a:r>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t>Minimise processed foods and take away foods ( 1-2 per week)</a:t>
            </a:r>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t>Avoid boiling and cook on low heats.</a:t>
            </a:r>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t>1 glass of water every hour, plus normal drinking.</a:t>
            </a:r>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t>Minimise added salt </a:t>
            </a:r>
          </a:p>
          <a:p>
            <a:pPr marL="0" indent="0">
              <a:buFont typeface="Arial" panose="020B0604020202020204" pitchFamily="34" charset="0"/>
              <a:buNone/>
            </a:pPr>
            <a:endParaRPr lang="en-GB" altLang="en-US"/>
          </a:p>
          <a:p>
            <a:pPr lvl="3"/>
            <a:r>
              <a:rPr lang="en-GB" altLang="en-US" sz="2000"/>
              <a:t>Consider dietary behaviour deficiencies</a:t>
            </a:r>
          </a:p>
          <a:p>
            <a:pPr lvl="3"/>
            <a:r>
              <a:rPr lang="en-GB" altLang="en-US" sz="2000"/>
              <a:t>Consider health and age</a:t>
            </a:r>
          </a:p>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C47067B1-B8D6-256A-4FED-CFF0F6CE0D14}"/>
              </a:ext>
            </a:extLst>
          </p:cNvPr>
          <p:cNvSpPr>
            <a:spLocks noGrp="1"/>
          </p:cNvSpPr>
          <p:nvPr>
            <p:ph type="title"/>
          </p:nvPr>
        </p:nvSpPr>
        <p:spPr/>
        <p:txBody>
          <a:bodyPr/>
          <a:lstStyle/>
          <a:p>
            <a:pPr algn="ctr" eaLnBrk="1" hangingPunct="1"/>
            <a:r>
              <a:rPr lang="en-GB" altLang="en-US"/>
              <a:t>Meal Planning</a:t>
            </a:r>
          </a:p>
        </p:txBody>
      </p:sp>
      <p:sp>
        <p:nvSpPr>
          <p:cNvPr id="20483" name="Content Placeholder 2">
            <a:extLst>
              <a:ext uri="{FF2B5EF4-FFF2-40B4-BE49-F238E27FC236}">
                <a16:creationId xmlns:a16="http://schemas.microsoft.com/office/drawing/2014/main" id="{2A0B119D-CF67-525F-9632-3E979A0DDD16}"/>
              </a:ext>
            </a:extLst>
          </p:cNvPr>
          <p:cNvSpPr>
            <a:spLocks noGrp="1"/>
          </p:cNvSpPr>
          <p:nvPr>
            <p:ph idx="1"/>
          </p:nvPr>
        </p:nvSpPr>
        <p:spPr/>
        <p:txBody>
          <a:bodyPr/>
          <a:lstStyle/>
          <a:p>
            <a:pPr eaLnBrk="1" hangingPunct="1"/>
            <a:r>
              <a:rPr lang="en-GB" altLang="en-US" sz="2800"/>
              <a:t>Routine and regular meal plan.</a:t>
            </a:r>
          </a:p>
          <a:p>
            <a:pPr eaLnBrk="1" hangingPunct="1"/>
            <a:endParaRPr lang="en-GB" altLang="en-US" sz="2800"/>
          </a:p>
          <a:p>
            <a:pPr eaLnBrk="1" hangingPunct="1"/>
            <a:r>
              <a:rPr lang="en-GB" altLang="en-US" sz="2800"/>
              <a:t>Breakfast – high fibre, fruit and high protein.</a:t>
            </a:r>
          </a:p>
          <a:p>
            <a:pPr eaLnBrk="1" hangingPunct="1"/>
            <a:endParaRPr lang="en-GB" altLang="en-US" sz="2800"/>
          </a:p>
          <a:p>
            <a:pPr eaLnBrk="1" hangingPunct="1"/>
            <a:r>
              <a:rPr lang="en-GB" altLang="en-US" sz="2800"/>
              <a:t>Lunch &amp; Dinner – variety of foods in meals and over the week.</a:t>
            </a:r>
          </a:p>
          <a:p>
            <a:pPr eaLnBrk="1" hangingPunct="1"/>
            <a:endParaRPr lang="en-GB" altLang="en-US" sz="2800"/>
          </a:p>
          <a:p>
            <a:pPr eaLnBrk="1" hangingPunct="1"/>
            <a:r>
              <a:rPr lang="en-GB" altLang="en-US" sz="2800"/>
              <a:t>Snacks – higher fibre high nutrient avoid sugar and fat.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8E7AF2C7-1D6E-0DAA-4F34-2ACBAF73E908}"/>
              </a:ext>
            </a:extLst>
          </p:cNvPr>
          <p:cNvSpPr>
            <a:spLocks noGrp="1"/>
          </p:cNvSpPr>
          <p:nvPr>
            <p:ph type="title"/>
          </p:nvPr>
        </p:nvSpPr>
        <p:spPr>
          <a:xfrm>
            <a:off x="628650" y="365125"/>
            <a:ext cx="7886700" cy="760413"/>
          </a:xfrm>
        </p:spPr>
        <p:txBody>
          <a:bodyPr/>
          <a:lstStyle/>
          <a:p>
            <a:pPr algn="ctr" eaLnBrk="1" hangingPunct="1"/>
            <a:r>
              <a:rPr lang="en-GB" altLang="en-US"/>
              <a:t>Ageing</a:t>
            </a:r>
          </a:p>
        </p:txBody>
      </p:sp>
      <p:sp>
        <p:nvSpPr>
          <p:cNvPr id="23555" name="Rectangle 3">
            <a:extLst>
              <a:ext uri="{FF2B5EF4-FFF2-40B4-BE49-F238E27FC236}">
                <a16:creationId xmlns:a16="http://schemas.microsoft.com/office/drawing/2014/main" id="{DE1025A5-49EA-40E6-EC73-B61455C2A8C5}"/>
              </a:ext>
            </a:extLst>
          </p:cNvPr>
          <p:cNvSpPr>
            <a:spLocks noGrp="1" noChangeArrowheads="1"/>
          </p:cNvSpPr>
          <p:nvPr>
            <p:ph idx="1"/>
          </p:nvPr>
        </p:nvSpPr>
        <p:spPr>
          <a:xfrm>
            <a:off x="457200" y="1125538"/>
            <a:ext cx="8229600" cy="5472112"/>
          </a:xfrm>
        </p:spPr>
        <p:txBody>
          <a:bodyPr rtlCol="0">
            <a:normAutofit fontScale="92500"/>
          </a:bodyPr>
          <a:lstStyle/>
          <a:p>
            <a:pPr eaLnBrk="1" fontAlgn="auto" hangingPunct="1">
              <a:lnSpc>
                <a:spcPct val="80000"/>
              </a:lnSpc>
              <a:spcAft>
                <a:spcPts val="0"/>
              </a:spcAft>
              <a:buFontTx/>
              <a:buNone/>
              <a:defRPr/>
            </a:pPr>
            <a:r>
              <a:rPr lang="en-GB" altLang="en-US" sz="2400" dirty="0">
                <a:solidFill>
                  <a:srgbClr val="FF0000"/>
                </a:solidFill>
              </a:rPr>
              <a:t>	</a:t>
            </a:r>
          </a:p>
          <a:p>
            <a:pPr algn="ctr" eaLnBrk="1" fontAlgn="auto" hangingPunct="1">
              <a:lnSpc>
                <a:spcPct val="80000"/>
              </a:lnSpc>
              <a:spcAft>
                <a:spcPts val="0"/>
              </a:spcAft>
              <a:buFontTx/>
              <a:buNone/>
              <a:defRPr/>
            </a:pPr>
            <a:r>
              <a:rPr lang="en-GB" altLang="en-US" sz="2400" dirty="0">
                <a:solidFill>
                  <a:srgbClr val="FF0000"/>
                </a:solidFill>
              </a:rPr>
              <a:t>The natural progression of physically and mentally robust</a:t>
            </a:r>
          </a:p>
          <a:p>
            <a:pPr algn="ctr" eaLnBrk="1" fontAlgn="auto" hangingPunct="1">
              <a:lnSpc>
                <a:spcPct val="80000"/>
              </a:lnSpc>
              <a:spcAft>
                <a:spcPts val="0"/>
              </a:spcAft>
              <a:buFontTx/>
              <a:buNone/>
              <a:defRPr/>
            </a:pPr>
            <a:r>
              <a:rPr lang="en-GB" altLang="en-US" sz="2400" dirty="0">
                <a:solidFill>
                  <a:srgbClr val="FF0000"/>
                </a:solidFill>
              </a:rPr>
              <a:t>individuals into frail ones</a:t>
            </a:r>
          </a:p>
          <a:p>
            <a:pPr eaLnBrk="1" fontAlgn="auto" hangingPunct="1">
              <a:lnSpc>
                <a:spcPct val="80000"/>
              </a:lnSpc>
              <a:spcAft>
                <a:spcPts val="0"/>
              </a:spcAft>
              <a:buFontTx/>
              <a:buNone/>
              <a:defRPr/>
            </a:pPr>
            <a:endParaRPr lang="en-GB" altLang="en-US" sz="2400" dirty="0"/>
          </a:p>
          <a:p>
            <a:pPr eaLnBrk="1" fontAlgn="auto" hangingPunct="1">
              <a:lnSpc>
                <a:spcPct val="80000"/>
              </a:lnSpc>
              <a:spcAft>
                <a:spcPts val="0"/>
              </a:spcAft>
              <a:buFontTx/>
              <a:buNone/>
              <a:defRPr/>
            </a:pPr>
            <a:r>
              <a:rPr lang="en-GB" altLang="en-US" sz="2400" dirty="0"/>
              <a:t>Possible hypotheses include;</a:t>
            </a:r>
          </a:p>
          <a:p>
            <a:pPr eaLnBrk="1" fontAlgn="auto" hangingPunct="1">
              <a:lnSpc>
                <a:spcPct val="80000"/>
              </a:lnSpc>
              <a:spcAft>
                <a:spcPts val="0"/>
              </a:spcAft>
              <a:buFontTx/>
              <a:buNone/>
              <a:defRPr/>
            </a:pPr>
            <a:endParaRPr lang="en-GB" altLang="en-US" sz="2400" dirty="0"/>
          </a:p>
          <a:p>
            <a:pPr eaLnBrk="1" fontAlgn="auto" hangingPunct="1">
              <a:lnSpc>
                <a:spcPct val="80000"/>
              </a:lnSpc>
              <a:spcAft>
                <a:spcPts val="0"/>
              </a:spcAft>
              <a:defRPr/>
            </a:pPr>
            <a:r>
              <a:rPr lang="en-GB" altLang="en-US" sz="2400" b="1" dirty="0">
                <a:solidFill>
                  <a:srgbClr val="00B050"/>
                </a:solidFill>
                <a:latin typeface="Calibri (Body)"/>
              </a:rPr>
              <a:t>“</a:t>
            </a:r>
            <a:r>
              <a:rPr lang="en-GB" altLang="en-US" sz="2400" dirty="0">
                <a:solidFill>
                  <a:srgbClr val="00B050"/>
                </a:solidFill>
              </a:rPr>
              <a:t>Wear and tear" which exceeds the reparative capacity of the tissues.</a:t>
            </a:r>
          </a:p>
          <a:p>
            <a:pPr eaLnBrk="1" fontAlgn="auto" hangingPunct="1">
              <a:lnSpc>
                <a:spcPct val="80000"/>
              </a:lnSpc>
              <a:spcAft>
                <a:spcPts val="0"/>
              </a:spcAft>
              <a:defRPr/>
            </a:pPr>
            <a:endParaRPr lang="en-GB" altLang="en-US" sz="2400" dirty="0"/>
          </a:p>
          <a:p>
            <a:pPr eaLnBrk="1" fontAlgn="auto" hangingPunct="1">
              <a:lnSpc>
                <a:spcPct val="80000"/>
              </a:lnSpc>
              <a:spcAft>
                <a:spcPts val="0"/>
              </a:spcAft>
              <a:defRPr/>
            </a:pPr>
            <a:r>
              <a:rPr lang="en-GB" altLang="en-US" sz="2400" dirty="0">
                <a:solidFill>
                  <a:srgbClr val="FF0000"/>
                </a:solidFill>
              </a:rPr>
              <a:t>Development of immunity to the individual's own protein constituents.</a:t>
            </a:r>
          </a:p>
          <a:p>
            <a:pPr eaLnBrk="1" fontAlgn="auto" hangingPunct="1">
              <a:lnSpc>
                <a:spcPct val="80000"/>
              </a:lnSpc>
              <a:spcAft>
                <a:spcPts val="0"/>
              </a:spcAft>
              <a:defRPr/>
            </a:pPr>
            <a:endParaRPr lang="en-GB" altLang="en-US" sz="2400" dirty="0"/>
          </a:p>
          <a:p>
            <a:pPr eaLnBrk="1" fontAlgn="auto" hangingPunct="1">
              <a:lnSpc>
                <a:spcPct val="80000"/>
              </a:lnSpc>
              <a:spcAft>
                <a:spcPts val="0"/>
              </a:spcAft>
              <a:defRPr/>
            </a:pPr>
            <a:r>
              <a:rPr lang="en-GB" altLang="en-US" sz="2400" dirty="0">
                <a:solidFill>
                  <a:srgbClr val="0070C0"/>
                </a:solidFill>
              </a:rPr>
              <a:t>Errors in cell division, associated with exposure to external radiation or endogenous mitogens such as peroxidases –cell mutations.</a:t>
            </a:r>
          </a:p>
          <a:p>
            <a:pPr eaLnBrk="1" fontAlgn="auto" hangingPunct="1">
              <a:lnSpc>
                <a:spcPct val="80000"/>
              </a:lnSpc>
              <a:spcAft>
                <a:spcPts val="0"/>
              </a:spcAft>
              <a:defRPr/>
            </a:pPr>
            <a:endParaRPr lang="en-GB" altLang="en-US" sz="2400" dirty="0"/>
          </a:p>
          <a:p>
            <a:pPr eaLnBrk="1" fontAlgn="auto" hangingPunct="1">
              <a:lnSpc>
                <a:spcPct val="80000"/>
              </a:lnSpc>
              <a:spcAft>
                <a:spcPts val="0"/>
              </a:spcAft>
              <a:defRPr/>
            </a:pPr>
            <a:r>
              <a:rPr lang="en-GB" altLang="en-US" sz="2400" dirty="0">
                <a:solidFill>
                  <a:srgbClr val="7030A0"/>
                </a:solidFill>
              </a:rPr>
              <a:t>“Programmed" by evolution to avoid the hazard of overpopulation?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DE860F8F-14AE-8FCF-AB95-384E3F1D49C7}"/>
              </a:ext>
            </a:extLst>
          </p:cNvPr>
          <p:cNvSpPr>
            <a:spLocks noGrp="1"/>
          </p:cNvSpPr>
          <p:nvPr>
            <p:ph type="title"/>
          </p:nvPr>
        </p:nvSpPr>
        <p:spPr/>
        <p:txBody>
          <a:bodyPr/>
          <a:lstStyle/>
          <a:p>
            <a:pPr eaLnBrk="1" hangingPunct="1"/>
            <a:r>
              <a:rPr lang="en-GB" altLang="en-US"/>
              <a:t>Types of aging</a:t>
            </a:r>
          </a:p>
        </p:txBody>
      </p:sp>
      <p:sp>
        <p:nvSpPr>
          <p:cNvPr id="18435" name="Rectangle 3">
            <a:extLst>
              <a:ext uri="{FF2B5EF4-FFF2-40B4-BE49-F238E27FC236}">
                <a16:creationId xmlns:a16="http://schemas.microsoft.com/office/drawing/2014/main" id="{49B09007-D6B1-8905-7D16-42EC755824AD}"/>
              </a:ext>
            </a:extLst>
          </p:cNvPr>
          <p:cNvSpPr>
            <a:spLocks noGrp="1" noChangeArrowheads="1"/>
          </p:cNvSpPr>
          <p:nvPr>
            <p:ph idx="1"/>
          </p:nvPr>
        </p:nvSpPr>
        <p:spPr>
          <a:xfrm>
            <a:off x="628650" y="1825625"/>
            <a:ext cx="7886700" cy="4267200"/>
          </a:xfrm>
        </p:spPr>
        <p:txBody>
          <a:bodyPr rtlCol="0">
            <a:normAutofit fontScale="92500" lnSpcReduction="20000"/>
          </a:bodyPr>
          <a:lstStyle/>
          <a:p>
            <a:pPr eaLnBrk="1" hangingPunct="1">
              <a:defRPr/>
            </a:pPr>
            <a:r>
              <a:rPr lang="en-GB" altLang="en-US" sz="3600" dirty="0">
                <a:solidFill>
                  <a:srgbClr val="00B050"/>
                </a:solidFill>
              </a:rPr>
              <a:t>Chronological ageing </a:t>
            </a:r>
            <a:r>
              <a:rPr lang="en-GB" altLang="en-US" sz="3600" dirty="0"/>
              <a:t>– time</a:t>
            </a:r>
          </a:p>
          <a:p>
            <a:pPr eaLnBrk="1" hangingPunct="1">
              <a:defRPr/>
            </a:pPr>
            <a:endParaRPr lang="en-GB" altLang="en-US" sz="3600" dirty="0"/>
          </a:p>
          <a:p>
            <a:pPr eaLnBrk="1" hangingPunct="1">
              <a:defRPr/>
            </a:pPr>
            <a:r>
              <a:rPr lang="en-GB" altLang="en-US" sz="3600" dirty="0">
                <a:solidFill>
                  <a:srgbClr val="002060"/>
                </a:solidFill>
              </a:rPr>
              <a:t>Biological ageing </a:t>
            </a:r>
            <a:r>
              <a:rPr lang="en-GB" altLang="en-US" sz="3600" dirty="0"/>
              <a:t>– cell divisions</a:t>
            </a:r>
          </a:p>
          <a:p>
            <a:pPr eaLnBrk="1" hangingPunct="1">
              <a:defRPr/>
            </a:pPr>
            <a:endParaRPr lang="en-GB" altLang="en-US" sz="3600" dirty="0"/>
          </a:p>
          <a:p>
            <a:pPr eaLnBrk="1" hangingPunct="1">
              <a:defRPr/>
            </a:pPr>
            <a:r>
              <a:rPr lang="en-GB" altLang="en-US" sz="3600" dirty="0">
                <a:solidFill>
                  <a:srgbClr val="FF0000"/>
                </a:solidFill>
              </a:rPr>
              <a:t>Physiological ageing </a:t>
            </a:r>
            <a:r>
              <a:rPr lang="en-GB" altLang="en-US" sz="3600" dirty="0"/>
              <a:t>– organ function </a:t>
            </a:r>
          </a:p>
          <a:p>
            <a:pPr eaLnBrk="1" hangingPunct="1">
              <a:defRPr/>
            </a:pPr>
            <a:endParaRPr lang="en-GB" altLang="en-US" sz="3600" dirty="0"/>
          </a:p>
          <a:p>
            <a:pPr eaLnBrk="1" hangingPunct="1">
              <a:defRPr/>
            </a:pPr>
            <a:endParaRPr lang="en-GB" altLang="en-US" sz="3600" dirty="0"/>
          </a:p>
          <a:p>
            <a:pPr marL="0" indent="0" algn="ctr" eaLnBrk="1" hangingPunct="1">
              <a:buFont typeface="Arial" panose="020B0604020202020204" pitchFamily="34" charset="0"/>
              <a:buNone/>
              <a:defRPr/>
            </a:pPr>
            <a:r>
              <a:rPr lang="en-GB" altLang="en-US" sz="3600" dirty="0">
                <a:solidFill>
                  <a:srgbClr val="00B050"/>
                </a:solidFill>
              </a:rPr>
              <a:t>Can Nutrition be used to mediate any of these changes?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F6DEEC9-4589-BE91-DE51-615CB1754E42}"/>
              </a:ext>
            </a:extLst>
          </p:cNvPr>
          <p:cNvSpPr>
            <a:spLocks noGrp="1"/>
          </p:cNvSpPr>
          <p:nvPr>
            <p:ph type="ctrTitle"/>
          </p:nvPr>
        </p:nvSpPr>
        <p:spPr>
          <a:xfrm>
            <a:off x="684213" y="260350"/>
            <a:ext cx="7772400" cy="965200"/>
          </a:xfrm>
        </p:spPr>
        <p:txBody>
          <a:bodyPr/>
          <a:lstStyle/>
          <a:p>
            <a:pPr eaLnBrk="1" hangingPunct="1"/>
            <a:r>
              <a:rPr lang="en-GB" altLang="en-US"/>
              <a:t>Ageing</a:t>
            </a:r>
          </a:p>
        </p:txBody>
      </p:sp>
      <p:sp>
        <p:nvSpPr>
          <p:cNvPr id="20484" name="Rectangle 1">
            <a:extLst>
              <a:ext uri="{FF2B5EF4-FFF2-40B4-BE49-F238E27FC236}">
                <a16:creationId xmlns:a16="http://schemas.microsoft.com/office/drawing/2014/main" id="{D10D1653-CC35-8DF5-9FCC-3AE2C9D4EA65}"/>
              </a:ext>
            </a:extLst>
          </p:cNvPr>
          <p:cNvSpPr>
            <a:spLocks noChangeArrowheads="1"/>
          </p:cNvSpPr>
          <p:nvPr/>
        </p:nvSpPr>
        <p:spPr bwMode="auto">
          <a:xfrm>
            <a:off x="827088" y="1557338"/>
            <a:ext cx="7416800" cy="5078412"/>
          </a:xfrm>
          <a:prstGeom prst="rect">
            <a:avLst/>
          </a:prstGeom>
          <a:noFill/>
          <a:ln>
            <a:noFill/>
          </a:ln>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fontAlgn="auto" hangingPunct="1">
              <a:spcBef>
                <a:spcPct val="0"/>
              </a:spcBef>
              <a:spcAft>
                <a:spcPts val="0"/>
              </a:spcAft>
              <a:buFontTx/>
              <a:buNone/>
              <a:defRPr/>
            </a:pPr>
            <a:r>
              <a:rPr lang="en-GB" altLang="en-US" sz="2400" dirty="0"/>
              <a:t>A progressive deterioration of functional capacity leading to frailty and death?</a:t>
            </a:r>
          </a:p>
          <a:p>
            <a:pPr algn="ctr" eaLnBrk="1" fontAlgn="auto" hangingPunct="1">
              <a:spcBef>
                <a:spcPct val="0"/>
              </a:spcBef>
              <a:spcAft>
                <a:spcPts val="0"/>
              </a:spcAft>
              <a:buFontTx/>
              <a:buNone/>
              <a:defRPr/>
            </a:pPr>
            <a:endParaRPr lang="en-GB" altLang="en-US" sz="2400" dirty="0"/>
          </a:p>
          <a:p>
            <a:pPr algn="ctr" eaLnBrk="1" fontAlgn="auto" hangingPunct="1">
              <a:spcBef>
                <a:spcPct val="0"/>
              </a:spcBef>
              <a:spcAft>
                <a:spcPts val="0"/>
              </a:spcAft>
              <a:buFontTx/>
              <a:buNone/>
              <a:defRPr/>
            </a:pPr>
            <a:endParaRPr lang="en-GB" altLang="en-US" sz="2400" dirty="0"/>
          </a:p>
          <a:p>
            <a:pPr marL="342900" indent="-342900" eaLnBrk="1" fontAlgn="auto" hangingPunct="1">
              <a:lnSpc>
                <a:spcPct val="150000"/>
              </a:lnSpc>
              <a:spcBef>
                <a:spcPct val="0"/>
              </a:spcBef>
              <a:spcAft>
                <a:spcPts val="0"/>
              </a:spcAft>
              <a:defRPr/>
            </a:pPr>
            <a:r>
              <a:rPr lang="en-GB" altLang="en-US" sz="2400" dirty="0"/>
              <a:t>Reduced appetite</a:t>
            </a:r>
          </a:p>
          <a:p>
            <a:pPr marL="342900" indent="-342900" eaLnBrk="1" fontAlgn="auto" hangingPunct="1">
              <a:lnSpc>
                <a:spcPct val="150000"/>
              </a:lnSpc>
              <a:spcBef>
                <a:spcPct val="0"/>
              </a:spcBef>
              <a:spcAft>
                <a:spcPts val="0"/>
              </a:spcAft>
              <a:defRPr/>
            </a:pPr>
            <a:r>
              <a:rPr lang="en-GB" altLang="en-US" sz="2400" dirty="0"/>
              <a:t>Changes in regulatory hormones</a:t>
            </a:r>
          </a:p>
          <a:p>
            <a:pPr marL="342900" indent="-342900" eaLnBrk="1" fontAlgn="auto" hangingPunct="1">
              <a:lnSpc>
                <a:spcPct val="150000"/>
              </a:lnSpc>
              <a:spcBef>
                <a:spcPct val="0"/>
              </a:spcBef>
              <a:spcAft>
                <a:spcPts val="0"/>
              </a:spcAft>
              <a:defRPr/>
            </a:pPr>
            <a:r>
              <a:rPr lang="en-GB" altLang="en-US" sz="2400" dirty="0"/>
              <a:t>Reduced metabolic efficiency</a:t>
            </a:r>
          </a:p>
          <a:p>
            <a:pPr marL="342900" indent="-342900" eaLnBrk="1" fontAlgn="auto" hangingPunct="1">
              <a:lnSpc>
                <a:spcPct val="150000"/>
              </a:lnSpc>
              <a:spcBef>
                <a:spcPct val="0"/>
              </a:spcBef>
              <a:spcAft>
                <a:spcPts val="0"/>
              </a:spcAft>
              <a:defRPr/>
            </a:pPr>
            <a:r>
              <a:rPr lang="en-GB" altLang="en-US" sz="2400" dirty="0"/>
              <a:t>Reduced bioavailability</a:t>
            </a:r>
          </a:p>
          <a:p>
            <a:pPr marL="342900" indent="-342900" eaLnBrk="1" fontAlgn="auto" hangingPunct="1">
              <a:lnSpc>
                <a:spcPct val="150000"/>
              </a:lnSpc>
              <a:spcBef>
                <a:spcPct val="0"/>
              </a:spcBef>
              <a:spcAft>
                <a:spcPts val="0"/>
              </a:spcAft>
              <a:defRPr/>
            </a:pPr>
            <a:endParaRPr lang="en-GB" altLang="en-US" sz="2400" dirty="0"/>
          </a:p>
          <a:p>
            <a:pPr algn="ctr" eaLnBrk="1" fontAlgn="auto" hangingPunct="1">
              <a:spcBef>
                <a:spcPct val="0"/>
              </a:spcBef>
              <a:spcAft>
                <a:spcPts val="0"/>
              </a:spcAft>
              <a:buFontTx/>
              <a:buNone/>
              <a:defRPr/>
            </a:pPr>
            <a:r>
              <a:rPr lang="en-GB" altLang="en-US" sz="2400" dirty="0">
                <a:solidFill>
                  <a:srgbClr val="00B050"/>
                </a:solidFill>
              </a:rPr>
              <a:t>To what extent does diet need to be adapted to mediate these changes?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 name="Rectangle 4">
            <a:extLst>
              <a:ext uri="{FF2B5EF4-FFF2-40B4-BE49-F238E27FC236}">
                <a16:creationId xmlns:a16="http://schemas.microsoft.com/office/drawing/2014/main" id="{E88C2005-056F-BAFB-F4A5-05B5EF4A4230}"/>
              </a:ext>
            </a:extLst>
          </p:cNvPr>
          <p:cNvSpPr>
            <a:spLocks noGrp="1"/>
          </p:cNvSpPr>
          <p:nvPr>
            <p:ph type="title"/>
          </p:nvPr>
        </p:nvSpPr>
        <p:spPr>
          <a:xfrm>
            <a:off x="457200" y="274638"/>
            <a:ext cx="8229600" cy="706437"/>
          </a:xfrm>
        </p:spPr>
        <p:txBody>
          <a:bodyPr/>
          <a:lstStyle/>
          <a:p>
            <a:pPr algn="ctr" eaLnBrk="1" hangingPunct="1"/>
            <a:r>
              <a:rPr lang="en-GB" altLang="en-US"/>
              <a:t>Factors Relating to Frailty</a:t>
            </a:r>
          </a:p>
        </p:txBody>
      </p:sp>
      <p:graphicFrame>
        <p:nvGraphicFramePr>
          <p:cNvPr id="2" name="Diagram 1">
            <a:extLst>
              <a:ext uri="{FF2B5EF4-FFF2-40B4-BE49-F238E27FC236}">
                <a16:creationId xmlns:a16="http://schemas.microsoft.com/office/drawing/2014/main" id="{E6D1BDB8-403E-57D2-3BC7-11004988CDCF}"/>
              </a:ext>
            </a:extLst>
          </p:cNvPr>
          <p:cNvGraphicFramePr/>
          <p:nvPr/>
        </p:nvGraphicFramePr>
        <p:xfrm>
          <a:off x="107950" y="1092200"/>
          <a:ext cx="8640763" cy="5472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35" name="Line 14">
            <a:extLst>
              <a:ext uri="{FF2B5EF4-FFF2-40B4-BE49-F238E27FC236}">
                <a16:creationId xmlns:a16="http://schemas.microsoft.com/office/drawing/2014/main" id="{349190DF-ADE9-5740-126A-1F2005C7B1E8}"/>
              </a:ext>
            </a:extLst>
          </p:cNvPr>
          <p:cNvSpPr>
            <a:spLocks noChangeShapeType="1"/>
          </p:cNvSpPr>
          <p:nvPr/>
        </p:nvSpPr>
        <p:spPr bwMode="auto">
          <a:xfrm flipV="1">
            <a:off x="3348038" y="4156075"/>
            <a:ext cx="792162" cy="576263"/>
          </a:xfrm>
          <a:prstGeom prst="line">
            <a:avLst/>
          </a:prstGeom>
          <a:noFill/>
          <a:ln w="952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6" name="Line 15">
            <a:extLst>
              <a:ext uri="{FF2B5EF4-FFF2-40B4-BE49-F238E27FC236}">
                <a16:creationId xmlns:a16="http://schemas.microsoft.com/office/drawing/2014/main" id="{21507E59-59E9-E80E-343B-BD945FF81ABE}"/>
              </a:ext>
            </a:extLst>
          </p:cNvPr>
          <p:cNvSpPr>
            <a:spLocks noChangeShapeType="1"/>
          </p:cNvSpPr>
          <p:nvPr/>
        </p:nvSpPr>
        <p:spPr bwMode="auto">
          <a:xfrm flipH="1" flipV="1">
            <a:off x="4787900" y="4165600"/>
            <a:ext cx="865188" cy="576263"/>
          </a:xfrm>
          <a:prstGeom prst="line">
            <a:avLst/>
          </a:prstGeom>
          <a:noFill/>
          <a:ln w="952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7" name="Line 16">
            <a:extLst>
              <a:ext uri="{FF2B5EF4-FFF2-40B4-BE49-F238E27FC236}">
                <a16:creationId xmlns:a16="http://schemas.microsoft.com/office/drawing/2014/main" id="{3A74DFAF-654C-3C96-F3AE-0A7CED7DB6F4}"/>
              </a:ext>
            </a:extLst>
          </p:cNvPr>
          <p:cNvSpPr>
            <a:spLocks noChangeShapeType="1"/>
          </p:cNvSpPr>
          <p:nvPr/>
        </p:nvSpPr>
        <p:spPr bwMode="auto">
          <a:xfrm>
            <a:off x="4427538" y="2420938"/>
            <a:ext cx="0" cy="1008062"/>
          </a:xfrm>
          <a:prstGeom prst="line">
            <a:avLst/>
          </a:prstGeom>
          <a:noFill/>
          <a:ln w="952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8" name="Text Box 17">
            <a:extLst>
              <a:ext uri="{FF2B5EF4-FFF2-40B4-BE49-F238E27FC236}">
                <a16:creationId xmlns:a16="http://schemas.microsoft.com/office/drawing/2014/main" id="{F559CC4B-5BAD-81F3-DF9E-7D2C9166702C}"/>
              </a:ext>
            </a:extLst>
          </p:cNvPr>
          <p:cNvSpPr txBox="1">
            <a:spLocks noChangeArrowheads="1"/>
          </p:cNvSpPr>
          <p:nvPr/>
        </p:nvSpPr>
        <p:spPr bwMode="auto">
          <a:xfrm>
            <a:off x="4067175" y="3644900"/>
            <a:ext cx="108108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endParaRPr lang="en-US" altLang="en-US">
              <a:latin typeface="Verdana" panose="020B0604030504040204" pitchFamily="34" charset="0"/>
            </a:endParaRPr>
          </a:p>
        </p:txBody>
      </p:sp>
      <p:sp>
        <p:nvSpPr>
          <p:cNvPr id="1039" name="Text Box 18">
            <a:extLst>
              <a:ext uri="{FF2B5EF4-FFF2-40B4-BE49-F238E27FC236}">
                <a16:creationId xmlns:a16="http://schemas.microsoft.com/office/drawing/2014/main" id="{F92EABC8-5A93-5E39-B1C4-B7830A045959}"/>
              </a:ext>
            </a:extLst>
          </p:cNvPr>
          <p:cNvSpPr txBox="1">
            <a:spLocks noChangeArrowheads="1"/>
          </p:cNvSpPr>
          <p:nvPr/>
        </p:nvSpPr>
        <p:spPr bwMode="auto">
          <a:xfrm>
            <a:off x="3995738" y="3716338"/>
            <a:ext cx="1081087"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sz="1400">
                <a:solidFill>
                  <a:srgbClr val="000000"/>
                </a:solidFill>
                <a:latin typeface="Verdana" panose="020B0604030504040204" pitchFamily="34" charset="0"/>
              </a:rPr>
              <a:t>FRAILTY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ED3E193B-D359-5B88-8FE5-E2964901FA20}"/>
              </a:ext>
            </a:extLst>
          </p:cNvPr>
          <p:cNvSpPr>
            <a:spLocks noGrp="1"/>
          </p:cNvSpPr>
          <p:nvPr>
            <p:ph type="title"/>
          </p:nvPr>
        </p:nvSpPr>
        <p:spPr/>
        <p:txBody>
          <a:bodyPr/>
          <a:lstStyle/>
          <a:p>
            <a:pPr algn="ctr" eaLnBrk="1" hangingPunct="1"/>
            <a:r>
              <a:rPr lang="en-GB" altLang="en-US" sz="3600"/>
              <a:t>Age Association to Chronic diseases</a:t>
            </a:r>
          </a:p>
        </p:txBody>
      </p:sp>
      <p:sp>
        <p:nvSpPr>
          <p:cNvPr id="20483" name="Rectangle 3">
            <a:extLst>
              <a:ext uri="{FF2B5EF4-FFF2-40B4-BE49-F238E27FC236}">
                <a16:creationId xmlns:a16="http://schemas.microsoft.com/office/drawing/2014/main" id="{7B2F5082-3CAC-0D8D-651C-F85BEA678E1D}"/>
              </a:ext>
            </a:extLst>
          </p:cNvPr>
          <p:cNvSpPr>
            <a:spLocks noGrp="1" noChangeArrowheads="1"/>
          </p:cNvSpPr>
          <p:nvPr>
            <p:ph idx="1"/>
          </p:nvPr>
        </p:nvSpPr>
        <p:spPr>
          <a:xfrm>
            <a:off x="628650" y="1825625"/>
            <a:ext cx="7886700" cy="4699000"/>
          </a:xfrm>
        </p:spPr>
        <p:txBody>
          <a:bodyPr rtlCol="0">
            <a:normAutofit lnSpcReduction="10000"/>
          </a:bodyPr>
          <a:lstStyle/>
          <a:p>
            <a:pPr eaLnBrk="1" hangingPunct="1">
              <a:defRPr/>
            </a:pPr>
            <a:r>
              <a:rPr lang="en-GB" altLang="en-US" sz="2800" dirty="0"/>
              <a:t>CHD</a:t>
            </a:r>
          </a:p>
          <a:p>
            <a:pPr eaLnBrk="1" hangingPunct="1">
              <a:defRPr/>
            </a:pPr>
            <a:r>
              <a:rPr lang="en-GB" altLang="en-US" sz="2800" dirty="0"/>
              <a:t>Diabetes</a:t>
            </a:r>
          </a:p>
          <a:p>
            <a:pPr eaLnBrk="1" hangingPunct="1">
              <a:defRPr/>
            </a:pPr>
            <a:r>
              <a:rPr lang="en-GB" altLang="en-US" sz="2800" dirty="0"/>
              <a:t>Hypertension</a:t>
            </a:r>
          </a:p>
          <a:p>
            <a:pPr eaLnBrk="1" hangingPunct="1">
              <a:defRPr/>
            </a:pPr>
            <a:r>
              <a:rPr lang="en-GB" altLang="en-US" sz="2800" dirty="0"/>
              <a:t>Arthritis</a:t>
            </a:r>
          </a:p>
          <a:p>
            <a:pPr eaLnBrk="1" hangingPunct="1">
              <a:defRPr/>
            </a:pPr>
            <a:r>
              <a:rPr lang="en-GB" altLang="en-US" sz="2800" dirty="0"/>
              <a:t>Obesity</a:t>
            </a:r>
          </a:p>
          <a:p>
            <a:pPr eaLnBrk="1" hangingPunct="1">
              <a:defRPr/>
            </a:pPr>
            <a:r>
              <a:rPr lang="en-GB" altLang="en-US" sz="2800" dirty="0"/>
              <a:t>Neurological disorders</a:t>
            </a:r>
          </a:p>
          <a:p>
            <a:pPr eaLnBrk="1" hangingPunct="1">
              <a:defRPr/>
            </a:pPr>
            <a:r>
              <a:rPr lang="en-GB" altLang="en-US" sz="2800" dirty="0"/>
              <a:t>Stroke</a:t>
            </a:r>
          </a:p>
          <a:p>
            <a:pPr eaLnBrk="1" hangingPunct="1">
              <a:defRPr/>
            </a:pPr>
            <a:r>
              <a:rPr lang="en-GB" altLang="en-US" sz="2800" i="1" dirty="0"/>
              <a:t>Side effects of medication!</a:t>
            </a:r>
          </a:p>
          <a:p>
            <a:pPr eaLnBrk="1" hangingPunct="1">
              <a:defRPr/>
            </a:pPr>
            <a:endParaRPr lang="en-GB" altLang="en-US" sz="2800" i="1" dirty="0"/>
          </a:p>
          <a:p>
            <a:pPr marL="0" indent="0" algn="ctr" eaLnBrk="1" hangingPunct="1">
              <a:buFont typeface="Arial" panose="020B0604020202020204" pitchFamily="34" charset="0"/>
              <a:buNone/>
              <a:defRPr/>
            </a:pPr>
            <a:r>
              <a:rPr lang="en-GB" altLang="en-US" sz="2800" i="1" dirty="0">
                <a:solidFill>
                  <a:srgbClr val="00B050"/>
                </a:solidFill>
              </a:rPr>
              <a:t>Role of Diet and Nutrition?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0D7E624C-6A86-2166-A4E8-C90E6075F321}"/>
              </a:ext>
            </a:extLst>
          </p:cNvPr>
          <p:cNvSpPr>
            <a:spLocks noGrp="1"/>
          </p:cNvSpPr>
          <p:nvPr>
            <p:ph type="title"/>
          </p:nvPr>
        </p:nvSpPr>
        <p:spPr>
          <a:xfrm>
            <a:off x="628650" y="365125"/>
            <a:ext cx="7886700" cy="615950"/>
          </a:xfrm>
        </p:spPr>
        <p:txBody>
          <a:bodyPr/>
          <a:lstStyle/>
          <a:p>
            <a:pPr eaLnBrk="1" hangingPunct="1"/>
            <a:r>
              <a:rPr lang="en-GB" altLang="en-US"/>
              <a:t>Ageing Alzheimer disease – Cognitive decline</a:t>
            </a:r>
          </a:p>
        </p:txBody>
      </p:sp>
      <p:sp>
        <p:nvSpPr>
          <p:cNvPr id="12291" name="Rectangle 3">
            <a:extLst>
              <a:ext uri="{FF2B5EF4-FFF2-40B4-BE49-F238E27FC236}">
                <a16:creationId xmlns:a16="http://schemas.microsoft.com/office/drawing/2014/main" id="{010B53BD-FCB9-C9F5-F7A8-46626B4F4CDD}"/>
              </a:ext>
            </a:extLst>
          </p:cNvPr>
          <p:cNvSpPr>
            <a:spLocks noGrp="1" noChangeArrowheads="1"/>
          </p:cNvSpPr>
          <p:nvPr>
            <p:ph idx="1"/>
          </p:nvPr>
        </p:nvSpPr>
        <p:spPr>
          <a:xfrm>
            <a:off x="395288" y="1054100"/>
            <a:ext cx="4752975" cy="5472113"/>
          </a:xfrm>
        </p:spPr>
        <p:txBody>
          <a:bodyPr rtlCol="0">
            <a:normAutofit fontScale="70000" lnSpcReduction="20000"/>
          </a:bodyPr>
          <a:lstStyle/>
          <a:p>
            <a:pPr eaLnBrk="1" fontAlgn="auto" hangingPunct="1">
              <a:lnSpc>
                <a:spcPct val="80000"/>
              </a:lnSpc>
              <a:spcAft>
                <a:spcPts val="0"/>
              </a:spcAft>
              <a:buFontTx/>
              <a:buNone/>
              <a:defRPr/>
            </a:pPr>
            <a:r>
              <a:rPr lang="en-GB" altLang="en-US" sz="2000" dirty="0"/>
              <a:t>	</a:t>
            </a:r>
            <a:endParaRPr lang="en-GB" altLang="en-US" dirty="0"/>
          </a:p>
          <a:p>
            <a:pPr eaLnBrk="1" fontAlgn="auto" hangingPunct="1">
              <a:lnSpc>
                <a:spcPct val="120000"/>
              </a:lnSpc>
              <a:spcAft>
                <a:spcPts val="0"/>
              </a:spcAft>
              <a:buFontTx/>
              <a:buNone/>
              <a:defRPr/>
            </a:pPr>
            <a:r>
              <a:rPr lang="en-GB" altLang="en-US" dirty="0"/>
              <a:t>Alzheimer disease (AD) is the fourth leading cause of</a:t>
            </a:r>
          </a:p>
          <a:p>
            <a:pPr eaLnBrk="1" fontAlgn="auto" hangingPunct="1">
              <a:lnSpc>
                <a:spcPct val="120000"/>
              </a:lnSpc>
              <a:spcAft>
                <a:spcPts val="0"/>
              </a:spcAft>
              <a:buFontTx/>
              <a:buNone/>
              <a:defRPr/>
            </a:pPr>
            <a:r>
              <a:rPr lang="en-GB" altLang="en-US" dirty="0"/>
              <a:t>death in adults. The incidence of the disease rises</a:t>
            </a:r>
          </a:p>
          <a:p>
            <a:pPr eaLnBrk="1" fontAlgn="auto" hangingPunct="1">
              <a:lnSpc>
                <a:spcPct val="120000"/>
              </a:lnSpc>
              <a:spcAft>
                <a:spcPts val="0"/>
              </a:spcAft>
              <a:buFontTx/>
              <a:buNone/>
              <a:defRPr/>
            </a:pPr>
            <a:r>
              <a:rPr lang="en-GB" altLang="en-US" dirty="0"/>
              <a:t>steeply with age and is twice as common in women</a:t>
            </a:r>
          </a:p>
          <a:p>
            <a:pPr eaLnBrk="1" fontAlgn="auto" hangingPunct="1">
              <a:lnSpc>
                <a:spcPct val="120000"/>
              </a:lnSpc>
              <a:spcAft>
                <a:spcPts val="0"/>
              </a:spcAft>
              <a:buFontTx/>
              <a:buNone/>
              <a:defRPr/>
            </a:pPr>
            <a:r>
              <a:rPr lang="en-GB" altLang="en-US" dirty="0"/>
              <a:t>than in men. </a:t>
            </a:r>
          </a:p>
          <a:p>
            <a:pPr marL="0" indent="0" eaLnBrk="1" fontAlgn="auto" hangingPunct="1">
              <a:lnSpc>
                <a:spcPct val="80000"/>
              </a:lnSpc>
              <a:spcAft>
                <a:spcPts val="0"/>
              </a:spcAft>
              <a:buFontTx/>
              <a:buNone/>
              <a:defRPr/>
            </a:pPr>
            <a:endParaRPr lang="en-GB" altLang="en-US" dirty="0"/>
          </a:p>
          <a:p>
            <a:pPr marL="0" indent="0" eaLnBrk="1" fontAlgn="auto" hangingPunct="1">
              <a:lnSpc>
                <a:spcPct val="80000"/>
              </a:lnSpc>
              <a:spcAft>
                <a:spcPts val="0"/>
              </a:spcAft>
              <a:buFont typeface="Arial" panose="020B0604020202020204" pitchFamily="34" charset="0"/>
              <a:buNone/>
              <a:defRPr/>
            </a:pPr>
            <a:r>
              <a:rPr lang="en-GB" altLang="en-US" sz="2400" dirty="0">
                <a:solidFill>
                  <a:srgbClr val="FF0000"/>
                </a:solidFill>
              </a:rPr>
              <a:t>AD tends to run in families; currently, mutations in</a:t>
            </a:r>
          </a:p>
          <a:p>
            <a:pPr marL="0" indent="0" eaLnBrk="1" fontAlgn="auto" hangingPunct="1">
              <a:lnSpc>
                <a:spcPct val="80000"/>
              </a:lnSpc>
              <a:spcAft>
                <a:spcPts val="0"/>
              </a:spcAft>
              <a:buFont typeface="Arial" panose="020B0604020202020204" pitchFamily="34" charset="0"/>
              <a:buNone/>
              <a:defRPr/>
            </a:pPr>
            <a:r>
              <a:rPr lang="en-GB" altLang="en-US" sz="2400" dirty="0">
                <a:solidFill>
                  <a:srgbClr val="FF0000"/>
                </a:solidFill>
              </a:rPr>
              <a:t>four genes, situated on chromosomes 1, 14, 19,</a:t>
            </a:r>
          </a:p>
          <a:p>
            <a:pPr marL="0" indent="0" eaLnBrk="1" fontAlgn="auto" hangingPunct="1">
              <a:lnSpc>
                <a:spcPct val="80000"/>
              </a:lnSpc>
              <a:spcAft>
                <a:spcPts val="0"/>
              </a:spcAft>
              <a:buFont typeface="Arial" panose="020B0604020202020204" pitchFamily="34" charset="0"/>
              <a:buNone/>
              <a:defRPr/>
            </a:pPr>
            <a:r>
              <a:rPr lang="en-GB" altLang="en-US" sz="2400" dirty="0">
                <a:solidFill>
                  <a:srgbClr val="FF0000"/>
                </a:solidFill>
              </a:rPr>
              <a:t> and 21, are believed to play a role in the disease. </a:t>
            </a:r>
          </a:p>
          <a:p>
            <a:pPr eaLnBrk="1" fontAlgn="auto" hangingPunct="1">
              <a:lnSpc>
                <a:spcPct val="80000"/>
              </a:lnSpc>
              <a:spcAft>
                <a:spcPts val="0"/>
              </a:spcAft>
              <a:defRPr/>
            </a:pPr>
            <a:endParaRPr lang="en-GB" altLang="en-US" sz="2400" dirty="0"/>
          </a:p>
          <a:p>
            <a:pPr marL="0" indent="0" eaLnBrk="1" fontAlgn="auto" hangingPunct="1">
              <a:lnSpc>
                <a:spcPct val="80000"/>
              </a:lnSpc>
              <a:spcAft>
                <a:spcPts val="0"/>
              </a:spcAft>
              <a:buFont typeface="Arial" panose="020B0604020202020204" pitchFamily="34" charset="0"/>
              <a:buNone/>
              <a:defRPr/>
            </a:pPr>
            <a:r>
              <a:rPr lang="en-GB" altLang="en-US" sz="2400" dirty="0"/>
              <a:t>Currently, scientists are studying the</a:t>
            </a:r>
          </a:p>
          <a:p>
            <a:pPr marL="0" indent="0" eaLnBrk="1" fontAlgn="auto" hangingPunct="1">
              <a:lnSpc>
                <a:spcPct val="80000"/>
              </a:lnSpc>
              <a:spcAft>
                <a:spcPts val="0"/>
              </a:spcAft>
              <a:buFont typeface="Arial" panose="020B0604020202020204" pitchFamily="34" charset="0"/>
              <a:buNone/>
              <a:defRPr/>
            </a:pPr>
            <a:r>
              <a:rPr lang="en-GB" altLang="en-US" sz="2400" dirty="0"/>
              <a:t> interrelationship between the various gene loci</a:t>
            </a:r>
          </a:p>
          <a:p>
            <a:pPr marL="0" indent="0" eaLnBrk="1" fontAlgn="auto" hangingPunct="1">
              <a:lnSpc>
                <a:spcPct val="80000"/>
              </a:lnSpc>
              <a:spcAft>
                <a:spcPts val="0"/>
              </a:spcAft>
              <a:buFont typeface="Arial" panose="020B0604020202020204" pitchFamily="34" charset="0"/>
              <a:buNone/>
              <a:defRPr/>
            </a:pPr>
            <a:r>
              <a:rPr lang="en-GB" altLang="en-US" sz="2400" dirty="0"/>
              <a:t> (particularly the mutation on chromosome 21) </a:t>
            </a:r>
          </a:p>
          <a:p>
            <a:pPr marL="0" indent="0" eaLnBrk="1" fontAlgn="auto" hangingPunct="1">
              <a:lnSpc>
                <a:spcPct val="80000"/>
              </a:lnSpc>
              <a:spcAft>
                <a:spcPts val="0"/>
              </a:spcAft>
              <a:buFont typeface="Arial" panose="020B0604020202020204" pitchFamily="34" charset="0"/>
              <a:buNone/>
              <a:defRPr/>
            </a:pPr>
            <a:r>
              <a:rPr lang="en-GB" altLang="en-US" sz="2400" dirty="0"/>
              <a:t>and how environmental factors could effect a</a:t>
            </a:r>
          </a:p>
          <a:p>
            <a:pPr marL="0" indent="0" eaLnBrk="1" fontAlgn="auto" hangingPunct="1">
              <a:lnSpc>
                <a:spcPct val="80000"/>
              </a:lnSpc>
              <a:spcAft>
                <a:spcPts val="0"/>
              </a:spcAft>
              <a:buFont typeface="Arial" panose="020B0604020202020204" pitchFamily="34" charset="0"/>
              <a:buNone/>
              <a:defRPr/>
            </a:pPr>
            <a:r>
              <a:rPr lang="en-GB" altLang="en-US" sz="2400" dirty="0"/>
              <a:t>person's susceptibility to AD. </a:t>
            </a:r>
          </a:p>
          <a:p>
            <a:pPr eaLnBrk="1" fontAlgn="auto" hangingPunct="1">
              <a:lnSpc>
                <a:spcPct val="80000"/>
              </a:lnSpc>
              <a:spcAft>
                <a:spcPts val="0"/>
              </a:spcAft>
              <a:defRPr/>
            </a:pPr>
            <a:endParaRPr lang="en-GB" altLang="en-US" sz="2400" dirty="0"/>
          </a:p>
          <a:p>
            <a:pPr marL="0" indent="0" eaLnBrk="1" fontAlgn="auto" hangingPunct="1">
              <a:lnSpc>
                <a:spcPct val="80000"/>
              </a:lnSpc>
              <a:spcAft>
                <a:spcPts val="0"/>
              </a:spcAft>
              <a:buFont typeface="Arial" panose="020B0604020202020204" pitchFamily="34" charset="0"/>
              <a:buNone/>
              <a:defRPr/>
            </a:pPr>
            <a:r>
              <a:rPr lang="en-GB" altLang="en-US" sz="2400" dirty="0">
                <a:solidFill>
                  <a:srgbClr val="00B050"/>
                </a:solidFill>
              </a:rPr>
              <a:t>Nutrigenetics?</a:t>
            </a:r>
          </a:p>
          <a:p>
            <a:pPr marL="0" indent="0" eaLnBrk="1" fontAlgn="auto" hangingPunct="1">
              <a:lnSpc>
                <a:spcPct val="80000"/>
              </a:lnSpc>
              <a:spcAft>
                <a:spcPts val="0"/>
              </a:spcAft>
              <a:buFont typeface="Arial" panose="020B0604020202020204" pitchFamily="34" charset="0"/>
              <a:buNone/>
              <a:defRPr/>
            </a:pPr>
            <a:r>
              <a:rPr lang="en-GB" altLang="en-US" sz="2400" dirty="0">
                <a:solidFill>
                  <a:srgbClr val="00B050"/>
                </a:solidFill>
              </a:rPr>
              <a:t>Epi-genetics?</a:t>
            </a:r>
          </a:p>
        </p:txBody>
      </p:sp>
      <p:sp>
        <p:nvSpPr>
          <p:cNvPr id="25604" name="TextBox 1">
            <a:extLst>
              <a:ext uri="{FF2B5EF4-FFF2-40B4-BE49-F238E27FC236}">
                <a16:creationId xmlns:a16="http://schemas.microsoft.com/office/drawing/2014/main" id="{7F5094D2-270B-34F3-30CB-369BE7192C02}"/>
              </a:ext>
            </a:extLst>
          </p:cNvPr>
          <p:cNvSpPr txBox="1">
            <a:spLocks noChangeArrowheads="1"/>
          </p:cNvSpPr>
          <p:nvPr/>
        </p:nvSpPr>
        <p:spPr bwMode="auto">
          <a:xfrm>
            <a:off x="4859338" y="1962150"/>
            <a:ext cx="4289425"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en-US"/>
              <a:t>Omega 3</a:t>
            </a:r>
          </a:p>
          <a:p>
            <a:pPr algn="ctr" eaLnBrk="1" hangingPunct="1"/>
            <a:r>
              <a:rPr lang="en-GB" altLang="en-US"/>
              <a:t>Reduced Whole fat milk products</a:t>
            </a:r>
          </a:p>
          <a:p>
            <a:pPr algn="ctr" eaLnBrk="1" hangingPunct="1"/>
            <a:r>
              <a:rPr lang="en-GB" altLang="en-US"/>
              <a:t>High antioxidants</a:t>
            </a:r>
          </a:p>
          <a:p>
            <a:pPr algn="ctr" eaLnBrk="1" hangingPunct="1"/>
            <a:r>
              <a:rPr lang="en-GB" altLang="en-US"/>
              <a:t>Vit B6, B12, B9 - </a:t>
            </a:r>
            <a:r>
              <a:rPr lang="en-GB" altLang="en-US">
                <a:solidFill>
                  <a:srgbClr val="00B050"/>
                </a:solidFill>
              </a:rPr>
              <a:t>equivocal</a:t>
            </a:r>
          </a:p>
          <a:p>
            <a:pPr algn="ctr" eaLnBrk="1" hangingPunct="1"/>
            <a:r>
              <a:rPr lang="en-GB" altLang="en-US"/>
              <a:t>Unsaturated fatty acids</a:t>
            </a:r>
          </a:p>
          <a:p>
            <a:pPr algn="ctr" eaLnBrk="1" hangingPunct="1"/>
            <a:r>
              <a:rPr lang="en-GB" altLang="en-US"/>
              <a:t>Moderate alcohol</a:t>
            </a:r>
          </a:p>
          <a:p>
            <a:pPr eaLnBrk="1" hangingPunct="1"/>
            <a:endParaRPr lang="en-GB" altLang="en-US"/>
          </a:p>
          <a:p>
            <a:pPr eaLnBrk="1" hangingPunct="1"/>
            <a:endParaRPr lang="en-GB" altLang="en-US"/>
          </a:p>
          <a:p>
            <a:pPr eaLnBrk="1" hangingPunct="1"/>
            <a:endParaRPr lang="en-GB" altLang="en-US"/>
          </a:p>
          <a:p>
            <a:pPr algn="ctr" eaLnBrk="1" hangingPunct="1"/>
            <a:r>
              <a:rPr lang="en-GB" altLang="en-US"/>
              <a:t>        Mediterranean Diet</a:t>
            </a:r>
          </a:p>
        </p:txBody>
      </p:sp>
      <p:sp>
        <p:nvSpPr>
          <p:cNvPr id="3" name="Down Arrow 2">
            <a:extLst>
              <a:ext uri="{FF2B5EF4-FFF2-40B4-BE49-F238E27FC236}">
                <a16:creationId xmlns:a16="http://schemas.microsoft.com/office/drawing/2014/main" id="{D44A9BCD-5F17-DE18-C7BB-9C02D518693A}"/>
              </a:ext>
            </a:extLst>
          </p:cNvPr>
          <p:cNvSpPr/>
          <p:nvPr/>
        </p:nvSpPr>
        <p:spPr>
          <a:xfrm>
            <a:off x="6896100" y="3789363"/>
            <a:ext cx="360363" cy="6477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D0BC62B2-2130-440B-EB94-A4B6404AA07A}"/>
              </a:ext>
            </a:extLst>
          </p:cNvPr>
          <p:cNvSpPr>
            <a:spLocks noGrp="1" noChangeArrowheads="1"/>
          </p:cNvSpPr>
          <p:nvPr>
            <p:ph type="title"/>
          </p:nvPr>
        </p:nvSpPr>
        <p:spPr>
          <a:xfrm>
            <a:off x="755650" y="333375"/>
            <a:ext cx="7772400" cy="369888"/>
          </a:xfrm>
        </p:spPr>
        <p:txBody>
          <a:bodyPr rtlCol="0">
            <a:normAutofit fontScale="90000"/>
          </a:bodyPr>
          <a:lstStyle/>
          <a:p>
            <a:pPr algn="ctr" eaLnBrk="1" fontAlgn="auto" hangingPunct="1">
              <a:spcAft>
                <a:spcPts val="0"/>
              </a:spcAft>
              <a:defRPr/>
            </a:pPr>
            <a:r>
              <a:rPr lang="en-GB" altLang="en-US" dirty="0"/>
              <a:t>Bone Density</a:t>
            </a:r>
          </a:p>
        </p:txBody>
      </p:sp>
      <p:sp>
        <p:nvSpPr>
          <p:cNvPr id="26627" name="Rectangle 3">
            <a:extLst>
              <a:ext uri="{FF2B5EF4-FFF2-40B4-BE49-F238E27FC236}">
                <a16:creationId xmlns:a16="http://schemas.microsoft.com/office/drawing/2014/main" id="{DC6487C7-18C6-4B55-F434-16C39AD9ADCE}"/>
              </a:ext>
            </a:extLst>
          </p:cNvPr>
          <p:cNvSpPr>
            <a:spLocks noGrp="1"/>
          </p:cNvSpPr>
          <p:nvPr>
            <p:ph type="body" sz="half" idx="1"/>
          </p:nvPr>
        </p:nvSpPr>
        <p:spPr>
          <a:xfrm>
            <a:off x="460375" y="836613"/>
            <a:ext cx="8362950" cy="504825"/>
          </a:xfrm>
        </p:spPr>
        <p:txBody>
          <a:bodyPr/>
          <a:lstStyle/>
          <a:p>
            <a:pPr eaLnBrk="1" hangingPunct="1"/>
            <a:r>
              <a:rPr lang="en-GB" altLang="en-US" sz="2400"/>
              <a:t>After 40yrs approximately a 1% decrease per year</a:t>
            </a:r>
          </a:p>
        </p:txBody>
      </p:sp>
      <p:pic>
        <p:nvPicPr>
          <p:cNvPr id="26628" name="Picture 5" descr="bone_mass_chart">
            <a:extLst>
              <a:ext uri="{FF2B5EF4-FFF2-40B4-BE49-F238E27FC236}">
                <a16:creationId xmlns:a16="http://schemas.microsoft.com/office/drawing/2014/main" id="{3FC3C7FF-52A3-9F3D-0A32-C3EAADC6AA4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11188" y="1628775"/>
            <a:ext cx="4824412" cy="3973513"/>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6629" name="TextBox 1">
            <a:extLst>
              <a:ext uri="{FF2B5EF4-FFF2-40B4-BE49-F238E27FC236}">
                <a16:creationId xmlns:a16="http://schemas.microsoft.com/office/drawing/2014/main" id="{A7E9245F-18A6-E410-ECE1-996DB545A1B3}"/>
              </a:ext>
            </a:extLst>
          </p:cNvPr>
          <p:cNvSpPr txBox="1">
            <a:spLocks noChangeArrowheads="1"/>
          </p:cNvSpPr>
          <p:nvPr/>
        </p:nvSpPr>
        <p:spPr bwMode="auto">
          <a:xfrm>
            <a:off x="5724525" y="1773238"/>
            <a:ext cx="3240088" cy="418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a:t>Iron, Zinc &amp; Magnesium  all positively associated with improved bone density.</a:t>
            </a:r>
          </a:p>
          <a:p>
            <a:pPr eaLnBrk="1" hangingPunct="1"/>
            <a:endParaRPr lang="en-GB" altLang="en-US"/>
          </a:p>
          <a:p>
            <a:pPr eaLnBrk="1" hangingPunct="1"/>
            <a:r>
              <a:rPr lang="en-GB" altLang="en-US"/>
              <a:t>Increased Calcium and Vit D associated with reduced osteoporosis.</a:t>
            </a:r>
          </a:p>
          <a:p>
            <a:pPr eaLnBrk="1" hangingPunct="1"/>
            <a:endParaRPr lang="en-GB" altLang="en-US"/>
          </a:p>
          <a:p>
            <a:pPr eaLnBrk="1" hangingPunct="1"/>
            <a:r>
              <a:rPr lang="en-GB" altLang="en-US" sz="1400"/>
              <a:t>Supplementation Recommendations</a:t>
            </a:r>
          </a:p>
          <a:p>
            <a:pPr eaLnBrk="1" hangingPunct="1"/>
            <a:endParaRPr lang="en-GB" altLang="en-US" sz="1400"/>
          </a:p>
          <a:p>
            <a:pPr eaLnBrk="1" hangingPunct="1"/>
            <a:r>
              <a:rPr lang="en-GB" altLang="en-US">
                <a:solidFill>
                  <a:srgbClr val="FF0000"/>
                </a:solidFill>
              </a:rPr>
              <a:t>Calcium – 700-800mg</a:t>
            </a:r>
          </a:p>
          <a:p>
            <a:pPr eaLnBrk="1" hangingPunct="1"/>
            <a:endParaRPr lang="en-GB" altLang="en-US">
              <a:solidFill>
                <a:srgbClr val="FF0000"/>
              </a:solidFill>
            </a:endParaRPr>
          </a:p>
          <a:p>
            <a:pPr eaLnBrk="1" hangingPunct="1"/>
            <a:r>
              <a:rPr lang="en-GB" altLang="en-US">
                <a:solidFill>
                  <a:srgbClr val="FF0000"/>
                </a:solidFill>
              </a:rPr>
              <a:t>Vitamin D – 400-800 IU</a:t>
            </a:r>
          </a:p>
          <a:p>
            <a:pPr eaLnBrk="1" hangingPunct="1"/>
            <a:endParaRPr lang="en-GB" altLang="en-US" sz="2000">
              <a:solidFill>
                <a:srgbClr val="FF0000"/>
              </a:solidFill>
            </a:endParaRPr>
          </a:p>
          <a:p>
            <a:pPr eaLnBrk="1" hangingPunct="1"/>
            <a:r>
              <a:rPr lang="en-GB" altLang="en-US" sz="2000">
                <a:solidFill>
                  <a:srgbClr val="FF0000"/>
                </a:solidFill>
              </a:rPr>
              <a:t>Physical activity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3D1D2D0E-C573-4B43-DB66-738558A4E471}"/>
              </a:ext>
            </a:extLst>
          </p:cNvPr>
          <p:cNvSpPr>
            <a:spLocks noGrp="1"/>
          </p:cNvSpPr>
          <p:nvPr>
            <p:ph type="title"/>
          </p:nvPr>
        </p:nvSpPr>
        <p:spPr>
          <a:xfrm>
            <a:off x="628650" y="365125"/>
            <a:ext cx="7886700" cy="760413"/>
          </a:xfrm>
        </p:spPr>
        <p:txBody>
          <a:bodyPr/>
          <a:lstStyle/>
          <a:p>
            <a:pPr algn="ctr" eaLnBrk="1" hangingPunct="1"/>
            <a:r>
              <a:rPr lang="en-GB" altLang="en-US"/>
              <a:t>Body Mass</a:t>
            </a:r>
          </a:p>
        </p:txBody>
      </p:sp>
      <p:sp>
        <p:nvSpPr>
          <p:cNvPr id="23555" name="Rectangle 3">
            <a:extLst>
              <a:ext uri="{FF2B5EF4-FFF2-40B4-BE49-F238E27FC236}">
                <a16:creationId xmlns:a16="http://schemas.microsoft.com/office/drawing/2014/main" id="{87868067-71F0-1D99-DE93-3B20A3E6CE0F}"/>
              </a:ext>
            </a:extLst>
          </p:cNvPr>
          <p:cNvSpPr>
            <a:spLocks noGrp="1" noChangeArrowheads="1"/>
          </p:cNvSpPr>
          <p:nvPr>
            <p:ph idx="1"/>
          </p:nvPr>
        </p:nvSpPr>
        <p:spPr>
          <a:xfrm>
            <a:off x="457200" y="1341438"/>
            <a:ext cx="8435975" cy="5472112"/>
          </a:xfrm>
        </p:spPr>
        <p:txBody>
          <a:bodyPr rtlCol="0">
            <a:normAutofit/>
          </a:bodyPr>
          <a:lstStyle/>
          <a:p>
            <a:pPr marL="0" indent="0" eaLnBrk="1" hangingPunct="1">
              <a:buFont typeface="Arial" panose="020B0604020202020204" pitchFamily="34" charset="0"/>
              <a:buNone/>
              <a:defRPr/>
            </a:pPr>
            <a:r>
              <a:rPr lang="en-GB" altLang="en-US" dirty="0"/>
              <a:t>Fat Free Mass declines (sarcopenia) with age primarily as a reduction in skeletal mass (6% per decade)- slow until 65 then increasingly rapid.</a:t>
            </a:r>
          </a:p>
          <a:p>
            <a:pPr marL="0" indent="0" eaLnBrk="1" hangingPunct="1">
              <a:buFont typeface="Arial" panose="020B0604020202020204" pitchFamily="34" charset="0"/>
              <a:buNone/>
              <a:defRPr/>
            </a:pPr>
            <a:endParaRPr lang="en-GB" altLang="en-US" dirty="0"/>
          </a:p>
          <a:p>
            <a:pPr marL="0" indent="0" eaLnBrk="1" hangingPunct="1">
              <a:buFont typeface="Arial" panose="020B0604020202020204" pitchFamily="34" charset="0"/>
              <a:buNone/>
              <a:defRPr/>
            </a:pPr>
            <a:r>
              <a:rPr lang="en-GB" altLang="en-US" dirty="0"/>
              <a:t>Myosteatosis – fat within the muscle due to diet and reduced Physical activity</a:t>
            </a:r>
          </a:p>
          <a:p>
            <a:pPr marL="0" indent="0" eaLnBrk="1" hangingPunct="1">
              <a:buFont typeface="Arial" panose="020B0604020202020204" pitchFamily="34" charset="0"/>
              <a:buNone/>
              <a:defRPr/>
            </a:pPr>
            <a:endParaRPr lang="en-GB" altLang="en-US" dirty="0"/>
          </a:p>
          <a:p>
            <a:pPr marL="0" indent="0" eaLnBrk="1" hangingPunct="1">
              <a:buFont typeface="Arial" panose="020B0604020202020204" pitchFamily="34" charset="0"/>
              <a:buNone/>
              <a:defRPr/>
            </a:pPr>
            <a:r>
              <a:rPr lang="en-GB" altLang="en-US" dirty="0"/>
              <a:t>Change in Fibre type from Fast to slow twitch – collateral coupling due to reduced levels of physical activity.</a:t>
            </a:r>
          </a:p>
          <a:p>
            <a:pPr eaLnBrk="1" hangingPunct="1">
              <a:buFontTx/>
              <a:buNone/>
              <a:defRPr/>
            </a:pPr>
            <a:endParaRPr lang="en-GB" altLang="en-US" dirty="0"/>
          </a:p>
          <a:p>
            <a:pPr marL="0" indent="0" eaLnBrk="1" hangingPunct="1">
              <a:buFont typeface="Arial" panose="020B0604020202020204" pitchFamily="34" charset="0"/>
              <a:buNone/>
              <a:defRPr/>
            </a:pPr>
            <a:r>
              <a:rPr lang="en-GB" altLang="en-US" dirty="0"/>
              <a:t>Fat mass increases steadily until 8</a:t>
            </a:r>
            <a:r>
              <a:rPr lang="en-GB" altLang="en-US" baseline="30000" dirty="0"/>
              <a:t>th</a:t>
            </a:r>
            <a:r>
              <a:rPr lang="en-GB" altLang="en-US" dirty="0"/>
              <a:t> decade.</a:t>
            </a:r>
          </a:p>
          <a:p>
            <a:pPr marL="0" indent="0" eaLnBrk="1" hangingPunct="1">
              <a:buFont typeface="Arial" panose="020B0604020202020204" pitchFamily="34" charset="0"/>
              <a:buNone/>
              <a:defRPr/>
            </a:pPr>
            <a:endParaRPr lang="en-GB" altLang="en-US" dirty="0"/>
          </a:p>
          <a:p>
            <a:pPr marL="0" indent="0" eaLnBrk="1" hangingPunct="1">
              <a:buFont typeface="Arial" panose="020B0604020202020204" pitchFamily="34" charset="0"/>
              <a:buNone/>
              <a:defRPr/>
            </a:pPr>
            <a:r>
              <a:rPr lang="en-GB" altLang="en-US" dirty="0">
                <a:solidFill>
                  <a:srgbClr val="FF0000"/>
                </a:solidFill>
              </a:rPr>
              <a:t>Calorific control  &amp; low saturated fat</a:t>
            </a:r>
          </a:p>
          <a:p>
            <a:pPr marL="0" indent="0" eaLnBrk="1" hangingPunct="1">
              <a:buFont typeface="Arial" panose="020B0604020202020204" pitchFamily="34" charset="0"/>
              <a:buNone/>
              <a:defRPr/>
            </a:pPr>
            <a:endParaRPr lang="en-GB" altLang="en-US" dirty="0">
              <a:solidFill>
                <a:srgbClr val="FF0000"/>
              </a:solidFill>
            </a:endParaRPr>
          </a:p>
          <a:p>
            <a:pPr marL="0" indent="0" eaLnBrk="1" hangingPunct="1">
              <a:buFont typeface="Arial" panose="020B0604020202020204" pitchFamily="34" charset="0"/>
              <a:buNone/>
              <a:defRPr/>
            </a:pPr>
            <a:r>
              <a:rPr lang="en-GB" altLang="en-US" dirty="0">
                <a:solidFill>
                  <a:srgbClr val="FF0000"/>
                </a:solidFill>
              </a:rPr>
              <a:t>Physical activity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BF16235B-373E-4950-FCFF-B3034CEE9BEF}"/>
              </a:ext>
            </a:extLst>
          </p:cNvPr>
          <p:cNvSpPr>
            <a:spLocks noGrp="1"/>
          </p:cNvSpPr>
          <p:nvPr>
            <p:ph type="title"/>
          </p:nvPr>
        </p:nvSpPr>
        <p:spPr/>
        <p:txBody>
          <a:bodyPr/>
          <a:lstStyle/>
          <a:p>
            <a:pPr algn="ctr" eaLnBrk="1" hangingPunct="1"/>
            <a:r>
              <a:rPr lang="en-GB" altLang="en-US"/>
              <a:t>Neurological control &amp; Cognitive function</a:t>
            </a:r>
          </a:p>
        </p:txBody>
      </p:sp>
      <p:sp>
        <p:nvSpPr>
          <p:cNvPr id="22531" name="Rectangle 3">
            <a:extLst>
              <a:ext uri="{FF2B5EF4-FFF2-40B4-BE49-F238E27FC236}">
                <a16:creationId xmlns:a16="http://schemas.microsoft.com/office/drawing/2014/main" id="{B83FD35E-3AE9-6338-7654-17241788ADE8}"/>
              </a:ext>
            </a:extLst>
          </p:cNvPr>
          <p:cNvSpPr>
            <a:spLocks noGrp="1" noChangeArrowheads="1"/>
          </p:cNvSpPr>
          <p:nvPr>
            <p:ph idx="1"/>
          </p:nvPr>
        </p:nvSpPr>
        <p:spPr/>
        <p:txBody>
          <a:bodyPr/>
          <a:lstStyle/>
          <a:p>
            <a:pPr eaLnBrk="1" hangingPunct="1">
              <a:defRPr/>
            </a:pPr>
            <a:r>
              <a:rPr lang="en-GB" altLang="en-US" dirty="0"/>
              <a:t>Increase in reaction time</a:t>
            </a:r>
          </a:p>
          <a:p>
            <a:pPr eaLnBrk="1" hangingPunct="1">
              <a:defRPr/>
            </a:pPr>
            <a:endParaRPr lang="en-GB" altLang="en-US" dirty="0"/>
          </a:p>
          <a:p>
            <a:pPr eaLnBrk="1" hangingPunct="1">
              <a:defRPr/>
            </a:pPr>
            <a:r>
              <a:rPr lang="en-GB" altLang="en-US" dirty="0"/>
              <a:t>Nerve conduction velocity slows (10-15% by 70yrs)</a:t>
            </a:r>
          </a:p>
          <a:p>
            <a:pPr eaLnBrk="1" hangingPunct="1">
              <a:defRPr/>
            </a:pPr>
            <a:endParaRPr lang="en-GB" altLang="en-US" dirty="0"/>
          </a:p>
          <a:p>
            <a:pPr eaLnBrk="1" hangingPunct="1">
              <a:defRPr/>
            </a:pPr>
            <a:r>
              <a:rPr lang="en-GB" altLang="en-US" dirty="0"/>
              <a:t>Neuromuscular degeneration – dynapenia</a:t>
            </a:r>
          </a:p>
          <a:p>
            <a:pPr eaLnBrk="1" hangingPunct="1">
              <a:defRPr/>
            </a:pPr>
            <a:endParaRPr lang="en-GB" altLang="en-US" dirty="0"/>
          </a:p>
          <a:p>
            <a:pPr eaLnBrk="1" hangingPunct="1">
              <a:defRPr/>
            </a:pPr>
            <a:endParaRPr lang="en-GB" altLang="en-US" dirty="0"/>
          </a:p>
          <a:p>
            <a:pPr marL="0" indent="0" eaLnBrk="1" hangingPunct="1">
              <a:buFont typeface="Arial" panose="020B0604020202020204" pitchFamily="34" charset="0"/>
              <a:buNone/>
              <a:defRPr/>
            </a:pPr>
            <a:r>
              <a:rPr lang="en-GB" altLang="en-US" dirty="0">
                <a:solidFill>
                  <a:srgbClr val="FF0000"/>
                </a:solidFill>
              </a:rPr>
              <a:t>Diets that reduce inflammation, stress and includes antioxidants</a:t>
            </a:r>
          </a:p>
          <a:p>
            <a:pPr marL="0" indent="0" eaLnBrk="1" hangingPunct="1">
              <a:buFont typeface="Arial" panose="020B0604020202020204" pitchFamily="34" charset="0"/>
              <a:buNone/>
              <a:defRPr/>
            </a:pPr>
            <a:endParaRPr lang="en-GB" altLang="en-US" dirty="0">
              <a:solidFill>
                <a:srgbClr val="FF0000"/>
              </a:solidFill>
            </a:endParaRPr>
          </a:p>
          <a:p>
            <a:pPr marL="0" indent="0" eaLnBrk="1" hangingPunct="1">
              <a:buFont typeface="Arial" panose="020B0604020202020204" pitchFamily="34" charset="0"/>
              <a:buNone/>
              <a:defRPr/>
            </a:pPr>
            <a:r>
              <a:rPr lang="en-GB" altLang="en-US" dirty="0">
                <a:solidFill>
                  <a:srgbClr val="FF0000"/>
                </a:solidFill>
              </a:rPr>
              <a:t>Consider diets high polyphenols and </a:t>
            </a:r>
            <a:r>
              <a:rPr lang="en-GB" altLang="en-US" dirty="0" err="1">
                <a:solidFill>
                  <a:srgbClr val="FF0000"/>
                </a:solidFill>
              </a:rPr>
              <a:t>polyunsatuarated</a:t>
            </a:r>
            <a:r>
              <a:rPr lang="en-GB" altLang="en-US" dirty="0">
                <a:solidFill>
                  <a:srgbClr val="FF0000"/>
                </a:solidFill>
              </a:rPr>
              <a:t> fatty acids</a:t>
            </a:r>
          </a:p>
          <a:p>
            <a:pPr marL="0" indent="0" eaLnBrk="1" hangingPunct="1">
              <a:buFont typeface="Arial" panose="020B0604020202020204" pitchFamily="34" charset="0"/>
              <a:buNone/>
              <a:defRPr/>
            </a:pPr>
            <a:endParaRPr lang="en-GB" altLang="en-US" dirty="0">
              <a:solidFill>
                <a:srgbClr val="FF0000"/>
              </a:solidFill>
            </a:endParaRPr>
          </a:p>
          <a:p>
            <a:pPr marL="0" indent="0" eaLnBrk="1" hangingPunct="1">
              <a:buFont typeface="Arial" panose="020B0604020202020204" pitchFamily="34" charset="0"/>
              <a:buNone/>
              <a:defRPr/>
            </a:pPr>
            <a:r>
              <a:rPr lang="en-GB" altLang="en-US" dirty="0">
                <a:solidFill>
                  <a:srgbClr val="FF0000"/>
                </a:solidFill>
              </a:rPr>
              <a:t>Physical activity</a:t>
            </a:r>
          </a:p>
          <a:p>
            <a:pPr eaLnBrk="1" hangingPunct="1">
              <a:defRPr/>
            </a:pPr>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33412D36-FFAD-65A3-ECED-A9FD8FC73601}"/>
              </a:ext>
            </a:extLst>
          </p:cNvPr>
          <p:cNvSpPr>
            <a:spLocks noGrp="1"/>
          </p:cNvSpPr>
          <p:nvPr>
            <p:ph type="title"/>
          </p:nvPr>
        </p:nvSpPr>
        <p:spPr>
          <a:xfrm>
            <a:off x="684213" y="188913"/>
            <a:ext cx="7772400" cy="1143000"/>
          </a:xfrm>
        </p:spPr>
        <p:txBody>
          <a:bodyPr/>
          <a:lstStyle/>
          <a:p>
            <a:pPr eaLnBrk="1" hangingPunct="1"/>
            <a:r>
              <a:rPr lang="en-GB" altLang="en-US" sz="3600"/>
              <a:t>Modifiable Chronic Health Conditions</a:t>
            </a:r>
          </a:p>
        </p:txBody>
      </p:sp>
      <p:sp>
        <p:nvSpPr>
          <p:cNvPr id="28675" name="Content Placeholder 2">
            <a:extLst>
              <a:ext uri="{FF2B5EF4-FFF2-40B4-BE49-F238E27FC236}">
                <a16:creationId xmlns:a16="http://schemas.microsoft.com/office/drawing/2014/main" id="{B6FE3A25-20BC-E68B-FAEE-3E188083F71E}"/>
              </a:ext>
            </a:extLst>
          </p:cNvPr>
          <p:cNvSpPr>
            <a:spLocks noGrp="1"/>
          </p:cNvSpPr>
          <p:nvPr>
            <p:ph idx="1"/>
          </p:nvPr>
        </p:nvSpPr>
        <p:spPr>
          <a:xfrm>
            <a:off x="755650" y="1484313"/>
            <a:ext cx="7772400" cy="4114800"/>
          </a:xfrm>
        </p:spPr>
        <p:txBody>
          <a:bodyPr rtlCol="0">
            <a:normAutofit fontScale="92500" lnSpcReduction="10000"/>
          </a:bodyPr>
          <a:lstStyle/>
          <a:p>
            <a:pPr eaLnBrk="1" hangingPunct="1">
              <a:lnSpc>
                <a:spcPct val="150000"/>
              </a:lnSpc>
              <a:defRPr/>
            </a:pPr>
            <a:r>
              <a:rPr lang="en-GB" altLang="en-US" dirty="0" err="1"/>
              <a:t>Osteo</a:t>
            </a:r>
            <a:r>
              <a:rPr lang="en-GB" altLang="en-US" dirty="0"/>
              <a:t> / Rheumatoid arthritis</a:t>
            </a:r>
          </a:p>
          <a:p>
            <a:pPr eaLnBrk="1" hangingPunct="1">
              <a:lnSpc>
                <a:spcPct val="150000"/>
              </a:lnSpc>
              <a:defRPr/>
            </a:pPr>
            <a:r>
              <a:rPr lang="en-GB" altLang="en-US" dirty="0"/>
              <a:t>Obesity</a:t>
            </a:r>
          </a:p>
          <a:p>
            <a:pPr eaLnBrk="1" hangingPunct="1">
              <a:lnSpc>
                <a:spcPct val="150000"/>
              </a:lnSpc>
              <a:defRPr/>
            </a:pPr>
            <a:r>
              <a:rPr lang="en-GB" altLang="en-US" dirty="0"/>
              <a:t>Coronary Health Disease / Hypertension</a:t>
            </a:r>
          </a:p>
          <a:p>
            <a:pPr eaLnBrk="1" hangingPunct="1">
              <a:lnSpc>
                <a:spcPct val="150000"/>
              </a:lnSpc>
              <a:defRPr/>
            </a:pPr>
            <a:r>
              <a:rPr lang="en-GB" altLang="en-US" dirty="0"/>
              <a:t>Stroke</a:t>
            </a:r>
          </a:p>
          <a:p>
            <a:pPr eaLnBrk="1" hangingPunct="1">
              <a:lnSpc>
                <a:spcPct val="150000"/>
              </a:lnSpc>
              <a:defRPr/>
            </a:pPr>
            <a:r>
              <a:rPr lang="en-GB" altLang="en-US" dirty="0"/>
              <a:t>Diabetes</a:t>
            </a:r>
          </a:p>
          <a:p>
            <a:pPr eaLnBrk="1" hangingPunct="1">
              <a:lnSpc>
                <a:spcPct val="150000"/>
              </a:lnSpc>
              <a:defRPr/>
            </a:pPr>
            <a:r>
              <a:rPr lang="en-GB" altLang="en-US" dirty="0"/>
              <a:t>COPD</a:t>
            </a:r>
          </a:p>
          <a:p>
            <a:pPr eaLnBrk="1" hangingPunct="1">
              <a:lnSpc>
                <a:spcPct val="150000"/>
              </a:lnSpc>
              <a:defRPr/>
            </a:pPr>
            <a:r>
              <a:rPr lang="en-GB" altLang="en-US" dirty="0"/>
              <a:t>Osteoporosis</a:t>
            </a:r>
          </a:p>
          <a:p>
            <a:pPr eaLnBrk="1" hangingPunct="1">
              <a:lnSpc>
                <a:spcPct val="150000"/>
              </a:lnSpc>
              <a:defRPr/>
            </a:pPr>
            <a:r>
              <a:rPr lang="en-GB" altLang="en-US" dirty="0"/>
              <a:t>Allergies &amp; Hypersensitivity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F9DCD5AC-9164-F277-EACD-4173D6F57055}"/>
              </a:ext>
            </a:extLst>
          </p:cNvPr>
          <p:cNvSpPr>
            <a:spLocks noGrp="1"/>
          </p:cNvSpPr>
          <p:nvPr>
            <p:ph type="title"/>
          </p:nvPr>
        </p:nvSpPr>
        <p:spPr/>
        <p:txBody>
          <a:bodyPr/>
          <a:lstStyle/>
          <a:p>
            <a:pPr eaLnBrk="1" hangingPunct="1"/>
            <a:r>
              <a:rPr lang="en-GB" altLang="en-US"/>
              <a:t>What is Rheumatoid Arthritis?</a:t>
            </a:r>
          </a:p>
        </p:txBody>
      </p:sp>
      <p:sp>
        <p:nvSpPr>
          <p:cNvPr id="4099" name="Rectangle 3">
            <a:extLst>
              <a:ext uri="{FF2B5EF4-FFF2-40B4-BE49-F238E27FC236}">
                <a16:creationId xmlns:a16="http://schemas.microsoft.com/office/drawing/2014/main" id="{9A56B230-DCD4-6B90-B533-2A9F1941A2C9}"/>
              </a:ext>
            </a:extLst>
          </p:cNvPr>
          <p:cNvSpPr>
            <a:spLocks noGrp="1" noChangeArrowheads="1"/>
          </p:cNvSpPr>
          <p:nvPr>
            <p:ph idx="1"/>
          </p:nvPr>
        </p:nvSpPr>
        <p:spPr/>
        <p:txBody>
          <a:bodyPr rtlCol="0">
            <a:normAutofit/>
          </a:bodyPr>
          <a:lstStyle/>
          <a:p>
            <a:pPr eaLnBrk="1" fontAlgn="auto" hangingPunct="1">
              <a:lnSpc>
                <a:spcPct val="135000"/>
              </a:lnSpc>
              <a:spcAft>
                <a:spcPts val="0"/>
              </a:spcAft>
              <a:buFontTx/>
              <a:buNone/>
              <a:defRPr/>
            </a:pPr>
            <a:r>
              <a:rPr lang="en-GB" b="1" i="1" dirty="0"/>
              <a:t>	</a:t>
            </a:r>
            <a:r>
              <a:rPr lang="en-GB" b="1" i="1" dirty="0">
                <a:solidFill>
                  <a:srgbClr val="FF0000"/>
                </a:solidFill>
              </a:rPr>
              <a:t>Chronic</a:t>
            </a:r>
          </a:p>
          <a:p>
            <a:pPr eaLnBrk="1" fontAlgn="auto" hangingPunct="1">
              <a:lnSpc>
                <a:spcPct val="135000"/>
              </a:lnSpc>
              <a:spcAft>
                <a:spcPts val="0"/>
              </a:spcAft>
              <a:buFontTx/>
              <a:buNone/>
              <a:defRPr/>
            </a:pPr>
            <a:r>
              <a:rPr lang="en-GB" b="1" i="1" dirty="0"/>
              <a:t>		</a:t>
            </a:r>
            <a:r>
              <a:rPr lang="en-GB" b="1" i="1" dirty="0">
                <a:solidFill>
                  <a:srgbClr val="00B050"/>
                </a:solidFill>
              </a:rPr>
              <a:t>Systemic </a:t>
            </a:r>
          </a:p>
          <a:p>
            <a:pPr eaLnBrk="1" fontAlgn="auto" hangingPunct="1">
              <a:lnSpc>
                <a:spcPct val="135000"/>
              </a:lnSpc>
              <a:spcAft>
                <a:spcPts val="0"/>
              </a:spcAft>
              <a:buFontTx/>
              <a:buNone/>
              <a:defRPr/>
            </a:pPr>
            <a:r>
              <a:rPr lang="en-GB" b="1" i="1" dirty="0"/>
              <a:t>			</a:t>
            </a:r>
            <a:r>
              <a:rPr lang="en-GB" b="1" i="1" dirty="0">
                <a:solidFill>
                  <a:srgbClr val="00B0F0"/>
                </a:solidFill>
              </a:rPr>
              <a:t>progressive </a:t>
            </a:r>
          </a:p>
          <a:p>
            <a:pPr eaLnBrk="1" fontAlgn="auto" hangingPunct="1">
              <a:lnSpc>
                <a:spcPct val="135000"/>
              </a:lnSpc>
              <a:spcAft>
                <a:spcPts val="0"/>
              </a:spcAft>
              <a:buFontTx/>
              <a:buNone/>
              <a:defRPr/>
            </a:pPr>
            <a:r>
              <a:rPr lang="en-GB" b="1" i="1" dirty="0"/>
              <a:t>				</a:t>
            </a:r>
            <a:r>
              <a:rPr lang="en-GB" b="1" i="1" dirty="0">
                <a:solidFill>
                  <a:srgbClr val="7030A0"/>
                </a:solidFill>
              </a:rPr>
              <a:t>autoimmune</a:t>
            </a:r>
          </a:p>
          <a:p>
            <a:pPr eaLnBrk="1" fontAlgn="auto" hangingPunct="1">
              <a:lnSpc>
                <a:spcPct val="135000"/>
              </a:lnSpc>
              <a:spcAft>
                <a:spcPts val="0"/>
              </a:spcAft>
              <a:buFontTx/>
              <a:buNone/>
              <a:defRPr/>
            </a:pPr>
            <a:r>
              <a:rPr lang="en-GB" b="1" i="1" dirty="0"/>
              <a:t>					</a:t>
            </a:r>
            <a:r>
              <a:rPr lang="en-GB" b="1" i="1" dirty="0">
                <a:solidFill>
                  <a:schemeClr val="accent6">
                    <a:lumMod val="75000"/>
                  </a:schemeClr>
                </a:solidFill>
              </a:rPr>
              <a:t>Inflammatory</a:t>
            </a:r>
          </a:p>
        </p:txBody>
      </p:sp>
      <p:pic>
        <p:nvPicPr>
          <p:cNvPr id="30724" name="Picture 4">
            <a:extLst>
              <a:ext uri="{FF2B5EF4-FFF2-40B4-BE49-F238E27FC236}">
                <a16:creationId xmlns:a16="http://schemas.microsoft.com/office/drawing/2014/main" id="{9FBEB15C-3DC8-395E-1DA8-4CCE145750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3800" y="1484313"/>
            <a:ext cx="4033838" cy="2560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25" name="Picture 3">
            <a:extLst>
              <a:ext uri="{FF2B5EF4-FFF2-40B4-BE49-F238E27FC236}">
                <a16:creationId xmlns:a16="http://schemas.microsoft.com/office/drawing/2014/main" id="{16264DFF-325C-9763-ED6B-FA549CA71D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950" y="4689475"/>
            <a:ext cx="3400425" cy="1924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5A5B3F25-589D-5D6D-19A9-E1FB0A2117D4}"/>
              </a:ext>
            </a:extLst>
          </p:cNvPr>
          <p:cNvSpPr>
            <a:spLocks noGrp="1"/>
          </p:cNvSpPr>
          <p:nvPr>
            <p:ph type="title"/>
          </p:nvPr>
        </p:nvSpPr>
        <p:spPr>
          <a:xfrm>
            <a:off x="684213" y="333375"/>
            <a:ext cx="7886700" cy="1325563"/>
          </a:xfrm>
        </p:spPr>
        <p:txBody>
          <a:bodyPr/>
          <a:lstStyle/>
          <a:p>
            <a:pPr algn="ctr" eaLnBrk="1" hangingPunct="1"/>
            <a:r>
              <a:rPr lang="en-GB" altLang="en-US"/>
              <a:t>Goal of Nutritional Therapy</a:t>
            </a:r>
          </a:p>
        </p:txBody>
      </p:sp>
      <p:sp>
        <p:nvSpPr>
          <p:cNvPr id="34819" name="Rectangle 3">
            <a:extLst>
              <a:ext uri="{FF2B5EF4-FFF2-40B4-BE49-F238E27FC236}">
                <a16:creationId xmlns:a16="http://schemas.microsoft.com/office/drawing/2014/main" id="{C2033A11-3F20-7219-4E5C-363581A6E428}"/>
              </a:ext>
            </a:extLst>
          </p:cNvPr>
          <p:cNvSpPr>
            <a:spLocks noGrp="1" noChangeArrowheads="1"/>
          </p:cNvSpPr>
          <p:nvPr>
            <p:ph idx="1"/>
          </p:nvPr>
        </p:nvSpPr>
        <p:spPr>
          <a:xfrm>
            <a:off x="179388" y="1844675"/>
            <a:ext cx="4879975" cy="4351338"/>
          </a:xfrm>
        </p:spPr>
        <p:txBody>
          <a:bodyPr rtlCol="0">
            <a:normAutofit/>
          </a:bodyPr>
          <a:lstStyle/>
          <a:p>
            <a:pPr marL="0" indent="0" eaLnBrk="1" hangingPunct="1">
              <a:buFont typeface="Arial" panose="020B0604020202020204" pitchFamily="34" charset="0"/>
              <a:buNone/>
              <a:defRPr/>
            </a:pPr>
            <a:r>
              <a:rPr lang="en-GB" altLang="en-US" dirty="0"/>
              <a:t>Change diet to;</a:t>
            </a:r>
          </a:p>
          <a:p>
            <a:pPr eaLnBrk="1" hangingPunct="1">
              <a:defRPr/>
            </a:pPr>
            <a:endParaRPr lang="en-GB" altLang="en-US" dirty="0"/>
          </a:p>
          <a:p>
            <a:pPr marL="457200" indent="-457200" eaLnBrk="1" hangingPunct="1">
              <a:buFont typeface="+mj-lt"/>
              <a:buAutoNum type="arabicPeriod"/>
              <a:defRPr/>
            </a:pPr>
            <a:r>
              <a:rPr lang="en-GB" altLang="en-US" sz="2400" dirty="0"/>
              <a:t>Increase </a:t>
            </a:r>
            <a:r>
              <a:rPr lang="el-GR" altLang="en-US" sz="2400" dirty="0">
                <a:cs typeface="Times New Roman" panose="02020603050405020304" pitchFamily="18" charset="0"/>
              </a:rPr>
              <a:t>ω</a:t>
            </a:r>
            <a:r>
              <a:rPr lang="en-GB" altLang="en-US" sz="2400" dirty="0">
                <a:cs typeface="Times New Roman" panose="02020603050405020304" pitchFamily="18" charset="0"/>
              </a:rPr>
              <a:t>-3 + </a:t>
            </a:r>
            <a:r>
              <a:rPr lang="el-GR" altLang="en-US" sz="2400" dirty="0">
                <a:cs typeface="Times New Roman" panose="02020603050405020304" pitchFamily="18" charset="0"/>
              </a:rPr>
              <a:t>ω</a:t>
            </a:r>
            <a:r>
              <a:rPr lang="en-GB" altLang="en-US" sz="2400" dirty="0">
                <a:cs typeface="Times New Roman" panose="02020603050405020304" pitchFamily="18" charset="0"/>
              </a:rPr>
              <a:t>-9</a:t>
            </a:r>
          </a:p>
          <a:p>
            <a:pPr marL="457200" indent="-457200" eaLnBrk="1" hangingPunct="1">
              <a:buFont typeface="+mj-lt"/>
              <a:buAutoNum type="arabicPeriod"/>
              <a:defRPr/>
            </a:pPr>
            <a:r>
              <a:rPr lang="en-GB" altLang="en-US" sz="2400" dirty="0">
                <a:cs typeface="Times New Roman" panose="02020603050405020304" pitchFamily="18" charset="0"/>
              </a:rPr>
              <a:t>Increase antioxidants</a:t>
            </a:r>
          </a:p>
          <a:p>
            <a:pPr marL="457200" indent="-457200" eaLnBrk="1" hangingPunct="1">
              <a:buFont typeface="+mj-lt"/>
              <a:buAutoNum type="arabicPeriod"/>
              <a:defRPr/>
            </a:pPr>
            <a:r>
              <a:rPr lang="en-GB" altLang="en-US" sz="2400" dirty="0">
                <a:cs typeface="Times New Roman" panose="02020603050405020304" pitchFamily="18" charset="0"/>
              </a:rPr>
              <a:t>Increase </a:t>
            </a:r>
            <a:r>
              <a:rPr lang="en-GB" altLang="en-US" sz="2400" dirty="0" err="1">
                <a:cs typeface="Times New Roman" panose="02020603050405020304" pitchFamily="18" charset="0"/>
              </a:rPr>
              <a:t>vit</a:t>
            </a:r>
            <a:r>
              <a:rPr lang="en-GB" altLang="en-US" sz="2400" dirty="0">
                <a:cs typeface="Times New Roman" panose="02020603050405020304" pitchFamily="18" charset="0"/>
              </a:rPr>
              <a:t> D</a:t>
            </a:r>
          </a:p>
          <a:p>
            <a:pPr marL="457200" indent="-457200" eaLnBrk="1" hangingPunct="1">
              <a:buFont typeface="+mj-lt"/>
              <a:buAutoNum type="arabicPeriod"/>
              <a:defRPr/>
            </a:pPr>
            <a:r>
              <a:rPr lang="en-GB" altLang="en-US" sz="2400" dirty="0">
                <a:cs typeface="Times New Roman" panose="02020603050405020304" pitchFamily="18" charset="0"/>
              </a:rPr>
              <a:t>Increase Glucosamine</a:t>
            </a:r>
          </a:p>
          <a:p>
            <a:pPr marL="457200" indent="-457200" eaLnBrk="1" hangingPunct="1">
              <a:buFont typeface="+mj-lt"/>
              <a:buAutoNum type="arabicPeriod"/>
              <a:defRPr/>
            </a:pPr>
            <a:r>
              <a:rPr lang="en-GB" altLang="en-US" sz="2400" dirty="0">
                <a:cs typeface="Times New Roman" panose="02020603050405020304" pitchFamily="18" charset="0"/>
              </a:rPr>
              <a:t>Decrease nitrites</a:t>
            </a:r>
          </a:p>
          <a:p>
            <a:pPr marL="457200" indent="-457200" eaLnBrk="1" hangingPunct="1">
              <a:buFont typeface="+mj-lt"/>
              <a:buAutoNum type="arabicPeriod"/>
              <a:defRPr/>
            </a:pPr>
            <a:r>
              <a:rPr lang="en-GB" altLang="en-US" sz="2400" dirty="0">
                <a:cs typeface="Times New Roman" panose="02020603050405020304" pitchFamily="18" charset="0"/>
              </a:rPr>
              <a:t>Decrease </a:t>
            </a:r>
            <a:r>
              <a:rPr lang="el-GR" altLang="en-US" sz="2400" dirty="0">
                <a:cs typeface="Times New Roman" panose="02020603050405020304" pitchFamily="18" charset="0"/>
              </a:rPr>
              <a:t>ω</a:t>
            </a:r>
            <a:r>
              <a:rPr lang="en-GB" altLang="en-US" sz="2400" dirty="0">
                <a:cs typeface="Times New Roman" panose="02020603050405020304" pitchFamily="18" charset="0"/>
              </a:rPr>
              <a:t>-6 (except </a:t>
            </a:r>
            <a:r>
              <a:rPr lang="el-GR" altLang="en-US" sz="2400" dirty="0">
                <a:cs typeface="Times New Roman" panose="02020603050405020304" pitchFamily="18" charset="0"/>
              </a:rPr>
              <a:t>γ</a:t>
            </a:r>
            <a:r>
              <a:rPr lang="en-GB" altLang="en-US" sz="2400" dirty="0">
                <a:cs typeface="Times New Roman" panose="02020603050405020304" pitchFamily="18" charset="0"/>
              </a:rPr>
              <a:t>-</a:t>
            </a:r>
            <a:r>
              <a:rPr lang="en-GB" altLang="en-US" sz="2400" dirty="0" err="1">
                <a:cs typeface="Times New Roman" panose="02020603050405020304" pitchFamily="18" charset="0"/>
              </a:rPr>
              <a:t>linolenic</a:t>
            </a:r>
            <a:r>
              <a:rPr lang="en-GB" altLang="en-US" sz="2400" dirty="0">
                <a:cs typeface="Times New Roman" panose="02020603050405020304" pitchFamily="18" charset="0"/>
              </a:rPr>
              <a:t> acid)</a:t>
            </a:r>
            <a:endParaRPr lang="el-GR" altLang="en-US" sz="2400" dirty="0">
              <a:cs typeface="Times New Roman" panose="02020603050405020304" pitchFamily="18" charset="0"/>
            </a:endParaRPr>
          </a:p>
        </p:txBody>
      </p:sp>
      <p:sp>
        <p:nvSpPr>
          <p:cNvPr id="4" name="Rectangle 3">
            <a:extLst>
              <a:ext uri="{FF2B5EF4-FFF2-40B4-BE49-F238E27FC236}">
                <a16:creationId xmlns:a16="http://schemas.microsoft.com/office/drawing/2014/main" id="{167A4061-1FA9-DC8D-BB04-96808989B34A}"/>
              </a:ext>
            </a:extLst>
          </p:cNvPr>
          <p:cNvSpPr txBox="1">
            <a:spLocks noChangeArrowheads="1"/>
          </p:cNvSpPr>
          <p:nvPr/>
        </p:nvSpPr>
        <p:spPr bwMode="auto">
          <a:xfrm>
            <a:off x="5059363" y="1844675"/>
            <a:ext cx="3976687" cy="4351338"/>
          </a:xfrm>
          <a:prstGeom prst="rect">
            <a:avLst/>
          </a:prstGeom>
        </p:spPr>
        <p:txBody>
          <a:bodyPr>
            <a:normAutofit fontScale="92500" lnSpcReduction="10000"/>
          </a:bodyPr>
          <a:lstStyle>
            <a:lvl1pPr marL="171450" indent="-171450" algn="l" defTabSz="685800" rtl="0" fontAlgn="base">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fontAlgn="base">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fontAlgn="base">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fontAlgn="base">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fontAlgn="base">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609600" indent="-609600" eaLnBrk="1" hangingPunct="1">
              <a:lnSpc>
                <a:spcPct val="80000"/>
              </a:lnSpc>
              <a:buFontTx/>
              <a:buNone/>
              <a:defRPr/>
            </a:pPr>
            <a:r>
              <a:rPr lang="en-GB" altLang="en-US" sz="2400" dirty="0"/>
              <a:t>Increase</a:t>
            </a:r>
          </a:p>
          <a:p>
            <a:pPr marL="609600" indent="-609600" eaLnBrk="1" hangingPunct="1">
              <a:lnSpc>
                <a:spcPct val="80000"/>
              </a:lnSpc>
              <a:buFontTx/>
              <a:buNone/>
              <a:defRPr/>
            </a:pPr>
            <a:endParaRPr lang="en-GB" altLang="en-US" sz="2400" dirty="0"/>
          </a:p>
          <a:p>
            <a:pPr marL="647700" indent="-533400" eaLnBrk="1" hangingPunct="1">
              <a:lnSpc>
                <a:spcPct val="80000"/>
              </a:lnSpc>
              <a:buFontTx/>
              <a:buAutoNum type="arabicPeriod"/>
              <a:defRPr/>
            </a:pPr>
            <a:r>
              <a:rPr lang="en-GB" altLang="en-US" sz="2700" dirty="0"/>
              <a:t>Baked or steamed Fish</a:t>
            </a:r>
          </a:p>
          <a:p>
            <a:pPr marL="647700" indent="-533400" eaLnBrk="1" hangingPunct="1">
              <a:lnSpc>
                <a:spcPct val="80000"/>
              </a:lnSpc>
              <a:buFontTx/>
              <a:buAutoNum type="arabicPeriod"/>
              <a:defRPr/>
            </a:pPr>
            <a:r>
              <a:rPr lang="en-GB" altLang="en-US" sz="2700" dirty="0"/>
              <a:t>Fruit &amp; Veg</a:t>
            </a:r>
          </a:p>
          <a:p>
            <a:pPr marL="647700" indent="-533400" eaLnBrk="1" hangingPunct="1">
              <a:lnSpc>
                <a:spcPct val="80000"/>
              </a:lnSpc>
              <a:buFontTx/>
              <a:buAutoNum type="arabicPeriod"/>
              <a:defRPr/>
            </a:pPr>
            <a:r>
              <a:rPr lang="en-GB" altLang="en-US" sz="2700" dirty="0"/>
              <a:t>Olive Oil</a:t>
            </a:r>
          </a:p>
          <a:p>
            <a:pPr marL="609600" indent="-609600" eaLnBrk="1" hangingPunct="1">
              <a:lnSpc>
                <a:spcPct val="80000"/>
              </a:lnSpc>
              <a:buFontTx/>
              <a:buNone/>
              <a:defRPr/>
            </a:pPr>
            <a:endParaRPr lang="en-GB" altLang="en-US" sz="2400" dirty="0"/>
          </a:p>
          <a:p>
            <a:pPr marL="609600" indent="-609600" eaLnBrk="1" hangingPunct="1">
              <a:lnSpc>
                <a:spcPct val="80000"/>
              </a:lnSpc>
              <a:buFontTx/>
              <a:buNone/>
              <a:defRPr/>
            </a:pPr>
            <a:r>
              <a:rPr lang="en-GB" altLang="en-US" sz="2400" dirty="0"/>
              <a:t>Decrease</a:t>
            </a:r>
          </a:p>
          <a:p>
            <a:pPr marL="609600" indent="-609600" eaLnBrk="1" hangingPunct="1">
              <a:lnSpc>
                <a:spcPct val="80000"/>
              </a:lnSpc>
              <a:buFontTx/>
              <a:buNone/>
              <a:defRPr/>
            </a:pPr>
            <a:endParaRPr lang="en-GB" altLang="en-US" sz="2400" dirty="0"/>
          </a:p>
          <a:p>
            <a:pPr marL="647700" indent="-533400" eaLnBrk="1" hangingPunct="1">
              <a:lnSpc>
                <a:spcPct val="80000"/>
              </a:lnSpc>
              <a:buFontTx/>
              <a:buAutoNum type="arabicPeriod"/>
              <a:defRPr/>
            </a:pPr>
            <a:r>
              <a:rPr lang="en-GB" altLang="en-US" sz="2700" dirty="0"/>
              <a:t>Red meat - </a:t>
            </a:r>
            <a:r>
              <a:rPr lang="en-GB" altLang="en-US" sz="2700" dirty="0" err="1"/>
              <a:t>esp</a:t>
            </a:r>
            <a:r>
              <a:rPr lang="en-GB" altLang="en-US" sz="2700" dirty="0"/>
              <a:t> processed (nitrites)</a:t>
            </a:r>
          </a:p>
          <a:p>
            <a:pPr marL="647700" indent="-533400" eaLnBrk="1" hangingPunct="1">
              <a:lnSpc>
                <a:spcPct val="80000"/>
              </a:lnSpc>
              <a:buFontTx/>
              <a:buAutoNum type="arabicPeriod"/>
              <a:defRPr/>
            </a:pPr>
            <a:r>
              <a:rPr lang="en-GB" altLang="en-US" sz="2700" dirty="0"/>
              <a:t>Coffee</a:t>
            </a:r>
          </a:p>
          <a:p>
            <a:pPr marL="647700" indent="-533400" eaLnBrk="1" hangingPunct="1">
              <a:lnSpc>
                <a:spcPct val="80000"/>
              </a:lnSpc>
              <a:buFontTx/>
              <a:buAutoNum type="arabicPeriod"/>
              <a:defRPr/>
            </a:pPr>
            <a:r>
              <a:rPr lang="en-GB" altLang="en-US" sz="2700" dirty="0"/>
              <a:t>Saturated fat</a:t>
            </a:r>
          </a:p>
          <a:p>
            <a:pPr marL="609600" indent="-609600" eaLnBrk="1" hangingPunct="1">
              <a:lnSpc>
                <a:spcPct val="80000"/>
              </a:lnSpc>
              <a:defRPr/>
            </a:pPr>
            <a:endParaRPr lang="en-GB" altLang="en-US" sz="2800" dirty="0"/>
          </a:p>
          <a:p>
            <a:pPr marL="609600" indent="-609600" eaLnBrk="1" hangingPunct="1">
              <a:lnSpc>
                <a:spcPct val="80000"/>
              </a:lnSpc>
              <a:defRPr/>
            </a:pPr>
            <a:endParaRPr lang="en-GB" altLang="en-US" sz="2800" dirty="0"/>
          </a:p>
          <a:p>
            <a:pPr marL="609600" indent="-609600" eaLnBrk="1" hangingPunct="1">
              <a:lnSpc>
                <a:spcPct val="80000"/>
              </a:lnSpc>
              <a:defRPr/>
            </a:pPr>
            <a:endParaRPr lang="en-GB" altLang="en-US" sz="2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a:extLst>
              <a:ext uri="{FF2B5EF4-FFF2-40B4-BE49-F238E27FC236}">
                <a16:creationId xmlns:a16="http://schemas.microsoft.com/office/drawing/2014/main" id="{260B14AE-0CDA-38B9-06F7-A42CF9D20288}"/>
              </a:ext>
            </a:extLst>
          </p:cNvPr>
          <p:cNvSpPr txBox="1">
            <a:spLocks noChangeArrowheads="1"/>
          </p:cNvSpPr>
          <p:nvPr/>
        </p:nvSpPr>
        <p:spPr bwMode="auto">
          <a:xfrm>
            <a:off x="5105400" y="1565275"/>
            <a:ext cx="1600200" cy="342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en-US" sz="1000">
                <a:latin typeface="Times New Roman" panose="02020603050405020304" pitchFamily="18" charset="0"/>
                <a:ea typeface="MS PGothic" panose="020B0600070205080204" pitchFamily="34" charset="-128"/>
              </a:rPr>
              <a:t>No symptoms of RA</a:t>
            </a:r>
            <a:endParaRPr lang="en-GB" altLang="en-US">
              <a:latin typeface="Arial" panose="020B0604020202020204" pitchFamily="34" charset="0"/>
              <a:ea typeface="MS PGothic" panose="020B0600070205080204" pitchFamily="34" charset="-128"/>
            </a:endParaRPr>
          </a:p>
        </p:txBody>
      </p:sp>
      <p:sp>
        <p:nvSpPr>
          <p:cNvPr id="36867" name="Text Box 3">
            <a:extLst>
              <a:ext uri="{FF2B5EF4-FFF2-40B4-BE49-F238E27FC236}">
                <a16:creationId xmlns:a16="http://schemas.microsoft.com/office/drawing/2014/main" id="{D6FA073C-D854-3B63-5289-0AF418B1D6B2}"/>
              </a:ext>
            </a:extLst>
          </p:cNvPr>
          <p:cNvSpPr txBox="1">
            <a:spLocks noChangeArrowheads="1"/>
          </p:cNvSpPr>
          <p:nvPr/>
        </p:nvSpPr>
        <p:spPr bwMode="auto">
          <a:xfrm>
            <a:off x="5105400" y="2635250"/>
            <a:ext cx="1600200" cy="342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en-US" sz="1000">
                <a:latin typeface="Times New Roman" panose="02020603050405020304" pitchFamily="18" charset="0"/>
                <a:ea typeface="MS PGothic" panose="020B0600070205080204" pitchFamily="34" charset="-128"/>
              </a:rPr>
              <a:t>Symptoms of RA</a:t>
            </a:r>
            <a:endParaRPr lang="en-GB" altLang="en-US">
              <a:latin typeface="Arial" panose="020B0604020202020204" pitchFamily="34" charset="0"/>
              <a:ea typeface="MS PGothic" panose="020B0600070205080204" pitchFamily="34" charset="-128"/>
            </a:endParaRPr>
          </a:p>
        </p:txBody>
      </p:sp>
      <p:sp>
        <p:nvSpPr>
          <p:cNvPr id="36868" name="Text Box 4">
            <a:extLst>
              <a:ext uri="{FF2B5EF4-FFF2-40B4-BE49-F238E27FC236}">
                <a16:creationId xmlns:a16="http://schemas.microsoft.com/office/drawing/2014/main" id="{493DF690-6C7A-AD28-8D48-0670FC771BAC}"/>
              </a:ext>
            </a:extLst>
          </p:cNvPr>
          <p:cNvSpPr txBox="1">
            <a:spLocks noChangeArrowheads="1"/>
          </p:cNvSpPr>
          <p:nvPr/>
        </p:nvSpPr>
        <p:spPr bwMode="auto">
          <a:xfrm>
            <a:off x="5334000" y="4046538"/>
            <a:ext cx="1028700" cy="34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1000">
                <a:latin typeface="Times New Roman" panose="02020603050405020304" pitchFamily="18" charset="0"/>
                <a:ea typeface="MS PGothic" panose="020B0600070205080204" pitchFamily="34" charset="-128"/>
              </a:rPr>
              <a:t>Severity of RA</a:t>
            </a:r>
            <a:endParaRPr lang="en-GB" altLang="en-US">
              <a:latin typeface="Arial" panose="020B0604020202020204" pitchFamily="34" charset="0"/>
              <a:ea typeface="MS PGothic" panose="020B0600070205080204" pitchFamily="34" charset="-128"/>
            </a:endParaRPr>
          </a:p>
        </p:txBody>
      </p:sp>
      <p:sp>
        <p:nvSpPr>
          <p:cNvPr id="36869" name="Text Box 5">
            <a:extLst>
              <a:ext uri="{FF2B5EF4-FFF2-40B4-BE49-F238E27FC236}">
                <a16:creationId xmlns:a16="http://schemas.microsoft.com/office/drawing/2014/main" id="{FFEFCD42-E376-A2C7-47D5-821123A955A2}"/>
              </a:ext>
            </a:extLst>
          </p:cNvPr>
          <p:cNvSpPr txBox="1">
            <a:spLocks noChangeArrowheads="1"/>
          </p:cNvSpPr>
          <p:nvPr/>
        </p:nvSpPr>
        <p:spPr bwMode="auto">
          <a:xfrm>
            <a:off x="5448300" y="4995863"/>
            <a:ext cx="800100" cy="342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1000">
                <a:latin typeface="Times New Roman" panose="02020603050405020304" pitchFamily="18" charset="0"/>
                <a:ea typeface="MS PGothic" panose="020B0600070205080204" pitchFamily="34" charset="-128"/>
              </a:rPr>
              <a:t>Medication</a:t>
            </a:r>
            <a:endParaRPr lang="en-GB" altLang="en-US">
              <a:latin typeface="Arial" panose="020B0604020202020204" pitchFamily="34" charset="0"/>
              <a:ea typeface="MS PGothic" panose="020B0600070205080204" pitchFamily="34" charset="-128"/>
            </a:endParaRPr>
          </a:p>
        </p:txBody>
      </p:sp>
      <p:sp>
        <p:nvSpPr>
          <p:cNvPr id="36870" name="Text Box 6">
            <a:extLst>
              <a:ext uri="{FF2B5EF4-FFF2-40B4-BE49-F238E27FC236}">
                <a16:creationId xmlns:a16="http://schemas.microsoft.com/office/drawing/2014/main" id="{6FE1EBC6-E5B3-FDF5-9301-2FA9DDE3EF66}"/>
              </a:ext>
            </a:extLst>
          </p:cNvPr>
          <p:cNvSpPr txBox="1">
            <a:spLocks noChangeArrowheads="1"/>
          </p:cNvSpPr>
          <p:nvPr/>
        </p:nvSpPr>
        <p:spPr bwMode="auto">
          <a:xfrm>
            <a:off x="4762500" y="5705475"/>
            <a:ext cx="571500" cy="342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1000">
                <a:latin typeface="Times New Roman" panose="02020603050405020304" pitchFamily="18" charset="0"/>
                <a:ea typeface="MS PGothic" panose="020B0600070205080204" pitchFamily="34" charset="-128"/>
              </a:rPr>
              <a:t>Effects</a:t>
            </a:r>
            <a:endParaRPr lang="en-GB" altLang="en-US">
              <a:latin typeface="Arial" panose="020B0604020202020204" pitchFamily="34" charset="0"/>
              <a:ea typeface="MS PGothic" panose="020B0600070205080204" pitchFamily="34" charset="-128"/>
            </a:endParaRPr>
          </a:p>
        </p:txBody>
      </p:sp>
      <p:sp>
        <p:nvSpPr>
          <p:cNvPr id="36871" name="Text Box 7">
            <a:extLst>
              <a:ext uri="{FF2B5EF4-FFF2-40B4-BE49-F238E27FC236}">
                <a16:creationId xmlns:a16="http://schemas.microsoft.com/office/drawing/2014/main" id="{EEE470DE-D753-2952-3646-E3FCEB7B5878}"/>
              </a:ext>
            </a:extLst>
          </p:cNvPr>
          <p:cNvSpPr txBox="1">
            <a:spLocks noChangeArrowheads="1"/>
          </p:cNvSpPr>
          <p:nvPr/>
        </p:nvSpPr>
        <p:spPr bwMode="auto">
          <a:xfrm>
            <a:off x="5334000" y="5705475"/>
            <a:ext cx="914400" cy="342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1000">
                <a:latin typeface="Times New Roman" panose="02020603050405020304" pitchFamily="18" charset="0"/>
                <a:ea typeface="MS PGothic" panose="020B0600070205080204" pitchFamily="34" charset="-128"/>
              </a:rPr>
              <a:t>  Side effects</a:t>
            </a:r>
            <a:endParaRPr lang="en-GB" altLang="en-US">
              <a:latin typeface="Arial" panose="020B0604020202020204" pitchFamily="34" charset="0"/>
              <a:ea typeface="MS PGothic" panose="020B0600070205080204" pitchFamily="34" charset="-128"/>
            </a:endParaRPr>
          </a:p>
        </p:txBody>
      </p:sp>
      <p:sp>
        <p:nvSpPr>
          <p:cNvPr id="36872" name="Text Box 8">
            <a:extLst>
              <a:ext uri="{FF2B5EF4-FFF2-40B4-BE49-F238E27FC236}">
                <a16:creationId xmlns:a16="http://schemas.microsoft.com/office/drawing/2014/main" id="{EB7BCE03-56B4-D076-C006-F3A0DEE87637}"/>
              </a:ext>
            </a:extLst>
          </p:cNvPr>
          <p:cNvSpPr txBox="1">
            <a:spLocks noChangeArrowheads="1"/>
          </p:cNvSpPr>
          <p:nvPr/>
        </p:nvSpPr>
        <p:spPr bwMode="auto">
          <a:xfrm>
            <a:off x="6019800" y="5584825"/>
            <a:ext cx="800100" cy="4492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en-US" sz="1000">
                <a:latin typeface="Times New Roman" panose="02020603050405020304" pitchFamily="18" charset="0"/>
                <a:ea typeface="MS PGothic" panose="020B0600070205080204" pitchFamily="34" charset="-128"/>
              </a:rPr>
              <a:t>Co-</a:t>
            </a:r>
            <a:endParaRPr lang="en-GB" altLang="en-US" sz="1100">
              <a:latin typeface="Arial" panose="020B0604020202020204" pitchFamily="34" charset="0"/>
              <a:ea typeface="MS PGothic" panose="020B0600070205080204" pitchFamily="34" charset="-128"/>
            </a:endParaRPr>
          </a:p>
          <a:p>
            <a:pPr algn="ctr" eaLnBrk="1" hangingPunct="1"/>
            <a:r>
              <a:rPr lang="en-GB" altLang="en-US" sz="1000">
                <a:latin typeface="Times New Roman" panose="02020603050405020304" pitchFamily="18" charset="0"/>
                <a:ea typeface="MS PGothic" panose="020B0600070205080204" pitchFamily="34" charset="-128"/>
              </a:rPr>
              <a:t>   morbidity</a:t>
            </a:r>
            <a:endParaRPr lang="en-GB" altLang="en-US">
              <a:latin typeface="Arial" panose="020B0604020202020204" pitchFamily="34" charset="0"/>
              <a:ea typeface="MS PGothic" panose="020B0600070205080204" pitchFamily="34" charset="-128"/>
            </a:endParaRPr>
          </a:p>
        </p:txBody>
      </p:sp>
      <p:sp>
        <p:nvSpPr>
          <p:cNvPr id="36873" name="Line 9">
            <a:extLst>
              <a:ext uri="{FF2B5EF4-FFF2-40B4-BE49-F238E27FC236}">
                <a16:creationId xmlns:a16="http://schemas.microsoft.com/office/drawing/2014/main" id="{650EDB50-81D3-AE0D-C891-E224EA3C9915}"/>
              </a:ext>
            </a:extLst>
          </p:cNvPr>
          <p:cNvSpPr>
            <a:spLocks noChangeShapeType="1"/>
          </p:cNvSpPr>
          <p:nvPr/>
        </p:nvSpPr>
        <p:spPr bwMode="auto">
          <a:xfrm>
            <a:off x="6019800" y="5819775"/>
            <a:ext cx="2286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4" name="Line 10">
            <a:extLst>
              <a:ext uri="{FF2B5EF4-FFF2-40B4-BE49-F238E27FC236}">
                <a16:creationId xmlns:a16="http://schemas.microsoft.com/office/drawing/2014/main" id="{2C39A853-5224-222F-EAC8-9344B4FF7F0D}"/>
              </a:ext>
            </a:extLst>
          </p:cNvPr>
          <p:cNvSpPr>
            <a:spLocks noChangeShapeType="1"/>
          </p:cNvSpPr>
          <p:nvPr/>
        </p:nvSpPr>
        <p:spPr bwMode="auto">
          <a:xfrm>
            <a:off x="5791200" y="1798638"/>
            <a:ext cx="0" cy="79216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5" name="Line 11">
            <a:extLst>
              <a:ext uri="{FF2B5EF4-FFF2-40B4-BE49-F238E27FC236}">
                <a16:creationId xmlns:a16="http://schemas.microsoft.com/office/drawing/2014/main" id="{FD5B9FB9-4B74-29E3-14C8-ACA325811B50}"/>
              </a:ext>
            </a:extLst>
          </p:cNvPr>
          <p:cNvSpPr>
            <a:spLocks noChangeShapeType="1"/>
          </p:cNvSpPr>
          <p:nvPr/>
        </p:nvSpPr>
        <p:spPr bwMode="auto">
          <a:xfrm>
            <a:off x="5791200" y="5230813"/>
            <a:ext cx="0" cy="4572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6" name="Line 12">
            <a:extLst>
              <a:ext uri="{FF2B5EF4-FFF2-40B4-BE49-F238E27FC236}">
                <a16:creationId xmlns:a16="http://schemas.microsoft.com/office/drawing/2014/main" id="{AB921FEE-6589-2651-01B8-10D5BC5AECF1}"/>
              </a:ext>
            </a:extLst>
          </p:cNvPr>
          <p:cNvSpPr>
            <a:spLocks noChangeShapeType="1"/>
          </p:cNvSpPr>
          <p:nvPr/>
        </p:nvSpPr>
        <p:spPr bwMode="auto">
          <a:xfrm>
            <a:off x="6019800" y="5230813"/>
            <a:ext cx="342900" cy="41751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7" name="Line 13">
            <a:extLst>
              <a:ext uri="{FF2B5EF4-FFF2-40B4-BE49-F238E27FC236}">
                <a16:creationId xmlns:a16="http://schemas.microsoft.com/office/drawing/2014/main" id="{935B28BF-D1CF-09E4-16D7-DB1FEE2C4EEF}"/>
              </a:ext>
            </a:extLst>
          </p:cNvPr>
          <p:cNvSpPr>
            <a:spLocks noChangeShapeType="1"/>
          </p:cNvSpPr>
          <p:nvPr/>
        </p:nvSpPr>
        <p:spPr bwMode="auto">
          <a:xfrm flipH="1">
            <a:off x="5105400" y="5230813"/>
            <a:ext cx="457200" cy="4572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8" name="Line 14">
            <a:extLst>
              <a:ext uri="{FF2B5EF4-FFF2-40B4-BE49-F238E27FC236}">
                <a16:creationId xmlns:a16="http://schemas.microsoft.com/office/drawing/2014/main" id="{F30FA49B-88B7-BD91-9453-677E4652EF8A}"/>
              </a:ext>
            </a:extLst>
          </p:cNvPr>
          <p:cNvSpPr>
            <a:spLocks noChangeShapeType="1"/>
          </p:cNvSpPr>
          <p:nvPr/>
        </p:nvSpPr>
        <p:spPr bwMode="auto">
          <a:xfrm>
            <a:off x="5791200" y="4402138"/>
            <a:ext cx="0" cy="5715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9" name="Line 15">
            <a:extLst>
              <a:ext uri="{FF2B5EF4-FFF2-40B4-BE49-F238E27FC236}">
                <a16:creationId xmlns:a16="http://schemas.microsoft.com/office/drawing/2014/main" id="{525A1D75-3754-4151-A035-99A25A9E8C33}"/>
              </a:ext>
            </a:extLst>
          </p:cNvPr>
          <p:cNvSpPr>
            <a:spLocks noChangeShapeType="1"/>
          </p:cNvSpPr>
          <p:nvPr/>
        </p:nvSpPr>
        <p:spPr bwMode="auto">
          <a:xfrm flipH="1">
            <a:off x="5791200" y="2862263"/>
            <a:ext cx="0" cy="11430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80" name="Line 16">
            <a:extLst>
              <a:ext uri="{FF2B5EF4-FFF2-40B4-BE49-F238E27FC236}">
                <a16:creationId xmlns:a16="http://schemas.microsoft.com/office/drawing/2014/main" id="{A7239F5E-29EF-1C76-4E5C-ACD20579C945}"/>
              </a:ext>
            </a:extLst>
          </p:cNvPr>
          <p:cNvSpPr>
            <a:spLocks noChangeShapeType="1"/>
          </p:cNvSpPr>
          <p:nvPr/>
        </p:nvSpPr>
        <p:spPr bwMode="auto">
          <a:xfrm>
            <a:off x="6819900" y="2749550"/>
            <a:ext cx="0" cy="2971800"/>
          </a:xfrm>
          <a:prstGeom prst="line">
            <a:avLst/>
          </a:prstGeom>
          <a:noFill/>
          <a:ln w="9525">
            <a:solidFill>
              <a:srgbClr val="000000"/>
            </a:solidFill>
            <a:prstDash val="lgDash"/>
            <a:round/>
            <a:headEnd/>
            <a:tailEnd/>
          </a:ln>
          <a:extLst>
            <a:ext uri="{909E8E84-426E-40DD-AFC4-6F175D3DCCD1}">
              <a14:hiddenFill xmlns:a14="http://schemas.microsoft.com/office/drawing/2010/main">
                <a:noFill/>
              </a14:hiddenFill>
            </a:ext>
          </a:extLst>
        </p:spPr>
        <p:txBody>
          <a:bodyPr/>
          <a:lstStyle/>
          <a:p>
            <a:endParaRPr lang="en-GB"/>
          </a:p>
        </p:txBody>
      </p:sp>
      <p:sp>
        <p:nvSpPr>
          <p:cNvPr id="36881" name="Line 17">
            <a:extLst>
              <a:ext uri="{FF2B5EF4-FFF2-40B4-BE49-F238E27FC236}">
                <a16:creationId xmlns:a16="http://schemas.microsoft.com/office/drawing/2014/main" id="{9BDBC835-55FE-6BA0-CF31-AD76C510CC88}"/>
              </a:ext>
            </a:extLst>
          </p:cNvPr>
          <p:cNvSpPr>
            <a:spLocks noChangeShapeType="1"/>
          </p:cNvSpPr>
          <p:nvPr/>
        </p:nvSpPr>
        <p:spPr bwMode="auto">
          <a:xfrm flipH="1">
            <a:off x="6705600" y="5819775"/>
            <a:ext cx="114300" cy="0"/>
          </a:xfrm>
          <a:prstGeom prst="line">
            <a:avLst/>
          </a:prstGeom>
          <a:noFill/>
          <a:ln w="9525">
            <a:solidFill>
              <a:srgbClr val="000000"/>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82" name="Line 18">
            <a:extLst>
              <a:ext uri="{FF2B5EF4-FFF2-40B4-BE49-F238E27FC236}">
                <a16:creationId xmlns:a16="http://schemas.microsoft.com/office/drawing/2014/main" id="{26943FF8-3D32-E7F5-CC63-981C20678D24}"/>
              </a:ext>
            </a:extLst>
          </p:cNvPr>
          <p:cNvSpPr>
            <a:spLocks noChangeShapeType="1"/>
          </p:cNvSpPr>
          <p:nvPr/>
        </p:nvSpPr>
        <p:spPr bwMode="auto">
          <a:xfrm flipH="1">
            <a:off x="6362700" y="4167188"/>
            <a:ext cx="457200" cy="0"/>
          </a:xfrm>
          <a:prstGeom prst="line">
            <a:avLst/>
          </a:prstGeom>
          <a:noFill/>
          <a:ln w="9525">
            <a:solidFill>
              <a:srgbClr val="000000"/>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83" name="Line 19">
            <a:extLst>
              <a:ext uri="{FF2B5EF4-FFF2-40B4-BE49-F238E27FC236}">
                <a16:creationId xmlns:a16="http://schemas.microsoft.com/office/drawing/2014/main" id="{62230E63-FC48-C0A2-0C47-7CEB9A34BB96}"/>
              </a:ext>
            </a:extLst>
          </p:cNvPr>
          <p:cNvSpPr>
            <a:spLocks noChangeShapeType="1"/>
          </p:cNvSpPr>
          <p:nvPr/>
        </p:nvSpPr>
        <p:spPr bwMode="auto">
          <a:xfrm flipV="1">
            <a:off x="4648200" y="4167188"/>
            <a:ext cx="0" cy="1600200"/>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36884" name="Line 20">
            <a:extLst>
              <a:ext uri="{FF2B5EF4-FFF2-40B4-BE49-F238E27FC236}">
                <a16:creationId xmlns:a16="http://schemas.microsoft.com/office/drawing/2014/main" id="{0875336A-8074-0E1B-0E21-A60252CBCF03}"/>
              </a:ext>
            </a:extLst>
          </p:cNvPr>
          <p:cNvSpPr>
            <a:spLocks noChangeShapeType="1"/>
          </p:cNvSpPr>
          <p:nvPr/>
        </p:nvSpPr>
        <p:spPr bwMode="auto">
          <a:xfrm flipH="1">
            <a:off x="6362700" y="2749550"/>
            <a:ext cx="457200" cy="0"/>
          </a:xfrm>
          <a:prstGeom prst="line">
            <a:avLst/>
          </a:prstGeom>
          <a:noFill/>
          <a:ln w="9525">
            <a:solidFill>
              <a:srgbClr val="000000"/>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85" name="Line 21">
            <a:extLst>
              <a:ext uri="{FF2B5EF4-FFF2-40B4-BE49-F238E27FC236}">
                <a16:creationId xmlns:a16="http://schemas.microsoft.com/office/drawing/2014/main" id="{B12D9F42-167A-B80A-03E3-CEA0A623E2D1}"/>
              </a:ext>
            </a:extLst>
          </p:cNvPr>
          <p:cNvSpPr>
            <a:spLocks noChangeShapeType="1"/>
          </p:cNvSpPr>
          <p:nvPr/>
        </p:nvSpPr>
        <p:spPr bwMode="auto">
          <a:xfrm>
            <a:off x="4648200" y="4167188"/>
            <a:ext cx="685800" cy="0"/>
          </a:xfrm>
          <a:prstGeom prst="line">
            <a:avLst/>
          </a:prstGeom>
          <a:noFill/>
          <a:ln w="9525">
            <a:solidFill>
              <a:srgbClr val="000000"/>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86" name="Line 22">
            <a:extLst>
              <a:ext uri="{FF2B5EF4-FFF2-40B4-BE49-F238E27FC236}">
                <a16:creationId xmlns:a16="http://schemas.microsoft.com/office/drawing/2014/main" id="{BAA567A1-CE4A-B48A-B35D-C80D614B353B}"/>
              </a:ext>
            </a:extLst>
          </p:cNvPr>
          <p:cNvSpPr>
            <a:spLocks noChangeShapeType="1"/>
          </p:cNvSpPr>
          <p:nvPr/>
        </p:nvSpPr>
        <p:spPr bwMode="auto">
          <a:xfrm flipH="1" flipV="1">
            <a:off x="4648200" y="5819775"/>
            <a:ext cx="114300" cy="0"/>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36887" name="Text Box 23">
            <a:extLst>
              <a:ext uri="{FF2B5EF4-FFF2-40B4-BE49-F238E27FC236}">
                <a16:creationId xmlns:a16="http://schemas.microsoft.com/office/drawing/2014/main" id="{BC915D84-DC63-7D7A-89B2-FADCB2CB76B6}"/>
              </a:ext>
            </a:extLst>
          </p:cNvPr>
          <p:cNvSpPr txBox="1">
            <a:spLocks noChangeArrowheads="1"/>
          </p:cNvSpPr>
          <p:nvPr/>
        </p:nvSpPr>
        <p:spPr bwMode="auto">
          <a:xfrm>
            <a:off x="1676400" y="1798638"/>
            <a:ext cx="1143000" cy="800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1000">
                <a:latin typeface="Times New Roman" panose="02020603050405020304" pitchFamily="18" charset="0"/>
                <a:ea typeface="MS PGothic" panose="020B0600070205080204" pitchFamily="34" charset="-128"/>
              </a:rPr>
              <a:t>red meat</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coffee</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fruit &amp;Veg</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fish </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tea</a:t>
            </a:r>
            <a:endParaRPr lang="en-GB" altLang="en-US" sz="1100">
              <a:latin typeface="Arial" panose="020B0604020202020204" pitchFamily="34" charset="0"/>
              <a:ea typeface="MS PGothic" panose="020B0600070205080204" pitchFamily="34" charset="-128"/>
            </a:endParaRPr>
          </a:p>
          <a:p>
            <a:pPr eaLnBrk="1" hangingPunct="1"/>
            <a:endParaRPr lang="en-GB" altLang="en-US">
              <a:latin typeface="Arial" panose="020B0604020202020204" pitchFamily="34" charset="0"/>
              <a:ea typeface="MS PGothic" panose="020B0600070205080204" pitchFamily="34" charset="-128"/>
            </a:endParaRPr>
          </a:p>
        </p:txBody>
      </p:sp>
      <p:sp>
        <p:nvSpPr>
          <p:cNvPr id="36888" name="Line 24">
            <a:extLst>
              <a:ext uri="{FF2B5EF4-FFF2-40B4-BE49-F238E27FC236}">
                <a16:creationId xmlns:a16="http://schemas.microsoft.com/office/drawing/2014/main" id="{5DB3EC65-1641-490A-DF76-85A50CAEE5CD}"/>
              </a:ext>
            </a:extLst>
          </p:cNvPr>
          <p:cNvSpPr>
            <a:spLocks noChangeShapeType="1"/>
          </p:cNvSpPr>
          <p:nvPr/>
        </p:nvSpPr>
        <p:spPr bwMode="auto">
          <a:xfrm>
            <a:off x="2362200" y="1919288"/>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89" name="Text Box 25">
            <a:extLst>
              <a:ext uri="{FF2B5EF4-FFF2-40B4-BE49-F238E27FC236}">
                <a16:creationId xmlns:a16="http://schemas.microsoft.com/office/drawing/2014/main" id="{42FA67D2-A442-2D16-E2E0-933D695D1E1E}"/>
              </a:ext>
            </a:extLst>
          </p:cNvPr>
          <p:cNvSpPr txBox="1">
            <a:spLocks noChangeArrowheads="1"/>
          </p:cNvSpPr>
          <p:nvPr/>
        </p:nvSpPr>
        <p:spPr bwMode="auto">
          <a:xfrm>
            <a:off x="2933700" y="1798638"/>
            <a:ext cx="914400" cy="800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1000">
                <a:latin typeface="Times New Roman" panose="02020603050405020304" pitchFamily="18" charset="0"/>
                <a:ea typeface="MS PGothic" panose="020B0600070205080204" pitchFamily="34" charset="-128"/>
              </a:rPr>
              <a:t>nitrite &amp; NO</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unknown</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antioxidants</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omega 3 FA</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antioxidants</a:t>
            </a:r>
            <a:endParaRPr lang="en-GB" altLang="en-US">
              <a:latin typeface="Arial" panose="020B0604020202020204" pitchFamily="34" charset="0"/>
              <a:ea typeface="MS PGothic" panose="020B0600070205080204" pitchFamily="34" charset="-128"/>
            </a:endParaRPr>
          </a:p>
        </p:txBody>
      </p:sp>
      <p:sp>
        <p:nvSpPr>
          <p:cNvPr id="36890" name="Line 26">
            <a:extLst>
              <a:ext uri="{FF2B5EF4-FFF2-40B4-BE49-F238E27FC236}">
                <a16:creationId xmlns:a16="http://schemas.microsoft.com/office/drawing/2014/main" id="{46B78E9F-7AC9-A77C-A212-00CC208C1390}"/>
              </a:ext>
            </a:extLst>
          </p:cNvPr>
          <p:cNvSpPr>
            <a:spLocks noChangeShapeType="1"/>
          </p:cNvSpPr>
          <p:nvPr/>
        </p:nvSpPr>
        <p:spPr bwMode="auto">
          <a:xfrm>
            <a:off x="3848100" y="1919288"/>
            <a:ext cx="17145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91" name="Line 27">
            <a:extLst>
              <a:ext uri="{FF2B5EF4-FFF2-40B4-BE49-F238E27FC236}">
                <a16:creationId xmlns:a16="http://schemas.microsoft.com/office/drawing/2014/main" id="{D67F88AC-7A17-9ACF-AEDF-28338818CC3B}"/>
              </a:ext>
            </a:extLst>
          </p:cNvPr>
          <p:cNvSpPr>
            <a:spLocks noChangeShapeType="1"/>
          </p:cNvSpPr>
          <p:nvPr/>
        </p:nvSpPr>
        <p:spPr bwMode="auto">
          <a:xfrm>
            <a:off x="3848100" y="2076450"/>
            <a:ext cx="17145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92" name="Line 28">
            <a:extLst>
              <a:ext uri="{FF2B5EF4-FFF2-40B4-BE49-F238E27FC236}">
                <a16:creationId xmlns:a16="http://schemas.microsoft.com/office/drawing/2014/main" id="{BEBB70FD-E908-24B2-FAE4-EDBB3CF481F3}"/>
              </a:ext>
            </a:extLst>
          </p:cNvPr>
          <p:cNvSpPr>
            <a:spLocks noChangeShapeType="1"/>
          </p:cNvSpPr>
          <p:nvPr/>
        </p:nvSpPr>
        <p:spPr bwMode="auto">
          <a:xfrm>
            <a:off x="3848100" y="2228850"/>
            <a:ext cx="17145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93" name="Line 29">
            <a:extLst>
              <a:ext uri="{FF2B5EF4-FFF2-40B4-BE49-F238E27FC236}">
                <a16:creationId xmlns:a16="http://schemas.microsoft.com/office/drawing/2014/main" id="{FD857920-952F-358F-2169-1460408EB517}"/>
              </a:ext>
            </a:extLst>
          </p:cNvPr>
          <p:cNvSpPr>
            <a:spLocks noChangeShapeType="1"/>
          </p:cNvSpPr>
          <p:nvPr/>
        </p:nvSpPr>
        <p:spPr bwMode="auto">
          <a:xfrm>
            <a:off x="3848100" y="2387600"/>
            <a:ext cx="17145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94" name="Line 30">
            <a:extLst>
              <a:ext uri="{FF2B5EF4-FFF2-40B4-BE49-F238E27FC236}">
                <a16:creationId xmlns:a16="http://schemas.microsoft.com/office/drawing/2014/main" id="{8B4F97FD-A36F-DB98-C584-9874B1FF21E8}"/>
              </a:ext>
            </a:extLst>
          </p:cNvPr>
          <p:cNvSpPr>
            <a:spLocks noChangeShapeType="1"/>
          </p:cNvSpPr>
          <p:nvPr/>
        </p:nvSpPr>
        <p:spPr bwMode="auto">
          <a:xfrm>
            <a:off x="3848100" y="2546350"/>
            <a:ext cx="17145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95" name="Line 31">
            <a:extLst>
              <a:ext uri="{FF2B5EF4-FFF2-40B4-BE49-F238E27FC236}">
                <a16:creationId xmlns:a16="http://schemas.microsoft.com/office/drawing/2014/main" id="{5ABE78F2-82F2-415F-86DA-28BD38748EF5}"/>
              </a:ext>
            </a:extLst>
          </p:cNvPr>
          <p:cNvSpPr>
            <a:spLocks noChangeShapeType="1"/>
          </p:cNvSpPr>
          <p:nvPr/>
        </p:nvSpPr>
        <p:spPr bwMode="auto">
          <a:xfrm>
            <a:off x="2362200" y="2076450"/>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96" name="Line 32">
            <a:extLst>
              <a:ext uri="{FF2B5EF4-FFF2-40B4-BE49-F238E27FC236}">
                <a16:creationId xmlns:a16="http://schemas.microsoft.com/office/drawing/2014/main" id="{A5D6BE27-1365-8398-40C4-9D1017CA91FD}"/>
              </a:ext>
            </a:extLst>
          </p:cNvPr>
          <p:cNvSpPr>
            <a:spLocks noChangeShapeType="1"/>
          </p:cNvSpPr>
          <p:nvPr/>
        </p:nvSpPr>
        <p:spPr bwMode="auto">
          <a:xfrm>
            <a:off x="2362200" y="2228850"/>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97" name="Line 33">
            <a:extLst>
              <a:ext uri="{FF2B5EF4-FFF2-40B4-BE49-F238E27FC236}">
                <a16:creationId xmlns:a16="http://schemas.microsoft.com/office/drawing/2014/main" id="{841C31C8-763A-3B3D-1E3F-1AE4444F2641}"/>
              </a:ext>
            </a:extLst>
          </p:cNvPr>
          <p:cNvSpPr>
            <a:spLocks noChangeShapeType="1"/>
          </p:cNvSpPr>
          <p:nvPr/>
        </p:nvSpPr>
        <p:spPr bwMode="auto">
          <a:xfrm>
            <a:off x="2362200" y="2387600"/>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98" name="Line 34">
            <a:extLst>
              <a:ext uri="{FF2B5EF4-FFF2-40B4-BE49-F238E27FC236}">
                <a16:creationId xmlns:a16="http://schemas.microsoft.com/office/drawing/2014/main" id="{CAB0CF1B-8CED-9B09-2009-40AAE5F9310F}"/>
              </a:ext>
            </a:extLst>
          </p:cNvPr>
          <p:cNvSpPr>
            <a:spLocks noChangeShapeType="1"/>
          </p:cNvSpPr>
          <p:nvPr/>
        </p:nvSpPr>
        <p:spPr bwMode="auto">
          <a:xfrm>
            <a:off x="2362200" y="2546350"/>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99" name="Text Box 35">
            <a:extLst>
              <a:ext uri="{FF2B5EF4-FFF2-40B4-BE49-F238E27FC236}">
                <a16:creationId xmlns:a16="http://schemas.microsoft.com/office/drawing/2014/main" id="{D160D202-F949-C1B9-D467-6062EA98A3DA}"/>
              </a:ext>
            </a:extLst>
          </p:cNvPr>
          <p:cNvSpPr txBox="1">
            <a:spLocks noChangeArrowheads="1"/>
          </p:cNvSpPr>
          <p:nvPr/>
        </p:nvSpPr>
        <p:spPr bwMode="auto">
          <a:xfrm>
            <a:off x="4419600" y="1798638"/>
            <a:ext cx="457200" cy="800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1000">
                <a:latin typeface="Times New Roman" panose="02020603050405020304" pitchFamily="18" charset="0"/>
                <a:ea typeface="MS PGothic" panose="020B0600070205080204" pitchFamily="34" charset="-128"/>
              </a:rPr>
              <a:t>Inc</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Inc</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Dec</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Dec</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Dec</a:t>
            </a:r>
            <a:endParaRPr lang="en-GB" altLang="en-US">
              <a:latin typeface="Arial" panose="020B0604020202020204" pitchFamily="34" charset="0"/>
              <a:ea typeface="MS PGothic" panose="020B0600070205080204" pitchFamily="34" charset="-128"/>
            </a:endParaRPr>
          </a:p>
        </p:txBody>
      </p:sp>
      <p:sp>
        <p:nvSpPr>
          <p:cNvPr id="36900" name="Text Box 36">
            <a:extLst>
              <a:ext uri="{FF2B5EF4-FFF2-40B4-BE49-F238E27FC236}">
                <a16:creationId xmlns:a16="http://schemas.microsoft.com/office/drawing/2014/main" id="{B1146564-7BA9-AE14-7542-1B6ADA3B1C84}"/>
              </a:ext>
            </a:extLst>
          </p:cNvPr>
          <p:cNvSpPr txBox="1">
            <a:spLocks noChangeArrowheads="1"/>
          </p:cNvSpPr>
          <p:nvPr/>
        </p:nvSpPr>
        <p:spPr bwMode="auto">
          <a:xfrm>
            <a:off x="1676400" y="2981325"/>
            <a:ext cx="1028700" cy="1943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1000">
                <a:latin typeface="Times New Roman" panose="02020603050405020304" pitchFamily="18" charset="0"/>
                <a:ea typeface="MS PGothic" panose="020B0600070205080204" pitchFamily="34" charset="-128"/>
              </a:rPr>
              <a:t>red meat</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coffee</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Wheat germ</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fruit &amp;Veg</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fish </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olive oil</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tea</a:t>
            </a:r>
            <a:endParaRPr lang="en-GB" altLang="en-US" sz="1100">
              <a:latin typeface="Arial" panose="020B0604020202020204" pitchFamily="34" charset="0"/>
              <a:ea typeface="MS PGothic" panose="020B0600070205080204" pitchFamily="34" charset="-128"/>
            </a:endParaRPr>
          </a:p>
          <a:p>
            <a:pPr eaLnBrk="1" hangingPunct="1"/>
            <a:endParaRPr lang="en-GB" altLang="en-US" sz="1000">
              <a:latin typeface="Times New Roman" panose="02020603050405020304" pitchFamily="18"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supplements</a:t>
            </a:r>
            <a:endParaRPr lang="en-GB" altLang="en-US" sz="1100">
              <a:latin typeface="Arial" panose="020B0604020202020204" pitchFamily="34" charset="0"/>
              <a:ea typeface="MS PGothic" panose="020B0600070205080204" pitchFamily="34" charset="-128"/>
            </a:endParaRPr>
          </a:p>
          <a:p>
            <a:pPr eaLnBrk="1" hangingPunct="1"/>
            <a:endParaRPr lang="en-GB" altLang="en-US">
              <a:latin typeface="Arial" panose="020B0604020202020204" pitchFamily="34" charset="0"/>
              <a:ea typeface="MS PGothic" panose="020B0600070205080204" pitchFamily="34" charset="-128"/>
            </a:endParaRPr>
          </a:p>
        </p:txBody>
      </p:sp>
      <p:sp>
        <p:nvSpPr>
          <p:cNvPr id="36901" name="Text Box 37">
            <a:extLst>
              <a:ext uri="{FF2B5EF4-FFF2-40B4-BE49-F238E27FC236}">
                <a16:creationId xmlns:a16="http://schemas.microsoft.com/office/drawing/2014/main" id="{242F294A-01D0-DF51-983D-85E9AEDE9FF9}"/>
              </a:ext>
            </a:extLst>
          </p:cNvPr>
          <p:cNvSpPr txBox="1">
            <a:spLocks noChangeArrowheads="1"/>
          </p:cNvSpPr>
          <p:nvPr/>
        </p:nvSpPr>
        <p:spPr bwMode="auto">
          <a:xfrm>
            <a:off x="2933700" y="2981325"/>
            <a:ext cx="914400" cy="16002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1000">
                <a:latin typeface="Times New Roman" panose="02020603050405020304" pitchFamily="18" charset="0"/>
                <a:ea typeface="MS PGothic" panose="020B0600070205080204" pitchFamily="34" charset="-128"/>
              </a:rPr>
              <a:t>nitrite &amp; NO</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unknown</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Omega 6 FA</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antioxidants</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omega 3 FA</a:t>
            </a:r>
            <a:endParaRPr lang="en-GB" altLang="en-US" sz="1100">
              <a:latin typeface="Arial" panose="020B0604020202020204" pitchFamily="34" charset="0"/>
              <a:ea typeface="MS PGothic" panose="020B0600070205080204" pitchFamily="34" charset="-128"/>
            </a:endParaRPr>
          </a:p>
          <a:p>
            <a:pPr eaLnBrk="1" hangingPunct="1"/>
            <a:r>
              <a:rPr lang="fr-FR" altLang="en-US" sz="1000">
                <a:latin typeface="Times New Roman" panose="02020603050405020304" pitchFamily="18" charset="0"/>
                <a:ea typeface="MS PGothic" panose="020B0600070205080204" pitchFamily="34" charset="-128"/>
              </a:rPr>
              <a:t>Omega 9 FA</a:t>
            </a:r>
            <a:endParaRPr lang="en-GB" altLang="en-US" sz="1100">
              <a:latin typeface="Arial" panose="020B0604020202020204" pitchFamily="34" charset="0"/>
              <a:ea typeface="MS PGothic" panose="020B0600070205080204" pitchFamily="34" charset="-128"/>
            </a:endParaRPr>
          </a:p>
          <a:p>
            <a:pPr eaLnBrk="1" hangingPunct="1"/>
            <a:r>
              <a:rPr lang="fr-FR" altLang="en-US" sz="1000">
                <a:latin typeface="Times New Roman" panose="02020603050405020304" pitchFamily="18" charset="0"/>
                <a:ea typeface="MS PGothic" panose="020B0600070205080204" pitchFamily="34" charset="-128"/>
              </a:rPr>
              <a:t>Vit D</a:t>
            </a:r>
          </a:p>
          <a:p>
            <a:pPr eaLnBrk="1" hangingPunct="1"/>
            <a:r>
              <a:rPr lang="fr-FR" altLang="en-US" sz="1000">
                <a:latin typeface="Times New Roman" panose="02020603050405020304" pitchFamily="18" charset="0"/>
                <a:ea typeface="MS PGothic" panose="020B0600070205080204" pitchFamily="34" charset="-128"/>
              </a:rPr>
              <a:t>Glucosamine</a:t>
            </a:r>
            <a:endParaRPr lang="en-GB" altLang="en-US" sz="1100">
              <a:latin typeface="Arial" panose="020B0604020202020204" pitchFamily="34" charset="0"/>
              <a:ea typeface="MS PGothic" panose="020B0600070205080204" pitchFamily="34" charset="-128"/>
            </a:endParaRPr>
          </a:p>
          <a:p>
            <a:pPr eaLnBrk="1" hangingPunct="1"/>
            <a:r>
              <a:rPr lang="fr-FR" altLang="en-US" sz="1000">
                <a:latin typeface="Times New Roman" panose="02020603050405020304" pitchFamily="18" charset="0"/>
                <a:ea typeface="MS PGothic" panose="020B0600070205080204" pitchFamily="34" charset="-128"/>
              </a:rPr>
              <a:t>antioxidants</a:t>
            </a:r>
            <a:endParaRPr lang="fr-FR" altLang="en-US">
              <a:latin typeface="Arial" panose="020B0604020202020204" pitchFamily="34" charset="0"/>
              <a:ea typeface="MS PGothic" panose="020B0600070205080204" pitchFamily="34" charset="-128"/>
            </a:endParaRPr>
          </a:p>
        </p:txBody>
      </p:sp>
      <p:sp>
        <p:nvSpPr>
          <p:cNvPr id="36902" name="Line 38">
            <a:extLst>
              <a:ext uri="{FF2B5EF4-FFF2-40B4-BE49-F238E27FC236}">
                <a16:creationId xmlns:a16="http://schemas.microsoft.com/office/drawing/2014/main" id="{311EB840-F3C8-7DAC-7A70-149DC5F7E487}"/>
              </a:ext>
            </a:extLst>
          </p:cNvPr>
          <p:cNvSpPr>
            <a:spLocks noChangeShapeType="1"/>
          </p:cNvSpPr>
          <p:nvPr/>
        </p:nvSpPr>
        <p:spPr bwMode="auto">
          <a:xfrm>
            <a:off x="2362200" y="3095625"/>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903" name="Line 39">
            <a:extLst>
              <a:ext uri="{FF2B5EF4-FFF2-40B4-BE49-F238E27FC236}">
                <a16:creationId xmlns:a16="http://schemas.microsoft.com/office/drawing/2014/main" id="{53B839E9-480E-B727-5835-097C71941BA1}"/>
              </a:ext>
            </a:extLst>
          </p:cNvPr>
          <p:cNvSpPr>
            <a:spLocks noChangeShapeType="1"/>
          </p:cNvSpPr>
          <p:nvPr/>
        </p:nvSpPr>
        <p:spPr bwMode="auto">
          <a:xfrm>
            <a:off x="2362200" y="3254375"/>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904" name="Line 40">
            <a:extLst>
              <a:ext uri="{FF2B5EF4-FFF2-40B4-BE49-F238E27FC236}">
                <a16:creationId xmlns:a16="http://schemas.microsoft.com/office/drawing/2014/main" id="{FBFFE802-55C6-80EE-F143-4A40EBFEE59F}"/>
              </a:ext>
            </a:extLst>
          </p:cNvPr>
          <p:cNvSpPr>
            <a:spLocks noChangeShapeType="1"/>
          </p:cNvSpPr>
          <p:nvPr/>
        </p:nvSpPr>
        <p:spPr bwMode="auto">
          <a:xfrm>
            <a:off x="2362200" y="3413125"/>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905" name="Line 41">
            <a:extLst>
              <a:ext uri="{FF2B5EF4-FFF2-40B4-BE49-F238E27FC236}">
                <a16:creationId xmlns:a16="http://schemas.microsoft.com/office/drawing/2014/main" id="{DB87059C-857C-C7A5-1AEE-F0212A8AD024}"/>
              </a:ext>
            </a:extLst>
          </p:cNvPr>
          <p:cNvSpPr>
            <a:spLocks noChangeShapeType="1"/>
          </p:cNvSpPr>
          <p:nvPr/>
        </p:nvSpPr>
        <p:spPr bwMode="auto">
          <a:xfrm>
            <a:off x="2362200" y="3729038"/>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906" name="Line 42">
            <a:extLst>
              <a:ext uri="{FF2B5EF4-FFF2-40B4-BE49-F238E27FC236}">
                <a16:creationId xmlns:a16="http://schemas.microsoft.com/office/drawing/2014/main" id="{EBE149B0-3675-26B6-90F5-E0E074B19ADC}"/>
              </a:ext>
            </a:extLst>
          </p:cNvPr>
          <p:cNvSpPr>
            <a:spLocks noChangeShapeType="1"/>
          </p:cNvSpPr>
          <p:nvPr/>
        </p:nvSpPr>
        <p:spPr bwMode="auto">
          <a:xfrm>
            <a:off x="2362200" y="3887788"/>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907" name="Line 43">
            <a:extLst>
              <a:ext uri="{FF2B5EF4-FFF2-40B4-BE49-F238E27FC236}">
                <a16:creationId xmlns:a16="http://schemas.microsoft.com/office/drawing/2014/main" id="{443C8672-26BD-BBFA-1D47-96CF336AD64C}"/>
              </a:ext>
            </a:extLst>
          </p:cNvPr>
          <p:cNvSpPr>
            <a:spLocks noChangeShapeType="1"/>
          </p:cNvSpPr>
          <p:nvPr/>
        </p:nvSpPr>
        <p:spPr bwMode="auto">
          <a:xfrm flipV="1">
            <a:off x="2476500" y="4159250"/>
            <a:ext cx="342900" cy="1143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908" name="Line 44">
            <a:extLst>
              <a:ext uri="{FF2B5EF4-FFF2-40B4-BE49-F238E27FC236}">
                <a16:creationId xmlns:a16="http://schemas.microsoft.com/office/drawing/2014/main" id="{B785162A-D145-D8F2-4793-7FF828B1143E}"/>
              </a:ext>
            </a:extLst>
          </p:cNvPr>
          <p:cNvSpPr>
            <a:spLocks noChangeShapeType="1"/>
          </p:cNvSpPr>
          <p:nvPr/>
        </p:nvSpPr>
        <p:spPr bwMode="auto">
          <a:xfrm>
            <a:off x="3848100" y="3216275"/>
            <a:ext cx="19431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909" name="Line 45">
            <a:extLst>
              <a:ext uri="{FF2B5EF4-FFF2-40B4-BE49-F238E27FC236}">
                <a16:creationId xmlns:a16="http://schemas.microsoft.com/office/drawing/2014/main" id="{A3146F31-6F93-779C-4CE6-F68D0AC4FBCB}"/>
              </a:ext>
            </a:extLst>
          </p:cNvPr>
          <p:cNvSpPr>
            <a:spLocks noChangeShapeType="1"/>
          </p:cNvSpPr>
          <p:nvPr/>
        </p:nvSpPr>
        <p:spPr bwMode="auto">
          <a:xfrm>
            <a:off x="3848100" y="3925888"/>
            <a:ext cx="19431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910" name="Text Box 46">
            <a:extLst>
              <a:ext uri="{FF2B5EF4-FFF2-40B4-BE49-F238E27FC236}">
                <a16:creationId xmlns:a16="http://schemas.microsoft.com/office/drawing/2014/main" id="{54425F16-8F8E-08C3-432D-3292CBA2A00B}"/>
              </a:ext>
            </a:extLst>
          </p:cNvPr>
          <p:cNvSpPr txBox="1">
            <a:spLocks noChangeArrowheads="1"/>
          </p:cNvSpPr>
          <p:nvPr/>
        </p:nvSpPr>
        <p:spPr bwMode="auto">
          <a:xfrm>
            <a:off x="4533900" y="2981325"/>
            <a:ext cx="457200" cy="1028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1000">
                <a:latin typeface="Times New Roman" panose="02020603050405020304" pitchFamily="18" charset="0"/>
                <a:ea typeface="MS PGothic" panose="020B0600070205080204" pitchFamily="34" charset="-128"/>
              </a:rPr>
              <a:t>Inc</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Dec</a:t>
            </a:r>
            <a:endParaRPr lang="en-GB" altLang="en-US">
              <a:latin typeface="Arial" panose="020B0604020202020204" pitchFamily="34" charset="0"/>
              <a:ea typeface="MS PGothic" panose="020B0600070205080204" pitchFamily="34" charset="-128"/>
            </a:endParaRPr>
          </a:p>
        </p:txBody>
      </p:sp>
      <p:sp>
        <p:nvSpPr>
          <p:cNvPr id="36911" name="Line 47">
            <a:extLst>
              <a:ext uri="{FF2B5EF4-FFF2-40B4-BE49-F238E27FC236}">
                <a16:creationId xmlns:a16="http://schemas.microsoft.com/office/drawing/2014/main" id="{AB4A5792-4DB4-C5D4-18A9-BE7BF56B0102}"/>
              </a:ext>
            </a:extLst>
          </p:cNvPr>
          <p:cNvSpPr>
            <a:spLocks noChangeShapeType="1"/>
          </p:cNvSpPr>
          <p:nvPr/>
        </p:nvSpPr>
        <p:spPr bwMode="auto">
          <a:xfrm>
            <a:off x="2362200" y="4040188"/>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912" name="Text Box 48">
            <a:extLst>
              <a:ext uri="{FF2B5EF4-FFF2-40B4-BE49-F238E27FC236}">
                <a16:creationId xmlns:a16="http://schemas.microsoft.com/office/drawing/2014/main" id="{13CA5262-D5B0-E742-B789-FECDFF97908C}"/>
              </a:ext>
            </a:extLst>
          </p:cNvPr>
          <p:cNvSpPr txBox="1">
            <a:spLocks noChangeArrowheads="1"/>
          </p:cNvSpPr>
          <p:nvPr/>
        </p:nvSpPr>
        <p:spPr bwMode="auto">
          <a:xfrm>
            <a:off x="2933700" y="4987925"/>
            <a:ext cx="914400" cy="800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1000">
                <a:latin typeface="Times New Roman" panose="02020603050405020304" pitchFamily="18" charset="0"/>
                <a:ea typeface="MS PGothic" panose="020B0600070205080204" pitchFamily="34" charset="-128"/>
              </a:rPr>
              <a:t>Folic acid</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Vit D</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Calcium</a:t>
            </a:r>
            <a:endParaRPr lang="en-GB" altLang="en-US" sz="1100">
              <a:latin typeface="Arial" panose="020B0604020202020204" pitchFamily="34"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Glucosamine</a:t>
            </a:r>
            <a:endParaRPr lang="en-GB" altLang="en-US">
              <a:latin typeface="Arial" panose="020B0604020202020204" pitchFamily="34" charset="0"/>
              <a:ea typeface="MS PGothic" panose="020B0600070205080204" pitchFamily="34" charset="-128"/>
            </a:endParaRPr>
          </a:p>
        </p:txBody>
      </p:sp>
      <p:sp>
        <p:nvSpPr>
          <p:cNvPr id="36913" name="Line 49">
            <a:extLst>
              <a:ext uri="{FF2B5EF4-FFF2-40B4-BE49-F238E27FC236}">
                <a16:creationId xmlns:a16="http://schemas.microsoft.com/office/drawing/2014/main" id="{19A19BF4-3B27-4869-532C-9C4FDB5C6FC9}"/>
              </a:ext>
            </a:extLst>
          </p:cNvPr>
          <p:cNvSpPr>
            <a:spLocks noChangeShapeType="1"/>
          </p:cNvSpPr>
          <p:nvPr/>
        </p:nvSpPr>
        <p:spPr bwMode="auto">
          <a:xfrm>
            <a:off x="2476500" y="4279900"/>
            <a:ext cx="342900" cy="1143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914" name="Text Box 50">
            <a:extLst>
              <a:ext uri="{FF2B5EF4-FFF2-40B4-BE49-F238E27FC236}">
                <a16:creationId xmlns:a16="http://schemas.microsoft.com/office/drawing/2014/main" id="{25BE7386-6E24-F1E9-F004-FF7486D29C7F}"/>
              </a:ext>
            </a:extLst>
          </p:cNvPr>
          <p:cNvSpPr txBox="1">
            <a:spLocks noChangeArrowheads="1"/>
          </p:cNvSpPr>
          <p:nvPr/>
        </p:nvSpPr>
        <p:spPr bwMode="auto">
          <a:xfrm>
            <a:off x="1692275" y="5045075"/>
            <a:ext cx="914400" cy="2206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sz="1000">
              <a:latin typeface="Times New Roman" panose="02020603050405020304" pitchFamily="18" charset="0"/>
              <a:ea typeface="MS PGothic" panose="020B0600070205080204" pitchFamily="34" charset="-128"/>
            </a:endParaRPr>
          </a:p>
          <a:p>
            <a:pPr eaLnBrk="1" hangingPunct="1"/>
            <a:r>
              <a:rPr lang="en-GB" altLang="en-US" sz="1000">
                <a:latin typeface="Times New Roman" panose="02020603050405020304" pitchFamily="18" charset="0"/>
                <a:ea typeface="MS PGothic" panose="020B0600070205080204" pitchFamily="34" charset="-128"/>
              </a:rPr>
              <a:t>Supplements</a:t>
            </a:r>
            <a:endParaRPr lang="en-GB" altLang="en-US" sz="1100">
              <a:latin typeface="Arial" panose="020B0604020202020204" pitchFamily="34" charset="0"/>
              <a:ea typeface="MS PGothic" panose="020B0600070205080204" pitchFamily="34" charset="-128"/>
            </a:endParaRPr>
          </a:p>
          <a:p>
            <a:pPr eaLnBrk="1" hangingPunct="1"/>
            <a:endParaRPr lang="en-GB" altLang="en-US">
              <a:latin typeface="Arial" panose="020B0604020202020204" pitchFamily="34" charset="0"/>
              <a:ea typeface="MS PGothic" panose="020B0600070205080204" pitchFamily="34" charset="-128"/>
            </a:endParaRPr>
          </a:p>
        </p:txBody>
      </p:sp>
      <p:sp>
        <p:nvSpPr>
          <p:cNvPr id="36915" name="Line 51">
            <a:extLst>
              <a:ext uri="{FF2B5EF4-FFF2-40B4-BE49-F238E27FC236}">
                <a16:creationId xmlns:a16="http://schemas.microsoft.com/office/drawing/2014/main" id="{17199B47-0935-0CD1-3C25-E13ADFCBF25A}"/>
              </a:ext>
            </a:extLst>
          </p:cNvPr>
          <p:cNvSpPr>
            <a:spLocks noChangeShapeType="1"/>
          </p:cNvSpPr>
          <p:nvPr/>
        </p:nvSpPr>
        <p:spPr bwMode="auto">
          <a:xfrm>
            <a:off x="2514600" y="5332413"/>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916" name="Line 52">
            <a:extLst>
              <a:ext uri="{FF2B5EF4-FFF2-40B4-BE49-F238E27FC236}">
                <a16:creationId xmlns:a16="http://schemas.microsoft.com/office/drawing/2014/main" id="{0E4F4F0C-8D24-36B5-4EAE-B10688322B09}"/>
              </a:ext>
            </a:extLst>
          </p:cNvPr>
          <p:cNvSpPr>
            <a:spLocks noChangeShapeType="1"/>
          </p:cNvSpPr>
          <p:nvPr/>
        </p:nvSpPr>
        <p:spPr bwMode="auto">
          <a:xfrm>
            <a:off x="3733800" y="5343525"/>
            <a:ext cx="9144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917" name="Text Box 53">
            <a:extLst>
              <a:ext uri="{FF2B5EF4-FFF2-40B4-BE49-F238E27FC236}">
                <a16:creationId xmlns:a16="http://schemas.microsoft.com/office/drawing/2014/main" id="{516D4E76-17E8-2A69-7CDA-B65BD2CE8617}"/>
              </a:ext>
            </a:extLst>
          </p:cNvPr>
          <p:cNvSpPr txBox="1">
            <a:spLocks noChangeArrowheads="1"/>
          </p:cNvSpPr>
          <p:nvPr/>
        </p:nvSpPr>
        <p:spPr bwMode="auto">
          <a:xfrm>
            <a:off x="3962400" y="5222875"/>
            <a:ext cx="457200" cy="342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1000">
                <a:latin typeface="Times New Roman" panose="02020603050405020304" pitchFamily="18" charset="0"/>
                <a:ea typeface="MS PGothic" panose="020B0600070205080204" pitchFamily="34" charset="-128"/>
              </a:rPr>
              <a:t>Dec</a:t>
            </a:r>
            <a:endParaRPr lang="en-GB" altLang="en-US">
              <a:latin typeface="Arial" panose="020B0604020202020204" pitchFamily="34" charset="0"/>
              <a:ea typeface="MS PGothic" panose="020B0600070205080204" pitchFamily="34" charset="-128"/>
            </a:endParaRPr>
          </a:p>
        </p:txBody>
      </p:sp>
      <p:sp>
        <p:nvSpPr>
          <p:cNvPr id="75830" name="Rectangle 54">
            <a:extLst>
              <a:ext uri="{FF2B5EF4-FFF2-40B4-BE49-F238E27FC236}">
                <a16:creationId xmlns:a16="http://schemas.microsoft.com/office/drawing/2014/main" id="{444AB3F1-FA20-5E09-52C4-135E1C6F39EB}"/>
              </a:ext>
            </a:extLst>
          </p:cNvPr>
          <p:cNvSpPr>
            <a:spLocks noChangeArrowheads="1"/>
          </p:cNvSpPr>
          <p:nvPr/>
        </p:nvSpPr>
        <p:spPr bwMode="auto">
          <a:xfrm>
            <a:off x="1562100" y="598488"/>
            <a:ext cx="6076950" cy="1139825"/>
          </a:xfrm>
          <a:prstGeom prst="rect">
            <a:avLst/>
          </a:prstGeom>
          <a:noFill/>
          <a:ln>
            <a:noFill/>
          </a:ln>
          <a:effectLst/>
        </p:spPr>
        <p:txBody>
          <a:bodyPr wrap="none" anchor="ctr">
            <a:spAutoFit/>
          </a:bodyPr>
          <a:lstStyle/>
          <a:p>
            <a:pPr indent="457200" algn="ctr" eaLnBrk="1" fontAlgn="auto" hangingPunct="1">
              <a:spcBef>
                <a:spcPts val="0"/>
              </a:spcBef>
              <a:spcAft>
                <a:spcPts val="0"/>
              </a:spcAft>
              <a:defRPr/>
            </a:pPr>
            <a:r>
              <a:rPr lang="en-GB" sz="1600" dirty="0">
                <a:solidFill>
                  <a:srgbClr val="FF0000"/>
                </a:solidFill>
                <a:latin typeface="Times New Roman" charset="0"/>
                <a:ea typeface="Calibri" charset="0"/>
                <a:cs typeface="Times New Roman" charset="0"/>
              </a:rPr>
              <a:t>Dietary intervention in Rheumatoid Arthritis</a:t>
            </a:r>
          </a:p>
          <a:p>
            <a:pPr indent="457200" eaLnBrk="1" fontAlgn="auto" hangingPunct="1">
              <a:spcBef>
                <a:spcPts val="0"/>
              </a:spcBef>
              <a:spcAft>
                <a:spcPts val="0"/>
              </a:spcAft>
              <a:defRPr/>
            </a:pPr>
            <a:endParaRPr lang="en-GB" sz="1200" dirty="0">
              <a:latin typeface="Times New Roman" charset="0"/>
              <a:ea typeface="Calibri" charset="0"/>
              <a:cs typeface="Times New Roman" charset="0"/>
            </a:endParaRPr>
          </a:p>
          <a:p>
            <a:pPr indent="457200" eaLnBrk="1" fontAlgn="auto" hangingPunct="1">
              <a:spcBef>
                <a:spcPts val="0"/>
              </a:spcBef>
              <a:spcAft>
                <a:spcPts val="0"/>
              </a:spcAft>
              <a:defRPr/>
            </a:pPr>
            <a:endParaRPr lang="en-GB" sz="1100" dirty="0">
              <a:latin typeface="+mn-lt"/>
              <a:ea typeface="Calibri" charset="0"/>
              <a:cs typeface="Times New Roman" charset="0"/>
            </a:endParaRPr>
          </a:p>
          <a:p>
            <a:pPr indent="457200" eaLnBrk="1" fontAlgn="auto" hangingPunct="1">
              <a:spcBef>
                <a:spcPts val="0"/>
              </a:spcBef>
              <a:spcAft>
                <a:spcPts val="0"/>
              </a:spcAft>
              <a:defRPr/>
            </a:pPr>
            <a:r>
              <a:rPr lang="en-GB" sz="1100" dirty="0">
                <a:latin typeface="Times New Roman" charset="0"/>
                <a:ea typeface="Calibri" charset="0"/>
                <a:cs typeface="Times New Roman" charset="0"/>
              </a:rPr>
              <a:t>Diet	          Active component       Potential Effect  	    Disease Progression	          </a:t>
            </a:r>
            <a:endParaRPr lang="en-GB" sz="1100" dirty="0">
              <a:latin typeface="+mn-lt"/>
              <a:ea typeface="Calibri" charset="0"/>
              <a:cs typeface="Times New Roman" charset="0"/>
            </a:endParaRPr>
          </a:p>
          <a:p>
            <a:pPr indent="457200" eaLnBrk="1" fontAlgn="auto" hangingPunct="1">
              <a:spcBef>
                <a:spcPts val="0"/>
              </a:spcBef>
              <a:spcAft>
                <a:spcPts val="0"/>
              </a:spcAft>
              <a:defRPr/>
            </a:pPr>
            <a:endParaRPr lang="en-GB" dirty="0">
              <a:latin typeface="+mn-lt"/>
              <a:ea typeface="Calibri" charset="0"/>
              <a:cs typeface="Times New Roman" charset="0"/>
            </a:endParaRPr>
          </a:p>
        </p:txBody>
      </p:sp>
      <p:sp>
        <p:nvSpPr>
          <p:cNvPr id="36919" name="Rectangle 55">
            <a:extLst>
              <a:ext uri="{FF2B5EF4-FFF2-40B4-BE49-F238E27FC236}">
                <a16:creationId xmlns:a16="http://schemas.microsoft.com/office/drawing/2014/main" id="{2C80C5F5-2E0F-809A-9351-8AD7170E237A}"/>
              </a:ext>
            </a:extLst>
          </p:cNvPr>
          <p:cNvSpPr>
            <a:spLocks noChangeArrowheads="1"/>
          </p:cNvSpPr>
          <p:nvPr/>
        </p:nvSpPr>
        <p:spPr bwMode="auto">
          <a:xfrm>
            <a:off x="1692275" y="5661025"/>
            <a:ext cx="497205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br>
              <a:rPr lang="en-GB" altLang="en-US" sz="1100">
                <a:latin typeface="Arial" panose="020B0604020202020204" pitchFamily="34" charset="0"/>
                <a:ea typeface="MS PGothic" panose="020B0600070205080204" pitchFamily="34" charset="-128"/>
              </a:rPr>
            </a:br>
            <a:endParaRPr lang="en-GB" altLang="en-US" sz="1800">
              <a:latin typeface="Arial" panose="020B0604020202020204" pitchFamily="34" charset="0"/>
              <a:ea typeface="MS PGothic" panose="020B0600070205080204" pitchFamily="34" charset="-128"/>
            </a:endParaRPr>
          </a:p>
          <a:p>
            <a:pPr>
              <a:lnSpc>
                <a:spcPct val="100000"/>
              </a:lnSpc>
              <a:spcBef>
                <a:spcPct val="0"/>
              </a:spcBef>
              <a:buFontTx/>
              <a:buNone/>
            </a:pPr>
            <a:r>
              <a:rPr lang="en-GB" altLang="en-US" sz="900" i="1">
                <a:latin typeface="Times New Roman" panose="02020603050405020304" pitchFamily="18" charset="0"/>
                <a:cs typeface="Calibri" panose="020F0502020204030204" pitchFamily="34" charset="0"/>
              </a:rPr>
              <a:t>Inc – increased risk or increased severity, Dec – decreased risk or decreased severity NO – Nitric Oxide</a:t>
            </a:r>
            <a:endParaRPr lang="en-GB" altLang="en-US" sz="1100">
              <a:latin typeface="Arial" panose="020B0604020202020204" pitchFamily="34" charset="0"/>
              <a:ea typeface="MS PGothic" panose="020B0600070205080204" pitchFamily="34" charset="-128"/>
            </a:endParaRPr>
          </a:p>
          <a:p>
            <a:pPr>
              <a:lnSpc>
                <a:spcPct val="100000"/>
              </a:lnSpc>
              <a:spcBef>
                <a:spcPct val="0"/>
              </a:spcBef>
              <a:buFontTx/>
              <a:buNone/>
            </a:pPr>
            <a:endParaRPr lang="en-GB" altLang="en-US" sz="1800">
              <a:latin typeface="Arial" panose="020B0604020202020204" pitchFamily="34" charset="0"/>
              <a:ea typeface="MS PGothic" panose="020B0600070205080204" pitchFamily="34" charset="-128"/>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a:extLst>
              <a:ext uri="{FF2B5EF4-FFF2-40B4-BE49-F238E27FC236}">
                <a16:creationId xmlns:a16="http://schemas.microsoft.com/office/drawing/2014/main" id="{B3EAB5EE-18AA-468D-EF6A-CF43C55C6A3B}"/>
              </a:ext>
            </a:extLst>
          </p:cNvPr>
          <p:cNvSpPr>
            <a:spLocks noChangeArrowheads="1"/>
          </p:cNvSpPr>
          <p:nvPr/>
        </p:nvSpPr>
        <p:spPr bwMode="auto">
          <a:xfrm>
            <a:off x="554038" y="195263"/>
            <a:ext cx="72739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en-US" sz="4000">
                <a:latin typeface="Times New Roman" panose="02020603050405020304" pitchFamily="18" charset="0"/>
              </a:rPr>
              <a:t>Obesity</a:t>
            </a:r>
          </a:p>
        </p:txBody>
      </p:sp>
      <p:pic>
        <p:nvPicPr>
          <p:cNvPr id="37891" name="Picture 2" descr="Male Body Fat Pictures and Percentages 3-10%">
            <a:extLst>
              <a:ext uri="{FF2B5EF4-FFF2-40B4-BE49-F238E27FC236}">
                <a16:creationId xmlns:a16="http://schemas.microsoft.com/office/drawing/2014/main" id="{3E59D204-355E-2227-95C0-3435331089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238" y="1022350"/>
            <a:ext cx="2627312"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2" name="Picture 4" descr="Male Body Fat Pictures and Percentages 15-30%">
            <a:extLst>
              <a:ext uri="{FF2B5EF4-FFF2-40B4-BE49-F238E27FC236}">
                <a16:creationId xmlns:a16="http://schemas.microsoft.com/office/drawing/2014/main" id="{40B82C50-C061-B580-D1A1-876E8FF956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8563" y="1052513"/>
            <a:ext cx="2654300" cy="141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3" name="Picture 2" descr="https://s-media-cache-ak0.pinimg.com/236x/09/20/a1/0920a11b8a2dffb5679a2c0218c78c55.jpg">
            <a:extLst>
              <a:ext uri="{FF2B5EF4-FFF2-40B4-BE49-F238E27FC236}">
                <a16:creationId xmlns:a16="http://schemas.microsoft.com/office/drawing/2014/main" id="{B023985D-018B-24F4-04E9-9A85A13F7C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825" y="2735263"/>
            <a:ext cx="2552700"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2" descr="Female Body Fat Percentages 11-18%">
            <a:extLst>
              <a:ext uri="{FF2B5EF4-FFF2-40B4-BE49-F238E27FC236}">
                <a16:creationId xmlns:a16="http://schemas.microsoft.com/office/drawing/2014/main" id="{F1976622-80ED-DC18-BE0F-E1881EC11D2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0113" y="2813050"/>
            <a:ext cx="2613025" cy="143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5" name="Picture 3">
            <a:extLst>
              <a:ext uri="{FF2B5EF4-FFF2-40B4-BE49-F238E27FC236}">
                <a16:creationId xmlns:a16="http://schemas.microsoft.com/office/drawing/2014/main" id="{1C53A9DE-846A-488A-6F89-B5842624FBB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667000" y="4410075"/>
            <a:ext cx="3668713"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80A916C8-E83B-A01C-64A5-BA911A21D708}"/>
              </a:ext>
            </a:extLst>
          </p:cNvPr>
          <p:cNvSpPr>
            <a:spLocks noGrp="1"/>
          </p:cNvSpPr>
          <p:nvPr>
            <p:ph type="title"/>
          </p:nvPr>
        </p:nvSpPr>
        <p:spPr>
          <a:xfrm>
            <a:off x="457200" y="274638"/>
            <a:ext cx="8229600" cy="633412"/>
          </a:xfrm>
        </p:spPr>
        <p:txBody>
          <a:bodyPr/>
          <a:lstStyle/>
          <a:p>
            <a:pPr algn="ctr" eaLnBrk="1" hangingPunct="1"/>
            <a:r>
              <a:rPr lang="en-US" altLang="en-US"/>
              <a:t>Dietary advice to reduce obesity</a:t>
            </a:r>
          </a:p>
        </p:txBody>
      </p:sp>
      <p:sp>
        <p:nvSpPr>
          <p:cNvPr id="43011" name="Content Placeholder 2">
            <a:extLst>
              <a:ext uri="{FF2B5EF4-FFF2-40B4-BE49-F238E27FC236}">
                <a16:creationId xmlns:a16="http://schemas.microsoft.com/office/drawing/2014/main" id="{4CFEA00A-CD2C-72F7-AEE4-25D0157A4237}"/>
              </a:ext>
            </a:extLst>
          </p:cNvPr>
          <p:cNvSpPr>
            <a:spLocks noGrp="1"/>
          </p:cNvSpPr>
          <p:nvPr>
            <p:ph idx="1"/>
          </p:nvPr>
        </p:nvSpPr>
        <p:spPr>
          <a:xfrm>
            <a:off x="409575" y="1412875"/>
            <a:ext cx="8229600" cy="5543550"/>
          </a:xfrm>
        </p:spPr>
        <p:txBody>
          <a:bodyPr rtlCol="0">
            <a:normAutofit lnSpcReduction="10000"/>
          </a:bodyPr>
          <a:lstStyle/>
          <a:p>
            <a:pPr marL="457200" indent="-457200" eaLnBrk="1" fontAlgn="auto" hangingPunct="1">
              <a:spcAft>
                <a:spcPts val="0"/>
              </a:spcAft>
              <a:buFont typeface="+mj-lt"/>
              <a:buAutoNum type="arabicPeriod"/>
              <a:defRPr/>
            </a:pPr>
            <a:r>
              <a:rPr lang="en-US" altLang="en-US" sz="2400" dirty="0"/>
              <a:t>Base your meals on starchy foods such as potatoes, bread, rice and pasta, choosing wholegrain where possible </a:t>
            </a:r>
            <a:r>
              <a:rPr lang="en-US" altLang="en-US" sz="2400" dirty="0">
                <a:solidFill>
                  <a:srgbClr val="FF0000"/>
                </a:solidFill>
              </a:rPr>
              <a:t>(low glycaemia).</a:t>
            </a:r>
          </a:p>
          <a:p>
            <a:pPr marL="457200" indent="-457200" eaLnBrk="1" fontAlgn="auto" hangingPunct="1">
              <a:spcAft>
                <a:spcPts val="0"/>
              </a:spcAft>
              <a:buFont typeface="+mj-lt"/>
              <a:buAutoNum type="arabicPeriod"/>
              <a:defRPr/>
            </a:pPr>
            <a:endParaRPr lang="en-GB" altLang="en-US" sz="2400" dirty="0">
              <a:solidFill>
                <a:srgbClr val="FF0000"/>
              </a:solidFill>
            </a:endParaRPr>
          </a:p>
          <a:p>
            <a:pPr marL="457200" indent="-457200" eaLnBrk="1" fontAlgn="auto" hangingPunct="1">
              <a:spcAft>
                <a:spcPts val="0"/>
              </a:spcAft>
              <a:buFont typeface="+mj-lt"/>
              <a:buAutoNum type="arabicPeriod"/>
              <a:defRPr/>
            </a:pPr>
            <a:r>
              <a:rPr lang="en-US" altLang="en-US" sz="2400" dirty="0"/>
              <a:t>Eat plenty of </a:t>
            </a:r>
            <a:r>
              <a:rPr lang="en-US" altLang="en-US" sz="2400" dirty="0" err="1"/>
              <a:t>fibre</a:t>
            </a:r>
            <a:r>
              <a:rPr lang="en-US" altLang="en-US" sz="2400" dirty="0"/>
              <a:t>-rich foods such as oats, beans, peas, lentils, grains, seeds, fruit and vegetables, as well as wholegrain bread, and brown rice and pasta </a:t>
            </a:r>
            <a:r>
              <a:rPr lang="en-US" altLang="en-US" sz="2400" dirty="0">
                <a:solidFill>
                  <a:srgbClr val="FF0000"/>
                </a:solidFill>
              </a:rPr>
              <a:t>(High phytochemicals, improve biome).</a:t>
            </a:r>
          </a:p>
          <a:p>
            <a:pPr marL="457200" indent="-457200" eaLnBrk="1" fontAlgn="auto" hangingPunct="1">
              <a:spcAft>
                <a:spcPts val="0"/>
              </a:spcAft>
              <a:buFont typeface="+mj-lt"/>
              <a:buAutoNum type="arabicPeriod"/>
              <a:defRPr/>
            </a:pPr>
            <a:endParaRPr lang="en-GB" altLang="en-US" sz="2400" dirty="0">
              <a:solidFill>
                <a:srgbClr val="FF0000"/>
              </a:solidFill>
            </a:endParaRPr>
          </a:p>
          <a:p>
            <a:pPr marL="457200" indent="-457200" eaLnBrk="1" fontAlgn="auto" hangingPunct="1">
              <a:spcAft>
                <a:spcPts val="0"/>
              </a:spcAft>
              <a:buFont typeface="+mj-lt"/>
              <a:buAutoNum type="arabicPeriod"/>
              <a:defRPr/>
            </a:pPr>
            <a:r>
              <a:rPr lang="en-US" altLang="en-US" sz="2400" dirty="0"/>
              <a:t>Eat at least five portions of a variety of fruit and vegetables a day in place of foods higher in fat and calories </a:t>
            </a:r>
            <a:r>
              <a:rPr lang="en-US" altLang="en-US" sz="2400" dirty="0">
                <a:solidFill>
                  <a:srgbClr val="FF0000"/>
                </a:solidFill>
              </a:rPr>
              <a:t>(metabolic processes, antioxidants).</a:t>
            </a:r>
          </a:p>
          <a:p>
            <a:pPr marL="457200" indent="-457200" eaLnBrk="1" fontAlgn="auto" hangingPunct="1">
              <a:spcAft>
                <a:spcPts val="0"/>
              </a:spcAft>
              <a:buFont typeface="+mj-lt"/>
              <a:buAutoNum type="arabicPeriod"/>
              <a:defRPr/>
            </a:pPr>
            <a:endParaRPr lang="en-GB" altLang="en-US" sz="2400" dirty="0">
              <a:solidFill>
                <a:srgbClr val="FF0000"/>
              </a:solidFill>
            </a:endParaRPr>
          </a:p>
          <a:p>
            <a:pPr marL="457200" indent="-457200" eaLnBrk="1" fontAlgn="auto" hangingPunct="1">
              <a:spcAft>
                <a:spcPts val="0"/>
              </a:spcAft>
              <a:buFont typeface="+mj-lt"/>
              <a:buAutoNum type="arabicPeriod"/>
              <a:defRPr/>
            </a:pPr>
            <a:r>
              <a:rPr lang="en-US" altLang="en-US" sz="2400" dirty="0"/>
              <a:t>Choose low-fat foods </a:t>
            </a:r>
            <a:r>
              <a:rPr lang="en-US" altLang="en-US" sz="2400" dirty="0">
                <a:solidFill>
                  <a:srgbClr val="FF0000"/>
                </a:solidFill>
              </a:rPr>
              <a:t>(reduced energy, reduced saturated fat, reduced LDL).</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C8979D2C-0B22-AC29-89C3-9B07D711262C}"/>
              </a:ext>
            </a:extLst>
          </p:cNvPr>
          <p:cNvSpPr>
            <a:spLocks noGrp="1"/>
          </p:cNvSpPr>
          <p:nvPr>
            <p:ph type="title"/>
          </p:nvPr>
        </p:nvSpPr>
        <p:spPr/>
        <p:txBody>
          <a:bodyPr/>
          <a:lstStyle/>
          <a:p>
            <a:r>
              <a:rPr lang="en-US" altLang="en-US"/>
              <a:t>Dietary advice to reduce obesity  NICE (2008)</a:t>
            </a:r>
            <a:endParaRPr lang="en-GB" altLang="en-US"/>
          </a:p>
        </p:txBody>
      </p:sp>
      <p:sp>
        <p:nvSpPr>
          <p:cNvPr id="3" name="Content Placeholder 2">
            <a:extLst>
              <a:ext uri="{FF2B5EF4-FFF2-40B4-BE49-F238E27FC236}">
                <a16:creationId xmlns:a16="http://schemas.microsoft.com/office/drawing/2014/main" id="{892DD903-6DD8-184E-9383-6B35E372AD26}"/>
              </a:ext>
            </a:extLst>
          </p:cNvPr>
          <p:cNvSpPr>
            <a:spLocks noGrp="1"/>
          </p:cNvSpPr>
          <p:nvPr>
            <p:ph idx="1"/>
          </p:nvPr>
        </p:nvSpPr>
        <p:spPr/>
        <p:txBody>
          <a:bodyPr/>
          <a:lstStyle/>
          <a:p>
            <a:pPr marL="457200" indent="-457200" eaLnBrk="1" fontAlgn="auto" hangingPunct="1">
              <a:spcAft>
                <a:spcPts val="0"/>
              </a:spcAft>
              <a:buFont typeface="+mj-lt"/>
              <a:buAutoNum type="arabicPeriod" startAt="5"/>
              <a:defRPr/>
            </a:pPr>
            <a:r>
              <a:rPr lang="en-US" altLang="en-US" sz="2000" dirty="0"/>
              <a:t>Avoid foods containing a lot of fat and sugar, such as fried food, sweetened drinks, sweets and chocolate. Some takeaways and ‘fast’ foods contain a lot of fat and sugar </a:t>
            </a:r>
            <a:r>
              <a:rPr lang="en-US" altLang="en-US" sz="2000" dirty="0">
                <a:solidFill>
                  <a:srgbClr val="FF0000"/>
                </a:solidFill>
              </a:rPr>
              <a:t>(preventing high insulin, reduced energy conversion to fat, avoid empty calories).</a:t>
            </a:r>
          </a:p>
          <a:p>
            <a:pPr marL="457200" indent="-457200" eaLnBrk="1" fontAlgn="auto" hangingPunct="1">
              <a:spcAft>
                <a:spcPts val="0"/>
              </a:spcAft>
              <a:buFont typeface="+mj-lt"/>
              <a:buAutoNum type="arabicPeriod" startAt="5"/>
              <a:defRPr/>
            </a:pPr>
            <a:endParaRPr lang="en-GB" altLang="en-US" sz="2000" dirty="0">
              <a:solidFill>
                <a:srgbClr val="FF0000"/>
              </a:solidFill>
            </a:endParaRPr>
          </a:p>
          <a:p>
            <a:pPr marL="457200" indent="-457200" eaLnBrk="1" fontAlgn="auto" hangingPunct="1">
              <a:spcAft>
                <a:spcPts val="0"/>
              </a:spcAft>
              <a:buFont typeface="+mj-lt"/>
              <a:buAutoNum type="arabicPeriod" startAt="5"/>
              <a:defRPr/>
            </a:pPr>
            <a:r>
              <a:rPr lang="en-US" altLang="en-US" sz="2000" dirty="0"/>
              <a:t>Eat breakfast </a:t>
            </a:r>
            <a:r>
              <a:rPr lang="en-US" altLang="en-US" sz="2000" dirty="0">
                <a:solidFill>
                  <a:srgbClr val="FF0000"/>
                </a:solidFill>
              </a:rPr>
              <a:t>(Avoid </a:t>
            </a:r>
            <a:r>
              <a:rPr lang="en-US" altLang="en-US" sz="2000" dirty="0" err="1">
                <a:solidFill>
                  <a:srgbClr val="FF0000"/>
                </a:solidFill>
              </a:rPr>
              <a:t>hypoglycaemia</a:t>
            </a:r>
            <a:r>
              <a:rPr lang="en-US" altLang="en-US" sz="2000" dirty="0">
                <a:solidFill>
                  <a:srgbClr val="FF0000"/>
                </a:solidFill>
              </a:rPr>
              <a:t>, avoid reduce plasma nutrient bioavailability).</a:t>
            </a:r>
          </a:p>
          <a:p>
            <a:pPr marL="457200" indent="-457200" eaLnBrk="1" fontAlgn="auto" hangingPunct="1">
              <a:spcAft>
                <a:spcPts val="0"/>
              </a:spcAft>
              <a:buFont typeface="+mj-lt"/>
              <a:buAutoNum type="arabicPeriod" startAt="5"/>
              <a:defRPr/>
            </a:pPr>
            <a:endParaRPr lang="en-GB" altLang="en-US" sz="2000" dirty="0">
              <a:solidFill>
                <a:srgbClr val="FF0000"/>
              </a:solidFill>
            </a:endParaRPr>
          </a:p>
          <a:p>
            <a:pPr marL="457200" indent="-457200" eaLnBrk="1" fontAlgn="auto" hangingPunct="1">
              <a:spcAft>
                <a:spcPts val="0"/>
              </a:spcAft>
              <a:buFont typeface="+mj-lt"/>
              <a:buAutoNum type="arabicPeriod" startAt="5"/>
              <a:defRPr/>
            </a:pPr>
            <a:r>
              <a:rPr lang="en-US" altLang="en-US" sz="2000" dirty="0"/>
              <a:t>Watch the portion sizes of meals and snacks, and how often you are eating (</a:t>
            </a:r>
            <a:r>
              <a:rPr lang="en-US" altLang="en-US" sz="2000" dirty="0">
                <a:solidFill>
                  <a:srgbClr val="FF0000"/>
                </a:solidFill>
              </a:rPr>
              <a:t>Avoid </a:t>
            </a:r>
            <a:r>
              <a:rPr lang="en-US" altLang="en-US" sz="2000" dirty="0" err="1">
                <a:solidFill>
                  <a:srgbClr val="FF0000"/>
                </a:solidFill>
              </a:rPr>
              <a:t>hyperglycaemia</a:t>
            </a:r>
            <a:r>
              <a:rPr lang="en-US" altLang="en-US" sz="2000" dirty="0">
                <a:solidFill>
                  <a:srgbClr val="FF0000"/>
                </a:solidFill>
              </a:rPr>
              <a:t>, </a:t>
            </a:r>
            <a:r>
              <a:rPr lang="en-US" altLang="en-US" sz="2000" dirty="0" err="1">
                <a:solidFill>
                  <a:srgbClr val="FF0000"/>
                </a:solidFill>
              </a:rPr>
              <a:t>hyperlipideamia</a:t>
            </a:r>
            <a:r>
              <a:rPr lang="en-US" altLang="en-US" sz="2000" dirty="0">
                <a:solidFill>
                  <a:srgbClr val="FF0000"/>
                </a:solidFill>
              </a:rPr>
              <a:t>, hyperinsulinemia). </a:t>
            </a:r>
          </a:p>
          <a:p>
            <a:pPr marL="457200" indent="-457200" eaLnBrk="1" fontAlgn="auto" hangingPunct="1">
              <a:spcAft>
                <a:spcPts val="0"/>
              </a:spcAft>
              <a:buFont typeface="+mj-lt"/>
              <a:buAutoNum type="arabicPeriod" startAt="5"/>
              <a:defRPr/>
            </a:pPr>
            <a:endParaRPr lang="en-GB" altLang="en-US" sz="2000" dirty="0">
              <a:solidFill>
                <a:srgbClr val="FF0000"/>
              </a:solidFill>
            </a:endParaRPr>
          </a:p>
          <a:p>
            <a:pPr marL="457200" indent="-457200" eaLnBrk="1" fontAlgn="auto" hangingPunct="1">
              <a:spcAft>
                <a:spcPts val="0"/>
              </a:spcAft>
              <a:buFont typeface="+mj-lt"/>
              <a:buAutoNum type="arabicPeriod" startAt="5"/>
              <a:defRPr/>
            </a:pPr>
            <a:r>
              <a:rPr lang="en-US" altLang="en-US" sz="2000" dirty="0"/>
              <a:t>Avoid taking in too many calories in the form of alcohol </a:t>
            </a:r>
            <a:r>
              <a:rPr lang="en-US" altLang="en-US" sz="2000" dirty="0">
                <a:solidFill>
                  <a:srgbClr val="FF0000"/>
                </a:solidFill>
              </a:rPr>
              <a:t>(Changes in metabolic capacity of liver, reduce energy consumption).</a:t>
            </a:r>
            <a:endParaRPr lang="en-GB" altLang="en-US" sz="2000" dirty="0">
              <a:solidFill>
                <a:srgbClr val="FF0000"/>
              </a:solidFill>
            </a:endParaRPr>
          </a:p>
          <a:p>
            <a:pPr>
              <a:defRPr/>
            </a:pP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1">
            <a:extLst>
              <a:ext uri="{FF2B5EF4-FFF2-40B4-BE49-F238E27FC236}">
                <a16:creationId xmlns:a16="http://schemas.microsoft.com/office/drawing/2014/main" id="{6B85D49C-F48C-1FA9-9765-072C615818A6}"/>
              </a:ext>
            </a:extLst>
          </p:cNvPr>
          <p:cNvSpPr>
            <a:spLocks noChangeArrowheads="1"/>
          </p:cNvSpPr>
          <p:nvPr/>
        </p:nvSpPr>
        <p:spPr bwMode="auto">
          <a:xfrm>
            <a:off x="1042988" y="549275"/>
            <a:ext cx="640873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en-US" sz="2400">
                <a:latin typeface="Times New Roman" panose="02020603050405020304" pitchFamily="18" charset="0"/>
              </a:rPr>
              <a:t>Coronary Health Disease / Hypertension</a:t>
            </a:r>
          </a:p>
        </p:txBody>
      </p:sp>
      <p:sp>
        <p:nvSpPr>
          <p:cNvPr id="3" name="Rectangle 3">
            <a:extLst>
              <a:ext uri="{FF2B5EF4-FFF2-40B4-BE49-F238E27FC236}">
                <a16:creationId xmlns:a16="http://schemas.microsoft.com/office/drawing/2014/main" id="{D10D151B-7091-A01B-C45F-569EFFB857D6}"/>
              </a:ext>
            </a:extLst>
          </p:cNvPr>
          <p:cNvSpPr txBox="1">
            <a:spLocks noChangeArrowheads="1"/>
          </p:cNvSpPr>
          <p:nvPr/>
        </p:nvSpPr>
        <p:spPr>
          <a:xfrm>
            <a:off x="115888" y="1628775"/>
            <a:ext cx="4456112" cy="2447925"/>
          </a:xfrm>
          <a:prstGeom prst="rect">
            <a:avLst/>
          </a:prstGeom>
        </p:spPr>
        <p:txBody>
          <a:bodyPr lIns="90488" tIns="44450" rIns="90488" bIns="44450"/>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FontTx/>
              <a:buNone/>
              <a:defRPr/>
            </a:pPr>
            <a:r>
              <a:rPr lang="en-US" altLang="en-US" sz="2400" kern="0" dirty="0"/>
              <a:t>Atherosclerosis - fatty deposits of cholesterol</a:t>
            </a:r>
          </a:p>
          <a:p>
            <a:pPr marL="0" indent="0" eaLnBrk="1" hangingPunct="1">
              <a:lnSpc>
                <a:spcPct val="90000"/>
              </a:lnSpc>
              <a:buFontTx/>
              <a:buNone/>
              <a:defRPr/>
            </a:pPr>
            <a:endParaRPr lang="en-US" altLang="en-US" sz="2400" kern="0" dirty="0"/>
          </a:p>
          <a:p>
            <a:pPr marL="0" indent="0" eaLnBrk="1" hangingPunct="1">
              <a:lnSpc>
                <a:spcPct val="90000"/>
              </a:lnSpc>
              <a:buFontTx/>
              <a:buNone/>
              <a:defRPr/>
            </a:pPr>
            <a:endParaRPr lang="en-US" altLang="en-US" sz="2400" kern="0" dirty="0"/>
          </a:p>
          <a:p>
            <a:pPr marL="0" indent="0" eaLnBrk="1" hangingPunct="1">
              <a:lnSpc>
                <a:spcPct val="90000"/>
              </a:lnSpc>
              <a:buFontTx/>
              <a:buNone/>
              <a:defRPr/>
            </a:pPr>
            <a:r>
              <a:rPr lang="en-US" altLang="en-US" sz="2400" kern="0" dirty="0"/>
              <a:t>Hypertension  Elevated diastolic blood pressure </a:t>
            </a:r>
            <a:r>
              <a:rPr lang="en-US" altLang="en-US" sz="2400" kern="0" dirty="0">
                <a:cs typeface="Arial" charset="0"/>
              </a:rPr>
              <a:t>≥</a:t>
            </a:r>
            <a:r>
              <a:rPr lang="en-US" altLang="en-US" sz="2400" kern="0" dirty="0"/>
              <a:t> 90mmHg.</a:t>
            </a:r>
          </a:p>
        </p:txBody>
      </p:sp>
      <p:pic>
        <p:nvPicPr>
          <p:cNvPr id="40964" name="Picture 4" descr="HQ01646_lg">
            <a:extLst>
              <a:ext uri="{FF2B5EF4-FFF2-40B4-BE49-F238E27FC236}">
                <a16:creationId xmlns:a16="http://schemas.microsoft.com/office/drawing/2014/main" id="{83F1FF16-497F-B2AD-5AF9-F452F9103D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02175" y="1125538"/>
            <a:ext cx="4140200" cy="285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5" name="TextBox 1">
            <a:extLst>
              <a:ext uri="{FF2B5EF4-FFF2-40B4-BE49-F238E27FC236}">
                <a16:creationId xmlns:a16="http://schemas.microsoft.com/office/drawing/2014/main" id="{D7136DC6-04D7-7A47-4491-680F031DC7ED}"/>
              </a:ext>
            </a:extLst>
          </p:cNvPr>
          <p:cNvSpPr txBox="1">
            <a:spLocks noChangeArrowheads="1"/>
          </p:cNvSpPr>
          <p:nvPr/>
        </p:nvSpPr>
        <p:spPr bwMode="auto">
          <a:xfrm>
            <a:off x="468313" y="4365625"/>
            <a:ext cx="7920037" cy="258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GB" altLang="en-US"/>
              <a:t>High Fat diets and continuous snacking behaviour</a:t>
            </a:r>
          </a:p>
          <a:p>
            <a:pPr algn="ctr"/>
            <a:endParaRPr lang="en-GB" altLang="en-US"/>
          </a:p>
          <a:p>
            <a:pPr algn="ctr"/>
            <a:r>
              <a:rPr lang="en-GB" altLang="en-US"/>
              <a:t>Hyper lipidaemia + high energy</a:t>
            </a:r>
          </a:p>
          <a:p>
            <a:pPr algn="ctr"/>
            <a:endParaRPr lang="en-GB" altLang="en-US"/>
          </a:p>
          <a:p>
            <a:pPr algn="ctr"/>
            <a:r>
              <a:rPr lang="en-GB" altLang="en-US"/>
              <a:t>Hyperinsulinemia	</a:t>
            </a:r>
          </a:p>
          <a:p>
            <a:pPr algn="ctr"/>
            <a:endParaRPr lang="en-GB" altLang="en-US"/>
          </a:p>
          <a:p>
            <a:pPr algn="ctr"/>
            <a:r>
              <a:rPr lang="en-GB" altLang="en-US"/>
              <a:t>High LDL / VLDL and Low HDL profile </a:t>
            </a:r>
          </a:p>
          <a:p>
            <a:pPr algn="ctr"/>
            <a:endParaRPr lang="en-GB" altLang="en-US"/>
          </a:p>
          <a:p>
            <a:pPr algn="ctr"/>
            <a:r>
              <a:rPr lang="en-GB" altLang="en-US"/>
              <a:t>Increase atherosclerosis</a:t>
            </a:r>
          </a:p>
        </p:txBody>
      </p:sp>
      <p:sp>
        <p:nvSpPr>
          <p:cNvPr id="4" name="Arrow: Down 3">
            <a:extLst>
              <a:ext uri="{FF2B5EF4-FFF2-40B4-BE49-F238E27FC236}">
                <a16:creationId xmlns:a16="http://schemas.microsoft.com/office/drawing/2014/main" id="{AE7F6888-0AAE-A846-25EE-AA8BF2E262AD}"/>
              </a:ext>
            </a:extLst>
          </p:cNvPr>
          <p:cNvSpPr/>
          <p:nvPr/>
        </p:nvSpPr>
        <p:spPr>
          <a:xfrm>
            <a:off x="7092950" y="4437063"/>
            <a:ext cx="358775" cy="230505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463D7E13-641F-8793-B93C-65DB32CB291F}"/>
              </a:ext>
            </a:extLst>
          </p:cNvPr>
          <p:cNvSpPr>
            <a:spLocks noGrp="1"/>
          </p:cNvSpPr>
          <p:nvPr>
            <p:ph type="title"/>
          </p:nvPr>
        </p:nvSpPr>
        <p:spPr>
          <a:xfrm>
            <a:off x="701675" y="115888"/>
            <a:ext cx="7772400" cy="1143000"/>
          </a:xfrm>
        </p:spPr>
        <p:txBody>
          <a:bodyPr/>
          <a:lstStyle/>
          <a:p>
            <a:pPr algn="ctr" eaLnBrk="1" hangingPunct="1"/>
            <a:r>
              <a:rPr lang="en-GB" altLang="en-US"/>
              <a:t>Diet and prevent of CHD</a:t>
            </a:r>
          </a:p>
        </p:txBody>
      </p:sp>
      <p:sp>
        <p:nvSpPr>
          <p:cNvPr id="41987" name="Rectangle 3">
            <a:extLst>
              <a:ext uri="{FF2B5EF4-FFF2-40B4-BE49-F238E27FC236}">
                <a16:creationId xmlns:a16="http://schemas.microsoft.com/office/drawing/2014/main" id="{B2500001-CE18-01AB-01A9-62FA1032A09E}"/>
              </a:ext>
            </a:extLst>
          </p:cNvPr>
          <p:cNvSpPr>
            <a:spLocks noGrp="1" noChangeArrowheads="1"/>
          </p:cNvSpPr>
          <p:nvPr>
            <p:ph idx="1"/>
          </p:nvPr>
        </p:nvSpPr>
        <p:spPr>
          <a:xfrm>
            <a:off x="611188" y="1341438"/>
            <a:ext cx="7845425" cy="5327650"/>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2400">
                <a:solidFill>
                  <a:srgbClr val="FF0000"/>
                </a:solidFill>
              </a:rPr>
              <a:t>Eat a variety of fruits and vegetables every day. ( 5 servings - they are naturally low in fat and high in vitamins and minerals)</a:t>
            </a:r>
          </a:p>
          <a:p>
            <a:pPr eaLnBrk="1" hangingPunct="1"/>
            <a:endParaRPr lang="en-US" altLang="en-US" sz="2400">
              <a:solidFill>
                <a:srgbClr val="FF0000"/>
              </a:solidFill>
            </a:endParaRPr>
          </a:p>
          <a:p>
            <a:pPr eaLnBrk="1" hangingPunct="1"/>
            <a:r>
              <a:rPr lang="en-US" altLang="en-US" sz="2400">
                <a:solidFill>
                  <a:srgbClr val="00B050"/>
                </a:solidFill>
              </a:rPr>
              <a:t>Eat a variety of grain products ( 6 a day)</a:t>
            </a:r>
          </a:p>
          <a:p>
            <a:pPr eaLnBrk="1" hangingPunct="1"/>
            <a:endParaRPr lang="en-US" altLang="en-US" sz="2400">
              <a:solidFill>
                <a:srgbClr val="00B050"/>
              </a:solidFill>
            </a:endParaRPr>
          </a:p>
          <a:p>
            <a:pPr eaLnBrk="1" hangingPunct="1"/>
            <a:r>
              <a:rPr lang="en-US" altLang="en-US" sz="2400">
                <a:solidFill>
                  <a:srgbClr val="00B0F0"/>
                </a:solidFill>
              </a:rPr>
              <a:t>Choose nonfat or low-fat products.</a:t>
            </a:r>
          </a:p>
          <a:p>
            <a:pPr eaLnBrk="1" hangingPunct="1"/>
            <a:endParaRPr lang="en-US" altLang="en-US" sz="2400">
              <a:solidFill>
                <a:srgbClr val="00B0F0"/>
              </a:solidFill>
            </a:endParaRPr>
          </a:p>
          <a:p>
            <a:pPr eaLnBrk="1" hangingPunct="1"/>
            <a:r>
              <a:rPr lang="en-US" altLang="en-US" sz="2400">
                <a:solidFill>
                  <a:srgbClr val="7030A0"/>
                </a:solidFill>
              </a:rPr>
              <a:t>Use lean meats- choose chicken, fish, turkey and lean cuts of beef and pork.</a:t>
            </a:r>
          </a:p>
          <a:p>
            <a:pPr eaLnBrk="1" hangingPunct="1"/>
            <a:endParaRPr lang="en-US" altLang="en-US" sz="2400">
              <a:solidFill>
                <a:srgbClr val="7030A0"/>
              </a:solidFill>
            </a:endParaRPr>
          </a:p>
          <a:p>
            <a:pPr eaLnBrk="1" hangingPunct="1"/>
            <a:r>
              <a:rPr lang="en-US" altLang="en-US" sz="2400"/>
              <a:t>Switch to fat-free milk- gradually reduce the fat content of the milk you drink.</a:t>
            </a: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A64589EF-F159-1C6B-7CB5-117E58FFA26D}"/>
              </a:ext>
            </a:extLst>
          </p:cNvPr>
          <p:cNvSpPr>
            <a:spLocks noGrp="1"/>
          </p:cNvSpPr>
          <p:nvPr>
            <p:ph type="title"/>
          </p:nvPr>
        </p:nvSpPr>
        <p:spPr>
          <a:xfrm>
            <a:off x="684213" y="188913"/>
            <a:ext cx="7772400" cy="1143000"/>
          </a:xfrm>
        </p:spPr>
        <p:txBody>
          <a:bodyPr/>
          <a:lstStyle/>
          <a:p>
            <a:pPr algn="ctr" eaLnBrk="1" hangingPunct="1"/>
            <a:r>
              <a:rPr lang="en-GB" altLang="en-US"/>
              <a:t>Dietary Guidelines</a:t>
            </a:r>
          </a:p>
        </p:txBody>
      </p:sp>
      <p:sp>
        <p:nvSpPr>
          <p:cNvPr id="39939" name="Rectangle 3">
            <a:extLst>
              <a:ext uri="{FF2B5EF4-FFF2-40B4-BE49-F238E27FC236}">
                <a16:creationId xmlns:a16="http://schemas.microsoft.com/office/drawing/2014/main" id="{E8FB6DFC-49A7-A0BC-CCA1-DD2CBC17ACDE}"/>
              </a:ext>
            </a:extLst>
          </p:cNvPr>
          <p:cNvSpPr>
            <a:spLocks noGrp="1" noChangeArrowheads="1"/>
          </p:cNvSpPr>
          <p:nvPr>
            <p:ph idx="1"/>
          </p:nvPr>
        </p:nvSpPr>
        <p:spPr>
          <a:xfrm>
            <a:off x="539750" y="1125538"/>
            <a:ext cx="7772400" cy="5327650"/>
          </a:xfrm>
        </p:spPr>
        <p:txBody>
          <a:bodyPr lIns="90488" tIns="44450" rIns="90488" bIns="44450"/>
          <a:lstStyle/>
          <a:p>
            <a:pPr eaLnBrk="1" hangingPunct="1">
              <a:defRPr/>
            </a:pPr>
            <a:r>
              <a:rPr lang="en-US" altLang="en-US" dirty="0">
                <a:solidFill>
                  <a:srgbClr val="7030A0"/>
                </a:solidFill>
              </a:rPr>
              <a:t>Choose fats with 2 </a:t>
            </a:r>
            <a:r>
              <a:rPr lang="en-US" altLang="en-US" dirty="0" err="1">
                <a:solidFill>
                  <a:srgbClr val="7030A0"/>
                </a:solidFill>
              </a:rPr>
              <a:t>gms</a:t>
            </a:r>
            <a:r>
              <a:rPr lang="en-US" altLang="en-US" dirty="0">
                <a:solidFill>
                  <a:srgbClr val="7030A0"/>
                </a:solidFill>
              </a:rPr>
              <a:t> or less of saturated fats per serving such as liquid and tub margarines, canola oil and olive oil.</a:t>
            </a:r>
          </a:p>
          <a:p>
            <a:pPr eaLnBrk="1" hangingPunct="1">
              <a:defRPr/>
            </a:pPr>
            <a:endParaRPr lang="en-US" altLang="en-US" dirty="0">
              <a:solidFill>
                <a:srgbClr val="7030A0"/>
              </a:solidFill>
            </a:endParaRPr>
          </a:p>
          <a:p>
            <a:pPr eaLnBrk="1" hangingPunct="1">
              <a:defRPr/>
            </a:pPr>
            <a:r>
              <a:rPr lang="en-US" altLang="en-US" dirty="0">
                <a:solidFill>
                  <a:srgbClr val="FF0000"/>
                </a:solidFill>
              </a:rPr>
              <a:t>Balance the number of calories you eat with the number of calories you use each day.</a:t>
            </a:r>
          </a:p>
          <a:p>
            <a:pPr eaLnBrk="1" hangingPunct="1">
              <a:defRPr/>
            </a:pPr>
            <a:endParaRPr lang="en-US" altLang="en-US" dirty="0"/>
          </a:p>
          <a:p>
            <a:pPr eaLnBrk="1" hangingPunct="1">
              <a:defRPr/>
            </a:pPr>
            <a:r>
              <a:rPr lang="en-US" altLang="en-US" dirty="0">
                <a:solidFill>
                  <a:srgbClr val="002060"/>
                </a:solidFill>
              </a:rPr>
              <a:t>Maintain a level of physical activity that keeps you fit and matches the number of calories you eat. </a:t>
            </a:r>
          </a:p>
          <a:p>
            <a:pPr eaLnBrk="1" hangingPunct="1">
              <a:defRPr/>
            </a:pPr>
            <a:endParaRPr lang="en-US" altLang="en-US" dirty="0">
              <a:solidFill>
                <a:srgbClr val="002060"/>
              </a:solidFill>
            </a:endParaRPr>
          </a:p>
          <a:p>
            <a:pPr eaLnBrk="1" hangingPunct="1">
              <a:defRPr/>
            </a:pPr>
            <a:r>
              <a:rPr lang="en-US" altLang="en-US" dirty="0">
                <a:solidFill>
                  <a:srgbClr val="002060"/>
                </a:solidFill>
              </a:rPr>
              <a:t>Low salt intake (&lt; 2.3gms/day)</a:t>
            </a:r>
          </a:p>
          <a:p>
            <a:pPr eaLnBrk="1" hangingPunct="1">
              <a:defRPr/>
            </a:pPr>
            <a:endParaRPr lang="en-US" altLang="en-US" dirty="0">
              <a:solidFill>
                <a:srgbClr val="002060"/>
              </a:solidFill>
            </a:endParaRPr>
          </a:p>
          <a:p>
            <a:pPr marL="0" indent="0" algn="ctr" eaLnBrk="1" hangingPunct="1">
              <a:buFont typeface="Arial" panose="020B0604020202020204" pitchFamily="34" charset="0"/>
              <a:buNone/>
              <a:defRPr/>
            </a:pPr>
            <a:r>
              <a:rPr lang="en-US" altLang="en-US" dirty="0">
                <a:solidFill>
                  <a:srgbClr val="002060"/>
                </a:solidFill>
              </a:rPr>
              <a:t>The </a:t>
            </a:r>
            <a:r>
              <a:rPr lang="en-US" altLang="en-US" dirty="0">
                <a:solidFill>
                  <a:srgbClr val="FF0000"/>
                </a:solidFill>
              </a:rPr>
              <a:t>DASH </a:t>
            </a:r>
            <a:r>
              <a:rPr lang="en-US" altLang="en-US" dirty="0">
                <a:solidFill>
                  <a:srgbClr val="002060"/>
                </a:solidFill>
              </a:rPr>
              <a:t>Diet – </a:t>
            </a:r>
            <a:r>
              <a:rPr lang="en-US" altLang="en-US" dirty="0">
                <a:solidFill>
                  <a:srgbClr val="FF0000"/>
                </a:solidFill>
              </a:rPr>
              <a:t>D</a:t>
            </a:r>
            <a:r>
              <a:rPr lang="en-US" altLang="en-US" dirty="0">
                <a:solidFill>
                  <a:srgbClr val="002060"/>
                </a:solidFill>
              </a:rPr>
              <a:t>ietary </a:t>
            </a:r>
            <a:r>
              <a:rPr lang="en-US" altLang="en-US" dirty="0">
                <a:solidFill>
                  <a:srgbClr val="FF0000"/>
                </a:solidFill>
              </a:rPr>
              <a:t>A</a:t>
            </a:r>
            <a:r>
              <a:rPr lang="en-US" altLang="en-US" dirty="0">
                <a:solidFill>
                  <a:srgbClr val="002060"/>
                </a:solidFill>
              </a:rPr>
              <a:t>pproaches to </a:t>
            </a:r>
            <a:r>
              <a:rPr lang="en-US" altLang="en-US" dirty="0">
                <a:solidFill>
                  <a:srgbClr val="FF0000"/>
                </a:solidFill>
              </a:rPr>
              <a:t>S</a:t>
            </a:r>
            <a:r>
              <a:rPr lang="en-US" altLang="en-US" dirty="0">
                <a:solidFill>
                  <a:srgbClr val="002060"/>
                </a:solidFill>
              </a:rPr>
              <a:t>top </a:t>
            </a:r>
            <a:r>
              <a:rPr lang="en-US" altLang="en-US" dirty="0">
                <a:solidFill>
                  <a:srgbClr val="FF0000"/>
                </a:solidFill>
              </a:rPr>
              <a:t>H</a:t>
            </a:r>
            <a:r>
              <a:rPr lang="en-US" altLang="en-US" dirty="0">
                <a:solidFill>
                  <a:srgbClr val="002060"/>
                </a:solidFill>
              </a:rPr>
              <a:t>ypertension</a:t>
            </a:r>
          </a:p>
          <a:p>
            <a:pPr marL="0" indent="0" eaLnBrk="1" hangingPunct="1">
              <a:buFont typeface="Arial" panose="020B0604020202020204" pitchFamily="34" charset="0"/>
              <a:buNone/>
              <a:defRPr/>
            </a:pPr>
            <a:endParaRPr lang="en-US" altLang="en-US" dirty="0">
              <a:solidFill>
                <a:srgbClr val="002060"/>
              </a:solidFill>
            </a:endParaRPr>
          </a:p>
          <a:p>
            <a:pPr marL="0" indent="0" eaLnBrk="1" hangingPunct="1">
              <a:buFont typeface="Arial" panose="020B0604020202020204" pitchFamily="34" charset="0"/>
              <a:buNone/>
              <a:defRPr/>
            </a:pPr>
            <a:r>
              <a:rPr lang="en-US" altLang="en-US" dirty="0">
                <a:solidFill>
                  <a:srgbClr val="002060"/>
                </a:solidFill>
              </a:rPr>
              <a:t>Developed because research identified vegans and vegetarians were 19% less likely to experience hypertension.</a:t>
            </a:r>
          </a:p>
          <a:p>
            <a:pPr marL="0" indent="0" eaLnBrk="1" hangingPunct="1">
              <a:buFont typeface="Arial" panose="020B0604020202020204" pitchFamily="34" charset="0"/>
              <a:buNone/>
              <a:defRPr/>
            </a:pPr>
            <a:endParaRPr lang="en-US" altLang="en-US" dirty="0">
              <a:solidFill>
                <a:srgbClr val="002060"/>
              </a:solidFill>
            </a:endParaRPr>
          </a:p>
          <a:p>
            <a:pPr marL="0" indent="0" eaLnBrk="1" hangingPunct="1">
              <a:buFont typeface="Arial" panose="020B0604020202020204" pitchFamily="34" charset="0"/>
              <a:buNone/>
              <a:defRPr/>
            </a:pPr>
            <a:endParaRPr lang="en-US" altLang="en-US" dirty="0">
              <a:solidFill>
                <a:srgbClr val="002060"/>
              </a:solidFill>
            </a:endParaRPr>
          </a:p>
          <a:p>
            <a:pPr marL="0" indent="0" eaLnBrk="1" hangingPunct="1">
              <a:buFont typeface="Arial" panose="020B0604020202020204" pitchFamily="34" charset="0"/>
              <a:buNone/>
              <a:defRPr/>
            </a:pPr>
            <a:endParaRPr lang="en-US" altLang="en-US" dirty="0">
              <a:solidFill>
                <a:srgbClr val="002060"/>
              </a:solidFill>
            </a:endParaRPr>
          </a:p>
          <a:p>
            <a:pPr eaLnBrk="1" hangingPunct="1">
              <a:defRPr/>
            </a:pPr>
            <a:endParaRPr lang="en-US" altLang="en-US" dirty="0">
              <a:solidFill>
                <a:srgbClr val="002060"/>
              </a:solidFill>
            </a:endParaRPr>
          </a:p>
          <a:p>
            <a:pPr eaLnBrk="1" hangingPunct="1">
              <a:defRPr/>
            </a:pPr>
            <a:endParaRPr lang="en-US" altLang="en-US" dirty="0">
              <a:solidFill>
                <a:srgbClr val="002060"/>
              </a:solidFill>
            </a:endParaRP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B3F6159B-A491-8F86-D79D-EF99BCABE53B}"/>
              </a:ext>
            </a:extLst>
          </p:cNvPr>
          <p:cNvSpPr>
            <a:spLocks noGrp="1"/>
          </p:cNvSpPr>
          <p:nvPr>
            <p:ph type="title"/>
          </p:nvPr>
        </p:nvSpPr>
        <p:spPr>
          <a:xfrm>
            <a:off x="685800" y="260350"/>
            <a:ext cx="7772400" cy="1223963"/>
          </a:xfrm>
        </p:spPr>
        <p:txBody>
          <a:bodyPr/>
          <a:lstStyle/>
          <a:p>
            <a:pPr algn="ctr" eaLnBrk="1" hangingPunct="1"/>
            <a:r>
              <a:rPr lang="en-GB" altLang="en-US"/>
              <a:t>Generic Dietary Guidelines for No symptoms</a:t>
            </a:r>
          </a:p>
        </p:txBody>
      </p:sp>
      <p:sp>
        <p:nvSpPr>
          <p:cNvPr id="44035" name="Rectangle 3">
            <a:extLst>
              <a:ext uri="{FF2B5EF4-FFF2-40B4-BE49-F238E27FC236}">
                <a16:creationId xmlns:a16="http://schemas.microsoft.com/office/drawing/2014/main" id="{DDD81DEA-09A9-2211-7450-B5F5A68445A7}"/>
              </a:ext>
            </a:extLst>
          </p:cNvPr>
          <p:cNvSpPr>
            <a:spLocks noGrp="1" noChangeArrowheads="1"/>
          </p:cNvSpPr>
          <p:nvPr>
            <p:ph idx="1"/>
          </p:nvPr>
        </p:nvSpPr>
        <p:spPr>
          <a:xfrm>
            <a:off x="457200" y="1600200"/>
            <a:ext cx="8229600" cy="4924425"/>
          </a:xfrm>
        </p:spPr>
        <p:txBody>
          <a:bodyPr lIns="90488" tIns="44450" rIns="90488" bIns="44450"/>
          <a:lstStyle/>
          <a:p>
            <a:pPr eaLnBrk="1" hangingPunct="1">
              <a:defRPr/>
            </a:pPr>
            <a:endParaRPr lang="en-US" altLang="en-US" dirty="0"/>
          </a:p>
          <a:p>
            <a:pPr eaLnBrk="1" hangingPunct="1">
              <a:defRPr/>
            </a:pPr>
            <a:r>
              <a:rPr lang="en-US" altLang="en-US" dirty="0"/>
              <a:t>Limit your intake of foods high in calories and low in nutrition.</a:t>
            </a:r>
          </a:p>
          <a:p>
            <a:pPr eaLnBrk="1" hangingPunct="1">
              <a:defRPr/>
            </a:pPr>
            <a:endParaRPr lang="en-US" altLang="en-US" dirty="0"/>
          </a:p>
          <a:p>
            <a:pPr eaLnBrk="1" hangingPunct="1">
              <a:defRPr/>
            </a:pPr>
            <a:r>
              <a:rPr lang="en-US" altLang="en-US" dirty="0"/>
              <a:t>Limit foods high in saturated fat, trans fat and cholesterol.</a:t>
            </a:r>
          </a:p>
          <a:p>
            <a:pPr eaLnBrk="1" hangingPunct="1">
              <a:defRPr/>
            </a:pPr>
            <a:endParaRPr lang="en-US" altLang="en-US" dirty="0"/>
          </a:p>
          <a:p>
            <a:pPr eaLnBrk="1" hangingPunct="1">
              <a:defRPr/>
            </a:pPr>
            <a:r>
              <a:rPr lang="en-US" altLang="en-US" dirty="0"/>
              <a:t>Eat less than 6g of salt a day.</a:t>
            </a:r>
          </a:p>
          <a:p>
            <a:pPr eaLnBrk="1" hangingPunct="1">
              <a:defRPr/>
            </a:pPr>
            <a:endParaRPr lang="en-US" altLang="en-US" dirty="0"/>
          </a:p>
          <a:p>
            <a:pPr eaLnBrk="1" hangingPunct="1">
              <a:defRPr/>
            </a:pPr>
            <a:r>
              <a:rPr lang="en-US" altLang="en-US" dirty="0"/>
              <a:t>Have no more than one alcoholic drink a day.</a:t>
            </a:r>
          </a:p>
          <a:p>
            <a:pPr eaLnBrk="1" hangingPunct="1">
              <a:defRPr/>
            </a:pPr>
            <a:endParaRPr lang="en-US" altLang="en-US" dirty="0"/>
          </a:p>
          <a:p>
            <a:pPr eaLnBrk="1" hangingPunct="1">
              <a:defRPr/>
            </a:pPr>
            <a:r>
              <a:rPr lang="en-US" altLang="en-US" dirty="0"/>
              <a:t>Consider intermittent fasting as it is associated with improved insulin resistance.</a:t>
            </a:r>
          </a:p>
          <a:p>
            <a:pPr eaLnBrk="1" hangingPunct="1">
              <a:defRPr/>
            </a:pPr>
            <a:endParaRPr lang="en-US" altLang="en-US" dirty="0"/>
          </a:p>
          <a:p>
            <a:pPr marL="0" indent="0" eaLnBrk="1" hangingPunct="1">
              <a:buFont typeface="Arial" panose="020B0604020202020204" pitchFamily="34" charset="0"/>
              <a:buNone/>
              <a:defRPr/>
            </a:pPr>
            <a:r>
              <a:rPr lang="en-GB" sz="1100" dirty="0">
                <a:solidFill>
                  <a:srgbClr val="222222"/>
                </a:solidFill>
                <a:latin typeface="Arial" panose="020B0604020202020204" pitchFamily="34" charset="0"/>
              </a:rPr>
              <a:t>Yuan, X., Wang, J., Yang, S., Gao, M., Cao, L., Li, X., Hong, D., Tian, S. and Sun, C., 2022. Effect of intermittent fasting diet on glucose and lipid metabolism and insulin resistance in patients with impaired glucose and lipid metabolism: A Systematic Review and Meta-Analysis. </a:t>
            </a:r>
            <a:r>
              <a:rPr lang="en-GB" sz="1100" i="1" dirty="0">
                <a:solidFill>
                  <a:srgbClr val="222222"/>
                </a:solidFill>
                <a:latin typeface="Arial" panose="020B0604020202020204" pitchFamily="34" charset="0"/>
              </a:rPr>
              <a:t>International journal of endocrinology</a:t>
            </a:r>
            <a:r>
              <a:rPr lang="en-GB" sz="1100" dirty="0">
                <a:solidFill>
                  <a:srgbClr val="222222"/>
                </a:solidFill>
                <a:latin typeface="Arial" panose="020B0604020202020204" pitchFamily="34" charset="0"/>
              </a:rPr>
              <a:t>, </a:t>
            </a:r>
            <a:r>
              <a:rPr lang="en-GB" sz="1100" i="1" dirty="0">
                <a:solidFill>
                  <a:srgbClr val="222222"/>
                </a:solidFill>
                <a:latin typeface="Arial" panose="020B0604020202020204" pitchFamily="34" charset="0"/>
              </a:rPr>
              <a:t>2022</a:t>
            </a:r>
            <a:r>
              <a:rPr lang="en-GB" sz="1100" dirty="0">
                <a:solidFill>
                  <a:srgbClr val="222222"/>
                </a:solidFill>
                <a:latin typeface="Arial" panose="020B0604020202020204" pitchFamily="34" charset="0"/>
              </a:rPr>
              <a:t>.</a:t>
            </a:r>
            <a:endParaRPr lang="en-US" altLang="en-US" sz="1100" dirty="0"/>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984563C0-A839-D3F4-FBE7-F97E26457CD1}"/>
              </a:ext>
            </a:extLst>
          </p:cNvPr>
          <p:cNvSpPr>
            <a:spLocks noGrp="1"/>
          </p:cNvSpPr>
          <p:nvPr>
            <p:ph type="title"/>
          </p:nvPr>
        </p:nvSpPr>
        <p:spPr>
          <a:xfrm>
            <a:off x="539750" y="188913"/>
            <a:ext cx="7772400" cy="738187"/>
          </a:xfrm>
        </p:spPr>
        <p:txBody>
          <a:bodyPr/>
          <a:lstStyle/>
          <a:p>
            <a:pPr algn="ctr" eaLnBrk="1" hangingPunct="1"/>
            <a:r>
              <a:rPr lang="en-GB" altLang="en-US"/>
              <a:t>Diets to reduce atherosclerosis</a:t>
            </a:r>
          </a:p>
        </p:txBody>
      </p:sp>
      <p:sp>
        <p:nvSpPr>
          <p:cNvPr id="48131" name="Rectangle 3">
            <a:extLst>
              <a:ext uri="{FF2B5EF4-FFF2-40B4-BE49-F238E27FC236}">
                <a16:creationId xmlns:a16="http://schemas.microsoft.com/office/drawing/2014/main" id="{E7CF344C-B460-984E-587B-DE1AF33BA8E8}"/>
              </a:ext>
            </a:extLst>
          </p:cNvPr>
          <p:cNvSpPr>
            <a:spLocks noGrp="1" noChangeArrowheads="1"/>
          </p:cNvSpPr>
          <p:nvPr>
            <p:ph idx="1"/>
          </p:nvPr>
        </p:nvSpPr>
        <p:spPr>
          <a:xfrm>
            <a:off x="468313" y="981075"/>
            <a:ext cx="8507412" cy="5616575"/>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381000" indent="-381000" eaLnBrk="1" hangingPunct="1">
              <a:lnSpc>
                <a:spcPct val="80000"/>
              </a:lnSpc>
              <a:buFont typeface="Wingdings" panose="05000000000000000000" pitchFamily="2" charset="2"/>
              <a:buNone/>
            </a:pPr>
            <a:r>
              <a:rPr lang="en-US" altLang="en-US" sz="2000"/>
              <a:t>	To treat high blood pressure and hypercholesterolemia and are designed to lower LDL levels, while at the same time promoting good nutrition.</a:t>
            </a:r>
          </a:p>
          <a:p>
            <a:pPr marL="381000" indent="-381000" eaLnBrk="1" hangingPunct="1">
              <a:lnSpc>
                <a:spcPct val="80000"/>
              </a:lnSpc>
              <a:buFont typeface="Wingdings" panose="05000000000000000000" pitchFamily="2" charset="2"/>
              <a:buNone/>
            </a:pPr>
            <a:endParaRPr lang="en-US" altLang="en-US" sz="2000"/>
          </a:p>
          <a:p>
            <a:pPr marL="381000" indent="-381000" eaLnBrk="1" hangingPunct="1">
              <a:lnSpc>
                <a:spcPct val="80000"/>
              </a:lnSpc>
              <a:buFont typeface="Wingdings" panose="05000000000000000000" pitchFamily="2" charset="2"/>
              <a:buNone/>
            </a:pPr>
            <a:r>
              <a:rPr lang="en-US" altLang="en-US" sz="2000"/>
              <a:t>		</a:t>
            </a:r>
            <a:r>
              <a:rPr lang="en-US" altLang="en-US" sz="2800"/>
              <a:t>			Step I			Step II</a:t>
            </a:r>
          </a:p>
          <a:p>
            <a:pPr marL="381000" indent="-381000" eaLnBrk="1" hangingPunct="1">
              <a:lnSpc>
                <a:spcPct val="80000"/>
              </a:lnSpc>
              <a:buFont typeface="Wingdings" panose="05000000000000000000" pitchFamily="2" charset="2"/>
              <a:buNone/>
            </a:pPr>
            <a:endParaRPr lang="en-US" altLang="en-US" sz="2800"/>
          </a:p>
          <a:p>
            <a:pPr marL="381000" indent="-381000" eaLnBrk="1" hangingPunct="1">
              <a:lnSpc>
                <a:spcPct val="80000"/>
              </a:lnSpc>
              <a:buFont typeface="Wingdings" panose="05000000000000000000" pitchFamily="2" charset="2"/>
              <a:buAutoNum type="arabicPeriod"/>
            </a:pPr>
            <a:r>
              <a:rPr lang="en-US" altLang="en-US" sz="2800"/>
              <a:t>Total fat 		30% or less 		30% or less</a:t>
            </a:r>
          </a:p>
          <a:p>
            <a:pPr marL="381000" indent="-381000" eaLnBrk="1" hangingPunct="1">
              <a:lnSpc>
                <a:spcPct val="80000"/>
              </a:lnSpc>
              <a:buFont typeface="Wingdings" panose="05000000000000000000" pitchFamily="2" charset="2"/>
              <a:buAutoNum type="arabicPeriod"/>
            </a:pPr>
            <a:r>
              <a:rPr lang="en-US" altLang="en-US" sz="2800"/>
              <a:t>Sat fat 		7-10%			&lt;7%</a:t>
            </a:r>
          </a:p>
          <a:p>
            <a:pPr marL="381000" indent="-381000" eaLnBrk="1" hangingPunct="1">
              <a:lnSpc>
                <a:spcPct val="80000"/>
              </a:lnSpc>
              <a:buFont typeface="Wingdings" panose="05000000000000000000" pitchFamily="2" charset="2"/>
              <a:buAutoNum type="arabicPeriod"/>
            </a:pPr>
            <a:r>
              <a:rPr lang="en-US" altLang="en-US" sz="2800"/>
              <a:t>Poly fat		up to 10% 		up to 10%</a:t>
            </a:r>
          </a:p>
          <a:p>
            <a:pPr marL="381000" indent="-381000" eaLnBrk="1" hangingPunct="1">
              <a:lnSpc>
                <a:spcPct val="80000"/>
              </a:lnSpc>
              <a:buFont typeface="Wingdings" panose="05000000000000000000" pitchFamily="2" charset="2"/>
              <a:buAutoNum type="arabicPeriod"/>
            </a:pPr>
            <a:r>
              <a:rPr lang="en-US" altLang="en-US" sz="2800"/>
              <a:t>Mono fat 		Up to 15%		up to 15%</a:t>
            </a:r>
          </a:p>
          <a:p>
            <a:pPr marL="381000" indent="-381000" eaLnBrk="1" hangingPunct="1">
              <a:lnSpc>
                <a:spcPct val="80000"/>
              </a:lnSpc>
              <a:buFont typeface="Wingdings" panose="05000000000000000000" pitchFamily="2" charset="2"/>
              <a:buAutoNum type="arabicPeriod"/>
            </a:pPr>
            <a:r>
              <a:rPr lang="en-US" altLang="en-US" sz="2800"/>
              <a:t>Carb 			55% or more 		55% or more</a:t>
            </a:r>
          </a:p>
          <a:p>
            <a:pPr marL="381000" indent="-381000" eaLnBrk="1" hangingPunct="1">
              <a:lnSpc>
                <a:spcPct val="80000"/>
              </a:lnSpc>
              <a:buFont typeface="Wingdings" panose="05000000000000000000" pitchFamily="2" charset="2"/>
              <a:buAutoNum type="arabicPeriod"/>
            </a:pPr>
            <a:r>
              <a:rPr lang="en-US" altLang="en-US" sz="2800"/>
              <a:t>Pro 			Approx 15%		Approx 15%</a:t>
            </a:r>
          </a:p>
          <a:p>
            <a:pPr marL="381000" indent="-381000" eaLnBrk="1" hangingPunct="1">
              <a:lnSpc>
                <a:spcPct val="80000"/>
              </a:lnSpc>
              <a:buFont typeface="Wingdings" panose="05000000000000000000" pitchFamily="2" charset="2"/>
              <a:buAutoNum type="arabicPeriod"/>
            </a:pPr>
            <a:r>
              <a:rPr lang="en-US" altLang="en-US" sz="2800"/>
              <a:t>Chol. 			Less than 300mg 	less than 200 mg</a:t>
            </a:r>
          </a:p>
          <a:p>
            <a:pPr marL="381000" indent="-381000" eaLnBrk="1" hangingPunct="1">
              <a:lnSpc>
                <a:spcPct val="80000"/>
              </a:lnSpc>
              <a:buFont typeface="Wingdings" panose="05000000000000000000" pitchFamily="2" charset="2"/>
              <a:buChar char="Ø"/>
            </a:pPr>
            <a:endParaRPr lang="en-US" altLang="en-US" sz="2000"/>
          </a:p>
          <a:p>
            <a:pPr marL="381000" indent="-381000" eaLnBrk="1" hangingPunct="1">
              <a:lnSpc>
                <a:spcPct val="80000"/>
              </a:lnSpc>
              <a:buFont typeface="Wingdings" panose="05000000000000000000" pitchFamily="2" charset="2"/>
              <a:buChar char="Ø"/>
            </a:pPr>
            <a:endParaRPr lang="en-US" altLang="en-US" sz="2000"/>
          </a:p>
          <a:p>
            <a:pPr marL="381000" indent="-381000" eaLnBrk="1" hangingPunct="1">
              <a:lnSpc>
                <a:spcPct val="80000"/>
              </a:lnSpc>
              <a:buFont typeface="Wingdings" panose="05000000000000000000" pitchFamily="2" charset="2"/>
              <a:buNone/>
            </a:pPr>
            <a:endParaRPr lang="en-US" altLang="en-US" sz="2000"/>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64BB766F-F86F-9F33-E182-22C65A2945A1}"/>
              </a:ext>
            </a:extLst>
          </p:cNvPr>
          <p:cNvSpPr>
            <a:spLocks noGrp="1"/>
          </p:cNvSpPr>
          <p:nvPr>
            <p:ph type="title"/>
          </p:nvPr>
        </p:nvSpPr>
        <p:spPr>
          <a:xfrm>
            <a:off x="-180975" y="44450"/>
            <a:ext cx="8229600" cy="744538"/>
          </a:xfrm>
        </p:spPr>
        <p:txBody>
          <a:bodyPr/>
          <a:lstStyle/>
          <a:p>
            <a:pPr algn="ctr" eaLnBrk="1" hangingPunct="1"/>
            <a:r>
              <a:rPr lang="en-US" altLang="en-US" sz="4000"/>
              <a:t>Stroke</a:t>
            </a:r>
          </a:p>
        </p:txBody>
      </p:sp>
      <p:sp>
        <p:nvSpPr>
          <p:cNvPr id="40963" name="Rectangle 3">
            <a:extLst>
              <a:ext uri="{FF2B5EF4-FFF2-40B4-BE49-F238E27FC236}">
                <a16:creationId xmlns:a16="http://schemas.microsoft.com/office/drawing/2014/main" id="{F488A196-1DDF-D4C0-A69F-1CB5C7D0668E}"/>
              </a:ext>
            </a:extLst>
          </p:cNvPr>
          <p:cNvSpPr>
            <a:spLocks noGrp="1" noChangeArrowheads="1"/>
          </p:cNvSpPr>
          <p:nvPr>
            <p:ph idx="1"/>
          </p:nvPr>
        </p:nvSpPr>
        <p:spPr>
          <a:xfrm>
            <a:off x="4500563" y="549275"/>
            <a:ext cx="4500562" cy="4824413"/>
          </a:xfrm>
        </p:spPr>
        <p:txBody>
          <a:bodyPr rtlCol="0">
            <a:normAutofit fontScale="85000" lnSpcReduction="20000"/>
          </a:bodyPr>
          <a:lstStyle/>
          <a:p>
            <a:pPr algn="ctr" eaLnBrk="1" fontAlgn="auto" hangingPunct="1">
              <a:lnSpc>
                <a:spcPct val="80000"/>
              </a:lnSpc>
              <a:spcAft>
                <a:spcPts val="0"/>
              </a:spcAft>
              <a:buFontTx/>
              <a:buNone/>
              <a:defRPr/>
            </a:pPr>
            <a:r>
              <a:rPr lang="en-GB" altLang="en-US" dirty="0"/>
              <a:t>Healthy Eating</a:t>
            </a:r>
          </a:p>
          <a:p>
            <a:pPr lvl="1" algn="ctr" eaLnBrk="1" fontAlgn="auto" hangingPunct="1">
              <a:lnSpc>
                <a:spcPct val="80000"/>
              </a:lnSpc>
              <a:spcAft>
                <a:spcPts val="0"/>
              </a:spcAft>
              <a:buFontTx/>
              <a:buNone/>
              <a:defRPr/>
            </a:pPr>
            <a:endParaRPr lang="en-US" altLang="en-US" dirty="0"/>
          </a:p>
          <a:p>
            <a:pPr lvl="1" algn="ctr" eaLnBrk="1" fontAlgn="auto" hangingPunct="1">
              <a:lnSpc>
                <a:spcPct val="80000"/>
              </a:lnSpc>
              <a:spcAft>
                <a:spcPts val="0"/>
              </a:spcAft>
              <a:buFontTx/>
              <a:buNone/>
              <a:defRPr/>
            </a:pPr>
            <a:endParaRPr lang="en-US" altLang="en-US" dirty="0"/>
          </a:p>
          <a:p>
            <a:pPr marL="571500" indent="-514350" eaLnBrk="1" fontAlgn="auto" hangingPunct="1">
              <a:lnSpc>
                <a:spcPct val="80000"/>
              </a:lnSpc>
              <a:spcAft>
                <a:spcPts val="0"/>
              </a:spcAft>
              <a:buFont typeface="+mj-lt"/>
              <a:buAutoNum type="arabicPeriod"/>
              <a:defRPr/>
            </a:pPr>
            <a:r>
              <a:rPr lang="en-US" altLang="en-US" dirty="0">
                <a:cs typeface="Arial" panose="020B0604020202020204" pitchFamily="34" charset="0"/>
              </a:rPr>
              <a:t>Snack on fruit and vegetables</a:t>
            </a:r>
          </a:p>
          <a:p>
            <a:pPr marL="571500" indent="-514350" eaLnBrk="1" fontAlgn="auto" hangingPunct="1">
              <a:lnSpc>
                <a:spcPct val="80000"/>
              </a:lnSpc>
              <a:spcAft>
                <a:spcPts val="0"/>
              </a:spcAft>
              <a:buFont typeface="+mj-lt"/>
              <a:buAutoNum type="arabicPeriod"/>
              <a:defRPr/>
            </a:pPr>
            <a:endParaRPr lang="en-US" altLang="en-US" dirty="0">
              <a:cs typeface="Arial" panose="020B0604020202020204" pitchFamily="34" charset="0"/>
            </a:endParaRPr>
          </a:p>
          <a:p>
            <a:pPr marL="571500" indent="-514350" eaLnBrk="1" fontAlgn="auto" hangingPunct="1">
              <a:lnSpc>
                <a:spcPct val="80000"/>
              </a:lnSpc>
              <a:spcAft>
                <a:spcPts val="0"/>
              </a:spcAft>
              <a:buFont typeface="+mj-lt"/>
              <a:buAutoNum type="arabicPeriod"/>
              <a:defRPr/>
            </a:pPr>
            <a:r>
              <a:rPr lang="en-US" altLang="en-US" dirty="0">
                <a:cs typeface="Arial" panose="020B0604020202020204" pitchFamily="34" charset="0"/>
              </a:rPr>
              <a:t>Choose low-fat and proteins</a:t>
            </a:r>
          </a:p>
          <a:p>
            <a:pPr marL="571500" indent="-514350" eaLnBrk="1" fontAlgn="auto" hangingPunct="1">
              <a:lnSpc>
                <a:spcPct val="80000"/>
              </a:lnSpc>
              <a:spcAft>
                <a:spcPts val="0"/>
              </a:spcAft>
              <a:buFont typeface="+mj-lt"/>
              <a:buAutoNum type="arabicPeriod"/>
              <a:defRPr/>
            </a:pPr>
            <a:endParaRPr lang="en-US" altLang="en-US" dirty="0">
              <a:cs typeface="Arial" panose="020B0604020202020204" pitchFamily="34" charset="0"/>
            </a:endParaRPr>
          </a:p>
          <a:p>
            <a:pPr marL="571500" indent="-514350" eaLnBrk="1" fontAlgn="auto" hangingPunct="1">
              <a:lnSpc>
                <a:spcPct val="80000"/>
              </a:lnSpc>
              <a:spcAft>
                <a:spcPts val="0"/>
              </a:spcAft>
              <a:buFont typeface="+mj-lt"/>
              <a:buAutoNum type="arabicPeriod"/>
              <a:defRPr/>
            </a:pPr>
            <a:r>
              <a:rPr lang="en-US" altLang="en-US" dirty="0">
                <a:cs typeface="Arial" panose="020B0604020202020204" pitchFamily="34" charset="0"/>
              </a:rPr>
              <a:t>Reduce your salt</a:t>
            </a:r>
          </a:p>
          <a:p>
            <a:pPr marL="571500" indent="-514350" eaLnBrk="1" fontAlgn="auto" hangingPunct="1">
              <a:lnSpc>
                <a:spcPct val="80000"/>
              </a:lnSpc>
              <a:spcAft>
                <a:spcPts val="0"/>
              </a:spcAft>
              <a:buFont typeface="+mj-lt"/>
              <a:buAutoNum type="arabicPeriod"/>
              <a:defRPr/>
            </a:pPr>
            <a:endParaRPr lang="en-US" altLang="en-US" dirty="0">
              <a:cs typeface="Arial" panose="020B0604020202020204" pitchFamily="34" charset="0"/>
            </a:endParaRPr>
          </a:p>
          <a:p>
            <a:pPr marL="571500" indent="-514350" eaLnBrk="1" fontAlgn="auto" hangingPunct="1">
              <a:lnSpc>
                <a:spcPct val="80000"/>
              </a:lnSpc>
              <a:spcAft>
                <a:spcPts val="0"/>
              </a:spcAft>
              <a:buFont typeface="+mj-lt"/>
              <a:buAutoNum type="arabicPeriod"/>
              <a:defRPr/>
            </a:pPr>
            <a:r>
              <a:rPr lang="en-US" altLang="en-US" dirty="0">
                <a:cs typeface="Arial" panose="020B0604020202020204" pitchFamily="34" charset="0"/>
              </a:rPr>
              <a:t>Eat more </a:t>
            </a:r>
            <a:r>
              <a:rPr lang="en-US" altLang="en-US" dirty="0" err="1">
                <a:cs typeface="Arial" panose="020B0604020202020204" pitchFamily="34" charset="0"/>
              </a:rPr>
              <a:t>fibre</a:t>
            </a:r>
            <a:endParaRPr lang="en-US" altLang="en-US" dirty="0">
              <a:cs typeface="Arial" panose="020B0604020202020204" pitchFamily="34" charset="0"/>
            </a:endParaRPr>
          </a:p>
          <a:p>
            <a:pPr marL="571500" indent="-514350" eaLnBrk="1" fontAlgn="auto" hangingPunct="1">
              <a:lnSpc>
                <a:spcPct val="80000"/>
              </a:lnSpc>
              <a:spcAft>
                <a:spcPts val="0"/>
              </a:spcAft>
              <a:buFont typeface="+mj-lt"/>
              <a:buAutoNum type="arabicPeriod"/>
              <a:defRPr/>
            </a:pPr>
            <a:endParaRPr lang="en-US" altLang="en-US" dirty="0">
              <a:cs typeface="Arial" panose="020B0604020202020204" pitchFamily="34" charset="0"/>
            </a:endParaRPr>
          </a:p>
          <a:p>
            <a:pPr marL="571500" indent="-514350" eaLnBrk="1" fontAlgn="auto" hangingPunct="1">
              <a:lnSpc>
                <a:spcPct val="80000"/>
              </a:lnSpc>
              <a:spcAft>
                <a:spcPts val="0"/>
              </a:spcAft>
              <a:buFont typeface="+mj-lt"/>
              <a:buAutoNum type="arabicPeriod"/>
              <a:defRPr/>
            </a:pPr>
            <a:r>
              <a:rPr lang="en-US" altLang="en-US" dirty="0">
                <a:cs typeface="Arial" panose="020B0604020202020204" pitchFamily="34" charset="0"/>
              </a:rPr>
              <a:t>Limit the amount of fat you eat</a:t>
            </a:r>
          </a:p>
          <a:p>
            <a:pPr marL="571500" indent="-514350" eaLnBrk="1" fontAlgn="auto" hangingPunct="1">
              <a:lnSpc>
                <a:spcPct val="80000"/>
              </a:lnSpc>
              <a:spcAft>
                <a:spcPts val="0"/>
              </a:spcAft>
              <a:buFont typeface="+mj-lt"/>
              <a:buAutoNum type="arabicPeriod"/>
              <a:defRPr/>
            </a:pPr>
            <a:endParaRPr lang="en-US" altLang="en-US" dirty="0">
              <a:cs typeface="Arial" panose="020B0604020202020204" pitchFamily="34" charset="0"/>
            </a:endParaRPr>
          </a:p>
          <a:p>
            <a:pPr marL="571500" indent="-514350" eaLnBrk="1" fontAlgn="auto" hangingPunct="1">
              <a:lnSpc>
                <a:spcPct val="80000"/>
              </a:lnSpc>
              <a:spcAft>
                <a:spcPts val="0"/>
              </a:spcAft>
              <a:buFont typeface="+mj-lt"/>
              <a:buAutoNum type="arabicPeriod"/>
              <a:defRPr/>
            </a:pPr>
            <a:r>
              <a:rPr lang="en-US" altLang="en-US" dirty="0">
                <a:cs typeface="Arial" panose="020B0604020202020204" pitchFamily="34" charset="0"/>
              </a:rPr>
              <a:t>Watch your weight</a:t>
            </a:r>
          </a:p>
          <a:p>
            <a:pPr eaLnBrk="1" fontAlgn="auto" hangingPunct="1">
              <a:lnSpc>
                <a:spcPct val="80000"/>
              </a:lnSpc>
              <a:spcAft>
                <a:spcPts val="0"/>
              </a:spcAft>
              <a:buFont typeface="Wingdings" pitchFamily="2" charset="2"/>
              <a:buNone/>
              <a:defRPr/>
            </a:pPr>
            <a:r>
              <a:rPr lang="en-US" altLang="en-US" sz="2400" dirty="0"/>
              <a:t>	</a:t>
            </a:r>
            <a:endParaRPr lang="en-GB" altLang="en-US" sz="2400" dirty="0"/>
          </a:p>
          <a:p>
            <a:pPr eaLnBrk="1" fontAlgn="auto" hangingPunct="1">
              <a:lnSpc>
                <a:spcPct val="80000"/>
              </a:lnSpc>
              <a:spcAft>
                <a:spcPts val="0"/>
              </a:spcAft>
              <a:buFont typeface="Wingdings" pitchFamily="2" charset="2"/>
              <a:buNone/>
              <a:defRPr/>
            </a:pPr>
            <a:endParaRPr lang="en-US" altLang="en-US" sz="2400" b="1" u="sng" dirty="0"/>
          </a:p>
          <a:p>
            <a:pPr eaLnBrk="1" fontAlgn="auto" hangingPunct="1">
              <a:lnSpc>
                <a:spcPct val="80000"/>
              </a:lnSpc>
              <a:spcAft>
                <a:spcPts val="0"/>
              </a:spcAft>
              <a:buFont typeface="Wingdings" pitchFamily="2" charset="2"/>
              <a:buNone/>
              <a:defRPr/>
            </a:pPr>
            <a:r>
              <a:rPr lang="en-US" altLang="en-US" sz="2400" dirty="0"/>
              <a:t>	</a:t>
            </a:r>
          </a:p>
        </p:txBody>
      </p:sp>
      <p:pic>
        <p:nvPicPr>
          <p:cNvPr id="50180" name="Picture 5" descr="Stroke">
            <a:extLst>
              <a:ext uri="{FF2B5EF4-FFF2-40B4-BE49-F238E27FC236}">
                <a16:creationId xmlns:a16="http://schemas.microsoft.com/office/drawing/2014/main" id="{C478D0D3-77F2-0CB6-0913-BF43FDCC04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981075"/>
            <a:ext cx="3163887" cy="307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1" name="Picture 14" descr="D:\download.jpg">
            <a:extLst>
              <a:ext uri="{FF2B5EF4-FFF2-40B4-BE49-F238E27FC236}">
                <a16:creationId xmlns:a16="http://schemas.microsoft.com/office/drawing/2014/main" id="{A3BA5D0F-F785-DAF5-47F0-67C60E4A22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4508500"/>
            <a:ext cx="2735263" cy="2189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82" name="TextBox 1">
            <a:extLst>
              <a:ext uri="{FF2B5EF4-FFF2-40B4-BE49-F238E27FC236}">
                <a16:creationId xmlns:a16="http://schemas.microsoft.com/office/drawing/2014/main" id="{F1AA9BB7-E505-6718-EAFA-F572CD82D864}"/>
              </a:ext>
            </a:extLst>
          </p:cNvPr>
          <p:cNvSpPr txBox="1">
            <a:spLocks noChangeArrowheads="1"/>
          </p:cNvSpPr>
          <p:nvPr/>
        </p:nvSpPr>
        <p:spPr bwMode="auto">
          <a:xfrm>
            <a:off x="4067175" y="5229225"/>
            <a:ext cx="41052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a:t>Different causation so diet not specifically effective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1">
            <a:extLst>
              <a:ext uri="{FF2B5EF4-FFF2-40B4-BE49-F238E27FC236}">
                <a16:creationId xmlns:a16="http://schemas.microsoft.com/office/drawing/2014/main" id="{CC8AEF7F-1546-978E-05D9-DA891FD21304}"/>
              </a:ext>
            </a:extLst>
          </p:cNvPr>
          <p:cNvSpPr>
            <a:spLocks noChangeArrowheads="1"/>
          </p:cNvSpPr>
          <p:nvPr/>
        </p:nvSpPr>
        <p:spPr bwMode="auto">
          <a:xfrm>
            <a:off x="107950" y="260350"/>
            <a:ext cx="29511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GB" altLang="en-US" sz="5400">
                <a:solidFill>
                  <a:srgbClr val="FF0000"/>
                </a:solidFill>
                <a:latin typeface="Times New Roman" panose="02020603050405020304" pitchFamily="18" charset="0"/>
              </a:rPr>
              <a:t>Diabetes</a:t>
            </a:r>
          </a:p>
        </p:txBody>
      </p:sp>
      <p:pic>
        <p:nvPicPr>
          <p:cNvPr id="51203" name="Picture 2" descr="https://upload.wikimedia.org/wikipedia/commons/thumb/0/01/Main_symptoms_of_diabetes.svg/2000px-Main_symptoms_of_diabetes.svg.png">
            <a:extLst>
              <a:ext uri="{FF2B5EF4-FFF2-40B4-BE49-F238E27FC236}">
                <a16:creationId xmlns:a16="http://schemas.microsoft.com/office/drawing/2014/main" id="{6F4DA915-23DD-379E-9D8F-6B05B158C4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60800"/>
            <a:ext cx="22653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4" name="Picture 5" descr="Main features of diabetes mellitus (15K bytes)">
            <a:extLst>
              <a:ext uri="{FF2B5EF4-FFF2-40B4-BE49-F238E27FC236}">
                <a16:creationId xmlns:a16="http://schemas.microsoft.com/office/drawing/2014/main" id="{B4979F78-DD8D-06BA-7B08-4793DD4BDC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9275" y="69850"/>
            <a:ext cx="7324725" cy="652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9133DA4A-B36B-834D-6818-92279136F365}"/>
              </a:ext>
            </a:extLst>
          </p:cNvPr>
          <p:cNvSpPr>
            <a:spLocks noGrp="1" noChangeArrowheads="1"/>
          </p:cNvSpPr>
          <p:nvPr>
            <p:ph type="title"/>
          </p:nvPr>
        </p:nvSpPr>
        <p:spPr>
          <a:xfrm>
            <a:off x="611188" y="333375"/>
            <a:ext cx="7772400" cy="585788"/>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ctr" eaLnBrk="1" hangingPunct="1"/>
            <a:r>
              <a:rPr lang="en-US" altLang="en-US"/>
              <a:t>Treatment of Diabetes</a:t>
            </a:r>
          </a:p>
        </p:txBody>
      </p:sp>
      <p:sp>
        <p:nvSpPr>
          <p:cNvPr id="53251" name="Rectangle 3">
            <a:extLst>
              <a:ext uri="{FF2B5EF4-FFF2-40B4-BE49-F238E27FC236}">
                <a16:creationId xmlns:a16="http://schemas.microsoft.com/office/drawing/2014/main" id="{B4F7622F-5CAA-D15A-97D5-9742194BFDBD}"/>
              </a:ext>
            </a:extLst>
          </p:cNvPr>
          <p:cNvSpPr>
            <a:spLocks noGrp="1" noChangeArrowheads="1"/>
          </p:cNvSpPr>
          <p:nvPr>
            <p:ph idx="1"/>
          </p:nvPr>
        </p:nvSpPr>
        <p:spPr>
          <a:xfrm>
            <a:off x="468313" y="1268413"/>
            <a:ext cx="8305800" cy="5113337"/>
          </a:xfrm>
        </p:spPr>
        <p:txBody>
          <a:bodyPr lIns="90488" tIns="44450" rIns="90488" bIns="44450" rtlCol="0">
            <a:normAutofit/>
          </a:bodyPr>
          <a:lstStyle/>
          <a:p>
            <a:pPr marL="0" indent="0" algn="ctr" eaLnBrk="1" fontAlgn="auto" hangingPunct="1">
              <a:spcAft>
                <a:spcPts val="0"/>
              </a:spcAft>
              <a:buFontTx/>
              <a:buNone/>
              <a:defRPr/>
            </a:pPr>
            <a:r>
              <a:rPr lang="en-US" dirty="0">
                <a:solidFill>
                  <a:srgbClr val="FF0000"/>
                </a:solidFill>
              </a:rPr>
              <a:t>Diet plays a major role</a:t>
            </a:r>
            <a:r>
              <a:rPr lang="en-US" dirty="0"/>
              <a:t>.</a:t>
            </a:r>
          </a:p>
          <a:p>
            <a:pPr eaLnBrk="1" fontAlgn="auto" hangingPunct="1">
              <a:spcAft>
                <a:spcPts val="0"/>
              </a:spcAft>
              <a:defRPr/>
            </a:pPr>
            <a:endParaRPr lang="en-US" dirty="0"/>
          </a:p>
          <a:p>
            <a:pPr marL="0" indent="0" algn="ctr" eaLnBrk="1" fontAlgn="auto" hangingPunct="1">
              <a:spcAft>
                <a:spcPts val="0"/>
              </a:spcAft>
              <a:buFont typeface="Arial" panose="020B0604020202020204" pitchFamily="34" charset="0"/>
              <a:buNone/>
              <a:defRPr/>
            </a:pPr>
            <a:r>
              <a:rPr lang="en-US" dirty="0"/>
              <a:t>Diabetics are encouraged to keep track of the amount of CHO in the diet and understand the </a:t>
            </a:r>
            <a:r>
              <a:rPr lang="en-US" dirty="0" err="1"/>
              <a:t>glycaemic</a:t>
            </a:r>
            <a:r>
              <a:rPr lang="en-US" dirty="0"/>
              <a:t> impact of foods.</a:t>
            </a:r>
          </a:p>
          <a:p>
            <a:pPr marL="0" indent="0" algn="ctr" eaLnBrk="1" fontAlgn="auto" hangingPunct="1">
              <a:spcAft>
                <a:spcPts val="0"/>
              </a:spcAft>
              <a:buFont typeface="Arial" panose="020B0604020202020204" pitchFamily="34" charset="0"/>
              <a:buNone/>
              <a:defRPr/>
            </a:pPr>
            <a:endParaRPr lang="en-US" dirty="0"/>
          </a:p>
          <a:p>
            <a:pPr marL="0" indent="0" algn="ctr" eaLnBrk="1" fontAlgn="auto" hangingPunct="1">
              <a:spcAft>
                <a:spcPts val="0"/>
              </a:spcAft>
              <a:buFont typeface="Arial" panose="020B0604020202020204" pitchFamily="34" charset="0"/>
              <a:buNone/>
              <a:defRPr/>
            </a:pPr>
            <a:endParaRPr lang="en-US" dirty="0"/>
          </a:p>
          <a:p>
            <a:pPr marL="0" indent="0" algn="ctr" eaLnBrk="1" fontAlgn="auto" hangingPunct="1">
              <a:spcAft>
                <a:spcPts val="0"/>
              </a:spcAft>
              <a:buFont typeface="Arial" panose="020B0604020202020204" pitchFamily="34" charset="0"/>
              <a:buNone/>
              <a:defRPr/>
            </a:pPr>
            <a:r>
              <a:rPr lang="en-US" sz="3600" dirty="0">
                <a:solidFill>
                  <a:srgbClr val="FF0000"/>
                </a:solidFill>
              </a:rPr>
              <a:t>Mediterranean Diet</a:t>
            </a:r>
          </a:p>
          <a:p>
            <a:pPr marL="0" indent="0" algn="ctr" eaLnBrk="1" fontAlgn="auto" hangingPunct="1">
              <a:spcAft>
                <a:spcPts val="0"/>
              </a:spcAft>
              <a:buFont typeface="Arial" panose="020B0604020202020204" pitchFamily="34" charset="0"/>
              <a:buNone/>
              <a:defRPr/>
            </a:pPr>
            <a:r>
              <a:rPr lang="en-US" sz="3600" dirty="0">
                <a:solidFill>
                  <a:srgbClr val="FF0000"/>
                </a:solidFill>
              </a:rPr>
              <a:t>DASH Diet</a:t>
            </a:r>
          </a:p>
          <a:p>
            <a:pPr marL="0" indent="0" algn="ctr" eaLnBrk="1" fontAlgn="auto" hangingPunct="1">
              <a:spcAft>
                <a:spcPts val="0"/>
              </a:spcAft>
              <a:buFont typeface="Arial" panose="020B0604020202020204" pitchFamily="34" charset="0"/>
              <a:buNone/>
              <a:defRPr/>
            </a:pPr>
            <a:r>
              <a:rPr lang="en-US" sz="3600" dirty="0">
                <a:solidFill>
                  <a:srgbClr val="FF0000"/>
                </a:solidFill>
              </a:rPr>
              <a:t>A(HEI) </a:t>
            </a:r>
            <a:r>
              <a:rPr lang="en-GB" sz="2800" dirty="0">
                <a:solidFill>
                  <a:srgbClr val="202124"/>
                </a:solidFill>
                <a:latin typeface="arial" panose="020B0604020202020204" pitchFamily="34" charset="0"/>
              </a:rPr>
              <a:t>The Alternative Healthy Eating Index (AHEI) </a:t>
            </a:r>
            <a:r>
              <a:rPr lang="en-GB" sz="2800" b="1" dirty="0">
                <a:solidFill>
                  <a:srgbClr val="202124"/>
                </a:solidFill>
                <a:latin typeface="arial" panose="020B0604020202020204" pitchFamily="34" charset="0"/>
              </a:rPr>
              <a:t>assigns ratings to foods and nutrients predictive of chronic disease</a:t>
            </a:r>
            <a:r>
              <a:rPr lang="en-GB" sz="2800" dirty="0">
                <a:solidFill>
                  <a:srgbClr val="202124"/>
                </a:solidFill>
                <a:latin typeface="arial" panose="020B0604020202020204" pitchFamily="34" charset="0"/>
              </a:rPr>
              <a:t>.</a:t>
            </a:r>
            <a:endParaRPr lang="en-US" sz="3600" dirty="0">
              <a:solidFill>
                <a:srgbClr val="FF0000"/>
              </a:solidFill>
            </a:endParaRP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4E6987ED-49D9-69F5-B26F-386E9577B48A}"/>
              </a:ext>
            </a:extLst>
          </p:cNvPr>
          <p:cNvSpPr>
            <a:spLocks noGrp="1" noChangeArrowheads="1"/>
          </p:cNvSpPr>
          <p:nvPr>
            <p:ph type="title"/>
          </p:nvPr>
        </p:nvSpPr>
        <p:spPr>
          <a:xfrm>
            <a:off x="628650" y="365125"/>
            <a:ext cx="7886700" cy="903288"/>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ctr" eaLnBrk="1" hangingPunct="1"/>
            <a:r>
              <a:rPr lang="en-US" altLang="en-US"/>
              <a:t>Strategies of Carbohydrate Control</a:t>
            </a:r>
          </a:p>
        </p:txBody>
      </p:sp>
      <p:sp>
        <p:nvSpPr>
          <p:cNvPr id="61443" name="Rectangle 3">
            <a:extLst>
              <a:ext uri="{FF2B5EF4-FFF2-40B4-BE49-F238E27FC236}">
                <a16:creationId xmlns:a16="http://schemas.microsoft.com/office/drawing/2014/main" id="{2AA5A17B-666C-942E-D35D-09966012E533}"/>
              </a:ext>
            </a:extLst>
          </p:cNvPr>
          <p:cNvSpPr>
            <a:spLocks noGrp="1" noChangeArrowheads="1"/>
          </p:cNvSpPr>
          <p:nvPr>
            <p:ph idx="1"/>
          </p:nvPr>
        </p:nvSpPr>
        <p:spPr>
          <a:xfrm>
            <a:off x="622300" y="1484313"/>
            <a:ext cx="7886700" cy="1460500"/>
          </a:xfrm>
        </p:spPr>
        <p:txBody>
          <a:bodyPr lIns="90488" tIns="44450" rIns="90488" bIns="44450" rtlCol="0">
            <a:normAutofit/>
          </a:bodyPr>
          <a:lstStyle/>
          <a:p>
            <a:pPr eaLnBrk="1" fontAlgn="auto" hangingPunct="1">
              <a:spcAft>
                <a:spcPts val="0"/>
              </a:spcAft>
              <a:buFontTx/>
              <a:buNone/>
              <a:defRPr/>
            </a:pPr>
            <a:r>
              <a:rPr lang="en-US" altLang="en-US" dirty="0">
                <a:solidFill>
                  <a:srgbClr val="0070C0"/>
                </a:solidFill>
              </a:rPr>
              <a:t>Exchange Lists</a:t>
            </a:r>
          </a:p>
          <a:p>
            <a:pPr eaLnBrk="1" fontAlgn="auto" hangingPunct="1">
              <a:spcAft>
                <a:spcPts val="0"/>
              </a:spcAft>
              <a:defRPr/>
            </a:pPr>
            <a:endParaRPr lang="en-US" altLang="en-US" dirty="0">
              <a:solidFill>
                <a:srgbClr val="0070C0"/>
              </a:solidFill>
            </a:endParaRPr>
          </a:p>
          <a:p>
            <a:pPr marL="0" indent="0" eaLnBrk="1" fontAlgn="auto" hangingPunct="1">
              <a:spcAft>
                <a:spcPts val="0"/>
              </a:spcAft>
              <a:buFont typeface="Arial" panose="020B0604020202020204" pitchFamily="34" charset="0"/>
              <a:buNone/>
              <a:defRPr/>
            </a:pPr>
            <a:r>
              <a:rPr lang="en-US" altLang="en-US" dirty="0">
                <a:solidFill>
                  <a:srgbClr val="FF0000"/>
                </a:solidFill>
              </a:rPr>
              <a:t>Carbohydrate counting- Very basic, allows a little more freedom and variety</a:t>
            </a:r>
            <a:r>
              <a:rPr lang="en-US" altLang="en-US" dirty="0"/>
              <a:t>.</a:t>
            </a:r>
          </a:p>
        </p:txBody>
      </p:sp>
      <p:sp>
        <p:nvSpPr>
          <p:cNvPr id="54276" name="Rectangle 3">
            <a:extLst>
              <a:ext uri="{FF2B5EF4-FFF2-40B4-BE49-F238E27FC236}">
                <a16:creationId xmlns:a16="http://schemas.microsoft.com/office/drawing/2014/main" id="{41EEAD72-26BD-BECD-B5C8-A8FDB7235279}"/>
              </a:ext>
            </a:extLst>
          </p:cNvPr>
          <p:cNvSpPr txBox="1">
            <a:spLocks noChangeArrowheads="1"/>
          </p:cNvSpPr>
          <p:nvPr/>
        </p:nvSpPr>
        <p:spPr bwMode="auto">
          <a:xfrm>
            <a:off x="622300" y="3213100"/>
            <a:ext cx="7886700"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r>
              <a:rPr lang="en-US" altLang="en-US" sz="3200">
                <a:solidFill>
                  <a:srgbClr val="0070C0"/>
                </a:solidFill>
              </a:rPr>
              <a:t>Eat a diet low in saturated and total fat.</a:t>
            </a:r>
          </a:p>
          <a:p>
            <a:pPr eaLnBrk="1" hangingPunct="1"/>
            <a:r>
              <a:rPr lang="en-US" altLang="en-US" sz="3200">
                <a:solidFill>
                  <a:srgbClr val="0070C0"/>
                </a:solidFill>
              </a:rPr>
              <a:t>Eat a diet moderate in sodium and sugar.</a:t>
            </a:r>
          </a:p>
          <a:p>
            <a:pPr eaLnBrk="1" hangingPunct="1"/>
            <a:r>
              <a:rPr lang="en-US" altLang="en-US" sz="3200">
                <a:solidFill>
                  <a:srgbClr val="0070C0"/>
                </a:solidFill>
              </a:rPr>
              <a:t>Eat 5 or more fruits and vegetables a day.</a:t>
            </a:r>
          </a:p>
          <a:p>
            <a:pPr eaLnBrk="1" hangingPunct="1"/>
            <a:r>
              <a:rPr lang="en-US" altLang="en-US" sz="3200">
                <a:solidFill>
                  <a:srgbClr val="0070C0"/>
                </a:solidFill>
              </a:rPr>
              <a:t>Choose a diet rich in whole grains.</a:t>
            </a:r>
          </a:p>
          <a:p>
            <a:pPr eaLnBrk="1" hangingPunct="1"/>
            <a:r>
              <a:rPr lang="en-US" altLang="en-US" sz="3200">
                <a:solidFill>
                  <a:srgbClr val="FF0000"/>
                </a:solidFill>
              </a:rPr>
              <a:t>Moderate use of alcohol</a:t>
            </a: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5">
            <a:extLst>
              <a:ext uri="{FF2B5EF4-FFF2-40B4-BE49-F238E27FC236}">
                <a16:creationId xmlns:a16="http://schemas.microsoft.com/office/drawing/2014/main" id="{7E20D5DF-12A5-49A3-2E1E-37E7A9A821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 y="2141538"/>
            <a:ext cx="2928938" cy="2897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B9619395-B15B-E1B3-70E4-CC390A03700F}"/>
              </a:ext>
            </a:extLst>
          </p:cNvPr>
          <p:cNvSpPr txBox="1">
            <a:spLocks noChangeArrowheads="1"/>
          </p:cNvSpPr>
          <p:nvPr/>
        </p:nvSpPr>
        <p:spPr>
          <a:xfrm>
            <a:off x="3203575" y="1700213"/>
            <a:ext cx="5699125" cy="50419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r>
              <a:rPr lang="en-GB" sz="2400" kern="0" dirty="0">
                <a:solidFill>
                  <a:srgbClr val="FF0000"/>
                </a:solidFill>
              </a:rPr>
              <a:t>Chronic bronchitis</a:t>
            </a:r>
          </a:p>
          <a:p>
            <a:pPr eaLnBrk="1" hangingPunct="1">
              <a:lnSpc>
                <a:spcPct val="90000"/>
              </a:lnSpc>
              <a:defRPr/>
            </a:pPr>
            <a:r>
              <a:rPr lang="en-GB" sz="2400" kern="0" dirty="0">
                <a:solidFill>
                  <a:srgbClr val="FF0000"/>
                </a:solidFill>
              </a:rPr>
              <a:t>Emphysema</a:t>
            </a:r>
          </a:p>
          <a:p>
            <a:pPr eaLnBrk="1" hangingPunct="1">
              <a:lnSpc>
                <a:spcPct val="90000"/>
              </a:lnSpc>
              <a:defRPr/>
            </a:pPr>
            <a:r>
              <a:rPr lang="en-GB" sz="2400" i="1" kern="0" dirty="0"/>
              <a:t>Cystic fibrosis</a:t>
            </a:r>
          </a:p>
          <a:p>
            <a:pPr eaLnBrk="1" hangingPunct="1">
              <a:lnSpc>
                <a:spcPct val="90000"/>
              </a:lnSpc>
              <a:defRPr/>
            </a:pPr>
            <a:r>
              <a:rPr lang="en-GB" sz="2400" kern="0" dirty="0">
                <a:solidFill>
                  <a:srgbClr val="0070C0"/>
                </a:solidFill>
              </a:rPr>
              <a:t>Asthma?</a:t>
            </a:r>
          </a:p>
          <a:p>
            <a:pPr eaLnBrk="1" hangingPunct="1">
              <a:lnSpc>
                <a:spcPct val="90000"/>
              </a:lnSpc>
              <a:defRPr/>
            </a:pPr>
            <a:endParaRPr lang="en-GB" sz="2400" kern="0" dirty="0"/>
          </a:p>
          <a:p>
            <a:pPr eaLnBrk="1" hangingPunct="1">
              <a:lnSpc>
                <a:spcPct val="90000"/>
              </a:lnSpc>
              <a:buFontTx/>
              <a:buNone/>
              <a:defRPr/>
            </a:pPr>
            <a:r>
              <a:rPr lang="en-GB" sz="2400" kern="0" dirty="0"/>
              <a:t>	</a:t>
            </a:r>
            <a:r>
              <a:rPr lang="en-GB" sz="2000" kern="0" dirty="0"/>
              <a:t>Diseases of the lungs in which the airways become narrowed leads to a limitation of the flow of air to and from the lungs causing shortness of breath. </a:t>
            </a:r>
          </a:p>
          <a:p>
            <a:pPr eaLnBrk="1" hangingPunct="1">
              <a:lnSpc>
                <a:spcPct val="90000"/>
              </a:lnSpc>
              <a:buFontTx/>
              <a:buNone/>
              <a:defRPr/>
            </a:pPr>
            <a:endParaRPr lang="en-GB" sz="2000" kern="0" dirty="0"/>
          </a:p>
          <a:p>
            <a:pPr eaLnBrk="1" hangingPunct="1">
              <a:lnSpc>
                <a:spcPct val="90000"/>
              </a:lnSpc>
              <a:buFontTx/>
              <a:buNone/>
              <a:defRPr/>
            </a:pPr>
            <a:r>
              <a:rPr lang="en-GB" sz="2000" kern="0" dirty="0"/>
              <a:t>	</a:t>
            </a:r>
            <a:r>
              <a:rPr lang="en-GB" sz="2000" kern="0" dirty="0">
                <a:solidFill>
                  <a:srgbClr val="FF0000"/>
                </a:solidFill>
              </a:rPr>
              <a:t>The limitation of airflow is poorly reversible and usually gets progressively worse over time. </a:t>
            </a:r>
          </a:p>
        </p:txBody>
      </p:sp>
      <p:sp>
        <p:nvSpPr>
          <p:cNvPr id="5" name="Rectangle 2">
            <a:extLst>
              <a:ext uri="{FF2B5EF4-FFF2-40B4-BE49-F238E27FC236}">
                <a16:creationId xmlns:a16="http://schemas.microsoft.com/office/drawing/2014/main" id="{F716FF3F-8C60-87C3-A850-A7AC14949860}"/>
              </a:ext>
            </a:extLst>
          </p:cNvPr>
          <p:cNvSpPr txBox="1">
            <a:spLocks noChangeArrowheads="1"/>
          </p:cNvSpPr>
          <p:nvPr/>
        </p:nvSpPr>
        <p:spPr>
          <a:xfrm>
            <a:off x="457200" y="274638"/>
            <a:ext cx="8229600" cy="1143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a:lstStyle>
          <a:p>
            <a:pPr eaLnBrk="1" hangingPunct="1">
              <a:defRPr/>
            </a:pPr>
            <a:r>
              <a:rPr lang="en-GB" sz="4000" kern="0"/>
              <a:t>Chronic obstructive pulmonary disease (COPD)</a:t>
            </a:r>
            <a:endParaRPr lang="en-GB" sz="4000" kern="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id="{8EC2623A-16CD-92DC-823F-91286C345FE7}"/>
              </a:ext>
            </a:extLst>
          </p:cNvPr>
          <p:cNvSpPr>
            <a:spLocks noGrp="1"/>
          </p:cNvSpPr>
          <p:nvPr>
            <p:ph/>
          </p:nvPr>
        </p:nvSpPr>
        <p:spPr>
          <a:xfrm>
            <a:off x="457200" y="274638"/>
            <a:ext cx="8229600" cy="6249987"/>
          </a:xfrm>
        </p:spPr>
        <p:txBody>
          <a:bodyPr/>
          <a:lstStyle/>
          <a:p>
            <a:pPr marL="0" indent="0" algn="ctr" eaLnBrk="1" hangingPunct="1">
              <a:buFontTx/>
              <a:buNone/>
            </a:pPr>
            <a:r>
              <a:rPr lang="en-US" altLang="en-US" sz="3200"/>
              <a:t>Dietary Management of COPD</a:t>
            </a:r>
          </a:p>
          <a:p>
            <a:pPr marL="0" indent="0" eaLnBrk="1" hangingPunct="1">
              <a:buFontTx/>
              <a:buNone/>
            </a:pPr>
            <a:endParaRPr lang="en-US" altLang="en-US" sz="3600">
              <a:solidFill>
                <a:srgbClr val="FF0000"/>
              </a:solidFill>
            </a:endParaRPr>
          </a:p>
          <a:p>
            <a:pPr marL="0" indent="0" eaLnBrk="1" hangingPunct="1">
              <a:buFontTx/>
              <a:buNone/>
            </a:pPr>
            <a:r>
              <a:rPr lang="en-US" altLang="en-US" sz="2400">
                <a:solidFill>
                  <a:srgbClr val="FF0000"/>
                </a:solidFill>
              </a:rPr>
              <a:t>Malnutrition </a:t>
            </a:r>
          </a:p>
          <a:p>
            <a:pPr marL="0" indent="0" eaLnBrk="1" hangingPunct="1"/>
            <a:endParaRPr lang="en-US" altLang="en-US" sz="2400"/>
          </a:p>
          <a:p>
            <a:pPr marL="0" indent="0" eaLnBrk="1" hangingPunct="1">
              <a:buFontTx/>
              <a:buNone/>
            </a:pPr>
            <a:r>
              <a:rPr lang="en-US" altLang="en-US" sz="2400">
                <a:solidFill>
                  <a:srgbClr val="FF0000"/>
                </a:solidFill>
              </a:rPr>
              <a:t>People with COPD expend up to 50% more energy for breathing. </a:t>
            </a:r>
          </a:p>
          <a:p>
            <a:pPr marL="0" indent="0" eaLnBrk="1" hangingPunct="1"/>
            <a:endParaRPr lang="en-US" altLang="en-US" sz="2400">
              <a:solidFill>
                <a:srgbClr val="FF0000"/>
              </a:solidFill>
            </a:endParaRPr>
          </a:p>
          <a:p>
            <a:pPr marL="0" indent="0" eaLnBrk="1" hangingPunct="1">
              <a:buFontTx/>
              <a:buNone/>
            </a:pPr>
            <a:r>
              <a:rPr lang="en-US" altLang="en-US" sz="2400"/>
              <a:t>As COPD progresses symptoms such as shortness of breath, taste alterations due to dry mouth, fatigue, early feelings of fullness, etc. can contribute to decreased food intake. </a:t>
            </a:r>
          </a:p>
          <a:p>
            <a:pPr marL="0" indent="0" eaLnBrk="1" hangingPunct="1"/>
            <a:endParaRPr lang="en-US" altLang="en-US" sz="2400"/>
          </a:p>
          <a:p>
            <a:pPr marL="0" indent="0" eaLnBrk="1" hangingPunct="1">
              <a:buFontTx/>
              <a:buNone/>
            </a:pPr>
            <a:r>
              <a:rPr lang="en-US" altLang="en-US" sz="2400"/>
              <a:t>A prolonged decrease in food intake can lead to significant weight loss and malnutrition</a:t>
            </a:r>
            <a:r>
              <a:rPr lang="en-US" altLang="en-US"/>
              <a:t>. </a:t>
            </a:r>
          </a:p>
          <a:p>
            <a:pPr marL="0" indent="0" eaLnBrk="1" hangingPunct="1">
              <a:buFontTx/>
              <a:buNone/>
            </a:pPr>
            <a:endParaRPr lang="en-US" altLang="en-US" sz="2400"/>
          </a:p>
          <a:p>
            <a:pPr marL="0" indent="0" eaLnBrk="1" hangingPunct="1"/>
            <a:endParaRPr lang="en-US" altLang="en-US" sz="2400"/>
          </a:p>
          <a:p>
            <a:pPr marL="0" indent="0" eaLnBrk="1" hangingPunct="1"/>
            <a:endParaRPr lang="en-US" altLang="en-US"/>
          </a:p>
          <a:p>
            <a:pPr marL="0" indent="0" algn="ctr" eaLnBrk="1" hangingPunct="1">
              <a:buFontTx/>
              <a:buNone/>
            </a:pPr>
            <a:endParaRPr lang="en-US" altLang="en-US"/>
          </a:p>
          <a:p>
            <a:pPr marL="0" indent="0" algn="ctr" eaLnBrk="1" hangingPunct="1">
              <a:buFontTx/>
              <a:buNone/>
            </a:pPr>
            <a:endParaRPr lang="en-US"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2">
            <a:extLst>
              <a:ext uri="{FF2B5EF4-FFF2-40B4-BE49-F238E27FC236}">
                <a16:creationId xmlns:a16="http://schemas.microsoft.com/office/drawing/2014/main" id="{A4B8E6EF-3310-FE52-ABD8-B912FB6D5347}"/>
              </a:ext>
            </a:extLst>
          </p:cNvPr>
          <p:cNvSpPr>
            <a:spLocks noGrp="1"/>
          </p:cNvSpPr>
          <p:nvPr>
            <p:ph type="title"/>
          </p:nvPr>
        </p:nvSpPr>
        <p:spPr>
          <a:xfrm>
            <a:off x="628650" y="365125"/>
            <a:ext cx="7886700" cy="400050"/>
          </a:xfrm>
        </p:spPr>
        <p:txBody>
          <a:bodyPr/>
          <a:lstStyle/>
          <a:p>
            <a:pPr algn="ctr" eaLnBrk="1" hangingPunct="1"/>
            <a:r>
              <a:rPr lang="en-US" altLang="en-US"/>
              <a:t>Dietary &amp; Lifestyle Goals</a:t>
            </a:r>
            <a:endParaRPr lang="en-GB" altLang="en-US"/>
          </a:p>
        </p:txBody>
      </p:sp>
      <p:sp>
        <p:nvSpPr>
          <p:cNvPr id="4" name="Content Placeholder 3">
            <a:extLst>
              <a:ext uri="{FF2B5EF4-FFF2-40B4-BE49-F238E27FC236}">
                <a16:creationId xmlns:a16="http://schemas.microsoft.com/office/drawing/2014/main" id="{B2FC12C2-A6C8-DFAC-8B4F-EDDD712EF3CF}"/>
              </a:ext>
            </a:extLst>
          </p:cNvPr>
          <p:cNvSpPr>
            <a:spLocks noGrp="1"/>
          </p:cNvSpPr>
          <p:nvPr>
            <p:ph idx="1"/>
          </p:nvPr>
        </p:nvSpPr>
        <p:spPr/>
        <p:txBody>
          <a:bodyPr rtlCol="0">
            <a:normAutofit/>
          </a:bodyPr>
          <a:lstStyle/>
          <a:p>
            <a:pPr eaLnBrk="1" fontAlgn="auto" hangingPunct="1">
              <a:spcAft>
                <a:spcPts val="0"/>
              </a:spcAft>
              <a:defRPr/>
            </a:pPr>
            <a:r>
              <a:rPr lang="en-US" altLang="en-US" dirty="0"/>
              <a:t>To prevent or reverse malnutrition – </a:t>
            </a:r>
            <a:r>
              <a:rPr lang="en-US" altLang="en-US" dirty="0">
                <a:solidFill>
                  <a:srgbClr val="FF0000"/>
                </a:solidFill>
              </a:rPr>
              <a:t>Energy and food volume</a:t>
            </a:r>
          </a:p>
          <a:p>
            <a:pPr marL="0" indent="0" eaLnBrk="1" fontAlgn="auto" hangingPunct="1">
              <a:spcAft>
                <a:spcPts val="0"/>
              </a:spcAft>
              <a:defRPr/>
            </a:pPr>
            <a:endParaRPr lang="en-US" altLang="en-US" dirty="0"/>
          </a:p>
          <a:p>
            <a:pPr eaLnBrk="1" fontAlgn="auto" hangingPunct="1">
              <a:spcAft>
                <a:spcPts val="0"/>
              </a:spcAft>
              <a:defRPr/>
            </a:pPr>
            <a:r>
              <a:rPr lang="en-US" altLang="en-US" dirty="0"/>
              <a:t>To improve or maintain respiratory function – </a:t>
            </a:r>
            <a:r>
              <a:rPr lang="en-US" altLang="en-US" dirty="0">
                <a:solidFill>
                  <a:srgbClr val="FF0000"/>
                </a:solidFill>
              </a:rPr>
              <a:t>Physical activity</a:t>
            </a:r>
          </a:p>
          <a:p>
            <a:pPr eaLnBrk="1" fontAlgn="auto" hangingPunct="1">
              <a:spcAft>
                <a:spcPts val="0"/>
              </a:spcAft>
              <a:defRPr/>
            </a:pPr>
            <a:endParaRPr lang="en-US" altLang="en-US" dirty="0"/>
          </a:p>
          <a:p>
            <a:pPr eaLnBrk="1" fontAlgn="auto" hangingPunct="1">
              <a:spcAft>
                <a:spcPts val="0"/>
              </a:spcAft>
              <a:defRPr/>
            </a:pPr>
            <a:r>
              <a:rPr lang="en-US" altLang="en-US" dirty="0"/>
              <a:t>Maintain lean tissue mass – </a:t>
            </a:r>
            <a:r>
              <a:rPr lang="en-US" altLang="en-US" dirty="0">
                <a:solidFill>
                  <a:srgbClr val="FF0000"/>
                </a:solidFill>
              </a:rPr>
              <a:t>high protein</a:t>
            </a:r>
          </a:p>
          <a:p>
            <a:pPr eaLnBrk="1" fontAlgn="auto" hangingPunct="1">
              <a:spcAft>
                <a:spcPts val="0"/>
              </a:spcAft>
              <a:defRPr/>
            </a:pPr>
            <a:endParaRPr lang="en-US" altLang="en-US" dirty="0">
              <a:solidFill>
                <a:srgbClr val="FF0000"/>
              </a:solidFill>
            </a:endParaRPr>
          </a:p>
          <a:p>
            <a:pPr eaLnBrk="1" fontAlgn="auto" hangingPunct="1">
              <a:spcAft>
                <a:spcPts val="0"/>
              </a:spcAft>
              <a:defRPr/>
            </a:pPr>
            <a:r>
              <a:rPr lang="en-US" altLang="en-US" dirty="0">
                <a:solidFill>
                  <a:srgbClr val="FF0000"/>
                </a:solidFill>
              </a:rPr>
              <a:t>Stop smoking</a:t>
            </a:r>
          </a:p>
          <a:p>
            <a:pPr eaLnBrk="1" fontAlgn="auto" hangingPunct="1">
              <a:spcAft>
                <a:spcPts val="0"/>
              </a:spcAft>
              <a:defRPr/>
            </a:pPr>
            <a:endParaRPr lang="en-US" altLang="en-US" dirty="0">
              <a:solidFill>
                <a:srgbClr val="FF0000"/>
              </a:solidFill>
            </a:endParaRPr>
          </a:p>
          <a:p>
            <a:pPr eaLnBrk="1" fontAlgn="auto" hangingPunct="1">
              <a:spcAft>
                <a:spcPts val="0"/>
              </a:spcAft>
              <a:defRPr/>
            </a:pPr>
            <a:r>
              <a:rPr lang="en-US" altLang="en-US" dirty="0">
                <a:solidFill>
                  <a:srgbClr val="FF0000"/>
                </a:solidFill>
              </a:rPr>
              <a:t>Improve environmental air quality</a:t>
            </a:r>
          </a:p>
          <a:p>
            <a:pPr eaLnBrk="1" fontAlgn="auto" hangingPunct="1">
              <a:spcAft>
                <a:spcPts val="0"/>
              </a:spcAft>
              <a:defRPr/>
            </a:pP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1">
            <a:extLst>
              <a:ext uri="{FF2B5EF4-FFF2-40B4-BE49-F238E27FC236}">
                <a16:creationId xmlns:a16="http://schemas.microsoft.com/office/drawing/2014/main" id="{CBCB531E-E98D-24D3-0EB7-4610585E4013}"/>
              </a:ext>
            </a:extLst>
          </p:cNvPr>
          <p:cNvSpPr>
            <a:spLocks noChangeArrowheads="1"/>
          </p:cNvSpPr>
          <p:nvPr/>
        </p:nvSpPr>
        <p:spPr bwMode="auto">
          <a:xfrm>
            <a:off x="3059113" y="188913"/>
            <a:ext cx="28670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4000">
                <a:latin typeface="Times New Roman" panose="02020603050405020304" pitchFamily="18" charset="0"/>
              </a:rPr>
              <a:t>Osteoporosis</a:t>
            </a:r>
          </a:p>
        </p:txBody>
      </p:sp>
      <p:pic>
        <p:nvPicPr>
          <p:cNvPr id="59395" name="Picture 19">
            <a:extLst>
              <a:ext uri="{FF2B5EF4-FFF2-40B4-BE49-F238E27FC236}">
                <a16:creationId xmlns:a16="http://schemas.microsoft.com/office/drawing/2014/main" id="{63EC0554-B8C4-1079-FF0F-6CB5E8824B49}"/>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898525"/>
            <a:ext cx="2352675" cy="2674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9396" name="Picture 12">
            <a:extLst>
              <a:ext uri="{FF2B5EF4-FFF2-40B4-BE49-F238E27FC236}">
                <a16:creationId xmlns:a16="http://schemas.microsoft.com/office/drawing/2014/main" id="{7B2EA5D6-EC3D-726B-FAB1-5D0385241CC4}"/>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3716338"/>
            <a:ext cx="2376488" cy="2493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3">
            <a:extLst>
              <a:ext uri="{FF2B5EF4-FFF2-40B4-BE49-F238E27FC236}">
                <a16:creationId xmlns:a16="http://schemas.microsoft.com/office/drawing/2014/main" id="{4D77D94B-17D3-710E-4690-4F7373FA869B}"/>
              </a:ext>
            </a:extLst>
          </p:cNvPr>
          <p:cNvSpPr txBox="1">
            <a:spLocks noChangeArrowheads="1"/>
          </p:cNvSpPr>
          <p:nvPr/>
        </p:nvSpPr>
        <p:spPr>
          <a:xfrm>
            <a:off x="3276600" y="2997200"/>
            <a:ext cx="5410200" cy="3128963"/>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FontTx/>
              <a:buNone/>
              <a:defRPr/>
            </a:pPr>
            <a:r>
              <a:rPr lang="en-GB" altLang="en-US" sz="2000" kern="0" dirty="0"/>
              <a:t>	Genetics (70-80%)</a:t>
            </a:r>
          </a:p>
          <a:p>
            <a:pPr marL="0" indent="0" eaLnBrk="1" hangingPunct="1">
              <a:lnSpc>
                <a:spcPct val="90000"/>
              </a:lnSpc>
              <a:buFontTx/>
              <a:buNone/>
              <a:defRPr/>
            </a:pPr>
            <a:r>
              <a:rPr lang="en-GB" altLang="en-US" sz="2000" kern="0" dirty="0"/>
              <a:t>	Nutrition</a:t>
            </a:r>
          </a:p>
          <a:p>
            <a:pPr marL="0" indent="0" eaLnBrk="1" hangingPunct="1">
              <a:lnSpc>
                <a:spcPct val="90000"/>
              </a:lnSpc>
              <a:buFontTx/>
              <a:buNone/>
              <a:defRPr/>
            </a:pPr>
            <a:r>
              <a:rPr lang="en-GB" altLang="en-US" sz="2000" kern="0" dirty="0"/>
              <a:t>	Hormones</a:t>
            </a:r>
          </a:p>
          <a:p>
            <a:pPr marL="0" indent="0" eaLnBrk="1" hangingPunct="1">
              <a:lnSpc>
                <a:spcPct val="90000"/>
              </a:lnSpc>
              <a:buFontTx/>
              <a:buNone/>
              <a:defRPr/>
            </a:pPr>
            <a:r>
              <a:rPr lang="en-GB" altLang="en-US" sz="2000" kern="0" dirty="0"/>
              <a:t>	Environmental influences</a:t>
            </a:r>
          </a:p>
          <a:p>
            <a:pPr marL="0" indent="0" eaLnBrk="1" hangingPunct="1">
              <a:lnSpc>
                <a:spcPct val="90000"/>
              </a:lnSpc>
              <a:buFontTx/>
              <a:buNone/>
              <a:defRPr/>
            </a:pPr>
            <a:r>
              <a:rPr lang="en-GB" altLang="en-US" sz="2000" kern="0" dirty="0"/>
              <a:t>	Physical activity</a:t>
            </a:r>
          </a:p>
          <a:p>
            <a:pPr marL="0" indent="0" eaLnBrk="1" hangingPunct="1">
              <a:lnSpc>
                <a:spcPct val="90000"/>
              </a:lnSpc>
              <a:buFontTx/>
              <a:buNone/>
              <a:defRPr/>
            </a:pPr>
            <a:endParaRPr lang="en-GB" altLang="en-US" sz="2000" kern="0" dirty="0"/>
          </a:p>
          <a:p>
            <a:pPr eaLnBrk="1" hangingPunct="1">
              <a:lnSpc>
                <a:spcPct val="90000"/>
              </a:lnSpc>
              <a:buFont typeface="Wingdings" pitchFamily="2" charset="2"/>
              <a:buNone/>
              <a:defRPr/>
            </a:pPr>
            <a:r>
              <a:rPr lang="en-GB" altLang="en-US" sz="2000" kern="0" dirty="0"/>
              <a:t>	May also be influenced by disease and drugs such as long term steroids use</a:t>
            </a:r>
          </a:p>
        </p:txBody>
      </p:sp>
      <p:sp>
        <p:nvSpPr>
          <p:cNvPr id="7" name="Rectangle 2">
            <a:extLst>
              <a:ext uri="{FF2B5EF4-FFF2-40B4-BE49-F238E27FC236}">
                <a16:creationId xmlns:a16="http://schemas.microsoft.com/office/drawing/2014/main" id="{B57B1BC8-3565-2BE7-C111-4B02DC14986A}"/>
              </a:ext>
            </a:extLst>
          </p:cNvPr>
          <p:cNvSpPr txBox="1">
            <a:spLocks noChangeArrowheads="1"/>
          </p:cNvSpPr>
          <p:nvPr/>
        </p:nvSpPr>
        <p:spPr>
          <a:xfrm>
            <a:off x="3081338" y="1484313"/>
            <a:ext cx="5689600" cy="1143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a:lstStyle>
          <a:p>
            <a:pPr eaLnBrk="1" hangingPunct="1">
              <a:defRPr/>
            </a:pPr>
            <a:r>
              <a:rPr lang="en-GB" altLang="en-US" sz="4000" kern="0" dirty="0"/>
              <a:t>Factors influencing bone strength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30394652-1274-258C-7CB3-F074600C1815}"/>
              </a:ext>
            </a:extLst>
          </p:cNvPr>
          <p:cNvSpPr>
            <a:spLocks noChangeArrowheads="1"/>
          </p:cNvSpPr>
          <p:nvPr/>
        </p:nvSpPr>
        <p:spPr bwMode="auto">
          <a:xfrm>
            <a:off x="914400" y="63246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latin typeface="Arial" panose="020B0604020202020204" pitchFamily="34" charset="0"/>
            </a:endParaRPr>
          </a:p>
        </p:txBody>
      </p:sp>
      <p:sp>
        <p:nvSpPr>
          <p:cNvPr id="60419" name="Rectangle 3">
            <a:extLst>
              <a:ext uri="{FF2B5EF4-FFF2-40B4-BE49-F238E27FC236}">
                <a16:creationId xmlns:a16="http://schemas.microsoft.com/office/drawing/2014/main" id="{0F51CC9E-09F1-2215-0283-5064D2871382}"/>
              </a:ext>
            </a:extLst>
          </p:cNvPr>
          <p:cNvSpPr>
            <a:spLocks noChangeArrowheads="1"/>
          </p:cNvSpPr>
          <p:nvPr/>
        </p:nvSpPr>
        <p:spPr bwMode="auto">
          <a:xfrm>
            <a:off x="3352800" y="63246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latin typeface="Arial" panose="020B0604020202020204" pitchFamily="34" charset="0"/>
            </a:endParaRPr>
          </a:p>
        </p:txBody>
      </p:sp>
      <p:sp>
        <p:nvSpPr>
          <p:cNvPr id="71684" name="Rectangle 4">
            <a:extLst>
              <a:ext uri="{FF2B5EF4-FFF2-40B4-BE49-F238E27FC236}">
                <a16:creationId xmlns:a16="http://schemas.microsoft.com/office/drawing/2014/main" id="{ACD28D75-984C-6D8D-8C83-E97E0339D0F3}"/>
              </a:ext>
            </a:extLst>
          </p:cNvPr>
          <p:cNvSpPr>
            <a:spLocks noGrp="1" noChangeArrowheads="1"/>
          </p:cNvSpPr>
          <p:nvPr>
            <p:ph type="title"/>
          </p:nvPr>
        </p:nvSpPr>
        <p:spPr>
          <a:xfrm>
            <a:off x="685800" y="609600"/>
            <a:ext cx="7772400" cy="371475"/>
          </a:xfrm>
        </p:spPr>
        <p:txBody>
          <a:bodyPr lIns="90488" tIns="44450" rIns="90488" bIns="44450" rtlCol="0" anchor="b">
            <a:normAutofit fontScale="90000"/>
          </a:bodyPr>
          <a:lstStyle/>
          <a:p>
            <a:pPr algn="ctr" eaLnBrk="1" fontAlgn="auto" hangingPunct="1">
              <a:spcAft>
                <a:spcPts val="0"/>
              </a:spcAft>
              <a:defRPr/>
            </a:pPr>
            <a:r>
              <a:rPr lang="en-US" altLang="en-US" dirty="0"/>
              <a:t>Prevention</a:t>
            </a:r>
          </a:p>
        </p:txBody>
      </p:sp>
      <p:sp>
        <p:nvSpPr>
          <p:cNvPr id="60421" name="Rectangle 5">
            <a:extLst>
              <a:ext uri="{FF2B5EF4-FFF2-40B4-BE49-F238E27FC236}">
                <a16:creationId xmlns:a16="http://schemas.microsoft.com/office/drawing/2014/main" id="{EAFC45BE-88C3-2EAD-C2E1-9153B621FD6F}"/>
              </a:ext>
            </a:extLst>
          </p:cNvPr>
          <p:cNvSpPr>
            <a:spLocks noGrp="1" noChangeArrowheads="1"/>
          </p:cNvSpPr>
          <p:nvPr>
            <p:ph idx="1"/>
          </p:nvPr>
        </p:nvSpPr>
        <p:spPr>
          <a:xfrm>
            <a:off x="685800" y="1125538"/>
            <a:ext cx="7772400" cy="4970462"/>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en-US" sz="2400"/>
              <a:t>Building strong bones in childhood and adolescence is the best defense.</a:t>
            </a:r>
          </a:p>
          <a:p>
            <a:pPr eaLnBrk="1" hangingPunct="1"/>
            <a:endParaRPr lang="en-US" altLang="en-US" sz="2400"/>
          </a:p>
          <a:p>
            <a:pPr eaLnBrk="1" hangingPunct="1"/>
            <a:r>
              <a:rPr lang="en-US" altLang="en-US" sz="2400">
                <a:solidFill>
                  <a:srgbClr val="FF0000"/>
                </a:solidFill>
              </a:rPr>
              <a:t>A balanced diet rich in calcium and vitamin D</a:t>
            </a:r>
          </a:p>
          <a:p>
            <a:pPr eaLnBrk="1" hangingPunct="1"/>
            <a:endParaRPr lang="en-US" altLang="en-US" sz="2400"/>
          </a:p>
          <a:p>
            <a:pPr eaLnBrk="1" hangingPunct="1"/>
            <a:r>
              <a:rPr lang="en-US" altLang="en-US" sz="2400"/>
              <a:t>Weight bearing exercise</a:t>
            </a:r>
          </a:p>
          <a:p>
            <a:pPr eaLnBrk="1" hangingPunct="1"/>
            <a:endParaRPr lang="en-US" altLang="en-US" sz="2400"/>
          </a:p>
          <a:p>
            <a:pPr eaLnBrk="1" hangingPunct="1"/>
            <a:r>
              <a:rPr lang="en-US" altLang="en-US" sz="2400"/>
              <a:t>A healthy lifestyle with no smoking or excessive alcohol intake.</a:t>
            </a:r>
          </a:p>
          <a:p>
            <a:pPr eaLnBrk="1" hangingPunct="1"/>
            <a:endParaRPr lang="en-US" altLang="en-US" sz="2400"/>
          </a:p>
          <a:p>
            <a:pPr eaLnBrk="1" hangingPunct="1"/>
            <a:r>
              <a:rPr lang="en-US" altLang="en-US" sz="2400"/>
              <a:t>Bone density testing and medication when appropriate.</a:t>
            </a:r>
          </a:p>
        </p:txBody>
      </p:sp>
    </p:spTree>
  </p:cSld>
  <p:clrMapOvr>
    <a:masterClrMapping/>
  </p:clrMapOvr>
  <p:transition spd="slow">
    <p:cut/>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1">
            <a:extLst>
              <a:ext uri="{FF2B5EF4-FFF2-40B4-BE49-F238E27FC236}">
                <a16:creationId xmlns:a16="http://schemas.microsoft.com/office/drawing/2014/main" id="{EBFB819A-7411-E894-E2D0-6CCF86FC3190}"/>
              </a:ext>
            </a:extLst>
          </p:cNvPr>
          <p:cNvSpPr>
            <a:spLocks noChangeArrowheads="1"/>
          </p:cNvSpPr>
          <p:nvPr/>
        </p:nvSpPr>
        <p:spPr bwMode="auto">
          <a:xfrm>
            <a:off x="1835150" y="346075"/>
            <a:ext cx="5511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3600">
                <a:latin typeface="Times New Roman" panose="02020603050405020304" pitchFamily="18" charset="0"/>
              </a:rPr>
              <a:t>Allergies &amp; Hypersensitivity</a:t>
            </a:r>
          </a:p>
        </p:txBody>
      </p:sp>
      <p:pic>
        <p:nvPicPr>
          <p:cNvPr id="62467" name="Picture 1">
            <a:extLst>
              <a:ext uri="{FF2B5EF4-FFF2-40B4-BE49-F238E27FC236}">
                <a16:creationId xmlns:a16="http://schemas.microsoft.com/office/drawing/2014/main" id="{4586AE6A-B3CE-C06F-6EEC-BA435A1105D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19100" y="3573463"/>
            <a:ext cx="3721100"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AF0FD708-6205-F870-A4BE-0C9C914FD016}"/>
              </a:ext>
            </a:extLst>
          </p:cNvPr>
          <p:cNvSpPr txBox="1">
            <a:spLocks noChangeArrowheads="1"/>
          </p:cNvSpPr>
          <p:nvPr/>
        </p:nvSpPr>
        <p:spPr>
          <a:xfrm>
            <a:off x="4265613" y="3381375"/>
            <a:ext cx="4878387" cy="3073400"/>
          </a:xfrm>
          <a:prstGeom prst="rect">
            <a:avLst/>
          </a:prstGeom>
        </p:spPr>
        <p:txBody>
          <a:bodyPr lIns="90488" tIns="44450" rIns="90488" bIns="44450"/>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spcAft>
                <a:spcPct val="20000"/>
              </a:spcAft>
              <a:defRPr/>
            </a:pPr>
            <a:r>
              <a:rPr lang="en-US" sz="2000" kern="0" dirty="0"/>
              <a:t>Symptoms may occur within minutes to two hours after ingestion</a:t>
            </a:r>
          </a:p>
          <a:p>
            <a:pPr eaLnBrk="1" hangingPunct="1">
              <a:lnSpc>
                <a:spcPct val="90000"/>
              </a:lnSpc>
              <a:spcAft>
                <a:spcPct val="20000"/>
              </a:spcAft>
              <a:defRPr/>
            </a:pPr>
            <a:r>
              <a:rPr lang="en-US" sz="2000" kern="0" dirty="0"/>
              <a:t>Almost any food can cause a reaction (over 160 linked)</a:t>
            </a:r>
            <a:endParaRPr lang="en-US" sz="1100" kern="0" dirty="0"/>
          </a:p>
          <a:p>
            <a:pPr eaLnBrk="1" hangingPunct="1">
              <a:lnSpc>
                <a:spcPct val="90000"/>
              </a:lnSpc>
              <a:spcAft>
                <a:spcPct val="20000"/>
              </a:spcAft>
              <a:defRPr/>
            </a:pPr>
            <a:r>
              <a:rPr lang="en-US" sz="2000" kern="0" dirty="0"/>
              <a:t>There is no </a:t>
            </a:r>
            <a:r>
              <a:rPr lang="en-US" sz="2000" kern="0" dirty="0">
                <a:solidFill>
                  <a:srgbClr val="FF0000"/>
                </a:solidFill>
              </a:rPr>
              <a:t>medical</a:t>
            </a:r>
            <a:r>
              <a:rPr lang="en-US" sz="2000" kern="0" dirty="0"/>
              <a:t> cure for food allergy?</a:t>
            </a:r>
            <a:endParaRPr lang="en-US" sz="1100" kern="0" dirty="0"/>
          </a:p>
          <a:p>
            <a:pPr eaLnBrk="1" hangingPunct="1">
              <a:lnSpc>
                <a:spcPct val="90000"/>
              </a:lnSpc>
              <a:spcAft>
                <a:spcPct val="20000"/>
              </a:spcAft>
              <a:defRPr/>
            </a:pPr>
            <a:r>
              <a:rPr lang="en-US" sz="2000" kern="0" dirty="0"/>
              <a:t>Complete and strict avoidance is the only way to prevent a reaction</a:t>
            </a:r>
          </a:p>
          <a:p>
            <a:pPr eaLnBrk="1" hangingPunct="1">
              <a:lnSpc>
                <a:spcPct val="90000"/>
              </a:lnSpc>
              <a:spcAft>
                <a:spcPct val="20000"/>
              </a:spcAft>
              <a:buFont typeface="Wingdings" charset="0"/>
              <a:buNone/>
              <a:defRPr/>
            </a:pPr>
            <a:endParaRPr lang="en-US" sz="2000" kern="0" dirty="0"/>
          </a:p>
        </p:txBody>
      </p:sp>
      <p:sp>
        <p:nvSpPr>
          <p:cNvPr id="5" name="Rectangle 3">
            <a:extLst>
              <a:ext uri="{FF2B5EF4-FFF2-40B4-BE49-F238E27FC236}">
                <a16:creationId xmlns:a16="http://schemas.microsoft.com/office/drawing/2014/main" id="{FD298CAC-9551-4740-4DCC-B96BBE08D587}"/>
              </a:ext>
            </a:extLst>
          </p:cNvPr>
          <p:cNvSpPr txBox="1">
            <a:spLocks noChangeArrowheads="1"/>
          </p:cNvSpPr>
          <p:nvPr/>
        </p:nvSpPr>
        <p:spPr>
          <a:xfrm>
            <a:off x="1588" y="1196975"/>
            <a:ext cx="8891587" cy="2058988"/>
          </a:xfrm>
          <a:prstGeom prst="rect">
            <a:avLst/>
          </a:prstGeom>
        </p:spPr>
        <p:txBody>
          <a:bodyPr lIns="90488" tIns="44450" rIns="90488" bIns="44450"/>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Aft>
                <a:spcPct val="20000"/>
              </a:spcAft>
              <a:defRPr/>
            </a:pPr>
            <a:r>
              <a:rPr lang="en-US" altLang="en-US" sz="2000" kern="0" dirty="0">
                <a:solidFill>
                  <a:srgbClr val="FF0000"/>
                </a:solidFill>
              </a:rPr>
              <a:t>A food allergy is an abnormal response by the immune system to a food protein.</a:t>
            </a:r>
          </a:p>
          <a:p>
            <a:pPr eaLnBrk="1" hangingPunct="1">
              <a:spcAft>
                <a:spcPct val="20000"/>
              </a:spcAft>
              <a:buFont typeface="Wingdings" pitchFamily="2" charset="2"/>
              <a:buNone/>
              <a:defRPr/>
            </a:pPr>
            <a:endParaRPr lang="en-US" altLang="en-US" sz="2000" kern="0" dirty="0">
              <a:solidFill>
                <a:srgbClr val="FF0000"/>
              </a:solidFill>
            </a:endParaRPr>
          </a:p>
          <a:p>
            <a:pPr eaLnBrk="1" hangingPunct="1">
              <a:spcAft>
                <a:spcPct val="20000"/>
              </a:spcAft>
              <a:defRPr/>
            </a:pPr>
            <a:r>
              <a:rPr lang="en-US" altLang="en-US" sz="2000" kern="0" dirty="0">
                <a:solidFill>
                  <a:srgbClr val="FF0000"/>
                </a:solidFill>
              </a:rPr>
              <a:t>When the food is eaten, the immune system releases histamine and other chemicals to </a:t>
            </a:r>
            <a:r>
              <a:rPr lang="ja-JP" altLang="en-US" sz="2000" kern="0" dirty="0">
                <a:solidFill>
                  <a:srgbClr val="FF0000"/>
                </a:solidFill>
              </a:rPr>
              <a:t>“</a:t>
            </a:r>
            <a:r>
              <a:rPr lang="en-US" altLang="ja-JP" sz="2000" kern="0" dirty="0">
                <a:solidFill>
                  <a:srgbClr val="FF0000"/>
                </a:solidFill>
              </a:rPr>
              <a:t>attack</a:t>
            </a:r>
            <a:r>
              <a:rPr lang="ja-JP" altLang="en-US" sz="2000" kern="0" dirty="0">
                <a:solidFill>
                  <a:srgbClr val="FF0000"/>
                </a:solidFill>
              </a:rPr>
              <a:t>”</a:t>
            </a:r>
            <a:r>
              <a:rPr lang="en-US" altLang="ja-JP" sz="2000" kern="0" dirty="0">
                <a:solidFill>
                  <a:srgbClr val="FF0000"/>
                </a:solidFill>
              </a:rPr>
              <a:t> the food</a:t>
            </a:r>
          </a:p>
          <a:p>
            <a:pPr lvl="1" eaLnBrk="1" hangingPunct="1">
              <a:spcAft>
                <a:spcPct val="20000"/>
              </a:spcAft>
              <a:buFont typeface="Wingdings" pitchFamily="2" charset="2"/>
              <a:buNone/>
              <a:defRPr/>
            </a:pPr>
            <a:endParaRPr lang="en-US" altLang="en-US" sz="2000" kern="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32588109-9939-6895-FB54-49F49306E1FD}"/>
              </a:ext>
            </a:extLst>
          </p:cNvPr>
          <p:cNvSpPr>
            <a:spLocks noGrp="1" noChangeArrowheads="1"/>
          </p:cNvSpPr>
          <p:nvPr>
            <p:ph type="title"/>
          </p:nvPr>
        </p:nvSpPr>
        <p:spPr>
          <a:xfrm>
            <a:off x="755650" y="260350"/>
            <a:ext cx="7772400" cy="731838"/>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ctr" eaLnBrk="1" hangingPunct="1"/>
            <a:r>
              <a:rPr lang="en-US" altLang="en-US">
                <a:solidFill>
                  <a:schemeClr val="hlink"/>
                </a:solidFill>
              </a:rPr>
              <a:t>Major Allergy Foods</a:t>
            </a:r>
          </a:p>
        </p:txBody>
      </p:sp>
      <p:sp>
        <p:nvSpPr>
          <p:cNvPr id="63491" name="Rectangle 3">
            <a:extLst>
              <a:ext uri="{FF2B5EF4-FFF2-40B4-BE49-F238E27FC236}">
                <a16:creationId xmlns:a16="http://schemas.microsoft.com/office/drawing/2014/main" id="{2CFF8F2E-E99C-68BF-6D4C-F3AE80546F33}"/>
              </a:ext>
            </a:extLst>
          </p:cNvPr>
          <p:cNvSpPr>
            <a:spLocks noGrp="1" noChangeArrowheads="1"/>
          </p:cNvSpPr>
          <p:nvPr>
            <p:ph idx="1"/>
          </p:nvPr>
        </p:nvSpPr>
        <p:spPr>
          <a:xfrm>
            <a:off x="977900" y="1600200"/>
            <a:ext cx="7188200" cy="4551363"/>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0" indent="0" algn="ctr" eaLnBrk="1" hangingPunct="1">
              <a:buFont typeface="Wingdings" panose="05000000000000000000" pitchFamily="2" charset="2"/>
              <a:buNone/>
              <a:tabLst>
                <a:tab pos="914400" algn="l"/>
                <a:tab pos="1828800" algn="l"/>
                <a:tab pos="3429000" algn="l"/>
                <a:tab pos="4064000" algn="l"/>
              </a:tabLst>
            </a:pPr>
            <a:r>
              <a:rPr lang="en-US" altLang="en-US" sz="3600"/>
              <a:t>90% of the allergic reactions are caused by</a:t>
            </a:r>
          </a:p>
          <a:p>
            <a:pPr marL="0" indent="0" eaLnBrk="1" hangingPunct="1">
              <a:buFont typeface="Arial" panose="020B0604020202020204" pitchFamily="34" charset="0"/>
              <a:buNone/>
              <a:tabLst>
                <a:tab pos="914400" algn="l"/>
                <a:tab pos="1828800" algn="l"/>
                <a:tab pos="3429000" algn="l"/>
                <a:tab pos="4064000" algn="l"/>
              </a:tabLst>
            </a:pPr>
            <a:endParaRPr lang="en-US" altLang="en-US" sz="3600"/>
          </a:p>
          <a:p>
            <a:pPr marL="0" indent="0" eaLnBrk="1" hangingPunct="1">
              <a:buFont typeface="Wingdings" panose="05000000000000000000" pitchFamily="2" charset="2"/>
              <a:buNone/>
              <a:tabLst>
                <a:tab pos="914400" algn="l"/>
                <a:tab pos="1828800" algn="l"/>
                <a:tab pos="3429000" algn="l"/>
                <a:tab pos="4064000" algn="l"/>
              </a:tabLst>
            </a:pPr>
            <a:r>
              <a:rPr lang="en-US" altLang="en-US" sz="3600"/>
              <a:t>		Milk		Wheat</a:t>
            </a:r>
          </a:p>
          <a:p>
            <a:pPr marL="0" indent="0" eaLnBrk="1" hangingPunct="1">
              <a:buFont typeface="Wingdings" panose="05000000000000000000" pitchFamily="2" charset="2"/>
              <a:buNone/>
              <a:tabLst>
                <a:tab pos="914400" algn="l"/>
                <a:tab pos="1828800" algn="l"/>
                <a:tab pos="3429000" algn="l"/>
                <a:tab pos="4064000" algn="l"/>
              </a:tabLst>
            </a:pPr>
            <a:r>
              <a:rPr lang="en-US" altLang="en-US" sz="3600"/>
              <a:t>		Eggs		Soy</a:t>
            </a:r>
          </a:p>
          <a:p>
            <a:pPr marL="0" indent="0" eaLnBrk="1" hangingPunct="1">
              <a:buFont typeface="Wingdings" panose="05000000000000000000" pitchFamily="2" charset="2"/>
              <a:buNone/>
              <a:tabLst>
                <a:tab pos="914400" algn="l"/>
                <a:tab pos="1828800" algn="l"/>
                <a:tab pos="3429000" algn="l"/>
                <a:tab pos="4064000" algn="l"/>
              </a:tabLst>
            </a:pPr>
            <a:r>
              <a:rPr lang="en-US" altLang="en-US" sz="3600"/>
              <a:t>		Peanuts		Fish</a:t>
            </a:r>
          </a:p>
          <a:p>
            <a:pPr marL="0" indent="0" eaLnBrk="1" hangingPunct="1">
              <a:buFont typeface="Wingdings" panose="05000000000000000000" pitchFamily="2" charset="2"/>
              <a:buNone/>
              <a:tabLst>
                <a:tab pos="914400" algn="l"/>
                <a:tab pos="1828800" algn="l"/>
                <a:tab pos="3429000" algn="l"/>
                <a:tab pos="4064000" algn="l"/>
              </a:tabLst>
            </a:pPr>
            <a:r>
              <a:rPr lang="en-US" altLang="en-US" sz="3600"/>
              <a:t>		Tree Nuts		Shellfish</a:t>
            </a:r>
          </a:p>
          <a:p>
            <a:pPr marL="0" indent="0" eaLnBrk="1" hangingPunct="1">
              <a:buFont typeface="Wingdings" panose="05000000000000000000" pitchFamily="2" charset="2"/>
              <a:buNone/>
              <a:tabLst>
                <a:tab pos="914400" algn="l"/>
                <a:tab pos="1828800" algn="l"/>
                <a:tab pos="3429000" algn="l"/>
                <a:tab pos="4064000" algn="l"/>
              </a:tabLst>
            </a:pPr>
            <a:endParaRPr lang="en-US" altLang="en-US" sz="2800"/>
          </a:p>
        </p:txBody>
      </p:sp>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5191EE41-2EBD-4323-A46E-6B188402F075}"/>
              </a:ext>
            </a:extLst>
          </p:cNvPr>
          <p:cNvSpPr>
            <a:spLocks noGrp="1" noChangeArrowheads="1"/>
          </p:cNvSpPr>
          <p:nvPr>
            <p:ph type="title"/>
          </p:nvPr>
        </p:nvSpPr>
        <p:spPr>
          <a:xfrm>
            <a:off x="628650" y="365125"/>
            <a:ext cx="7886700" cy="760413"/>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ctr" eaLnBrk="1" hangingPunct="1"/>
            <a:r>
              <a:rPr lang="en-US" altLang="en-US">
                <a:solidFill>
                  <a:schemeClr val="hlink"/>
                </a:solidFill>
              </a:rPr>
              <a:t>Management</a:t>
            </a:r>
            <a:endParaRPr lang="en-US" altLang="en-US"/>
          </a:p>
        </p:txBody>
      </p:sp>
      <p:sp>
        <p:nvSpPr>
          <p:cNvPr id="61443" name="Rectangle 3">
            <a:extLst>
              <a:ext uri="{FF2B5EF4-FFF2-40B4-BE49-F238E27FC236}">
                <a16:creationId xmlns:a16="http://schemas.microsoft.com/office/drawing/2014/main" id="{FF1F82D1-4C6D-FFCD-996D-01F239230147}"/>
              </a:ext>
            </a:extLst>
          </p:cNvPr>
          <p:cNvSpPr>
            <a:spLocks noGrp="1" noChangeArrowheads="1"/>
          </p:cNvSpPr>
          <p:nvPr>
            <p:ph idx="1"/>
          </p:nvPr>
        </p:nvSpPr>
        <p:spPr>
          <a:xfrm>
            <a:off x="395288" y="1628775"/>
            <a:ext cx="8640762" cy="504825"/>
          </a:xfrm>
        </p:spPr>
        <p:txBody>
          <a:bodyPr lIns="90488" tIns="44450" rIns="90488" bIns="44450"/>
          <a:lstStyle/>
          <a:p>
            <a:pPr marL="0" indent="0" algn="ctr" eaLnBrk="1" hangingPunct="1">
              <a:lnSpc>
                <a:spcPct val="120000"/>
              </a:lnSpc>
              <a:spcAft>
                <a:spcPct val="20000"/>
              </a:spcAft>
              <a:buFontTx/>
              <a:buNone/>
              <a:defRPr/>
            </a:pPr>
            <a:r>
              <a:rPr lang="en-US" altLang="en-US" sz="3200" dirty="0"/>
              <a:t>Strict avoidance of that food – elimination diets</a:t>
            </a:r>
          </a:p>
          <a:p>
            <a:pPr marL="0" indent="0" algn="ctr" eaLnBrk="1" hangingPunct="1">
              <a:lnSpc>
                <a:spcPct val="120000"/>
              </a:lnSpc>
              <a:spcAft>
                <a:spcPct val="20000"/>
              </a:spcAft>
              <a:buFontTx/>
              <a:buNone/>
              <a:defRPr/>
            </a:pPr>
            <a:endParaRPr lang="en-US" altLang="en-US" sz="1600" dirty="0"/>
          </a:p>
          <a:p>
            <a:pPr marL="0" indent="0" algn="ctr" eaLnBrk="1" hangingPunct="1">
              <a:lnSpc>
                <a:spcPct val="120000"/>
              </a:lnSpc>
              <a:spcAft>
                <a:spcPct val="20000"/>
              </a:spcAft>
              <a:buFontTx/>
              <a:buNone/>
              <a:defRPr/>
            </a:pPr>
            <a:endParaRPr lang="en-US" altLang="en-US" sz="1600" dirty="0"/>
          </a:p>
          <a:p>
            <a:pPr marL="457200" indent="-457200" eaLnBrk="1" hangingPunct="1">
              <a:lnSpc>
                <a:spcPct val="120000"/>
              </a:lnSpc>
              <a:spcAft>
                <a:spcPct val="20000"/>
              </a:spcAft>
              <a:buFont typeface="+mj-lt"/>
              <a:buAutoNum type="arabicPeriod"/>
              <a:defRPr/>
            </a:pPr>
            <a:r>
              <a:rPr lang="en-US" altLang="en-US" sz="2000" dirty="0">
                <a:solidFill>
                  <a:srgbClr val="FF0000"/>
                </a:solidFill>
              </a:rPr>
              <a:t>Homeopathy? – psychosomatic, no experimental evidence of impact.</a:t>
            </a:r>
          </a:p>
          <a:p>
            <a:pPr marL="457200" indent="-457200" eaLnBrk="1" hangingPunct="1">
              <a:lnSpc>
                <a:spcPct val="120000"/>
              </a:lnSpc>
              <a:spcAft>
                <a:spcPct val="20000"/>
              </a:spcAft>
              <a:buFont typeface="+mj-lt"/>
              <a:buAutoNum type="arabicPeriod"/>
              <a:defRPr/>
            </a:pPr>
            <a:endParaRPr lang="en-US" altLang="en-US" sz="2000" dirty="0">
              <a:solidFill>
                <a:srgbClr val="FF0000"/>
              </a:solidFill>
            </a:endParaRPr>
          </a:p>
          <a:p>
            <a:pPr marL="457200" indent="-457200" eaLnBrk="1" hangingPunct="1">
              <a:lnSpc>
                <a:spcPct val="120000"/>
              </a:lnSpc>
              <a:spcAft>
                <a:spcPct val="20000"/>
              </a:spcAft>
              <a:buFont typeface="+mj-lt"/>
              <a:buAutoNum type="arabicPeriod"/>
              <a:defRPr/>
            </a:pPr>
            <a:r>
              <a:rPr lang="en-US" altLang="en-US" sz="2000" dirty="0">
                <a:solidFill>
                  <a:srgbClr val="FF0000"/>
                </a:solidFill>
              </a:rPr>
              <a:t>Healthy Eating diet with antioxidants and anti-inflammatory for symptoms</a:t>
            </a:r>
          </a:p>
          <a:p>
            <a:pPr marL="457200" indent="-457200" eaLnBrk="1" hangingPunct="1">
              <a:lnSpc>
                <a:spcPct val="120000"/>
              </a:lnSpc>
              <a:spcAft>
                <a:spcPct val="20000"/>
              </a:spcAft>
              <a:buFont typeface="+mj-lt"/>
              <a:buAutoNum type="arabicPeriod"/>
              <a:defRPr/>
            </a:pPr>
            <a:endParaRPr lang="en-US" altLang="en-US" sz="2000" dirty="0">
              <a:solidFill>
                <a:srgbClr val="FF0000"/>
              </a:solidFill>
            </a:endParaRPr>
          </a:p>
          <a:p>
            <a:pPr marL="457200" indent="-457200" eaLnBrk="1" hangingPunct="1">
              <a:lnSpc>
                <a:spcPct val="120000"/>
              </a:lnSpc>
              <a:spcAft>
                <a:spcPct val="20000"/>
              </a:spcAft>
              <a:buFont typeface="+mj-lt"/>
              <a:buAutoNum type="arabicPeriod"/>
              <a:defRPr/>
            </a:pPr>
            <a:r>
              <a:rPr lang="en-US" altLang="en-US" sz="2000" dirty="0">
                <a:solidFill>
                  <a:srgbClr val="FF0000"/>
                </a:solidFill>
              </a:rPr>
              <a:t>Probiotics</a:t>
            </a:r>
          </a:p>
          <a:p>
            <a:pPr marL="0" indent="0" eaLnBrk="1" hangingPunct="1">
              <a:lnSpc>
                <a:spcPct val="120000"/>
              </a:lnSpc>
              <a:spcAft>
                <a:spcPct val="20000"/>
              </a:spcAft>
              <a:buFontTx/>
              <a:buNone/>
              <a:defRPr/>
            </a:pPr>
            <a:endParaRPr lang="en-US" altLang="en-US" dirty="0"/>
          </a:p>
          <a:p>
            <a:pPr marL="0" indent="0" eaLnBrk="1" hangingPunct="1">
              <a:lnSpc>
                <a:spcPct val="120000"/>
              </a:lnSpc>
              <a:spcAft>
                <a:spcPct val="20000"/>
              </a:spcAft>
              <a:buFontTx/>
              <a:buNone/>
              <a:defRPr/>
            </a:pPr>
            <a:endParaRPr lang="en-US" altLang="en-US" dirty="0"/>
          </a:p>
        </p:txBody>
      </p:sp>
    </p:spTree>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a:extLst>
              <a:ext uri="{FF2B5EF4-FFF2-40B4-BE49-F238E27FC236}">
                <a16:creationId xmlns:a16="http://schemas.microsoft.com/office/drawing/2014/main" id="{4A1C23B4-8060-DEAB-FA1B-CEB92DCEF9A1}"/>
              </a:ext>
            </a:extLst>
          </p:cNvPr>
          <p:cNvSpPr>
            <a:spLocks noGrp="1" noChangeArrowheads="1"/>
          </p:cNvSpPr>
          <p:nvPr>
            <p:ph type="body" sz="half" idx="1"/>
          </p:nvPr>
        </p:nvSpPr>
        <p:spPr>
          <a:xfrm>
            <a:off x="250825" y="3716338"/>
            <a:ext cx="8713788" cy="2592387"/>
          </a:xfrm>
        </p:spPr>
        <p:txBody>
          <a:bodyPr/>
          <a:lstStyle/>
          <a:p>
            <a:pPr marL="0" indent="0" algn="ctr" eaLnBrk="1" hangingPunct="1">
              <a:buFont typeface="Arial" panose="020B0604020202020204" pitchFamily="34" charset="0"/>
              <a:buNone/>
              <a:defRPr/>
            </a:pPr>
            <a:r>
              <a:rPr lang="en-US" altLang="en-US" sz="2800" dirty="0">
                <a:solidFill>
                  <a:srgbClr val="FF0000"/>
                </a:solidFill>
                <a:latin typeface="Arial" panose="020B0604020202020204" pitchFamily="34" charset="0"/>
                <a:cs typeface="Arial" panose="020B0604020202020204" pitchFamily="34" charset="0"/>
              </a:rPr>
              <a:t>Mental illnesses are not the result of a personal weakness, lack of character, or poor upbringing</a:t>
            </a:r>
            <a:r>
              <a:rPr lang="en-US" altLang="en-US" sz="2800" dirty="0">
                <a:latin typeface="Arial" panose="020B0604020202020204" pitchFamily="34" charset="0"/>
                <a:cs typeface="Arial" panose="020B0604020202020204" pitchFamily="34" charset="0"/>
              </a:rPr>
              <a:t>.</a:t>
            </a:r>
          </a:p>
          <a:p>
            <a:pPr marL="0" indent="0" algn="ctr" eaLnBrk="1" hangingPunct="1">
              <a:buFont typeface="Arial" panose="020B0604020202020204" pitchFamily="34" charset="0"/>
              <a:buNone/>
              <a:defRPr/>
            </a:pPr>
            <a:endParaRPr lang="en-US" altLang="en-US" sz="2800" dirty="0">
              <a:solidFill>
                <a:srgbClr val="00B050"/>
              </a:solidFill>
              <a:latin typeface="Arial" panose="020B0604020202020204" pitchFamily="34" charset="0"/>
              <a:cs typeface="Arial" panose="020B0604020202020204" pitchFamily="34" charset="0"/>
            </a:endParaRPr>
          </a:p>
          <a:p>
            <a:pPr marL="0" indent="0" algn="ctr" eaLnBrk="1" hangingPunct="1">
              <a:buFont typeface="Arial" panose="020B0604020202020204" pitchFamily="34" charset="0"/>
              <a:buNone/>
              <a:defRPr/>
            </a:pPr>
            <a:r>
              <a:rPr lang="en-US" sz="2800" dirty="0">
                <a:solidFill>
                  <a:srgbClr val="00B050"/>
                </a:solidFill>
                <a:latin typeface="Arial" panose="020B0604020202020204" pitchFamily="34" charset="0"/>
                <a:ea typeface="ＭＳ Ｐゴシック" charset="0"/>
                <a:cs typeface="Arial" panose="020B0604020202020204" pitchFamily="34" charset="0"/>
              </a:rPr>
              <a:t>These disorders can affect persons of any age, race, sex, religion, or income</a:t>
            </a:r>
            <a:r>
              <a:rPr lang="en-US" sz="2800" dirty="0">
                <a:solidFill>
                  <a:srgbClr val="00B050"/>
                </a:solidFill>
                <a:effectLst>
                  <a:outerShdw blurRad="38100" dist="38100" dir="2700000" algn="tl">
                    <a:srgbClr val="000000"/>
                  </a:outerShdw>
                </a:effectLst>
                <a:latin typeface="Arial" panose="020B0604020202020204" pitchFamily="34" charset="0"/>
                <a:ea typeface="ＭＳ Ｐゴシック" charset="0"/>
                <a:cs typeface="Arial" panose="020B0604020202020204" pitchFamily="34" charset="0"/>
              </a:rPr>
              <a:t>.</a:t>
            </a:r>
          </a:p>
          <a:p>
            <a:pPr algn="ctr" eaLnBrk="1" hangingPunct="1">
              <a:buFont typeface="Wingdings" pitchFamily="2" charset="2"/>
              <a:buNone/>
              <a:defRPr/>
            </a:pPr>
            <a:endParaRPr lang="en-US" altLang="en-US" sz="2000" dirty="0"/>
          </a:p>
        </p:txBody>
      </p:sp>
      <p:pic>
        <p:nvPicPr>
          <p:cNvPr id="67587" name="Picture 8">
            <a:extLst>
              <a:ext uri="{FF2B5EF4-FFF2-40B4-BE49-F238E27FC236}">
                <a16:creationId xmlns:a16="http://schemas.microsoft.com/office/drawing/2014/main" id="{6134A473-3A79-E684-CE03-52190ABB4B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7100" y="744538"/>
            <a:ext cx="5038725" cy="2674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8" name="TextBox 3">
            <a:extLst>
              <a:ext uri="{FF2B5EF4-FFF2-40B4-BE49-F238E27FC236}">
                <a16:creationId xmlns:a16="http://schemas.microsoft.com/office/drawing/2014/main" id="{9303F250-AFD6-DEA9-2E9D-D30C4C9CB1D4}"/>
              </a:ext>
            </a:extLst>
          </p:cNvPr>
          <p:cNvSpPr txBox="1">
            <a:spLocks noChangeArrowheads="1"/>
          </p:cNvSpPr>
          <p:nvPr/>
        </p:nvSpPr>
        <p:spPr bwMode="auto">
          <a:xfrm>
            <a:off x="1331913" y="115888"/>
            <a:ext cx="67691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a:lnSpc>
                <a:spcPct val="100000"/>
              </a:lnSpc>
              <a:spcBef>
                <a:spcPct val="0"/>
              </a:spcBef>
              <a:buFontTx/>
              <a:buNone/>
            </a:pPr>
            <a:r>
              <a:rPr lang="en-GB" altLang="en-US" sz="3600">
                <a:solidFill>
                  <a:srgbClr val="0070C0"/>
                </a:solidFill>
                <a:latin typeface="Times" panose="02020603050405020304" pitchFamily="18" charset="0"/>
              </a:rPr>
              <a:t>Mental Health</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6977BC3C-8D08-FB5A-0640-D4FB106BFDF8}"/>
              </a:ext>
            </a:extLst>
          </p:cNvPr>
          <p:cNvSpPr>
            <a:spLocks noGrp="1"/>
          </p:cNvSpPr>
          <p:nvPr>
            <p:ph type="title"/>
          </p:nvPr>
        </p:nvSpPr>
        <p:spPr>
          <a:xfrm>
            <a:off x="628650" y="365125"/>
            <a:ext cx="7886700" cy="687388"/>
          </a:xfrm>
        </p:spPr>
        <p:txBody>
          <a:bodyPr/>
          <a:lstStyle/>
          <a:p>
            <a:pPr algn="ctr" eaLnBrk="1" hangingPunct="1"/>
            <a:r>
              <a:rPr lang="en-US" altLang="en-US"/>
              <a:t>What is a mental illness?</a:t>
            </a:r>
          </a:p>
        </p:txBody>
      </p:sp>
      <p:sp>
        <p:nvSpPr>
          <p:cNvPr id="68611" name="Rectangle 3">
            <a:extLst>
              <a:ext uri="{FF2B5EF4-FFF2-40B4-BE49-F238E27FC236}">
                <a16:creationId xmlns:a16="http://schemas.microsoft.com/office/drawing/2014/main" id="{B1C751BB-5A8B-7B07-4656-5A0D16719C57}"/>
              </a:ext>
            </a:extLst>
          </p:cNvPr>
          <p:cNvSpPr>
            <a:spLocks noGrp="1"/>
          </p:cNvSpPr>
          <p:nvPr>
            <p:ph idx="1"/>
          </p:nvPr>
        </p:nvSpPr>
        <p:spPr>
          <a:xfrm>
            <a:off x="458788" y="1270000"/>
            <a:ext cx="8226425" cy="4464050"/>
          </a:xfrm>
        </p:spPr>
        <p:txBody>
          <a:bodyPr/>
          <a:lstStyle/>
          <a:p>
            <a:pPr algn="ctr" eaLnBrk="1" hangingPunct="1">
              <a:buFont typeface="Arial" panose="020B0604020202020204" pitchFamily="34" charset="0"/>
              <a:buNone/>
            </a:pPr>
            <a:r>
              <a:rPr lang="en-US" altLang="en-US" sz="2800">
                <a:solidFill>
                  <a:srgbClr val="FF0000"/>
                </a:solidFill>
              </a:rPr>
              <a:t>Can often be a dysregulation of hormones that affects normal cognitive functioning.</a:t>
            </a:r>
          </a:p>
          <a:p>
            <a:pPr algn="ctr" eaLnBrk="1" hangingPunct="1">
              <a:buFont typeface="Arial" panose="020B0604020202020204" pitchFamily="34" charset="0"/>
              <a:buNone/>
            </a:pPr>
            <a:endParaRPr lang="en-US" altLang="en-US" sz="2800">
              <a:solidFill>
                <a:srgbClr val="FF0000"/>
              </a:solidFill>
            </a:endParaRPr>
          </a:p>
          <a:p>
            <a:pPr algn="ctr" eaLnBrk="1" hangingPunct="1">
              <a:buFont typeface="Arial" panose="020B0604020202020204" pitchFamily="34" charset="0"/>
              <a:buNone/>
            </a:pPr>
            <a:r>
              <a:rPr lang="en-US" altLang="en-US" sz="2800"/>
              <a:t>and / or</a:t>
            </a:r>
          </a:p>
          <a:p>
            <a:pPr algn="ctr" eaLnBrk="1" hangingPunct="1">
              <a:buFont typeface="Arial" panose="020B0604020202020204" pitchFamily="34" charset="0"/>
              <a:buNone/>
            </a:pPr>
            <a:endParaRPr lang="en-US" altLang="en-US" sz="2800"/>
          </a:p>
          <a:p>
            <a:pPr algn="ctr" eaLnBrk="1" hangingPunct="1">
              <a:buFont typeface="Arial" panose="020B0604020202020204" pitchFamily="34" charset="0"/>
              <a:buNone/>
            </a:pPr>
            <a:r>
              <a:rPr lang="en-US" altLang="en-US" sz="2800">
                <a:solidFill>
                  <a:srgbClr val="FF0000"/>
                </a:solidFill>
              </a:rPr>
              <a:t>Damage or poor functioning of the structures within the brain</a:t>
            </a:r>
          </a:p>
          <a:p>
            <a:pPr algn="ctr" eaLnBrk="1" hangingPunct="1">
              <a:buFont typeface="Arial" panose="020B0604020202020204" pitchFamily="34" charset="0"/>
              <a:buNone/>
            </a:pPr>
            <a:endParaRPr lang="en-US" altLang="en-US" sz="2800">
              <a:solidFill>
                <a:srgbClr val="FF0000"/>
              </a:solidFill>
            </a:endParaRPr>
          </a:p>
          <a:p>
            <a:pPr algn="ctr" eaLnBrk="1" hangingPunct="1">
              <a:buFont typeface="Arial" panose="020B0604020202020204" pitchFamily="34" charset="0"/>
              <a:buNone/>
            </a:pPr>
            <a:endParaRPr lang="en-US" altLang="en-US">
              <a:solidFill>
                <a:srgbClr val="FF0000"/>
              </a:solidFill>
            </a:endParaRPr>
          </a:p>
          <a:p>
            <a:pPr algn="ctr" eaLnBrk="1" hangingPunct="1">
              <a:buFont typeface="Wingdings" panose="05000000000000000000" pitchFamily="2" charset="2"/>
              <a:buNone/>
            </a:pPr>
            <a:r>
              <a:rPr lang="en-US" altLang="en-US">
                <a:solidFill>
                  <a:srgbClr val="0070C0"/>
                </a:solidFill>
              </a:rPr>
              <a:t>   Leading to an inability to manage day to day events and/or control their behavior so that basic physical and emotional needs are threatened or unmet.</a:t>
            </a:r>
          </a:p>
          <a:p>
            <a:pPr algn="ctr" eaLnBrk="1" hangingPunct="1">
              <a:buFont typeface="Wingdings" panose="05000000000000000000" pitchFamily="2" charset="2"/>
              <a:buNone/>
            </a:pPr>
            <a:endParaRPr lang="en-US" altLang="en-US" sz="3600"/>
          </a:p>
        </p:txBody>
      </p:sp>
      <p:sp>
        <p:nvSpPr>
          <p:cNvPr id="2" name="Down Arrow 1">
            <a:extLst>
              <a:ext uri="{FF2B5EF4-FFF2-40B4-BE49-F238E27FC236}">
                <a16:creationId xmlns:a16="http://schemas.microsoft.com/office/drawing/2014/main" id="{C02580D6-49BC-3FEC-623A-F045D8005853}"/>
              </a:ext>
            </a:extLst>
          </p:cNvPr>
          <p:cNvSpPr/>
          <p:nvPr/>
        </p:nvSpPr>
        <p:spPr>
          <a:xfrm>
            <a:off x="4284663" y="4581525"/>
            <a:ext cx="682625" cy="6477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defRPr/>
            </a:pPr>
            <a:endParaRPr lang="en-GB" altLang="en-US" sz="2400">
              <a:solidFill>
                <a:srgbClr val="FFFFFF"/>
              </a:solidFill>
              <a:ea typeface="MS PGothic" panose="020B0600070205080204" pitchFamily="34" charset="-128"/>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677B7F6E-C7FF-EAF1-AA89-03A8DBE82D84}"/>
              </a:ext>
            </a:extLst>
          </p:cNvPr>
          <p:cNvSpPr>
            <a:spLocks noGrp="1"/>
          </p:cNvSpPr>
          <p:nvPr>
            <p:ph type="title"/>
          </p:nvPr>
        </p:nvSpPr>
        <p:spPr>
          <a:xfrm>
            <a:off x="628650" y="365125"/>
            <a:ext cx="7886700" cy="400050"/>
          </a:xfrm>
        </p:spPr>
        <p:txBody>
          <a:bodyPr/>
          <a:lstStyle/>
          <a:p>
            <a:pPr algn="ctr" eaLnBrk="1" hangingPunct="1"/>
            <a:r>
              <a:rPr lang="en-US" altLang="en-US"/>
              <a:t>Depression</a:t>
            </a:r>
          </a:p>
        </p:txBody>
      </p:sp>
      <p:sp>
        <p:nvSpPr>
          <p:cNvPr id="69635" name="Rectangle 3">
            <a:extLst>
              <a:ext uri="{FF2B5EF4-FFF2-40B4-BE49-F238E27FC236}">
                <a16:creationId xmlns:a16="http://schemas.microsoft.com/office/drawing/2014/main" id="{CC1A6C1A-E3E5-ADEA-A72B-3895DA12846D}"/>
              </a:ext>
            </a:extLst>
          </p:cNvPr>
          <p:cNvSpPr>
            <a:spLocks noGrp="1"/>
          </p:cNvSpPr>
          <p:nvPr>
            <p:ph idx="1"/>
          </p:nvPr>
        </p:nvSpPr>
        <p:spPr>
          <a:xfrm>
            <a:off x="395288" y="836613"/>
            <a:ext cx="7993062" cy="4525962"/>
          </a:xfrm>
        </p:spPr>
        <p:txBody>
          <a:bodyPr/>
          <a:lstStyle/>
          <a:p>
            <a:pPr eaLnBrk="1" hangingPunct="1">
              <a:buFont typeface="Wingdings" panose="05000000000000000000" pitchFamily="2" charset="2"/>
              <a:buNone/>
            </a:pPr>
            <a:r>
              <a:rPr lang="en-US" altLang="en-US" sz="3600"/>
              <a:t>	</a:t>
            </a:r>
            <a:r>
              <a:rPr lang="en-US" altLang="en-US" sz="2400"/>
              <a:t>Depression is a medical issue that affects a person’s mood to be down, blue and/or fed up. </a:t>
            </a:r>
          </a:p>
          <a:p>
            <a:pPr eaLnBrk="1" hangingPunct="1">
              <a:buFont typeface="Wingdings" panose="05000000000000000000" pitchFamily="2" charset="2"/>
              <a:buNone/>
            </a:pPr>
            <a:endParaRPr lang="en-US" altLang="en-US" sz="2800"/>
          </a:p>
          <a:p>
            <a:pPr eaLnBrk="1" hangingPunct="1">
              <a:buFont typeface="Wingdings" panose="05000000000000000000" pitchFamily="2" charset="2"/>
              <a:buNone/>
            </a:pPr>
            <a:r>
              <a:rPr lang="en-US" altLang="en-US" sz="2800"/>
              <a:t>	</a:t>
            </a:r>
            <a:r>
              <a:rPr lang="en-US" altLang="en-US" sz="2400"/>
              <a:t>Depression is the most common mood disorder, affecting millions of people each year either linked to or independent from other health disorders</a:t>
            </a:r>
          </a:p>
        </p:txBody>
      </p:sp>
      <p:pic>
        <p:nvPicPr>
          <p:cNvPr id="69636" name="Picture 5">
            <a:extLst>
              <a:ext uri="{FF2B5EF4-FFF2-40B4-BE49-F238E27FC236}">
                <a16:creationId xmlns:a16="http://schemas.microsoft.com/office/drawing/2014/main" id="{8B97A3DB-AB07-CE55-FAAA-8893948563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325" y="3644900"/>
            <a:ext cx="2843213" cy="291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637" name="Rectangle 3">
            <a:extLst>
              <a:ext uri="{FF2B5EF4-FFF2-40B4-BE49-F238E27FC236}">
                <a16:creationId xmlns:a16="http://schemas.microsoft.com/office/drawing/2014/main" id="{575F6C7A-56C0-5091-F93C-D1F66744D49E}"/>
              </a:ext>
            </a:extLst>
          </p:cNvPr>
          <p:cNvSpPr txBox="1">
            <a:spLocks/>
          </p:cNvSpPr>
          <p:nvPr/>
        </p:nvSpPr>
        <p:spPr bwMode="auto">
          <a:xfrm>
            <a:off x="628650" y="3789363"/>
            <a:ext cx="6048375" cy="176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buFont typeface="Wingdings" panose="05000000000000000000" pitchFamily="2" charset="2"/>
              <a:buNone/>
            </a:pPr>
            <a:r>
              <a:rPr lang="en-US" altLang="en-US" sz="1800"/>
              <a:t>There is no single cause of depression. </a:t>
            </a:r>
          </a:p>
          <a:p>
            <a:pPr eaLnBrk="1" hangingPunct="1">
              <a:buFont typeface="Wingdings" panose="05000000000000000000" pitchFamily="2" charset="2"/>
              <a:buNone/>
            </a:pPr>
            <a:endParaRPr lang="en-US" altLang="en-US" sz="1800"/>
          </a:p>
          <a:p>
            <a:pPr eaLnBrk="1" hangingPunct="1"/>
            <a:r>
              <a:rPr lang="en-US" altLang="en-US" sz="1800">
                <a:solidFill>
                  <a:srgbClr val="00B050"/>
                </a:solidFill>
              </a:rPr>
              <a:t>Psychological</a:t>
            </a:r>
          </a:p>
          <a:p>
            <a:pPr eaLnBrk="1" hangingPunct="1"/>
            <a:endParaRPr lang="en-US" altLang="en-US" sz="1800"/>
          </a:p>
          <a:p>
            <a:pPr eaLnBrk="1" hangingPunct="1"/>
            <a:r>
              <a:rPr lang="en-US" altLang="en-US" sz="1800">
                <a:solidFill>
                  <a:srgbClr val="0070C0"/>
                </a:solidFill>
              </a:rPr>
              <a:t>Biological</a:t>
            </a:r>
          </a:p>
          <a:p>
            <a:pPr eaLnBrk="1" hangingPunct="1"/>
            <a:endParaRPr lang="en-US" altLang="en-US" sz="1800"/>
          </a:p>
          <a:p>
            <a:pPr eaLnBrk="1" hangingPunct="1"/>
            <a:r>
              <a:rPr lang="en-US" altLang="en-US" sz="1800">
                <a:solidFill>
                  <a:srgbClr val="FF0000"/>
                </a:solidFill>
              </a:rPr>
              <a:t>Environment</a:t>
            </a:r>
          </a:p>
          <a:p>
            <a:pPr eaLnBrk="1" hangingPunct="1">
              <a:buFont typeface="Wingdings" panose="05000000000000000000" pitchFamily="2" charset="2"/>
              <a:buNone/>
            </a:pPr>
            <a:endParaRPr lang="en-US" altLang="en-US" sz="280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2B333062-85BD-AD24-F41D-640CDB78760D}"/>
              </a:ext>
            </a:extLst>
          </p:cNvPr>
          <p:cNvSpPr>
            <a:spLocks noGrp="1"/>
          </p:cNvSpPr>
          <p:nvPr>
            <p:ph type="title"/>
          </p:nvPr>
        </p:nvSpPr>
        <p:spPr/>
        <p:txBody>
          <a:bodyPr/>
          <a:lstStyle/>
          <a:p>
            <a:pPr algn="ctr" eaLnBrk="1" hangingPunct="1"/>
            <a:r>
              <a:rPr lang="en-US" altLang="en-US"/>
              <a:t>Serotonin</a:t>
            </a:r>
          </a:p>
        </p:txBody>
      </p:sp>
      <p:sp>
        <p:nvSpPr>
          <p:cNvPr id="22531" name="Rectangle 3">
            <a:extLst>
              <a:ext uri="{FF2B5EF4-FFF2-40B4-BE49-F238E27FC236}">
                <a16:creationId xmlns:a16="http://schemas.microsoft.com/office/drawing/2014/main" id="{E50017F5-5628-4517-9C4F-85DEE1672A10}"/>
              </a:ext>
            </a:extLst>
          </p:cNvPr>
          <p:cNvSpPr>
            <a:spLocks noGrp="1" noChangeArrowheads="1"/>
          </p:cNvSpPr>
          <p:nvPr>
            <p:ph idx="1"/>
          </p:nvPr>
        </p:nvSpPr>
        <p:spPr>
          <a:xfrm>
            <a:off x="455613" y="1447800"/>
            <a:ext cx="8226425" cy="4497388"/>
          </a:xfrm>
        </p:spPr>
        <p:txBody>
          <a:bodyPr/>
          <a:lstStyle/>
          <a:p>
            <a:pPr marL="609600" indent="-609600" eaLnBrk="1" hangingPunct="1">
              <a:buFont typeface="Wingdings" pitchFamily="2" charset="2"/>
              <a:buNone/>
              <a:defRPr/>
            </a:pPr>
            <a:r>
              <a:rPr lang="en-US" altLang="en-US" sz="2800" dirty="0"/>
              <a:t>	When a person is depressed, their serotonin level is low, which causes several changes to the body:</a:t>
            </a:r>
          </a:p>
          <a:p>
            <a:pPr marL="609600" indent="-609600" eaLnBrk="1" hangingPunct="1">
              <a:buFont typeface="Wingdings" pitchFamily="2" charset="2"/>
              <a:buNone/>
              <a:defRPr/>
            </a:pPr>
            <a:endParaRPr lang="en-US" altLang="en-US" sz="2400" dirty="0"/>
          </a:p>
          <a:p>
            <a:pPr marL="0" indent="0" eaLnBrk="1" hangingPunct="1">
              <a:buFont typeface="Arial" panose="020B0604020202020204" pitchFamily="34" charset="0"/>
              <a:buNone/>
              <a:defRPr/>
            </a:pPr>
            <a:r>
              <a:rPr lang="en-US" altLang="en-US" sz="2000" u="sng" dirty="0"/>
              <a:t>Pain Threshold Lowered</a:t>
            </a:r>
            <a:r>
              <a:rPr lang="en-US" altLang="en-US" sz="2000" dirty="0"/>
              <a:t>: </a:t>
            </a:r>
          </a:p>
          <a:p>
            <a:pPr marL="0" indent="0" eaLnBrk="1" hangingPunct="1">
              <a:buFont typeface="Arial" panose="020B0604020202020204" pitchFamily="34" charset="0"/>
              <a:buNone/>
              <a:defRPr/>
            </a:pPr>
            <a:endParaRPr lang="en-US" altLang="en-US" sz="2000" dirty="0"/>
          </a:p>
          <a:p>
            <a:pPr marL="0" indent="0" eaLnBrk="1" hangingPunct="1">
              <a:buFont typeface="Arial" panose="020B0604020202020204" pitchFamily="34" charset="0"/>
              <a:buNone/>
              <a:defRPr/>
            </a:pPr>
            <a:r>
              <a:rPr lang="en-US" altLang="en-US" sz="2000" dirty="0"/>
              <a:t>A depressed person feels more pain from no apparent source.                      (back pain is very common amongst sufferers)</a:t>
            </a:r>
          </a:p>
          <a:p>
            <a:pPr marL="609600" indent="-609600" eaLnBrk="1" hangingPunct="1">
              <a:buFont typeface="Times" charset="0"/>
              <a:buAutoNum type="arabicPeriod"/>
              <a:defRPr/>
            </a:pPr>
            <a:endParaRPr lang="en-US" altLang="en-US" sz="2000" dirty="0"/>
          </a:p>
          <a:p>
            <a:pPr marL="0" indent="0" eaLnBrk="1" hangingPunct="1">
              <a:buFont typeface="Arial" panose="020B0604020202020204" pitchFamily="34" charset="0"/>
              <a:buNone/>
              <a:defRPr/>
            </a:pPr>
            <a:r>
              <a:rPr lang="en-US" altLang="en-US" sz="2000" u="sng" dirty="0"/>
              <a:t>Sleep Disturbance</a:t>
            </a:r>
            <a:r>
              <a:rPr lang="en-US" altLang="en-US" sz="2000" dirty="0"/>
              <a:t>: </a:t>
            </a:r>
          </a:p>
          <a:p>
            <a:pPr marL="0" indent="0" eaLnBrk="1" hangingPunct="1">
              <a:buFont typeface="Arial" panose="020B0604020202020204" pitchFamily="34" charset="0"/>
              <a:buNone/>
              <a:defRPr/>
            </a:pPr>
            <a:endParaRPr lang="en-US" altLang="en-US" sz="2000" dirty="0"/>
          </a:p>
          <a:p>
            <a:pPr marL="0" indent="0" eaLnBrk="1" hangingPunct="1">
              <a:buFont typeface="Arial" panose="020B0604020202020204" pitchFamily="34" charset="0"/>
              <a:buNone/>
              <a:defRPr/>
            </a:pPr>
            <a:r>
              <a:rPr lang="en-GB" sz="2000" dirty="0"/>
              <a:t>Serotonin regulates sleep, calms you down and is light sensitive</a:t>
            </a:r>
            <a:endParaRPr lang="en-US" altLang="en-US" sz="20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34DCD591-4533-751F-B203-956FEB97547C}"/>
              </a:ext>
            </a:extLst>
          </p:cNvPr>
          <p:cNvSpPr>
            <a:spLocks noGrp="1"/>
          </p:cNvSpPr>
          <p:nvPr>
            <p:ph type="title"/>
          </p:nvPr>
        </p:nvSpPr>
        <p:spPr/>
        <p:txBody>
          <a:bodyPr/>
          <a:lstStyle/>
          <a:p>
            <a:pPr algn="ctr"/>
            <a:r>
              <a:rPr lang="en-GB" altLang="en-US"/>
              <a:t>Diet and Depression</a:t>
            </a:r>
          </a:p>
        </p:txBody>
      </p:sp>
      <p:sp>
        <p:nvSpPr>
          <p:cNvPr id="3" name="Content Placeholder 2">
            <a:extLst>
              <a:ext uri="{FF2B5EF4-FFF2-40B4-BE49-F238E27FC236}">
                <a16:creationId xmlns:a16="http://schemas.microsoft.com/office/drawing/2014/main" id="{CB913F50-A7B4-7F7A-D587-4278F1F36775}"/>
              </a:ext>
            </a:extLst>
          </p:cNvPr>
          <p:cNvSpPr>
            <a:spLocks noGrp="1"/>
          </p:cNvSpPr>
          <p:nvPr>
            <p:ph idx="1"/>
          </p:nvPr>
        </p:nvSpPr>
        <p:spPr>
          <a:xfrm>
            <a:off x="628650" y="1825625"/>
            <a:ext cx="8480425" cy="4351338"/>
          </a:xfrm>
        </p:spPr>
        <p:txBody>
          <a:bodyPr/>
          <a:lstStyle/>
          <a:p>
            <a:pPr marL="0" indent="0">
              <a:buFont typeface="Arial" panose="020B0604020202020204" pitchFamily="34" charset="0"/>
              <a:buNone/>
              <a:defRPr/>
            </a:pPr>
            <a:r>
              <a:rPr lang="en-GB" dirty="0"/>
              <a:t>Share a common development mechanism with</a:t>
            </a:r>
          </a:p>
          <a:p>
            <a:pPr marL="0" indent="0">
              <a:buFont typeface="Arial" panose="020B0604020202020204" pitchFamily="34" charset="0"/>
              <a:buNone/>
              <a:defRPr/>
            </a:pPr>
            <a:endParaRPr lang="en-GB" dirty="0"/>
          </a:p>
          <a:p>
            <a:pPr marL="0" indent="0">
              <a:buFont typeface="Arial" panose="020B0604020202020204" pitchFamily="34" charset="0"/>
              <a:buNone/>
              <a:defRPr/>
            </a:pPr>
            <a:r>
              <a:rPr lang="en-GB" sz="2800" dirty="0"/>
              <a:t>Metabolic syndrome, Obesity, Cardiovascular disease.</a:t>
            </a:r>
          </a:p>
          <a:p>
            <a:pPr marL="0" indent="0">
              <a:buFont typeface="Arial" panose="020B0604020202020204" pitchFamily="34" charset="0"/>
              <a:buNone/>
              <a:defRPr/>
            </a:pPr>
            <a:endParaRPr lang="en-GB" sz="2800" dirty="0"/>
          </a:p>
          <a:p>
            <a:pPr>
              <a:defRPr/>
            </a:pPr>
            <a:r>
              <a:rPr lang="en-GB" sz="2800" dirty="0"/>
              <a:t>Reduced insulin sensitivity</a:t>
            </a:r>
          </a:p>
          <a:p>
            <a:pPr>
              <a:defRPr/>
            </a:pPr>
            <a:r>
              <a:rPr lang="en-GB" sz="2800" dirty="0"/>
              <a:t>Elevated plasma homocysteine</a:t>
            </a:r>
          </a:p>
          <a:p>
            <a:pPr>
              <a:defRPr/>
            </a:pPr>
            <a:r>
              <a:rPr lang="en-GB" sz="2800" dirty="0"/>
              <a:t>Increase proinflammatory cytokines</a:t>
            </a:r>
          </a:p>
          <a:p>
            <a:pPr>
              <a:defRPr/>
            </a:pPr>
            <a:r>
              <a:rPr lang="en-GB" sz="2800" dirty="0"/>
              <a:t>Endothelial disfunction</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54EBBC2E-320C-AFAB-9CF7-7B295ED34A89}"/>
              </a:ext>
            </a:extLst>
          </p:cNvPr>
          <p:cNvSpPr>
            <a:spLocks noGrp="1"/>
          </p:cNvSpPr>
          <p:nvPr>
            <p:ph type="title"/>
          </p:nvPr>
        </p:nvSpPr>
        <p:spPr/>
        <p:txBody>
          <a:bodyPr/>
          <a:lstStyle/>
          <a:p>
            <a:r>
              <a:rPr lang="en-GB" altLang="en-US"/>
              <a:t>Diet in depression</a:t>
            </a:r>
          </a:p>
        </p:txBody>
      </p:sp>
      <p:sp>
        <p:nvSpPr>
          <p:cNvPr id="73731" name="Content Placeholder 2">
            <a:extLst>
              <a:ext uri="{FF2B5EF4-FFF2-40B4-BE49-F238E27FC236}">
                <a16:creationId xmlns:a16="http://schemas.microsoft.com/office/drawing/2014/main" id="{061F5D5A-3E32-7FF0-F64A-D9A380156D7E}"/>
              </a:ext>
            </a:extLst>
          </p:cNvPr>
          <p:cNvSpPr>
            <a:spLocks noGrp="1"/>
          </p:cNvSpPr>
          <p:nvPr>
            <p:ph idx="1"/>
          </p:nvPr>
        </p:nvSpPr>
        <p:spPr>
          <a:xfrm>
            <a:off x="179388" y="1287463"/>
            <a:ext cx="4824412" cy="4525962"/>
          </a:xfrm>
        </p:spPr>
        <p:txBody>
          <a:bodyPr/>
          <a:lstStyle/>
          <a:p>
            <a:pPr marL="0" indent="0" algn="ctr">
              <a:buFont typeface="Arial" panose="020B0604020202020204" pitchFamily="34" charset="0"/>
              <a:buNone/>
            </a:pPr>
            <a:r>
              <a:rPr lang="en-GB" altLang="en-US" dirty="0"/>
              <a:t>Diets that reduce </a:t>
            </a:r>
            <a:r>
              <a:rPr lang="en-GB" altLang="en-US" dirty="0" err="1"/>
              <a:t>MetD</a:t>
            </a:r>
            <a:r>
              <a:rPr lang="en-GB" altLang="en-US" dirty="0"/>
              <a:t>, obesity &amp; CVD</a:t>
            </a:r>
          </a:p>
          <a:p>
            <a:pPr marL="0" indent="0" algn="ctr">
              <a:buFont typeface="Arial" panose="020B0604020202020204" pitchFamily="34" charset="0"/>
              <a:buNone/>
            </a:pPr>
            <a:endParaRPr lang="en-GB" altLang="en-US" dirty="0"/>
          </a:p>
          <a:p>
            <a:pPr marL="0" indent="0">
              <a:buFont typeface="Arial" panose="020B0604020202020204" pitchFamily="34" charset="0"/>
              <a:buNone/>
            </a:pPr>
            <a:r>
              <a:rPr lang="en-GB" altLang="en-US" sz="2800" dirty="0"/>
              <a:t>Low saturated fat</a:t>
            </a:r>
          </a:p>
          <a:p>
            <a:pPr marL="0" indent="0">
              <a:buFont typeface="Arial" panose="020B0604020202020204" pitchFamily="34" charset="0"/>
              <a:buNone/>
            </a:pPr>
            <a:r>
              <a:rPr lang="en-GB" altLang="en-US" sz="2800" dirty="0"/>
              <a:t>Increased omega 3</a:t>
            </a:r>
          </a:p>
          <a:p>
            <a:pPr marL="0" indent="0">
              <a:buFont typeface="Arial" panose="020B0604020202020204" pitchFamily="34" charset="0"/>
              <a:buNone/>
            </a:pPr>
            <a:r>
              <a:rPr lang="en-GB" altLang="en-US" sz="2800" dirty="0"/>
              <a:t>Ketogenic diet</a:t>
            </a:r>
          </a:p>
          <a:p>
            <a:pPr marL="0" indent="0">
              <a:buFont typeface="Arial" panose="020B0604020202020204" pitchFamily="34" charset="0"/>
              <a:buNone/>
            </a:pPr>
            <a:r>
              <a:rPr lang="en-GB" altLang="en-US" sz="2800" dirty="0"/>
              <a:t>Vegan diet</a:t>
            </a:r>
          </a:p>
          <a:p>
            <a:pPr marL="0" indent="0">
              <a:buFont typeface="Arial" panose="020B0604020202020204" pitchFamily="34" charset="0"/>
              <a:buNone/>
            </a:pPr>
            <a:r>
              <a:rPr lang="en-GB" altLang="en-US" sz="2800" dirty="0"/>
              <a:t>Health gut biome –dietary fibre</a:t>
            </a:r>
          </a:p>
          <a:p>
            <a:pPr marL="0" indent="0">
              <a:buFont typeface="Arial" panose="020B0604020202020204" pitchFamily="34" charset="0"/>
              <a:buNone/>
            </a:pPr>
            <a:r>
              <a:rPr lang="en-GB" altLang="en-US" sz="2800" dirty="0"/>
              <a:t>Phytochemicals</a:t>
            </a:r>
          </a:p>
          <a:p>
            <a:pPr marL="0" indent="0">
              <a:buFont typeface="Arial" panose="020B0604020202020204" pitchFamily="34" charset="0"/>
              <a:buNone/>
            </a:pPr>
            <a:r>
              <a:rPr lang="en-GB" altLang="en-US" sz="2800" dirty="0"/>
              <a:t>High </a:t>
            </a:r>
            <a:r>
              <a:rPr lang="en-GB" altLang="en-US" sz="2800" dirty="0" err="1"/>
              <a:t>Vitamions</a:t>
            </a:r>
            <a:r>
              <a:rPr lang="en-GB" altLang="en-US" sz="2800" dirty="0"/>
              <a:t> and mineral</a:t>
            </a:r>
          </a:p>
          <a:p>
            <a:pPr marL="0" indent="0">
              <a:buFont typeface="Arial" panose="020B0604020202020204" pitchFamily="34" charset="0"/>
              <a:buNone/>
            </a:pPr>
            <a:endParaRPr lang="en-GB" altLang="en-US" dirty="0"/>
          </a:p>
          <a:p>
            <a:pPr marL="0" indent="0">
              <a:buFont typeface="Arial" panose="020B0604020202020204" pitchFamily="34" charset="0"/>
              <a:buNone/>
            </a:pPr>
            <a:endParaRPr lang="en-GB" altLang="en-US" dirty="0"/>
          </a:p>
          <a:p>
            <a:pPr marL="0" indent="0">
              <a:buFont typeface="Arial" panose="020B0604020202020204" pitchFamily="34" charset="0"/>
              <a:buNone/>
            </a:pPr>
            <a:endParaRPr lang="en-GB" altLang="en-US" dirty="0"/>
          </a:p>
          <a:p>
            <a:pPr marL="0" indent="0">
              <a:buFont typeface="Arial" panose="020B0604020202020204" pitchFamily="34" charset="0"/>
              <a:buNone/>
            </a:pPr>
            <a:r>
              <a:rPr lang="en-GB" altLang="en-US" dirty="0"/>
              <a:t> </a:t>
            </a:r>
          </a:p>
        </p:txBody>
      </p:sp>
      <p:pic>
        <p:nvPicPr>
          <p:cNvPr id="73732" name="Picture 4">
            <a:extLst>
              <a:ext uri="{FF2B5EF4-FFF2-40B4-BE49-F238E27FC236}">
                <a16:creationId xmlns:a16="http://schemas.microsoft.com/office/drawing/2014/main" id="{60E5EA54-8FFC-2971-C24F-4337428554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3775" y="1417638"/>
            <a:ext cx="4325938" cy="530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2A6DECAC-0543-5FF4-94FB-72C0964321AE}"/>
              </a:ext>
            </a:extLst>
          </p:cNvPr>
          <p:cNvSpPr>
            <a:spLocks noGrp="1"/>
          </p:cNvSpPr>
          <p:nvPr>
            <p:ph type="title"/>
          </p:nvPr>
        </p:nvSpPr>
        <p:spPr>
          <a:xfrm>
            <a:off x="457200" y="274638"/>
            <a:ext cx="8229600" cy="1354137"/>
          </a:xfrm>
        </p:spPr>
        <p:txBody>
          <a:bodyPr/>
          <a:lstStyle/>
          <a:p>
            <a:r>
              <a:rPr lang="en-GB" altLang="en-US" sz="2000">
                <a:solidFill>
                  <a:srgbClr val="222222"/>
                </a:solidFill>
                <a:latin typeface="Arial" panose="020B0604020202020204" pitchFamily="34" charset="0"/>
              </a:rPr>
              <a:t>Marx, W., Lane, M., Hockey, M., et al (2021). Diet and depression: exploring the biological mechanisms of action. </a:t>
            </a:r>
            <a:r>
              <a:rPr lang="en-GB" altLang="en-US" sz="2000" i="1">
                <a:solidFill>
                  <a:srgbClr val="222222"/>
                </a:solidFill>
                <a:latin typeface="Arial" panose="020B0604020202020204" pitchFamily="34" charset="0"/>
              </a:rPr>
              <a:t>Molecular psychiatry</a:t>
            </a:r>
            <a:r>
              <a:rPr lang="en-GB" altLang="en-US" sz="2000">
                <a:solidFill>
                  <a:srgbClr val="222222"/>
                </a:solidFill>
                <a:latin typeface="Arial" panose="020B0604020202020204" pitchFamily="34" charset="0"/>
              </a:rPr>
              <a:t>, </a:t>
            </a:r>
            <a:r>
              <a:rPr lang="en-GB" altLang="en-US" sz="2000" i="1">
                <a:solidFill>
                  <a:srgbClr val="222222"/>
                </a:solidFill>
                <a:latin typeface="Arial" panose="020B0604020202020204" pitchFamily="34" charset="0"/>
              </a:rPr>
              <a:t>26</a:t>
            </a:r>
            <a:r>
              <a:rPr lang="en-GB" altLang="en-US" sz="2000">
                <a:solidFill>
                  <a:srgbClr val="222222"/>
                </a:solidFill>
                <a:latin typeface="Arial" panose="020B0604020202020204" pitchFamily="34" charset="0"/>
              </a:rPr>
              <a:t>(1), 134-150.</a:t>
            </a:r>
            <a:endParaRPr lang="en-GB" altLang="en-US"/>
          </a:p>
        </p:txBody>
      </p:sp>
      <p:pic>
        <p:nvPicPr>
          <p:cNvPr id="74755" name="Picture 4">
            <a:extLst>
              <a:ext uri="{FF2B5EF4-FFF2-40B4-BE49-F238E27FC236}">
                <a16:creationId xmlns:a16="http://schemas.microsoft.com/office/drawing/2014/main" id="{9B197CCC-99D5-5846-5B27-587EE98255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563" y="1455738"/>
            <a:ext cx="8523287" cy="512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A8734D6A-FC6F-6D11-2CA7-01D30B194DB3}"/>
              </a:ext>
            </a:extLst>
          </p:cNvPr>
          <p:cNvSpPr>
            <a:spLocks noGrp="1"/>
          </p:cNvSpPr>
          <p:nvPr>
            <p:ph type="title"/>
          </p:nvPr>
        </p:nvSpPr>
        <p:spPr>
          <a:xfrm>
            <a:off x="457200" y="274638"/>
            <a:ext cx="8229600" cy="561975"/>
          </a:xfrm>
        </p:spPr>
        <p:txBody>
          <a:bodyPr/>
          <a:lstStyle/>
          <a:p>
            <a:pPr algn="ctr"/>
            <a:r>
              <a:rPr lang="en-GB" altLang="en-US"/>
              <a:t>Anxiety</a:t>
            </a:r>
          </a:p>
        </p:txBody>
      </p:sp>
      <p:pic>
        <p:nvPicPr>
          <p:cNvPr id="75779" name="Content Placeholder 4">
            <a:extLst>
              <a:ext uri="{FF2B5EF4-FFF2-40B4-BE49-F238E27FC236}">
                <a16:creationId xmlns:a16="http://schemas.microsoft.com/office/drawing/2014/main" id="{F2772B62-3EC9-449F-757F-172BF838795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403350" y="981075"/>
            <a:ext cx="6024563" cy="2678113"/>
          </a:xfrm>
        </p:spPr>
      </p:pic>
      <p:sp>
        <p:nvSpPr>
          <p:cNvPr id="75780" name="TextBox 6">
            <a:extLst>
              <a:ext uri="{FF2B5EF4-FFF2-40B4-BE49-F238E27FC236}">
                <a16:creationId xmlns:a16="http://schemas.microsoft.com/office/drawing/2014/main" id="{B0D110F7-EA3D-996B-64F1-614493BEDBE3}"/>
              </a:ext>
            </a:extLst>
          </p:cNvPr>
          <p:cNvSpPr txBox="1">
            <a:spLocks noChangeArrowheads="1"/>
          </p:cNvSpPr>
          <p:nvPr/>
        </p:nvSpPr>
        <p:spPr bwMode="auto">
          <a:xfrm>
            <a:off x="323850" y="3803650"/>
            <a:ext cx="7200900"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r>
              <a:rPr lang="en-GB" altLang="en-US" sz="2400">
                <a:latin typeface="Times" panose="02020603050405020304" pitchFamily="18" charset="0"/>
              </a:rPr>
              <a:t>Disruption of the emotional processing centre within the brain;</a:t>
            </a:r>
          </a:p>
          <a:p>
            <a:pPr>
              <a:lnSpc>
                <a:spcPct val="100000"/>
              </a:lnSpc>
              <a:spcBef>
                <a:spcPct val="0"/>
              </a:spcBef>
              <a:buFontTx/>
              <a:buNone/>
            </a:pPr>
            <a:endParaRPr lang="en-GB" altLang="en-US" sz="2400">
              <a:latin typeface="Times" panose="02020603050405020304" pitchFamily="18" charset="0"/>
            </a:endParaRPr>
          </a:p>
          <a:p>
            <a:pPr>
              <a:lnSpc>
                <a:spcPct val="100000"/>
              </a:lnSpc>
              <a:spcBef>
                <a:spcPct val="0"/>
              </a:spcBef>
            </a:pPr>
            <a:r>
              <a:rPr lang="en-GB" altLang="en-US" sz="2400">
                <a:latin typeface="Times" panose="02020603050405020304" pitchFamily="18" charset="0"/>
              </a:rPr>
              <a:t>Hippocampus</a:t>
            </a:r>
          </a:p>
          <a:p>
            <a:pPr>
              <a:lnSpc>
                <a:spcPct val="100000"/>
              </a:lnSpc>
              <a:spcBef>
                <a:spcPct val="0"/>
              </a:spcBef>
            </a:pPr>
            <a:r>
              <a:rPr lang="en-GB" altLang="en-US" sz="2400">
                <a:latin typeface="Times" panose="02020603050405020304" pitchFamily="18" charset="0"/>
              </a:rPr>
              <a:t>Amygdala		Cortisol</a:t>
            </a:r>
          </a:p>
          <a:p>
            <a:pPr>
              <a:lnSpc>
                <a:spcPct val="100000"/>
              </a:lnSpc>
              <a:spcBef>
                <a:spcPct val="0"/>
              </a:spcBef>
            </a:pPr>
            <a:r>
              <a:rPr lang="en-GB" altLang="en-US" sz="2400">
                <a:latin typeface="Times" panose="02020603050405020304" pitchFamily="18" charset="0"/>
              </a:rPr>
              <a:t>Hypothalamus</a:t>
            </a:r>
          </a:p>
          <a:p>
            <a:pPr>
              <a:lnSpc>
                <a:spcPct val="100000"/>
              </a:lnSpc>
              <a:spcBef>
                <a:spcPct val="0"/>
              </a:spcBef>
            </a:pPr>
            <a:r>
              <a:rPr lang="en-GB" altLang="en-US" sz="2400">
                <a:latin typeface="Times" panose="02020603050405020304" pitchFamily="18" charset="0"/>
              </a:rPr>
              <a:t>Thalamus</a:t>
            </a:r>
          </a:p>
        </p:txBody>
      </p:sp>
      <p:pic>
        <p:nvPicPr>
          <p:cNvPr id="75781" name="Picture 8">
            <a:extLst>
              <a:ext uri="{FF2B5EF4-FFF2-40B4-BE49-F238E27FC236}">
                <a16:creationId xmlns:a16="http://schemas.microsoft.com/office/drawing/2014/main" id="{094F3920-D813-B325-B9FC-601E88116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4445000"/>
            <a:ext cx="2571750" cy="260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rrow: Right 2">
            <a:extLst>
              <a:ext uri="{FF2B5EF4-FFF2-40B4-BE49-F238E27FC236}">
                <a16:creationId xmlns:a16="http://schemas.microsoft.com/office/drawing/2014/main" id="{19E4655C-2311-244A-1543-6221CCA925C2}"/>
              </a:ext>
            </a:extLst>
          </p:cNvPr>
          <p:cNvSpPr/>
          <p:nvPr/>
        </p:nvSpPr>
        <p:spPr>
          <a:xfrm>
            <a:off x="2339975" y="5389563"/>
            <a:ext cx="647700" cy="3603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lgn="ctr">
              <a:defRPr/>
            </a:pPr>
            <a:endParaRPr lang="en-GB" altLang="en-US">
              <a:solidFill>
                <a:srgbClr val="FFFFFF"/>
              </a:solidFill>
              <a:latin typeface="Calibri" panose="020F0502020204030204" pitchFamily="34" charset="0"/>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a:extLst>
              <a:ext uri="{FF2B5EF4-FFF2-40B4-BE49-F238E27FC236}">
                <a16:creationId xmlns:a16="http://schemas.microsoft.com/office/drawing/2014/main" id="{853C9871-E2CC-3754-3277-4B8D83034019}"/>
              </a:ext>
            </a:extLst>
          </p:cNvPr>
          <p:cNvSpPr>
            <a:spLocks noGrp="1"/>
          </p:cNvSpPr>
          <p:nvPr>
            <p:ph type="title"/>
          </p:nvPr>
        </p:nvSpPr>
        <p:spPr>
          <a:xfrm>
            <a:off x="457200" y="274638"/>
            <a:ext cx="8229600" cy="490537"/>
          </a:xfrm>
        </p:spPr>
        <p:txBody>
          <a:bodyPr/>
          <a:lstStyle/>
          <a:p>
            <a:pPr algn="ctr"/>
            <a:r>
              <a:rPr lang="en-GB" altLang="en-US"/>
              <a:t>Microbiome</a:t>
            </a:r>
          </a:p>
        </p:txBody>
      </p:sp>
      <p:sp>
        <p:nvSpPr>
          <p:cNvPr id="76803" name="Content Placeholder 2">
            <a:extLst>
              <a:ext uri="{FF2B5EF4-FFF2-40B4-BE49-F238E27FC236}">
                <a16:creationId xmlns:a16="http://schemas.microsoft.com/office/drawing/2014/main" id="{03141B73-A4FB-2920-BDBA-0E185A8C3521}"/>
              </a:ext>
            </a:extLst>
          </p:cNvPr>
          <p:cNvSpPr>
            <a:spLocks noGrp="1"/>
          </p:cNvSpPr>
          <p:nvPr>
            <p:ph idx="1"/>
          </p:nvPr>
        </p:nvSpPr>
        <p:spPr>
          <a:xfrm>
            <a:off x="200025" y="1131888"/>
            <a:ext cx="8929688" cy="1079500"/>
          </a:xfrm>
        </p:spPr>
        <p:txBody>
          <a:bodyPr/>
          <a:lstStyle/>
          <a:p>
            <a:pPr marL="0" indent="0" algn="ctr">
              <a:buFont typeface="Arial" panose="020B0604020202020204" pitchFamily="34" charset="0"/>
              <a:buNone/>
            </a:pPr>
            <a:r>
              <a:rPr lang="en-GB" altLang="en-US" sz="2800"/>
              <a:t>Nutrition help regulate the gut biome and inflammatory response which are related to anxiety status.</a:t>
            </a:r>
          </a:p>
          <a:p>
            <a:pPr marL="0" indent="0">
              <a:buFont typeface="Arial" panose="020B0604020202020204" pitchFamily="34" charset="0"/>
              <a:buNone/>
            </a:pPr>
            <a:endParaRPr lang="en-GB" altLang="en-US"/>
          </a:p>
        </p:txBody>
      </p:sp>
      <p:pic>
        <p:nvPicPr>
          <p:cNvPr id="76804" name="Picture 6">
            <a:extLst>
              <a:ext uri="{FF2B5EF4-FFF2-40B4-BE49-F238E27FC236}">
                <a16:creationId xmlns:a16="http://schemas.microsoft.com/office/drawing/2014/main" id="{0FFD941C-B2D6-7CDC-8DEE-7970B00208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6375" y="2763838"/>
            <a:ext cx="3835400" cy="383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5" name="AutoShape 16" descr="How does stress affect the gut flora? - Quora">
            <a:extLst>
              <a:ext uri="{FF2B5EF4-FFF2-40B4-BE49-F238E27FC236}">
                <a16:creationId xmlns:a16="http://schemas.microsoft.com/office/drawing/2014/main" id="{9A9B3DF5-553A-C4A4-FD89-305345B38340}"/>
              </a:ext>
            </a:extLst>
          </p:cNvPr>
          <p:cNvSpPr>
            <a:spLocks noChangeAspect="1" noChangeArrowheads="1"/>
          </p:cNvSpPr>
          <p:nvPr/>
        </p:nvSpPr>
        <p:spPr bwMode="auto">
          <a:xfrm>
            <a:off x="-400050" y="3217863"/>
            <a:ext cx="177800" cy="17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endParaRPr lang="en-GB" altLang="en-US" sz="2400">
              <a:latin typeface="Times" panose="02020603050405020304" pitchFamily="18" charset="0"/>
              <a:ea typeface="MS PGothic" panose="020B0600070205080204" pitchFamily="34" charset="-128"/>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D5DCD7C4-9A8F-39A1-F4FE-EF92B256852B}"/>
              </a:ext>
            </a:extLst>
          </p:cNvPr>
          <p:cNvSpPr>
            <a:spLocks noGrp="1"/>
          </p:cNvSpPr>
          <p:nvPr>
            <p:ph type="title"/>
          </p:nvPr>
        </p:nvSpPr>
        <p:spPr/>
        <p:txBody>
          <a:bodyPr/>
          <a:lstStyle/>
          <a:p>
            <a:pPr algn="ctr"/>
            <a:r>
              <a:rPr lang="en-GB" altLang="en-US"/>
              <a:t>Short Chain Fatty acids </a:t>
            </a:r>
          </a:p>
        </p:txBody>
      </p:sp>
      <p:sp>
        <p:nvSpPr>
          <p:cNvPr id="77827" name="Content Placeholder 2">
            <a:extLst>
              <a:ext uri="{FF2B5EF4-FFF2-40B4-BE49-F238E27FC236}">
                <a16:creationId xmlns:a16="http://schemas.microsoft.com/office/drawing/2014/main" id="{C3BD4349-2C4B-D7A4-425C-51EC015ADA67}"/>
              </a:ext>
            </a:extLst>
          </p:cNvPr>
          <p:cNvSpPr>
            <a:spLocks noGrp="1"/>
          </p:cNvSpPr>
          <p:nvPr>
            <p:ph idx="1"/>
          </p:nvPr>
        </p:nvSpPr>
        <p:spPr>
          <a:xfrm>
            <a:off x="457200" y="1600200"/>
            <a:ext cx="8229600" cy="5141913"/>
          </a:xfrm>
        </p:spPr>
        <p:txBody>
          <a:bodyPr/>
          <a:lstStyle/>
          <a:p>
            <a:pPr marL="0" indent="0">
              <a:buFont typeface="Arial" panose="020B0604020202020204" pitchFamily="34" charset="0"/>
              <a:buNone/>
            </a:pPr>
            <a:r>
              <a:rPr lang="en-GB" altLang="en-US" sz="2400"/>
              <a:t>SCFA derived from the microbiome bind receptors on enteroendocrine cells to regulate the secretion of gut peptides that in turn bind to the amygdala (control of the emotional response).</a:t>
            </a:r>
          </a:p>
          <a:p>
            <a:pPr marL="0" indent="0">
              <a:buFont typeface="Arial" panose="020B0604020202020204" pitchFamily="34" charset="0"/>
              <a:buNone/>
            </a:pPr>
            <a:endParaRPr lang="en-GB" altLang="en-US" sz="2400"/>
          </a:p>
          <a:p>
            <a:pPr marL="0" indent="0">
              <a:buFont typeface="Arial" panose="020B0604020202020204" pitchFamily="34" charset="0"/>
              <a:buNone/>
            </a:pPr>
            <a:r>
              <a:rPr lang="en-GB" altLang="en-US" sz="2400"/>
              <a:t>Associate with immune and inflammatory responses.</a:t>
            </a:r>
          </a:p>
          <a:p>
            <a:pPr marL="0" indent="0">
              <a:buFont typeface="Arial" panose="020B0604020202020204" pitchFamily="34" charset="0"/>
              <a:buNone/>
            </a:pPr>
            <a:endParaRPr lang="en-GB" altLang="en-US" sz="2400"/>
          </a:p>
          <a:p>
            <a:pPr marL="0" indent="0">
              <a:buFont typeface="Arial" panose="020B0604020202020204" pitchFamily="34" charset="0"/>
              <a:buNone/>
            </a:pPr>
            <a:r>
              <a:rPr lang="en-GB" altLang="en-US" sz="2400"/>
              <a:t>Direct production of stress hormones that upregulate sympathetic neurotransmitter activity.</a:t>
            </a:r>
          </a:p>
          <a:p>
            <a:pPr marL="0" indent="0">
              <a:buFont typeface="Arial" panose="020B0604020202020204" pitchFamily="34" charset="0"/>
              <a:buNone/>
            </a:pPr>
            <a:endParaRPr lang="en-GB" altLang="en-US" sz="2400"/>
          </a:p>
          <a:p>
            <a:pPr marL="0" indent="0" algn="ctr">
              <a:buFont typeface="Arial" panose="020B0604020202020204" pitchFamily="34" charset="0"/>
              <a:buNone/>
            </a:pPr>
            <a:r>
              <a:rPr lang="en-GB" altLang="en-US" sz="2400">
                <a:solidFill>
                  <a:srgbClr val="FF0000"/>
                </a:solidFill>
              </a:rPr>
              <a:t>Healthy Gut biome</a:t>
            </a:r>
          </a:p>
          <a:p>
            <a:pPr marL="0" indent="0">
              <a:buFont typeface="Arial" panose="020B0604020202020204" pitchFamily="34" charset="0"/>
              <a:buNone/>
            </a:pPr>
            <a:endParaRPr lang="en-GB" altLang="en-US"/>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5417D7EE-79B1-22A2-5F2E-6BA13D2BEB22}"/>
              </a:ext>
            </a:extLst>
          </p:cNvPr>
          <p:cNvSpPr>
            <a:spLocks noGrp="1"/>
          </p:cNvSpPr>
          <p:nvPr>
            <p:ph type="title"/>
          </p:nvPr>
        </p:nvSpPr>
        <p:spPr/>
        <p:txBody>
          <a:bodyPr/>
          <a:lstStyle/>
          <a:p>
            <a:pPr algn="ctr"/>
            <a:r>
              <a:rPr lang="en-GB" altLang="en-US"/>
              <a:t>Inflammation</a:t>
            </a:r>
          </a:p>
        </p:txBody>
      </p:sp>
      <p:sp>
        <p:nvSpPr>
          <p:cNvPr id="78851" name="Content Placeholder 2">
            <a:extLst>
              <a:ext uri="{FF2B5EF4-FFF2-40B4-BE49-F238E27FC236}">
                <a16:creationId xmlns:a16="http://schemas.microsoft.com/office/drawing/2014/main" id="{EB37D954-3405-2545-D926-8D1B209322F3}"/>
              </a:ext>
            </a:extLst>
          </p:cNvPr>
          <p:cNvSpPr>
            <a:spLocks noGrp="1"/>
          </p:cNvSpPr>
          <p:nvPr>
            <p:ph idx="1"/>
          </p:nvPr>
        </p:nvSpPr>
        <p:spPr>
          <a:xfrm>
            <a:off x="457200" y="1557338"/>
            <a:ext cx="8229600" cy="4133850"/>
          </a:xfrm>
        </p:spPr>
        <p:txBody>
          <a:bodyPr/>
          <a:lstStyle/>
          <a:p>
            <a:pPr marL="0" indent="0">
              <a:buFont typeface="Arial" panose="020B0604020202020204" pitchFamily="34" charset="0"/>
              <a:buNone/>
            </a:pPr>
            <a:r>
              <a:rPr lang="en-GB" altLang="en-US" sz="2800"/>
              <a:t>Elevated inflammation associated with almost all neurological and neurodegenerative disorders.</a:t>
            </a:r>
          </a:p>
          <a:p>
            <a:pPr marL="0" indent="0">
              <a:buFont typeface="Arial" panose="020B0604020202020204" pitchFamily="34" charset="0"/>
              <a:buNone/>
            </a:pPr>
            <a:endParaRPr lang="en-GB" altLang="en-US" sz="2800"/>
          </a:p>
          <a:p>
            <a:pPr marL="0" indent="0">
              <a:buFont typeface="Arial" panose="020B0604020202020204" pitchFamily="34" charset="0"/>
              <a:buNone/>
            </a:pPr>
            <a:r>
              <a:rPr lang="en-GB" altLang="en-US" sz="2800"/>
              <a:t>Increased expression of IL-6, TNF C-reactive protein that result in imbalances in neurotransmitters in the brain e.g dopamine, serotonin.</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F53CDBB9-9F2C-0A37-1365-C9C3E4DE9615}"/>
              </a:ext>
            </a:extLst>
          </p:cNvPr>
          <p:cNvSpPr>
            <a:spLocks noGrp="1"/>
          </p:cNvSpPr>
          <p:nvPr>
            <p:ph type="title"/>
          </p:nvPr>
        </p:nvSpPr>
        <p:spPr>
          <a:xfrm>
            <a:off x="630238" y="365125"/>
            <a:ext cx="7886700" cy="1325563"/>
          </a:xfrm>
        </p:spPr>
        <p:txBody>
          <a:bodyPr/>
          <a:lstStyle/>
          <a:p>
            <a:pPr algn="ctr"/>
            <a:r>
              <a:rPr lang="en-GB" altLang="en-US"/>
              <a:t>Diet and foods for Mental Wellbeing</a:t>
            </a:r>
          </a:p>
        </p:txBody>
      </p:sp>
      <p:sp>
        <p:nvSpPr>
          <p:cNvPr id="79875" name="Text Placeholder 3">
            <a:extLst>
              <a:ext uri="{FF2B5EF4-FFF2-40B4-BE49-F238E27FC236}">
                <a16:creationId xmlns:a16="http://schemas.microsoft.com/office/drawing/2014/main" id="{0E96215A-9F0F-A7F0-158D-F8F888AB0BE6}"/>
              </a:ext>
            </a:extLst>
          </p:cNvPr>
          <p:cNvSpPr>
            <a:spLocks noGrp="1"/>
          </p:cNvSpPr>
          <p:nvPr>
            <p:ph type="body" idx="1"/>
          </p:nvPr>
        </p:nvSpPr>
        <p:spPr>
          <a:xfrm>
            <a:off x="630238" y="1681163"/>
            <a:ext cx="3868737" cy="823912"/>
          </a:xfrm>
        </p:spPr>
        <p:txBody>
          <a:bodyPr/>
          <a:lstStyle/>
          <a:p>
            <a:pPr algn="ctr"/>
            <a:r>
              <a:rPr lang="en-GB" altLang="en-US"/>
              <a:t>Avoid</a:t>
            </a:r>
          </a:p>
        </p:txBody>
      </p:sp>
      <p:sp>
        <p:nvSpPr>
          <p:cNvPr id="79876" name="Content Placeholder 2">
            <a:extLst>
              <a:ext uri="{FF2B5EF4-FFF2-40B4-BE49-F238E27FC236}">
                <a16:creationId xmlns:a16="http://schemas.microsoft.com/office/drawing/2014/main" id="{1C41679F-4CCD-173F-232A-A2E610BA416C}"/>
              </a:ext>
            </a:extLst>
          </p:cNvPr>
          <p:cNvSpPr>
            <a:spLocks noGrp="1"/>
          </p:cNvSpPr>
          <p:nvPr>
            <p:ph sz="half" idx="2"/>
          </p:nvPr>
        </p:nvSpPr>
        <p:spPr>
          <a:xfrm>
            <a:off x="608013" y="2997200"/>
            <a:ext cx="4040187" cy="3043238"/>
          </a:xfrm>
        </p:spPr>
        <p:txBody>
          <a:bodyPr/>
          <a:lstStyle/>
          <a:p>
            <a:pPr marL="0" indent="0" algn="ctr">
              <a:buFont typeface="Arial" panose="020B0604020202020204" pitchFamily="34" charset="0"/>
              <a:buNone/>
            </a:pPr>
            <a:r>
              <a:rPr lang="en-GB" altLang="en-US">
                <a:solidFill>
                  <a:srgbClr val="FF0000"/>
                </a:solidFill>
              </a:rPr>
              <a:t>Artificial sweeteners</a:t>
            </a:r>
          </a:p>
          <a:p>
            <a:pPr marL="0" indent="0" algn="ctr">
              <a:buFont typeface="Arial" panose="020B0604020202020204" pitchFamily="34" charset="0"/>
              <a:buNone/>
            </a:pPr>
            <a:r>
              <a:rPr lang="en-GB" altLang="en-US">
                <a:solidFill>
                  <a:srgbClr val="FF0000"/>
                </a:solidFill>
              </a:rPr>
              <a:t>Gluten</a:t>
            </a:r>
          </a:p>
          <a:p>
            <a:pPr marL="0" indent="0" algn="ctr">
              <a:buFont typeface="Arial" panose="020B0604020202020204" pitchFamily="34" charset="0"/>
              <a:buNone/>
            </a:pPr>
            <a:r>
              <a:rPr lang="en-GB" altLang="en-US">
                <a:solidFill>
                  <a:srgbClr val="FF0000"/>
                </a:solidFill>
              </a:rPr>
              <a:t>Sugar - esp. corn syrup</a:t>
            </a:r>
          </a:p>
          <a:p>
            <a:pPr marL="0" indent="0" algn="ctr">
              <a:buFont typeface="Arial" panose="020B0604020202020204" pitchFamily="34" charset="0"/>
              <a:buNone/>
            </a:pPr>
            <a:r>
              <a:rPr lang="en-GB" altLang="en-US">
                <a:solidFill>
                  <a:srgbClr val="FF0000"/>
                </a:solidFill>
              </a:rPr>
              <a:t>Processed foods, </a:t>
            </a:r>
          </a:p>
          <a:p>
            <a:pPr marL="0" indent="0" algn="ctr">
              <a:buFont typeface="Arial" panose="020B0604020202020204" pitchFamily="34" charset="0"/>
              <a:buNone/>
            </a:pPr>
            <a:r>
              <a:rPr lang="en-GB" altLang="en-US">
                <a:solidFill>
                  <a:srgbClr val="FF0000"/>
                </a:solidFill>
              </a:rPr>
              <a:t>Reduce omega 6 intake</a:t>
            </a:r>
          </a:p>
          <a:p>
            <a:pPr marL="0" indent="0" algn="ctr">
              <a:buFont typeface="Arial" panose="020B0604020202020204" pitchFamily="34" charset="0"/>
              <a:buNone/>
            </a:pPr>
            <a:r>
              <a:rPr lang="en-GB" altLang="en-US">
                <a:solidFill>
                  <a:srgbClr val="FF0000"/>
                </a:solidFill>
              </a:rPr>
              <a:t>Vegetable oils</a:t>
            </a:r>
          </a:p>
          <a:p>
            <a:pPr marL="0" indent="0" algn="ctr">
              <a:buFont typeface="Arial" panose="020B0604020202020204" pitchFamily="34" charset="0"/>
              <a:buNone/>
            </a:pPr>
            <a:r>
              <a:rPr lang="en-GB" altLang="en-US">
                <a:solidFill>
                  <a:srgbClr val="FF0000"/>
                </a:solidFill>
              </a:rPr>
              <a:t>Reduce caffeine</a:t>
            </a:r>
          </a:p>
        </p:txBody>
      </p:sp>
      <p:sp>
        <p:nvSpPr>
          <p:cNvPr id="79877" name="Text Placeholder 4">
            <a:extLst>
              <a:ext uri="{FF2B5EF4-FFF2-40B4-BE49-F238E27FC236}">
                <a16:creationId xmlns:a16="http://schemas.microsoft.com/office/drawing/2014/main" id="{1A85D4AE-90C7-B064-61F0-741F947EA515}"/>
              </a:ext>
            </a:extLst>
          </p:cNvPr>
          <p:cNvSpPr>
            <a:spLocks noGrp="1"/>
          </p:cNvSpPr>
          <p:nvPr>
            <p:ph type="body" sz="quarter" idx="3"/>
          </p:nvPr>
        </p:nvSpPr>
        <p:spPr>
          <a:xfrm>
            <a:off x="4629150" y="1681163"/>
            <a:ext cx="3887788" cy="823912"/>
          </a:xfrm>
        </p:spPr>
        <p:txBody>
          <a:bodyPr/>
          <a:lstStyle/>
          <a:p>
            <a:pPr algn="ctr"/>
            <a:r>
              <a:rPr lang="en-GB" altLang="en-US"/>
              <a:t>Prioritise</a:t>
            </a:r>
          </a:p>
        </p:txBody>
      </p:sp>
      <p:sp>
        <p:nvSpPr>
          <p:cNvPr id="79878" name="Content Placeholder 5">
            <a:extLst>
              <a:ext uri="{FF2B5EF4-FFF2-40B4-BE49-F238E27FC236}">
                <a16:creationId xmlns:a16="http://schemas.microsoft.com/office/drawing/2014/main" id="{04F60C59-F23F-5ED7-4D9A-08A315ED8DA4}"/>
              </a:ext>
            </a:extLst>
          </p:cNvPr>
          <p:cNvSpPr>
            <a:spLocks noGrp="1"/>
          </p:cNvSpPr>
          <p:nvPr>
            <p:ph sz="quarter" idx="4"/>
          </p:nvPr>
        </p:nvSpPr>
        <p:spPr>
          <a:xfrm>
            <a:off x="4648200" y="3006725"/>
            <a:ext cx="4041775" cy="3633788"/>
          </a:xfrm>
        </p:spPr>
        <p:txBody>
          <a:bodyPr/>
          <a:lstStyle/>
          <a:p>
            <a:pPr marL="0" indent="0" algn="ctr">
              <a:buFont typeface="Arial" panose="020B0604020202020204" pitchFamily="34" charset="0"/>
              <a:buNone/>
            </a:pPr>
            <a:r>
              <a:rPr lang="en-GB" altLang="en-US">
                <a:solidFill>
                  <a:srgbClr val="00B0F0"/>
                </a:solidFill>
              </a:rPr>
              <a:t>Anti-inflammatory foods</a:t>
            </a:r>
          </a:p>
          <a:p>
            <a:pPr marL="0" indent="0" algn="ctr">
              <a:buFont typeface="Arial" panose="020B0604020202020204" pitchFamily="34" charset="0"/>
              <a:buNone/>
            </a:pPr>
            <a:r>
              <a:rPr lang="en-GB" altLang="en-US">
                <a:solidFill>
                  <a:srgbClr val="00B0F0"/>
                </a:solidFill>
              </a:rPr>
              <a:t>Omega 3</a:t>
            </a:r>
          </a:p>
          <a:p>
            <a:pPr marL="0" indent="0" algn="ctr">
              <a:buFont typeface="Arial" panose="020B0604020202020204" pitchFamily="34" charset="0"/>
              <a:buNone/>
            </a:pPr>
            <a:r>
              <a:rPr lang="en-GB" altLang="en-US">
                <a:solidFill>
                  <a:srgbClr val="00B0F0"/>
                </a:solidFill>
              </a:rPr>
              <a:t>Turmeric (Curcumin) Vitamin D</a:t>
            </a:r>
          </a:p>
          <a:p>
            <a:pPr marL="0" indent="0" algn="ctr">
              <a:buFont typeface="Arial" panose="020B0604020202020204" pitchFamily="34" charset="0"/>
              <a:buNone/>
            </a:pPr>
            <a:r>
              <a:rPr lang="en-GB" altLang="en-US">
                <a:solidFill>
                  <a:srgbClr val="00B0F0"/>
                </a:solidFill>
              </a:rPr>
              <a:t>Ketogenic diet</a:t>
            </a:r>
          </a:p>
          <a:p>
            <a:pPr marL="0" indent="0" algn="ctr">
              <a:buFont typeface="Arial" panose="020B0604020202020204" pitchFamily="34" charset="0"/>
              <a:buNone/>
            </a:pPr>
            <a:r>
              <a:rPr lang="en-GB" altLang="en-US">
                <a:solidFill>
                  <a:srgbClr val="00B0F0"/>
                </a:solidFill>
              </a:rPr>
              <a:t>Pre / probiotics</a:t>
            </a:r>
          </a:p>
          <a:p>
            <a:pPr marL="0" indent="0" algn="ctr">
              <a:buFont typeface="Arial" panose="020B0604020202020204" pitchFamily="34" charset="0"/>
              <a:buNone/>
            </a:pPr>
            <a:r>
              <a:rPr lang="en-GB" altLang="en-US">
                <a:solidFill>
                  <a:srgbClr val="00B0F0"/>
                </a:solidFill>
              </a:rPr>
              <a:t>Magnesium</a:t>
            </a:r>
          </a:p>
          <a:p>
            <a:pPr marL="0" indent="0" algn="ctr">
              <a:buFont typeface="Arial" panose="020B0604020202020204" pitchFamily="34" charset="0"/>
              <a:buNone/>
            </a:pPr>
            <a:r>
              <a:rPr lang="en-GB" altLang="en-US">
                <a:solidFill>
                  <a:srgbClr val="00B0F0"/>
                </a:solidFill>
              </a:rPr>
              <a:t>Trypophan</a:t>
            </a:r>
          </a:p>
          <a:p>
            <a:pPr marL="0" indent="0">
              <a:buFont typeface="Arial" panose="020B0604020202020204" pitchFamily="34" charset="0"/>
              <a:buNone/>
            </a:pPr>
            <a:endParaRPr lang="en-GB" altLang="en-US">
              <a:solidFill>
                <a:srgbClr val="00B0F0"/>
              </a:solidFill>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8F599704-52CB-4CEB-CCBD-CC610817D8F3}"/>
              </a:ext>
            </a:extLst>
          </p:cNvPr>
          <p:cNvSpPr>
            <a:spLocks noGrp="1"/>
          </p:cNvSpPr>
          <p:nvPr>
            <p:ph type="title"/>
          </p:nvPr>
        </p:nvSpPr>
        <p:spPr>
          <a:xfrm>
            <a:off x="5148263" y="115888"/>
            <a:ext cx="4583112" cy="1325562"/>
          </a:xfrm>
        </p:spPr>
        <p:txBody>
          <a:bodyPr/>
          <a:lstStyle/>
          <a:p>
            <a:pPr eaLnBrk="1" hangingPunct="1"/>
            <a:r>
              <a:rPr lang="en-GB" altLang="en-US" sz="4400" b="1"/>
              <a:t>Stress</a:t>
            </a:r>
          </a:p>
        </p:txBody>
      </p:sp>
      <p:pic>
        <p:nvPicPr>
          <p:cNvPr id="80899" name="Picture 5" descr="https://encrypted-tbn3.gstatic.com/images?q=tbn:ANd9GcQiPgTtcMfIPB_tiIZXOCrTXvvgMAs_WPi39ywIuMTARrupJy7xi1mI8KdR">
            <a:extLst>
              <a:ext uri="{FF2B5EF4-FFF2-40B4-BE49-F238E27FC236}">
                <a16:creationId xmlns:a16="http://schemas.microsoft.com/office/drawing/2014/main" id="{AC5E497A-5703-9BA2-BBC9-B7C0E32526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063" y="409575"/>
            <a:ext cx="2406650"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0900" name="Picture 7" descr="http://3.bp.blogspot.com/-93373e4lORw/UJpsWzcDTJI/AAAAAAAAABk/mDW9dVvVjRY/s1600/StressSymptoms.gif">
            <a:extLst>
              <a:ext uri="{FF2B5EF4-FFF2-40B4-BE49-F238E27FC236}">
                <a16:creationId xmlns:a16="http://schemas.microsoft.com/office/drawing/2014/main" id="{46C49DE4-6357-F2F3-5288-A9D818ACB4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938" y="1535113"/>
            <a:ext cx="5176837" cy="419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0901" name="Picture 9" descr="http://www.stress.org/wp-content/uploads/2012/11/stressed-simpson.png">
            <a:extLst>
              <a:ext uri="{FF2B5EF4-FFF2-40B4-BE49-F238E27FC236}">
                <a16:creationId xmlns:a16="http://schemas.microsoft.com/office/drawing/2014/main" id="{838E60AC-8DCB-A21E-0863-FCE32F8A5B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6013" y="3917950"/>
            <a:ext cx="2566987" cy="250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A39B8282-6CCA-A587-3296-B1CB2657AA3A}"/>
              </a:ext>
            </a:extLst>
          </p:cNvPr>
          <p:cNvSpPr>
            <a:spLocks noGrp="1"/>
          </p:cNvSpPr>
          <p:nvPr>
            <p:ph type="title"/>
          </p:nvPr>
        </p:nvSpPr>
        <p:spPr/>
        <p:txBody>
          <a:bodyPr/>
          <a:lstStyle/>
          <a:p>
            <a:pPr algn="ctr" eaLnBrk="1" hangingPunct="1"/>
            <a:r>
              <a:rPr lang="en-US" altLang="en-US" dirty="0"/>
              <a:t>Stress Continuum and Health</a:t>
            </a:r>
          </a:p>
        </p:txBody>
      </p:sp>
      <p:pic>
        <p:nvPicPr>
          <p:cNvPr id="84995" name="Picture 3">
            <a:extLst>
              <a:ext uri="{FF2B5EF4-FFF2-40B4-BE49-F238E27FC236}">
                <a16:creationId xmlns:a16="http://schemas.microsoft.com/office/drawing/2014/main" id="{09173461-10E9-0D03-8C9F-D396D4D4116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1312" y="1664667"/>
            <a:ext cx="8461375" cy="5170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3F718D96-4C14-0D8C-2DD8-2E77F93AE44F}"/>
              </a:ext>
            </a:extLst>
          </p:cNvPr>
          <p:cNvSpPr>
            <a:spLocks noGrp="1"/>
          </p:cNvSpPr>
          <p:nvPr>
            <p:ph type="title"/>
          </p:nvPr>
        </p:nvSpPr>
        <p:spPr/>
        <p:txBody>
          <a:bodyPr/>
          <a:lstStyle/>
          <a:p>
            <a:pPr eaLnBrk="1" hangingPunct="1"/>
            <a:r>
              <a:rPr lang="en-US" altLang="en-US" b="1">
                <a:latin typeface="Arial" panose="020B0604020202020204" pitchFamily="34" charset="0"/>
                <a:cs typeface="Arial" panose="020B0604020202020204" pitchFamily="34" charset="0"/>
              </a:rPr>
              <a:t>SYMPTOMS OF STRESS</a:t>
            </a:r>
            <a:endParaRPr lang="en-US" altLang="en-US" sz="4000">
              <a:latin typeface="Arial" panose="020B0604020202020204" pitchFamily="34" charset="0"/>
              <a:cs typeface="Arial" panose="020B0604020202020204" pitchFamily="34" charset="0"/>
            </a:endParaRPr>
          </a:p>
        </p:txBody>
      </p:sp>
      <p:sp>
        <p:nvSpPr>
          <p:cNvPr id="13315" name="Rectangle 3">
            <a:extLst>
              <a:ext uri="{FF2B5EF4-FFF2-40B4-BE49-F238E27FC236}">
                <a16:creationId xmlns:a16="http://schemas.microsoft.com/office/drawing/2014/main" id="{D3E44E3E-9BB1-6E3B-4BBE-D3BD59A609EB}"/>
              </a:ext>
            </a:extLst>
          </p:cNvPr>
          <p:cNvSpPr>
            <a:spLocks noGrp="1"/>
          </p:cNvSpPr>
          <p:nvPr>
            <p:ph idx="1"/>
          </p:nvPr>
        </p:nvSpPr>
        <p:spPr>
          <a:xfrm>
            <a:off x="611188" y="1484313"/>
            <a:ext cx="7772400" cy="4114800"/>
          </a:xfrm>
        </p:spPr>
        <p:txBody>
          <a:bodyPr/>
          <a:lstStyle/>
          <a:p>
            <a:pPr marL="742950" indent="-742950" eaLnBrk="1" hangingPunct="1">
              <a:buFont typeface="Calibri" panose="020F0502020204030204" pitchFamily="34" charset="0"/>
              <a:buAutoNum type="arabicPeriod"/>
            </a:pPr>
            <a:endParaRPr lang="en-US" altLang="en-US" sz="3600" b="1">
              <a:solidFill>
                <a:srgbClr val="0070C0"/>
              </a:solidFill>
              <a:latin typeface="Arial" panose="020B0604020202020204" pitchFamily="34" charset="0"/>
              <a:cs typeface="Arial" panose="020B0604020202020204" pitchFamily="34" charset="0"/>
            </a:endParaRPr>
          </a:p>
          <a:p>
            <a:pPr marL="742950" indent="-742950" eaLnBrk="1" hangingPunct="1">
              <a:buFont typeface="Calibri" panose="020F0502020204030204" pitchFamily="34" charset="0"/>
              <a:buAutoNum type="arabicPeriod"/>
            </a:pPr>
            <a:r>
              <a:rPr lang="en-US" altLang="en-US" sz="3600" b="1">
                <a:solidFill>
                  <a:srgbClr val="0070C0"/>
                </a:solidFill>
                <a:latin typeface="Arial" panose="020B0604020202020204" pitchFamily="34" charset="0"/>
                <a:cs typeface="Arial" panose="020B0604020202020204" pitchFamily="34" charset="0"/>
              </a:rPr>
              <a:t>Behavioral symptoms </a:t>
            </a:r>
          </a:p>
          <a:p>
            <a:pPr marL="742950" indent="-742950" eaLnBrk="1" hangingPunct="1">
              <a:buFont typeface="Calibri" panose="020F0502020204030204" pitchFamily="34" charset="0"/>
              <a:buAutoNum type="arabicPeriod"/>
            </a:pPr>
            <a:endParaRPr lang="en-US" altLang="en-US" sz="3600" b="1">
              <a:solidFill>
                <a:srgbClr val="0070C0"/>
              </a:solidFill>
              <a:latin typeface="Arial" panose="020B0604020202020204" pitchFamily="34" charset="0"/>
              <a:cs typeface="Arial" panose="020B0604020202020204" pitchFamily="34" charset="0"/>
            </a:endParaRPr>
          </a:p>
          <a:p>
            <a:pPr marL="742950" indent="-742950" eaLnBrk="1" hangingPunct="1">
              <a:buFont typeface="Calibri" panose="020F0502020204030204" pitchFamily="34" charset="0"/>
              <a:buAutoNum type="arabicPeriod"/>
            </a:pPr>
            <a:r>
              <a:rPr lang="en-US" altLang="en-US" sz="3600" b="1">
                <a:solidFill>
                  <a:srgbClr val="0070C0"/>
                </a:solidFill>
                <a:latin typeface="Arial" panose="020B0604020202020204" pitchFamily="34" charset="0"/>
                <a:cs typeface="Arial" panose="020B0604020202020204" pitchFamily="34" charset="0"/>
              </a:rPr>
              <a:t>Physical symptoms</a:t>
            </a:r>
            <a:r>
              <a:rPr lang="en-US" altLang="en-US" sz="3600">
                <a:solidFill>
                  <a:srgbClr val="0070C0"/>
                </a:solidFill>
                <a:latin typeface="Arial" panose="020B0604020202020204" pitchFamily="34" charset="0"/>
                <a:cs typeface="Arial" panose="020B0604020202020204" pitchFamily="34" charset="0"/>
              </a:rPr>
              <a:t> </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331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E3A8297A-9641-6262-A30A-20EF4152548A}"/>
              </a:ext>
            </a:extLst>
          </p:cNvPr>
          <p:cNvSpPr>
            <a:spLocks noGrp="1"/>
          </p:cNvSpPr>
          <p:nvPr>
            <p:ph type="title"/>
          </p:nvPr>
        </p:nvSpPr>
        <p:spPr>
          <a:xfrm>
            <a:off x="628650" y="116632"/>
            <a:ext cx="7886700" cy="399579"/>
          </a:xfrm>
        </p:spPr>
        <p:txBody>
          <a:bodyPr/>
          <a:lstStyle/>
          <a:p>
            <a:pPr algn="ctr"/>
            <a:r>
              <a:rPr lang="en-GB" altLang="en-US" dirty="0"/>
              <a:t>Stress Response</a:t>
            </a:r>
          </a:p>
        </p:txBody>
      </p:sp>
      <p:pic>
        <p:nvPicPr>
          <p:cNvPr id="88067" name="Picture 22" descr="Cortisol: Function, Tests, and Effects of High &amp; Low Levels">
            <a:extLst>
              <a:ext uri="{FF2B5EF4-FFF2-40B4-BE49-F238E27FC236}">
                <a16:creationId xmlns:a16="http://schemas.microsoft.com/office/drawing/2014/main" id="{20D81FF5-E999-E9B9-9255-3CC7F9E0A1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692696"/>
            <a:ext cx="3824904" cy="3824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8068" name="Picture 18" descr="Brain–gut–microbe communication in health and disease. A stable gut microbiota is essential for normal gut physiology and contributes to appropriate signaling along the brain–gut axis and to the healthy status of the individual as shown on the left hand side of the diagram. Conversely, as shown on the right hand side of the diagram, intestinal dysbiosis can adversely influence gut physiology leading to inappropriate brain–gut axis signaling and associated consequences for CNS functions and disease states. Stress at the level of the CNS can also impact on gut function and lead to perturbations of the microbiota.">
            <a:extLst>
              <a:ext uri="{FF2B5EF4-FFF2-40B4-BE49-F238E27FC236}">
                <a16:creationId xmlns:a16="http://schemas.microsoft.com/office/drawing/2014/main" id="{3979AE50-2491-5AD8-DF84-D0DC3BDE71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6823" y="699552"/>
            <a:ext cx="3888432" cy="3730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8069" name="Picture 6" descr="The Effects of Stress on Digestion | Integrative Therapeutics">
            <a:extLst>
              <a:ext uri="{FF2B5EF4-FFF2-40B4-BE49-F238E27FC236}">
                <a16:creationId xmlns:a16="http://schemas.microsoft.com/office/drawing/2014/main" id="{6CA7A4B4-1A64-ED3D-9BD2-7868665C62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8281" y="4517600"/>
            <a:ext cx="4082758" cy="214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53144972-A650-9A65-14B5-C2BE62328ADA}"/>
              </a:ext>
            </a:extLst>
          </p:cNvPr>
          <p:cNvSpPr>
            <a:spLocks noGrp="1"/>
          </p:cNvSpPr>
          <p:nvPr>
            <p:ph type="title"/>
          </p:nvPr>
        </p:nvSpPr>
        <p:spPr>
          <a:xfrm>
            <a:off x="457200" y="274638"/>
            <a:ext cx="8229600" cy="777875"/>
          </a:xfrm>
        </p:spPr>
        <p:txBody>
          <a:bodyPr/>
          <a:lstStyle/>
          <a:p>
            <a:pPr algn="ctr" eaLnBrk="1" hangingPunct="1"/>
            <a:r>
              <a:rPr lang="en-GB" altLang="en-US"/>
              <a:t>Symptoms of Stress</a:t>
            </a:r>
          </a:p>
        </p:txBody>
      </p:sp>
      <p:sp>
        <p:nvSpPr>
          <p:cNvPr id="89091" name="Rectangle 3">
            <a:extLst>
              <a:ext uri="{FF2B5EF4-FFF2-40B4-BE49-F238E27FC236}">
                <a16:creationId xmlns:a16="http://schemas.microsoft.com/office/drawing/2014/main" id="{F226C7E6-B751-A4A2-2E63-2EA010748624}"/>
              </a:ext>
            </a:extLst>
          </p:cNvPr>
          <p:cNvSpPr>
            <a:spLocks noGrp="1"/>
          </p:cNvSpPr>
          <p:nvPr>
            <p:ph idx="1"/>
          </p:nvPr>
        </p:nvSpPr>
        <p:spPr>
          <a:xfrm>
            <a:off x="899592" y="1341438"/>
            <a:ext cx="7787208" cy="4525962"/>
          </a:xfrm>
        </p:spPr>
        <p:txBody>
          <a:bodyPr/>
          <a:lstStyle/>
          <a:p>
            <a:pPr eaLnBrk="1" hangingPunct="1"/>
            <a:r>
              <a:rPr lang="en-GB" altLang="en-US" sz="2800" dirty="0"/>
              <a:t>Periods of irritability or anger </a:t>
            </a:r>
          </a:p>
          <a:p>
            <a:pPr eaLnBrk="1" hangingPunct="1"/>
            <a:r>
              <a:rPr lang="en-GB" altLang="en-US" sz="2800" dirty="0"/>
              <a:t>Apathy or depression </a:t>
            </a:r>
          </a:p>
          <a:p>
            <a:pPr eaLnBrk="1" hangingPunct="1"/>
            <a:r>
              <a:rPr lang="en-GB" altLang="en-US" sz="2800" dirty="0"/>
              <a:t>Constant anxiety </a:t>
            </a:r>
          </a:p>
          <a:p>
            <a:pPr eaLnBrk="1" hangingPunct="1"/>
            <a:r>
              <a:rPr lang="en-GB" altLang="en-US" sz="2800" dirty="0"/>
              <a:t>Irrational behaviour </a:t>
            </a:r>
          </a:p>
          <a:p>
            <a:pPr eaLnBrk="1" hangingPunct="1"/>
            <a:r>
              <a:rPr lang="en-GB" altLang="en-US" sz="2800" dirty="0"/>
              <a:t>Loss of appetite </a:t>
            </a:r>
          </a:p>
          <a:p>
            <a:pPr eaLnBrk="1" hangingPunct="1"/>
            <a:r>
              <a:rPr lang="en-GB" altLang="en-US" sz="2800" dirty="0"/>
              <a:t>Comfort eating </a:t>
            </a:r>
          </a:p>
          <a:p>
            <a:pPr eaLnBrk="1" hangingPunct="1"/>
            <a:r>
              <a:rPr lang="en-GB" altLang="en-US" sz="2800" dirty="0"/>
              <a:t>Lack of concentration </a:t>
            </a:r>
          </a:p>
          <a:p>
            <a:pPr eaLnBrk="1" hangingPunct="1"/>
            <a:r>
              <a:rPr lang="en-GB" altLang="en-US" sz="2800" dirty="0"/>
              <a:t>Loss of sex-drive </a:t>
            </a:r>
          </a:p>
          <a:p>
            <a:pPr eaLnBrk="1" hangingPunct="1"/>
            <a:r>
              <a:rPr lang="en-GB" altLang="en-US" sz="2800" dirty="0"/>
              <a:t>Increased smoking, drinking or recreational drug-taking. </a:t>
            </a:r>
          </a:p>
          <a:p>
            <a:pPr eaLnBrk="1" hangingPunct="1">
              <a:lnSpc>
                <a:spcPct val="80000"/>
              </a:lnSpc>
            </a:pPr>
            <a:endParaRPr lang="en-GB" altLang="en-US" sz="2800"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BA738D13-31CE-1EE4-1CA2-D170A1AFD3AE}"/>
              </a:ext>
            </a:extLst>
          </p:cNvPr>
          <p:cNvSpPr>
            <a:spLocks noGrp="1"/>
          </p:cNvSpPr>
          <p:nvPr>
            <p:ph type="title"/>
          </p:nvPr>
        </p:nvSpPr>
        <p:spPr/>
        <p:txBody>
          <a:bodyPr/>
          <a:lstStyle/>
          <a:p>
            <a:pPr algn="ctr" eaLnBrk="1" hangingPunct="1"/>
            <a:r>
              <a:rPr lang="en-GB" altLang="en-US"/>
              <a:t>Physical Symptoms of Stress</a:t>
            </a:r>
          </a:p>
        </p:txBody>
      </p:sp>
      <p:sp>
        <p:nvSpPr>
          <p:cNvPr id="90115" name="Rectangle 3">
            <a:extLst>
              <a:ext uri="{FF2B5EF4-FFF2-40B4-BE49-F238E27FC236}">
                <a16:creationId xmlns:a16="http://schemas.microsoft.com/office/drawing/2014/main" id="{3EBB0864-6746-CA79-8DEC-705894A2395F}"/>
              </a:ext>
            </a:extLst>
          </p:cNvPr>
          <p:cNvSpPr>
            <a:spLocks noGrp="1"/>
          </p:cNvSpPr>
          <p:nvPr>
            <p:ph idx="1"/>
          </p:nvPr>
        </p:nvSpPr>
        <p:spPr/>
        <p:txBody>
          <a:bodyPr/>
          <a:lstStyle/>
          <a:p>
            <a:pPr eaLnBrk="1" hangingPunct="1"/>
            <a:r>
              <a:rPr lang="en-GB" altLang="en-US" sz="2800"/>
              <a:t>Excessive tiredness </a:t>
            </a:r>
          </a:p>
          <a:p>
            <a:pPr eaLnBrk="1" hangingPunct="1"/>
            <a:r>
              <a:rPr lang="en-GB" altLang="en-US" sz="2800"/>
              <a:t>Skin problems </a:t>
            </a:r>
          </a:p>
          <a:p>
            <a:pPr eaLnBrk="1" hangingPunct="1"/>
            <a:r>
              <a:rPr lang="en-GB" altLang="en-US" sz="2800"/>
              <a:t>Aches and pains resulting from tense muscles, including neck-ache, backache and tension headaches </a:t>
            </a:r>
          </a:p>
          <a:p>
            <a:pPr eaLnBrk="1" hangingPunct="1"/>
            <a:r>
              <a:rPr lang="en-GB" altLang="en-US" sz="2800"/>
              <a:t>Increased pain from arthritis and other conditions </a:t>
            </a:r>
          </a:p>
          <a:p>
            <a:pPr eaLnBrk="1" hangingPunct="1"/>
            <a:r>
              <a:rPr lang="en-GB" altLang="en-US" sz="2800"/>
              <a:t>Heart palpitations </a:t>
            </a:r>
          </a:p>
          <a:p>
            <a:pPr eaLnBrk="1" hangingPunct="1"/>
            <a:r>
              <a:rPr lang="en-GB" altLang="en-US" sz="2800"/>
              <a:t>For women - missed periods</a:t>
            </a:r>
          </a:p>
          <a:p>
            <a:pPr eaLnBrk="1" hangingPunct="1">
              <a:lnSpc>
                <a:spcPct val="80000"/>
              </a:lnSpc>
            </a:pPr>
            <a:endParaRPr lang="en-GB" altLang="en-US" sz="280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B12349C9-9C63-6FD3-503B-FFD0966FAF0D}"/>
              </a:ext>
            </a:extLst>
          </p:cNvPr>
          <p:cNvSpPr>
            <a:spLocks noGrp="1"/>
          </p:cNvSpPr>
          <p:nvPr>
            <p:ph type="title"/>
          </p:nvPr>
        </p:nvSpPr>
        <p:spPr/>
        <p:txBody>
          <a:bodyPr/>
          <a:lstStyle/>
          <a:p>
            <a:pPr eaLnBrk="1" hangingPunct="1"/>
            <a:r>
              <a:rPr lang="en-GB" altLang="en-US"/>
              <a:t>Medical implications of being overstressed</a:t>
            </a:r>
          </a:p>
        </p:txBody>
      </p:sp>
      <p:sp>
        <p:nvSpPr>
          <p:cNvPr id="91139" name="Rectangle 3">
            <a:extLst>
              <a:ext uri="{FF2B5EF4-FFF2-40B4-BE49-F238E27FC236}">
                <a16:creationId xmlns:a16="http://schemas.microsoft.com/office/drawing/2014/main" id="{3A606991-ACA3-A1FF-B40C-760F58BB504B}"/>
              </a:ext>
            </a:extLst>
          </p:cNvPr>
          <p:cNvSpPr>
            <a:spLocks noGrp="1"/>
          </p:cNvSpPr>
          <p:nvPr>
            <p:ph idx="1"/>
          </p:nvPr>
        </p:nvSpPr>
        <p:spPr/>
        <p:txBody>
          <a:bodyPr/>
          <a:lstStyle/>
          <a:p>
            <a:pPr eaLnBrk="1" hangingPunct="1">
              <a:lnSpc>
                <a:spcPct val="80000"/>
              </a:lnSpc>
              <a:buFontTx/>
              <a:buNone/>
            </a:pPr>
            <a:r>
              <a:rPr lang="en-GB" altLang="en-US" sz="2400" b="1"/>
              <a:t>Brain</a:t>
            </a:r>
            <a:endParaRPr lang="en-GB" altLang="en-US" sz="2400"/>
          </a:p>
          <a:p>
            <a:pPr lvl="1" eaLnBrk="1" hangingPunct="1">
              <a:lnSpc>
                <a:spcPct val="80000"/>
              </a:lnSpc>
            </a:pPr>
            <a:r>
              <a:rPr lang="en-GB" altLang="en-US" sz="2000"/>
              <a:t>Fatigue, aches and pains, crying spells, depression, anxiety attacks, sleep disturbance. </a:t>
            </a:r>
          </a:p>
          <a:p>
            <a:pPr eaLnBrk="1" hangingPunct="1">
              <a:lnSpc>
                <a:spcPct val="80000"/>
              </a:lnSpc>
              <a:buFontTx/>
              <a:buNone/>
            </a:pPr>
            <a:r>
              <a:rPr lang="en-GB" altLang="en-US" sz="2400" b="1"/>
              <a:t>Gastrointestina</a:t>
            </a:r>
            <a:r>
              <a:rPr lang="en-GB" altLang="en-US" sz="2400"/>
              <a:t>l Tract </a:t>
            </a:r>
          </a:p>
          <a:p>
            <a:pPr lvl="1" eaLnBrk="1" hangingPunct="1">
              <a:lnSpc>
                <a:spcPct val="80000"/>
              </a:lnSpc>
            </a:pPr>
            <a:r>
              <a:rPr lang="en-GB" altLang="en-US" sz="2000"/>
              <a:t>Ulcer, cramps and diarrhoea, colitis, irritable bowel. </a:t>
            </a:r>
          </a:p>
          <a:p>
            <a:pPr eaLnBrk="1" hangingPunct="1">
              <a:lnSpc>
                <a:spcPct val="80000"/>
              </a:lnSpc>
              <a:buFontTx/>
              <a:buNone/>
            </a:pPr>
            <a:r>
              <a:rPr lang="en-GB" altLang="en-US" sz="2400" b="1"/>
              <a:t>Glandular </a:t>
            </a:r>
            <a:r>
              <a:rPr lang="en-GB" altLang="en-US" sz="2400"/>
              <a:t>System </a:t>
            </a:r>
          </a:p>
          <a:p>
            <a:pPr lvl="1" eaLnBrk="1" hangingPunct="1">
              <a:lnSpc>
                <a:spcPct val="80000"/>
              </a:lnSpc>
            </a:pPr>
            <a:r>
              <a:rPr lang="en-GB" altLang="en-US" sz="2000"/>
              <a:t>Thyroid gland malfunction. </a:t>
            </a:r>
          </a:p>
          <a:p>
            <a:pPr eaLnBrk="1" hangingPunct="1">
              <a:lnSpc>
                <a:spcPct val="80000"/>
              </a:lnSpc>
              <a:buFontTx/>
              <a:buNone/>
            </a:pPr>
            <a:r>
              <a:rPr lang="en-GB" altLang="en-US" sz="2400" b="1"/>
              <a:t>Cardiovascular</a:t>
            </a:r>
            <a:r>
              <a:rPr lang="en-GB" altLang="en-US" sz="2400"/>
              <a:t> </a:t>
            </a:r>
          </a:p>
          <a:p>
            <a:pPr lvl="1" eaLnBrk="1" hangingPunct="1">
              <a:lnSpc>
                <a:spcPct val="80000"/>
              </a:lnSpc>
            </a:pPr>
            <a:r>
              <a:rPr lang="en-GB" altLang="en-US" sz="2000"/>
              <a:t>High blood pressure, heart attack, abnormal heart beat, stroke. </a:t>
            </a:r>
          </a:p>
          <a:p>
            <a:pPr eaLnBrk="1" hangingPunct="1">
              <a:lnSpc>
                <a:spcPct val="80000"/>
              </a:lnSpc>
              <a:buFontTx/>
              <a:buNone/>
            </a:pPr>
            <a:r>
              <a:rPr lang="en-GB" altLang="en-US" sz="2400" b="1"/>
              <a:t>Skin</a:t>
            </a:r>
            <a:r>
              <a:rPr lang="en-GB" altLang="en-US" sz="2400"/>
              <a:t> </a:t>
            </a:r>
          </a:p>
          <a:p>
            <a:pPr lvl="1" eaLnBrk="1" hangingPunct="1">
              <a:lnSpc>
                <a:spcPct val="80000"/>
              </a:lnSpc>
            </a:pPr>
            <a:r>
              <a:rPr lang="en-GB" altLang="en-US" sz="2000"/>
              <a:t>Itchy skin rashes. </a:t>
            </a:r>
          </a:p>
          <a:p>
            <a:pPr eaLnBrk="1" hangingPunct="1">
              <a:lnSpc>
                <a:spcPct val="80000"/>
              </a:lnSpc>
              <a:buFontTx/>
              <a:buNone/>
            </a:pPr>
            <a:r>
              <a:rPr lang="en-GB" altLang="en-US" sz="2400" b="1"/>
              <a:t>Immune</a:t>
            </a:r>
            <a:r>
              <a:rPr lang="en-GB" altLang="en-US" sz="2400"/>
              <a:t> System </a:t>
            </a:r>
          </a:p>
          <a:p>
            <a:pPr lvl="1" eaLnBrk="1" hangingPunct="1">
              <a:lnSpc>
                <a:spcPct val="80000"/>
              </a:lnSpc>
            </a:pPr>
            <a:r>
              <a:rPr lang="en-GB" altLang="en-US" sz="2000"/>
              <a:t>Decreased resistance to infections and neoplasm. </a:t>
            </a:r>
          </a:p>
          <a:p>
            <a:pPr lvl="1" eaLnBrk="1" hangingPunct="1">
              <a:lnSpc>
                <a:spcPct val="80000"/>
              </a:lnSpc>
              <a:buClr>
                <a:schemeClr val="tx2"/>
              </a:buClr>
              <a:buSzPct val="115000"/>
            </a:pPr>
            <a:endParaRPr lang="en-GB" altLang="en-US" sz="2000"/>
          </a:p>
          <a:p>
            <a:pPr eaLnBrk="1" hangingPunct="1">
              <a:lnSpc>
                <a:spcPct val="80000"/>
              </a:lnSpc>
            </a:pPr>
            <a:endParaRPr lang="en-GB" altLang="en-US" sz="240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310FA311-60F0-5CA6-8ADB-077A3D29C18D}"/>
              </a:ext>
            </a:extLst>
          </p:cNvPr>
          <p:cNvSpPr>
            <a:spLocks noGrp="1"/>
          </p:cNvSpPr>
          <p:nvPr>
            <p:ph type="title"/>
          </p:nvPr>
        </p:nvSpPr>
        <p:spPr/>
        <p:txBody>
          <a:bodyPr/>
          <a:lstStyle/>
          <a:p>
            <a:pPr algn="ctr" eaLnBrk="1" hangingPunct="1"/>
            <a:r>
              <a:rPr lang="en-GB" altLang="en-US"/>
              <a:t>Hormonal Implications</a:t>
            </a:r>
          </a:p>
        </p:txBody>
      </p:sp>
      <p:sp>
        <p:nvSpPr>
          <p:cNvPr id="92163" name="Rectangle 3">
            <a:extLst>
              <a:ext uri="{FF2B5EF4-FFF2-40B4-BE49-F238E27FC236}">
                <a16:creationId xmlns:a16="http://schemas.microsoft.com/office/drawing/2014/main" id="{9E35CD5D-7455-D42B-A1E3-40ED749EE77D}"/>
              </a:ext>
            </a:extLst>
          </p:cNvPr>
          <p:cNvSpPr>
            <a:spLocks noGrp="1"/>
          </p:cNvSpPr>
          <p:nvPr>
            <p:ph idx="1"/>
          </p:nvPr>
        </p:nvSpPr>
        <p:spPr/>
        <p:txBody>
          <a:bodyPr/>
          <a:lstStyle/>
          <a:p>
            <a:pPr eaLnBrk="1" hangingPunct="1"/>
            <a:r>
              <a:rPr lang="en-GB" altLang="en-US"/>
              <a:t>Serotonin – sleep</a:t>
            </a:r>
          </a:p>
          <a:p>
            <a:pPr eaLnBrk="1" hangingPunct="1"/>
            <a:endParaRPr lang="en-GB" altLang="en-US"/>
          </a:p>
          <a:p>
            <a:pPr eaLnBrk="1" hangingPunct="1"/>
            <a:r>
              <a:rPr lang="en-GB" altLang="en-US"/>
              <a:t>Noradrenalin – energy</a:t>
            </a:r>
          </a:p>
          <a:p>
            <a:pPr eaLnBrk="1" hangingPunct="1"/>
            <a:endParaRPr lang="en-GB" altLang="en-US"/>
          </a:p>
          <a:p>
            <a:pPr eaLnBrk="1" hangingPunct="1"/>
            <a:r>
              <a:rPr lang="en-GB" altLang="en-US"/>
              <a:t>Dopamine – pain and pleasure</a:t>
            </a:r>
          </a:p>
          <a:p>
            <a:pPr eaLnBrk="1" hangingPunct="1"/>
            <a:endParaRPr lang="en-GB" altLang="en-US"/>
          </a:p>
          <a:p>
            <a:pPr eaLnBrk="1" hangingPunct="1">
              <a:buFontTx/>
              <a:buNone/>
            </a:pPr>
            <a:r>
              <a:rPr lang="en-GB" altLang="en-US"/>
              <a:t>	Changing in the secretion of the above hormones will result in a change in the stress in the body.</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3023CAFA-8B0A-E6FD-22C4-AE3F4A330D8A}"/>
              </a:ext>
            </a:extLst>
          </p:cNvPr>
          <p:cNvSpPr>
            <a:spLocks noGrp="1"/>
          </p:cNvSpPr>
          <p:nvPr>
            <p:ph type="title"/>
          </p:nvPr>
        </p:nvSpPr>
        <p:spPr/>
        <p:txBody>
          <a:bodyPr/>
          <a:lstStyle/>
          <a:p>
            <a:pPr algn="ctr" eaLnBrk="1" hangingPunct="1"/>
            <a:r>
              <a:rPr lang="en-GB" altLang="en-US" sz="4000" dirty="0"/>
              <a:t>Common Behaviours to reduce physiological effects of stress</a:t>
            </a:r>
          </a:p>
        </p:txBody>
      </p:sp>
      <p:sp>
        <p:nvSpPr>
          <p:cNvPr id="108547" name="Rectangle 3">
            <a:extLst>
              <a:ext uri="{FF2B5EF4-FFF2-40B4-BE49-F238E27FC236}">
                <a16:creationId xmlns:a16="http://schemas.microsoft.com/office/drawing/2014/main" id="{356BB8E9-19B5-B7F4-C60F-FD823BD89D33}"/>
              </a:ext>
            </a:extLst>
          </p:cNvPr>
          <p:cNvSpPr>
            <a:spLocks noGrp="1" noChangeArrowheads="1"/>
          </p:cNvSpPr>
          <p:nvPr>
            <p:ph idx="1"/>
          </p:nvPr>
        </p:nvSpPr>
        <p:spPr>
          <a:xfrm>
            <a:off x="468313" y="1916113"/>
            <a:ext cx="8226425" cy="4321199"/>
          </a:xfrm>
        </p:spPr>
        <p:txBody>
          <a:bodyPr rtlCol="0">
            <a:normAutofit/>
          </a:bodyPr>
          <a:lstStyle/>
          <a:p>
            <a:pPr eaLnBrk="1" fontAlgn="auto" hangingPunct="1">
              <a:spcAft>
                <a:spcPts val="0"/>
              </a:spcAft>
              <a:defRPr/>
            </a:pPr>
            <a:r>
              <a:rPr lang="en-GB" sz="2400" dirty="0"/>
              <a:t>Sugar</a:t>
            </a:r>
          </a:p>
          <a:p>
            <a:pPr eaLnBrk="1" fontAlgn="auto" hangingPunct="1">
              <a:spcAft>
                <a:spcPts val="0"/>
              </a:spcAft>
              <a:defRPr/>
            </a:pPr>
            <a:r>
              <a:rPr lang="en-GB" sz="2400" dirty="0"/>
              <a:t>Caffeine</a:t>
            </a:r>
          </a:p>
          <a:p>
            <a:pPr eaLnBrk="1" fontAlgn="auto" hangingPunct="1">
              <a:spcAft>
                <a:spcPts val="0"/>
              </a:spcAft>
              <a:defRPr/>
            </a:pPr>
            <a:r>
              <a:rPr lang="en-GB" sz="2400" dirty="0"/>
              <a:t>Alcohol</a:t>
            </a:r>
          </a:p>
          <a:p>
            <a:pPr eaLnBrk="1" fontAlgn="auto" hangingPunct="1">
              <a:spcAft>
                <a:spcPts val="0"/>
              </a:spcAft>
              <a:defRPr/>
            </a:pPr>
            <a:r>
              <a:rPr lang="en-GB" sz="2400" dirty="0"/>
              <a:t>Tobacco</a:t>
            </a:r>
          </a:p>
          <a:p>
            <a:pPr eaLnBrk="1" fontAlgn="auto" hangingPunct="1">
              <a:spcAft>
                <a:spcPts val="0"/>
              </a:spcAft>
              <a:defRPr/>
            </a:pPr>
            <a:r>
              <a:rPr lang="en-GB" sz="2400" dirty="0"/>
              <a:t>Drugs </a:t>
            </a:r>
          </a:p>
          <a:p>
            <a:pPr eaLnBrk="1" fontAlgn="auto" hangingPunct="1">
              <a:spcAft>
                <a:spcPts val="0"/>
              </a:spcAft>
              <a:defRPr/>
            </a:pPr>
            <a:r>
              <a:rPr lang="en-GB" sz="2400" dirty="0"/>
              <a:t>High excitement situations</a:t>
            </a:r>
          </a:p>
          <a:p>
            <a:pPr eaLnBrk="1" fontAlgn="auto" hangingPunct="1">
              <a:spcAft>
                <a:spcPts val="0"/>
              </a:spcAft>
              <a:defRPr/>
            </a:pPr>
            <a:endParaRPr lang="en-GB" sz="2400" dirty="0"/>
          </a:p>
          <a:p>
            <a:pPr marL="0" indent="0" algn="ctr" eaLnBrk="1" fontAlgn="auto" hangingPunct="1">
              <a:spcAft>
                <a:spcPts val="0"/>
              </a:spcAft>
              <a:buFont typeface="Arial" panose="020B0604020202020204" pitchFamily="34" charset="0"/>
              <a:buNone/>
              <a:defRPr/>
            </a:pPr>
            <a:r>
              <a:rPr lang="en-GB" sz="2400" dirty="0">
                <a:solidFill>
                  <a:srgbClr val="FF0000"/>
                </a:solidFill>
              </a:rPr>
              <a:t>But do these Work?</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4B298377-C36C-130B-4F90-27159422C45B}"/>
              </a:ext>
            </a:extLst>
          </p:cNvPr>
          <p:cNvSpPr>
            <a:spLocks noGrp="1"/>
          </p:cNvSpPr>
          <p:nvPr>
            <p:ph type="title"/>
          </p:nvPr>
        </p:nvSpPr>
        <p:spPr>
          <a:xfrm>
            <a:off x="468313" y="404813"/>
            <a:ext cx="8229600" cy="490537"/>
          </a:xfrm>
        </p:spPr>
        <p:txBody>
          <a:bodyPr/>
          <a:lstStyle/>
          <a:p>
            <a:pPr algn="ctr" eaLnBrk="1" hangingPunct="1"/>
            <a:r>
              <a:rPr lang="en-US" altLang="en-US"/>
              <a:t>Food that Elevate stress</a:t>
            </a:r>
          </a:p>
        </p:txBody>
      </p:sp>
      <p:sp>
        <p:nvSpPr>
          <p:cNvPr id="3" name="Content Placeholder 2">
            <a:extLst>
              <a:ext uri="{FF2B5EF4-FFF2-40B4-BE49-F238E27FC236}">
                <a16:creationId xmlns:a16="http://schemas.microsoft.com/office/drawing/2014/main" id="{35DA069A-4DA1-E980-A443-B178B21C145A}"/>
              </a:ext>
            </a:extLst>
          </p:cNvPr>
          <p:cNvSpPr>
            <a:spLocks noGrp="1"/>
          </p:cNvSpPr>
          <p:nvPr>
            <p:ph idx="1"/>
          </p:nvPr>
        </p:nvSpPr>
        <p:spPr>
          <a:xfrm>
            <a:off x="539750" y="1052513"/>
            <a:ext cx="8229600" cy="5505450"/>
          </a:xfrm>
        </p:spPr>
        <p:txBody>
          <a:bodyPr rtlCol="0">
            <a:normAutofit fontScale="92500" lnSpcReduction="20000"/>
          </a:bodyPr>
          <a:lstStyle/>
          <a:p>
            <a:pPr marL="0" indent="0" eaLnBrk="1" fontAlgn="auto" hangingPunct="1">
              <a:spcAft>
                <a:spcPts val="0"/>
              </a:spcAft>
              <a:buFont typeface="Arial" panose="020B0604020202020204" pitchFamily="34" charset="0"/>
              <a:buNone/>
              <a:defRPr/>
            </a:pPr>
            <a:r>
              <a:rPr lang="en-US" sz="2200" dirty="0">
                <a:latin typeface="Arial" panose="020B0604020202020204" pitchFamily="34" charset="0"/>
                <a:cs typeface="Arial" panose="020B0604020202020204" pitchFamily="34" charset="0"/>
              </a:rPr>
              <a:t>Caffeine -</a:t>
            </a:r>
            <a:r>
              <a:rPr lang="en-US" sz="2200" dirty="0">
                <a:solidFill>
                  <a:srgbClr val="FF0000"/>
                </a:solidFill>
                <a:latin typeface="Arial" panose="020B0604020202020204" pitchFamily="34" charset="0"/>
                <a:cs typeface="Arial" panose="020B0604020202020204" pitchFamily="34" charset="0"/>
              </a:rPr>
              <a:t> high consumption affects high BP &amp; Cholesterol</a:t>
            </a:r>
          </a:p>
          <a:p>
            <a:pPr marL="0" indent="0" eaLnBrk="1" fontAlgn="auto" hangingPunct="1">
              <a:spcAft>
                <a:spcPts val="0"/>
              </a:spcAft>
              <a:buFont typeface="Arial" panose="020B0604020202020204" pitchFamily="34" charset="0"/>
              <a:buNone/>
              <a:defRPr/>
            </a:pPr>
            <a:r>
              <a:rPr lang="en-US" sz="2200" dirty="0">
                <a:latin typeface="Arial" panose="020B0604020202020204" pitchFamily="34" charset="0"/>
                <a:cs typeface="Arial" panose="020B0604020202020204" pitchFamily="34" charset="0"/>
              </a:rPr>
              <a:t>Alcohol  - </a:t>
            </a:r>
            <a:r>
              <a:rPr lang="en-US" sz="2200" dirty="0">
                <a:solidFill>
                  <a:srgbClr val="FF0000"/>
                </a:solidFill>
                <a:latin typeface="Arial" panose="020B0604020202020204" pitchFamily="34" charset="0"/>
                <a:cs typeface="Arial" panose="020B0604020202020204" pitchFamily="34" charset="0"/>
              </a:rPr>
              <a:t>increase adrenaline production</a:t>
            </a:r>
          </a:p>
          <a:p>
            <a:pPr marL="0" indent="0" eaLnBrk="1" fontAlgn="auto" hangingPunct="1">
              <a:spcAft>
                <a:spcPts val="0"/>
              </a:spcAft>
              <a:buFont typeface="Arial" panose="020B0604020202020204" pitchFamily="34" charset="0"/>
              <a:buNone/>
              <a:defRPr/>
            </a:pPr>
            <a:r>
              <a:rPr lang="en-US" sz="2200" dirty="0">
                <a:solidFill>
                  <a:srgbClr val="FF0000"/>
                </a:solidFill>
                <a:latin typeface="Arial" panose="020B0604020202020204" pitchFamily="34" charset="0"/>
                <a:cs typeface="Arial" panose="020B0604020202020204" pitchFamily="34" charset="0"/>
              </a:rPr>
              <a:t> </a:t>
            </a:r>
          </a:p>
          <a:p>
            <a:pPr marL="0" indent="0" eaLnBrk="1" fontAlgn="auto" hangingPunct="1">
              <a:spcAft>
                <a:spcPts val="0"/>
              </a:spcAft>
              <a:buFont typeface="Arial" panose="020B0604020202020204" pitchFamily="34" charset="0"/>
              <a:buNone/>
              <a:defRPr/>
            </a:pPr>
            <a:r>
              <a:rPr lang="en-US" sz="2200" dirty="0">
                <a:latin typeface="Arial" panose="020B0604020202020204" pitchFamily="34" charset="0"/>
                <a:cs typeface="Arial" panose="020B0604020202020204" pitchFamily="34" charset="0"/>
              </a:rPr>
              <a:t>	</a:t>
            </a:r>
            <a:r>
              <a:rPr lang="en-US" sz="2200" dirty="0">
                <a:solidFill>
                  <a:srgbClr val="0070C0"/>
                </a:solidFill>
                <a:latin typeface="Arial" panose="020B0604020202020204" pitchFamily="34" charset="0"/>
                <a:cs typeface="Arial" panose="020B0604020202020204" pitchFamily="34" charset="0"/>
              </a:rPr>
              <a:t>elevated nervous activity, tension, insomnia and irritability. </a:t>
            </a:r>
          </a:p>
          <a:p>
            <a:pPr marL="0" indent="0" eaLnBrk="1" fontAlgn="auto" hangingPunct="1">
              <a:spcAft>
                <a:spcPts val="0"/>
              </a:spcAft>
              <a:buFont typeface="Arial" panose="020B0604020202020204" pitchFamily="34" charset="0"/>
              <a:buNone/>
              <a:defRPr/>
            </a:pPr>
            <a:r>
              <a:rPr lang="en-US" sz="2200" dirty="0">
                <a:solidFill>
                  <a:srgbClr val="0070C0"/>
                </a:solidFill>
                <a:latin typeface="Arial" panose="020B0604020202020204" pitchFamily="34" charset="0"/>
                <a:cs typeface="Arial" panose="020B0604020202020204" pitchFamily="34" charset="0"/>
              </a:rPr>
              <a:t>	Increase fat deposits, decrease immune function. </a:t>
            </a:r>
          </a:p>
          <a:p>
            <a:pPr marL="0" indent="0" eaLnBrk="1" fontAlgn="auto" hangingPunct="1">
              <a:spcAft>
                <a:spcPts val="0"/>
              </a:spcAft>
              <a:buFont typeface="Arial" panose="020B0604020202020204" pitchFamily="34" charset="0"/>
              <a:buNone/>
              <a:defRPr/>
            </a:pPr>
            <a:endParaRPr lang="en-US" sz="2200" dirty="0">
              <a:solidFill>
                <a:srgbClr val="0070C0"/>
              </a:solidFill>
              <a:latin typeface="Arial" panose="020B0604020202020204" pitchFamily="34" charset="0"/>
              <a:cs typeface="Arial" panose="020B0604020202020204" pitchFamily="34" charset="0"/>
            </a:endParaRPr>
          </a:p>
          <a:p>
            <a:pPr marL="0" indent="0" eaLnBrk="1" fontAlgn="auto" hangingPunct="1">
              <a:spcAft>
                <a:spcPts val="0"/>
              </a:spcAft>
              <a:buFont typeface="Arial" panose="020B0604020202020204" pitchFamily="34" charset="0"/>
              <a:buNone/>
              <a:defRPr/>
            </a:pPr>
            <a:r>
              <a:rPr lang="en-US" sz="2200" dirty="0">
                <a:latin typeface="Arial" panose="020B0604020202020204" pitchFamily="34" charset="0"/>
                <a:cs typeface="Arial" panose="020B0604020202020204" pitchFamily="34" charset="0"/>
              </a:rPr>
              <a:t>Smoking – </a:t>
            </a:r>
            <a:r>
              <a:rPr lang="en-US" sz="2200" dirty="0">
                <a:solidFill>
                  <a:srgbClr val="FF0000"/>
                </a:solidFill>
                <a:latin typeface="Arial" panose="020B0604020202020204" pitchFamily="34" charset="0"/>
                <a:cs typeface="Arial" panose="020B0604020202020204" pitchFamily="34" charset="0"/>
              </a:rPr>
              <a:t>increased cancer, hypertension, COPD and CHD</a:t>
            </a:r>
          </a:p>
          <a:p>
            <a:pPr marL="0" indent="0" eaLnBrk="1" fontAlgn="auto" hangingPunct="1">
              <a:spcAft>
                <a:spcPts val="0"/>
              </a:spcAft>
              <a:buFont typeface="Arial" panose="020B0604020202020204" pitchFamily="34" charset="0"/>
              <a:buNone/>
              <a:defRPr/>
            </a:pPr>
            <a:endParaRPr lang="en-US" sz="2200" dirty="0">
              <a:solidFill>
                <a:srgbClr val="FF0000"/>
              </a:solidFill>
              <a:latin typeface="Arial" panose="020B0604020202020204" pitchFamily="34" charset="0"/>
              <a:cs typeface="Arial" panose="020B0604020202020204" pitchFamily="34" charset="0"/>
            </a:endParaRPr>
          </a:p>
          <a:p>
            <a:pPr marL="0" indent="0" eaLnBrk="1" fontAlgn="auto" hangingPunct="1">
              <a:spcAft>
                <a:spcPts val="0"/>
              </a:spcAft>
              <a:buFont typeface="Arial" panose="020B0604020202020204" pitchFamily="34" charset="0"/>
              <a:buNone/>
              <a:defRPr/>
            </a:pPr>
            <a:r>
              <a:rPr lang="en-US" sz="2200" dirty="0">
                <a:latin typeface="Arial" panose="020B0604020202020204" pitchFamily="34" charset="0"/>
                <a:cs typeface="Arial" panose="020B0604020202020204" pitchFamily="34" charset="0"/>
              </a:rPr>
              <a:t>Sugar 	– </a:t>
            </a:r>
            <a:r>
              <a:rPr lang="en-US" sz="2200" dirty="0">
                <a:solidFill>
                  <a:srgbClr val="FF0000"/>
                </a:solidFill>
                <a:latin typeface="Arial" panose="020B0604020202020204" pitchFamily="34" charset="0"/>
                <a:cs typeface="Arial" panose="020B0604020202020204" pitchFamily="34" charset="0"/>
              </a:rPr>
              <a:t>initial energy hit leading to exhaustion of adrenal glands</a:t>
            </a:r>
          </a:p>
          <a:p>
            <a:pPr lvl="2" eaLnBrk="1" fontAlgn="auto" hangingPunct="1">
              <a:spcAft>
                <a:spcPts val="0"/>
              </a:spcAft>
              <a:defRPr/>
            </a:pPr>
            <a:r>
              <a:rPr lang="en-US" sz="1400" dirty="0">
                <a:solidFill>
                  <a:srgbClr val="0070C0"/>
                </a:solidFill>
                <a:latin typeface="Arial" panose="020B0604020202020204" pitchFamily="34" charset="0"/>
                <a:cs typeface="Arial" panose="020B0604020202020204" pitchFamily="34" charset="0"/>
              </a:rPr>
              <a:t>irritability</a:t>
            </a:r>
          </a:p>
          <a:p>
            <a:pPr lvl="2" eaLnBrk="1" fontAlgn="auto" hangingPunct="1">
              <a:spcAft>
                <a:spcPts val="0"/>
              </a:spcAft>
              <a:defRPr/>
            </a:pPr>
            <a:r>
              <a:rPr lang="en-US" sz="1400" dirty="0">
                <a:solidFill>
                  <a:srgbClr val="0070C0"/>
                </a:solidFill>
                <a:latin typeface="Arial" panose="020B0604020202020204" pitchFamily="34" charset="0"/>
                <a:cs typeface="Arial" panose="020B0604020202020204" pitchFamily="34" charset="0"/>
              </a:rPr>
              <a:t>poor concentration</a:t>
            </a:r>
          </a:p>
          <a:p>
            <a:pPr lvl="2" eaLnBrk="1" fontAlgn="auto" hangingPunct="1">
              <a:spcAft>
                <a:spcPts val="0"/>
              </a:spcAft>
              <a:defRPr/>
            </a:pPr>
            <a:r>
              <a:rPr lang="en-US" sz="1400" dirty="0">
                <a:solidFill>
                  <a:srgbClr val="0070C0"/>
                </a:solidFill>
                <a:latin typeface="Arial" panose="020B0604020202020204" pitchFamily="34" charset="0"/>
                <a:cs typeface="Arial" panose="020B0604020202020204" pitchFamily="34" charset="0"/>
              </a:rPr>
              <a:t>Depression</a:t>
            </a:r>
          </a:p>
          <a:p>
            <a:pPr lvl="2" eaLnBrk="1" fontAlgn="auto" hangingPunct="1">
              <a:spcAft>
                <a:spcPts val="0"/>
              </a:spcAft>
              <a:defRPr/>
            </a:pPr>
            <a:r>
              <a:rPr lang="en-US" sz="1400" dirty="0">
                <a:solidFill>
                  <a:srgbClr val="0070C0"/>
                </a:solidFill>
                <a:latin typeface="Arial" panose="020B0604020202020204" pitchFamily="34" charset="0"/>
                <a:cs typeface="Arial" panose="020B0604020202020204" pitchFamily="34" charset="0"/>
              </a:rPr>
              <a:t>Overloading of pancreas resulting reduce insulin sensitivi</a:t>
            </a:r>
            <a:r>
              <a:rPr lang="en-US" sz="1400" dirty="0">
                <a:latin typeface="Arial" panose="020B0604020202020204" pitchFamily="34" charset="0"/>
                <a:cs typeface="Arial" panose="020B0604020202020204" pitchFamily="34" charset="0"/>
              </a:rPr>
              <a:t>ty</a:t>
            </a:r>
          </a:p>
          <a:p>
            <a:pPr lvl="2" eaLnBrk="1" fontAlgn="auto" hangingPunct="1">
              <a:spcAft>
                <a:spcPts val="0"/>
              </a:spcAft>
              <a:defRPr/>
            </a:pPr>
            <a:endParaRPr lang="en-US" sz="1400" dirty="0">
              <a:latin typeface="Arial" panose="020B0604020202020204" pitchFamily="34" charset="0"/>
              <a:cs typeface="Arial" panose="020B0604020202020204" pitchFamily="34" charset="0"/>
            </a:endParaRPr>
          </a:p>
          <a:p>
            <a:pPr marL="0" indent="0" eaLnBrk="1" fontAlgn="auto" hangingPunct="1">
              <a:spcAft>
                <a:spcPts val="0"/>
              </a:spcAft>
              <a:buFont typeface="Arial" panose="020B0604020202020204" pitchFamily="34" charset="0"/>
              <a:buNone/>
              <a:defRPr/>
            </a:pPr>
            <a:r>
              <a:rPr lang="en-US" sz="2200" dirty="0">
                <a:latin typeface="Arial" panose="020B0604020202020204" pitchFamily="34" charset="0"/>
                <a:cs typeface="Arial" panose="020B0604020202020204" pitchFamily="34" charset="0"/>
              </a:rPr>
              <a:t>Salt – 	</a:t>
            </a:r>
            <a:r>
              <a:rPr lang="en-US" sz="2200" dirty="0">
                <a:solidFill>
                  <a:srgbClr val="00B050"/>
                </a:solidFill>
                <a:latin typeface="Arial" panose="020B0604020202020204" pitchFamily="34" charset="0"/>
                <a:cs typeface="Arial" panose="020B0604020202020204" pitchFamily="34" charset="0"/>
              </a:rPr>
              <a:t>Increase iodine (thyroxin production)</a:t>
            </a:r>
          </a:p>
          <a:p>
            <a:pPr marL="0" indent="0" eaLnBrk="1" fontAlgn="auto" hangingPunct="1">
              <a:spcAft>
                <a:spcPts val="0"/>
              </a:spcAft>
              <a:buFont typeface="Arial" panose="020B0604020202020204" pitchFamily="34" charset="0"/>
              <a:buNone/>
              <a:defRPr/>
            </a:pPr>
            <a:r>
              <a:rPr lang="en-US" sz="2200" dirty="0">
                <a:latin typeface="Arial" panose="020B0604020202020204" pitchFamily="34" charset="0"/>
                <a:cs typeface="Arial" panose="020B0604020202020204" pitchFamily="34" charset="0"/>
              </a:rPr>
              <a:t>	</a:t>
            </a:r>
            <a:r>
              <a:rPr lang="en-US" sz="2200" dirty="0">
                <a:solidFill>
                  <a:srgbClr val="FF0000"/>
                </a:solidFill>
                <a:latin typeface="Arial" panose="020B0604020202020204" pitchFamily="34" charset="0"/>
                <a:cs typeface="Arial" panose="020B0604020202020204" pitchFamily="34" charset="0"/>
              </a:rPr>
              <a:t>increases BP, depletes adrenal glands, emotional instability</a:t>
            </a:r>
          </a:p>
          <a:p>
            <a:pPr marL="0" indent="0" eaLnBrk="1" fontAlgn="auto" hangingPunct="1">
              <a:spcAft>
                <a:spcPts val="0"/>
              </a:spcAft>
              <a:buFont typeface="Arial" panose="020B0604020202020204" pitchFamily="34" charset="0"/>
              <a:buNone/>
              <a:defRPr/>
            </a:pPr>
            <a:endParaRPr lang="en-US" sz="2200" dirty="0">
              <a:solidFill>
                <a:srgbClr val="FF0000"/>
              </a:solidFill>
              <a:latin typeface="Arial" panose="020B0604020202020204" pitchFamily="34" charset="0"/>
              <a:cs typeface="Arial" panose="020B0604020202020204" pitchFamily="34" charset="0"/>
            </a:endParaRPr>
          </a:p>
          <a:p>
            <a:pPr marL="0" indent="0" eaLnBrk="1" fontAlgn="auto" hangingPunct="1">
              <a:spcAft>
                <a:spcPts val="0"/>
              </a:spcAft>
              <a:buFont typeface="Arial" panose="020B0604020202020204" pitchFamily="34" charset="0"/>
              <a:buNone/>
              <a:defRPr/>
            </a:pPr>
            <a:r>
              <a:rPr lang="en-US" sz="2200" dirty="0">
                <a:latin typeface="Arial" panose="020B0604020202020204" pitchFamily="34" charset="0"/>
                <a:cs typeface="Arial" panose="020B0604020202020204" pitchFamily="34" charset="0"/>
              </a:rPr>
              <a:t>Fat -	</a:t>
            </a:r>
            <a:r>
              <a:rPr lang="en-US" sz="2200" dirty="0">
                <a:solidFill>
                  <a:srgbClr val="FF0000"/>
                </a:solidFill>
                <a:latin typeface="Arial" panose="020B0604020202020204" pitchFamily="34" charset="0"/>
                <a:cs typeface="Arial" panose="020B0604020202020204" pitchFamily="34" charset="0"/>
              </a:rPr>
              <a:t>Increases rates Obesity, CHD, Cancer</a:t>
            </a:r>
          </a:p>
          <a:p>
            <a:pPr marL="0" indent="0" eaLnBrk="1" fontAlgn="auto" hangingPunct="1">
              <a:spcAft>
                <a:spcPts val="0"/>
              </a:spcAft>
              <a:buFont typeface="Arial" panose="020B0604020202020204" pitchFamily="34" charset="0"/>
              <a:buNone/>
              <a:defRPr/>
            </a:pPr>
            <a:endParaRPr lang="en-US" sz="2000"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1">
            <a:extLst>
              <a:ext uri="{FF2B5EF4-FFF2-40B4-BE49-F238E27FC236}">
                <a16:creationId xmlns:a16="http://schemas.microsoft.com/office/drawing/2014/main" id="{043FE58A-A47A-BDD2-1B63-CFB0A1B08D92}"/>
              </a:ext>
            </a:extLst>
          </p:cNvPr>
          <p:cNvSpPr>
            <a:spLocks noGrp="1"/>
          </p:cNvSpPr>
          <p:nvPr>
            <p:ph type="title"/>
          </p:nvPr>
        </p:nvSpPr>
        <p:spPr/>
        <p:txBody>
          <a:bodyPr/>
          <a:lstStyle/>
          <a:p>
            <a:pPr algn="ctr" eaLnBrk="1" hangingPunct="1"/>
            <a:r>
              <a:rPr lang="en-GB" altLang="en-US" dirty="0"/>
              <a:t>Diets that Reduce Stress</a:t>
            </a:r>
          </a:p>
        </p:txBody>
      </p:sp>
      <p:sp>
        <p:nvSpPr>
          <p:cNvPr id="95235" name="Content Placeholder 2">
            <a:extLst>
              <a:ext uri="{FF2B5EF4-FFF2-40B4-BE49-F238E27FC236}">
                <a16:creationId xmlns:a16="http://schemas.microsoft.com/office/drawing/2014/main" id="{A423E58F-6A64-E42C-D412-18B33993D9B2}"/>
              </a:ext>
            </a:extLst>
          </p:cNvPr>
          <p:cNvSpPr>
            <a:spLocks noGrp="1"/>
          </p:cNvSpPr>
          <p:nvPr>
            <p:ph idx="1"/>
          </p:nvPr>
        </p:nvSpPr>
        <p:spPr/>
        <p:txBody>
          <a:bodyPr/>
          <a:lstStyle/>
          <a:p>
            <a:pPr marL="0" indent="0" eaLnBrk="1" hangingPunct="1">
              <a:buFont typeface="Arial" panose="020B0604020202020204" pitchFamily="34" charset="0"/>
              <a:buNone/>
            </a:pPr>
            <a:r>
              <a:rPr lang="en-GB" altLang="en-US" dirty="0">
                <a:solidFill>
                  <a:srgbClr val="0070C0"/>
                </a:solidFill>
              </a:rPr>
              <a:t>Avoid food that cause stress.</a:t>
            </a:r>
          </a:p>
          <a:p>
            <a:pPr marL="0" indent="0" eaLnBrk="1" hangingPunct="1">
              <a:buFont typeface="Arial" panose="020B0604020202020204" pitchFamily="34" charset="0"/>
              <a:buNone/>
            </a:pPr>
            <a:endParaRPr lang="en-GB" altLang="en-US" dirty="0">
              <a:solidFill>
                <a:srgbClr val="0070C0"/>
              </a:solidFill>
            </a:endParaRPr>
          </a:p>
          <a:p>
            <a:pPr marL="0" indent="0" eaLnBrk="1" hangingPunct="1">
              <a:buFont typeface="Arial" panose="020B0604020202020204" pitchFamily="34" charset="0"/>
              <a:buNone/>
            </a:pPr>
            <a:r>
              <a:rPr lang="en-GB" altLang="en-US" dirty="0">
                <a:solidFill>
                  <a:srgbClr val="00B050"/>
                </a:solidFill>
              </a:rPr>
              <a:t>Include:</a:t>
            </a:r>
          </a:p>
          <a:p>
            <a:pPr marL="0" indent="0" eaLnBrk="1" hangingPunct="1">
              <a:buFont typeface="Arial" panose="020B0604020202020204" pitchFamily="34" charset="0"/>
              <a:buNone/>
            </a:pPr>
            <a:endParaRPr lang="en-GB" altLang="en-US" dirty="0">
              <a:solidFill>
                <a:srgbClr val="00B050"/>
              </a:solidFill>
            </a:endParaRPr>
          </a:p>
          <a:p>
            <a:pPr marL="0" indent="0" eaLnBrk="1" hangingPunct="1">
              <a:buFont typeface="Arial" panose="020B0604020202020204" pitchFamily="34" charset="0"/>
              <a:buNone/>
            </a:pPr>
            <a:r>
              <a:rPr lang="en-GB" altLang="en-US" dirty="0">
                <a:solidFill>
                  <a:srgbClr val="7030A0"/>
                </a:solidFill>
              </a:rPr>
              <a:t>High CHO – Increases serotonin secretion</a:t>
            </a:r>
          </a:p>
          <a:p>
            <a:pPr marL="0" indent="0" eaLnBrk="1" hangingPunct="1">
              <a:buFont typeface="Arial" panose="020B0604020202020204" pitchFamily="34" charset="0"/>
              <a:buNone/>
            </a:pPr>
            <a:endParaRPr lang="en-GB" altLang="en-US" dirty="0">
              <a:solidFill>
                <a:srgbClr val="0070C0"/>
              </a:solidFill>
            </a:endParaRPr>
          </a:p>
          <a:p>
            <a:pPr marL="0" indent="0" eaLnBrk="1" hangingPunct="1">
              <a:buFont typeface="Arial" panose="020B0604020202020204" pitchFamily="34" charset="0"/>
              <a:buNone/>
            </a:pPr>
            <a:r>
              <a:rPr lang="en-GB" altLang="en-US" dirty="0">
                <a:solidFill>
                  <a:srgbClr val="7030A0"/>
                </a:solidFill>
              </a:rPr>
              <a:t>Fibre – reduces cramps and gastrointestinal problems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C5E6137F-7CA0-0529-4295-1A02DB7B18E7}"/>
              </a:ext>
            </a:extLst>
          </p:cNvPr>
          <p:cNvSpPr>
            <a:spLocks noGrp="1"/>
          </p:cNvSpPr>
          <p:nvPr>
            <p:ph type="title"/>
          </p:nvPr>
        </p:nvSpPr>
        <p:spPr>
          <a:xfrm>
            <a:off x="628650" y="365125"/>
            <a:ext cx="7886700" cy="315913"/>
          </a:xfrm>
        </p:spPr>
        <p:txBody>
          <a:bodyPr/>
          <a:lstStyle/>
          <a:p>
            <a:pPr algn="ctr"/>
            <a:r>
              <a:rPr lang="en-GB" altLang="en-US"/>
              <a:t>Role of the Nutritionist</a:t>
            </a:r>
          </a:p>
        </p:txBody>
      </p:sp>
      <p:sp>
        <p:nvSpPr>
          <p:cNvPr id="3" name="Content Placeholder 2">
            <a:extLst>
              <a:ext uri="{FF2B5EF4-FFF2-40B4-BE49-F238E27FC236}">
                <a16:creationId xmlns:a16="http://schemas.microsoft.com/office/drawing/2014/main" id="{4A0796E2-1734-91BF-5E4A-FCAA2C7AE32F}"/>
              </a:ext>
            </a:extLst>
          </p:cNvPr>
          <p:cNvSpPr>
            <a:spLocks noGrp="1"/>
          </p:cNvSpPr>
          <p:nvPr>
            <p:ph idx="1"/>
          </p:nvPr>
        </p:nvSpPr>
        <p:spPr>
          <a:xfrm>
            <a:off x="323850" y="981075"/>
            <a:ext cx="7886700" cy="5511800"/>
          </a:xfrm>
        </p:spPr>
        <p:txBody>
          <a:bodyPr/>
          <a:lstStyle/>
          <a:p>
            <a:pPr marL="457200" indent="-457200">
              <a:lnSpc>
                <a:spcPct val="100000"/>
              </a:lnSpc>
              <a:buFont typeface="+mj-lt"/>
              <a:buAutoNum type="arabicPeriod"/>
              <a:defRPr/>
            </a:pPr>
            <a:r>
              <a:rPr lang="en-GB" sz="2600" dirty="0"/>
              <a:t>Evaluate and understanding your client’s goals.</a:t>
            </a:r>
          </a:p>
          <a:p>
            <a:pPr marL="457200" indent="-457200">
              <a:lnSpc>
                <a:spcPct val="100000"/>
              </a:lnSpc>
              <a:buFont typeface="+mj-lt"/>
              <a:buAutoNum type="arabicPeriod"/>
              <a:defRPr/>
            </a:pPr>
            <a:r>
              <a:rPr lang="en-GB" sz="2600" dirty="0"/>
              <a:t>Evaluate and understand the client’s needs and specific requirements.</a:t>
            </a:r>
          </a:p>
          <a:p>
            <a:pPr marL="457200" indent="-457200">
              <a:lnSpc>
                <a:spcPct val="100000"/>
              </a:lnSpc>
              <a:buFont typeface="+mj-lt"/>
              <a:buAutoNum type="arabicPeriod"/>
              <a:defRPr/>
            </a:pPr>
            <a:r>
              <a:rPr lang="en-GB" sz="2600" dirty="0"/>
              <a:t>Evaluate your clients diet at an appropriate level.</a:t>
            </a:r>
          </a:p>
          <a:p>
            <a:pPr marL="457200" indent="-457200">
              <a:lnSpc>
                <a:spcPct val="100000"/>
              </a:lnSpc>
              <a:buFont typeface="+mj-lt"/>
              <a:buAutoNum type="arabicPeriod"/>
              <a:defRPr/>
            </a:pPr>
            <a:r>
              <a:rPr lang="en-GB" sz="2600" dirty="0"/>
              <a:t>Understand your clients lifestyle.</a:t>
            </a:r>
          </a:p>
          <a:p>
            <a:pPr marL="457200" indent="-457200">
              <a:lnSpc>
                <a:spcPct val="100000"/>
              </a:lnSpc>
              <a:buFont typeface="+mj-lt"/>
              <a:buAutoNum type="arabicPeriod"/>
              <a:defRPr/>
            </a:pPr>
            <a:r>
              <a:rPr lang="en-GB" sz="2600" dirty="0"/>
              <a:t>Design the diet and nutritional strategy.</a:t>
            </a:r>
          </a:p>
          <a:p>
            <a:pPr marL="457200" indent="-457200">
              <a:lnSpc>
                <a:spcPct val="100000"/>
              </a:lnSpc>
              <a:buFont typeface="+mj-lt"/>
              <a:buAutoNum type="arabicPeriod"/>
              <a:defRPr/>
            </a:pPr>
            <a:r>
              <a:rPr lang="en-GB" sz="2600" dirty="0"/>
              <a:t>Consider this strategies in terms of secondary implications &amp; Unintended consequences.</a:t>
            </a:r>
          </a:p>
          <a:p>
            <a:pPr marL="457200" indent="-457200">
              <a:lnSpc>
                <a:spcPct val="100000"/>
              </a:lnSpc>
              <a:buFont typeface="+mj-lt"/>
              <a:buAutoNum type="arabicPeriod"/>
              <a:defRPr/>
            </a:pPr>
            <a:r>
              <a:rPr lang="en-GB" sz="2600" dirty="0"/>
              <a:t>Implement the diet – client education and understanding.</a:t>
            </a:r>
          </a:p>
          <a:p>
            <a:pPr marL="457200" indent="-457200">
              <a:lnSpc>
                <a:spcPct val="100000"/>
              </a:lnSpc>
              <a:buFont typeface="+mj-lt"/>
              <a:buAutoNum type="arabicPeriod"/>
              <a:defRPr/>
            </a:pPr>
            <a:r>
              <a:rPr lang="en-GB" sz="2600" dirty="0"/>
              <a:t>Monitor change.</a:t>
            </a:r>
          </a:p>
          <a:p>
            <a:pPr marL="457200" indent="-457200">
              <a:lnSpc>
                <a:spcPct val="100000"/>
              </a:lnSpc>
              <a:buFont typeface="+mj-lt"/>
              <a:buAutoNum type="arabicPeriod"/>
              <a:defRPr/>
            </a:pPr>
            <a:r>
              <a:rPr lang="en-GB" sz="2600" dirty="0"/>
              <a:t>Revaluate the dietary strategy.</a:t>
            </a:r>
          </a:p>
          <a:p>
            <a:pPr marL="0" indent="0">
              <a:buFont typeface="Arial" panose="020B0604020202020204" pitchFamily="34" charset="0"/>
              <a:buNone/>
              <a:defRPr/>
            </a:pPr>
            <a:endParaRPr lang="en-GB" dirty="0"/>
          </a:p>
          <a:p>
            <a:pPr marL="0" indent="0">
              <a:buFont typeface="Arial" panose="020B0604020202020204" pitchFamily="34" charset="0"/>
              <a:buNone/>
              <a:defRPr/>
            </a:pPr>
            <a:endParaRPr lang="en-GB"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Title 1">
            <a:extLst>
              <a:ext uri="{FF2B5EF4-FFF2-40B4-BE49-F238E27FC236}">
                <a16:creationId xmlns:a16="http://schemas.microsoft.com/office/drawing/2014/main" id="{C0A58AF3-F075-0BF1-FF6F-280EF23DB80F}"/>
              </a:ext>
            </a:extLst>
          </p:cNvPr>
          <p:cNvSpPr>
            <a:spLocks noGrp="1"/>
          </p:cNvSpPr>
          <p:nvPr>
            <p:ph type="title"/>
          </p:nvPr>
        </p:nvSpPr>
        <p:spPr/>
        <p:txBody>
          <a:bodyPr/>
          <a:lstStyle/>
          <a:p>
            <a:pPr algn="ctr"/>
            <a:r>
              <a:rPr lang="en-GB" altLang="en-US"/>
              <a:t>Strategies for use</a:t>
            </a:r>
          </a:p>
        </p:txBody>
      </p:sp>
      <p:sp>
        <p:nvSpPr>
          <p:cNvPr id="97283" name="Content Placeholder 2">
            <a:extLst>
              <a:ext uri="{FF2B5EF4-FFF2-40B4-BE49-F238E27FC236}">
                <a16:creationId xmlns:a16="http://schemas.microsoft.com/office/drawing/2014/main" id="{5860CE63-C965-AAF1-D2AE-687247F097C9}"/>
              </a:ext>
            </a:extLst>
          </p:cNvPr>
          <p:cNvSpPr>
            <a:spLocks noGrp="1"/>
          </p:cNvSpPr>
          <p:nvPr>
            <p:ph idx="1"/>
          </p:nvPr>
        </p:nvSpPr>
        <p:spPr/>
        <p:txBody>
          <a:bodyPr/>
          <a:lstStyle/>
          <a:p>
            <a:pPr marL="0" indent="0">
              <a:buFont typeface="Arial" panose="020B0604020202020204" pitchFamily="34" charset="0"/>
              <a:buNone/>
            </a:pPr>
            <a:r>
              <a:rPr lang="en-GB" altLang="en-US"/>
              <a:t>Consultation with client reveals mild symptoms</a:t>
            </a:r>
          </a:p>
          <a:p>
            <a:pPr marL="0" indent="0" algn="ctr">
              <a:buFont typeface="Arial" panose="020B0604020202020204" pitchFamily="34" charset="0"/>
              <a:buNone/>
            </a:pPr>
            <a:r>
              <a:rPr lang="en-GB" altLang="en-US" sz="2000">
                <a:solidFill>
                  <a:srgbClr val="FF0000"/>
                </a:solidFill>
              </a:rPr>
              <a:t>(you cannot diagnose and consider the associations with other health professionals)</a:t>
            </a:r>
          </a:p>
          <a:p>
            <a:pPr marL="0" indent="0">
              <a:buFont typeface="Arial" panose="020B0604020202020204" pitchFamily="34" charset="0"/>
              <a:buNone/>
            </a:pPr>
            <a:r>
              <a:rPr lang="en-GB" altLang="en-US"/>
              <a:t>Conduct questionnaire test</a:t>
            </a:r>
          </a:p>
          <a:p>
            <a:pPr marL="0" indent="0">
              <a:buFont typeface="Arial" panose="020B0604020202020204" pitchFamily="34" charset="0"/>
              <a:buNone/>
            </a:pPr>
            <a:r>
              <a:rPr lang="en-GB" altLang="en-US"/>
              <a:t>Conduct dietary review / analysis</a:t>
            </a:r>
          </a:p>
          <a:p>
            <a:pPr marL="0" indent="0">
              <a:buFont typeface="Arial" panose="020B0604020202020204" pitchFamily="34" charset="0"/>
              <a:buNone/>
            </a:pPr>
            <a:r>
              <a:rPr lang="en-GB" altLang="en-US"/>
              <a:t>Research literature</a:t>
            </a:r>
          </a:p>
          <a:p>
            <a:pPr marL="0" indent="0">
              <a:buFont typeface="Arial" panose="020B0604020202020204" pitchFamily="34" charset="0"/>
              <a:buNone/>
            </a:pPr>
            <a:r>
              <a:rPr lang="en-GB" altLang="en-US"/>
              <a:t>Recommend changes to the diet / nutrition.</a:t>
            </a:r>
          </a:p>
          <a:p>
            <a:pPr marL="0" indent="0">
              <a:buFont typeface="Arial" panose="020B0604020202020204" pitchFamily="34" charset="0"/>
              <a:buNone/>
            </a:pPr>
            <a:r>
              <a:rPr lang="en-GB" altLang="en-US"/>
              <a:t>Wait 2-3 months</a:t>
            </a:r>
          </a:p>
          <a:p>
            <a:pPr marL="0" indent="0">
              <a:buFont typeface="Arial" panose="020B0604020202020204" pitchFamily="34" charset="0"/>
              <a:buNone/>
            </a:pPr>
            <a:r>
              <a:rPr lang="en-GB" altLang="en-US"/>
              <a:t>Reassess via questionnaire</a:t>
            </a:r>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t>Repeat process if necessary.</a:t>
            </a:r>
          </a:p>
          <a:p>
            <a:pPr marL="0" indent="0">
              <a:buFont typeface="Arial" panose="020B0604020202020204" pitchFamily="34" charset="0"/>
              <a:buNone/>
            </a:pPr>
            <a:endParaRPr lang="en-GB" altLang="en-US"/>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5">
            <a:extLst>
              <a:ext uri="{FF2B5EF4-FFF2-40B4-BE49-F238E27FC236}">
                <a16:creationId xmlns:a16="http://schemas.microsoft.com/office/drawing/2014/main" id="{BA37F565-F297-55B9-090D-8FA796BD6C56}"/>
              </a:ext>
            </a:extLst>
          </p:cNvPr>
          <p:cNvSpPr>
            <a:spLocks noGrp="1"/>
          </p:cNvSpPr>
          <p:nvPr>
            <p:ph type="title" idx="4294967295"/>
          </p:nvPr>
        </p:nvSpPr>
        <p:spPr>
          <a:xfrm>
            <a:off x="0" y="277813"/>
            <a:ext cx="8229600" cy="1139825"/>
          </a:xfrm>
        </p:spPr>
        <p:txBody>
          <a:bodyPr/>
          <a:lstStyle/>
          <a:p>
            <a:pPr eaLnBrk="1" hangingPunct="1"/>
            <a:br>
              <a:rPr lang="en-GB" altLang="en-US" sz="4000"/>
            </a:br>
            <a:endParaRPr lang="en-GB" altLang="en-US" sz="4000"/>
          </a:p>
        </p:txBody>
      </p:sp>
      <p:pic>
        <p:nvPicPr>
          <p:cNvPr id="98307" name="Picture 4">
            <a:extLst>
              <a:ext uri="{FF2B5EF4-FFF2-40B4-BE49-F238E27FC236}">
                <a16:creationId xmlns:a16="http://schemas.microsoft.com/office/drawing/2014/main" id="{1F1A3D13-E75D-F77F-B842-0A45BE05166B}"/>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947738" y="981075"/>
            <a:ext cx="6911975" cy="4603750"/>
          </a:xfrm>
        </p:spPr>
      </p:pic>
      <p:sp>
        <p:nvSpPr>
          <p:cNvPr id="43018" name="Text Box 10">
            <a:extLst>
              <a:ext uri="{FF2B5EF4-FFF2-40B4-BE49-F238E27FC236}">
                <a16:creationId xmlns:a16="http://schemas.microsoft.com/office/drawing/2014/main" id="{FB5DC830-3223-A8BC-0F7C-CE086EC29610}"/>
              </a:ext>
            </a:extLst>
          </p:cNvPr>
          <p:cNvSpPr txBox="1">
            <a:spLocks noChangeArrowheads="1"/>
          </p:cNvSpPr>
          <p:nvPr/>
        </p:nvSpPr>
        <p:spPr bwMode="auto">
          <a:xfrm>
            <a:off x="468313" y="404813"/>
            <a:ext cx="8280400" cy="369887"/>
          </a:xfrm>
          <a:prstGeom prst="rect">
            <a:avLst/>
          </a:prstGeom>
          <a:noFill/>
          <a:ln>
            <a:noFill/>
          </a:ln>
          <a:effectLst/>
        </p:spPr>
        <p:txBody>
          <a:bodyPr>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defRPr/>
            </a:pPr>
            <a:r>
              <a:rPr lang="en-GB" altLang="en-US" sz="1800" dirty="0">
                <a:solidFill>
                  <a:schemeClr val="tx2"/>
                </a:solidFill>
                <a:effectLst>
                  <a:outerShdw blurRad="38100" dist="38100" dir="2700000" algn="tl">
                    <a:srgbClr val="FFFFFF"/>
                  </a:outerShdw>
                </a:effectLst>
                <a:latin typeface="Verdana" panose="020B0604030504040204" pitchFamily="34" charset="0"/>
              </a:rPr>
              <a:t>Where and how is this knowledge applied?</a:t>
            </a:r>
          </a:p>
        </p:txBody>
      </p:sp>
      <p:sp>
        <p:nvSpPr>
          <p:cNvPr id="98309" name="TextBox 1">
            <a:extLst>
              <a:ext uri="{FF2B5EF4-FFF2-40B4-BE49-F238E27FC236}">
                <a16:creationId xmlns:a16="http://schemas.microsoft.com/office/drawing/2014/main" id="{DEBAC7D6-D73C-E0E9-4E46-27255FE71119}"/>
              </a:ext>
            </a:extLst>
          </p:cNvPr>
          <p:cNvSpPr txBox="1">
            <a:spLocks noChangeArrowheads="1"/>
          </p:cNvSpPr>
          <p:nvPr/>
        </p:nvSpPr>
        <p:spPr bwMode="auto">
          <a:xfrm>
            <a:off x="468313" y="5805488"/>
            <a:ext cx="82296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GB" altLang="en-US" sz="3600">
                <a:solidFill>
                  <a:srgbClr val="FF0000"/>
                </a:solidFill>
              </a:rPr>
              <a:t>Job Roles?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1647</TotalTime>
  <Words>3960</Words>
  <Application>Microsoft Office PowerPoint</Application>
  <PresentationFormat>On-screen Show (4:3)</PresentationFormat>
  <Paragraphs>753</Paragraphs>
  <Slides>70</Slides>
  <Notes>15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70</vt:i4>
      </vt:variant>
    </vt:vector>
  </HeadingPairs>
  <TitlesOfParts>
    <vt:vector size="82" baseType="lpstr">
      <vt:lpstr>Calibri</vt:lpstr>
      <vt:lpstr>Arial</vt:lpstr>
      <vt:lpstr>Calibri Light</vt:lpstr>
      <vt:lpstr>Times New Roman</vt:lpstr>
      <vt:lpstr>Calibri (Body)</vt:lpstr>
      <vt:lpstr>Verdana</vt:lpstr>
      <vt:lpstr>MS PGothic</vt:lpstr>
      <vt:lpstr>Wingdings</vt:lpstr>
      <vt:lpstr>Yu Gothic</vt:lpstr>
      <vt:lpstr>Times</vt:lpstr>
      <vt:lpstr>Tahoma</vt:lpstr>
      <vt:lpstr>Office Theme</vt:lpstr>
      <vt:lpstr>PowerPoint Presentation</vt:lpstr>
      <vt:lpstr>Poor Health</vt:lpstr>
      <vt:lpstr>Categories of diseases</vt:lpstr>
      <vt:lpstr>PowerPoint Presentation</vt:lpstr>
      <vt:lpstr>Gene Mutations</vt:lpstr>
      <vt:lpstr>Nutrition and Genetics</vt:lpstr>
      <vt:lpstr>Factors Affecting Health</vt:lpstr>
      <vt:lpstr>General Dietary Recommendations </vt:lpstr>
      <vt:lpstr>Key Recommendations cont.</vt:lpstr>
      <vt:lpstr>Meal Advice -  What Advice to give</vt:lpstr>
      <vt:lpstr>Meal Planning</vt:lpstr>
      <vt:lpstr>Ageing</vt:lpstr>
      <vt:lpstr>Types of aging</vt:lpstr>
      <vt:lpstr>Ageing</vt:lpstr>
      <vt:lpstr>Factors Relating to Frailty</vt:lpstr>
      <vt:lpstr>Age Association to Chronic diseases</vt:lpstr>
      <vt:lpstr>Ageing Alzheimer disease – Cognitive decline</vt:lpstr>
      <vt:lpstr>Bone Density</vt:lpstr>
      <vt:lpstr>Body Mass</vt:lpstr>
      <vt:lpstr>Neurological control &amp; Cognitive function</vt:lpstr>
      <vt:lpstr>Modifiable Chronic Health Conditions</vt:lpstr>
      <vt:lpstr>What is Rheumatoid Arthritis?</vt:lpstr>
      <vt:lpstr>Goal of Nutritional Therapy</vt:lpstr>
      <vt:lpstr>PowerPoint Presentation</vt:lpstr>
      <vt:lpstr>PowerPoint Presentation</vt:lpstr>
      <vt:lpstr>Dietary advice to reduce obesity</vt:lpstr>
      <vt:lpstr>Dietary advice to reduce obesity  NICE (2008)</vt:lpstr>
      <vt:lpstr>PowerPoint Presentation</vt:lpstr>
      <vt:lpstr>Diet and prevent of CHD</vt:lpstr>
      <vt:lpstr>Dietary Guidelines</vt:lpstr>
      <vt:lpstr>Generic Dietary Guidelines for No symptoms</vt:lpstr>
      <vt:lpstr>Diets to reduce atherosclerosis</vt:lpstr>
      <vt:lpstr>Stroke</vt:lpstr>
      <vt:lpstr>PowerPoint Presentation</vt:lpstr>
      <vt:lpstr>Treatment of Diabetes</vt:lpstr>
      <vt:lpstr>Strategies of Carbohydrate Control</vt:lpstr>
      <vt:lpstr>PowerPoint Presentation</vt:lpstr>
      <vt:lpstr>PowerPoint Presentation</vt:lpstr>
      <vt:lpstr>Dietary &amp; Lifestyle Goals</vt:lpstr>
      <vt:lpstr>PowerPoint Presentation</vt:lpstr>
      <vt:lpstr>Prevention</vt:lpstr>
      <vt:lpstr>PowerPoint Presentation</vt:lpstr>
      <vt:lpstr>Major Allergy Foods</vt:lpstr>
      <vt:lpstr>Management</vt:lpstr>
      <vt:lpstr>PowerPoint Presentation</vt:lpstr>
      <vt:lpstr>What is a mental illness?</vt:lpstr>
      <vt:lpstr>Depression</vt:lpstr>
      <vt:lpstr>Serotonin</vt:lpstr>
      <vt:lpstr>Diet and Depression</vt:lpstr>
      <vt:lpstr>Diet in depression</vt:lpstr>
      <vt:lpstr>Marx, W., Lane, M., Hockey, M., et al (2021). Diet and depression: exploring the biological mechanisms of action. Molecular psychiatry, 26(1), 134-150.</vt:lpstr>
      <vt:lpstr>Anxiety</vt:lpstr>
      <vt:lpstr>Microbiome</vt:lpstr>
      <vt:lpstr>Short Chain Fatty acids </vt:lpstr>
      <vt:lpstr>Inflammation</vt:lpstr>
      <vt:lpstr>Diet and foods for Mental Wellbeing</vt:lpstr>
      <vt:lpstr>Stress</vt:lpstr>
      <vt:lpstr>Stress Continuum and Health</vt:lpstr>
      <vt:lpstr>SYMPTOMS OF STRESS</vt:lpstr>
      <vt:lpstr>Stress Response</vt:lpstr>
      <vt:lpstr>Symptoms of Stress</vt:lpstr>
      <vt:lpstr>Physical Symptoms of Stress</vt:lpstr>
      <vt:lpstr>Medical implications of being overstressed</vt:lpstr>
      <vt:lpstr>Hormonal Implications</vt:lpstr>
      <vt:lpstr>Common Behaviours to reduce physiological effects of stress</vt:lpstr>
      <vt:lpstr>Food that Elevate stress</vt:lpstr>
      <vt:lpstr>Diets that Reduce Stress</vt:lpstr>
      <vt:lpstr>Role of the Nutritionist</vt:lpstr>
      <vt:lpstr>Strategies for use</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 Milne</dc:creator>
  <cp:lastModifiedBy>David Gardner</cp:lastModifiedBy>
  <cp:revision>73</cp:revision>
  <dcterms:created xsi:type="dcterms:W3CDTF">2003-01-18T19:52:32Z</dcterms:created>
  <dcterms:modified xsi:type="dcterms:W3CDTF">2025-01-20T13:49:37Z</dcterms:modified>
</cp:coreProperties>
</file>