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6"/>
  </p:notesMasterIdLst>
  <p:sldIdLst>
    <p:sldId id="256" r:id="rId2"/>
    <p:sldId id="259" r:id="rId3"/>
    <p:sldId id="288" r:id="rId4"/>
    <p:sldId id="289" r:id="rId5"/>
    <p:sldId id="290" r:id="rId6"/>
    <p:sldId id="285" r:id="rId7"/>
    <p:sldId id="291" r:id="rId8"/>
    <p:sldId id="303" r:id="rId9"/>
    <p:sldId id="292" r:id="rId10"/>
    <p:sldId id="293" r:id="rId11"/>
    <p:sldId id="294" r:id="rId12"/>
    <p:sldId id="304" r:id="rId13"/>
    <p:sldId id="295" r:id="rId14"/>
    <p:sldId id="296" r:id="rId15"/>
    <p:sldId id="297" r:id="rId16"/>
    <p:sldId id="305" r:id="rId17"/>
    <p:sldId id="299" r:id="rId18"/>
    <p:sldId id="278" r:id="rId19"/>
    <p:sldId id="272" r:id="rId20"/>
    <p:sldId id="277" r:id="rId21"/>
    <p:sldId id="286" r:id="rId22"/>
    <p:sldId id="301" r:id="rId23"/>
    <p:sldId id="302" r:id="rId24"/>
    <p:sldId id="261"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3C3FAA52-553D-4310-A038-A4FA9D5EA4CD}">
          <p14:sldIdLst>
            <p14:sldId id="256"/>
            <p14:sldId id="259"/>
            <p14:sldId id="288"/>
            <p14:sldId id="289"/>
            <p14:sldId id="290"/>
            <p14:sldId id="285"/>
            <p14:sldId id="291"/>
            <p14:sldId id="303"/>
            <p14:sldId id="292"/>
            <p14:sldId id="293"/>
            <p14:sldId id="294"/>
            <p14:sldId id="304"/>
            <p14:sldId id="295"/>
            <p14:sldId id="296"/>
            <p14:sldId id="297"/>
            <p14:sldId id="305"/>
            <p14:sldId id="299"/>
            <p14:sldId id="278"/>
            <p14:sldId id="272"/>
            <p14:sldId id="277"/>
            <p14:sldId id="286"/>
            <p14:sldId id="301"/>
            <p14:sldId id="302"/>
            <p14:sldId id="261"/>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Gareth Evans" initials="GE" lastIdx="1" clrIdx="0">
    <p:extLst>
      <p:ext uri="{19B8F6BF-5375-455C-9EA6-DF929625EA0E}">
        <p15:presenceInfo xmlns:p15="http://schemas.microsoft.com/office/powerpoint/2012/main" userId="S-1-5-21-809251214-2178901256-4152538893-25511"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1860"/>
    <p:restoredTop sz="50067"/>
  </p:normalViewPr>
  <p:slideViewPr>
    <p:cSldViewPr snapToGrid="0" snapToObjects="1">
      <p:cViewPr varScale="1">
        <p:scale>
          <a:sx n="91" d="100"/>
          <a:sy n="91" d="100"/>
        </p:scale>
        <p:origin x="54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commentAuthors" Target="commentAuthors.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11/27/2018</a:t>
            </a:fld>
            <a:endParaRPr lang="en-US"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dirty="0"/>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dirty="0"/>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a:t>
            </a:fld>
            <a:endParaRPr lang="en-US" dirty="0"/>
          </a:p>
        </p:txBody>
      </p:sp>
    </p:spTree>
    <p:extLst>
      <p:ext uri="{BB962C8B-B14F-4D97-AF65-F5344CB8AC3E}">
        <p14:creationId xmlns:p14="http://schemas.microsoft.com/office/powerpoint/2010/main" val="2850962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24</a:t>
            </a:fld>
            <a:endParaRPr lang="en-US" dirty="0"/>
          </a:p>
        </p:txBody>
      </p:sp>
    </p:spTree>
    <p:extLst>
      <p:ext uri="{BB962C8B-B14F-4D97-AF65-F5344CB8AC3E}">
        <p14:creationId xmlns:p14="http://schemas.microsoft.com/office/powerpoint/2010/main" val="39473897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11/27/2018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11/27/2018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11/27/2018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11/27/2018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11/27/2018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11/27/2018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smtClean="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11/27/2018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11/27/2018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11/27/2018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3"/>
          <p:cNvSpPr>
            <a:spLocks noGrp="1" noChangeArrowheads="1"/>
          </p:cNvSpPr>
          <p:nvPr>
            <p:ph type="dt" idx="10"/>
          </p:nvPr>
        </p:nvSpPr>
        <p:spPr>
          <a:ln/>
        </p:spPr>
        <p:txBody>
          <a:bodyPr/>
          <a:lstStyle>
            <a:lvl1pPr>
              <a:defRPr/>
            </a:lvl1pPr>
          </a:lstStyle>
          <a:p>
            <a:pPr>
              <a:defRPr/>
            </a:pPr>
            <a:endParaRPr lang="en-GB" altLang="en-US" dirty="0"/>
          </a:p>
        </p:txBody>
      </p:sp>
      <p:sp>
        <p:nvSpPr>
          <p:cNvPr id="5" name="Rectangle 4"/>
          <p:cNvSpPr>
            <a:spLocks noGrp="1" noChangeArrowheads="1"/>
          </p:cNvSpPr>
          <p:nvPr>
            <p:ph type="ftr" idx="11"/>
          </p:nvPr>
        </p:nvSpPr>
        <p:spPr>
          <a:ln/>
        </p:spPr>
        <p:txBody>
          <a:bodyPr/>
          <a:lstStyle>
            <a:lvl1pPr>
              <a:defRPr/>
            </a:lvl1pPr>
          </a:lstStyle>
          <a:p>
            <a:pPr>
              <a:defRPr/>
            </a:pPr>
            <a:endParaRPr lang="en-GB" altLang="en-US" dirty="0"/>
          </a:p>
        </p:txBody>
      </p:sp>
      <p:sp>
        <p:nvSpPr>
          <p:cNvPr id="6" name="Rectangle 5"/>
          <p:cNvSpPr>
            <a:spLocks noGrp="1" noChangeArrowheads="1"/>
          </p:cNvSpPr>
          <p:nvPr>
            <p:ph type="sldNum" idx="12"/>
          </p:nvPr>
        </p:nvSpPr>
        <p:spPr>
          <a:ln/>
        </p:spPr>
        <p:txBody>
          <a:bodyPr/>
          <a:lstStyle>
            <a:lvl1pPr>
              <a:defRPr/>
            </a:lvl1pPr>
          </a:lstStyle>
          <a:p>
            <a:pPr>
              <a:defRPr/>
            </a:pPr>
            <a:fld id="{F9965F37-6EB7-442C-87FB-32E1F3BD5543}" type="slidenum">
              <a:rPr lang="en-GB" altLang="en-US"/>
              <a:pPr>
                <a:defRPr/>
              </a:pPr>
              <a:t>‹#›</a:t>
            </a:fld>
            <a:endParaRPr lang="en-GB" altLang="en-US" dirty="0"/>
          </a:p>
        </p:txBody>
      </p:sp>
    </p:spTree>
    <p:extLst>
      <p:ext uri="{BB962C8B-B14F-4D97-AF65-F5344CB8AC3E}">
        <p14:creationId xmlns:p14="http://schemas.microsoft.com/office/powerpoint/2010/main" val="6033858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11/27/2018</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dirty="0"/>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sewales.org.uk/" TargetMode="External"/><Relationship Id="rId2" Type="http://schemas.openxmlformats.org/officeDocument/2006/relationships/hyperlink" Target="http://www.cscjes.org.uk/Home.aspx?lang=en-gb" TargetMode="External"/><Relationship Id="rId1" Type="http://schemas.openxmlformats.org/officeDocument/2006/relationships/slideLayout" Target="../slideLayouts/slideLayout2.xml"/><Relationship Id="rId5" Type="http://schemas.openxmlformats.org/officeDocument/2006/relationships/hyperlink" Target="http://www.gwegogledd.cymru/" TargetMode="External"/><Relationship Id="rId4" Type="http://schemas.openxmlformats.org/officeDocument/2006/relationships/hyperlink" Target="http://www.erw.wales/"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930929" y="4380322"/>
            <a:ext cx="5252484" cy="830997"/>
          </a:xfrm>
          <a:prstGeom prst="rect">
            <a:avLst/>
          </a:prstGeom>
          <a:noFill/>
        </p:spPr>
        <p:txBody>
          <a:bodyPr wrap="square" rtlCol="0">
            <a:spAutoFit/>
          </a:bodyPr>
          <a:lstStyle/>
          <a:p>
            <a:pPr algn="ctr"/>
            <a:r>
              <a:rPr lang="en-GB" sz="2400" dirty="0" smtClean="0">
                <a:solidFill>
                  <a:schemeClr val="bg1"/>
                </a:solidFill>
              </a:rPr>
              <a:t>Gareth Evans</a:t>
            </a:r>
          </a:p>
          <a:p>
            <a:pPr algn="ctr"/>
            <a:r>
              <a:rPr lang="en-GB" sz="2400" dirty="0" smtClean="0">
                <a:solidFill>
                  <a:schemeClr val="bg1"/>
                </a:solidFill>
              </a:rPr>
              <a:t>Director of Education Policy</a:t>
            </a:r>
            <a:endParaRPr lang="en-US" sz="2400" dirty="0">
              <a:solidFill>
                <a:schemeClr val="bg1"/>
              </a:solidFill>
            </a:endParaRPr>
          </a:p>
        </p:txBody>
      </p:sp>
      <p:sp>
        <p:nvSpPr>
          <p:cNvPr id="6" name="TextBox 5"/>
          <p:cNvSpPr txBox="1"/>
          <p:nvPr/>
        </p:nvSpPr>
        <p:spPr>
          <a:xfrm>
            <a:off x="1892595" y="1253999"/>
            <a:ext cx="5329152" cy="830997"/>
          </a:xfrm>
          <a:prstGeom prst="rect">
            <a:avLst/>
          </a:prstGeom>
          <a:noFill/>
        </p:spPr>
        <p:txBody>
          <a:bodyPr wrap="square" rtlCol="0">
            <a:spAutoFit/>
          </a:bodyPr>
          <a:lstStyle/>
          <a:p>
            <a:pPr algn="ctr"/>
            <a:r>
              <a:rPr lang="en-GB" sz="2400" dirty="0" smtClean="0">
                <a:solidFill>
                  <a:schemeClr val="bg1"/>
                </a:solidFill>
              </a:rPr>
              <a:t>Ed D</a:t>
            </a:r>
            <a:r>
              <a:rPr lang="en-GB" sz="2400" dirty="0">
                <a:solidFill>
                  <a:schemeClr val="bg1"/>
                </a:solidFill>
              </a:rPr>
              <a:t>:</a:t>
            </a:r>
            <a:r>
              <a:rPr lang="en-GB" sz="2400" dirty="0" smtClean="0">
                <a:solidFill>
                  <a:schemeClr val="bg1"/>
                </a:solidFill>
              </a:rPr>
              <a:t> Module </a:t>
            </a:r>
            <a:r>
              <a:rPr lang="en-GB" sz="2400" dirty="0">
                <a:solidFill>
                  <a:schemeClr val="bg1"/>
                </a:solidFill>
              </a:rPr>
              <a:t>1</a:t>
            </a:r>
            <a:endParaRPr lang="en-GB" sz="2400" dirty="0" smtClean="0">
              <a:solidFill>
                <a:schemeClr val="bg1"/>
              </a:solidFill>
            </a:endParaRPr>
          </a:p>
          <a:p>
            <a:pPr algn="ctr"/>
            <a:r>
              <a:rPr lang="en-GB" sz="2400" dirty="0" smtClean="0">
                <a:solidFill>
                  <a:schemeClr val="bg1"/>
                </a:solidFill>
              </a:rPr>
              <a:t>Webinar </a:t>
            </a:r>
            <a:r>
              <a:rPr lang="en-GB" sz="2400" dirty="0" smtClean="0">
                <a:solidFill>
                  <a:schemeClr val="bg1"/>
                </a:solidFill>
              </a:rPr>
              <a:t>4: Bricks and mortar</a:t>
            </a:r>
            <a:endParaRPr lang="en-US" sz="2400" dirty="0">
              <a:solidFill>
                <a:schemeClr val="bg1"/>
              </a:solidFill>
            </a:endParaRPr>
          </a:p>
        </p:txBody>
      </p:sp>
    </p:spTree>
    <p:extLst>
      <p:ext uri="{BB962C8B-B14F-4D97-AF65-F5344CB8AC3E}">
        <p14:creationId xmlns:p14="http://schemas.microsoft.com/office/powerpoint/2010/main" val="191175995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02247" y="697724"/>
            <a:ext cx="5539563" cy="584775"/>
          </a:xfrm>
          <a:prstGeom prst="rect">
            <a:avLst/>
          </a:prstGeom>
          <a:noFill/>
        </p:spPr>
        <p:txBody>
          <a:bodyPr wrap="square" rtlCol="0">
            <a:spAutoFit/>
          </a:bodyPr>
          <a:lstStyle/>
          <a:p>
            <a:pPr algn="ctr"/>
            <a:r>
              <a:rPr lang="en-GB" sz="3200" b="1" dirty="0" smtClean="0">
                <a:cs typeface="Arial" panose="020B0604020202020204" pitchFamily="34" charset="0"/>
              </a:rPr>
              <a:t>Structures</a:t>
            </a:r>
            <a:endParaRPr lang="en-US" sz="3200" b="1" dirty="0">
              <a:cs typeface="Arial" panose="020B0604020202020204" pitchFamily="34" charset="0"/>
            </a:endParaRPr>
          </a:p>
        </p:txBody>
      </p:sp>
      <p:sp>
        <p:nvSpPr>
          <p:cNvPr id="7" name="TextBox 6"/>
          <p:cNvSpPr txBox="1"/>
          <p:nvPr/>
        </p:nvSpPr>
        <p:spPr>
          <a:xfrm>
            <a:off x="3752398" y="2554236"/>
            <a:ext cx="1127050" cy="646331"/>
          </a:xfrm>
          <a:prstGeom prst="rect">
            <a:avLst/>
          </a:prstGeom>
          <a:noFill/>
        </p:spPr>
        <p:txBody>
          <a:bodyPr wrap="square" rtlCol="0">
            <a:spAutoFit/>
          </a:bodyPr>
          <a:lstStyle/>
          <a:p>
            <a:pPr algn="ctr"/>
            <a:r>
              <a:rPr lang="en-GB" dirty="0" smtClean="0">
                <a:solidFill>
                  <a:schemeClr val="bg1"/>
                </a:solidFill>
              </a:rPr>
              <a:t>Regional consortia</a:t>
            </a:r>
            <a:endParaRPr lang="en-US" dirty="0">
              <a:solidFill>
                <a:schemeClr val="bg1"/>
              </a:solidFill>
            </a:endParaRPr>
          </a:p>
        </p:txBody>
      </p:sp>
      <p:sp>
        <p:nvSpPr>
          <p:cNvPr id="8" name="TextBox 7"/>
          <p:cNvSpPr txBox="1"/>
          <p:nvPr/>
        </p:nvSpPr>
        <p:spPr>
          <a:xfrm>
            <a:off x="5534246" y="4107328"/>
            <a:ext cx="1392865" cy="369332"/>
          </a:xfrm>
          <a:prstGeom prst="rect">
            <a:avLst/>
          </a:prstGeom>
          <a:noFill/>
        </p:spPr>
        <p:txBody>
          <a:bodyPr wrap="square" rtlCol="0">
            <a:spAutoFit/>
          </a:bodyPr>
          <a:lstStyle/>
          <a:p>
            <a:pPr algn="ctr"/>
            <a:r>
              <a:rPr lang="en-GB" dirty="0" smtClean="0">
                <a:solidFill>
                  <a:schemeClr val="bg1"/>
                </a:solidFill>
              </a:rPr>
              <a:t>Governors</a:t>
            </a:r>
            <a:endParaRPr lang="en-US" dirty="0">
              <a:solidFill>
                <a:schemeClr val="bg1"/>
              </a:solidFill>
            </a:endParaRPr>
          </a:p>
        </p:txBody>
      </p:sp>
      <p:sp>
        <p:nvSpPr>
          <p:cNvPr id="9" name="TextBox 8"/>
          <p:cNvSpPr txBox="1"/>
          <p:nvPr/>
        </p:nvSpPr>
        <p:spPr>
          <a:xfrm>
            <a:off x="7123815" y="3035577"/>
            <a:ext cx="1234262" cy="646331"/>
          </a:xfrm>
          <a:prstGeom prst="rect">
            <a:avLst/>
          </a:prstGeom>
          <a:noFill/>
        </p:spPr>
        <p:txBody>
          <a:bodyPr wrap="square" rtlCol="0">
            <a:spAutoFit/>
          </a:bodyPr>
          <a:lstStyle/>
          <a:p>
            <a:pPr algn="ctr"/>
            <a:r>
              <a:rPr lang="en-GB" dirty="0" smtClean="0">
                <a:solidFill>
                  <a:schemeClr val="bg1"/>
                </a:solidFill>
              </a:rPr>
              <a:t>Parents/ Guardians</a:t>
            </a:r>
            <a:endParaRPr lang="en-US" dirty="0">
              <a:solidFill>
                <a:schemeClr val="bg1"/>
              </a:solidFill>
            </a:endParaRPr>
          </a:p>
        </p:txBody>
      </p:sp>
      <p:sp>
        <p:nvSpPr>
          <p:cNvPr id="10" name="TextBox 9"/>
          <p:cNvSpPr txBox="1"/>
          <p:nvPr/>
        </p:nvSpPr>
        <p:spPr>
          <a:xfrm>
            <a:off x="1259957" y="3294236"/>
            <a:ext cx="808074" cy="369332"/>
          </a:xfrm>
          <a:prstGeom prst="rect">
            <a:avLst/>
          </a:prstGeom>
          <a:noFill/>
        </p:spPr>
        <p:txBody>
          <a:bodyPr wrap="square" rtlCol="0">
            <a:spAutoFit/>
          </a:bodyPr>
          <a:lstStyle/>
          <a:p>
            <a:pPr algn="ctr"/>
            <a:r>
              <a:rPr lang="en-GB" dirty="0" smtClean="0">
                <a:solidFill>
                  <a:schemeClr val="bg1"/>
                </a:solidFill>
              </a:rPr>
              <a:t>Pupils</a:t>
            </a:r>
            <a:endParaRPr lang="en-US" dirty="0">
              <a:solidFill>
                <a:schemeClr val="bg1"/>
              </a:solidFill>
            </a:endParaRPr>
          </a:p>
        </p:txBody>
      </p:sp>
      <p:sp>
        <p:nvSpPr>
          <p:cNvPr id="11" name="TextBox 10"/>
          <p:cNvSpPr txBox="1"/>
          <p:nvPr/>
        </p:nvSpPr>
        <p:spPr>
          <a:xfrm>
            <a:off x="5805376" y="2445488"/>
            <a:ext cx="861237" cy="369332"/>
          </a:xfrm>
          <a:prstGeom prst="rect">
            <a:avLst/>
          </a:prstGeom>
          <a:noFill/>
        </p:spPr>
        <p:txBody>
          <a:bodyPr wrap="square" rtlCol="0">
            <a:spAutoFit/>
          </a:bodyPr>
          <a:lstStyle/>
          <a:p>
            <a:r>
              <a:rPr lang="en-GB" dirty="0" smtClean="0">
                <a:solidFill>
                  <a:schemeClr val="bg1"/>
                </a:solidFill>
              </a:rPr>
              <a:t>Media</a:t>
            </a:r>
            <a:endParaRPr lang="en-US" dirty="0">
              <a:solidFill>
                <a:schemeClr val="bg1"/>
              </a:solidFill>
            </a:endParaRPr>
          </a:p>
        </p:txBody>
      </p:sp>
      <p:sp>
        <p:nvSpPr>
          <p:cNvPr id="4" name="AutoShape 2" descr="Related image"/>
          <p:cNvSpPr>
            <a:spLocks noChangeAspect="1" noChangeArrowheads="1"/>
          </p:cNvSpPr>
          <p:nvPr/>
        </p:nvSpPr>
        <p:spPr bwMode="auto">
          <a:xfrm>
            <a:off x="155575" y="-144463"/>
            <a:ext cx="4924994" cy="492501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TextBox 4"/>
          <p:cNvSpPr txBox="1"/>
          <p:nvPr/>
        </p:nvSpPr>
        <p:spPr>
          <a:xfrm>
            <a:off x="441006" y="1752837"/>
            <a:ext cx="8230029" cy="5078313"/>
          </a:xfrm>
          <a:prstGeom prst="rect">
            <a:avLst/>
          </a:prstGeom>
          <a:noFill/>
        </p:spPr>
        <p:txBody>
          <a:bodyPr wrap="square" numCol="2" rtlCol="0">
            <a:spAutoFit/>
          </a:bodyPr>
          <a:lstStyle/>
          <a:p>
            <a:r>
              <a:rPr lang="en-GB" sz="2400" dirty="0"/>
              <a:t>	</a:t>
            </a:r>
            <a:r>
              <a:rPr lang="en-GB" sz="2400" dirty="0" smtClean="0"/>
              <a:t>Tiers</a:t>
            </a:r>
            <a:endParaRPr lang="en-GB" sz="2400" dirty="0" smtClean="0"/>
          </a:p>
          <a:p>
            <a:r>
              <a:rPr lang="en-GB" sz="2400" dirty="0" smtClean="0"/>
              <a:t>	Key stages</a:t>
            </a:r>
            <a:endParaRPr lang="en-GB" sz="2400" dirty="0" smtClean="0"/>
          </a:p>
          <a:p>
            <a:r>
              <a:rPr lang="en-GB" sz="2400" dirty="0" smtClean="0"/>
              <a:t>	Age </a:t>
            </a:r>
            <a:r>
              <a:rPr lang="en-GB" sz="2400" dirty="0" smtClean="0"/>
              <a:t>ranges</a:t>
            </a:r>
          </a:p>
          <a:p>
            <a:r>
              <a:rPr lang="en-GB" sz="2400" dirty="0" smtClean="0"/>
              <a:t>	Primary</a:t>
            </a:r>
          </a:p>
          <a:p>
            <a:r>
              <a:rPr lang="en-GB" sz="2400" dirty="0" smtClean="0"/>
              <a:t>	Secondary</a:t>
            </a:r>
          </a:p>
          <a:p>
            <a:r>
              <a:rPr lang="en-GB" sz="2400" dirty="0" smtClean="0"/>
              <a:t>	Tertiary</a:t>
            </a:r>
          </a:p>
          <a:p>
            <a:r>
              <a:rPr lang="en-GB" sz="2400" dirty="0" smtClean="0"/>
              <a:t>	Higher</a:t>
            </a:r>
          </a:p>
          <a:p>
            <a:r>
              <a:rPr lang="en-GB" sz="2400" dirty="0" smtClean="0"/>
              <a:t>	Nursery</a:t>
            </a:r>
          </a:p>
          <a:p>
            <a:r>
              <a:rPr lang="en-GB" sz="2400" dirty="0" smtClean="0"/>
              <a:t>	Private/State</a:t>
            </a:r>
          </a:p>
          <a:p>
            <a:endParaRPr lang="en-GB" sz="2400" dirty="0"/>
          </a:p>
          <a:p>
            <a:endParaRPr lang="en-GB" sz="2400" dirty="0" smtClean="0"/>
          </a:p>
          <a:p>
            <a:endParaRPr lang="en-GB" sz="2400" dirty="0"/>
          </a:p>
          <a:p>
            <a:endParaRPr lang="en-GB" sz="2400" dirty="0" smtClean="0"/>
          </a:p>
          <a:p>
            <a:r>
              <a:rPr lang="en-GB" sz="2400" dirty="0" smtClean="0"/>
              <a:t>Grammar/Comprehensive</a:t>
            </a:r>
          </a:p>
          <a:p>
            <a:r>
              <a:rPr lang="en-GB" sz="2400" dirty="0" smtClean="0"/>
              <a:t>Foundation phase</a:t>
            </a:r>
          </a:p>
          <a:p>
            <a:r>
              <a:rPr lang="en-GB" sz="2400" dirty="0" smtClean="0"/>
              <a:t>PLCs</a:t>
            </a:r>
          </a:p>
          <a:p>
            <a:r>
              <a:rPr lang="en-GB" sz="2400" dirty="0" smtClean="0"/>
              <a:t>Lead and Emerging Practitioner Pathfinders</a:t>
            </a:r>
          </a:p>
          <a:p>
            <a:r>
              <a:rPr lang="en-GB" sz="2400" dirty="0" smtClean="0"/>
              <a:t>Schools Partnership Programme</a:t>
            </a:r>
          </a:p>
          <a:p>
            <a:r>
              <a:rPr lang="en-GB" sz="2400" dirty="0" smtClean="0"/>
              <a:t>Schools Challenge</a:t>
            </a:r>
          </a:p>
          <a:p>
            <a:r>
              <a:rPr lang="en-GB" sz="2400" dirty="0" smtClean="0"/>
              <a:t>SLOs</a:t>
            </a:r>
          </a:p>
          <a:p>
            <a:endParaRPr lang="en-GB" dirty="0" smtClean="0"/>
          </a:p>
          <a:p>
            <a:endParaRPr lang="en-US" dirty="0"/>
          </a:p>
        </p:txBody>
      </p:sp>
    </p:spTree>
    <p:extLst>
      <p:ext uri="{BB962C8B-B14F-4D97-AF65-F5344CB8AC3E}">
        <p14:creationId xmlns:p14="http://schemas.microsoft.com/office/powerpoint/2010/main" val="418203215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434856" y="1743235"/>
            <a:ext cx="4572000" cy="3046988"/>
          </a:xfrm>
          <a:prstGeom prst="rect">
            <a:avLst/>
          </a:prstGeom>
        </p:spPr>
        <p:txBody>
          <a:bodyPr>
            <a:spAutoFit/>
          </a:bodyPr>
          <a:lstStyle/>
          <a:p>
            <a:r>
              <a:rPr lang="en-GB" sz="2400" b="1" dirty="0"/>
              <a:t>Tier 1</a:t>
            </a:r>
            <a:r>
              <a:rPr lang="en-GB" sz="2400" dirty="0"/>
              <a:t>: Welsh Government</a:t>
            </a:r>
          </a:p>
          <a:p>
            <a:endParaRPr lang="en-GB" sz="2400" dirty="0"/>
          </a:p>
          <a:p>
            <a:r>
              <a:rPr lang="en-GB" sz="2400" b="1" dirty="0"/>
              <a:t>Tier 2</a:t>
            </a:r>
            <a:r>
              <a:rPr lang="en-GB" sz="2400" dirty="0"/>
              <a:t>: Regional consortia, local authorities, diocesan authorities, Estyn, Qualifications Wales, EWC, exam boards, higher education</a:t>
            </a:r>
          </a:p>
          <a:p>
            <a:endParaRPr lang="en-GB" sz="2400" dirty="0"/>
          </a:p>
          <a:p>
            <a:r>
              <a:rPr lang="en-GB" sz="2400" b="1" dirty="0"/>
              <a:t>Tier 3</a:t>
            </a:r>
            <a:r>
              <a:rPr lang="en-GB" sz="2400" dirty="0"/>
              <a:t>: Schools </a:t>
            </a:r>
          </a:p>
        </p:txBody>
      </p:sp>
      <p:sp>
        <p:nvSpPr>
          <p:cNvPr id="3" name="Up-Down Arrow 2"/>
          <p:cNvSpPr/>
          <p:nvPr/>
        </p:nvSpPr>
        <p:spPr>
          <a:xfrm>
            <a:off x="1550188" y="1623579"/>
            <a:ext cx="484632" cy="3286299"/>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p:cNvSpPr/>
          <p:nvPr/>
        </p:nvSpPr>
        <p:spPr>
          <a:xfrm>
            <a:off x="1694930" y="288483"/>
            <a:ext cx="6350072" cy="523220"/>
          </a:xfrm>
          <a:prstGeom prst="rect">
            <a:avLst/>
          </a:prstGeom>
        </p:spPr>
        <p:txBody>
          <a:bodyPr wrap="none">
            <a:spAutoFit/>
          </a:bodyPr>
          <a:lstStyle/>
          <a:p>
            <a:r>
              <a:rPr lang="en-GB" sz="2800" b="1" dirty="0"/>
              <a:t>Education in Wales: Our National Mission</a:t>
            </a:r>
            <a:endParaRPr lang="en-US" sz="2800" b="1" dirty="0"/>
          </a:p>
        </p:txBody>
      </p:sp>
    </p:spTree>
    <p:extLst>
      <p:ext uri="{BB962C8B-B14F-4D97-AF65-F5344CB8AC3E}">
        <p14:creationId xmlns:p14="http://schemas.microsoft.com/office/powerpoint/2010/main" val="409106889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52892" y="1558347"/>
            <a:ext cx="4189229" cy="1815882"/>
          </a:xfrm>
          <a:prstGeom prst="rect">
            <a:avLst/>
          </a:prstGeom>
        </p:spPr>
        <p:txBody>
          <a:bodyPr wrap="square">
            <a:spAutoFit/>
          </a:bodyPr>
          <a:lstStyle/>
          <a:p>
            <a:r>
              <a:rPr lang="en-GB" sz="1400" b="1" u="sng" dirty="0">
                <a:solidFill>
                  <a:srgbClr val="23527C"/>
                </a:solidFill>
                <a:latin typeface="Roboto"/>
                <a:hlinkClick r:id="rId2"/>
              </a:rPr>
              <a:t>Central South Consortium Joint Education </a:t>
            </a:r>
            <a:r>
              <a:rPr lang="en-GB" sz="1400" b="1" u="sng" dirty="0" smtClean="0">
                <a:solidFill>
                  <a:srgbClr val="23527C"/>
                </a:solidFill>
                <a:latin typeface="Roboto"/>
                <a:hlinkClick r:id="rId2"/>
              </a:rPr>
              <a:t>Service</a:t>
            </a:r>
            <a:endParaRPr lang="en-GB" sz="1400" b="1" u="sng" dirty="0" smtClean="0">
              <a:solidFill>
                <a:srgbClr val="23527C"/>
              </a:solidFill>
              <a:latin typeface="Roboto"/>
            </a:endParaRPr>
          </a:p>
          <a:p>
            <a:endParaRPr lang="en-GB" sz="1400" b="1" u="sng" dirty="0" smtClean="0">
              <a:solidFill>
                <a:srgbClr val="23527C"/>
              </a:solidFill>
              <a:latin typeface="Roboto"/>
            </a:endParaRPr>
          </a:p>
          <a:p>
            <a:pPr>
              <a:buFont typeface="Arial" panose="020B0604020202020204" pitchFamily="34" charset="0"/>
              <a:buChar char="•"/>
            </a:pPr>
            <a:r>
              <a:rPr lang="en-GB" sz="1400" b="1" dirty="0" smtClean="0">
                <a:solidFill>
                  <a:srgbClr val="333333"/>
                </a:solidFill>
                <a:latin typeface="Roboto"/>
              </a:rPr>
              <a:t> Bridgend </a:t>
            </a:r>
            <a:r>
              <a:rPr lang="en-GB" sz="1400" b="1" dirty="0">
                <a:solidFill>
                  <a:srgbClr val="333333"/>
                </a:solidFill>
                <a:latin typeface="Roboto"/>
              </a:rPr>
              <a:t>County Borough Council</a:t>
            </a:r>
          </a:p>
          <a:p>
            <a:pPr>
              <a:buFont typeface="Arial" panose="020B0604020202020204" pitchFamily="34" charset="0"/>
              <a:buChar char="•"/>
            </a:pPr>
            <a:r>
              <a:rPr lang="en-GB" sz="1400" b="1" dirty="0" smtClean="0">
                <a:solidFill>
                  <a:srgbClr val="333333"/>
                </a:solidFill>
                <a:latin typeface="Roboto"/>
              </a:rPr>
              <a:t> Cardiff </a:t>
            </a:r>
            <a:r>
              <a:rPr lang="en-GB" sz="1400" b="1" dirty="0">
                <a:solidFill>
                  <a:srgbClr val="333333"/>
                </a:solidFill>
                <a:latin typeface="Roboto"/>
              </a:rPr>
              <a:t>Council</a:t>
            </a:r>
          </a:p>
          <a:p>
            <a:pPr>
              <a:buFont typeface="Arial" panose="020B0604020202020204" pitchFamily="34" charset="0"/>
              <a:buChar char="•"/>
            </a:pPr>
            <a:r>
              <a:rPr lang="en-GB" sz="1400" b="1" dirty="0" smtClean="0">
                <a:solidFill>
                  <a:srgbClr val="333333"/>
                </a:solidFill>
                <a:latin typeface="Roboto"/>
              </a:rPr>
              <a:t> Merthyr </a:t>
            </a:r>
            <a:r>
              <a:rPr lang="en-GB" sz="1400" b="1" dirty="0">
                <a:solidFill>
                  <a:srgbClr val="333333"/>
                </a:solidFill>
                <a:latin typeface="Roboto"/>
              </a:rPr>
              <a:t>Tydfil County Borough Council</a:t>
            </a:r>
          </a:p>
          <a:p>
            <a:pPr>
              <a:buFont typeface="Arial" panose="020B0604020202020204" pitchFamily="34" charset="0"/>
              <a:buChar char="•"/>
            </a:pPr>
            <a:r>
              <a:rPr lang="en-GB" sz="1400" b="1" dirty="0" smtClean="0">
                <a:solidFill>
                  <a:srgbClr val="333333"/>
                </a:solidFill>
                <a:latin typeface="Roboto"/>
              </a:rPr>
              <a:t> Rhondda </a:t>
            </a:r>
            <a:r>
              <a:rPr lang="en-GB" sz="1400" b="1" dirty="0">
                <a:solidFill>
                  <a:srgbClr val="333333"/>
                </a:solidFill>
                <a:latin typeface="Roboto"/>
              </a:rPr>
              <a:t>Cynon Taff County Borough Council</a:t>
            </a:r>
          </a:p>
          <a:p>
            <a:pPr>
              <a:buFont typeface="Arial" panose="020B0604020202020204" pitchFamily="34" charset="0"/>
              <a:buChar char="•"/>
            </a:pPr>
            <a:r>
              <a:rPr lang="en-GB" sz="1400" b="1" dirty="0" smtClean="0">
                <a:solidFill>
                  <a:srgbClr val="333333"/>
                </a:solidFill>
                <a:latin typeface="Roboto"/>
              </a:rPr>
              <a:t> Vale </a:t>
            </a:r>
            <a:r>
              <a:rPr lang="en-GB" sz="1400" b="1" dirty="0">
                <a:solidFill>
                  <a:srgbClr val="333333"/>
                </a:solidFill>
                <a:latin typeface="Roboto"/>
              </a:rPr>
              <a:t>of Glamorgan County Borough Council</a:t>
            </a:r>
            <a:endParaRPr lang="en-GB" sz="1400" b="1" i="0" dirty="0">
              <a:solidFill>
                <a:srgbClr val="333333"/>
              </a:solidFill>
              <a:effectLst/>
              <a:latin typeface="Roboto"/>
            </a:endParaRPr>
          </a:p>
        </p:txBody>
      </p:sp>
      <p:sp>
        <p:nvSpPr>
          <p:cNvPr id="3" name="Rectangle 2"/>
          <p:cNvSpPr/>
          <p:nvPr/>
        </p:nvSpPr>
        <p:spPr>
          <a:xfrm>
            <a:off x="552892" y="3703199"/>
            <a:ext cx="4476308" cy="1600438"/>
          </a:xfrm>
          <a:prstGeom prst="rect">
            <a:avLst/>
          </a:prstGeom>
        </p:spPr>
        <p:txBody>
          <a:bodyPr wrap="square">
            <a:spAutoFit/>
          </a:bodyPr>
          <a:lstStyle/>
          <a:p>
            <a:r>
              <a:rPr lang="en-GB" sz="1400" b="1" u="sng" dirty="0">
                <a:solidFill>
                  <a:srgbClr val="23527C"/>
                </a:solidFill>
                <a:latin typeface="Roboto"/>
                <a:hlinkClick r:id="rId3" tooltip="EAS"/>
              </a:rPr>
              <a:t>South East Wales Education Achievement </a:t>
            </a:r>
            <a:r>
              <a:rPr lang="en-GB" sz="1400" b="1" u="sng" dirty="0" smtClean="0">
                <a:solidFill>
                  <a:srgbClr val="23527C"/>
                </a:solidFill>
                <a:latin typeface="Roboto"/>
                <a:hlinkClick r:id="rId3" tooltip="EAS"/>
              </a:rPr>
              <a:t>Service</a:t>
            </a:r>
            <a:endParaRPr lang="en-GB" sz="1400" b="1" u="sng" dirty="0" smtClean="0">
              <a:solidFill>
                <a:srgbClr val="23527C"/>
              </a:solidFill>
              <a:latin typeface="Roboto"/>
            </a:endParaRPr>
          </a:p>
          <a:p>
            <a:endParaRPr lang="en-GB" sz="1400" b="1" dirty="0" smtClean="0">
              <a:solidFill>
                <a:srgbClr val="333333"/>
              </a:solidFill>
              <a:latin typeface="Roboto"/>
            </a:endParaRPr>
          </a:p>
          <a:p>
            <a:pPr>
              <a:buFont typeface="Arial" panose="020B0604020202020204" pitchFamily="34" charset="0"/>
              <a:buChar char="•"/>
            </a:pPr>
            <a:r>
              <a:rPr lang="en-GB" sz="1400" b="1" dirty="0" smtClean="0">
                <a:solidFill>
                  <a:srgbClr val="333333"/>
                </a:solidFill>
                <a:latin typeface="Roboto"/>
              </a:rPr>
              <a:t> Blaenau Gwent </a:t>
            </a:r>
            <a:r>
              <a:rPr lang="en-GB" sz="1400" b="1" dirty="0">
                <a:solidFill>
                  <a:srgbClr val="333333"/>
                </a:solidFill>
                <a:latin typeface="Roboto"/>
              </a:rPr>
              <a:t>County Borough Council</a:t>
            </a:r>
          </a:p>
          <a:p>
            <a:pPr>
              <a:buFont typeface="Arial" panose="020B0604020202020204" pitchFamily="34" charset="0"/>
              <a:buChar char="•"/>
            </a:pPr>
            <a:r>
              <a:rPr lang="en-GB" sz="1400" b="1" dirty="0" smtClean="0">
                <a:solidFill>
                  <a:srgbClr val="333333"/>
                </a:solidFill>
                <a:latin typeface="Roboto"/>
              </a:rPr>
              <a:t> Caerphilly </a:t>
            </a:r>
            <a:r>
              <a:rPr lang="en-GB" sz="1400" b="1" dirty="0">
                <a:solidFill>
                  <a:srgbClr val="333333"/>
                </a:solidFill>
                <a:latin typeface="Roboto"/>
              </a:rPr>
              <a:t>County Borough Council</a:t>
            </a:r>
          </a:p>
          <a:p>
            <a:pPr>
              <a:buFont typeface="Arial" panose="020B0604020202020204" pitchFamily="34" charset="0"/>
              <a:buChar char="•"/>
            </a:pPr>
            <a:r>
              <a:rPr lang="en-GB" sz="1400" b="1" dirty="0" smtClean="0">
                <a:solidFill>
                  <a:srgbClr val="333333"/>
                </a:solidFill>
                <a:latin typeface="Roboto"/>
              </a:rPr>
              <a:t> Monmouthshire </a:t>
            </a:r>
            <a:r>
              <a:rPr lang="en-GB" sz="1400" b="1" dirty="0">
                <a:solidFill>
                  <a:srgbClr val="333333"/>
                </a:solidFill>
                <a:latin typeface="Roboto"/>
              </a:rPr>
              <a:t>County Borough Council</a:t>
            </a:r>
          </a:p>
          <a:p>
            <a:pPr>
              <a:buFont typeface="Arial" panose="020B0604020202020204" pitchFamily="34" charset="0"/>
              <a:buChar char="•"/>
            </a:pPr>
            <a:r>
              <a:rPr lang="en-GB" sz="1400" b="1" dirty="0" smtClean="0">
                <a:solidFill>
                  <a:srgbClr val="333333"/>
                </a:solidFill>
                <a:latin typeface="Roboto"/>
              </a:rPr>
              <a:t> Newport </a:t>
            </a:r>
            <a:r>
              <a:rPr lang="en-GB" sz="1400" b="1" dirty="0">
                <a:solidFill>
                  <a:srgbClr val="333333"/>
                </a:solidFill>
                <a:latin typeface="Roboto"/>
              </a:rPr>
              <a:t>City Council</a:t>
            </a:r>
          </a:p>
          <a:p>
            <a:pPr>
              <a:buFont typeface="Arial" panose="020B0604020202020204" pitchFamily="34" charset="0"/>
              <a:buChar char="•"/>
            </a:pPr>
            <a:r>
              <a:rPr lang="en-GB" sz="1400" b="1" dirty="0" smtClean="0">
                <a:solidFill>
                  <a:srgbClr val="333333"/>
                </a:solidFill>
                <a:latin typeface="Roboto"/>
              </a:rPr>
              <a:t> Torfaen </a:t>
            </a:r>
            <a:r>
              <a:rPr lang="en-GB" sz="1400" b="1" dirty="0">
                <a:solidFill>
                  <a:srgbClr val="333333"/>
                </a:solidFill>
                <a:latin typeface="Roboto"/>
              </a:rPr>
              <a:t>County Borough Council</a:t>
            </a:r>
            <a:endParaRPr lang="en-GB" sz="1400" b="1" i="0" dirty="0">
              <a:solidFill>
                <a:srgbClr val="333333"/>
              </a:solidFill>
              <a:effectLst/>
              <a:latin typeface="Roboto"/>
            </a:endParaRPr>
          </a:p>
        </p:txBody>
      </p:sp>
      <p:sp>
        <p:nvSpPr>
          <p:cNvPr id="4" name="Rectangle 3"/>
          <p:cNvSpPr/>
          <p:nvPr/>
        </p:nvSpPr>
        <p:spPr>
          <a:xfrm>
            <a:off x="5582093" y="1548519"/>
            <a:ext cx="3561907" cy="2031325"/>
          </a:xfrm>
          <a:prstGeom prst="rect">
            <a:avLst/>
          </a:prstGeom>
        </p:spPr>
        <p:txBody>
          <a:bodyPr wrap="square">
            <a:spAutoFit/>
          </a:bodyPr>
          <a:lstStyle/>
          <a:p>
            <a:r>
              <a:rPr lang="en-GB" sz="1400" b="1" dirty="0" smtClean="0">
                <a:solidFill>
                  <a:srgbClr val="337AB7"/>
                </a:solidFill>
                <a:latin typeface="Roboto"/>
                <a:hlinkClick r:id="rId4"/>
              </a:rPr>
              <a:t>ERW</a:t>
            </a:r>
            <a:endParaRPr lang="en-GB" sz="1400" b="1" dirty="0">
              <a:solidFill>
                <a:srgbClr val="337AB7"/>
              </a:solidFill>
              <a:latin typeface="Roboto"/>
            </a:endParaRPr>
          </a:p>
          <a:p>
            <a:endParaRPr lang="en-GB" sz="1400" b="1" dirty="0" smtClean="0">
              <a:solidFill>
                <a:srgbClr val="333333"/>
              </a:solidFill>
              <a:latin typeface="Roboto"/>
            </a:endParaRPr>
          </a:p>
          <a:p>
            <a:pPr>
              <a:buFont typeface="Arial" panose="020B0604020202020204" pitchFamily="34" charset="0"/>
              <a:buChar char="•"/>
            </a:pPr>
            <a:r>
              <a:rPr lang="en-GB" sz="1400" b="1" dirty="0" smtClean="0">
                <a:solidFill>
                  <a:srgbClr val="333333"/>
                </a:solidFill>
                <a:latin typeface="Roboto"/>
              </a:rPr>
              <a:t> Carmarthenshire </a:t>
            </a:r>
            <a:r>
              <a:rPr lang="en-GB" sz="1400" b="1" dirty="0">
                <a:solidFill>
                  <a:srgbClr val="333333"/>
                </a:solidFill>
                <a:latin typeface="Roboto"/>
              </a:rPr>
              <a:t>County </a:t>
            </a:r>
            <a:r>
              <a:rPr lang="en-GB" sz="1400" b="1" dirty="0" smtClean="0">
                <a:solidFill>
                  <a:srgbClr val="333333"/>
                </a:solidFill>
                <a:latin typeface="Roboto"/>
              </a:rPr>
              <a:t>Council</a:t>
            </a:r>
          </a:p>
          <a:p>
            <a:pPr>
              <a:buFont typeface="Arial" panose="020B0604020202020204" pitchFamily="34" charset="0"/>
              <a:buChar char="•"/>
            </a:pPr>
            <a:r>
              <a:rPr lang="en-GB" sz="1400" b="1" dirty="0" smtClean="0">
                <a:solidFill>
                  <a:srgbClr val="333333"/>
                </a:solidFill>
                <a:latin typeface="Roboto"/>
              </a:rPr>
              <a:t> Ceredigion </a:t>
            </a:r>
            <a:r>
              <a:rPr lang="en-GB" sz="1400" b="1" dirty="0">
                <a:solidFill>
                  <a:srgbClr val="333333"/>
                </a:solidFill>
                <a:latin typeface="Roboto"/>
              </a:rPr>
              <a:t>County </a:t>
            </a:r>
            <a:r>
              <a:rPr lang="en-GB" sz="1400" b="1" dirty="0" smtClean="0">
                <a:solidFill>
                  <a:srgbClr val="333333"/>
                </a:solidFill>
                <a:latin typeface="Roboto"/>
              </a:rPr>
              <a:t>Council</a:t>
            </a:r>
          </a:p>
          <a:p>
            <a:pPr>
              <a:buFont typeface="Arial" panose="020B0604020202020204" pitchFamily="34" charset="0"/>
              <a:buChar char="•"/>
            </a:pPr>
            <a:r>
              <a:rPr lang="en-GB" sz="1400" b="1" dirty="0" smtClean="0">
                <a:solidFill>
                  <a:srgbClr val="333333"/>
                </a:solidFill>
                <a:latin typeface="Roboto"/>
              </a:rPr>
              <a:t> Neath </a:t>
            </a:r>
            <a:r>
              <a:rPr lang="en-GB" sz="1400" b="1" dirty="0">
                <a:solidFill>
                  <a:srgbClr val="333333"/>
                </a:solidFill>
                <a:latin typeface="Roboto"/>
              </a:rPr>
              <a:t>and Port Talbot County Borough Council</a:t>
            </a:r>
          </a:p>
          <a:p>
            <a:pPr>
              <a:buFont typeface="Arial" panose="020B0604020202020204" pitchFamily="34" charset="0"/>
              <a:buChar char="•"/>
            </a:pPr>
            <a:r>
              <a:rPr lang="en-GB" sz="1400" b="1" dirty="0" smtClean="0">
                <a:solidFill>
                  <a:srgbClr val="333333"/>
                </a:solidFill>
                <a:latin typeface="Roboto"/>
              </a:rPr>
              <a:t> Pembrokeshire </a:t>
            </a:r>
            <a:r>
              <a:rPr lang="en-GB" sz="1400" b="1" dirty="0">
                <a:solidFill>
                  <a:srgbClr val="333333"/>
                </a:solidFill>
                <a:latin typeface="Roboto"/>
              </a:rPr>
              <a:t>County Council</a:t>
            </a:r>
          </a:p>
          <a:p>
            <a:pPr>
              <a:buFont typeface="Arial" panose="020B0604020202020204" pitchFamily="34" charset="0"/>
              <a:buChar char="•"/>
            </a:pPr>
            <a:r>
              <a:rPr lang="en-GB" sz="1400" b="1" dirty="0" smtClean="0">
                <a:solidFill>
                  <a:srgbClr val="333333"/>
                </a:solidFill>
                <a:latin typeface="Roboto"/>
              </a:rPr>
              <a:t> Powys </a:t>
            </a:r>
            <a:r>
              <a:rPr lang="en-GB" sz="1400" b="1" dirty="0">
                <a:solidFill>
                  <a:srgbClr val="333333"/>
                </a:solidFill>
                <a:latin typeface="Roboto"/>
              </a:rPr>
              <a:t>County Council</a:t>
            </a:r>
          </a:p>
          <a:p>
            <a:pPr>
              <a:buFont typeface="Arial" panose="020B0604020202020204" pitchFamily="34" charset="0"/>
              <a:buChar char="•"/>
            </a:pPr>
            <a:r>
              <a:rPr lang="en-GB" sz="1400" b="1" dirty="0" smtClean="0">
                <a:solidFill>
                  <a:srgbClr val="333333"/>
                </a:solidFill>
                <a:latin typeface="Roboto"/>
              </a:rPr>
              <a:t> City </a:t>
            </a:r>
            <a:r>
              <a:rPr lang="en-GB" sz="1400" b="1" dirty="0">
                <a:solidFill>
                  <a:srgbClr val="333333"/>
                </a:solidFill>
                <a:latin typeface="Roboto"/>
              </a:rPr>
              <a:t>and County of Swansea</a:t>
            </a:r>
            <a:endParaRPr lang="en-GB" sz="1400" b="1" i="0" dirty="0">
              <a:solidFill>
                <a:srgbClr val="333333"/>
              </a:solidFill>
              <a:effectLst/>
              <a:latin typeface="Roboto"/>
            </a:endParaRPr>
          </a:p>
        </p:txBody>
      </p:sp>
      <p:sp>
        <p:nvSpPr>
          <p:cNvPr id="5" name="Rectangle 4"/>
          <p:cNvSpPr/>
          <p:nvPr/>
        </p:nvSpPr>
        <p:spPr>
          <a:xfrm>
            <a:off x="5624623" y="3703199"/>
            <a:ext cx="4572000" cy="1815882"/>
          </a:xfrm>
          <a:prstGeom prst="rect">
            <a:avLst/>
          </a:prstGeom>
        </p:spPr>
        <p:txBody>
          <a:bodyPr>
            <a:spAutoFit/>
          </a:bodyPr>
          <a:lstStyle/>
          <a:p>
            <a:r>
              <a:rPr lang="en-GB" sz="1400" b="1" dirty="0" err="1" smtClean="0">
                <a:solidFill>
                  <a:srgbClr val="337AB7"/>
                </a:solidFill>
                <a:latin typeface="Roboto"/>
                <a:hlinkClick r:id="rId5"/>
              </a:rPr>
              <a:t>GwE</a:t>
            </a:r>
            <a:endParaRPr lang="en-GB" sz="1400" b="1" dirty="0" smtClean="0">
              <a:solidFill>
                <a:srgbClr val="337AB7"/>
              </a:solidFill>
              <a:latin typeface="Roboto"/>
            </a:endParaRPr>
          </a:p>
          <a:p>
            <a:endParaRPr lang="en-GB" sz="1400" b="1" dirty="0" smtClean="0">
              <a:solidFill>
                <a:srgbClr val="337AB7"/>
              </a:solidFill>
              <a:latin typeface="Roboto"/>
            </a:endParaRPr>
          </a:p>
          <a:p>
            <a:pPr>
              <a:buFont typeface="Arial" panose="020B0604020202020204" pitchFamily="34" charset="0"/>
              <a:buChar char="•"/>
            </a:pPr>
            <a:r>
              <a:rPr lang="en-GB" sz="1400" b="1" dirty="0" smtClean="0">
                <a:solidFill>
                  <a:srgbClr val="333333"/>
                </a:solidFill>
                <a:latin typeface="Roboto"/>
              </a:rPr>
              <a:t> Conwy </a:t>
            </a:r>
            <a:r>
              <a:rPr lang="en-GB" sz="1400" b="1" dirty="0">
                <a:solidFill>
                  <a:srgbClr val="333333"/>
                </a:solidFill>
                <a:latin typeface="Roboto"/>
              </a:rPr>
              <a:t>County Borough Council</a:t>
            </a:r>
          </a:p>
          <a:p>
            <a:pPr>
              <a:buFont typeface="Arial" panose="020B0604020202020204" pitchFamily="34" charset="0"/>
              <a:buChar char="•"/>
            </a:pPr>
            <a:r>
              <a:rPr lang="en-GB" sz="1400" b="1" dirty="0" smtClean="0">
                <a:solidFill>
                  <a:srgbClr val="333333"/>
                </a:solidFill>
                <a:latin typeface="Roboto"/>
              </a:rPr>
              <a:t> Denbighshire </a:t>
            </a:r>
            <a:r>
              <a:rPr lang="en-GB" sz="1400" b="1" dirty="0">
                <a:solidFill>
                  <a:srgbClr val="333333"/>
                </a:solidFill>
                <a:latin typeface="Roboto"/>
              </a:rPr>
              <a:t>County Council</a:t>
            </a:r>
          </a:p>
          <a:p>
            <a:pPr>
              <a:buFont typeface="Arial" panose="020B0604020202020204" pitchFamily="34" charset="0"/>
              <a:buChar char="•"/>
            </a:pPr>
            <a:r>
              <a:rPr lang="en-GB" sz="1400" b="1" dirty="0" smtClean="0">
                <a:solidFill>
                  <a:srgbClr val="333333"/>
                </a:solidFill>
                <a:latin typeface="Roboto"/>
              </a:rPr>
              <a:t> Flintshire </a:t>
            </a:r>
            <a:r>
              <a:rPr lang="en-GB" sz="1400" b="1" dirty="0">
                <a:solidFill>
                  <a:srgbClr val="333333"/>
                </a:solidFill>
                <a:latin typeface="Roboto"/>
              </a:rPr>
              <a:t>County Council</a:t>
            </a:r>
          </a:p>
          <a:p>
            <a:pPr>
              <a:buFont typeface="Arial" panose="020B0604020202020204" pitchFamily="34" charset="0"/>
              <a:buChar char="•"/>
            </a:pPr>
            <a:r>
              <a:rPr lang="en-GB" sz="1400" b="1" dirty="0" smtClean="0">
                <a:solidFill>
                  <a:srgbClr val="333333"/>
                </a:solidFill>
                <a:latin typeface="Roboto"/>
              </a:rPr>
              <a:t> Gwynedd </a:t>
            </a:r>
            <a:r>
              <a:rPr lang="en-GB" sz="1400" b="1" dirty="0">
                <a:solidFill>
                  <a:srgbClr val="333333"/>
                </a:solidFill>
                <a:latin typeface="Roboto"/>
              </a:rPr>
              <a:t>Council</a:t>
            </a:r>
          </a:p>
          <a:p>
            <a:pPr>
              <a:buFont typeface="Arial" panose="020B0604020202020204" pitchFamily="34" charset="0"/>
              <a:buChar char="•"/>
            </a:pPr>
            <a:r>
              <a:rPr lang="en-GB" sz="1400" b="1" dirty="0" smtClean="0">
                <a:solidFill>
                  <a:srgbClr val="333333"/>
                </a:solidFill>
                <a:latin typeface="Roboto"/>
              </a:rPr>
              <a:t> Isle </a:t>
            </a:r>
            <a:r>
              <a:rPr lang="en-GB" sz="1400" b="1" dirty="0">
                <a:solidFill>
                  <a:srgbClr val="333333"/>
                </a:solidFill>
                <a:latin typeface="Roboto"/>
              </a:rPr>
              <a:t>of Anglesey County Council</a:t>
            </a:r>
          </a:p>
          <a:p>
            <a:pPr>
              <a:buFont typeface="Arial" panose="020B0604020202020204" pitchFamily="34" charset="0"/>
              <a:buChar char="•"/>
            </a:pPr>
            <a:r>
              <a:rPr lang="en-GB" sz="1400" b="1" dirty="0" smtClean="0">
                <a:solidFill>
                  <a:srgbClr val="333333"/>
                </a:solidFill>
                <a:latin typeface="Roboto"/>
              </a:rPr>
              <a:t> Wrexham </a:t>
            </a:r>
            <a:r>
              <a:rPr lang="en-GB" sz="1400" b="1" dirty="0">
                <a:solidFill>
                  <a:srgbClr val="333333"/>
                </a:solidFill>
                <a:latin typeface="Roboto"/>
              </a:rPr>
              <a:t>County Borough Council</a:t>
            </a:r>
            <a:endParaRPr lang="en-GB" sz="1400" b="1" i="0" dirty="0">
              <a:solidFill>
                <a:srgbClr val="333333"/>
              </a:solidFill>
              <a:effectLst/>
              <a:latin typeface="Roboto"/>
            </a:endParaRPr>
          </a:p>
        </p:txBody>
      </p:sp>
      <p:sp>
        <p:nvSpPr>
          <p:cNvPr id="6" name="TextBox 5"/>
          <p:cNvSpPr txBox="1"/>
          <p:nvPr/>
        </p:nvSpPr>
        <p:spPr>
          <a:xfrm>
            <a:off x="1342360" y="599204"/>
            <a:ext cx="6799521" cy="523220"/>
          </a:xfrm>
          <a:prstGeom prst="rect">
            <a:avLst/>
          </a:prstGeom>
          <a:noFill/>
        </p:spPr>
        <p:txBody>
          <a:bodyPr wrap="square" rtlCol="0">
            <a:spAutoFit/>
          </a:bodyPr>
          <a:lstStyle/>
          <a:p>
            <a:r>
              <a:rPr lang="en-GB" sz="2800" b="1" dirty="0" smtClean="0"/>
              <a:t>Middle tier – Regional education consortia</a:t>
            </a:r>
            <a:endParaRPr lang="en-US" sz="2800" b="1" dirty="0"/>
          </a:p>
        </p:txBody>
      </p:sp>
    </p:spTree>
    <p:extLst>
      <p:ext uri="{BB962C8B-B14F-4D97-AF65-F5344CB8AC3E}">
        <p14:creationId xmlns:p14="http://schemas.microsoft.com/office/powerpoint/2010/main" val="364708656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49693" y="1"/>
            <a:ext cx="6102251" cy="5582092"/>
          </a:xfrm>
          <a:prstGeom prst="rect">
            <a:avLst/>
          </a:prstGeom>
        </p:spPr>
      </p:pic>
      <p:sp>
        <p:nvSpPr>
          <p:cNvPr id="4" name="TextBox 3"/>
          <p:cNvSpPr txBox="1"/>
          <p:nvPr/>
        </p:nvSpPr>
        <p:spPr>
          <a:xfrm>
            <a:off x="6209415" y="1883106"/>
            <a:ext cx="2934585" cy="1815882"/>
          </a:xfrm>
          <a:prstGeom prst="rect">
            <a:avLst/>
          </a:prstGeom>
          <a:noFill/>
        </p:spPr>
        <p:txBody>
          <a:bodyPr wrap="square" rtlCol="0">
            <a:spAutoFit/>
          </a:bodyPr>
          <a:lstStyle/>
          <a:p>
            <a:r>
              <a:rPr lang="en-GB" sz="2800" b="1" dirty="0" smtClean="0"/>
              <a:t>A regional approach to school improvement…</a:t>
            </a:r>
            <a:endParaRPr lang="en-US" sz="2800" b="1" dirty="0"/>
          </a:p>
        </p:txBody>
      </p:sp>
    </p:spTree>
    <p:extLst>
      <p:ext uri="{BB962C8B-B14F-4D97-AF65-F5344CB8AC3E}">
        <p14:creationId xmlns:p14="http://schemas.microsoft.com/office/powerpoint/2010/main" val="227478242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35665" y="1360968"/>
            <a:ext cx="7272669" cy="3477875"/>
          </a:xfrm>
          <a:prstGeom prst="rect">
            <a:avLst/>
          </a:prstGeom>
          <a:noFill/>
        </p:spPr>
        <p:txBody>
          <a:bodyPr wrap="square" rtlCol="0">
            <a:spAutoFit/>
          </a:bodyPr>
          <a:lstStyle/>
          <a:p>
            <a:r>
              <a:rPr lang="en-GB" sz="2000" dirty="0" smtClean="0"/>
              <a:t>‘</a:t>
            </a:r>
            <a:r>
              <a:rPr lang="en-GB" sz="2000" dirty="0" smtClean="0"/>
              <a:t>A </a:t>
            </a:r>
            <a:r>
              <a:rPr lang="en-GB" sz="2000" dirty="0"/>
              <a:t>lot of the ones (councils) that are in category – Merthyr, Monmouthshire, Blaenau Gwent and Anglesey – are small. When we went in them, we were finding the number of officials devoted to educational services was very small – so you have no economies of scale. What you have is one official that has a bigger span of responsibility than another official in a larger authority. When you don’t have economies of scale, you get a wider span of responsibility and a more superficial response to the issues they face and none of the depth of expertise that you can have if you are a bigger unit</a:t>
            </a:r>
            <a:r>
              <a:rPr lang="en-GB" sz="2000" dirty="0" smtClean="0"/>
              <a:t>.’</a:t>
            </a:r>
          </a:p>
          <a:p>
            <a:endParaRPr lang="en-GB" sz="2000" dirty="0" smtClean="0"/>
          </a:p>
          <a:p>
            <a:r>
              <a:rPr lang="en-GB" sz="2000" dirty="0" smtClean="0"/>
              <a:t>					(</a:t>
            </a:r>
            <a:r>
              <a:rPr lang="en-GB" sz="2000" dirty="0"/>
              <a:t>Ann Keane, 2013</a:t>
            </a:r>
            <a:r>
              <a:rPr lang="en-GB" sz="2000" dirty="0" smtClean="0"/>
              <a:t>)</a:t>
            </a:r>
            <a:endParaRPr lang="en-US" sz="2000" dirty="0"/>
          </a:p>
        </p:txBody>
      </p:sp>
      <p:sp>
        <p:nvSpPr>
          <p:cNvPr id="3" name="TextBox 2"/>
          <p:cNvSpPr txBox="1"/>
          <p:nvPr/>
        </p:nvSpPr>
        <p:spPr>
          <a:xfrm>
            <a:off x="3047999" y="415158"/>
            <a:ext cx="3048000" cy="523220"/>
          </a:xfrm>
          <a:prstGeom prst="rect">
            <a:avLst/>
          </a:prstGeom>
          <a:noFill/>
        </p:spPr>
        <p:txBody>
          <a:bodyPr wrap="square" rtlCol="0">
            <a:spAutoFit/>
          </a:bodyPr>
          <a:lstStyle/>
          <a:p>
            <a:r>
              <a:rPr lang="en-GB" sz="2800" b="1" dirty="0" smtClean="0"/>
              <a:t>Economies of scale</a:t>
            </a:r>
            <a:endParaRPr lang="en-US" sz="2800" b="1" dirty="0"/>
          </a:p>
        </p:txBody>
      </p:sp>
    </p:spTree>
    <p:extLst>
      <p:ext uri="{BB962C8B-B14F-4D97-AF65-F5344CB8AC3E}">
        <p14:creationId xmlns:p14="http://schemas.microsoft.com/office/powerpoint/2010/main" val="5974280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32442" y="2265862"/>
            <a:ext cx="6316404" cy="954107"/>
          </a:xfrm>
          <a:prstGeom prst="rect">
            <a:avLst/>
          </a:prstGeom>
        </p:spPr>
        <p:txBody>
          <a:bodyPr wrap="square">
            <a:spAutoFit/>
          </a:bodyPr>
          <a:lstStyle/>
          <a:p>
            <a:r>
              <a:rPr lang="en-GB" sz="2800" b="1" dirty="0" smtClean="0"/>
              <a:t>Regional education consortia – </a:t>
            </a:r>
            <a:r>
              <a:rPr lang="en-GB" sz="2800" b="1" dirty="0"/>
              <a:t>a force for good or another layer of red tape?</a:t>
            </a:r>
            <a:endParaRPr lang="en-US" sz="2800" dirty="0"/>
          </a:p>
        </p:txBody>
      </p:sp>
    </p:spTree>
    <p:extLst>
      <p:ext uri="{BB962C8B-B14F-4D97-AF65-F5344CB8AC3E}">
        <p14:creationId xmlns:p14="http://schemas.microsoft.com/office/powerpoint/2010/main" val="114907660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960179" y="499241"/>
            <a:ext cx="5223642" cy="461665"/>
          </a:xfrm>
          <a:prstGeom prst="rect">
            <a:avLst/>
          </a:prstGeom>
          <a:noFill/>
        </p:spPr>
        <p:txBody>
          <a:bodyPr wrap="square" rtlCol="0">
            <a:spAutoFit/>
          </a:bodyPr>
          <a:lstStyle/>
          <a:p>
            <a:r>
              <a:rPr lang="en-GB" sz="2400" b="1" dirty="0" smtClean="0"/>
              <a:t>Regional Schools Commissioners (RSCs)</a:t>
            </a:r>
            <a:endParaRPr lang="en-US" sz="2400" b="1" dirty="0"/>
          </a:p>
        </p:txBody>
      </p:sp>
      <p:sp>
        <p:nvSpPr>
          <p:cNvPr id="4" name="Rectangle 1"/>
          <p:cNvSpPr>
            <a:spLocks noChangeArrowheads="1"/>
          </p:cNvSpPr>
          <p:nvPr/>
        </p:nvSpPr>
        <p:spPr bwMode="auto">
          <a:xfrm>
            <a:off x="483477" y="1428165"/>
            <a:ext cx="3589282" cy="3508653"/>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strike="noStrike" cap="none" normalizeH="0" baseline="0" dirty="0" smtClean="0">
                <a:ln>
                  <a:noFill/>
                </a:ln>
                <a:effectLst/>
                <a:latin typeface="+mn-lt"/>
              </a:rPr>
              <a:t>Regional schools commissioners (RSCs) act on behalf of the Secretary of State for Education and are accountable to the National Schools Commissioner.</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strike="noStrike" cap="none" normalizeH="0" baseline="0" dirty="0" smtClean="0">
              <a:ln>
                <a:noFill/>
              </a:ln>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strike="noStrike" cap="none" normalizeH="0" baseline="0" dirty="0" smtClean="0">
                <a:ln>
                  <a:noFill/>
                </a:ln>
                <a:effectLst/>
                <a:latin typeface="+mn-lt"/>
              </a:rPr>
              <a:t>Each RSC is supported by a </a:t>
            </a:r>
            <a:r>
              <a:rPr kumimoji="0" lang="en-US" altLang="en-US" sz="1400" b="0" i="0" strike="noStrike" cap="none" normalizeH="0" baseline="0" dirty="0" err="1" smtClean="0">
                <a:ln>
                  <a:noFill/>
                </a:ln>
                <a:effectLst/>
                <a:latin typeface="+mn-lt"/>
              </a:rPr>
              <a:t>headteacher</a:t>
            </a:r>
            <a:r>
              <a:rPr kumimoji="0" lang="en-US" altLang="en-US" sz="1400" b="0" i="0" strike="noStrike" cap="none" normalizeH="0" baseline="0" dirty="0" smtClean="0">
                <a:ln>
                  <a:noFill/>
                </a:ln>
                <a:effectLst/>
                <a:latin typeface="+mn-lt"/>
              </a:rPr>
              <a:t> board (HTB). HTBs are made up of experienced academy </a:t>
            </a:r>
            <a:r>
              <a:rPr kumimoji="0" lang="en-US" altLang="en-US" sz="1400" b="0" i="0" strike="noStrike" cap="none" normalizeH="0" baseline="0" dirty="0" err="1" smtClean="0">
                <a:ln>
                  <a:noFill/>
                </a:ln>
                <a:effectLst/>
                <a:latin typeface="+mn-lt"/>
              </a:rPr>
              <a:t>headteachers</a:t>
            </a:r>
            <a:r>
              <a:rPr kumimoji="0" lang="en-US" altLang="en-US" sz="1400" b="0" i="0" strike="noStrike" cap="none" normalizeH="0" baseline="0" dirty="0" smtClean="0">
                <a:ln>
                  <a:noFill/>
                </a:ln>
                <a:effectLst/>
                <a:latin typeface="+mn-lt"/>
              </a:rPr>
              <a:t> and other sector leaders who advise and challenge RSCs on the decisions they make.</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400" dirty="0">
              <a:latin typeface="+mn-lt"/>
            </a:endParaRPr>
          </a:p>
          <a:p>
            <a:r>
              <a:rPr lang="en-GB" sz="1400" b="1" dirty="0">
                <a:solidFill>
                  <a:srgbClr val="0B0C0C"/>
                </a:solidFill>
                <a:latin typeface="+mn-lt"/>
              </a:rPr>
              <a:t>The National Schools Commissioner and </a:t>
            </a:r>
            <a:r>
              <a:rPr lang="en-GB" sz="1400" b="1" dirty="0" smtClean="0">
                <a:solidFill>
                  <a:srgbClr val="0B0C0C"/>
                </a:solidFill>
                <a:latin typeface="+mn-lt"/>
              </a:rPr>
              <a:t>RSCs </a:t>
            </a:r>
            <a:r>
              <a:rPr lang="en-GB" sz="1400" b="1" dirty="0">
                <a:solidFill>
                  <a:srgbClr val="0B0C0C"/>
                </a:solidFill>
                <a:latin typeface="+mn-lt"/>
              </a:rPr>
              <a:t>work with school leaders to take action in underperforming schools.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strike="noStrike" cap="none" normalizeH="0" baseline="0" dirty="0" smtClean="0">
              <a:ln>
                <a:noFill/>
              </a:ln>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sp>
        <p:nvSpPr>
          <p:cNvPr id="5" name="Rectangle 2"/>
          <p:cNvSpPr>
            <a:spLocks noChangeArrowheads="1"/>
          </p:cNvSpPr>
          <p:nvPr/>
        </p:nvSpPr>
        <p:spPr bwMode="auto">
          <a:xfrm>
            <a:off x="4745421" y="1457691"/>
            <a:ext cx="4151587" cy="2646878"/>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smtClean="0">
                <a:ln>
                  <a:noFill/>
                </a:ln>
                <a:effectLst/>
              </a:rPr>
              <a:t>There are 8 RSCs that operate across 8 regions in England:</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smtClean="0">
              <a:ln>
                <a:noFill/>
              </a:ln>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smtClean="0">
                <a:ln>
                  <a:noFill/>
                </a:ln>
                <a:effectLst/>
              </a:rPr>
              <a:t> East of England and North-East London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smtClean="0">
                <a:ln>
                  <a:noFill/>
                </a:ln>
                <a:effectLst/>
              </a:rPr>
              <a:t> East Midlands and the Humber</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smtClean="0">
                <a:ln>
                  <a:noFill/>
                </a:ln>
                <a:effectLst/>
              </a:rPr>
              <a:t> Lancashire and West Yorkshire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smtClean="0">
                <a:ln>
                  <a:noFill/>
                </a:ln>
                <a:effectLst/>
              </a:rPr>
              <a:t> North of England</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smtClean="0">
                <a:ln>
                  <a:noFill/>
                </a:ln>
                <a:effectLst/>
              </a:rPr>
              <a:t> North-West London and South-Central England</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smtClean="0">
                <a:ln>
                  <a:noFill/>
                </a:ln>
                <a:effectLst/>
              </a:rPr>
              <a:t> South-East England and South London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smtClean="0">
                <a:ln>
                  <a:noFill/>
                </a:ln>
                <a:effectLst/>
              </a:rPr>
              <a:t> South-West England</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dirty="0" smtClean="0">
                <a:ln>
                  <a:noFill/>
                </a:ln>
                <a:effectLst/>
              </a:rPr>
              <a:t> </a:t>
            </a:r>
            <a:r>
              <a:rPr kumimoji="0" lang="en-US" altLang="en-US" sz="1400" b="0" i="0" u="none" strike="noStrike" cap="none" normalizeH="0" baseline="0" dirty="0" smtClean="0">
                <a:ln>
                  <a:noFill/>
                </a:ln>
                <a:effectLst/>
              </a:rPr>
              <a:t>West Midlands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43318521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51791" y="1196170"/>
            <a:ext cx="8539655" cy="3970318"/>
          </a:xfrm>
          <a:prstGeom prst="rect">
            <a:avLst/>
          </a:prstGeom>
        </p:spPr>
        <p:txBody>
          <a:bodyPr wrap="square">
            <a:spAutoFit/>
          </a:bodyPr>
          <a:lstStyle/>
          <a:p>
            <a:pPr fontAlgn="base"/>
            <a:r>
              <a:rPr lang="en-GB" dirty="0"/>
              <a:t>Grammar schools are state secondary schools that select their pupils by means of an examination taken by children at age 11, known as the "11-plus</a:t>
            </a:r>
            <a:r>
              <a:rPr lang="en-GB" dirty="0" smtClean="0"/>
              <a:t>".</a:t>
            </a:r>
          </a:p>
          <a:p>
            <a:pPr fontAlgn="base"/>
            <a:endParaRPr lang="en-GB" dirty="0"/>
          </a:p>
          <a:p>
            <a:pPr fontAlgn="base"/>
            <a:r>
              <a:rPr lang="en-GB" dirty="0"/>
              <a:t>There are only about 163 grammar schools in England, out of some 3,000 state </a:t>
            </a:r>
            <a:r>
              <a:rPr lang="en-GB" dirty="0" err="1"/>
              <a:t>secondaries</a:t>
            </a:r>
            <a:r>
              <a:rPr lang="en-GB" dirty="0"/>
              <a:t>, and a further 69 grammar schools in Northern Ireland</a:t>
            </a:r>
            <a:r>
              <a:rPr lang="en-GB" dirty="0" smtClean="0"/>
              <a:t>.</a:t>
            </a:r>
          </a:p>
          <a:p>
            <a:pPr fontAlgn="base"/>
            <a:endParaRPr lang="en-GB" dirty="0"/>
          </a:p>
          <a:p>
            <a:pPr fontAlgn="base"/>
            <a:r>
              <a:rPr lang="en-GB" dirty="0"/>
              <a:t>Under the grammar school system, pupils who pass the exam can go to the local grammar, while those who do not go to the local "secondary modern school</a:t>
            </a:r>
            <a:r>
              <a:rPr lang="en-GB" dirty="0" smtClean="0"/>
              <a:t>".</a:t>
            </a:r>
          </a:p>
          <a:p>
            <a:pPr fontAlgn="base"/>
            <a:endParaRPr lang="en-GB" dirty="0"/>
          </a:p>
          <a:p>
            <a:pPr fontAlgn="base"/>
            <a:r>
              <a:rPr lang="en-GB" dirty="0"/>
              <a:t>More common across the UK is the "comprehensive" system, in which pupils of all abilities and aptitudes are taught together</a:t>
            </a:r>
            <a:r>
              <a:rPr lang="en-GB" dirty="0" smtClean="0"/>
              <a:t>.</a:t>
            </a:r>
          </a:p>
          <a:p>
            <a:pPr fontAlgn="base"/>
            <a:endParaRPr lang="en-GB" dirty="0"/>
          </a:p>
          <a:p>
            <a:pPr fontAlgn="base"/>
            <a:r>
              <a:rPr lang="en-GB" dirty="0"/>
              <a:t>There are no state grammars in Wales or Scotland, and although some retain the name "grammar school", they are non-selective and have no special status.</a:t>
            </a:r>
            <a:endParaRPr lang="en-GB" b="0" i="0" dirty="0">
              <a:effectLst/>
            </a:endParaRPr>
          </a:p>
        </p:txBody>
      </p:sp>
      <p:sp>
        <p:nvSpPr>
          <p:cNvPr id="3" name="TextBox 2"/>
          <p:cNvSpPr txBox="1"/>
          <p:nvPr/>
        </p:nvSpPr>
        <p:spPr>
          <a:xfrm>
            <a:off x="2919247" y="351701"/>
            <a:ext cx="3804745" cy="461665"/>
          </a:xfrm>
          <a:prstGeom prst="rect">
            <a:avLst/>
          </a:prstGeom>
          <a:noFill/>
        </p:spPr>
        <p:txBody>
          <a:bodyPr wrap="square" rtlCol="0">
            <a:spAutoFit/>
          </a:bodyPr>
          <a:lstStyle/>
          <a:p>
            <a:r>
              <a:rPr lang="en-GB" sz="2400" b="1" dirty="0" smtClean="0"/>
              <a:t>Grammar vs Comprehensive</a:t>
            </a:r>
            <a:endParaRPr lang="en-US" sz="2400" b="1" dirty="0"/>
          </a:p>
        </p:txBody>
      </p:sp>
    </p:spTree>
    <p:extLst>
      <p:ext uri="{BB962C8B-B14F-4D97-AF65-F5344CB8AC3E}">
        <p14:creationId xmlns:p14="http://schemas.microsoft.com/office/powerpoint/2010/main" val="171357409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64046" y="1373659"/>
            <a:ext cx="7405394" cy="4093428"/>
          </a:xfrm>
          <a:prstGeom prst="rect">
            <a:avLst/>
          </a:prstGeom>
        </p:spPr>
        <p:txBody>
          <a:bodyPr wrap="square">
            <a:spAutoFit/>
          </a:bodyPr>
          <a:lstStyle/>
          <a:p>
            <a:r>
              <a:rPr lang="en-GB" sz="2000" dirty="0" smtClean="0">
                <a:solidFill>
                  <a:srgbClr val="121212"/>
                </a:solidFill>
              </a:rPr>
              <a:t>‘Selective </a:t>
            </a:r>
            <a:r>
              <a:rPr lang="en-GB" sz="2000" dirty="0">
                <a:solidFill>
                  <a:srgbClr val="121212"/>
                </a:solidFill>
              </a:rPr>
              <a:t>schools make no difference to pupils’ GCSE results, according to a scientific analysis that undercuts the argument that grammar schools are necessary for the brightest pupils to reach their full academic potential.</a:t>
            </a:r>
          </a:p>
          <a:p>
            <a:endParaRPr lang="en-GB" sz="2000" dirty="0" smtClean="0">
              <a:solidFill>
                <a:srgbClr val="121212"/>
              </a:solidFill>
            </a:endParaRPr>
          </a:p>
          <a:p>
            <a:r>
              <a:rPr lang="en-GB" sz="2000" dirty="0" smtClean="0">
                <a:solidFill>
                  <a:srgbClr val="121212"/>
                </a:solidFill>
              </a:rPr>
              <a:t>‘The </a:t>
            </a:r>
            <a:r>
              <a:rPr lang="en-GB" sz="2000" dirty="0">
                <a:solidFill>
                  <a:srgbClr val="121212"/>
                </a:solidFill>
              </a:rPr>
              <a:t>study showed that the 7% difference in performance on GCSE results between selective schools (private and grammar) and comprehensives was almost entirely explained by differences in the ability and family income of the pupils. Once these factors were accounted for, the value added by selective schools dropped to less than 1</a:t>
            </a:r>
            <a:r>
              <a:rPr lang="en-GB" sz="2000" dirty="0" smtClean="0">
                <a:solidFill>
                  <a:srgbClr val="121212"/>
                </a:solidFill>
              </a:rPr>
              <a:t>%.’</a:t>
            </a:r>
          </a:p>
          <a:p>
            <a:endParaRPr lang="en-GB" sz="2000" b="0" i="0" dirty="0">
              <a:solidFill>
                <a:srgbClr val="121212"/>
              </a:solidFill>
              <a:effectLst/>
            </a:endParaRPr>
          </a:p>
          <a:p>
            <a:r>
              <a:rPr lang="en-GB" sz="2000" dirty="0" smtClean="0">
                <a:solidFill>
                  <a:srgbClr val="121212"/>
                </a:solidFill>
              </a:rPr>
              <a:t>					(The Guardian, 2018)</a:t>
            </a:r>
            <a:endParaRPr lang="en-GB" sz="2000" b="0" i="0" dirty="0">
              <a:solidFill>
                <a:srgbClr val="121212"/>
              </a:solidFill>
              <a:effectLst/>
            </a:endParaRPr>
          </a:p>
        </p:txBody>
      </p:sp>
      <p:sp>
        <p:nvSpPr>
          <p:cNvPr id="3" name="Rectangle 2"/>
          <p:cNvSpPr/>
          <p:nvPr/>
        </p:nvSpPr>
        <p:spPr>
          <a:xfrm>
            <a:off x="493987" y="331376"/>
            <a:ext cx="8650013" cy="461665"/>
          </a:xfrm>
          <a:prstGeom prst="rect">
            <a:avLst/>
          </a:prstGeom>
        </p:spPr>
        <p:txBody>
          <a:bodyPr wrap="square">
            <a:spAutoFit/>
          </a:bodyPr>
          <a:lstStyle/>
          <a:p>
            <a:r>
              <a:rPr lang="en-GB" sz="2400" b="1" dirty="0" smtClean="0">
                <a:solidFill>
                  <a:srgbClr val="121212"/>
                </a:solidFill>
              </a:rPr>
              <a:t>‘Selective </a:t>
            </a:r>
            <a:r>
              <a:rPr lang="en-GB" sz="2400" b="1" dirty="0">
                <a:solidFill>
                  <a:srgbClr val="121212"/>
                </a:solidFill>
              </a:rPr>
              <a:t>schools make no difference to GCSE results, study </a:t>
            </a:r>
            <a:r>
              <a:rPr lang="en-GB" sz="2400" b="1" dirty="0" smtClean="0">
                <a:solidFill>
                  <a:srgbClr val="121212"/>
                </a:solidFill>
              </a:rPr>
              <a:t>says’</a:t>
            </a:r>
            <a:endParaRPr lang="en-GB" sz="2400" b="1" i="0" dirty="0">
              <a:solidFill>
                <a:srgbClr val="121212"/>
              </a:solidFill>
              <a:effectLst/>
            </a:endParaRPr>
          </a:p>
        </p:txBody>
      </p:sp>
    </p:spTree>
    <p:extLst>
      <p:ext uri="{BB962C8B-B14F-4D97-AF65-F5344CB8AC3E}">
        <p14:creationId xmlns:p14="http://schemas.microsoft.com/office/powerpoint/2010/main" val="300174231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98482" y="667113"/>
            <a:ext cx="7189077" cy="4401205"/>
          </a:xfrm>
          <a:prstGeom prst="rect">
            <a:avLst/>
          </a:prstGeom>
        </p:spPr>
        <p:txBody>
          <a:bodyPr wrap="square">
            <a:spAutoFit/>
          </a:bodyPr>
          <a:lstStyle/>
          <a:p>
            <a:pPr fontAlgn="base"/>
            <a:r>
              <a:rPr lang="en-GB" sz="2000" dirty="0" smtClean="0">
                <a:solidFill>
                  <a:srgbClr val="141414"/>
                </a:solidFill>
              </a:rPr>
              <a:t>‘Grammar </a:t>
            </a:r>
            <a:r>
              <a:rPr lang="en-GB" sz="2000" dirty="0">
                <a:solidFill>
                  <a:srgbClr val="141414"/>
                </a:solidFill>
              </a:rPr>
              <a:t>schools are selective by nature, whereby the current comprehensive system, developed in the 1980s and a bedrock of educational equality, is not.</a:t>
            </a:r>
          </a:p>
          <a:p>
            <a:pPr fontAlgn="base"/>
            <a:endParaRPr lang="en-GB" sz="2000" dirty="0" smtClean="0">
              <a:solidFill>
                <a:srgbClr val="141414"/>
              </a:solidFill>
            </a:endParaRPr>
          </a:p>
          <a:p>
            <a:pPr fontAlgn="base"/>
            <a:r>
              <a:rPr lang="en-GB" sz="2000" dirty="0" smtClean="0">
                <a:solidFill>
                  <a:srgbClr val="141414"/>
                </a:solidFill>
              </a:rPr>
              <a:t>‘All </a:t>
            </a:r>
            <a:r>
              <a:rPr lang="en-GB" sz="2000" dirty="0">
                <a:solidFill>
                  <a:srgbClr val="141414"/>
                </a:solidFill>
              </a:rPr>
              <a:t>political parties pride themselves on the promise of a first-class education for all. The temptation, in a selective schools system, is to separate the academic wheat from the chaff.</a:t>
            </a:r>
          </a:p>
          <a:p>
            <a:pPr fontAlgn="base"/>
            <a:endParaRPr lang="en-GB" sz="2000" dirty="0" smtClean="0">
              <a:solidFill>
                <a:srgbClr val="141414"/>
              </a:solidFill>
            </a:endParaRPr>
          </a:p>
          <a:p>
            <a:pPr fontAlgn="base"/>
            <a:r>
              <a:rPr lang="en-GB" sz="2000" dirty="0" smtClean="0">
                <a:solidFill>
                  <a:srgbClr val="141414"/>
                </a:solidFill>
              </a:rPr>
              <a:t>‘Grammar </a:t>
            </a:r>
            <a:r>
              <a:rPr lang="en-GB" sz="2000" dirty="0">
                <a:solidFill>
                  <a:srgbClr val="141414"/>
                </a:solidFill>
              </a:rPr>
              <a:t>schools are hugely divisive, least not in Wales where high levels of deprivation remain a blight on our society. Pupils do not start from a level playing field and splitting them further – whatever the logic – would surely give cause for more division</a:t>
            </a:r>
            <a:r>
              <a:rPr lang="en-GB" sz="2000" dirty="0" smtClean="0">
                <a:solidFill>
                  <a:srgbClr val="141414"/>
                </a:solidFill>
              </a:rPr>
              <a:t>.’</a:t>
            </a:r>
          </a:p>
          <a:p>
            <a:pPr fontAlgn="base"/>
            <a:endParaRPr lang="en-GB" sz="2000" b="0" i="0" dirty="0">
              <a:solidFill>
                <a:srgbClr val="141414"/>
              </a:solidFill>
              <a:effectLst/>
            </a:endParaRPr>
          </a:p>
          <a:p>
            <a:pPr fontAlgn="base"/>
            <a:r>
              <a:rPr lang="en-GB" sz="2000" dirty="0" smtClean="0">
                <a:solidFill>
                  <a:srgbClr val="141414"/>
                </a:solidFill>
              </a:rPr>
              <a:t>						(Evans, 2013)</a:t>
            </a:r>
            <a:endParaRPr lang="en-GB" sz="2000" b="0" i="0" dirty="0">
              <a:solidFill>
                <a:srgbClr val="141414"/>
              </a:solidFill>
              <a:effectLst/>
            </a:endParaRPr>
          </a:p>
        </p:txBody>
      </p:sp>
    </p:spTree>
    <p:extLst>
      <p:ext uri="{BB962C8B-B14F-4D97-AF65-F5344CB8AC3E}">
        <p14:creationId xmlns:p14="http://schemas.microsoft.com/office/powerpoint/2010/main" val="32323156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03587" y="930166"/>
            <a:ext cx="7010400" cy="4093428"/>
          </a:xfrm>
          <a:prstGeom prst="rect">
            <a:avLst/>
          </a:prstGeom>
        </p:spPr>
        <p:txBody>
          <a:bodyPr wrap="square">
            <a:spAutoFit/>
          </a:bodyPr>
          <a:lstStyle/>
          <a:p>
            <a:pPr>
              <a:buFont typeface="Arial" panose="020B0604020202020204" pitchFamily="34" charset="0"/>
              <a:buChar char="•"/>
            </a:pPr>
            <a:r>
              <a:rPr lang="en-GB" sz="2000" b="1" dirty="0" smtClean="0"/>
              <a:t> What </a:t>
            </a:r>
            <a:r>
              <a:rPr lang="en-GB" sz="2000" b="1" dirty="0"/>
              <a:t>are the arguments in favour of grammar schools</a:t>
            </a:r>
            <a:r>
              <a:rPr lang="en-GB" sz="2000" b="1" dirty="0" smtClean="0"/>
              <a:t>?</a:t>
            </a:r>
          </a:p>
          <a:p>
            <a:pPr>
              <a:buFont typeface="Arial" panose="020B0604020202020204" pitchFamily="34" charset="0"/>
              <a:buChar char="•"/>
            </a:pPr>
            <a:endParaRPr lang="en-GB" sz="2000" dirty="0"/>
          </a:p>
          <a:p>
            <a:r>
              <a:rPr lang="en-GB" sz="2000" dirty="0"/>
              <a:t>Campaigners argue that selective education allows for greater social mobility - allowing bright students whose parents cannot afford to pay for education to learn with others of a similar ability</a:t>
            </a:r>
            <a:r>
              <a:rPr lang="en-GB" sz="2000" dirty="0" smtClean="0"/>
              <a:t>.</a:t>
            </a:r>
          </a:p>
          <a:p>
            <a:endParaRPr lang="en-GB" sz="2000" dirty="0" smtClean="0"/>
          </a:p>
          <a:p>
            <a:endParaRPr lang="en-GB" sz="2000" dirty="0"/>
          </a:p>
          <a:p>
            <a:pPr>
              <a:buFont typeface="Arial" panose="020B0604020202020204" pitchFamily="34" charset="0"/>
              <a:buChar char="•"/>
            </a:pPr>
            <a:r>
              <a:rPr lang="en-GB" sz="2000" b="1" dirty="0" smtClean="0"/>
              <a:t> What </a:t>
            </a:r>
            <a:r>
              <a:rPr lang="en-GB" sz="2000" b="1" dirty="0"/>
              <a:t>are the arguments against grammar schools</a:t>
            </a:r>
            <a:r>
              <a:rPr lang="en-GB" sz="2000" b="1" dirty="0" smtClean="0"/>
              <a:t>?</a:t>
            </a:r>
          </a:p>
          <a:p>
            <a:pPr>
              <a:buFont typeface="Arial" panose="020B0604020202020204" pitchFamily="34" charset="0"/>
              <a:buChar char="•"/>
            </a:pPr>
            <a:endParaRPr lang="en-GB" sz="2000" dirty="0"/>
          </a:p>
          <a:p>
            <a:r>
              <a:rPr lang="en-GB" sz="2000" dirty="0"/>
              <a:t>Critics argue that grammar schools are full of children from wealthy families and that they foster inequality.</a:t>
            </a:r>
          </a:p>
          <a:p>
            <a:endParaRPr lang="en-GB" sz="2000" b="0" i="0" dirty="0">
              <a:effectLst/>
            </a:endParaRPr>
          </a:p>
          <a:p>
            <a:r>
              <a:rPr lang="en-GB" sz="2000" dirty="0" smtClean="0"/>
              <a:t>					(ITV, 2016)</a:t>
            </a:r>
            <a:endParaRPr lang="en-GB" sz="2000" b="0" i="0" dirty="0">
              <a:effectLst/>
            </a:endParaRPr>
          </a:p>
        </p:txBody>
      </p:sp>
    </p:spTree>
    <p:extLst>
      <p:ext uri="{BB962C8B-B14F-4D97-AF65-F5344CB8AC3E}">
        <p14:creationId xmlns:p14="http://schemas.microsoft.com/office/powerpoint/2010/main" val="183209620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ChangeArrowheads="1"/>
          </p:cNvSpPr>
          <p:nvPr/>
        </p:nvSpPr>
        <p:spPr bwMode="auto">
          <a:xfrm>
            <a:off x="1138540" y="838940"/>
            <a:ext cx="7049019" cy="42473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1" i="0" u="none" strike="noStrike" cap="none" normalizeH="0" baseline="0" dirty="0" smtClean="0">
              <a:ln>
                <a:noFill/>
              </a:ln>
              <a:solidFill>
                <a:srgbClr val="141414"/>
              </a:solidFill>
              <a:effectLst/>
              <a:latin typeface="Open Sans"/>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smtClean="0">
                <a:ln>
                  <a:noFill/>
                </a:ln>
                <a:solidFill>
                  <a:srgbClr val="141414"/>
                </a:solidFill>
                <a:effectLst/>
                <a:latin typeface="+mn-lt"/>
              </a:rPr>
              <a:t>The development of academy schools in England has reinvigorated the debate on selection and it is sometimes argued that some academies – schools with greater autonomy that operate outside of local authority control – are using covert pupil selection.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smtClean="0">
              <a:ln>
                <a:noFill/>
              </a:ln>
              <a:solidFill>
                <a:srgbClr val="141414"/>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solidFill>
                <a:srgbClr val="141414"/>
              </a:solidFill>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rgbClr val="141414"/>
                </a:solidFill>
                <a:effectLst/>
                <a:latin typeface="+mn-lt"/>
              </a:rPr>
              <a:t>Give schools and their governing bodies more freedom over:</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solidFill>
                <a:srgbClr val="141414"/>
              </a:solidFill>
              <a:latin typeface="+mn-lt"/>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US" altLang="en-US" dirty="0" smtClean="0">
                <a:solidFill>
                  <a:srgbClr val="141414"/>
                </a:solidFill>
                <a:latin typeface="+mn-lt"/>
              </a:rPr>
              <a:t>Admissions</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US" altLang="en-US" dirty="0" smtClean="0">
                <a:solidFill>
                  <a:srgbClr val="141414"/>
                </a:solidFill>
                <a:latin typeface="+mn-lt"/>
              </a:rPr>
              <a:t>Budgets</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US" altLang="en-US" dirty="0" smtClean="0">
                <a:solidFill>
                  <a:srgbClr val="141414"/>
                </a:solidFill>
                <a:latin typeface="+mn-lt"/>
              </a:rPr>
              <a:t>Curriculum</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smtClean="0">
                <a:ln>
                  <a:noFill/>
                </a:ln>
                <a:solidFill>
                  <a:srgbClr val="141414"/>
                </a:solidFill>
                <a:effectLst/>
                <a:latin typeface="+mn-lt"/>
              </a:rPr>
              <a:t>Timetables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GB" altLang="en-US" dirty="0" smtClean="0">
                <a:solidFill>
                  <a:srgbClr val="141414"/>
                </a:solidFill>
                <a:latin typeface="+mn-lt"/>
              </a:rPr>
              <a:t>Term times</a:t>
            </a:r>
            <a:endParaRPr kumimoji="0" lang="en-US" altLang="en-US" b="0" i="0" u="none" strike="noStrike" cap="none" normalizeH="0" baseline="0" dirty="0" smtClean="0">
              <a:ln>
                <a:noFill/>
              </a:ln>
              <a:solidFill>
                <a:srgbClr val="141414"/>
              </a:solidFill>
              <a:effectLst/>
              <a:latin typeface="+mn-lt"/>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smtClean="0">
                <a:ln>
                  <a:noFill/>
                </a:ln>
                <a:solidFill>
                  <a:srgbClr val="141414"/>
                </a:solidFill>
                <a:effectLst/>
                <a:latin typeface="+mn-lt"/>
              </a:rPr>
              <a:t>and staff</a:t>
            </a:r>
            <a:endParaRPr kumimoji="0" lang="en-US" altLang="en-US" b="0" i="0" u="none" strike="noStrike" cap="none" normalizeH="0" baseline="0" dirty="0" smtClean="0">
              <a:ln>
                <a:noFill/>
              </a:ln>
              <a:solidFill>
                <a:schemeClr val="tx1"/>
              </a:solidFill>
              <a:effectLst/>
              <a:latin typeface="+mn-lt"/>
            </a:endParaRPr>
          </a:p>
        </p:txBody>
      </p:sp>
      <p:sp>
        <p:nvSpPr>
          <p:cNvPr id="3" name="TextBox 2"/>
          <p:cNvSpPr txBox="1"/>
          <p:nvPr/>
        </p:nvSpPr>
        <p:spPr>
          <a:xfrm>
            <a:off x="3204280" y="207297"/>
            <a:ext cx="2917537" cy="523220"/>
          </a:xfrm>
          <a:prstGeom prst="rect">
            <a:avLst/>
          </a:prstGeom>
          <a:noFill/>
        </p:spPr>
        <p:txBody>
          <a:bodyPr wrap="square" rtlCol="0">
            <a:spAutoFit/>
          </a:bodyPr>
          <a:lstStyle/>
          <a:p>
            <a:r>
              <a:rPr lang="en-GB" sz="2800" b="1" dirty="0" smtClean="0"/>
              <a:t>Rise of Academies</a:t>
            </a:r>
            <a:endParaRPr lang="en-US" sz="2800" b="1" dirty="0"/>
          </a:p>
        </p:txBody>
      </p:sp>
    </p:spTree>
    <p:extLst>
      <p:ext uri="{BB962C8B-B14F-4D97-AF65-F5344CB8AC3E}">
        <p14:creationId xmlns:p14="http://schemas.microsoft.com/office/powerpoint/2010/main" val="376342644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ChangeArrowheads="1"/>
          </p:cNvSpPr>
          <p:nvPr/>
        </p:nvSpPr>
        <p:spPr bwMode="auto">
          <a:xfrm>
            <a:off x="701906" y="1217840"/>
            <a:ext cx="7729370" cy="3970318"/>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strike="noStrike" cap="none" normalizeH="0" baseline="0" dirty="0" smtClean="0">
                <a:ln>
                  <a:noFill/>
                </a:ln>
                <a:effectLst/>
              </a:rPr>
              <a:t>‘Both GCSE attainment and PISA data indicate that </a:t>
            </a:r>
            <a:r>
              <a:rPr kumimoji="0" lang="en-US" altLang="en-US" b="1" i="0" strike="noStrike" cap="none" normalizeH="0" baseline="0" dirty="0" smtClean="0">
                <a:ln>
                  <a:noFill/>
                </a:ln>
                <a:effectLst/>
              </a:rPr>
              <a:t>too few pupils in Wales are achieving the highest grades</a:t>
            </a:r>
            <a:r>
              <a:rPr kumimoji="0" lang="en-US" altLang="en-US" b="0" i="0" strike="noStrike" cap="none" normalizeH="0" baseline="0" dirty="0" smtClean="0">
                <a:ln>
                  <a:noFill/>
                </a:ln>
                <a:effectLst/>
              </a:rPr>
              <a:t>, which in turn suggests that not enough is being done to stretch more able and talented pupils. </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strike="noStrike" cap="none" normalizeH="0" baseline="0" dirty="0" smtClean="0">
                <a:ln>
                  <a:noFill/>
                </a:ln>
                <a:effectLst/>
              </a:rPr>
              <a:t>‘</a:t>
            </a:r>
            <a:r>
              <a:rPr kumimoji="0" lang="en-US" altLang="en-US" b="0" i="0" strike="noStrike" cap="none" normalizeH="0" baseline="0" dirty="0" err="1" smtClean="0">
                <a:ln>
                  <a:noFill/>
                </a:ln>
                <a:effectLst/>
              </a:rPr>
              <a:t>Estyn</a:t>
            </a:r>
            <a:r>
              <a:rPr kumimoji="0" lang="en-US" altLang="en-US" b="0" i="0" strike="noStrike" cap="none" normalizeH="0" baseline="0" dirty="0" smtClean="0">
                <a:ln>
                  <a:noFill/>
                </a:ln>
                <a:effectLst/>
              </a:rPr>
              <a:t> has highlighted the underachievement of more able learners, including those from deprived backgrounds. In his </a:t>
            </a:r>
            <a:r>
              <a:rPr kumimoji="0" lang="en-US" altLang="en-US" i="0" strike="noStrike" cap="none" normalizeH="0" baseline="0" dirty="0" smtClean="0">
                <a:ln>
                  <a:noFill/>
                </a:ln>
                <a:effectLst/>
              </a:rPr>
              <a:t>2015-16 annual report</a:t>
            </a:r>
            <a:r>
              <a:rPr kumimoji="0" lang="en-US" altLang="en-US" b="0" i="0" strike="noStrike" cap="none" normalizeH="0" baseline="0" dirty="0" smtClean="0">
                <a:ln>
                  <a:noFill/>
                </a:ln>
                <a:effectLst/>
              </a:rPr>
              <a:t>, </a:t>
            </a:r>
            <a:r>
              <a:rPr kumimoji="0" lang="en-US" altLang="en-US" b="0" i="0" strike="noStrike" cap="none" normalizeH="0" baseline="0" dirty="0" err="1" smtClean="0">
                <a:ln>
                  <a:noFill/>
                </a:ln>
                <a:effectLst/>
              </a:rPr>
              <a:t>Meilyr</a:t>
            </a:r>
            <a:r>
              <a:rPr kumimoji="0" lang="en-US" altLang="en-US" b="0" i="0" strike="noStrike" cap="none" normalizeH="0" baseline="0" dirty="0" smtClean="0">
                <a:ln>
                  <a:noFill/>
                </a:ln>
                <a:effectLst/>
              </a:rPr>
              <a:t> Rowlands, the Chief Inspector of education and training in Wales, reported:</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strike="noStrike" cap="none" normalizeH="0" baseline="0" dirty="0" smtClean="0">
              <a:ln>
                <a:noFill/>
              </a:ln>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strike="noStrike" cap="none" normalizeH="0" baseline="0" dirty="0" smtClean="0">
                <a:ln>
                  <a:noFill/>
                </a:ln>
                <a:effectLst/>
              </a:rPr>
              <a:t>‘In around a third of primary schools, more able pupils do not make enough progress because </a:t>
            </a:r>
            <a:r>
              <a:rPr kumimoji="0" lang="en-US" altLang="en-US" b="1" i="0" strike="noStrike" cap="none" normalizeH="0" baseline="0" dirty="0" smtClean="0">
                <a:ln>
                  <a:noFill/>
                </a:ln>
                <a:effectLst/>
              </a:rPr>
              <a:t>the work they are set is not challenging enough</a:t>
            </a:r>
            <a:r>
              <a:rPr kumimoji="0" lang="en-US" altLang="en-US" b="0" i="0" strike="noStrike" cap="none" normalizeH="0" baseline="0" dirty="0" smtClean="0">
                <a:ln>
                  <a:noFill/>
                </a:ln>
                <a:effectLst/>
              </a:rPr>
              <a:t>. In secondary schools, GCSE and A-level results should be better at higher grades.’</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dirty="0"/>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lang="en-GB" altLang="en-US" dirty="0" smtClean="0"/>
              <a:t>				(National Assembly for Wales, 2017)</a:t>
            </a:r>
            <a:endParaRPr kumimoji="0" lang="en-US" altLang="en-US" b="0" i="0" u="none" strike="noStrike" cap="none" normalizeH="0" baseline="0" dirty="0" smtClean="0">
              <a:ln>
                <a:noFill/>
              </a:ln>
              <a:solidFill>
                <a:schemeClr val="tx1"/>
              </a:solidFill>
              <a:effectLst/>
            </a:endParaRPr>
          </a:p>
        </p:txBody>
      </p:sp>
      <p:sp>
        <p:nvSpPr>
          <p:cNvPr id="3" name="TextBox 2"/>
          <p:cNvSpPr txBox="1"/>
          <p:nvPr/>
        </p:nvSpPr>
        <p:spPr>
          <a:xfrm>
            <a:off x="1860177" y="373117"/>
            <a:ext cx="5412827" cy="461665"/>
          </a:xfrm>
          <a:prstGeom prst="rect">
            <a:avLst/>
          </a:prstGeom>
          <a:noFill/>
        </p:spPr>
        <p:txBody>
          <a:bodyPr wrap="square" rtlCol="0">
            <a:spAutoFit/>
          </a:bodyPr>
          <a:lstStyle/>
          <a:p>
            <a:r>
              <a:rPr lang="en-GB" sz="2400" b="1" dirty="0" smtClean="0"/>
              <a:t>Stretching our more able and talented…</a:t>
            </a:r>
            <a:endParaRPr lang="en-US" sz="2400" b="1" dirty="0"/>
          </a:p>
        </p:txBody>
      </p:sp>
    </p:spTree>
    <p:extLst>
      <p:ext uri="{BB962C8B-B14F-4D97-AF65-F5344CB8AC3E}">
        <p14:creationId xmlns:p14="http://schemas.microsoft.com/office/powerpoint/2010/main" val="402197679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72662" y="1075622"/>
            <a:ext cx="3210910" cy="2046394"/>
          </a:xfrm>
          <a:prstGeom prst="rect">
            <a:avLst/>
          </a:prstGeom>
        </p:spPr>
        <p:txBody>
          <a:bodyPr wrap="square">
            <a:spAutoFit/>
          </a:bodyPr>
          <a:lstStyle/>
          <a:p>
            <a:pPr marL="342900" lvl="0" indent="-342900" algn="just">
              <a:lnSpc>
                <a:spcPct val="107000"/>
              </a:lnSpc>
              <a:spcAft>
                <a:spcPts val="0"/>
              </a:spcAft>
              <a:buFont typeface="Symbol" panose="05050102010706020507" pitchFamily="18" charset="2"/>
              <a:buChar char=""/>
            </a:pPr>
            <a:r>
              <a:rPr lang="en-US" sz="1400" b="1" dirty="0">
                <a:solidFill>
                  <a:srgbClr val="141414"/>
                </a:solidFill>
                <a:ea typeface="Times New Roman" panose="02020603050405020304" pitchFamily="18" charset="0"/>
                <a:cs typeface="Times New Roman" panose="02020603050405020304" pitchFamily="18" charset="0"/>
              </a:rPr>
              <a:t>The London Challenge</a:t>
            </a:r>
            <a:endParaRPr lang="en-US" sz="1400" dirty="0">
              <a:ea typeface="Calibri" panose="020F0502020204030204" pitchFamily="34" charset="0"/>
              <a:cs typeface="Times New Roman" panose="02020603050405020304" pitchFamily="18" charset="0"/>
            </a:endParaRPr>
          </a:p>
          <a:p>
            <a:pPr algn="just">
              <a:spcAft>
                <a:spcPts val="0"/>
              </a:spcAft>
            </a:pPr>
            <a:r>
              <a:rPr lang="en-US" sz="1400" b="1" dirty="0">
                <a:solidFill>
                  <a:srgbClr val="141414"/>
                </a:solidFill>
                <a:ea typeface="Times New Roman" panose="02020603050405020304" pitchFamily="18" charset="0"/>
              </a:rPr>
              <a:t> </a:t>
            </a:r>
            <a:endParaRPr lang="en-US" sz="1400" dirty="0"/>
          </a:p>
          <a:p>
            <a:r>
              <a:rPr lang="en-US" sz="1400" dirty="0">
                <a:ea typeface="Calibri" panose="020F0502020204030204" pitchFamily="34" charset="0"/>
              </a:rPr>
              <a:t>The original ‘Challenge’ </a:t>
            </a:r>
            <a:r>
              <a:rPr lang="en-US" sz="1400" dirty="0" err="1">
                <a:ea typeface="Calibri" panose="020F0502020204030204" pitchFamily="34" charset="0"/>
              </a:rPr>
              <a:t>programme</a:t>
            </a:r>
            <a:r>
              <a:rPr lang="en-US" sz="1400" dirty="0">
                <a:ea typeface="Calibri" panose="020F0502020204030204" pitchFamily="34" charset="0"/>
              </a:rPr>
              <a:t>, the London Challenge was a secondary school improvement </a:t>
            </a:r>
            <a:r>
              <a:rPr lang="en-US" sz="1400" dirty="0" err="1">
                <a:ea typeface="Calibri" panose="020F0502020204030204" pitchFamily="34" charset="0"/>
              </a:rPr>
              <a:t>programme</a:t>
            </a:r>
            <a:r>
              <a:rPr lang="en-US" sz="1400" dirty="0">
                <a:ea typeface="Calibri" panose="020F0502020204030204" pitchFamily="34" charset="0"/>
              </a:rPr>
              <a:t> that ran in the UK capital from 2003 to 2011 and was expanded in 2008 to include primary schools. At its peak, the Challenge drew a budget of £40m a </a:t>
            </a:r>
            <a:r>
              <a:rPr lang="en-US" sz="1400" dirty="0" smtClean="0">
                <a:ea typeface="Calibri" panose="020F0502020204030204" pitchFamily="34" charset="0"/>
              </a:rPr>
              <a:t>year.</a:t>
            </a:r>
            <a:endParaRPr lang="en-US" sz="1400" dirty="0"/>
          </a:p>
        </p:txBody>
      </p:sp>
      <p:sp>
        <p:nvSpPr>
          <p:cNvPr id="3" name="Rectangle 2"/>
          <p:cNvSpPr/>
          <p:nvPr/>
        </p:nvSpPr>
        <p:spPr>
          <a:xfrm>
            <a:off x="714704" y="3232357"/>
            <a:ext cx="3210910" cy="2061462"/>
          </a:xfrm>
          <a:prstGeom prst="rect">
            <a:avLst/>
          </a:prstGeom>
        </p:spPr>
        <p:txBody>
          <a:bodyPr wrap="square">
            <a:spAutoFit/>
          </a:bodyPr>
          <a:lstStyle/>
          <a:p>
            <a:pPr marL="342900" lvl="0" indent="-342900" algn="just">
              <a:lnSpc>
                <a:spcPct val="107000"/>
              </a:lnSpc>
              <a:spcAft>
                <a:spcPts val="0"/>
              </a:spcAft>
              <a:buFont typeface="Symbol" panose="05050102010706020507" pitchFamily="18" charset="2"/>
              <a:buChar char=""/>
            </a:pPr>
            <a:r>
              <a:rPr lang="en-US" sz="1400" b="1" dirty="0">
                <a:ea typeface="Calibri" panose="020F0502020204030204" pitchFamily="34" charset="0"/>
                <a:cs typeface="Times New Roman" panose="02020603050405020304" pitchFamily="18" charset="0"/>
              </a:rPr>
              <a:t>The Greater Manchester Challenge</a:t>
            </a:r>
            <a:endParaRPr lang="en-US" sz="1400" dirty="0">
              <a:ea typeface="Calibri" panose="020F0502020204030204" pitchFamily="34" charset="0"/>
              <a:cs typeface="Times New Roman" panose="02020603050405020304" pitchFamily="18" charset="0"/>
            </a:endParaRPr>
          </a:p>
          <a:p>
            <a:pPr marL="457200" algn="just">
              <a:lnSpc>
                <a:spcPct val="107000"/>
              </a:lnSpc>
              <a:spcAft>
                <a:spcPts val="0"/>
              </a:spcAft>
            </a:pPr>
            <a:r>
              <a:rPr lang="en-US" sz="1400" dirty="0">
                <a:ea typeface="Calibri" panose="020F0502020204030204" pitchFamily="34" charset="0"/>
                <a:cs typeface="Times New Roman" panose="02020603050405020304" pitchFamily="18" charset="0"/>
              </a:rPr>
              <a:t> </a:t>
            </a:r>
          </a:p>
          <a:p>
            <a:r>
              <a:rPr lang="en-US" sz="1400" dirty="0">
                <a:ea typeface="Calibri" panose="020F0502020204030204" pitchFamily="34" charset="0"/>
              </a:rPr>
              <a:t>Launched in 2008, the Greater Manchester Challenge built on the success of the London Challenge, this time in the North-West of England. Working across 1,100 schools in 10 local authorities, the project ran for three years and cost £50m. </a:t>
            </a:r>
            <a:endParaRPr lang="en-US" sz="1400" dirty="0"/>
          </a:p>
        </p:txBody>
      </p:sp>
      <p:sp>
        <p:nvSpPr>
          <p:cNvPr id="4" name="Rectangle 3"/>
          <p:cNvSpPr/>
          <p:nvPr/>
        </p:nvSpPr>
        <p:spPr>
          <a:xfrm>
            <a:off x="4682359" y="1775653"/>
            <a:ext cx="3846786" cy="2692725"/>
          </a:xfrm>
          <a:prstGeom prst="rect">
            <a:avLst/>
          </a:prstGeom>
        </p:spPr>
        <p:txBody>
          <a:bodyPr wrap="square">
            <a:spAutoFit/>
          </a:bodyPr>
          <a:lstStyle/>
          <a:p>
            <a:pPr marL="342900" lvl="0" indent="-342900" algn="just">
              <a:lnSpc>
                <a:spcPct val="107000"/>
              </a:lnSpc>
              <a:spcAft>
                <a:spcPts val="0"/>
              </a:spcAft>
              <a:buFont typeface="Symbol" panose="05050102010706020507" pitchFamily="18" charset="2"/>
              <a:buChar char=""/>
            </a:pPr>
            <a:r>
              <a:rPr lang="en-US" sz="1400" b="1" dirty="0">
                <a:ea typeface="Calibri" panose="020F0502020204030204" pitchFamily="34" charset="0"/>
                <a:cs typeface="Times New Roman" panose="02020603050405020304" pitchFamily="18" charset="0"/>
              </a:rPr>
              <a:t>Schools Challenge </a:t>
            </a:r>
            <a:r>
              <a:rPr lang="en-US" sz="1400" b="1" dirty="0" err="1">
                <a:ea typeface="Calibri" panose="020F0502020204030204" pitchFamily="34" charset="0"/>
                <a:cs typeface="Times New Roman" panose="02020603050405020304" pitchFamily="18" charset="0"/>
              </a:rPr>
              <a:t>Cymru</a:t>
            </a:r>
            <a:endParaRPr lang="en-US" sz="1400" dirty="0">
              <a:ea typeface="Calibri" panose="020F0502020204030204" pitchFamily="34" charset="0"/>
              <a:cs typeface="Times New Roman" panose="02020603050405020304" pitchFamily="18" charset="0"/>
            </a:endParaRPr>
          </a:p>
          <a:p>
            <a:pPr algn="just">
              <a:spcAft>
                <a:spcPts val="0"/>
              </a:spcAft>
            </a:pPr>
            <a:r>
              <a:rPr lang="en-US" sz="1400" dirty="0"/>
              <a:t> </a:t>
            </a:r>
          </a:p>
          <a:p>
            <a:r>
              <a:rPr lang="en-US" sz="1400" dirty="0" smtClean="0">
                <a:ea typeface="Calibri" panose="020F0502020204030204" pitchFamily="34" charset="0"/>
              </a:rPr>
              <a:t>Launched </a:t>
            </a:r>
            <a:r>
              <a:rPr lang="en-US" sz="1400" dirty="0">
                <a:ea typeface="Calibri" panose="020F0502020204030204" pitchFamily="34" charset="0"/>
              </a:rPr>
              <a:t>in June 2014, Schools Challenge </a:t>
            </a:r>
            <a:r>
              <a:rPr lang="en-US" sz="1400" dirty="0" err="1">
                <a:ea typeface="Calibri" panose="020F0502020204030204" pitchFamily="34" charset="0"/>
              </a:rPr>
              <a:t>Cymru</a:t>
            </a:r>
            <a:r>
              <a:rPr lang="en-US" sz="1400" dirty="0">
                <a:ea typeface="Calibri" panose="020F0502020204030204" pitchFamily="34" charset="0"/>
              </a:rPr>
              <a:t> ran for three academic years and represented a concerted effort by the Welsh Government to respond to variability in the performance of different schools across Wales in supporting the development of their pupils, particularly those from disadvantaged </a:t>
            </a:r>
            <a:r>
              <a:rPr lang="en-US" sz="1400" dirty="0" smtClean="0">
                <a:ea typeface="Calibri" panose="020F0502020204030204" pitchFamily="34" charset="0"/>
              </a:rPr>
              <a:t>backgrounds. In </a:t>
            </a:r>
            <a:r>
              <a:rPr lang="en-US" sz="1400" dirty="0">
                <a:ea typeface="Calibri" panose="020F0502020204030204" pitchFamily="34" charset="0"/>
              </a:rPr>
              <a:t>total, up to £40m was made available to support the delivery of Schools Challenge </a:t>
            </a:r>
            <a:r>
              <a:rPr lang="en-US" sz="1400" dirty="0" err="1">
                <a:ea typeface="Calibri" panose="020F0502020204030204" pitchFamily="34" charset="0"/>
              </a:rPr>
              <a:t>Cymru</a:t>
            </a:r>
            <a:r>
              <a:rPr lang="en-US" sz="1400" dirty="0">
                <a:ea typeface="Calibri" panose="020F0502020204030204" pitchFamily="34" charset="0"/>
              </a:rPr>
              <a:t> during the first two years of the </a:t>
            </a:r>
            <a:r>
              <a:rPr lang="en-US" sz="1400" dirty="0" err="1">
                <a:ea typeface="Calibri" panose="020F0502020204030204" pitchFamily="34" charset="0"/>
              </a:rPr>
              <a:t>programme</a:t>
            </a:r>
            <a:r>
              <a:rPr lang="en-US" sz="1400" dirty="0">
                <a:ea typeface="Calibri" panose="020F0502020204030204" pitchFamily="34" charset="0"/>
              </a:rPr>
              <a:t>. </a:t>
            </a:r>
            <a:endParaRPr lang="en-US" sz="1400" dirty="0"/>
          </a:p>
        </p:txBody>
      </p:sp>
      <p:sp>
        <p:nvSpPr>
          <p:cNvPr id="5" name="TextBox 4"/>
          <p:cNvSpPr txBox="1"/>
          <p:nvPr/>
        </p:nvSpPr>
        <p:spPr>
          <a:xfrm>
            <a:off x="3116317" y="157656"/>
            <a:ext cx="3489435" cy="523220"/>
          </a:xfrm>
          <a:prstGeom prst="rect">
            <a:avLst/>
          </a:prstGeom>
          <a:noFill/>
        </p:spPr>
        <p:txBody>
          <a:bodyPr wrap="square" rtlCol="0">
            <a:spAutoFit/>
          </a:bodyPr>
          <a:lstStyle/>
          <a:p>
            <a:r>
              <a:rPr lang="en-GB" sz="2800" b="1" dirty="0" smtClean="0"/>
              <a:t>Schools Challenge</a:t>
            </a:r>
            <a:endParaRPr lang="en-US" sz="2800" b="1" dirty="0"/>
          </a:p>
        </p:txBody>
      </p:sp>
    </p:spTree>
    <p:extLst>
      <p:ext uri="{BB962C8B-B14F-4D97-AF65-F5344CB8AC3E}">
        <p14:creationId xmlns:p14="http://schemas.microsoft.com/office/powerpoint/2010/main" val="159527055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891862" y="4212811"/>
            <a:ext cx="5623034" cy="1323439"/>
          </a:xfrm>
          <a:prstGeom prst="rect">
            <a:avLst/>
          </a:prstGeom>
        </p:spPr>
        <p:txBody>
          <a:bodyPr wrap="square">
            <a:spAutoFit/>
          </a:bodyPr>
          <a:lstStyle/>
          <a:p>
            <a:r>
              <a:rPr lang="en-GB" sz="2000" b="1" dirty="0" smtClean="0"/>
              <a:t>‘Outstanding </a:t>
            </a:r>
            <a:r>
              <a:rPr lang="en-GB" sz="2000" b="1" dirty="0"/>
              <a:t>schools acted as ‘tug-boats’ for Keys to Success schools – the best sharing with the rest</a:t>
            </a:r>
            <a:r>
              <a:rPr lang="en-GB" sz="2000" b="1" dirty="0" smtClean="0"/>
              <a:t>.’</a:t>
            </a:r>
          </a:p>
          <a:p>
            <a:endParaRPr lang="en-GB" sz="2000" dirty="0"/>
          </a:p>
          <a:p>
            <a:r>
              <a:rPr lang="en-GB" sz="2000" dirty="0" smtClean="0"/>
              <a:t>				(Woods, 2016)</a:t>
            </a:r>
            <a:endParaRPr lang="en-US" sz="2000"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01379" y="751576"/>
            <a:ext cx="6604000" cy="3074190"/>
          </a:xfrm>
          <a:prstGeom prst="rect">
            <a:avLst/>
          </a:prstGeom>
        </p:spPr>
      </p:pic>
    </p:spTree>
    <p:extLst>
      <p:ext uri="{BB962C8B-B14F-4D97-AF65-F5344CB8AC3E}">
        <p14:creationId xmlns:p14="http://schemas.microsoft.com/office/powerpoint/2010/main" val="393570484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20262" y="183930"/>
            <a:ext cx="8187559" cy="738664"/>
          </a:xfrm>
          <a:prstGeom prst="rect">
            <a:avLst/>
          </a:prstGeom>
        </p:spPr>
        <p:txBody>
          <a:bodyPr wrap="square">
            <a:spAutoFit/>
          </a:bodyPr>
          <a:lstStyle/>
          <a:p>
            <a:pPr algn="ctr"/>
            <a:r>
              <a:rPr lang="en-GB" sz="2400" b="1" dirty="0"/>
              <a:t>Addressing barriers to school </a:t>
            </a:r>
            <a:r>
              <a:rPr lang="en-GB" sz="2400" b="1" dirty="0" smtClean="0"/>
              <a:t>improvement… </a:t>
            </a:r>
          </a:p>
          <a:p>
            <a:endParaRPr lang="en-GB" dirty="0"/>
          </a:p>
        </p:txBody>
      </p:sp>
      <p:sp>
        <p:nvSpPr>
          <p:cNvPr id="4" name="Rectangle 3"/>
          <p:cNvSpPr/>
          <p:nvPr/>
        </p:nvSpPr>
        <p:spPr>
          <a:xfrm>
            <a:off x="220716" y="854748"/>
            <a:ext cx="8786649" cy="4832092"/>
          </a:xfrm>
          <a:prstGeom prst="rect">
            <a:avLst/>
          </a:prstGeom>
        </p:spPr>
        <p:txBody>
          <a:bodyPr wrap="square">
            <a:spAutoFit/>
          </a:bodyPr>
          <a:lstStyle/>
          <a:p>
            <a:pPr marL="285750" indent="-285750">
              <a:buFont typeface="Arial" panose="020B0604020202020204" pitchFamily="34" charset="0"/>
              <a:buChar char="•"/>
            </a:pPr>
            <a:r>
              <a:rPr lang="en-GB" sz="1400" dirty="0"/>
              <a:t>The over emphasis placed by some local authorities (and consortia staff) on putting schools, particularly those facing challenging circumstances, under increasing </a:t>
            </a:r>
            <a:r>
              <a:rPr lang="en-GB" sz="1400" dirty="0" smtClean="0"/>
              <a:t>pressure.</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smtClean="0"/>
              <a:t>Multiple </a:t>
            </a:r>
            <a:r>
              <a:rPr lang="en-GB" sz="1400" dirty="0"/>
              <a:t>accountability </a:t>
            </a:r>
            <a:r>
              <a:rPr lang="en-GB" sz="1400" dirty="0" smtClean="0"/>
              <a:t>arrangements (this </a:t>
            </a:r>
            <a:r>
              <a:rPr lang="en-GB" sz="1400" dirty="0"/>
              <a:t>means that school leaders are spending too much time preparing reports for different audiences, and attending various review and scrutiny meetings and, being given different </a:t>
            </a:r>
            <a:r>
              <a:rPr lang="en-GB" sz="1400" dirty="0" smtClean="0"/>
              <a:t>advice </a:t>
            </a:r>
            <a:r>
              <a:rPr lang="en-GB" sz="1400" dirty="0"/>
              <a:t>on the improvements </a:t>
            </a:r>
            <a:r>
              <a:rPr lang="en-GB" sz="1400" dirty="0" smtClean="0"/>
              <a:t>required).</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smtClean="0"/>
              <a:t>Lack </a:t>
            </a:r>
            <a:r>
              <a:rPr lang="en-GB" sz="1400" dirty="0"/>
              <a:t>of effective support for school </a:t>
            </a:r>
            <a:r>
              <a:rPr lang="en-GB" sz="1400" dirty="0" smtClean="0"/>
              <a:t>improvement (the </a:t>
            </a:r>
            <a:r>
              <a:rPr lang="en-GB" sz="1400" dirty="0"/>
              <a:t>challenge advisers working in the consortia are spending far too much time monitoring and reporting on school progress in relation to national accountability </a:t>
            </a:r>
            <a:r>
              <a:rPr lang="en-GB" sz="1400" dirty="0" smtClean="0"/>
              <a:t>procedures).</a:t>
            </a:r>
          </a:p>
          <a:p>
            <a:endParaRPr lang="en-GB" sz="1400" dirty="0" smtClean="0"/>
          </a:p>
          <a:p>
            <a:pPr marL="285750" indent="-285750">
              <a:buFont typeface="Arial" panose="020B0604020202020204" pitchFamily="34" charset="0"/>
              <a:buChar char="•"/>
            </a:pPr>
            <a:r>
              <a:rPr lang="en-GB" sz="1400" dirty="0" smtClean="0"/>
              <a:t>Actions </a:t>
            </a:r>
            <a:r>
              <a:rPr lang="en-GB" sz="1400" dirty="0"/>
              <a:t>by local authority and consortia staff that limit the freedom of school leaders to take responsibility for their own </a:t>
            </a:r>
            <a:r>
              <a:rPr lang="en-GB" sz="1400" dirty="0" smtClean="0"/>
              <a:t>improvement (as </a:t>
            </a:r>
            <a:r>
              <a:rPr lang="en-GB" sz="1400" dirty="0"/>
              <a:t>a result, this leads to a sense of dependency on outsiders to lead </a:t>
            </a:r>
            <a:r>
              <a:rPr lang="en-GB" sz="1400" dirty="0" smtClean="0"/>
              <a:t>improvement).</a:t>
            </a:r>
          </a:p>
          <a:p>
            <a:endParaRPr lang="en-GB" sz="1400" dirty="0" smtClean="0"/>
          </a:p>
          <a:p>
            <a:pPr marL="285750" indent="-285750">
              <a:buFont typeface="Arial" panose="020B0604020202020204" pitchFamily="34" charset="0"/>
              <a:buChar char="•"/>
            </a:pPr>
            <a:r>
              <a:rPr lang="en-GB" sz="1400" dirty="0" smtClean="0"/>
              <a:t>Poor </a:t>
            </a:r>
            <a:r>
              <a:rPr lang="en-GB" sz="1400" dirty="0"/>
              <a:t>knowledge amongst staff in local authorities about the strengths and weaknesses of the schools with which they work. </a:t>
            </a:r>
            <a:endParaRPr lang="en-GB" sz="1400" dirty="0" smtClean="0"/>
          </a:p>
          <a:p>
            <a:endParaRPr lang="en-GB" sz="1400" dirty="0"/>
          </a:p>
          <a:p>
            <a:pPr marL="285750" indent="-285750">
              <a:buFont typeface="Arial" panose="020B0604020202020204" pitchFamily="34" charset="0"/>
              <a:buChar char="•"/>
            </a:pPr>
            <a:r>
              <a:rPr lang="en-GB" sz="1400" dirty="0" smtClean="0"/>
              <a:t>Governors </a:t>
            </a:r>
            <a:r>
              <a:rPr lang="en-GB" sz="1400" dirty="0"/>
              <a:t>who, in some instances, seem to be unclear about their roles and responsibilities. </a:t>
            </a:r>
            <a:endParaRPr lang="en-GB" sz="1400" dirty="0" smtClean="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smtClean="0"/>
              <a:t>Local </a:t>
            </a:r>
            <a:r>
              <a:rPr lang="en-GB" sz="1400" dirty="0"/>
              <a:t>authorities that remain reluctant to make use of their powers of intervention in the case of schools that are a cause for concern. </a:t>
            </a:r>
            <a:endParaRPr lang="en-GB" sz="1400" dirty="0" smtClean="0"/>
          </a:p>
          <a:p>
            <a:pPr marL="285750" indent="-285750">
              <a:buFont typeface="Arial" panose="020B0604020202020204" pitchFamily="34" charset="0"/>
              <a:buChar char="•"/>
            </a:pPr>
            <a:endParaRPr lang="en-GB" sz="1400" dirty="0"/>
          </a:p>
          <a:p>
            <a:r>
              <a:rPr lang="en-GB" sz="1400" dirty="0" smtClean="0"/>
              <a:t>								(</a:t>
            </a:r>
            <a:r>
              <a:rPr lang="en-GB" sz="1400" dirty="0" err="1" smtClean="0"/>
              <a:t>Ainscow</a:t>
            </a:r>
            <a:r>
              <a:rPr lang="en-GB" sz="1400" dirty="0" smtClean="0"/>
              <a:t>, 2017)</a:t>
            </a:r>
            <a:endParaRPr lang="en-US" sz="1400" dirty="0"/>
          </a:p>
        </p:txBody>
      </p:sp>
    </p:spTree>
    <p:extLst>
      <p:ext uri="{BB962C8B-B14F-4D97-AF65-F5344CB8AC3E}">
        <p14:creationId xmlns:p14="http://schemas.microsoft.com/office/powerpoint/2010/main" val="56505649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99545" y="920651"/>
            <a:ext cx="4272455" cy="4247317"/>
          </a:xfrm>
          <a:prstGeom prst="rect">
            <a:avLst/>
          </a:prstGeom>
        </p:spPr>
        <p:txBody>
          <a:bodyPr wrap="square">
            <a:spAutoFit/>
          </a:bodyPr>
          <a:lstStyle/>
          <a:p>
            <a:pPr fontAlgn="base"/>
            <a:r>
              <a:rPr lang="en-GB" b="1" dirty="0">
                <a:solidFill>
                  <a:srgbClr val="404040"/>
                </a:solidFill>
              </a:rPr>
              <a:t>Decisions about school closures will no longer be referred to ministers after Welsh assembly members passed a bill.</a:t>
            </a:r>
          </a:p>
          <a:p>
            <a:pPr fontAlgn="base"/>
            <a:r>
              <a:rPr lang="en-GB" dirty="0">
                <a:solidFill>
                  <a:srgbClr val="404040"/>
                </a:solidFill>
              </a:rPr>
              <a:t>Apart from certain circumstances, local councils will now have the final say on whether to close or merge schools.</a:t>
            </a:r>
          </a:p>
          <a:p>
            <a:pPr fontAlgn="base"/>
            <a:r>
              <a:rPr lang="en-GB" dirty="0">
                <a:solidFill>
                  <a:srgbClr val="404040"/>
                </a:solidFill>
              </a:rPr>
              <a:t>Opponents to closures will not be able to appeal to ministers.</a:t>
            </a:r>
          </a:p>
          <a:p>
            <a:pPr fontAlgn="base"/>
            <a:r>
              <a:rPr lang="en-GB" dirty="0">
                <a:solidFill>
                  <a:srgbClr val="404040"/>
                </a:solidFill>
              </a:rPr>
              <a:t>Education Minister Leighton Andrews initially proposed creating independent panels that would have the power to decide on schools shake-ups, but he dropped the plan following opposition</a:t>
            </a:r>
            <a:r>
              <a:rPr lang="en-GB" dirty="0" smtClean="0">
                <a:solidFill>
                  <a:srgbClr val="404040"/>
                </a:solidFill>
              </a:rPr>
              <a:t>.</a:t>
            </a:r>
          </a:p>
          <a:p>
            <a:pPr fontAlgn="base"/>
            <a:endParaRPr lang="en-GB" b="0" i="0" dirty="0">
              <a:solidFill>
                <a:srgbClr val="404040"/>
              </a:solidFill>
              <a:effectLst/>
            </a:endParaRPr>
          </a:p>
          <a:p>
            <a:pPr fontAlgn="base"/>
            <a:r>
              <a:rPr lang="en-GB" dirty="0" smtClean="0">
                <a:solidFill>
                  <a:srgbClr val="404040"/>
                </a:solidFill>
              </a:rPr>
              <a:t>(BBC Wales, 2013)</a:t>
            </a:r>
            <a:endParaRPr lang="en-GB" b="0" i="0" dirty="0">
              <a:solidFill>
                <a:srgbClr val="404040"/>
              </a:solidFill>
              <a:effectLst/>
            </a:endParaRPr>
          </a:p>
        </p:txBody>
      </p:sp>
      <p:sp>
        <p:nvSpPr>
          <p:cNvPr id="5" name="TextBox 4"/>
          <p:cNvSpPr txBox="1"/>
          <p:nvPr/>
        </p:nvSpPr>
        <p:spPr>
          <a:xfrm>
            <a:off x="3510454" y="189186"/>
            <a:ext cx="2953407" cy="523220"/>
          </a:xfrm>
          <a:prstGeom prst="rect">
            <a:avLst/>
          </a:prstGeom>
          <a:noFill/>
        </p:spPr>
        <p:txBody>
          <a:bodyPr wrap="square" rtlCol="0">
            <a:spAutoFit/>
          </a:bodyPr>
          <a:lstStyle/>
          <a:p>
            <a:r>
              <a:rPr lang="en-GB" sz="2800" b="1" dirty="0" smtClean="0"/>
              <a:t>Small schools</a:t>
            </a:r>
            <a:endParaRPr lang="en-US" sz="2800" b="1" dirty="0"/>
          </a:p>
        </p:txBody>
      </p:sp>
      <p:sp>
        <p:nvSpPr>
          <p:cNvPr id="6" name="Rectangle 5"/>
          <p:cNvSpPr/>
          <p:nvPr/>
        </p:nvSpPr>
        <p:spPr>
          <a:xfrm>
            <a:off x="5044965" y="920651"/>
            <a:ext cx="3936124" cy="4524315"/>
          </a:xfrm>
          <a:prstGeom prst="rect">
            <a:avLst/>
          </a:prstGeom>
        </p:spPr>
        <p:txBody>
          <a:bodyPr wrap="square">
            <a:spAutoFit/>
          </a:bodyPr>
          <a:lstStyle/>
          <a:p>
            <a:r>
              <a:rPr lang="en-GB" b="1" dirty="0" smtClean="0">
                <a:solidFill>
                  <a:srgbClr val="333333"/>
                </a:solidFill>
              </a:rPr>
              <a:t>Changes </a:t>
            </a:r>
            <a:r>
              <a:rPr lang="en-GB" b="1" dirty="0">
                <a:solidFill>
                  <a:srgbClr val="333333"/>
                </a:solidFill>
              </a:rPr>
              <a:t>will be introduced to the School Organisation Code that guides local authorities decisions about schools. </a:t>
            </a:r>
            <a:r>
              <a:rPr lang="en-GB" dirty="0" smtClean="0">
                <a:solidFill>
                  <a:srgbClr val="333333"/>
                </a:solidFill>
              </a:rPr>
              <a:t>These </a:t>
            </a:r>
            <a:r>
              <a:rPr lang="en-GB" dirty="0">
                <a:solidFill>
                  <a:srgbClr val="333333"/>
                </a:solidFill>
              </a:rPr>
              <a:t>will include:</a:t>
            </a:r>
          </a:p>
          <a:p>
            <a:pPr>
              <a:buFont typeface="Arial" panose="020B0604020202020204" pitchFamily="34" charset="0"/>
              <a:buChar char="•"/>
            </a:pPr>
            <a:r>
              <a:rPr lang="en-GB" dirty="0">
                <a:solidFill>
                  <a:srgbClr val="333333"/>
                </a:solidFill>
              </a:rPr>
              <a:t>A presumption against the closure of rural schools;</a:t>
            </a:r>
          </a:p>
          <a:p>
            <a:pPr>
              <a:buFont typeface="Arial" panose="020B0604020202020204" pitchFamily="34" charset="0"/>
              <a:buChar char="•"/>
            </a:pPr>
            <a:r>
              <a:rPr lang="en-GB" dirty="0">
                <a:solidFill>
                  <a:srgbClr val="333333"/>
                </a:solidFill>
              </a:rPr>
              <a:t>Cases to close rural schools must be strong;</a:t>
            </a:r>
          </a:p>
          <a:p>
            <a:pPr>
              <a:buFont typeface="Arial" panose="020B0604020202020204" pitchFamily="34" charset="0"/>
              <a:buChar char="•"/>
            </a:pPr>
            <a:r>
              <a:rPr lang="en-GB" dirty="0">
                <a:solidFill>
                  <a:srgbClr val="333333"/>
                </a:solidFill>
              </a:rPr>
              <a:t>Local authorities to carry out more rigorous consultation and conscientiously consider all viable alternatives to closure including linking up with other schools, known as federation</a:t>
            </a:r>
            <a:r>
              <a:rPr lang="en-GB" dirty="0" smtClean="0">
                <a:solidFill>
                  <a:srgbClr val="333333"/>
                </a:solidFill>
              </a:rPr>
              <a:t>.</a:t>
            </a:r>
          </a:p>
          <a:p>
            <a:pPr>
              <a:buFont typeface="Arial" panose="020B0604020202020204" pitchFamily="34" charset="0"/>
              <a:buChar char="•"/>
            </a:pPr>
            <a:endParaRPr lang="en-GB" dirty="0">
              <a:solidFill>
                <a:srgbClr val="333333"/>
              </a:solidFill>
            </a:endParaRPr>
          </a:p>
          <a:p>
            <a:r>
              <a:rPr lang="en-GB" dirty="0" smtClean="0">
                <a:solidFill>
                  <a:srgbClr val="333333"/>
                </a:solidFill>
              </a:rPr>
              <a:t>(Welsh Government, 2016)</a:t>
            </a:r>
            <a:endParaRPr lang="en-GB" dirty="0">
              <a:solidFill>
                <a:srgbClr val="333333"/>
              </a:solidFill>
            </a:endParaRPr>
          </a:p>
        </p:txBody>
      </p:sp>
    </p:spTree>
    <p:extLst>
      <p:ext uri="{BB962C8B-B14F-4D97-AF65-F5344CB8AC3E}">
        <p14:creationId xmlns:p14="http://schemas.microsoft.com/office/powerpoint/2010/main" val="251475276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72207" y="704895"/>
            <a:ext cx="7436070" cy="5355312"/>
          </a:xfrm>
          <a:prstGeom prst="rect">
            <a:avLst/>
          </a:prstGeom>
        </p:spPr>
        <p:txBody>
          <a:bodyPr wrap="square">
            <a:spAutoFit/>
          </a:bodyPr>
          <a:lstStyle/>
          <a:p>
            <a:pPr algn="ctr"/>
            <a:r>
              <a:rPr lang="en-GB" b="1" dirty="0" smtClean="0"/>
              <a:t>Fewer </a:t>
            </a:r>
            <a:r>
              <a:rPr lang="en-GB" b="1" dirty="0"/>
              <a:t>than 91 pupils = a small school, says Welsh </a:t>
            </a:r>
            <a:r>
              <a:rPr lang="en-GB" b="1" dirty="0" smtClean="0"/>
              <a:t>Government</a:t>
            </a:r>
          </a:p>
          <a:p>
            <a:endParaRPr lang="en-GB" dirty="0"/>
          </a:p>
          <a:p>
            <a:r>
              <a:rPr lang="en-GB" dirty="0"/>
              <a:t>UCAC education union has discovered that the Welsh Government has defined a ‘small school’ as “a school that contains fewer than 91 registered pupils</a:t>
            </a:r>
            <a:r>
              <a:rPr lang="en-GB" dirty="0" smtClean="0"/>
              <a:t>”.</a:t>
            </a:r>
          </a:p>
          <a:p>
            <a:endParaRPr lang="en-GB" dirty="0"/>
          </a:p>
          <a:p>
            <a:r>
              <a:rPr lang="en-GB" dirty="0"/>
              <a:t>The definition is significant because it means that Local Authorities can federate ‘small’ schools without consulting with pupils, parents, staff or organisations that represent staff</a:t>
            </a:r>
            <a:r>
              <a:rPr lang="en-GB" dirty="0" smtClean="0"/>
              <a:t>.</a:t>
            </a:r>
          </a:p>
          <a:p>
            <a:endParaRPr lang="en-GB" dirty="0"/>
          </a:p>
          <a:p>
            <a:r>
              <a:rPr lang="en-GB" dirty="0"/>
              <a:t>Rebecca Williams, UCAC’s Policy Officer </a:t>
            </a:r>
            <a:r>
              <a:rPr lang="en-GB" dirty="0" smtClean="0"/>
              <a:t>said: </a:t>
            </a:r>
            <a:r>
              <a:rPr lang="en-GB" dirty="0"/>
              <a:t>“The figure of 91 pupils is totally unsuitable in a Welsh context. We know, for example, that 70% of Ceredigion’s primary schools, and 62% of Gwynedd’s primary schools fall into this new category of ‘small school</a:t>
            </a:r>
            <a:r>
              <a:rPr lang="en-GB" dirty="0" smtClean="0"/>
              <a:t>’.”</a:t>
            </a:r>
            <a:endParaRPr lang="en-GB" dirty="0"/>
          </a:p>
          <a:p>
            <a:r>
              <a:rPr lang="en-GB" dirty="0"/>
              <a:t> </a:t>
            </a:r>
          </a:p>
          <a:p>
            <a:r>
              <a:rPr lang="en-GB" dirty="0" smtClean="0"/>
              <a:t>						(UCAC, 2014)</a:t>
            </a:r>
            <a:endParaRPr lang="en-GB" dirty="0"/>
          </a:p>
          <a:p>
            <a:endParaRPr lang="en-GB" dirty="0" smtClean="0">
              <a:solidFill>
                <a:srgbClr val="312E31"/>
              </a:solidFill>
              <a:latin typeface="Arial" panose="020B0604020202020204" pitchFamily="34" charset="0"/>
            </a:endParaRPr>
          </a:p>
          <a:p>
            <a:endParaRPr lang="en-GB" b="0" i="0" dirty="0">
              <a:solidFill>
                <a:srgbClr val="312E31"/>
              </a:solidFill>
              <a:effectLst/>
              <a:latin typeface="Arial" panose="020B0604020202020204" pitchFamily="34" charset="0"/>
            </a:endParaRPr>
          </a:p>
          <a:p>
            <a:endParaRPr lang="en-GB" b="0" i="0" dirty="0">
              <a:solidFill>
                <a:srgbClr val="312E31"/>
              </a:solidFill>
              <a:effectLst/>
              <a:latin typeface="Arial" panose="020B0604020202020204" pitchFamily="34" charset="0"/>
            </a:endParaRPr>
          </a:p>
        </p:txBody>
      </p:sp>
    </p:spTree>
    <p:extLst>
      <p:ext uri="{BB962C8B-B14F-4D97-AF65-F5344CB8AC3E}">
        <p14:creationId xmlns:p14="http://schemas.microsoft.com/office/powerpoint/2010/main" val="135054785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67563" y="2094614"/>
            <a:ext cx="8261498" cy="1569660"/>
          </a:xfrm>
          <a:prstGeom prst="rect">
            <a:avLst/>
          </a:prstGeom>
          <a:noFill/>
        </p:spPr>
        <p:txBody>
          <a:bodyPr wrap="square" rtlCol="0">
            <a:spAutoFit/>
          </a:bodyPr>
          <a:lstStyle/>
          <a:p>
            <a:r>
              <a:rPr lang="en-GB" sz="3200" dirty="0" smtClean="0"/>
              <a:t>Is it better to invest in big schools serving a wider area, or should local schools be protected?</a:t>
            </a:r>
            <a:endParaRPr lang="en-US" sz="3200" dirty="0"/>
          </a:p>
        </p:txBody>
      </p:sp>
    </p:spTree>
    <p:extLst>
      <p:ext uri="{BB962C8B-B14F-4D97-AF65-F5344CB8AC3E}">
        <p14:creationId xmlns:p14="http://schemas.microsoft.com/office/powerpoint/2010/main" val="239403435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10363" y="893134"/>
            <a:ext cx="4061638" cy="5478423"/>
          </a:xfrm>
          <a:prstGeom prst="rect">
            <a:avLst/>
          </a:prstGeom>
          <a:noFill/>
        </p:spPr>
        <p:txBody>
          <a:bodyPr wrap="square" rtlCol="0">
            <a:spAutoFit/>
          </a:bodyPr>
          <a:lstStyle/>
          <a:p>
            <a:endParaRPr lang="en-GB" sz="2000" dirty="0" smtClean="0"/>
          </a:p>
          <a:p>
            <a:pPr algn="just"/>
            <a:r>
              <a:rPr lang="en-GB" sz="2000" dirty="0" smtClean="0"/>
              <a:t>‘The creation of a system for improvement that is driven by schools themselves, and that involves co-operation between schools and other community organizations, begs questions regarding the roles of local authorities. Indeed, it raises the possibility that the involvement of a middle level administrative structure may not even be necessary.’</a:t>
            </a:r>
            <a:endParaRPr lang="en-GB" sz="2000" dirty="0"/>
          </a:p>
          <a:p>
            <a:pPr algn="just"/>
            <a:endParaRPr lang="en-GB" sz="2000" dirty="0" smtClean="0"/>
          </a:p>
          <a:p>
            <a:pPr algn="just"/>
            <a:r>
              <a:rPr lang="en-GB" sz="2000" dirty="0" smtClean="0"/>
              <a:t>		(</a:t>
            </a:r>
            <a:r>
              <a:rPr lang="en-GB" sz="2000" dirty="0" err="1" smtClean="0"/>
              <a:t>Ainscow</a:t>
            </a:r>
            <a:r>
              <a:rPr lang="en-GB" sz="2000" dirty="0" smtClean="0"/>
              <a:t>, 2015)</a:t>
            </a:r>
          </a:p>
          <a:p>
            <a:endParaRPr lang="en-GB" dirty="0"/>
          </a:p>
          <a:p>
            <a:endParaRPr lang="en-GB" dirty="0" smtClean="0"/>
          </a:p>
          <a:p>
            <a:endParaRPr lang="en-GB" dirty="0"/>
          </a:p>
          <a:p>
            <a:endParaRPr lang="en-GB" dirty="0"/>
          </a:p>
          <a:p>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97303" y="1020726"/>
            <a:ext cx="3631040" cy="3636335"/>
          </a:xfrm>
          <a:prstGeom prst="rect">
            <a:avLst/>
          </a:prstGeom>
        </p:spPr>
      </p:pic>
    </p:spTree>
    <p:extLst>
      <p:ext uri="{BB962C8B-B14F-4D97-AF65-F5344CB8AC3E}">
        <p14:creationId xmlns:p14="http://schemas.microsoft.com/office/powerpoint/2010/main" val="175286196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450426" y="1884625"/>
            <a:ext cx="6836979" cy="2308324"/>
          </a:xfrm>
          <a:prstGeom prst="rect">
            <a:avLst/>
          </a:prstGeom>
        </p:spPr>
        <p:txBody>
          <a:bodyPr wrap="square">
            <a:spAutoFit/>
          </a:bodyPr>
          <a:lstStyle/>
          <a:p>
            <a:pPr algn="just"/>
            <a:r>
              <a:rPr lang="en-GB" dirty="0"/>
              <a:t>Assessment Component 1 – 40% (8.12.18 &amp; 10.12.18) </a:t>
            </a:r>
            <a:endParaRPr lang="en-GB" dirty="0" smtClean="0"/>
          </a:p>
          <a:p>
            <a:pPr algn="just"/>
            <a:endParaRPr lang="en-GB" dirty="0"/>
          </a:p>
          <a:p>
            <a:pPr algn="just"/>
            <a:r>
              <a:rPr lang="en-GB" dirty="0"/>
              <a:t>Prepare a presentation for a conference that </a:t>
            </a:r>
            <a:r>
              <a:rPr lang="en-GB" dirty="0">
                <a:solidFill>
                  <a:srgbClr val="FF0000"/>
                </a:solidFill>
              </a:rPr>
              <a:t>critically evaluates </a:t>
            </a:r>
            <a:r>
              <a:rPr lang="en-GB" dirty="0"/>
              <a:t>a contemporary issue in education in Wales, its representation in official statements, media treatment and your understanding of its treatment in an international context (8 minutes presentation and 1,500 word equivalent supporting material).  </a:t>
            </a:r>
          </a:p>
          <a:p>
            <a:r>
              <a:rPr lang="en-GB" dirty="0"/>
              <a:t> </a:t>
            </a:r>
            <a:endParaRPr lang="en-US" dirty="0"/>
          </a:p>
        </p:txBody>
      </p:sp>
      <p:sp>
        <p:nvSpPr>
          <p:cNvPr id="5" name="TextBox 4"/>
          <p:cNvSpPr txBox="1"/>
          <p:nvPr/>
        </p:nvSpPr>
        <p:spPr>
          <a:xfrm>
            <a:off x="1539765" y="493986"/>
            <a:ext cx="6658303" cy="400110"/>
          </a:xfrm>
          <a:prstGeom prst="rect">
            <a:avLst/>
          </a:prstGeom>
          <a:noFill/>
        </p:spPr>
        <p:txBody>
          <a:bodyPr wrap="square" rtlCol="0">
            <a:spAutoFit/>
          </a:bodyPr>
          <a:lstStyle/>
          <a:p>
            <a:r>
              <a:rPr lang="en-GB" sz="2000" b="1" dirty="0"/>
              <a:t>Exploring Contemporary Issues in  </a:t>
            </a:r>
            <a:r>
              <a:rPr lang="en-GB" sz="2000" b="1" dirty="0" smtClean="0"/>
              <a:t>Education: Assessment 1</a:t>
            </a:r>
            <a:endParaRPr lang="en-US" sz="2000" b="1" dirty="0"/>
          </a:p>
        </p:txBody>
      </p:sp>
    </p:spTree>
    <p:extLst>
      <p:ext uri="{BB962C8B-B14F-4D97-AF65-F5344CB8AC3E}">
        <p14:creationId xmlns:p14="http://schemas.microsoft.com/office/powerpoint/2010/main" val="362582723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646385" y="0"/>
            <a:ext cx="7562194" cy="5507421"/>
          </a:xfrm>
          <a:prstGeom prst="rect">
            <a:avLst/>
          </a:prstGeom>
        </p:spPr>
      </p:pic>
    </p:spTree>
    <p:extLst>
      <p:ext uri="{BB962C8B-B14F-4D97-AF65-F5344CB8AC3E}">
        <p14:creationId xmlns:p14="http://schemas.microsoft.com/office/powerpoint/2010/main" val="317802502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892595" y="1180214"/>
            <a:ext cx="5252484" cy="584775"/>
          </a:xfrm>
          <a:prstGeom prst="rect">
            <a:avLst/>
          </a:prstGeom>
          <a:noFill/>
        </p:spPr>
        <p:txBody>
          <a:bodyPr wrap="square" rtlCol="0">
            <a:spAutoFit/>
          </a:bodyPr>
          <a:lstStyle/>
          <a:p>
            <a:pPr algn="ctr"/>
            <a:r>
              <a:rPr lang="en-GB" sz="3200" dirty="0" smtClean="0">
                <a:solidFill>
                  <a:schemeClr val="bg1"/>
                </a:solidFill>
              </a:rPr>
              <a:t>@garethdjevans</a:t>
            </a:r>
            <a:endParaRPr lang="en-US" sz="3200" dirty="0">
              <a:solidFill>
                <a:schemeClr val="bg1"/>
              </a:solidFill>
            </a:endParaRPr>
          </a:p>
        </p:txBody>
      </p:sp>
      <p:sp>
        <p:nvSpPr>
          <p:cNvPr id="4" name="TextBox 3"/>
          <p:cNvSpPr txBox="1"/>
          <p:nvPr/>
        </p:nvSpPr>
        <p:spPr>
          <a:xfrm>
            <a:off x="1052623" y="4614530"/>
            <a:ext cx="7208875" cy="584775"/>
          </a:xfrm>
          <a:prstGeom prst="rect">
            <a:avLst/>
          </a:prstGeom>
          <a:noFill/>
        </p:spPr>
        <p:txBody>
          <a:bodyPr wrap="square" rtlCol="0">
            <a:spAutoFit/>
          </a:bodyPr>
          <a:lstStyle/>
          <a:p>
            <a:pPr algn="ctr"/>
            <a:r>
              <a:rPr lang="en-GB" sz="3200" dirty="0">
                <a:solidFill>
                  <a:schemeClr val="bg1"/>
                </a:solidFill>
              </a:rPr>
              <a:t>g</a:t>
            </a:r>
            <a:r>
              <a:rPr lang="en-GB" sz="3200" dirty="0" smtClean="0">
                <a:solidFill>
                  <a:schemeClr val="bg1"/>
                </a:solidFill>
              </a:rPr>
              <a:t>areth.evans@uwtsd.ac.uk</a:t>
            </a:r>
            <a:endParaRPr lang="en-US" sz="3200" dirty="0">
              <a:solidFill>
                <a:schemeClr val="bg1"/>
              </a:solidFill>
            </a:endParaRPr>
          </a:p>
        </p:txBody>
      </p:sp>
    </p:spTree>
    <p:extLst>
      <p:ext uri="{BB962C8B-B14F-4D97-AF65-F5344CB8AC3E}">
        <p14:creationId xmlns:p14="http://schemas.microsoft.com/office/powerpoint/2010/main" val="61555895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1444</TotalTime>
  <Words>1550</Words>
  <Application>Microsoft Office PowerPoint</Application>
  <PresentationFormat>On-screen Show (4:3)</PresentationFormat>
  <Paragraphs>214</Paragraphs>
  <Slides>24</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24</vt:i4>
      </vt:variant>
    </vt:vector>
  </HeadingPairs>
  <TitlesOfParts>
    <vt:vector size="32" baseType="lpstr">
      <vt:lpstr>Arial</vt:lpstr>
      <vt:lpstr>Calibri</vt:lpstr>
      <vt:lpstr>Calibri Light</vt:lpstr>
      <vt:lpstr>Open Sans</vt:lpstr>
      <vt:lpstr>Roboto</vt:lpstr>
      <vt:lpstr>Symbol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Gareth Evans</cp:lastModifiedBy>
  <cp:revision>88</cp:revision>
  <dcterms:created xsi:type="dcterms:W3CDTF">2017-02-08T11:33:06Z</dcterms:created>
  <dcterms:modified xsi:type="dcterms:W3CDTF">2018-11-27T14:11:14Z</dcterms:modified>
</cp:coreProperties>
</file>