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8B8B08-C8C6-030C-A346-CAAAB88E81A0}" v="25" dt="2025-10-04T20:09:04.878"/>
    <p1510:client id="{680ECB0B-4E55-87B3-D1B7-76D815A754B3}" v="7149" dt="2025-10-05T20:31:41.5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04406-9FC5-ACFE-893D-D4EADEB1A8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8388" y="745440"/>
            <a:ext cx="8132227" cy="3559859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0AF19C-C14B-F137-2DE9-1992459045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7308" y="4669316"/>
            <a:ext cx="8132227" cy="135048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C6A999-B8D4-1774-9F1B-9F9FE1B3B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E3B7B-C7B5-42CF-90CF-67B3D21B2314}" type="datetimeFigureOut">
              <a:rPr lang="en-US" dirty="0"/>
              <a:t>10/6/2025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65D5D-2AE2-6F91-D1EB-6DD8FC3CE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0029E4-3A4E-970A-17A8-1E17D37D1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408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5D22A-1F6D-0DE5-E04A-DC466353D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ADD6F-7C93-3CD3-AC8D-28A78787CB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706E74-14FC-84D9-4B41-7D9FB0D57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96519-E62D-4F8C-AE1E-36928EC7D15C}" type="datetimeFigureOut">
              <a:rPr lang="en-US" dirty="0"/>
              <a:t>10/6/2025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35A7DC-6292-6181-949E-F8BC3FA11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50F5C6-EADC-E072-B19B-49BB11DF0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6686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B2054-1AE7-534F-0CFE-1F0628A09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38" y="2243708"/>
            <a:ext cx="9156288" cy="3776091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8EC2A-45C7-131C-0F4A-56E62EB029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0137" y="838201"/>
            <a:ext cx="9156289" cy="1405508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75A323-2679-E978-8856-2FEBE8F5A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7AEB6-FCE1-4CD5-923B-84E54F1460D5}" type="datetimeFigureOut">
              <a:rPr lang="en-US" dirty="0"/>
              <a:t>10/6/2025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971DC2-625E-0477-BF8C-F3CDDCE4B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F1A644-D449-E464-C2DF-F045A5189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042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12719-44A3-3EE8-D757-F0E0F9632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197" y="750627"/>
            <a:ext cx="10846556" cy="1304150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440DC2-69F2-A056-508C-F5138E71FC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6961" y="2075250"/>
            <a:ext cx="4571288" cy="410149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A2243E-0673-54F2-5B38-DF5D2C7367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79560" y="2075250"/>
            <a:ext cx="4770191" cy="410149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946B7D-7BAF-8DE9-FB5A-282908B03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74C2F-71A1-43C9-B2F6-A4FAC8157F1A}" type="datetimeFigureOut">
              <a:rPr lang="en-US" dirty="0"/>
              <a:t>10/6/2025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F99017-BDD7-56C7-43AE-4B86AC781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E7D63-14BF-E333-B350-75DA58E28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8575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C7F72-3970-859F-C268-E9940EF2D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649" y="743803"/>
            <a:ext cx="10764271" cy="1025362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37CC6-89B8-3CF3-6973-1B5B71782F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6961" y="1769166"/>
            <a:ext cx="4571287" cy="815008"/>
          </a:xfrm>
        </p:spPr>
        <p:txBody>
          <a:bodyPr anchor="b">
            <a:noAutofit/>
          </a:bodyPr>
          <a:lstStyle>
            <a:lvl1pPr marL="0" indent="0">
              <a:buNone/>
              <a:defRPr sz="2000" b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650EB0-E35B-DA3D-B6A1-2422B01C60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56961" y="2678597"/>
            <a:ext cx="4571287" cy="350670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7A15D0-F178-1506-0E61-C8FFDF9BD6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98633" y="1769166"/>
            <a:ext cx="4571287" cy="815008"/>
          </a:xfrm>
        </p:spPr>
        <p:txBody>
          <a:bodyPr anchor="b">
            <a:noAutofit/>
          </a:bodyPr>
          <a:lstStyle>
            <a:lvl1pPr marL="0" indent="0">
              <a:buNone/>
              <a:defRPr sz="2000" b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6CB421-A65A-A7DC-40A7-D8B76F9C3A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98633" y="2678596"/>
            <a:ext cx="4571287" cy="350670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AF5675-5329-D2DB-FAFF-700D076CA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1DCC-9916-4BB7-A2E9-25EC84C740A7}" type="datetimeFigureOut">
              <a:rPr lang="en-US" dirty="0"/>
              <a:t>10/6/2025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1392A97-07D9-5E5C-2A31-3B7D764CE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626143-8FEE-0ABD-25C7-C34AF6568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133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26EFE-D86C-B076-D4D1-FAD1883E0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87" y="757766"/>
            <a:ext cx="7240293" cy="3547534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3F3B23-C631-4B62-3211-30222ABE1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146A-335D-4B7F-86AE-5D483B1F631C}" type="datetimeFigureOut">
              <a:rPr lang="en-US" dirty="0"/>
              <a:t>10/6/2025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89A1FB-EA0D-F6A3-A4EB-001AA082A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D671B7-A902-587D-89D0-ECFB738FD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5624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A27D49-E5B4-0E67-FCFC-62A04E70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1D8EC-8E17-4CE6-99C2-C22488572868}" type="datetimeFigureOut">
              <a:rPr lang="en-US" dirty="0"/>
              <a:t>10/6/2025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0E4B02-DD32-C63F-6FEE-BC36E2EFD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25FA8B-18F7-7DDC-74E0-B1C7139E7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583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2D42A-8FC3-F6BE-4CF7-1490DE4FD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395" y="766636"/>
            <a:ext cx="3951745" cy="151062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A2BAA-1CCB-696D-D506-5E17470801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400" y="702452"/>
            <a:ext cx="6249988" cy="531734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B3C3E7-B970-EF6C-A6D3-6CB81C9487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23953" y="2277264"/>
            <a:ext cx="3752747" cy="374253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F32464-D130-7DA0-050D-B444566B1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0ABA-DFFA-4B13-BB77-624D9164A38B}" type="datetimeFigureOut">
              <a:rPr lang="en-US" dirty="0"/>
              <a:t>10/6/2025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C2B3B4-209E-187A-6F86-2F2EAD9F7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6A2A86-6CB1-F027-66AC-8EBFA9D06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788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68F49-A418-C21F-25DC-E4C2E1716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972" y="765850"/>
            <a:ext cx="3995693" cy="177477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78CDE2-0C1B-D3BE-F399-98D983EF4534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05400" y="838200"/>
            <a:ext cx="6249988" cy="51815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786322-CA2D-A634-C10E-4F22BCE48B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40137" y="2552699"/>
            <a:ext cx="3736563" cy="3467099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AD0DD6-F55F-4437-DEC5-FA6028509A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0137" y="63202"/>
            <a:ext cx="2743200" cy="318221"/>
          </a:xfrm>
        </p:spPr>
        <p:txBody>
          <a:bodyPr/>
          <a:lstStyle/>
          <a:p>
            <a:fld id="{3220A08F-2B1D-4498-A043-7C299B1C2561}" type="datetimeFigureOut">
              <a:rPr lang="en-US" dirty="0"/>
              <a:t>10/6/2025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B46D7-EE7C-E399-6A6B-18237228F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11B808-3207-D755-3B0B-E1D8814B2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2779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CDEBC-9F49-FA9D-D13C-DB380A628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87" y="757451"/>
            <a:ext cx="10875953" cy="1214650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00CB13-23E6-D711-450C-A85A0CB995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35467" y="1972101"/>
            <a:ext cx="10848873" cy="4047699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89BB7B-5C14-76DB-FEA8-3DBC09A96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D9902-F134-45BD-ABD2-80C28059B090}" type="datetimeFigureOut">
              <a:rPr lang="en-US" dirty="0"/>
              <a:t>10/6/2025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BC13CC-29B3-9FDC-C746-D5D65CC2A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B52A12-895F-E9BE-5289-4E0411BD3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0133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A17614-2270-537D-8B09-6CB65016AD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359496" y="755981"/>
            <a:ext cx="2277552" cy="5338369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BC98B5-885C-CBB1-A858-76F65F7D28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199" y="755981"/>
            <a:ext cx="8230086" cy="5338369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E5DAFE-6A83-FB7D-72DF-232EFE204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04DB0-379A-41B7-9B29-7F42F0D571D5}" type="datetimeFigureOut">
              <a:rPr lang="en-US" dirty="0"/>
              <a:t>10/6/2025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B41CCF-A3CD-506E-3AAE-CAEFA8C1B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20DD9D-25C2-0EDF-A6F4-71946D57B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516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FF45E2-9197-4E34-029A-725ADAC0C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87" y="620202"/>
            <a:ext cx="9956747" cy="14387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8CC19E-63FE-1D76-2550-01FD9A6D9A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5467" y="2306781"/>
            <a:ext cx="9956747" cy="38701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DFA067-55BA-33CD-E6F2-B24B2D5DE8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40137" y="63202"/>
            <a:ext cx="2743200" cy="3182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fld id="{567E9B64-DC09-41C8-9DE3-DA74AF8D2F97}" type="datetimeFigureOut">
              <a:rPr lang="en-US" dirty="0"/>
              <a:t>10/6/2025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65EAE2-7EF5-FFAA-CD74-AA63C67119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44016" y="6424761"/>
            <a:ext cx="40599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b="0" cap="all" spc="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09DC1A-2539-3AE9-11EA-B87D22E62C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03951" y="6425816"/>
            <a:ext cx="4297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6E91CC32-6A6B-4E2E-BBA1-6864F305DA2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79922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Neue Haas Grotesk Text Pro" panose="020B0504020202020204" pitchFamily="34" charset="0"/>
        <a:buChar char="+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228600" algn="l" defTabSz="914400" rtl="0" eaLnBrk="1" latinLnBrk="0" hangingPunct="1">
        <a:lnSpc>
          <a:spcPct val="120000"/>
        </a:lnSpc>
        <a:spcBef>
          <a:spcPts val="500"/>
        </a:spcBef>
        <a:buFont typeface="Neue Haas Grotesk Text Pro" panose="020B0504020202020204" pitchFamily="34" charset="0"/>
        <a:buChar char="+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4" orient="horz" pos="528">
          <p15:clr>
            <a:srgbClr val="F26B43"/>
          </p15:clr>
        </p15:guide>
        <p15:guide id="19" orient="horz" pos="2160">
          <p15:clr>
            <a:srgbClr val="F26B43"/>
          </p15:clr>
        </p15:guide>
        <p15:guide id="20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dboxpc.com/microsoft-comienza-oficialmente-la-venta-de-sus-suite-ofimaticas-microsoft-office-2013-y-office-365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ameblast.com.br/2020/03/vencedor-microsoft-game-jam-2020.html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osiefraser.com/2015/10/digilit-leicester-project-roundup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rconnect.cl/tendencias/desarrollan-capacidades-digitales-las-companias-lideres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07/s11096-022-01475-8" TargetMode="External"/><Relationship Id="rId2" Type="http://schemas.openxmlformats.org/officeDocument/2006/relationships/hyperlink" Target="https://doi.org/10.1007/s42979-022-01069-1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9402" y="444356"/>
            <a:ext cx="6557055" cy="1438780"/>
          </a:xfrm>
        </p:spPr>
        <p:txBody>
          <a:bodyPr anchor="b">
            <a:normAutofit/>
          </a:bodyPr>
          <a:lstStyle/>
          <a:p>
            <a:r>
              <a:rPr lang="en-GB" sz="3200" dirty="0">
                <a:solidFill>
                  <a:srgbClr val="FFFFFF"/>
                </a:solidFill>
              </a:rPr>
              <a:t>LCHS4007 Digital Skills &amp; Research Methods Assessment 1</a:t>
            </a: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1120913" y="1591673"/>
            <a:ext cx="9956747" cy="387018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/>
              <a:t>LECTURER: ANIKA TASHIN AHMED</a:t>
            </a:r>
          </a:p>
          <a:p>
            <a:pPr marL="0" indent="0">
              <a:buNone/>
            </a:pPr>
            <a:r>
              <a:rPr lang="en-US" sz="2400" dirty="0"/>
              <a:t>EDWIDGE-TATY BITEMO (2511480)</a:t>
            </a:r>
          </a:p>
          <a:p>
            <a:pPr marL="0" indent="0">
              <a:buNone/>
            </a:pPr>
            <a:r>
              <a:rPr lang="en-US" sz="2400" dirty="0"/>
              <a:t>NIKITA NANA ANGELINA WILSON (2506894)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BB6C2-0E3F-0657-C58C-42145BC6C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151" y="434104"/>
            <a:ext cx="10846556" cy="130415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 u="sng" kern="1200" dirty="0">
                <a:latin typeface="+mj-lt"/>
                <a:ea typeface="+mj-ea"/>
                <a:cs typeface="+mj-cs"/>
              </a:rPr>
              <a:t>Introduction</a:t>
            </a:r>
            <a:endParaRPr lang="en-US" b="1" u="sng" kern="1200" dirty="0">
              <a:latin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4400D0-83D0-A94F-EA5A-9FA98735DE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5607" y="1805619"/>
            <a:ext cx="5790488" cy="480487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114300" indent="-342900"/>
            <a:r>
              <a:rPr lang="en-US" dirty="0"/>
              <a:t>  The aim of this presentation is to explore the use of Excel in Sunrise Residential Care Home.</a:t>
            </a:r>
          </a:p>
          <a:p>
            <a:pPr marL="114300" indent="-342900"/>
            <a:r>
              <a:rPr lang="en-US" dirty="0"/>
              <a:t>It will </a:t>
            </a:r>
            <a:r>
              <a:rPr lang="en-US" dirty="0" err="1"/>
              <a:t>analyse</a:t>
            </a:r>
            <a:r>
              <a:rPr lang="en-US" dirty="0"/>
              <a:t> the MS Tea as a collaborative tool for staff and professionals.</a:t>
            </a:r>
          </a:p>
          <a:p>
            <a:pPr marL="114300" indent="-342900"/>
            <a:r>
              <a:rPr lang="en-US" dirty="0"/>
              <a:t>The presentation will highlight challenges caused by limited digital literacy.</a:t>
            </a:r>
          </a:p>
          <a:p>
            <a:pPr marL="114300" indent="-342900"/>
            <a:r>
              <a:rPr lang="en-US" dirty="0"/>
              <a:t>A digital safety checklist will be presented, followed by the conclusion</a:t>
            </a:r>
          </a:p>
        </p:txBody>
      </p:sp>
      <p:sp>
        <p:nvSpPr>
          <p:cNvPr id="19" name="Date Placeholder 4">
            <a:extLst>
              <a:ext uri="{FF2B5EF4-FFF2-40B4-BE49-F238E27FC236}">
                <a16:creationId xmlns:a16="http://schemas.microsoft.com/office/drawing/2014/main" id="{2BA0B6B4-C715-7656-1E0C-8B2F29D45B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0137" y="63202"/>
            <a:ext cx="2743200" cy="318221"/>
          </a:xfrm>
        </p:spPr>
        <p:txBody>
          <a:bodyPr/>
          <a:lstStyle/>
          <a:p>
            <a:pPr>
              <a:spcAft>
                <a:spcPts val="600"/>
              </a:spcAft>
            </a:pPr>
            <a:fld id="{18683F4C-35DC-42A9-9B85-C06E965B0C3E}" type="datetime1">
              <a:pPr>
                <a:spcAft>
                  <a:spcPts val="600"/>
                </a:spcAft>
              </a:pPr>
              <a:t>10/6/2025</a:t>
            </a:fld>
            <a:endParaRPr lang="en-US"/>
          </a:p>
        </p:txBody>
      </p:sp>
      <p:sp>
        <p:nvSpPr>
          <p:cNvPr id="21" name="Footer Placeholder 5">
            <a:extLst>
              <a:ext uri="{FF2B5EF4-FFF2-40B4-BE49-F238E27FC236}">
                <a16:creationId xmlns:a16="http://schemas.microsoft.com/office/drawing/2014/main" id="{55EFB1D6-CA4E-8353-231B-4B0E683E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44016" y="6424761"/>
            <a:ext cx="4059936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22" name="Slide Number Placeholder 6">
            <a:extLst>
              <a:ext uri="{FF2B5EF4-FFF2-40B4-BE49-F238E27FC236}">
                <a16:creationId xmlns:a16="http://schemas.microsoft.com/office/drawing/2014/main" id="{75B48FF4-21DE-E36C-5A3B-E1D9659E0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03951" y="6425816"/>
            <a:ext cx="429768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6E91CC32-6A6B-4E2E-BBA1-6864F305DA26}" type="slidenum">
              <a:rPr lang="en-US" dirty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021DE4-A486-27CC-75EF-15469938A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098306" y="1582513"/>
            <a:ext cx="4504591" cy="331609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3827AC-EE67-1F3F-5D63-5C9E49BA79C0}"/>
              </a:ext>
            </a:extLst>
          </p:cNvPr>
          <p:cNvSpPr txBox="1"/>
          <p:nvPr/>
        </p:nvSpPr>
        <p:spPr>
          <a:xfrm>
            <a:off x="8833320" y="6635859"/>
            <a:ext cx="1587500" cy="317500"/>
          </a:xfrm>
          <a:prstGeom prst="rect">
            <a:avLst/>
          </a:prstGeom>
        </p:spPr>
        <p:txBody>
          <a:bodyPr>
            <a:normAutofit fontScale="40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411876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3A044-88AD-FA4F-5784-79E07C8D1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7093" y="-1225"/>
            <a:ext cx="8780759" cy="84213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Century Schoolbook"/>
              </a:rPr>
              <a:t>MS EXCEL FOR EFFICIENCY AT SUNRISE RESIDENTIAL CARE HOME</a:t>
            </a:r>
            <a:endParaRPr lang="en-US" sz="2400" kern="1200" dirty="0">
              <a:solidFill>
                <a:srgbClr val="FFFFFF"/>
              </a:solidFill>
              <a:latin typeface="Century Schoolbook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A8DC7B-522A-A59B-8B1A-9F2931513AA0}"/>
              </a:ext>
            </a:extLst>
          </p:cNvPr>
          <p:cNvSpPr txBox="1"/>
          <p:nvPr/>
        </p:nvSpPr>
        <p:spPr>
          <a:xfrm>
            <a:off x="880436" y="742173"/>
            <a:ext cx="10201059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000" dirty="0">
                <a:latin typeface="Century Schoolbook"/>
                <a:ea typeface="Calibri"/>
                <a:cs typeface="Calibri"/>
              </a:rPr>
              <a:t>Excel tracks 200+ daily prescriptions and 25 staff rotas (</a:t>
            </a:r>
            <a:r>
              <a:rPr lang="en-GB" sz="2000" b="1" i="1" dirty="0">
                <a:latin typeface="Century Schoolbook"/>
                <a:ea typeface="Calibri"/>
                <a:cs typeface="Calibri"/>
              </a:rPr>
              <a:t>benefits</a:t>
            </a:r>
            <a:r>
              <a:rPr lang="en-GB" sz="2000" dirty="0">
                <a:latin typeface="Century Schoolbook"/>
                <a:ea typeface="Calibri"/>
                <a:cs typeface="Calibri"/>
              </a:rPr>
              <a:t>: saves time)(Cheng et al.,2023).</a:t>
            </a:r>
            <a:endParaRPr lang="en-US"/>
          </a:p>
          <a:p>
            <a:pPr marL="342900" indent="-342900">
              <a:buFont typeface="Arial"/>
              <a:buChar char="•"/>
            </a:pPr>
            <a:r>
              <a:rPr lang="en-GB" sz="2000" dirty="0">
                <a:latin typeface="Century Schoolbook"/>
                <a:ea typeface="Calibri"/>
                <a:cs typeface="Calibri"/>
              </a:rPr>
              <a:t>Errors in data entry risk medication mistakes (</a:t>
            </a:r>
            <a:r>
              <a:rPr lang="en-GB" sz="2000" b="1" i="1" dirty="0">
                <a:latin typeface="Century Schoolbook"/>
                <a:ea typeface="Calibri"/>
                <a:cs typeface="Calibri"/>
              </a:rPr>
              <a:t>limitation:</a:t>
            </a:r>
            <a:r>
              <a:rPr lang="en-GB" sz="2000" dirty="0">
                <a:latin typeface="Century Schoolbook"/>
                <a:ea typeface="Calibri"/>
                <a:cs typeface="Calibri"/>
              </a:rPr>
              <a:t> threatens patient safety).</a:t>
            </a:r>
          </a:p>
          <a:p>
            <a:pPr marL="342900" indent="-342900">
              <a:buFont typeface="Arial"/>
              <a:buChar char="•"/>
            </a:pPr>
            <a:r>
              <a:rPr lang="en-GB" sz="2000" dirty="0">
                <a:latin typeface="Century Schoolbook"/>
                <a:ea typeface="Calibri"/>
                <a:cs typeface="Calibri"/>
              </a:rPr>
              <a:t>Staff without Excel </a:t>
            </a:r>
            <a:r>
              <a:rPr lang="en-GB" sz="2000" err="1">
                <a:latin typeface="Century Schoolbook"/>
                <a:ea typeface="Calibri"/>
                <a:cs typeface="Calibri"/>
              </a:rPr>
              <a:t>skillsstuggle</a:t>
            </a:r>
            <a:r>
              <a:rPr lang="en-GB" sz="2000" dirty="0">
                <a:latin typeface="Century Schoolbook"/>
                <a:ea typeface="Calibri"/>
                <a:cs typeface="Calibri"/>
              </a:rPr>
              <a:t> to use advanced functions (</a:t>
            </a:r>
            <a:r>
              <a:rPr lang="en-GB" sz="2000" b="1" i="1" dirty="0">
                <a:latin typeface="Century Schoolbook"/>
                <a:ea typeface="Calibri"/>
                <a:cs typeface="Calibri"/>
              </a:rPr>
              <a:t>limitation</a:t>
            </a:r>
            <a:r>
              <a:rPr lang="en-GB" sz="2000" dirty="0">
                <a:latin typeface="Century Schoolbook"/>
                <a:ea typeface="Calibri"/>
                <a:cs typeface="Calibri"/>
              </a:rPr>
              <a:t>: threatens patient safety). </a:t>
            </a:r>
          </a:p>
          <a:p>
            <a:endParaRPr lang="en-GB" sz="2400" dirty="0"/>
          </a:p>
          <a:p>
            <a:endParaRPr lang="en-GB" sz="240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99CBB45-1D0A-C825-ADF3-49A246699C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7573193"/>
              </p:ext>
            </p:extLst>
          </p:nvPr>
        </p:nvGraphicFramePr>
        <p:xfrm>
          <a:off x="339969" y="2602524"/>
          <a:ext cx="11496384" cy="576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7376">
                  <a:extLst>
                    <a:ext uri="{9D8B030D-6E8A-4147-A177-3AD203B41FA5}">
                      <a16:colId xmlns:a16="http://schemas.microsoft.com/office/drawing/2014/main" val="3676828163"/>
                    </a:ext>
                  </a:extLst>
                </a:gridCol>
                <a:gridCol w="1277376">
                  <a:extLst>
                    <a:ext uri="{9D8B030D-6E8A-4147-A177-3AD203B41FA5}">
                      <a16:colId xmlns:a16="http://schemas.microsoft.com/office/drawing/2014/main" val="2618410240"/>
                    </a:ext>
                  </a:extLst>
                </a:gridCol>
                <a:gridCol w="1277376">
                  <a:extLst>
                    <a:ext uri="{9D8B030D-6E8A-4147-A177-3AD203B41FA5}">
                      <a16:colId xmlns:a16="http://schemas.microsoft.com/office/drawing/2014/main" val="3775652085"/>
                    </a:ext>
                  </a:extLst>
                </a:gridCol>
                <a:gridCol w="1277376">
                  <a:extLst>
                    <a:ext uri="{9D8B030D-6E8A-4147-A177-3AD203B41FA5}">
                      <a16:colId xmlns:a16="http://schemas.microsoft.com/office/drawing/2014/main" val="519638743"/>
                    </a:ext>
                  </a:extLst>
                </a:gridCol>
                <a:gridCol w="1277376">
                  <a:extLst>
                    <a:ext uri="{9D8B030D-6E8A-4147-A177-3AD203B41FA5}">
                      <a16:colId xmlns:a16="http://schemas.microsoft.com/office/drawing/2014/main" val="2634042504"/>
                    </a:ext>
                  </a:extLst>
                </a:gridCol>
                <a:gridCol w="1277376">
                  <a:extLst>
                    <a:ext uri="{9D8B030D-6E8A-4147-A177-3AD203B41FA5}">
                      <a16:colId xmlns:a16="http://schemas.microsoft.com/office/drawing/2014/main" val="180331848"/>
                    </a:ext>
                  </a:extLst>
                </a:gridCol>
                <a:gridCol w="1277376">
                  <a:extLst>
                    <a:ext uri="{9D8B030D-6E8A-4147-A177-3AD203B41FA5}">
                      <a16:colId xmlns:a16="http://schemas.microsoft.com/office/drawing/2014/main" val="604169220"/>
                    </a:ext>
                  </a:extLst>
                </a:gridCol>
                <a:gridCol w="1277376">
                  <a:extLst>
                    <a:ext uri="{9D8B030D-6E8A-4147-A177-3AD203B41FA5}">
                      <a16:colId xmlns:a16="http://schemas.microsoft.com/office/drawing/2014/main" val="408868090"/>
                    </a:ext>
                  </a:extLst>
                </a:gridCol>
                <a:gridCol w="1277376">
                  <a:extLst>
                    <a:ext uri="{9D8B030D-6E8A-4147-A177-3AD203B41FA5}">
                      <a16:colId xmlns:a16="http://schemas.microsoft.com/office/drawing/2014/main" val="407611310"/>
                    </a:ext>
                  </a:extLst>
                </a:gridCol>
              </a:tblGrid>
              <a:tr h="503779">
                <a:tc>
                  <a:txBody>
                    <a:bodyPr/>
                    <a:lstStyle/>
                    <a:p>
                      <a:r>
                        <a:rPr lang="en-GB" dirty="0"/>
                        <a:t> Patient 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Patient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Medication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Dosage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Time(Morning)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Time(Afternoon)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Time(Evening)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Staff Initials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3774426"/>
                  </a:ext>
                </a:extLst>
              </a:tr>
              <a:tr h="503779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Mary Johnson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Metformin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500 mg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08:00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Calibri"/>
                        <a:buChar char="-"/>
                      </a:pPr>
                      <a:endParaRPr lang="en-GB" dirty="0"/>
                    </a:p>
                    <a:p>
                      <a:pPr marL="0" lvl="0" indent="0">
                        <a:buNone/>
                      </a:pPr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Check blood sugar before PM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4413443"/>
                  </a:ext>
                </a:extLst>
              </a:tr>
              <a:tr h="503779"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Alan Smith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Ramipril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 mg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09:00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Calibri"/>
                        <a:buChar char="-"/>
                      </a:pPr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KB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Monitor blood pressure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3243299"/>
                  </a:ext>
                </a:extLst>
              </a:tr>
              <a:tr h="503779"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Fatima Khan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Warfarin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 mg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14:00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Record INR weekly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9657369"/>
                  </a:ext>
                </a:extLst>
              </a:tr>
              <a:tr h="503779"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George Patel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Warfarin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 mg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08:00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14:01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PRN if pain </a:t>
                      </a:r>
                      <a:r>
                        <a:rPr lang="en-GB" dirty="0" err="1"/>
                        <a:t>persits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1382203"/>
                  </a:ext>
                </a:extLst>
              </a:tr>
              <a:tr h="50377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/>
                        <a:t>Dorothy Evans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/>
                        <a:t>Donepezil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/>
                        <a:t>10 mg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/>
                        <a:t>09:00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/>
                        <a:t>AJ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/>
                        <a:t>Dementia medication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28218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71462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88E36-EBD9-3778-2C9F-81490284D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502" y="543898"/>
            <a:ext cx="11137991" cy="701734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entury Schoolbook"/>
              </a:rPr>
              <a:t>MS TEAM AS A COLLABORATION TOOL</a:t>
            </a:r>
          </a:p>
        </p:txBody>
      </p:sp>
      <p:pic>
        <p:nvPicPr>
          <p:cNvPr id="8" name="Content Placeholder 7" descr="A computer with a logo on it&#10;&#10;AI-generated content may be incorrect.">
            <a:extLst>
              <a:ext uri="{FF2B5EF4-FFF2-40B4-BE49-F238E27FC236}">
                <a16:creationId xmlns:a16="http://schemas.microsoft.com/office/drawing/2014/main" id="{83CB2680-E836-020F-E763-E1D6366563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899031" y="1478091"/>
            <a:ext cx="4702541" cy="2734440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AFB3CCE-26C2-A484-697A-D867CC9D32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00600" y="5419048"/>
            <a:ext cx="4690593" cy="530412"/>
          </a:xfrm>
        </p:spPr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4B8E4F-9C96-34CB-7545-D7786E23B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A939E-80D8-41E0-82B2-FBD632075E90}" type="datetime1">
              <a:t>10/6/2025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AB192E-4520-EAC3-4EE1-F9F5FBB5A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232B65-A6A9-C402-5A3D-2E8D5A903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4</a:t>
            </a:fld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31FF35-0D16-1B6B-F9CC-B4A3DE14666A}"/>
              </a:ext>
            </a:extLst>
          </p:cNvPr>
          <p:cNvSpPr txBox="1"/>
          <p:nvPr/>
        </p:nvSpPr>
        <p:spPr>
          <a:xfrm>
            <a:off x="503997" y="1478392"/>
            <a:ext cx="5863475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>
                <a:latin typeface="Century Schoolbook"/>
              </a:rPr>
              <a:t>Enables video calls between staff and external doctors (</a:t>
            </a:r>
            <a:r>
              <a:rPr lang="en-US" b="1" i="1" dirty="0">
                <a:latin typeface="Century Schoolbook"/>
              </a:rPr>
              <a:t>Benefits:</a:t>
            </a:r>
            <a:r>
              <a:rPr lang="en-US" dirty="0">
                <a:latin typeface="Century Schoolbook"/>
              </a:rPr>
              <a:t> reduces delays in resident care).</a:t>
            </a:r>
          </a:p>
          <a:p>
            <a:endParaRPr lang="en-US" dirty="0">
              <a:latin typeface="Century Schoolbook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Century Schoolbook"/>
              </a:rPr>
              <a:t>Provides instant chat for urgent updates (</a:t>
            </a:r>
            <a:r>
              <a:rPr lang="en-US" b="1" i="1" dirty="0">
                <a:latin typeface="Century Schoolbook"/>
              </a:rPr>
              <a:t>Benefits:</a:t>
            </a:r>
            <a:r>
              <a:rPr lang="en-US" dirty="0">
                <a:latin typeface="Century Schoolbook"/>
              </a:rPr>
              <a:t> faster communication during emergencies) (Tamber, 2024).</a:t>
            </a:r>
          </a:p>
          <a:p>
            <a:pPr marL="285750" indent="-285750">
              <a:buFont typeface="Arial"/>
              <a:buChar char="•"/>
            </a:pPr>
            <a:endParaRPr lang="en-US" dirty="0">
              <a:latin typeface="Century Schoolbook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Century Schoolbook"/>
              </a:rPr>
              <a:t>Poor internet connection disrupts meetings (</a:t>
            </a:r>
            <a:r>
              <a:rPr lang="en-US" b="1" i="1" dirty="0">
                <a:latin typeface="Century Schoolbook"/>
              </a:rPr>
              <a:t>Limitation:</a:t>
            </a:r>
            <a:r>
              <a:rPr lang="en-US" dirty="0">
                <a:latin typeface="Century Schoolbook"/>
              </a:rPr>
              <a:t> delays critical discussions).</a:t>
            </a:r>
          </a:p>
          <a:p>
            <a:pPr marL="285750" indent="-285750">
              <a:buFont typeface="Arial"/>
              <a:buChar char="•"/>
            </a:pPr>
            <a:endParaRPr lang="en-US" dirty="0">
              <a:latin typeface="Century Schoolbook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Century Schoolbook"/>
              </a:rPr>
              <a:t>Some staff struggle with multiple channels (</a:t>
            </a:r>
            <a:r>
              <a:rPr lang="en-US" b="1" i="1" dirty="0">
                <a:latin typeface="Century Schoolbook"/>
              </a:rPr>
              <a:t>Limitations:</a:t>
            </a:r>
            <a:r>
              <a:rPr lang="en-US" dirty="0">
                <a:latin typeface="Century Schoolbook"/>
              </a:rPr>
              <a:t> lowers efficiency in teamwork).</a:t>
            </a:r>
          </a:p>
          <a:p>
            <a:endParaRPr lang="en-GB" dirty="0">
              <a:latin typeface="Neue Haas Grotesk Text Pro"/>
            </a:endParaRPr>
          </a:p>
          <a:p>
            <a:endParaRPr lang="en-GB" dirty="0">
              <a:latin typeface="Century Schoolbook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30CA03-AB3B-73AC-DD0F-C5F21CFEBD21}"/>
              </a:ext>
            </a:extLst>
          </p:cNvPr>
          <p:cNvSpPr txBox="1"/>
          <p:nvPr/>
        </p:nvSpPr>
        <p:spPr>
          <a:xfrm>
            <a:off x="6899275" y="4213225"/>
            <a:ext cx="4702175" cy="31750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971536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AC841-B23C-00E2-1278-1D82C88E6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38" y="1376200"/>
            <a:ext cx="5885550" cy="1900398"/>
          </a:xfrm>
        </p:spPr>
        <p:txBody>
          <a:bodyPr>
            <a:norm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1800" b="0" dirty="0">
                <a:latin typeface="Century Schoolbook"/>
                <a:ea typeface="Calibri"/>
                <a:cs typeface="Calibri"/>
              </a:rPr>
              <a:t>Staff struggle with Excel data entry for 200+ prescriptions (</a:t>
            </a:r>
            <a:r>
              <a:rPr lang="en-GB" sz="1800" i="1" dirty="0">
                <a:latin typeface="Century Schoolbook"/>
                <a:ea typeface="Calibri"/>
                <a:cs typeface="Calibri"/>
              </a:rPr>
              <a:t>Limitation:</a:t>
            </a:r>
            <a:r>
              <a:rPr lang="en-GB" sz="1800" b="0" dirty="0">
                <a:latin typeface="Century Schoolbook"/>
                <a:ea typeface="Calibri"/>
                <a:cs typeface="Calibri"/>
              </a:rPr>
              <a:t> delays and risks of  medication errors). </a:t>
            </a:r>
            <a:br>
              <a:rPr lang="en-GB" sz="1800" b="0" dirty="0">
                <a:latin typeface="Century Schoolbook"/>
                <a:ea typeface="Calibri"/>
                <a:cs typeface="Calibri"/>
              </a:rPr>
            </a:br>
            <a:br>
              <a:rPr lang="en-GB" sz="1800" b="0" dirty="0">
                <a:latin typeface="Century Schoolbook"/>
                <a:ea typeface="Calibri"/>
                <a:cs typeface="Calibri"/>
              </a:rPr>
            </a:br>
            <a:br>
              <a:rPr lang="en-GB" sz="1800" b="0" dirty="0">
                <a:latin typeface="Century Schoolbook"/>
                <a:ea typeface="Calibri"/>
                <a:cs typeface="Calibri"/>
              </a:rPr>
            </a:br>
            <a:br>
              <a:rPr lang="en-GB" sz="1800" b="0" dirty="0">
                <a:latin typeface="Century Schoolbook"/>
                <a:ea typeface="Calibri"/>
                <a:cs typeface="Calibri"/>
              </a:rPr>
            </a:br>
            <a:endParaRPr lang="en-GB" sz="1800" b="0" dirty="0">
              <a:latin typeface="Century Schoolbook"/>
              <a:ea typeface="Calibri"/>
              <a:cs typeface="Calibri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0ACB41-DEDF-C15E-88ED-6ADBD3613F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0137" y="334109"/>
            <a:ext cx="9156289" cy="105381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b="1" dirty="0">
                <a:latin typeface="Century Schoolbook"/>
              </a:rPr>
              <a:t>IMPACT OF LIMITED DIGITAL SKILLS AMONG STAFF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FF93BD-6B4E-B9D5-162C-23095A0B4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13B5A-5BB6-491C-B0EC-1806D690DD4C}" type="datetime1">
              <a:t>10/6/2025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48F5B2-C421-DA25-F825-A3A22866D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A5BE4F-E559-2017-18D5-82CACF1AA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5</a:t>
            </a:fld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063135-F63C-FF0F-5567-E4B05EC27FD0}"/>
              </a:ext>
            </a:extLst>
          </p:cNvPr>
          <p:cNvSpPr txBox="1"/>
          <p:nvPr/>
        </p:nvSpPr>
        <p:spPr>
          <a:xfrm>
            <a:off x="345983" y="2330532"/>
            <a:ext cx="5300504" cy="36933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>
                <a:latin typeface="Century Schoolbook"/>
              </a:rPr>
              <a:t>Some miss MS Teams notifications during shift handovers </a:t>
            </a:r>
            <a:r>
              <a:rPr lang="en-US" b="1" i="1" dirty="0">
                <a:latin typeface="Century Schoolbook"/>
              </a:rPr>
              <a:t>(Limitation:</a:t>
            </a:r>
            <a:r>
              <a:rPr lang="en-US" dirty="0">
                <a:latin typeface="Century Schoolbook"/>
              </a:rPr>
              <a:t> weak communication) (Urbaniak and Wanka,2023).</a:t>
            </a:r>
          </a:p>
          <a:p>
            <a:pPr marL="285750" indent="-285750">
              <a:buFont typeface="Arial"/>
              <a:buChar char="•"/>
            </a:pPr>
            <a:endParaRPr lang="en-US" dirty="0">
              <a:latin typeface="Century Schoolbook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Century Schoolbook"/>
              </a:rPr>
              <a:t>Digitally skilled staff manage Excel </a:t>
            </a:r>
            <a:r>
              <a:rPr lang="en-US" err="1">
                <a:latin typeface="Century Schoolbook"/>
              </a:rPr>
              <a:t>rotas</a:t>
            </a:r>
            <a:r>
              <a:rPr lang="en-US" dirty="0">
                <a:latin typeface="Century Schoolbook"/>
              </a:rPr>
              <a:t> more </a:t>
            </a:r>
            <a:r>
              <a:rPr lang="en-US" err="1">
                <a:latin typeface="Century Schoolbook"/>
              </a:rPr>
              <a:t>effeciently</a:t>
            </a:r>
            <a:r>
              <a:rPr lang="en-US" dirty="0">
                <a:latin typeface="Century Schoolbook"/>
              </a:rPr>
              <a:t> (</a:t>
            </a:r>
            <a:r>
              <a:rPr lang="en-US" b="1" i="1" dirty="0">
                <a:latin typeface="Century Schoolbook"/>
              </a:rPr>
              <a:t>Benefit</a:t>
            </a:r>
            <a:r>
              <a:rPr lang="en-US" dirty="0">
                <a:latin typeface="Century Schoolbook"/>
              </a:rPr>
              <a:t>: </a:t>
            </a:r>
            <a:r>
              <a:rPr lang="en-US" err="1">
                <a:latin typeface="Century Schoolbook"/>
              </a:rPr>
              <a:t>balenced</a:t>
            </a:r>
            <a:r>
              <a:rPr lang="en-US" dirty="0">
                <a:latin typeface="Century Schoolbook"/>
              </a:rPr>
              <a:t> workload planning).</a:t>
            </a:r>
          </a:p>
          <a:p>
            <a:pPr marL="285750" indent="-285750">
              <a:buFont typeface="Arial"/>
              <a:buChar char="•"/>
            </a:pPr>
            <a:endParaRPr lang="en-US" dirty="0">
              <a:latin typeface="Century Schoolbook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latin typeface="Century Schoolbook"/>
              </a:rPr>
              <a:t>Confident Teams users improve collaboration with doctors and therapists (</a:t>
            </a:r>
            <a:r>
              <a:rPr lang="en-US" b="1" i="1" dirty="0">
                <a:latin typeface="Century Schoolbook"/>
              </a:rPr>
              <a:t>Benefit</a:t>
            </a:r>
            <a:r>
              <a:rPr lang="en-US" dirty="0">
                <a:latin typeface="Century Schoolbook"/>
              </a:rPr>
              <a:t>: faster decision making).</a:t>
            </a:r>
          </a:p>
          <a:p>
            <a:pPr marL="285750" indent="-285750">
              <a:buFont typeface="Arial"/>
              <a:buChar char="•"/>
            </a:pPr>
            <a:endParaRPr lang="en-US" dirty="0">
              <a:latin typeface="Century Schoolbook"/>
            </a:endParaRPr>
          </a:p>
          <a:p>
            <a:pPr marL="285750" indent="-285750">
              <a:buFont typeface="Arial"/>
              <a:buChar char="•"/>
            </a:pPr>
            <a:endParaRPr lang="en-US" dirty="0">
              <a:latin typeface="Century Schoolbook"/>
            </a:endParaRPr>
          </a:p>
        </p:txBody>
      </p:sp>
      <p:pic>
        <p:nvPicPr>
          <p:cNvPr id="11" name="Picture 10" descr="A diagram of a network&#10;&#10;AI-generated content may be incorrect.">
            <a:extLst>
              <a:ext uri="{FF2B5EF4-FFF2-40B4-BE49-F238E27FC236}">
                <a16:creationId xmlns:a16="http://schemas.microsoft.com/office/drawing/2014/main" id="{B5B79FB6-D77A-96D3-AAD0-5BF53D24D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230877" y="1374531"/>
            <a:ext cx="5615231" cy="433167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7BB87BB-2197-596D-EB2F-C04587114DE7}"/>
              </a:ext>
            </a:extLst>
          </p:cNvPr>
          <p:cNvSpPr txBox="1"/>
          <p:nvPr/>
        </p:nvSpPr>
        <p:spPr>
          <a:xfrm>
            <a:off x="2092325" y="6515100"/>
            <a:ext cx="800735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3735896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68372A-D0EF-D248-791B-13765F2BA2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38" y="-733953"/>
            <a:ext cx="10738903" cy="3776091"/>
          </a:xfrm>
        </p:spPr>
        <p:txBody>
          <a:bodyPr>
            <a:norm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400" b="0" dirty="0">
                <a:latin typeface="Century Schoolbook"/>
              </a:rPr>
              <a:t>multi-factor authentication secures Excel</a:t>
            </a:r>
            <a:br>
              <a:rPr lang="en-GB" sz="2400" b="0" dirty="0">
                <a:latin typeface="Century Schoolbook"/>
              </a:rPr>
            </a:br>
            <a:r>
              <a:rPr lang="en-GB" sz="2400" b="0" dirty="0">
                <a:latin typeface="Century Schoolbook"/>
              </a:rPr>
              <a:t>and Teams logins (</a:t>
            </a:r>
            <a:r>
              <a:rPr lang="en-GB" sz="2400" i="1" dirty="0">
                <a:latin typeface="Century Schoolbook"/>
              </a:rPr>
              <a:t>Benefit:</a:t>
            </a:r>
            <a:r>
              <a:rPr lang="en-GB" sz="2400" b="0" dirty="0">
                <a:latin typeface="Century Schoolbook"/>
              </a:rPr>
              <a:t> prevents unauthorised access).</a:t>
            </a:r>
            <a:br>
              <a:rPr lang="en-GB" sz="2400" b="0" dirty="0">
                <a:latin typeface="Century Schoolbook"/>
              </a:rPr>
            </a:br>
            <a:br>
              <a:rPr lang="en-GB" sz="2000" b="0" dirty="0">
                <a:latin typeface="Century Schoolbook"/>
              </a:rPr>
            </a:br>
            <a:endParaRPr lang="en-GB" sz="2000" b="0" dirty="0">
              <a:latin typeface="Century Schoolbook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9678CD-DEDA-6743-1119-34C03D8E7C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0137" y="322386"/>
            <a:ext cx="10633397" cy="140550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>
                <a:latin typeface="Century Schoolbook"/>
              </a:rPr>
              <a:t>DIGITAL SAFETY CHECKLIST FOR SUNRISE RESIDENTIAL CARE HOME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D33D44-4088-1D97-3815-943F948DE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A36AD-C740-4423-8FF9-FD8C341B5FEA}" type="datetime1">
              <a:t>10/6/2025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E85F1C-931F-0B45-09EA-C8A3DBABF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BDDADF-F1D8-2283-293C-81AE49AE8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6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A232C4-3024-50B8-9F9D-FF3843ED2CE6}"/>
              </a:ext>
            </a:extLst>
          </p:cNvPr>
          <p:cNvSpPr txBox="1"/>
          <p:nvPr/>
        </p:nvSpPr>
        <p:spPr>
          <a:xfrm>
            <a:off x="334373" y="2633162"/>
            <a:ext cx="10915249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>
                <a:latin typeface="Century Schoolbook"/>
              </a:rPr>
              <a:t>Role-based access controls protect Excel care records (</a:t>
            </a:r>
            <a:r>
              <a:rPr lang="en-US" sz="2400" b="1" i="1" dirty="0">
                <a:latin typeface="Century Schoolbook"/>
              </a:rPr>
              <a:t>Benefit:</a:t>
            </a:r>
            <a:r>
              <a:rPr lang="en-US" sz="2400" dirty="0">
                <a:latin typeface="Century Schoolbook"/>
              </a:rPr>
              <a:t> ensures patient confidentiality).</a:t>
            </a:r>
            <a:endParaRPr lang="en-US" sz="2400">
              <a:latin typeface="Neue Haas Grotesk Text Pro"/>
            </a:endParaRPr>
          </a:p>
          <a:p>
            <a:pPr marL="342900" indent="-342900">
              <a:buFont typeface="Arial"/>
              <a:buChar char="•"/>
            </a:pPr>
            <a:endParaRPr lang="en-US" sz="2400" dirty="0">
              <a:latin typeface="Century Schoolbook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latin typeface="Century Schoolbook"/>
              </a:rPr>
              <a:t>Monitoring Teams chat prevents accidental sharing of resident data (</a:t>
            </a:r>
            <a:r>
              <a:rPr lang="en-US" sz="2400" b="1" i="1" dirty="0">
                <a:latin typeface="Century Schoolbook"/>
              </a:rPr>
              <a:t>Benefit:</a:t>
            </a:r>
            <a:r>
              <a:rPr lang="en-US" sz="2400" dirty="0">
                <a:latin typeface="Century Schoolbook"/>
              </a:rPr>
              <a:t> safer communication) (Carroll et al., 2022).</a:t>
            </a:r>
          </a:p>
          <a:p>
            <a:pPr marL="342900" indent="-342900">
              <a:buFont typeface="Arial"/>
              <a:buChar char="•"/>
            </a:pPr>
            <a:endParaRPr lang="en-US" sz="2400" dirty="0">
              <a:latin typeface="Century Schoolbook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latin typeface="Century Schoolbook"/>
              </a:rPr>
              <a:t>Extra security steps feel time consuming for some staff (</a:t>
            </a:r>
            <a:r>
              <a:rPr lang="en-US" sz="2400" b="1" i="1" dirty="0">
                <a:latin typeface="Century Schoolbook"/>
              </a:rPr>
              <a:t>Limitation:</a:t>
            </a:r>
            <a:r>
              <a:rPr lang="en-US" sz="2400" dirty="0">
                <a:latin typeface="Century Schoolbook"/>
              </a:rPr>
              <a:t> resistance or non-compliance).</a:t>
            </a:r>
          </a:p>
        </p:txBody>
      </p:sp>
    </p:spTree>
    <p:extLst>
      <p:ext uri="{BB962C8B-B14F-4D97-AF65-F5344CB8AC3E}">
        <p14:creationId xmlns:p14="http://schemas.microsoft.com/office/powerpoint/2010/main" val="667214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7EBB6-68B0-3014-B0E2-E612FE1CF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538" y="-2504138"/>
            <a:ext cx="9156288" cy="3776091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entury Schoolbook"/>
                <a:ea typeface="Calibri"/>
                <a:cs typeface="Calibri"/>
              </a:rPr>
              <a:t>CONCLUSION: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897F0D-14DA-2C80-E111-4E5FBEB4B3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2537" y="1400909"/>
            <a:ext cx="5709705" cy="48989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Char char="•"/>
            </a:pPr>
            <a:r>
              <a:rPr lang="en-GB" sz="2400" dirty="0">
                <a:latin typeface="Century Schoolbook"/>
              </a:rPr>
              <a:t>Excel improved scheduling, medication tracking, and daily efficiency. </a:t>
            </a:r>
          </a:p>
          <a:p>
            <a:pPr marL="342900" indent="-342900">
              <a:buChar char="•"/>
            </a:pPr>
            <a:r>
              <a:rPr lang="en-GB" sz="2400" dirty="0">
                <a:latin typeface="Century Schoolbook"/>
              </a:rPr>
              <a:t>The MS Teams  enhanced secure collaboration and access to care plans.</a:t>
            </a:r>
          </a:p>
          <a:p>
            <a:pPr marL="342900" indent="-342900">
              <a:buChar char="•"/>
            </a:pPr>
            <a:r>
              <a:rPr lang="en-GB" sz="2400" dirty="0">
                <a:latin typeface="Century Schoolbook"/>
              </a:rPr>
              <a:t>Limited digital literacy created risks and communication challenges.</a:t>
            </a:r>
          </a:p>
          <a:p>
            <a:pPr marL="342900" indent="-342900">
              <a:buChar char="•"/>
            </a:pPr>
            <a:endParaRPr lang="en-GB" sz="2400" dirty="0">
              <a:latin typeface="Century Schoolbook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3EBC89-81E0-D75E-28DA-C47BD13FB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6DF1D-ABC7-4650-93DF-88CAABA39FAC}" type="datetime1">
              <a:t>10/6/2025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9FBA2-231D-D00F-04CD-59CA2AF55B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C4EFB-AB71-143B-7089-D20DCE161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7</a:t>
            </a:fld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C09495-98A6-DA84-9178-5AEF3016F158}"/>
              </a:ext>
            </a:extLst>
          </p:cNvPr>
          <p:cNvSpPr txBox="1"/>
          <p:nvPr/>
        </p:nvSpPr>
        <p:spPr>
          <a:xfrm>
            <a:off x="5473700" y="7054850"/>
            <a:ext cx="6145213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pic>
        <p:nvPicPr>
          <p:cNvPr id="12" name="Picture 11" descr="A person and person sitting at a computer&#10;&#10;AI-generated content may be incorrect.">
            <a:extLst>
              <a:ext uri="{FF2B5EF4-FFF2-40B4-BE49-F238E27FC236}">
                <a16:creationId xmlns:a16="http://schemas.microsoft.com/office/drawing/2014/main" id="{4C0C697A-F18B-AA2C-65B2-AFA6EA7F0E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945564" y="858715"/>
            <a:ext cx="4772011" cy="437857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206158F-25DA-AB3D-CBC1-B97C4DF2BA24}"/>
              </a:ext>
            </a:extLst>
          </p:cNvPr>
          <p:cNvSpPr txBox="1"/>
          <p:nvPr/>
        </p:nvSpPr>
        <p:spPr>
          <a:xfrm>
            <a:off x="6945435" y="5413131"/>
            <a:ext cx="4772270" cy="141654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23217707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8B125-4865-B9DC-C6E0-E9B8E0858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815" y="-2832384"/>
            <a:ext cx="9156288" cy="3776091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entury Schoolbook"/>
              </a:rPr>
              <a:t>REFERENCE LIST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7D8493-EE5D-593C-AB13-A5AABADD7D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6353" y="920263"/>
            <a:ext cx="11700196" cy="5520307"/>
          </a:xfrm>
          <a:solidFill>
            <a:schemeClr val="tx1">
              <a:lumMod val="65000"/>
            </a:schemeClr>
          </a:solidFill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sz="2400" dirty="0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Carroll, F., </a:t>
            </a:r>
            <a:r>
              <a:rPr lang="en-GB" sz="2400" err="1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Adejobi</a:t>
            </a:r>
            <a:r>
              <a:rPr lang="en-GB" sz="2400" dirty="0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, J.A. and </a:t>
            </a:r>
            <a:r>
              <a:rPr lang="en-GB" sz="2400" err="1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Montasari</a:t>
            </a:r>
            <a:r>
              <a:rPr lang="en-GB" sz="2400" dirty="0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, R. (2022) 'How good are we at Detecting a Phishing Attack? Investigating the Evolving Phishing Attack Email and Why It Continues to Successfully Deceive Society', </a:t>
            </a:r>
            <a:r>
              <a:rPr lang="en-GB" sz="2400" i="1" dirty="0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SN Computer science</a:t>
            </a:r>
            <a:r>
              <a:rPr lang="en-GB" sz="2400" dirty="0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, 3(2). Available at: </a:t>
            </a:r>
            <a:r>
              <a:rPr lang="en-GB" sz="2400" u="sng" dirty="0">
                <a:solidFill>
                  <a:schemeClr val="bg1">
                    <a:lumMod val="76000"/>
                    <a:lumOff val="24000"/>
                  </a:schemeClr>
                </a:solidFill>
                <a:latin typeface="Century Schoolbook"/>
                <a:ea typeface="Calibri"/>
                <a:cs typeface="Calibri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https://doi.org/10.1007/s42979-022-01069-1</a:t>
            </a:r>
            <a:r>
              <a:rPr lang="en-GB" sz="2400" u="sng" dirty="0">
                <a:solidFill>
                  <a:schemeClr val="bg1">
                    <a:lumMod val="76000"/>
                    <a:lumOff val="24000"/>
                  </a:schemeClr>
                </a:solidFill>
                <a:latin typeface="Century Schoolbook"/>
                <a:ea typeface="Calibri"/>
                <a:cs typeface="Calibri"/>
              </a:rPr>
              <a:t>.</a:t>
            </a:r>
          </a:p>
          <a:p>
            <a:r>
              <a:rPr lang="en-GB" sz="2400" dirty="0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Cheng, C., Walsh, A., Jones, S., Matthews, S., Weerasooriya, D., Fernandes, R.J. and McKenzie, C.A. (2023) 'Development, implementation and evaluation of a seven-say clinical pharmacy service in a tertiary </a:t>
            </a:r>
            <a:r>
              <a:rPr lang="en-GB" sz="2400" err="1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referal</a:t>
            </a:r>
            <a:r>
              <a:rPr lang="en-GB" sz="2400" dirty="0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 teaching hospital during surge-2 of a COVID-19 pandemic', international journal of clinica</a:t>
            </a:r>
            <a:r>
              <a:rPr lang="en-GB" sz="2400" i="1" dirty="0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l Pharmacy</a:t>
            </a:r>
            <a:r>
              <a:rPr lang="en-GB" sz="2400" dirty="0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,45(2), pp.293-303. Available at: </a:t>
            </a:r>
            <a:r>
              <a:rPr lang="en-GB" sz="2400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Schoolbook"/>
                <a:ea typeface="Calibri"/>
                <a:cs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https://doi.org/10.1007/s11096-022-01475-8</a:t>
            </a:r>
          </a:p>
          <a:p>
            <a:r>
              <a:rPr lang="en-GB" sz="2400" dirty="0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Urbaniak, A. and </a:t>
            </a:r>
            <a:r>
              <a:rPr lang="en-GB" sz="2400" err="1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Wanka,A</a:t>
            </a:r>
            <a:r>
              <a:rPr lang="en-GB" sz="2400" dirty="0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. (2023) </a:t>
            </a:r>
            <a:r>
              <a:rPr lang="en-GB" sz="2400" i="1" dirty="0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Routledge International Handbook of Participatory Approaches in Ageing Reasearch. </a:t>
            </a:r>
            <a:r>
              <a:rPr lang="en-GB" sz="2400" dirty="0">
                <a:solidFill>
                  <a:schemeClr val="bg1"/>
                </a:solidFill>
                <a:latin typeface="Century Schoolbook"/>
                <a:ea typeface="Calibri"/>
                <a:cs typeface="Calibri"/>
              </a:rPr>
              <a:t>London: Routledge. Available at: </a:t>
            </a:r>
            <a:r>
              <a:rPr lang="en-GB" sz="2400" u="sng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Schoolbook"/>
                <a:ea typeface="Calibri"/>
                <a:cs typeface="Calibri"/>
              </a:rPr>
              <a:t>https://doi.org/10.4324/9781003254829.</a:t>
            </a:r>
          </a:p>
          <a:p>
            <a:endParaRPr lang="en-GB" sz="2400" dirty="0">
              <a:solidFill>
                <a:schemeClr val="bg1">
                  <a:lumMod val="85000"/>
                  <a:lumOff val="15000"/>
                </a:schemeClr>
              </a:solidFill>
              <a:latin typeface="Century Schoolbook"/>
              <a:ea typeface="Calibri"/>
              <a:cs typeface="Calibri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F9062-5D1C-9E2E-A769-97760574D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1E5BC-0904-4830-98A8-8A1D70166830}" type="datetime1">
              <a:t>10/6/2025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427C83-AEA4-3948-C124-8A224043B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D5C76A-D9D4-4A68-4282-D8E6DE680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359320"/>
      </p:ext>
    </p:extLst>
  </p:cSld>
  <p:clrMapOvr>
    <a:masterClrMapping/>
  </p:clrMapOvr>
</p:sld>
</file>

<file path=ppt/theme/theme1.xml><?xml version="1.0" encoding="utf-8"?>
<a:theme xmlns:a="http://schemas.openxmlformats.org/drawingml/2006/main" name="DylanVTI">
  <a:themeElements>
    <a:clrScheme name="DylanVTI">
      <a:dk1>
        <a:sysClr val="windowText" lastClr="000000"/>
      </a:dk1>
      <a:lt1>
        <a:sysClr val="window" lastClr="FFFFFF"/>
      </a:lt1>
      <a:dk2>
        <a:srgbClr val="1A1A33"/>
      </a:dk2>
      <a:lt2>
        <a:srgbClr val="EEFFE3"/>
      </a:lt2>
      <a:accent1>
        <a:srgbClr val="5C40EF"/>
      </a:accent1>
      <a:accent2>
        <a:srgbClr val="B8A0F8"/>
      </a:accent2>
      <a:accent3>
        <a:srgbClr val="00C777"/>
      </a:accent3>
      <a:accent4>
        <a:srgbClr val="005A66"/>
      </a:accent4>
      <a:accent5>
        <a:srgbClr val="9956EA"/>
      </a:accent5>
      <a:accent6>
        <a:srgbClr val="9BBB25"/>
      </a:accent6>
      <a:hlink>
        <a:srgbClr val="674CF0"/>
      </a:hlink>
      <a:folHlink>
        <a:srgbClr val="B53699"/>
      </a:folHlink>
    </a:clrScheme>
    <a:fontScheme name="DylanVTI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Dylan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ylanVTI" id="{CD0E21EA-FD0B-4FCD-9D95-B274E3CB7535}" vid="{F2F2D961-94DA-46D9-ABD7-77D6D5FB2C2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DylanVTI</vt:lpstr>
      <vt:lpstr>LCHS4007 Digital Skills &amp; Research Methods Assessment 1</vt:lpstr>
      <vt:lpstr>Introduction</vt:lpstr>
      <vt:lpstr>MS EXCEL FOR EFFICIENCY AT SUNRISE RESIDENTIAL CARE HOME</vt:lpstr>
      <vt:lpstr>MS TEAM AS A COLLABORATION TOOL</vt:lpstr>
      <vt:lpstr>Staff struggle with Excel data entry for 200+ prescriptions (Limitation: delays and risks of  medication errors).     </vt:lpstr>
      <vt:lpstr>multi-factor authentication secures Excel and Teams logins (Benefit: prevents unauthorised access).  </vt:lpstr>
      <vt:lpstr>CONCLUSION: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1221</cp:revision>
  <dcterms:created xsi:type="dcterms:W3CDTF">2025-10-04T16:49:36Z</dcterms:created>
  <dcterms:modified xsi:type="dcterms:W3CDTF">2025-10-06T08:35:03Z</dcterms:modified>
</cp:coreProperties>
</file>