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12192000"/>
  <p:embeddedFontLst>
    <p:embeddedFont>
      <p:font typeface="Geist Bold" pitchFamily="2" charset="77"/>
      <p:regular r:id="rId17"/>
      <p:bold r:id="rId18"/>
    </p:embeddedFont>
    <p:embeddedFont>
      <p:font typeface="Raleway" pitchFamily="2" charset="77"/>
      <p:regular r:id="rId19"/>
      <p:bold r:id="rId20"/>
      <p:italic r:id="rId21"/>
      <p:boldItalic r:id="rId22"/>
    </p:embeddedFont>
    <p:embeddedFont>
      <p:font typeface="Raleway Bold" pitchFamily="2" charset="77"/>
      <p:regular r:id="rId23"/>
      <p:bold r:id="rId24"/>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DDE1"/>
    <a:srgbClr val="EDEF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94"/>
    <p:restoredTop sz="73516"/>
  </p:normalViewPr>
  <p:slideViewPr>
    <p:cSldViewPr snapToGrid="0" snapToObjects="1">
      <p:cViewPr>
        <p:scale>
          <a:sx n="120" d="100"/>
          <a:sy n="120" d="100"/>
        </p:scale>
        <p:origin x="1760"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1925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Introduce the project title: </a:t>
            </a:r>
            <a:r>
              <a:rPr lang="en-GB" b="1" dirty="0"/>
              <a:t>Certfolio</a:t>
            </a:r>
            <a:endParaRPr lang="en-GB" dirty="0"/>
          </a:p>
          <a:p>
            <a:pPr>
              <a:buFont typeface="Arial" panose="020B0604020202020204" pitchFamily="34" charset="0"/>
              <a:buChar char="•"/>
            </a:pPr>
            <a:r>
              <a:rPr lang="en-GB" dirty="0"/>
              <a:t> Explain that it is your interim viva presentation</a:t>
            </a:r>
          </a:p>
          <a:p>
            <a:pPr>
              <a:buFont typeface="Arial" panose="020B0604020202020204" pitchFamily="34" charset="0"/>
              <a:buChar char="•"/>
            </a:pPr>
            <a:r>
              <a:rPr lang="en-GB" dirty="0"/>
              <a:t> Mention that the project is about professional identity, verification, and portfolio evidence for IT professionals</a:t>
            </a:r>
          </a:p>
          <a:p>
            <a:pPr>
              <a:buFont typeface="Arial" panose="020B0604020202020204" pitchFamily="34" charset="0"/>
              <a:buChar char="•"/>
            </a:pPr>
            <a:r>
              <a:rPr lang="en-GB" dirty="0"/>
              <a:t> Keep this slide brief and move quickly into the project context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Certfolio is designed as a cloud-based professional identity platform</a:t>
            </a:r>
          </a:p>
          <a:p>
            <a:pPr>
              <a:buFont typeface="Arial" panose="020B0604020202020204" pitchFamily="34" charset="0"/>
              <a:buChar char="•"/>
            </a:pPr>
            <a:r>
              <a:rPr lang="en-GB" dirty="0"/>
              <a:t> The main idea is to bring together profile details, certifications, skills, and project evidence</a:t>
            </a:r>
          </a:p>
          <a:p>
            <a:pPr>
              <a:buFont typeface="Arial" panose="020B0604020202020204" pitchFamily="34" charset="0"/>
              <a:buChar char="•"/>
            </a:pPr>
            <a:r>
              <a:rPr lang="en-GB" dirty="0"/>
              <a:t> Explain that the platform is aimed at IT professionals who need to present their abilities clearly </a:t>
            </a:r>
          </a:p>
          <a:p>
            <a:pPr>
              <a:buFont typeface="Arial" panose="020B0604020202020204" pitchFamily="34" charset="0"/>
              <a:buChar char="•"/>
            </a:pPr>
            <a:r>
              <a:rPr lang="en-GB" dirty="0"/>
              <a:t> Mention that the focus is not just on listing achievements, but giving them structure and context</a:t>
            </a:r>
          </a:p>
          <a:p>
            <a:endParaRPr lang="en-GB"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IT professionals often use multiple platforms to show their experience</a:t>
            </a:r>
          </a:p>
          <a:p>
            <a:pPr>
              <a:buFont typeface="Arial" panose="020B0604020202020204" pitchFamily="34" charset="0"/>
              <a:buChar char="•"/>
            </a:pPr>
            <a:r>
              <a:rPr lang="en-GB" dirty="0"/>
              <a:t> LinkedIn, GitHub, CVs, portfolio websites, and certification platforms are all separated</a:t>
            </a:r>
          </a:p>
          <a:p>
            <a:pPr>
              <a:buFont typeface="Arial" panose="020B0604020202020204" pitchFamily="34" charset="0"/>
              <a:buChar char="•"/>
            </a:pPr>
            <a:r>
              <a:rPr lang="en-GB" dirty="0"/>
              <a:t> This makes a person’s professional identity fragmented</a:t>
            </a:r>
          </a:p>
          <a:p>
            <a:pPr>
              <a:buFont typeface="Arial" panose="020B0604020202020204" pitchFamily="34" charset="0"/>
              <a:buChar char="•"/>
            </a:pPr>
            <a:r>
              <a:rPr lang="en-GB" dirty="0"/>
              <a:t> Employers or recruiters may have to check several places to understand someone’s skills </a:t>
            </a:r>
          </a:p>
          <a:p>
            <a:pPr>
              <a:buFont typeface="Arial" panose="020B0604020202020204" pitchFamily="34" charset="0"/>
              <a:buChar char="•"/>
            </a:pPr>
            <a:r>
              <a:rPr lang="en-GB" dirty="0"/>
              <a:t> Certfolio tries to reduce this fragmentation by bringing key evidence into one structured place</a:t>
            </a:r>
          </a:p>
          <a:p>
            <a:pPr>
              <a:buFont typeface="Arial" panose="020B0604020202020204" pitchFamily="34" charset="0"/>
              <a:buChar char="•"/>
            </a:pPr>
            <a:r>
              <a:rPr lang="en-GB" dirty="0"/>
              <a:t> The project also supports your own career development because it demonstrates secure authentication, database design, cloud-based development, and user-focused platform design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The aim is to design, build, and evaluate a prototype of Certfolio </a:t>
            </a:r>
          </a:p>
          <a:p>
            <a:pPr>
              <a:buFont typeface="Arial" panose="020B0604020202020204" pitchFamily="34" charset="0"/>
              <a:buChar char="•"/>
            </a:pPr>
            <a:r>
              <a:rPr lang="en-GB" dirty="0"/>
              <a:t> Objective 1 focuses on understanding the academic and industry background</a:t>
            </a:r>
          </a:p>
          <a:p>
            <a:pPr>
              <a:buFont typeface="Arial" panose="020B0604020202020204" pitchFamily="34" charset="0"/>
              <a:buChar char="•"/>
            </a:pPr>
            <a:r>
              <a:rPr lang="en-GB" dirty="0"/>
              <a:t> Objective 2 looks at the limitations of existing platforms</a:t>
            </a:r>
          </a:p>
          <a:p>
            <a:pPr>
              <a:buFont typeface="Arial" panose="020B0604020202020204" pitchFamily="34" charset="0"/>
              <a:buChar char="•"/>
            </a:pPr>
            <a:r>
              <a:rPr lang="en-GB" dirty="0"/>
              <a:t> Objective 3 is the practical development objective: building authentication, profile settings, certifications, and project evidence</a:t>
            </a:r>
          </a:p>
          <a:p>
            <a:pPr>
              <a:buFont typeface="Arial" panose="020B0604020202020204" pitchFamily="34" charset="0"/>
              <a:buChar char="•"/>
            </a:pPr>
            <a:r>
              <a:rPr lang="en-GB" dirty="0"/>
              <a:t> Objective 4 focuses on evaluating whether the prototype is usable, clear, trustworthy, and relevant</a:t>
            </a:r>
          </a:p>
          <a:p>
            <a:pPr>
              <a:buFont typeface="Arial" panose="020B0604020202020204" pitchFamily="34" charset="0"/>
              <a:buChar char="•"/>
            </a:pPr>
            <a:r>
              <a:rPr lang="en-GB" dirty="0"/>
              <a:t> Mention that the objectives combine both research and development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Research has focused on employability, digital credentials, professional identity, and personal branding</a:t>
            </a:r>
          </a:p>
          <a:p>
            <a:pPr>
              <a:buFont typeface="Arial" panose="020B0604020202020204" pitchFamily="34" charset="0"/>
              <a:buChar char="•"/>
            </a:pPr>
            <a:r>
              <a:rPr lang="en-GB" dirty="0"/>
              <a:t> Skills-based hiring is important because employers increasingly look for evidence of ability, not just qualifications</a:t>
            </a:r>
          </a:p>
          <a:p>
            <a:pPr>
              <a:buFont typeface="Arial" panose="020B0604020202020204" pitchFamily="34" charset="0"/>
              <a:buChar char="•"/>
            </a:pPr>
            <a:r>
              <a:rPr lang="en-GB" dirty="0"/>
              <a:t> Digital credentials are useful, but they are often tied to issuer platforms</a:t>
            </a:r>
          </a:p>
          <a:p>
            <a:pPr>
              <a:buFont typeface="Arial" panose="020B0604020202020204" pitchFamily="34" charset="0"/>
              <a:buChar char="•"/>
            </a:pPr>
            <a:r>
              <a:rPr lang="en-GB" dirty="0"/>
              <a:t> Human Capital Theory helps explain the value of education, skills, and experience</a:t>
            </a:r>
          </a:p>
          <a:p>
            <a:pPr>
              <a:buFont typeface="Arial" panose="020B0604020202020204" pitchFamily="34" charset="0"/>
              <a:buChar char="•"/>
            </a:pPr>
            <a:r>
              <a:rPr lang="en-GB" dirty="0"/>
              <a:t> Signalling Theory helps explain how certifications and portfolio evidence communicate ability to employers</a:t>
            </a:r>
          </a:p>
          <a:p>
            <a:pPr>
              <a:buFont typeface="Arial" panose="020B0604020202020204" pitchFamily="34" charset="0"/>
              <a:buChar char="•"/>
            </a:pPr>
            <a:r>
              <a:rPr lang="en-GB" dirty="0"/>
              <a:t> Existing platforms solve parts of the problem, but they do not fully combine verification, evidence, and personal control</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Credly and Accredible are strong for verified credentials, but they are more issuer-centred</a:t>
            </a:r>
          </a:p>
          <a:p>
            <a:pPr>
              <a:buFont typeface="Arial" panose="020B0604020202020204" pitchFamily="34" charset="0"/>
              <a:buChar char="•"/>
            </a:pPr>
            <a:r>
              <a:rPr lang="en-GB" dirty="0"/>
              <a:t> </a:t>
            </a:r>
            <a:r>
              <a:rPr lang="en-GB" dirty="0" err="1"/>
              <a:t>Linktree</a:t>
            </a:r>
            <a:r>
              <a:rPr lang="en-GB" dirty="0"/>
              <a:t> and Carrd are flexible, but they do not provide professional trust or verification</a:t>
            </a:r>
          </a:p>
          <a:p>
            <a:pPr>
              <a:buFont typeface="Arial" panose="020B0604020202020204" pitchFamily="34" charset="0"/>
              <a:buChar char="•"/>
            </a:pPr>
            <a:r>
              <a:rPr lang="en-GB" dirty="0"/>
              <a:t> GitHub is useful for technical evidence, but it can be hard for non-technical recruiters to interpret</a:t>
            </a:r>
          </a:p>
          <a:p>
            <a:pPr>
              <a:buFont typeface="Arial" panose="020B0604020202020204" pitchFamily="34" charset="0"/>
              <a:buChar char="•"/>
            </a:pPr>
            <a:r>
              <a:rPr lang="en-GB" dirty="0"/>
              <a:t> Certfolio is positioned between these tools</a:t>
            </a:r>
          </a:p>
          <a:p>
            <a:pPr>
              <a:buFont typeface="Arial" panose="020B0604020202020204" pitchFamily="34" charset="0"/>
              <a:buChar char="•"/>
            </a:pPr>
            <a:r>
              <a:rPr lang="en-GB" dirty="0"/>
              <a:t> The goal is to combine professional identity, credentials, and project evidence in a clearer format</a:t>
            </a:r>
          </a:p>
          <a:p>
            <a:pPr>
              <a:buFont typeface="Arial" panose="020B0604020202020204" pitchFamily="34" charset="0"/>
              <a:buChar char="•"/>
            </a:pPr>
            <a:r>
              <a:rPr lang="en-GB" dirty="0"/>
              <a:t> Be honest that Certfolio is still a prototype and needs completion and evaluation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The current stage focuses on the authenticated user-side foundation</a:t>
            </a:r>
          </a:p>
          <a:p>
            <a:pPr>
              <a:buFont typeface="Arial" panose="020B0604020202020204" pitchFamily="34" charset="0"/>
              <a:buChar char="•"/>
            </a:pPr>
            <a:r>
              <a:rPr lang="en-GB" dirty="0"/>
              <a:t> Authentication with MFA has been built to support secure access</a:t>
            </a:r>
          </a:p>
          <a:p>
            <a:pPr>
              <a:buFont typeface="Arial" panose="020B0604020202020204" pitchFamily="34" charset="0"/>
              <a:buChar char="•"/>
            </a:pPr>
            <a:r>
              <a:rPr lang="en-GB" dirty="0"/>
              <a:t> The database structure has been created to support the main platform areas</a:t>
            </a:r>
          </a:p>
          <a:p>
            <a:pPr>
              <a:buFont typeface="Arial" panose="020B0604020202020204" pitchFamily="34" charset="0"/>
              <a:buChar char="•"/>
            </a:pPr>
            <a:r>
              <a:rPr lang="en-GB" dirty="0"/>
              <a:t> Profile settings allow users to manage their professional information</a:t>
            </a:r>
          </a:p>
          <a:p>
            <a:pPr>
              <a:buFont typeface="Arial" panose="020B0604020202020204" pitchFamily="34" charset="0"/>
              <a:buChar char="•"/>
            </a:pPr>
            <a:r>
              <a:rPr lang="en-GB" dirty="0"/>
              <a:t> Certification management allows credentials to be recorded in a structured way</a:t>
            </a:r>
          </a:p>
          <a:p>
            <a:pPr>
              <a:buFont typeface="Arial" panose="020B0604020202020204" pitchFamily="34" charset="0"/>
              <a:buChar char="•"/>
            </a:pPr>
            <a:r>
              <a:rPr lang="en-GB" dirty="0"/>
              <a:t> Project evidence management allows users to connect skills to practical work</a:t>
            </a:r>
          </a:p>
          <a:p>
            <a:pPr>
              <a:buFont typeface="Arial" panose="020B0604020202020204" pitchFamily="34" charset="0"/>
              <a:buChar char="•"/>
            </a:pPr>
            <a:r>
              <a:rPr lang="en-GB" dirty="0"/>
              <a:t> The public profile is not complete yet and is planned for the next phase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Use this slide to show that the project is not just theoretical</a:t>
            </a:r>
          </a:p>
          <a:p>
            <a:pPr>
              <a:buFont typeface="Arial" panose="020B0604020202020204" pitchFamily="34" charset="0"/>
              <a:buChar char="•"/>
            </a:pPr>
            <a:r>
              <a:rPr lang="en-GB" dirty="0"/>
              <a:t> Authentication and MFA demonstrate the security side of the platform</a:t>
            </a:r>
          </a:p>
          <a:p>
            <a:pPr>
              <a:buFont typeface="Arial" panose="020B0604020202020204" pitchFamily="34" charset="0"/>
              <a:buChar char="•"/>
            </a:pPr>
            <a:r>
              <a:rPr lang="en-GB" dirty="0"/>
              <a:t> This is important because the platform handles professional identity and user-owned information</a:t>
            </a:r>
          </a:p>
          <a:p>
            <a:pPr>
              <a:buFont typeface="Arial" panose="020B0604020202020204" pitchFamily="34" charset="0"/>
              <a:buChar char="•"/>
            </a:pPr>
            <a:r>
              <a:rPr lang="en-GB" dirty="0"/>
              <a:t> Profile settings are the starting point for building a structured professional identity</a:t>
            </a:r>
          </a:p>
          <a:p>
            <a:pPr>
              <a:buFont typeface="Arial" panose="020B0604020202020204" pitchFamily="34" charset="0"/>
              <a:buChar char="•"/>
            </a:pPr>
            <a:r>
              <a:rPr lang="en-GB" dirty="0"/>
              <a:t> Mention that this area helps users control how their information is presented</a:t>
            </a:r>
          </a:p>
          <a:p>
            <a:pPr>
              <a:buFont typeface="Arial" panose="020B0604020202020204" pitchFamily="34" charset="0"/>
              <a:buChar char="•"/>
            </a:pPr>
            <a:r>
              <a:rPr lang="en-GB" dirty="0"/>
              <a:t> Explain that this forms the base for the public-facing profile later</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Certification management supports the structured recording of professional credentials</a:t>
            </a:r>
          </a:p>
          <a:p>
            <a:pPr>
              <a:buFont typeface="Arial" panose="020B0604020202020204" pitchFamily="34" charset="0"/>
              <a:buChar char="•"/>
            </a:pPr>
            <a:r>
              <a:rPr lang="en-GB" dirty="0"/>
              <a:t> This helps separate certifications from general profile claims</a:t>
            </a:r>
          </a:p>
          <a:p>
            <a:pPr>
              <a:buFont typeface="Arial" panose="020B0604020202020204" pitchFamily="34" charset="0"/>
              <a:buChar char="•"/>
            </a:pPr>
            <a:r>
              <a:rPr lang="en-GB" dirty="0"/>
              <a:t> Project evidence gives users a way to support their skills with practical examples</a:t>
            </a:r>
          </a:p>
          <a:p>
            <a:pPr>
              <a:buFont typeface="Arial" panose="020B0604020202020204" pitchFamily="34" charset="0"/>
              <a:buChar char="•"/>
            </a:pPr>
            <a:r>
              <a:rPr lang="en-GB" dirty="0"/>
              <a:t> This is important because skills alone can be vague unless supported by real work</a:t>
            </a:r>
          </a:p>
          <a:p>
            <a:pPr>
              <a:buFont typeface="Arial" panose="020B0604020202020204" pitchFamily="34" charset="0"/>
              <a:buChar char="•"/>
            </a:pPr>
            <a:r>
              <a:rPr lang="en-GB" dirty="0"/>
              <a:t> Evidence could include project descriptions, links, supporting files, or explanations of what was built</a:t>
            </a:r>
          </a:p>
          <a:p>
            <a:pPr>
              <a:buFont typeface="Arial" panose="020B0604020202020204" pitchFamily="34" charset="0"/>
              <a:buChar char="•"/>
            </a:pPr>
            <a:r>
              <a:rPr lang="en-GB" dirty="0"/>
              <a:t> This section supports the trust and clarity goals of the project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The project uses iterative prototyping</a:t>
            </a:r>
          </a:p>
          <a:p>
            <a:pPr>
              <a:buFont typeface="Arial" panose="020B0604020202020204" pitchFamily="34" charset="0"/>
              <a:buChar char="•"/>
            </a:pPr>
            <a:r>
              <a:rPr lang="en-GB" dirty="0"/>
              <a:t> This means the system is designed, built, reviewed, and refined in stages</a:t>
            </a:r>
          </a:p>
          <a:p>
            <a:pPr>
              <a:buFont typeface="Arial" panose="020B0604020202020204" pitchFamily="34" charset="0"/>
              <a:buChar char="•"/>
            </a:pPr>
            <a:r>
              <a:rPr lang="en-GB" dirty="0"/>
              <a:t> Secondary research and competitor analysis helped define the problem </a:t>
            </a:r>
          </a:p>
          <a:p>
            <a:pPr>
              <a:buFont typeface="Arial" panose="020B0604020202020204" pitchFamily="34" charset="0"/>
              <a:buChar char="•"/>
            </a:pPr>
            <a:r>
              <a:rPr lang="en-GB" dirty="0"/>
              <a:t> Requirements analysis and system design shaped what the prototype should include</a:t>
            </a:r>
          </a:p>
          <a:p>
            <a:pPr>
              <a:buFont typeface="Arial" panose="020B0604020202020204" pitchFamily="34" charset="0"/>
              <a:buChar char="•"/>
            </a:pPr>
            <a:r>
              <a:rPr lang="en-GB" dirty="0"/>
              <a:t> The evaluation will use scenario-based testing</a:t>
            </a:r>
          </a:p>
          <a:p>
            <a:pPr>
              <a:buFont typeface="Arial" panose="020B0604020202020204" pitchFamily="34" charset="0"/>
              <a:buChar char="•"/>
            </a:pPr>
            <a:r>
              <a:rPr lang="en-GB" dirty="0"/>
              <a:t> Example scenarios include adding a certification, editing profile information, adding project evidence, and checking how clearly the system separates verified and self-declared information</a:t>
            </a:r>
          </a:p>
          <a:p>
            <a:pPr>
              <a:buFont typeface="Arial" panose="020B0604020202020204" pitchFamily="34" charset="0"/>
              <a:buChar char="•"/>
            </a:pPr>
            <a:r>
              <a:rPr lang="en-GB" dirty="0"/>
              <a:t> The main evaluation criteria are usability, trust, clarity, and relevance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Research and problem definition started in February and March</a:t>
            </a:r>
          </a:p>
          <a:p>
            <a:pPr>
              <a:buFont typeface="Arial" panose="020B0604020202020204" pitchFamily="34" charset="0"/>
              <a:buChar char="•"/>
            </a:pPr>
            <a:r>
              <a:rPr lang="en-GB" dirty="0"/>
              <a:t> April focused on literature review and competitor analysis</a:t>
            </a:r>
          </a:p>
          <a:p>
            <a:pPr>
              <a:buFont typeface="Arial" panose="020B0604020202020204" pitchFamily="34" charset="0"/>
              <a:buChar char="•"/>
            </a:pPr>
            <a:r>
              <a:rPr lang="en-GB" dirty="0"/>
              <a:t> May focused on requirements and system design</a:t>
            </a:r>
          </a:p>
          <a:p>
            <a:pPr>
              <a:buFont typeface="Arial" panose="020B0604020202020204" pitchFamily="34" charset="0"/>
              <a:buChar char="•"/>
            </a:pPr>
            <a:r>
              <a:rPr lang="en-GB" dirty="0"/>
              <a:t> June focused on development of the authenticated foundation</a:t>
            </a:r>
          </a:p>
          <a:p>
            <a:pPr>
              <a:buFont typeface="Arial" panose="020B0604020202020204" pitchFamily="34" charset="0"/>
              <a:buChar char="•"/>
            </a:pPr>
            <a:r>
              <a:rPr lang="en-GB" dirty="0"/>
              <a:t> July will focus on public profile development, UI refinement, testing, evaluation, and final report writing </a:t>
            </a:r>
          </a:p>
          <a:p>
            <a:pPr>
              <a:buFont typeface="Arial" panose="020B0604020202020204" pitchFamily="34" charset="0"/>
              <a:buChar char="•"/>
            </a:pPr>
            <a:r>
              <a:rPr lang="en-GB" dirty="0"/>
              <a:t> Remaining work includes building the public Certfolio profile, adding visibility controls, developing the recruiter/employer view, refining UI flows, completing evaluation, and preparing the final demo</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Certfolio responds to the problem of fragmented professional identity</a:t>
            </a:r>
          </a:p>
          <a:p>
            <a:pPr>
              <a:buFont typeface="Arial" panose="020B0604020202020204" pitchFamily="34" charset="0"/>
              <a:buChar char="•"/>
            </a:pPr>
            <a:r>
              <a:rPr lang="en-GB" dirty="0"/>
              <a:t> The project has already established the authenticated foundation </a:t>
            </a:r>
          </a:p>
          <a:p>
            <a:pPr>
              <a:buFont typeface="Arial" panose="020B0604020202020204" pitchFamily="34" charset="0"/>
              <a:buChar char="•"/>
            </a:pPr>
            <a:r>
              <a:rPr lang="en-GB" dirty="0"/>
              <a:t> Completed areas include MFA, database structure, profile settings, certifications, and project evidence</a:t>
            </a:r>
          </a:p>
          <a:p>
            <a:pPr>
              <a:buFont typeface="Arial" panose="020B0604020202020204" pitchFamily="34" charset="0"/>
              <a:buChar char="•"/>
            </a:pPr>
            <a:r>
              <a:rPr lang="en-GB" dirty="0"/>
              <a:t> The next stage is focused on making the platform useful outside the private dashboard</a:t>
            </a:r>
          </a:p>
          <a:p>
            <a:pPr>
              <a:buFont typeface="Arial" panose="020B0604020202020204" pitchFamily="34" charset="0"/>
              <a:buChar char="•"/>
            </a:pPr>
            <a:r>
              <a:rPr lang="en-GB" dirty="0"/>
              <a:t> The public profile and recruiter view are important because they are where the value of the platform becomes visible</a:t>
            </a:r>
          </a:p>
          <a:p>
            <a:pPr>
              <a:buFont typeface="Arial" panose="020B0604020202020204" pitchFamily="34" charset="0"/>
              <a:buChar char="•"/>
            </a:pPr>
            <a:r>
              <a:rPr lang="en-GB" dirty="0"/>
              <a:t> The final evaluation will assess whether the platform improves clarity, trust, and relevance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Mention that the project is supported by both academic and industry sources</a:t>
            </a:r>
          </a:p>
          <a:p>
            <a:pPr>
              <a:buFont typeface="Arial" panose="020B0604020202020204" pitchFamily="34" charset="0"/>
              <a:buChar char="•"/>
            </a:pPr>
            <a:r>
              <a:rPr lang="en-GB" dirty="0"/>
              <a:t> Spence supports the idea of signalling ability through credentials and evidence</a:t>
            </a:r>
          </a:p>
          <a:p>
            <a:pPr>
              <a:buFont typeface="Arial" panose="020B0604020202020204" pitchFamily="34" charset="0"/>
              <a:buChar char="•"/>
            </a:pPr>
            <a:r>
              <a:rPr lang="en-GB" dirty="0"/>
              <a:t> Becker supports the value of skills, education, and professional development</a:t>
            </a:r>
          </a:p>
          <a:p>
            <a:pPr>
              <a:buFont typeface="Arial" panose="020B0604020202020204" pitchFamily="34" charset="0"/>
              <a:buChar char="•"/>
            </a:pPr>
            <a:r>
              <a:rPr lang="en-GB" dirty="0"/>
              <a:t> Personal branding literature supports the professional identity side of the project</a:t>
            </a:r>
          </a:p>
          <a:p>
            <a:pPr>
              <a:buFont typeface="Arial" panose="020B0604020202020204" pitchFamily="34" charset="0"/>
              <a:buChar char="•"/>
            </a:pPr>
            <a:r>
              <a:rPr lang="en-GB" dirty="0"/>
              <a:t> Open Badges and digital credential sources support the technical and standards-based background</a:t>
            </a:r>
          </a:p>
          <a:p>
            <a:pPr>
              <a:buFont typeface="Arial" panose="020B0604020202020204" pitchFamily="34" charset="0"/>
              <a:buChar char="•"/>
            </a:pPr>
            <a:r>
              <a:rPr lang="en-GB" dirty="0"/>
              <a:t> Jobs for the Future supports the wider issue that credentials can lack value or clarity without context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dirty="0"/>
              <a:t> Thank the audience</a:t>
            </a:r>
          </a:p>
          <a:p>
            <a:pPr>
              <a:buFont typeface="Arial" panose="020B0604020202020204" pitchFamily="34" charset="0"/>
              <a:buChar char="•"/>
            </a:pPr>
            <a:r>
              <a:rPr lang="en-GB" dirty="0"/>
              <a:t> Invite questions about the research, prototype, methodology, or next development phase</a:t>
            </a:r>
          </a:p>
          <a:p>
            <a:pPr>
              <a:buFont typeface="Arial" panose="020B0604020202020204" pitchFamily="34" charset="0"/>
              <a:buChar char="•"/>
            </a:pPr>
            <a:r>
              <a:rPr lang="en-GB" dirty="0"/>
              <a:t> Be ready to discuss what has been completed and what still needs to be built </a:t>
            </a:r>
          </a:p>
          <a:p>
            <a:pPr>
              <a:buFont typeface="Arial" panose="020B0604020202020204" pitchFamily="34" charset="0"/>
              <a:buChar char="•"/>
            </a:pPr>
            <a:r>
              <a:rPr lang="en-GB" dirty="0"/>
              <a:t> Also be ready to explain why the public profile is planned for the next stage rather than already completed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BDC4D9"/>
          </a:solidFill>
          <a:ln/>
        </p:spPr>
        <p:txBody>
          <a:bodyPr/>
          <a:lstStyle/>
          <a:p>
            <a:endParaRPr lang="en-US"/>
          </a:p>
        </p:txBody>
      </p:sp>
      <p:sp>
        <p:nvSpPr>
          <p:cNvPr id="3" name="Shape 1"/>
          <p:cNvSpPr/>
          <p:nvPr/>
        </p:nvSpPr>
        <p:spPr>
          <a:xfrm>
            <a:off x="0" y="0"/>
            <a:ext cx="12191695" cy="6858000"/>
          </a:xfrm>
          <a:prstGeom prst="rect">
            <a:avLst/>
          </a:prstGeom>
          <a:solidFill>
            <a:srgbClr val="FFFFFF"/>
          </a:solidFill>
          <a:ln/>
        </p:spPr>
        <p:txBody>
          <a:bodyPr/>
          <a:lstStyle/>
          <a:p>
            <a:endParaRPr lang="en-US"/>
          </a:p>
        </p:txBody>
      </p:sp>
      <p:pic>
        <p:nvPicPr>
          <p:cNvPr id="4" name="Image 0" descr="preencoded.png"/>
          <p:cNvPicPr>
            <a:picLocks noChangeAspect="1"/>
          </p:cNvPicPr>
          <p:nvPr/>
        </p:nvPicPr>
        <p:blipFill>
          <a:blip r:embed="rId2"/>
          <a:stretch>
            <a:fillRect/>
          </a:stretch>
        </p:blipFill>
        <p:spPr>
          <a:xfrm>
            <a:off x="0" y="0"/>
            <a:ext cx="12191695" cy="6858000"/>
          </a:xfrm>
          <a:prstGeom prst="rect">
            <a:avLst/>
          </a:prstGeom>
        </p:spPr>
      </p:pic>
      <p:sp>
        <p:nvSpPr>
          <p:cNvPr id="5" name="Shape 2"/>
          <p:cNvSpPr>
            <a:spLocks noGrp="1" noRot="1" noMove="1" noResize="1" noEditPoints="1" noAdjustHandles="1" noChangeArrowheads="1" noChangeShapeType="1"/>
          </p:cNvSpPr>
          <p:nvPr/>
        </p:nvSpPr>
        <p:spPr>
          <a:xfrm>
            <a:off x="-1" y="0"/>
            <a:ext cx="12191695" cy="6858000"/>
          </a:xfrm>
          <a:prstGeom prst="rect">
            <a:avLst/>
          </a:prstGeom>
          <a:gradFill flip="none" rotWithShape="1">
            <a:gsLst>
              <a:gs pos="0">
                <a:schemeClr val="accent1">
                  <a:lumMod val="5000"/>
                  <a:lumOff val="95000"/>
                  <a:alpha val="0"/>
                </a:schemeClr>
              </a:gs>
              <a:gs pos="68004">
                <a:srgbClr val="FFFFFF">
                  <a:alpha val="90045"/>
                </a:srgbClr>
              </a:gs>
              <a:gs pos="36000">
                <a:srgbClr val="FFFFFF">
                  <a:alpha val="70000"/>
                </a:srgbClr>
              </a:gs>
              <a:gs pos="99000">
                <a:schemeClr val="bg1"/>
              </a:gs>
            </a:gsLst>
            <a:lin ang="5400000" scaled="1"/>
            <a:tileRect/>
          </a:gradFill>
          <a:ln/>
        </p:spPr>
        <p:txBody>
          <a:body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master 2">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BDC4D9"/>
          </a:solidFill>
          <a:ln/>
        </p:spPr>
      </p:sp>
      <p:sp>
        <p:nvSpPr>
          <p:cNvPr id="3" name="Shape 1"/>
          <p:cNvSpPr/>
          <p:nvPr/>
        </p:nvSpPr>
        <p:spPr>
          <a:xfrm>
            <a:off x="0" y="0"/>
            <a:ext cx="12191695" cy="6858000"/>
          </a:xfrm>
          <a:prstGeom prst="rect">
            <a:avLst/>
          </a:prstGeom>
          <a:solidFill>
            <a:srgbClr val="ECEFF4"/>
          </a:solid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9.sv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9.sv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661475" y="3930972"/>
            <a:ext cx="4626157" cy="451842"/>
          </a:xfrm>
          <a:prstGeom prst="rect">
            <a:avLst/>
          </a:prstGeom>
          <a:noFill/>
          <a:ln/>
        </p:spPr>
        <p:txBody>
          <a:bodyPr wrap="none" lIns="0" tIns="0" rIns="0" bIns="0" rtlCol="0" anchor="t"/>
          <a:lstStyle/>
          <a:p>
            <a:pPr marL="0" indent="0" algn="l">
              <a:lnSpc>
                <a:spcPct val="94000"/>
              </a:lnSpc>
              <a:buNone/>
            </a:pPr>
            <a:r>
              <a:rPr lang="en-US" sz="2800" b="1" dirty="0">
                <a:solidFill>
                  <a:srgbClr val="33353B"/>
                </a:solidFill>
                <a:latin typeface="Geist Bold" pitchFamily="34" charset="0"/>
                <a:ea typeface="Geist Bold" pitchFamily="34" charset="-122"/>
                <a:cs typeface="Geist Bold" pitchFamily="34" charset="-120"/>
              </a:rPr>
              <a:t>Certfolio</a:t>
            </a:r>
            <a:endParaRPr lang="en-US" sz="3600" dirty="0"/>
          </a:p>
        </p:txBody>
      </p:sp>
      <p:sp>
        <p:nvSpPr>
          <p:cNvPr id="3" name="Text 1"/>
          <p:cNvSpPr/>
          <p:nvPr/>
        </p:nvSpPr>
        <p:spPr>
          <a:xfrm>
            <a:off x="661475" y="4445876"/>
            <a:ext cx="10868745" cy="1564639"/>
          </a:xfrm>
          <a:prstGeom prst="rect">
            <a:avLst/>
          </a:prstGeom>
          <a:noFill/>
          <a:ln/>
        </p:spPr>
        <p:txBody>
          <a:bodyPr wrap="square" lIns="0" tIns="0" rIns="0" bIns="0" rtlCol="0" anchor="t">
            <a:normAutofit lnSpcReduction="10000"/>
          </a:bodyPr>
          <a:lstStyle/>
          <a:p>
            <a:pPr marL="0" indent="0" algn="l">
              <a:lnSpc>
                <a:spcPct val="94000"/>
              </a:lnSpc>
              <a:buNone/>
            </a:pPr>
            <a:r>
              <a:rPr lang="en-US" sz="4000" b="1" dirty="0">
                <a:solidFill>
                  <a:srgbClr val="0068A8"/>
                </a:solidFill>
                <a:latin typeface="Geist Bold" pitchFamily="34" charset="0"/>
                <a:ea typeface="Geist Bold" pitchFamily="34" charset="-122"/>
                <a:cs typeface="Geist Bold" pitchFamily="34" charset="-120"/>
              </a:rPr>
              <a:t>Designing and Evaluating a Verifiable Professional Identity Platform for IT Professionals</a:t>
            </a:r>
            <a:endParaRPr lang="en-US" sz="4000" dirty="0"/>
          </a:p>
        </p:txBody>
      </p:sp>
      <p:sp>
        <p:nvSpPr>
          <p:cNvPr id="4" name="Text 2"/>
          <p:cNvSpPr/>
          <p:nvPr/>
        </p:nvSpPr>
        <p:spPr>
          <a:xfrm>
            <a:off x="661475" y="6073577"/>
            <a:ext cx="11478330"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Independent Project Interim Viva · BSc Applied Computing · Marius-Catalin Bobitiu · July 2026</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7947" y="-21976"/>
            <a:ext cx="12268438" cy="2976959"/>
          </a:xfrm>
          <a:prstGeom prst="rect">
            <a:avLst/>
          </a:prstGeom>
        </p:spPr>
      </p:pic>
      <p:sp>
        <p:nvSpPr>
          <p:cNvPr id="21" name="Rectangle 20">
            <a:extLst>
              <a:ext uri="{FF2B5EF4-FFF2-40B4-BE49-F238E27FC236}">
                <a16:creationId xmlns:a16="http://schemas.microsoft.com/office/drawing/2014/main" id="{0ABFBE7C-AEC1-BFD5-26D4-A76075640E0A}"/>
              </a:ext>
            </a:extLst>
          </p:cNvPr>
          <p:cNvSpPr>
            <a:spLocks noGrp="1" noRot="1" noMove="1" noResize="1" noEditPoints="1" noAdjustHandles="1" noChangeArrowheads="1" noChangeShapeType="1"/>
          </p:cNvSpPr>
          <p:nvPr/>
        </p:nvSpPr>
        <p:spPr>
          <a:xfrm>
            <a:off x="-27947" y="-21976"/>
            <a:ext cx="12268438" cy="2976959"/>
          </a:xfrm>
          <a:prstGeom prst="rect">
            <a:avLst/>
          </a:prstGeom>
          <a:solidFill>
            <a:srgbClr val="EDEFF4">
              <a:alpha val="20000"/>
            </a:srgbClr>
          </a:solidFill>
          <a:ln w="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0"/>
          <p:cNvSpPr/>
          <p:nvPr/>
        </p:nvSpPr>
        <p:spPr>
          <a:xfrm>
            <a:off x="661475" y="3071962"/>
            <a:ext cx="3621989" cy="338832"/>
          </a:xfrm>
          <a:prstGeom prst="rect">
            <a:avLst/>
          </a:prstGeom>
          <a:noFill/>
          <a:ln/>
        </p:spPr>
        <p:txBody>
          <a:bodyPr wrap="none" lIns="0" tIns="0" rIns="0" bIns="0" rtlCol="0" anchor="t"/>
          <a:lstStyle/>
          <a:p>
            <a:pPr marL="0" indent="0" algn="l">
              <a:lnSpc>
                <a:spcPct val="94000"/>
              </a:lnSpc>
              <a:buNone/>
            </a:pPr>
            <a:r>
              <a:rPr lang="en-US" sz="3200" b="1" dirty="0">
                <a:solidFill>
                  <a:srgbClr val="0068A8"/>
                </a:solidFill>
                <a:latin typeface="Geist Bold" pitchFamily="34" charset="0"/>
                <a:ea typeface="Geist Bold" pitchFamily="34" charset="-122"/>
                <a:cs typeface="Geist Bold" pitchFamily="34" charset="-120"/>
              </a:rPr>
              <a:t>Project Overview</a:t>
            </a:r>
            <a:endParaRPr lang="en-US" sz="3200" dirty="0"/>
          </a:p>
        </p:txBody>
      </p:sp>
      <p:sp>
        <p:nvSpPr>
          <p:cNvPr id="4" name="Text 1"/>
          <p:cNvSpPr/>
          <p:nvPr/>
        </p:nvSpPr>
        <p:spPr>
          <a:xfrm>
            <a:off x="661475" y="3583607"/>
            <a:ext cx="11478330" cy="173633"/>
          </a:xfrm>
          <a:prstGeom prst="rect">
            <a:avLst/>
          </a:prstGeom>
          <a:noFill/>
          <a:ln/>
        </p:spPr>
        <p:txBody>
          <a:bodyPr wrap="none" lIns="0" tIns="0" rIns="0" bIns="0" rtlCol="0" anchor="t"/>
          <a:lstStyle/>
          <a:p>
            <a:pPr marL="0" indent="0" algn="l">
              <a:lnSpc>
                <a:spcPct val="102000"/>
              </a:lnSpc>
              <a:buNone/>
            </a:pPr>
            <a:r>
              <a:rPr lang="en-US" sz="1100" dirty="0">
                <a:solidFill>
                  <a:srgbClr val="33353B"/>
                </a:solidFill>
                <a:latin typeface="Raleway" pitchFamily="34" charset="0"/>
                <a:ea typeface="Raleway" pitchFamily="34" charset="-122"/>
                <a:cs typeface="Raleway" pitchFamily="34" charset="-120"/>
              </a:rPr>
              <a:t>Certfolio is a cloud-based professional identity platform for IT professionals. It brings together four main identity elements in a single structured environment:</a:t>
            </a:r>
            <a:endParaRPr lang="en-US" sz="1100" dirty="0"/>
          </a:p>
        </p:txBody>
      </p:sp>
      <p:sp>
        <p:nvSpPr>
          <p:cNvPr id="5" name="Shape 2"/>
          <p:cNvSpPr/>
          <p:nvPr/>
        </p:nvSpPr>
        <p:spPr>
          <a:xfrm>
            <a:off x="661475" y="4103688"/>
            <a:ext cx="5381193" cy="996950"/>
          </a:xfrm>
          <a:prstGeom prst="roundRect">
            <a:avLst>
              <a:gd name="adj" fmla="val 21330"/>
            </a:avLst>
          </a:prstGeom>
          <a:solidFill>
            <a:srgbClr val="DCEEFA"/>
          </a:solidFill>
          <a:ln w="6350">
            <a:solidFill>
              <a:srgbClr val="B2D2E5"/>
            </a:solidFill>
            <a:prstDash val="solid"/>
          </a:ln>
          <a:effectLst>
            <a:outerShdw blurRad="101600" dist="17780" dir="2700000" algn="bl" rotWithShape="0">
              <a:srgbClr val="B2D2E5">
                <a:alpha val="100000"/>
              </a:srgbClr>
            </a:outerShdw>
          </a:effectLst>
        </p:spPr>
        <p:txBody>
          <a:bodyPr/>
          <a:lstStyle/>
          <a:p>
            <a:endParaRPr lang="en-US"/>
          </a:p>
        </p:txBody>
      </p:sp>
      <p:sp>
        <p:nvSpPr>
          <p:cNvPr id="6" name="Shape 3"/>
          <p:cNvSpPr/>
          <p:nvPr/>
        </p:nvSpPr>
        <p:spPr>
          <a:xfrm>
            <a:off x="809506" y="4251722"/>
            <a:ext cx="425241" cy="425252"/>
          </a:xfrm>
          <a:prstGeom prst="ellipse">
            <a:avLst/>
          </a:prstGeom>
          <a:solidFill>
            <a:srgbClr val="0068A8"/>
          </a:solidFill>
          <a:ln/>
        </p:spPr>
        <p:txBody>
          <a:bodyPr/>
          <a:lstStyle/>
          <a:p>
            <a:endParaRPr lang="en-US"/>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482" y="4368701"/>
            <a:ext cx="191289" cy="191294"/>
          </a:xfrm>
          <a:prstGeom prst="rect">
            <a:avLst/>
          </a:prstGeom>
        </p:spPr>
      </p:pic>
      <p:sp>
        <p:nvSpPr>
          <p:cNvPr id="8" name="Text 4"/>
          <p:cNvSpPr/>
          <p:nvPr/>
        </p:nvSpPr>
        <p:spPr>
          <a:xfrm>
            <a:off x="809506" y="4783237"/>
            <a:ext cx="1506202" cy="169366"/>
          </a:xfrm>
          <a:prstGeom prst="rect">
            <a:avLst/>
          </a:prstGeom>
          <a:noFill/>
          <a:ln/>
        </p:spPr>
        <p:txBody>
          <a:bodyPr wrap="none" lIns="0" tIns="0" rIns="0" bIns="0" rtlCol="0" anchor="t"/>
          <a:lstStyle/>
          <a:p>
            <a:pPr marL="0" indent="0" algn="l">
              <a:lnSpc>
                <a:spcPct val="94000"/>
              </a:lnSpc>
              <a:buNone/>
            </a:pPr>
            <a:r>
              <a:rPr lang="en-US" sz="1150" b="1" dirty="0">
                <a:solidFill>
                  <a:srgbClr val="33353B"/>
                </a:solidFill>
                <a:latin typeface="Geist Bold" pitchFamily="34" charset="0"/>
                <a:ea typeface="Geist Bold" pitchFamily="34" charset="-122"/>
                <a:cs typeface="Geist Bold" pitchFamily="34" charset="-120"/>
              </a:rPr>
              <a:t>Profile Information</a:t>
            </a:r>
            <a:endParaRPr lang="en-US" sz="1150" dirty="0"/>
          </a:p>
        </p:txBody>
      </p:sp>
      <p:sp>
        <p:nvSpPr>
          <p:cNvPr id="9" name="Shape 5"/>
          <p:cNvSpPr/>
          <p:nvPr/>
        </p:nvSpPr>
        <p:spPr>
          <a:xfrm>
            <a:off x="6148928" y="4103688"/>
            <a:ext cx="5381292" cy="996950"/>
          </a:xfrm>
          <a:prstGeom prst="roundRect">
            <a:avLst>
              <a:gd name="adj" fmla="val 21330"/>
            </a:avLst>
          </a:prstGeom>
          <a:solidFill>
            <a:srgbClr val="DCEEFA"/>
          </a:solidFill>
          <a:ln w="6350">
            <a:solidFill>
              <a:srgbClr val="B2D2E5"/>
            </a:solidFill>
            <a:prstDash val="solid"/>
          </a:ln>
          <a:effectLst>
            <a:outerShdw blurRad="101600" dist="17780" dir="2700000" algn="bl" rotWithShape="0">
              <a:srgbClr val="B2D2E5">
                <a:alpha val="100000"/>
              </a:srgbClr>
            </a:outerShdw>
          </a:effectLst>
        </p:spPr>
        <p:txBody>
          <a:bodyPr/>
          <a:lstStyle/>
          <a:p>
            <a:endParaRPr lang="en-US"/>
          </a:p>
        </p:txBody>
      </p:sp>
      <p:sp>
        <p:nvSpPr>
          <p:cNvPr id="10" name="Shape 6"/>
          <p:cNvSpPr/>
          <p:nvPr/>
        </p:nvSpPr>
        <p:spPr>
          <a:xfrm>
            <a:off x="6296959" y="4251722"/>
            <a:ext cx="425241" cy="425252"/>
          </a:xfrm>
          <a:prstGeom prst="ellipse">
            <a:avLst/>
          </a:prstGeom>
          <a:solidFill>
            <a:srgbClr val="0068A8"/>
          </a:solidFill>
          <a:ln/>
        </p:spPr>
        <p:txBody>
          <a:bodyPr/>
          <a:lstStyle/>
          <a:p>
            <a:endParaRPr lang="en-US"/>
          </a:p>
        </p:txBody>
      </p:sp>
      <p:pic>
        <p:nvPicPr>
          <p:cNvPr id="1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413935" y="4368701"/>
            <a:ext cx="191289" cy="191294"/>
          </a:xfrm>
          <a:prstGeom prst="rect">
            <a:avLst/>
          </a:prstGeom>
        </p:spPr>
      </p:pic>
      <p:sp>
        <p:nvSpPr>
          <p:cNvPr id="12" name="Text 7"/>
          <p:cNvSpPr/>
          <p:nvPr/>
        </p:nvSpPr>
        <p:spPr>
          <a:xfrm>
            <a:off x="6296959" y="4783237"/>
            <a:ext cx="1506202" cy="169366"/>
          </a:xfrm>
          <a:prstGeom prst="rect">
            <a:avLst/>
          </a:prstGeom>
          <a:noFill/>
          <a:ln/>
        </p:spPr>
        <p:txBody>
          <a:bodyPr wrap="none" lIns="0" tIns="0" rIns="0" bIns="0" rtlCol="0" anchor="t"/>
          <a:lstStyle/>
          <a:p>
            <a:pPr marL="0" indent="0" algn="l">
              <a:lnSpc>
                <a:spcPct val="94000"/>
              </a:lnSpc>
              <a:buNone/>
            </a:pPr>
            <a:r>
              <a:rPr lang="en-US" sz="1150" b="1" dirty="0">
                <a:solidFill>
                  <a:srgbClr val="33353B"/>
                </a:solidFill>
                <a:latin typeface="Geist Bold" pitchFamily="34" charset="0"/>
                <a:ea typeface="Geist Bold" pitchFamily="34" charset="-122"/>
                <a:cs typeface="Geist Bold" pitchFamily="34" charset="-120"/>
              </a:rPr>
              <a:t>Certifications</a:t>
            </a:r>
            <a:endParaRPr lang="en-US" sz="1150" dirty="0"/>
          </a:p>
        </p:txBody>
      </p:sp>
      <p:sp>
        <p:nvSpPr>
          <p:cNvPr id="13" name="Shape 8"/>
          <p:cNvSpPr/>
          <p:nvPr/>
        </p:nvSpPr>
        <p:spPr>
          <a:xfrm>
            <a:off x="661475" y="5206901"/>
            <a:ext cx="5381193" cy="996950"/>
          </a:xfrm>
          <a:prstGeom prst="roundRect">
            <a:avLst>
              <a:gd name="adj" fmla="val 21330"/>
            </a:avLst>
          </a:prstGeom>
          <a:solidFill>
            <a:srgbClr val="DCEEFA"/>
          </a:solidFill>
          <a:ln w="6350">
            <a:solidFill>
              <a:srgbClr val="B2D2E5"/>
            </a:solidFill>
            <a:prstDash val="solid"/>
          </a:ln>
          <a:effectLst>
            <a:outerShdw blurRad="101600" dist="17780" dir="2700000" algn="bl" rotWithShape="0">
              <a:srgbClr val="B2D2E5">
                <a:alpha val="100000"/>
              </a:srgbClr>
            </a:outerShdw>
          </a:effectLst>
        </p:spPr>
        <p:txBody>
          <a:bodyPr/>
          <a:lstStyle/>
          <a:p>
            <a:endParaRPr lang="en-US"/>
          </a:p>
        </p:txBody>
      </p:sp>
      <p:sp>
        <p:nvSpPr>
          <p:cNvPr id="14" name="Shape 9"/>
          <p:cNvSpPr/>
          <p:nvPr/>
        </p:nvSpPr>
        <p:spPr>
          <a:xfrm>
            <a:off x="809506" y="5354935"/>
            <a:ext cx="425241" cy="425252"/>
          </a:xfrm>
          <a:prstGeom prst="ellipse">
            <a:avLst/>
          </a:prstGeom>
          <a:solidFill>
            <a:srgbClr val="0068A8"/>
          </a:solidFill>
          <a:ln/>
        </p:spPr>
        <p:txBody>
          <a:bodyPr/>
          <a:lstStyle/>
          <a:p>
            <a:endParaRPr lang="en-US"/>
          </a:p>
        </p:txBody>
      </p:sp>
      <p:pic>
        <p:nvPicPr>
          <p:cNvPr id="1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26482" y="5471914"/>
            <a:ext cx="191289" cy="191294"/>
          </a:xfrm>
          <a:prstGeom prst="rect">
            <a:avLst/>
          </a:prstGeom>
        </p:spPr>
      </p:pic>
      <p:sp>
        <p:nvSpPr>
          <p:cNvPr id="16" name="Text 10"/>
          <p:cNvSpPr/>
          <p:nvPr/>
        </p:nvSpPr>
        <p:spPr>
          <a:xfrm>
            <a:off x="809506" y="5886450"/>
            <a:ext cx="1506202" cy="169366"/>
          </a:xfrm>
          <a:prstGeom prst="rect">
            <a:avLst/>
          </a:prstGeom>
          <a:noFill/>
          <a:ln/>
        </p:spPr>
        <p:txBody>
          <a:bodyPr wrap="none" lIns="0" tIns="0" rIns="0" bIns="0" rtlCol="0" anchor="t"/>
          <a:lstStyle/>
          <a:p>
            <a:pPr marL="0" indent="0" algn="l">
              <a:lnSpc>
                <a:spcPct val="94000"/>
              </a:lnSpc>
              <a:buNone/>
            </a:pPr>
            <a:r>
              <a:rPr lang="en-US" sz="1150" b="1" dirty="0">
                <a:solidFill>
                  <a:srgbClr val="33353B"/>
                </a:solidFill>
                <a:latin typeface="Geist Bold" pitchFamily="34" charset="0"/>
                <a:ea typeface="Geist Bold" pitchFamily="34" charset="-122"/>
                <a:cs typeface="Geist Bold" pitchFamily="34" charset="-120"/>
              </a:rPr>
              <a:t>Skills</a:t>
            </a:r>
            <a:endParaRPr lang="en-US" sz="1150" dirty="0"/>
          </a:p>
        </p:txBody>
      </p:sp>
      <p:sp>
        <p:nvSpPr>
          <p:cNvPr id="17" name="Shape 11"/>
          <p:cNvSpPr/>
          <p:nvPr/>
        </p:nvSpPr>
        <p:spPr>
          <a:xfrm>
            <a:off x="6148928" y="5206901"/>
            <a:ext cx="5381292" cy="996950"/>
          </a:xfrm>
          <a:prstGeom prst="roundRect">
            <a:avLst>
              <a:gd name="adj" fmla="val 21330"/>
            </a:avLst>
          </a:prstGeom>
          <a:solidFill>
            <a:srgbClr val="DCEEFA"/>
          </a:solidFill>
          <a:ln w="6350">
            <a:solidFill>
              <a:srgbClr val="B2D2E5"/>
            </a:solidFill>
            <a:prstDash val="solid"/>
          </a:ln>
          <a:effectLst>
            <a:outerShdw blurRad="101600" dist="17780" dir="2700000" algn="bl" rotWithShape="0">
              <a:srgbClr val="B2D2E5">
                <a:alpha val="100000"/>
              </a:srgbClr>
            </a:outerShdw>
          </a:effectLst>
        </p:spPr>
        <p:txBody>
          <a:bodyPr/>
          <a:lstStyle/>
          <a:p>
            <a:endParaRPr lang="en-US"/>
          </a:p>
        </p:txBody>
      </p:sp>
      <p:sp>
        <p:nvSpPr>
          <p:cNvPr id="18" name="Shape 12"/>
          <p:cNvSpPr/>
          <p:nvPr/>
        </p:nvSpPr>
        <p:spPr>
          <a:xfrm>
            <a:off x="6296959" y="5354935"/>
            <a:ext cx="425241" cy="425252"/>
          </a:xfrm>
          <a:prstGeom prst="ellipse">
            <a:avLst/>
          </a:prstGeom>
          <a:solidFill>
            <a:srgbClr val="0068A8"/>
          </a:solidFill>
          <a:ln/>
        </p:spPr>
        <p:txBody>
          <a:bodyPr/>
          <a:lstStyle/>
          <a:p>
            <a:endParaRPr lang="en-US"/>
          </a:p>
        </p:txBody>
      </p:sp>
      <p:pic>
        <p:nvPicPr>
          <p:cNvPr id="19"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413935" y="5471914"/>
            <a:ext cx="191289" cy="191294"/>
          </a:xfrm>
          <a:prstGeom prst="rect">
            <a:avLst/>
          </a:prstGeom>
        </p:spPr>
      </p:pic>
      <p:sp>
        <p:nvSpPr>
          <p:cNvPr id="20" name="Text 13"/>
          <p:cNvSpPr/>
          <p:nvPr/>
        </p:nvSpPr>
        <p:spPr>
          <a:xfrm>
            <a:off x="6296959" y="5886450"/>
            <a:ext cx="1506202" cy="169366"/>
          </a:xfrm>
          <a:prstGeom prst="rect">
            <a:avLst/>
          </a:prstGeom>
          <a:noFill/>
          <a:ln/>
        </p:spPr>
        <p:txBody>
          <a:bodyPr wrap="none" lIns="0" tIns="0" rIns="0" bIns="0" rtlCol="0" anchor="t"/>
          <a:lstStyle/>
          <a:p>
            <a:pPr marL="0" indent="0" algn="l">
              <a:lnSpc>
                <a:spcPct val="94000"/>
              </a:lnSpc>
              <a:buNone/>
            </a:pPr>
            <a:r>
              <a:rPr lang="en-US" sz="1150" b="1" dirty="0">
                <a:solidFill>
                  <a:srgbClr val="33353B"/>
                </a:solidFill>
                <a:latin typeface="Geist Bold" pitchFamily="34" charset="0"/>
                <a:ea typeface="Geist Bold" pitchFamily="34" charset="-122"/>
                <a:cs typeface="Geist Bold" pitchFamily="34" charset="-120"/>
              </a:rPr>
              <a:t>Project Evidence</a:t>
            </a:r>
            <a:endParaRPr lang="en-US" sz="11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61475" y="1162447"/>
            <a:ext cx="5032348" cy="451842"/>
          </a:xfrm>
          <a:prstGeom prst="rect">
            <a:avLst/>
          </a:prstGeom>
          <a:noFill/>
          <a:ln/>
        </p:spPr>
        <p:txBody>
          <a:bodyPr wrap="none" lIns="0" tIns="0" rIns="0" bIns="0" rtlCol="0" anchor="t"/>
          <a:lstStyle/>
          <a:p>
            <a:pPr marL="0" indent="0" algn="l">
              <a:lnSpc>
                <a:spcPct val="94000"/>
              </a:lnSpc>
              <a:buNone/>
            </a:pPr>
            <a:r>
              <a:rPr lang="en-US" sz="3200" b="1" dirty="0">
                <a:solidFill>
                  <a:srgbClr val="0068A8"/>
                </a:solidFill>
                <a:latin typeface="Geist Bold" pitchFamily="34" charset="0"/>
                <a:ea typeface="Geist Bold" pitchFamily="34" charset="-122"/>
                <a:cs typeface="Geist Bold" pitchFamily="34" charset="-120"/>
              </a:rPr>
              <a:t>Problem and Rationale</a:t>
            </a:r>
            <a:endParaRPr lang="en-US" sz="3200" dirty="0"/>
          </a:p>
        </p:txBody>
      </p:sp>
      <p:sp>
        <p:nvSpPr>
          <p:cNvPr id="3" name="Text 1"/>
          <p:cNvSpPr/>
          <p:nvPr/>
        </p:nvSpPr>
        <p:spPr>
          <a:xfrm>
            <a:off x="661475" y="1349673"/>
            <a:ext cx="11478330" cy="264616"/>
          </a:xfrm>
          <a:prstGeom prst="rect">
            <a:avLst/>
          </a:prstGeom>
          <a:noFill/>
          <a:ln/>
        </p:spPr>
        <p:txBody>
          <a:bodyPr wrap="none" lIns="0" tIns="0" rIns="0" bIns="0" rtlCol="0" anchor="t"/>
          <a:lstStyle/>
          <a:p>
            <a:pPr marL="0" indent="0" algn="l">
              <a:lnSpc>
                <a:spcPct val="117000"/>
              </a:lnSpc>
              <a:buNone/>
            </a:pPr>
            <a:endParaRPr lang="en-US" sz="1450" dirty="0"/>
          </a:p>
        </p:txBody>
      </p:sp>
      <p:sp>
        <p:nvSpPr>
          <p:cNvPr id="4" name="Shape 2"/>
          <p:cNvSpPr/>
          <p:nvPr/>
        </p:nvSpPr>
        <p:spPr>
          <a:xfrm>
            <a:off x="661475" y="2818435"/>
            <a:ext cx="10868745" cy="25400"/>
          </a:xfrm>
          <a:prstGeom prst="rect">
            <a:avLst/>
          </a:prstGeom>
          <a:solidFill>
            <a:srgbClr val="0068A8"/>
          </a:solidFill>
          <a:ln/>
        </p:spPr>
        <p:txBody>
          <a:bodyPr/>
          <a:lstStyle/>
          <a:p>
            <a:endParaRPr lang="en-US"/>
          </a:p>
        </p:txBody>
      </p:sp>
      <p:sp>
        <p:nvSpPr>
          <p:cNvPr id="5" name="Text 3"/>
          <p:cNvSpPr/>
          <p:nvPr/>
        </p:nvSpPr>
        <p:spPr>
          <a:xfrm>
            <a:off x="661475" y="2963691"/>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The Problem</a:t>
            </a:r>
            <a:endParaRPr lang="en-US" sz="1550" dirty="0"/>
          </a:p>
        </p:txBody>
      </p:sp>
      <p:sp>
        <p:nvSpPr>
          <p:cNvPr id="6" name="Text 4"/>
          <p:cNvSpPr/>
          <p:nvPr/>
        </p:nvSpPr>
        <p:spPr>
          <a:xfrm>
            <a:off x="661475" y="3303019"/>
            <a:ext cx="1086874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IT professionals often present their identity across LinkedIn, GitHub, credential platforms, CVs, and personal websites. This creates fragmentation and makes it harder to judge trust, context, and completeness.</a:t>
            </a:r>
            <a:endParaRPr lang="en-US" sz="1450" dirty="0"/>
          </a:p>
        </p:txBody>
      </p:sp>
      <p:sp>
        <p:nvSpPr>
          <p:cNvPr id="7" name="Shape 5"/>
          <p:cNvSpPr/>
          <p:nvPr/>
        </p:nvSpPr>
        <p:spPr>
          <a:xfrm>
            <a:off x="661475" y="4325194"/>
            <a:ext cx="10868745" cy="25400"/>
          </a:xfrm>
          <a:prstGeom prst="rect">
            <a:avLst/>
          </a:prstGeom>
          <a:solidFill>
            <a:srgbClr val="0068A8"/>
          </a:solidFill>
          <a:ln/>
        </p:spPr>
        <p:txBody>
          <a:bodyPr/>
          <a:lstStyle/>
          <a:p>
            <a:endParaRPr lang="en-US"/>
          </a:p>
        </p:txBody>
      </p:sp>
      <p:sp>
        <p:nvSpPr>
          <p:cNvPr id="8" name="Text 6"/>
          <p:cNvSpPr/>
          <p:nvPr/>
        </p:nvSpPr>
        <p:spPr>
          <a:xfrm>
            <a:off x="661475" y="4470450"/>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Why This Project</a:t>
            </a:r>
            <a:endParaRPr lang="en-US" sz="1550" dirty="0"/>
          </a:p>
        </p:txBody>
      </p:sp>
      <p:sp>
        <p:nvSpPr>
          <p:cNvPr id="9" name="Text 7"/>
          <p:cNvSpPr/>
          <p:nvPr/>
        </p:nvSpPr>
        <p:spPr>
          <a:xfrm>
            <a:off x="661475" y="4809778"/>
            <a:ext cx="10868745" cy="793849"/>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It connects to cloud computing, digital identity, employability, software development, and professional technology platforms. It also supports future career development by demonstrating research, system design, secure authentication, database design, and prototype development.</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632420"/>
            <a:ext cx="4023716" cy="384076"/>
          </a:xfrm>
          <a:prstGeom prst="rect">
            <a:avLst/>
          </a:prstGeom>
          <a:noFill/>
          <a:ln/>
        </p:spPr>
        <p:txBody>
          <a:bodyPr wrap="none" lIns="0" tIns="0" rIns="0" bIns="0" rtlCol="0" anchor="t"/>
          <a:lstStyle/>
          <a:p>
            <a:pPr marL="0" indent="0" algn="l">
              <a:lnSpc>
                <a:spcPct val="94000"/>
              </a:lnSpc>
              <a:buNone/>
            </a:pPr>
            <a:r>
              <a:rPr lang="en-US" sz="2650" b="1" dirty="0">
                <a:solidFill>
                  <a:srgbClr val="0068A8"/>
                </a:solidFill>
                <a:latin typeface="Geist Bold" pitchFamily="34" charset="0"/>
                <a:ea typeface="Geist Bold" pitchFamily="34" charset="-122"/>
                <a:cs typeface="Geist Bold" pitchFamily="34" charset="-120"/>
              </a:rPr>
              <a:t>Aim and Objectives</a:t>
            </a:r>
            <a:endParaRPr lang="en-US" sz="2650" dirty="0"/>
          </a:p>
        </p:txBody>
      </p:sp>
      <p:sp>
        <p:nvSpPr>
          <p:cNvPr id="3" name="Shape 1"/>
          <p:cNvSpPr/>
          <p:nvPr/>
        </p:nvSpPr>
        <p:spPr>
          <a:xfrm>
            <a:off x="661475" y="1355228"/>
            <a:ext cx="10868745" cy="755452"/>
          </a:xfrm>
          <a:prstGeom prst="roundRect">
            <a:avLst>
              <a:gd name="adj" fmla="val 31901"/>
            </a:avLst>
          </a:prstGeom>
          <a:solidFill>
            <a:srgbClr val="CCECFF"/>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822106" y="1561404"/>
            <a:ext cx="200814" cy="160635"/>
          </a:xfrm>
          <a:prstGeom prst="rect">
            <a:avLst/>
          </a:prstGeom>
        </p:spPr>
      </p:pic>
      <p:sp>
        <p:nvSpPr>
          <p:cNvPr id="5" name="Text 2"/>
          <p:cNvSpPr/>
          <p:nvPr/>
        </p:nvSpPr>
        <p:spPr>
          <a:xfrm>
            <a:off x="1183551" y="1531837"/>
            <a:ext cx="10186038" cy="415925"/>
          </a:xfrm>
          <a:prstGeom prst="rect">
            <a:avLst/>
          </a:prstGeom>
          <a:noFill/>
          <a:ln/>
        </p:spPr>
        <p:txBody>
          <a:bodyPr wrap="square" lIns="0" tIns="0" rIns="0" bIns="0" rtlCol="0" anchor="t">
            <a:normAutofit/>
          </a:bodyPr>
          <a:lstStyle/>
          <a:p>
            <a:pPr marL="0" indent="0" algn="l">
              <a:lnSpc>
                <a:spcPct val="108000"/>
              </a:lnSpc>
              <a:buNone/>
            </a:pPr>
            <a:r>
              <a:rPr lang="en-US" sz="1250" b="1" dirty="0">
                <a:solidFill>
                  <a:srgbClr val="000000"/>
                </a:solidFill>
                <a:latin typeface="Raleway Bold" pitchFamily="34" charset="0"/>
                <a:ea typeface="Raleway Bold" pitchFamily="34" charset="-122"/>
                <a:cs typeface="Raleway Bold" pitchFamily="34" charset="-120"/>
              </a:rPr>
              <a:t>Aim:</a:t>
            </a:r>
            <a:r>
              <a:rPr lang="en-US" sz="1250" dirty="0">
                <a:solidFill>
                  <a:srgbClr val="000000"/>
                </a:solidFill>
                <a:latin typeface="Raleway" pitchFamily="34" charset="0"/>
                <a:ea typeface="Raleway" pitchFamily="34" charset="-122"/>
                <a:cs typeface="Raleway" pitchFamily="34" charset="-120"/>
              </a:rPr>
              <a:t> To design, develop, and critically evaluate a prototype cloud-based professional identity platform that supports IT professionals in presenting verified certifications, self-declared skills, and portfolio evidence within a single structured environment.</a:t>
            </a:r>
            <a:endParaRPr lang="en-US" sz="1250" dirty="0"/>
          </a:p>
        </p:txBody>
      </p:sp>
      <p:sp>
        <p:nvSpPr>
          <p:cNvPr id="6" name="Text 3"/>
          <p:cNvSpPr/>
          <p:nvPr/>
        </p:nvSpPr>
        <p:spPr>
          <a:xfrm>
            <a:off x="661475" y="2556170"/>
            <a:ext cx="2316601" cy="294781"/>
          </a:xfrm>
          <a:prstGeom prst="rect">
            <a:avLst/>
          </a:prstGeom>
          <a:noFill/>
          <a:ln/>
        </p:spPr>
        <p:txBody>
          <a:bodyPr wrap="none" lIns="0" tIns="0" rIns="0" bIns="0" rtlCol="0" anchor="t"/>
          <a:lstStyle/>
          <a:p>
            <a:pPr marL="0" indent="0" algn="l">
              <a:lnSpc>
                <a:spcPct val="94000"/>
              </a:lnSpc>
              <a:buNone/>
            </a:pPr>
            <a:r>
              <a:rPr lang="en-US" sz="2000" b="1" dirty="0">
                <a:solidFill>
                  <a:srgbClr val="0068A8"/>
                </a:solidFill>
                <a:latin typeface="Geist Bold" pitchFamily="34" charset="0"/>
                <a:ea typeface="Geist Bold" pitchFamily="34" charset="-122"/>
                <a:cs typeface="Geist Bold" pitchFamily="34" charset="-120"/>
              </a:rPr>
              <a:t>Objectives</a:t>
            </a:r>
            <a:endParaRPr lang="en-US" sz="200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61475" y="3030637"/>
            <a:ext cx="5366112" cy="1441152"/>
          </a:xfrm>
          <a:prstGeom prst="rect">
            <a:avLst/>
          </a:prstGeom>
        </p:spPr>
      </p:pic>
      <p:sp>
        <p:nvSpPr>
          <p:cNvPr id="8" name="Text 4"/>
          <p:cNvSpPr/>
          <p:nvPr/>
        </p:nvSpPr>
        <p:spPr>
          <a:xfrm>
            <a:off x="3224033" y="3151981"/>
            <a:ext cx="240996" cy="271066"/>
          </a:xfrm>
          <a:prstGeom prst="rect">
            <a:avLst/>
          </a:prstGeom>
          <a:noFill/>
          <a:ln/>
        </p:spPr>
        <p:txBody>
          <a:bodyPr wrap="none" lIns="0" tIns="0" rIns="0" bIns="0" rtlCol="0" anchor="ctr"/>
          <a:lstStyle/>
          <a:p>
            <a:pPr marL="0" indent="0" algn="ctr">
              <a:lnSpc>
                <a:spcPct val="100000"/>
              </a:lnSpc>
              <a:buNone/>
            </a:pPr>
            <a:r>
              <a:rPr lang="en-US" sz="1850" b="1" dirty="0">
                <a:solidFill>
                  <a:srgbClr val="33353B"/>
                </a:solidFill>
                <a:latin typeface="Geist Bold" pitchFamily="34" charset="0"/>
                <a:ea typeface="Geist Bold" pitchFamily="34" charset="-122"/>
                <a:cs typeface="Geist Bold" pitchFamily="34" charset="-120"/>
              </a:rPr>
              <a:t>1</a:t>
            </a:r>
            <a:endParaRPr lang="en-US" sz="1850" dirty="0"/>
          </a:p>
        </p:txBody>
      </p:sp>
      <p:sp>
        <p:nvSpPr>
          <p:cNvPr id="9" name="Text 5"/>
          <p:cNvSpPr/>
          <p:nvPr/>
        </p:nvSpPr>
        <p:spPr>
          <a:xfrm>
            <a:off x="841156" y="3668216"/>
            <a:ext cx="5006751" cy="623888"/>
          </a:xfrm>
          <a:prstGeom prst="rect">
            <a:avLst/>
          </a:prstGeom>
          <a:noFill/>
          <a:ln/>
        </p:spPr>
        <p:txBody>
          <a:bodyPr wrap="square" lIns="0" tIns="0" rIns="0" bIns="0" rtlCol="0" anchor="t">
            <a:normAutofit/>
          </a:bodyPr>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To critically analyse literature and industry practice relating to digital credentials, skills-based hiring, personal branding, and professional identity platforms.</a:t>
            </a:r>
            <a:endParaRPr lang="en-US" sz="125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108" y="3030637"/>
            <a:ext cx="5366112" cy="1441152"/>
          </a:xfrm>
          <a:prstGeom prst="rect">
            <a:avLst/>
          </a:prstGeom>
        </p:spPr>
      </p:pic>
      <p:sp>
        <p:nvSpPr>
          <p:cNvPr id="11" name="Text 6"/>
          <p:cNvSpPr/>
          <p:nvPr/>
        </p:nvSpPr>
        <p:spPr>
          <a:xfrm>
            <a:off x="8726666" y="3151981"/>
            <a:ext cx="240996" cy="271066"/>
          </a:xfrm>
          <a:prstGeom prst="rect">
            <a:avLst/>
          </a:prstGeom>
          <a:noFill/>
          <a:ln/>
        </p:spPr>
        <p:txBody>
          <a:bodyPr wrap="none" lIns="0" tIns="0" rIns="0" bIns="0" rtlCol="0" anchor="ctr"/>
          <a:lstStyle/>
          <a:p>
            <a:pPr marL="0" indent="0" algn="ctr">
              <a:lnSpc>
                <a:spcPct val="100000"/>
              </a:lnSpc>
              <a:buNone/>
            </a:pPr>
            <a:r>
              <a:rPr lang="en-US" sz="1850" b="1" dirty="0">
                <a:solidFill>
                  <a:srgbClr val="33353B"/>
                </a:solidFill>
                <a:latin typeface="Geist Bold" pitchFamily="34" charset="0"/>
                <a:ea typeface="Geist Bold" pitchFamily="34" charset="-122"/>
                <a:cs typeface="Geist Bold" pitchFamily="34" charset="-120"/>
              </a:rPr>
              <a:t>2</a:t>
            </a:r>
            <a:endParaRPr lang="en-US" sz="1850" dirty="0"/>
          </a:p>
        </p:txBody>
      </p:sp>
      <p:sp>
        <p:nvSpPr>
          <p:cNvPr id="12" name="Text 7"/>
          <p:cNvSpPr/>
          <p:nvPr/>
        </p:nvSpPr>
        <p:spPr>
          <a:xfrm>
            <a:off x="6343789" y="3668216"/>
            <a:ext cx="5006751" cy="415925"/>
          </a:xfrm>
          <a:prstGeom prst="rect">
            <a:avLst/>
          </a:prstGeom>
          <a:noFill/>
          <a:ln/>
        </p:spPr>
        <p:txBody>
          <a:bodyPr wrap="square" lIns="0" tIns="0" rIns="0" bIns="0" rtlCol="0" anchor="t">
            <a:normAutofit/>
          </a:bodyPr>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To evaluate the limitations of existing tools such as credential networks, link-in-bio platforms, and portfolio repositories.</a:t>
            </a:r>
            <a:endParaRPr lang="en-US" sz="125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1475" y="4608314"/>
            <a:ext cx="5366112" cy="1233190"/>
          </a:xfrm>
          <a:prstGeom prst="rect">
            <a:avLst/>
          </a:prstGeom>
        </p:spPr>
      </p:pic>
      <p:sp>
        <p:nvSpPr>
          <p:cNvPr id="14" name="Text 8"/>
          <p:cNvSpPr/>
          <p:nvPr/>
        </p:nvSpPr>
        <p:spPr>
          <a:xfrm>
            <a:off x="3224033" y="4729659"/>
            <a:ext cx="240996" cy="271066"/>
          </a:xfrm>
          <a:prstGeom prst="rect">
            <a:avLst/>
          </a:prstGeom>
          <a:noFill/>
          <a:ln/>
        </p:spPr>
        <p:txBody>
          <a:bodyPr wrap="none" lIns="0" tIns="0" rIns="0" bIns="0" rtlCol="0" anchor="ctr"/>
          <a:lstStyle/>
          <a:p>
            <a:pPr marL="0" indent="0" algn="ctr">
              <a:lnSpc>
                <a:spcPct val="100000"/>
              </a:lnSpc>
              <a:buNone/>
            </a:pPr>
            <a:r>
              <a:rPr lang="en-US" sz="1850" b="1" dirty="0">
                <a:solidFill>
                  <a:srgbClr val="33353B"/>
                </a:solidFill>
                <a:latin typeface="Geist Bold" pitchFamily="34" charset="0"/>
                <a:ea typeface="Geist Bold" pitchFamily="34" charset="-122"/>
                <a:cs typeface="Geist Bold" pitchFamily="34" charset="-120"/>
              </a:rPr>
              <a:t>3</a:t>
            </a:r>
            <a:endParaRPr lang="en-US" sz="1850" dirty="0"/>
          </a:p>
        </p:txBody>
      </p:sp>
      <p:sp>
        <p:nvSpPr>
          <p:cNvPr id="15" name="Text 9"/>
          <p:cNvSpPr/>
          <p:nvPr/>
        </p:nvSpPr>
        <p:spPr>
          <a:xfrm>
            <a:off x="841156" y="5245894"/>
            <a:ext cx="5006751" cy="415925"/>
          </a:xfrm>
          <a:prstGeom prst="rect">
            <a:avLst/>
          </a:prstGeom>
          <a:noFill/>
          <a:ln/>
        </p:spPr>
        <p:txBody>
          <a:bodyPr wrap="square" lIns="0" tIns="0" rIns="0" bIns="0" rtlCol="0" anchor="t">
            <a:normAutofit/>
          </a:bodyPr>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To design and develop a Certfolio prototype supporting authentication, profile settings, certifications, and project evidence.</a:t>
            </a:r>
            <a:endParaRPr lang="en-US" sz="125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164108" y="4608314"/>
            <a:ext cx="5366112" cy="1233190"/>
          </a:xfrm>
          <a:prstGeom prst="rect">
            <a:avLst/>
          </a:prstGeom>
        </p:spPr>
      </p:pic>
      <p:sp>
        <p:nvSpPr>
          <p:cNvPr id="17" name="Text 10"/>
          <p:cNvSpPr/>
          <p:nvPr/>
        </p:nvSpPr>
        <p:spPr>
          <a:xfrm>
            <a:off x="8726666" y="4729659"/>
            <a:ext cx="240996" cy="271066"/>
          </a:xfrm>
          <a:prstGeom prst="rect">
            <a:avLst/>
          </a:prstGeom>
          <a:noFill/>
          <a:ln/>
        </p:spPr>
        <p:txBody>
          <a:bodyPr wrap="none" lIns="0" tIns="0" rIns="0" bIns="0" rtlCol="0" anchor="ctr"/>
          <a:lstStyle/>
          <a:p>
            <a:pPr marL="0" indent="0" algn="ctr">
              <a:lnSpc>
                <a:spcPct val="100000"/>
              </a:lnSpc>
              <a:buNone/>
            </a:pPr>
            <a:r>
              <a:rPr lang="en-US" sz="1850" b="1" dirty="0">
                <a:solidFill>
                  <a:srgbClr val="33353B"/>
                </a:solidFill>
                <a:latin typeface="Geist Bold" pitchFamily="34" charset="0"/>
                <a:ea typeface="Geist Bold" pitchFamily="34" charset="-122"/>
                <a:cs typeface="Geist Bold" pitchFamily="34" charset="-120"/>
              </a:rPr>
              <a:t>4</a:t>
            </a:r>
            <a:endParaRPr lang="en-US" sz="1850" dirty="0"/>
          </a:p>
        </p:txBody>
      </p:sp>
      <p:sp>
        <p:nvSpPr>
          <p:cNvPr id="18" name="Text 11"/>
          <p:cNvSpPr/>
          <p:nvPr/>
        </p:nvSpPr>
        <p:spPr>
          <a:xfrm>
            <a:off x="6343789" y="5245894"/>
            <a:ext cx="5006751" cy="415925"/>
          </a:xfrm>
          <a:prstGeom prst="rect">
            <a:avLst/>
          </a:prstGeom>
          <a:noFill/>
          <a:ln/>
        </p:spPr>
        <p:txBody>
          <a:bodyPr wrap="square" lIns="0" tIns="0" rIns="0" bIns="0" rtlCol="0" anchor="t">
            <a:normAutofit/>
          </a:bodyPr>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To evaluate the prototype against usability, trust, clarity, and relevance criteria.</a:t>
            </a:r>
            <a:endParaRPr lang="en-US" sz="12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733127"/>
            <a:ext cx="5247945" cy="384076"/>
          </a:xfrm>
          <a:prstGeom prst="rect">
            <a:avLst/>
          </a:prstGeom>
          <a:noFill/>
          <a:ln/>
        </p:spPr>
        <p:txBody>
          <a:bodyPr wrap="none" lIns="0" tIns="0" rIns="0" bIns="0" rtlCol="0" anchor="t"/>
          <a:lstStyle/>
          <a:p>
            <a:pPr marL="0" indent="0" algn="l">
              <a:lnSpc>
                <a:spcPct val="94000"/>
              </a:lnSpc>
              <a:buNone/>
            </a:pPr>
            <a:r>
              <a:rPr lang="en-US" sz="2650" b="1" dirty="0">
                <a:solidFill>
                  <a:srgbClr val="0068A8"/>
                </a:solidFill>
                <a:latin typeface="Geist Bold" pitchFamily="34" charset="0"/>
                <a:ea typeface="Geist Bold" pitchFamily="34" charset="-122"/>
                <a:cs typeface="Geist Bold" pitchFamily="34" charset="-120"/>
              </a:rPr>
              <a:t>Research Completed So Far</a:t>
            </a:r>
            <a:endParaRPr lang="en-US" sz="2650" dirty="0"/>
          </a:p>
        </p:txBody>
      </p:sp>
      <p:sp>
        <p:nvSpPr>
          <p:cNvPr id="3" name="Text 1"/>
          <p:cNvSpPr/>
          <p:nvPr/>
        </p:nvSpPr>
        <p:spPr>
          <a:xfrm>
            <a:off x="661475" y="1390253"/>
            <a:ext cx="1147833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Research areas covered:</a:t>
            </a:r>
            <a:endParaRPr lang="en-US" sz="125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1699" y="1744117"/>
            <a:ext cx="240996" cy="241002"/>
          </a:xfrm>
          <a:prstGeom prst="rect">
            <a:avLst/>
          </a:prstGeom>
        </p:spPr>
      </p:pic>
      <p:sp>
        <p:nvSpPr>
          <p:cNvPr id="5" name="Text 2"/>
          <p:cNvSpPr/>
          <p:nvPr/>
        </p:nvSpPr>
        <p:spPr>
          <a:xfrm>
            <a:off x="1183551" y="1783478"/>
            <a:ext cx="3088801"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Skills-based hiring and employability</a:t>
            </a:r>
            <a:endParaRPr lang="en-US" sz="130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1699" y="2362253"/>
            <a:ext cx="240996" cy="241002"/>
          </a:xfrm>
          <a:prstGeom prst="rect">
            <a:avLst/>
          </a:prstGeom>
        </p:spPr>
      </p:pic>
      <p:sp>
        <p:nvSpPr>
          <p:cNvPr id="7" name="Text 3"/>
          <p:cNvSpPr/>
          <p:nvPr/>
        </p:nvSpPr>
        <p:spPr>
          <a:xfrm>
            <a:off x="1183551" y="2404636"/>
            <a:ext cx="3935909"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Digital credentials and certification verification</a:t>
            </a:r>
            <a:endParaRPr lang="en-US" sz="1300" dirty="0"/>
          </a:p>
        </p:txBody>
      </p:sp>
      <p:pic>
        <p:nvPicPr>
          <p:cNvPr id="8"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1699" y="2924391"/>
            <a:ext cx="240996" cy="241002"/>
          </a:xfrm>
          <a:prstGeom prst="rect">
            <a:avLst/>
          </a:prstGeom>
        </p:spPr>
      </p:pic>
      <p:sp>
        <p:nvSpPr>
          <p:cNvPr id="9" name="Text 4"/>
          <p:cNvSpPr/>
          <p:nvPr/>
        </p:nvSpPr>
        <p:spPr>
          <a:xfrm>
            <a:off x="1183551" y="2973305"/>
            <a:ext cx="3676062"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Human Capital Theory and Signalling Theory</a:t>
            </a:r>
            <a:endParaRPr lang="en-US" sz="1300" dirty="0"/>
          </a:p>
        </p:txBody>
      </p:sp>
      <p:pic>
        <p:nvPicPr>
          <p:cNvPr id="10"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1699" y="3486529"/>
            <a:ext cx="240996" cy="241002"/>
          </a:xfrm>
          <a:prstGeom prst="rect">
            <a:avLst/>
          </a:prstGeom>
        </p:spPr>
      </p:pic>
      <p:sp>
        <p:nvSpPr>
          <p:cNvPr id="11" name="Text 5"/>
          <p:cNvSpPr/>
          <p:nvPr/>
        </p:nvSpPr>
        <p:spPr>
          <a:xfrm>
            <a:off x="1183551" y="3520343"/>
            <a:ext cx="3439729"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Digital identity and professional branding</a:t>
            </a:r>
            <a:endParaRPr lang="en-US" sz="1300" dirty="0"/>
          </a:p>
        </p:txBody>
      </p:sp>
      <p:pic>
        <p:nvPicPr>
          <p:cNvPr id="12"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1699" y="4082481"/>
            <a:ext cx="240996" cy="241002"/>
          </a:xfrm>
          <a:prstGeom prst="rect">
            <a:avLst/>
          </a:prstGeom>
        </p:spPr>
      </p:pic>
      <p:sp>
        <p:nvSpPr>
          <p:cNvPr id="13" name="Text 6"/>
          <p:cNvSpPr/>
          <p:nvPr/>
        </p:nvSpPr>
        <p:spPr>
          <a:xfrm>
            <a:off x="1183551" y="4116295"/>
            <a:ext cx="6090589"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Existing platforms such as Credly, Accredible, Linktree, Carrd, and GitHub</a:t>
            </a:r>
            <a:endParaRPr lang="en-US" sz="1300" dirty="0"/>
          </a:p>
        </p:txBody>
      </p:sp>
      <p:sp>
        <p:nvSpPr>
          <p:cNvPr id="14" name="Shape 7"/>
          <p:cNvSpPr/>
          <p:nvPr/>
        </p:nvSpPr>
        <p:spPr>
          <a:xfrm>
            <a:off x="661475" y="5072502"/>
            <a:ext cx="10868745" cy="755452"/>
          </a:xfrm>
          <a:prstGeom prst="roundRect">
            <a:avLst>
              <a:gd name="adj" fmla="val 31901"/>
            </a:avLst>
          </a:prstGeom>
          <a:solidFill>
            <a:srgbClr val="CCECFF"/>
          </a:solidFill>
          <a:ln/>
        </p:spPr>
        <p:txBody>
          <a:bodyPr/>
          <a:lstStyle/>
          <a:p>
            <a:endParaRPr lang="en-US"/>
          </a:p>
        </p:txBody>
      </p:sp>
      <p:pic>
        <p:nvPicPr>
          <p:cNvPr id="15" name="Image 5" descr="preencoded.png"/>
          <p:cNvPicPr>
            <a:picLocks noChangeAspect="1"/>
          </p:cNvPicPr>
          <p:nvPr/>
        </p:nvPicPr>
        <p:blipFill>
          <a:blip r:embed="rId4"/>
          <a:stretch>
            <a:fillRect/>
          </a:stretch>
        </p:blipFill>
        <p:spPr>
          <a:xfrm>
            <a:off x="822106" y="5278679"/>
            <a:ext cx="200814" cy="160635"/>
          </a:xfrm>
          <a:prstGeom prst="rect">
            <a:avLst/>
          </a:prstGeom>
        </p:spPr>
      </p:pic>
      <p:sp>
        <p:nvSpPr>
          <p:cNvPr id="16" name="Text 8"/>
          <p:cNvSpPr/>
          <p:nvPr/>
        </p:nvSpPr>
        <p:spPr>
          <a:xfrm>
            <a:off x="1183551" y="5249111"/>
            <a:ext cx="10186038" cy="415925"/>
          </a:xfrm>
          <a:prstGeom prst="rect">
            <a:avLst/>
          </a:prstGeom>
          <a:noFill/>
          <a:ln/>
        </p:spPr>
        <p:txBody>
          <a:bodyPr wrap="square" lIns="0" tIns="0" rIns="0" bIns="0" rtlCol="0" anchor="t">
            <a:normAutofit/>
          </a:bodyPr>
          <a:lstStyle/>
          <a:p>
            <a:pPr marL="0" indent="0" algn="l">
              <a:lnSpc>
                <a:spcPct val="108000"/>
              </a:lnSpc>
              <a:buNone/>
            </a:pPr>
            <a:r>
              <a:rPr lang="en-US" sz="1250" b="1" dirty="0">
                <a:solidFill>
                  <a:srgbClr val="000000"/>
                </a:solidFill>
                <a:latin typeface="Raleway Bold" pitchFamily="34" charset="0"/>
                <a:ea typeface="Raleway Bold" pitchFamily="34" charset="-122"/>
                <a:cs typeface="Raleway Bold" pitchFamily="34" charset="-120"/>
              </a:rPr>
              <a:t>Key finding:</a:t>
            </a:r>
            <a:r>
              <a:rPr lang="en-US" sz="1250" dirty="0">
                <a:solidFill>
                  <a:srgbClr val="000000"/>
                </a:solidFill>
                <a:latin typeface="Raleway" pitchFamily="34" charset="0"/>
                <a:ea typeface="Raleway" pitchFamily="34" charset="-122"/>
                <a:cs typeface="Raleway" pitchFamily="34" charset="-120"/>
              </a:rPr>
              <a:t> Existing tools solve parts of the problem, but they do not fully combine verification, portfolio evidence, and user-controlled professional identity.</a:t>
            </a:r>
            <a:endParaRPr lang="en-US" sz="12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847229"/>
            <a:ext cx="6467016" cy="451842"/>
          </a:xfrm>
          <a:prstGeom prst="rect">
            <a:avLst/>
          </a:prstGeom>
          <a:noFill/>
          <a:ln/>
        </p:spPr>
        <p:txBody>
          <a:bodyPr wrap="none" lIns="0" tIns="0" rIns="0" bIns="0" rtlCol="0" anchor="t"/>
          <a:lstStyle/>
          <a:p>
            <a:pPr marL="0" indent="0" algn="l">
              <a:lnSpc>
                <a:spcPct val="94000"/>
              </a:lnSpc>
              <a:buNone/>
            </a:pPr>
            <a:r>
              <a:rPr lang="en-US" sz="3150" b="1" dirty="0">
                <a:solidFill>
                  <a:srgbClr val="0068A8"/>
                </a:solidFill>
                <a:latin typeface="Geist Bold" pitchFamily="34" charset="0"/>
                <a:ea typeface="Geist Bold" pitchFamily="34" charset="-122"/>
                <a:cs typeface="Geist Bold" pitchFamily="34" charset="-120"/>
              </a:rPr>
              <a:t>Existing Platform Comparison</a:t>
            </a:r>
            <a:endParaRPr lang="en-US" sz="3150" dirty="0"/>
          </a:p>
        </p:txBody>
      </p:sp>
      <p:sp>
        <p:nvSpPr>
          <p:cNvPr id="3" name="Shape 1"/>
          <p:cNvSpPr/>
          <p:nvPr/>
        </p:nvSpPr>
        <p:spPr>
          <a:xfrm>
            <a:off x="661475" y="1903016"/>
            <a:ext cx="10868745" cy="3881834"/>
          </a:xfrm>
          <a:prstGeom prst="roundRect">
            <a:avLst>
              <a:gd name="adj" fmla="val 7304"/>
            </a:avLst>
          </a:prstGeom>
          <a:noFill/>
          <a:ln w="25400">
            <a:solidFill>
              <a:srgbClr val="000000">
                <a:alpha val="8000"/>
              </a:srgbClr>
            </a:solidFill>
            <a:prstDash val="solid"/>
          </a:ln>
        </p:spPr>
        <p:txBody>
          <a:bodyPr/>
          <a:lstStyle/>
          <a:p>
            <a:endParaRPr lang="en-US"/>
          </a:p>
        </p:txBody>
      </p:sp>
      <p:sp>
        <p:nvSpPr>
          <p:cNvPr id="4" name="Text 2"/>
          <p:cNvSpPr/>
          <p:nvPr/>
        </p:nvSpPr>
        <p:spPr>
          <a:xfrm>
            <a:off x="857129" y="2029123"/>
            <a:ext cx="2616631"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Platform Type</a:t>
            </a:r>
            <a:endParaRPr lang="en-US" sz="1450" dirty="0"/>
          </a:p>
        </p:txBody>
      </p:sp>
      <p:sp>
        <p:nvSpPr>
          <p:cNvPr id="5" name="Text 3"/>
          <p:cNvSpPr/>
          <p:nvPr/>
        </p:nvSpPr>
        <p:spPr>
          <a:xfrm>
            <a:off x="3248539" y="2029123"/>
            <a:ext cx="3047725"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Examples</a:t>
            </a:r>
            <a:endParaRPr lang="en-US" sz="1450" dirty="0"/>
          </a:p>
        </p:txBody>
      </p:sp>
      <p:sp>
        <p:nvSpPr>
          <p:cNvPr id="6" name="Text 4"/>
          <p:cNvSpPr/>
          <p:nvPr/>
        </p:nvSpPr>
        <p:spPr>
          <a:xfrm>
            <a:off x="6071043" y="2029123"/>
            <a:ext cx="3047725"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Strength</a:t>
            </a:r>
            <a:endParaRPr lang="en-US" sz="1450" dirty="0"/>
          </a:p>
        </p:txBody>
      </p:sp>
      <p:sp>
        <p:nvSpPr>
          <p:cNvPr id="7" name="Text 5"/>
          <p:cNvSpPr/>
          <p:nvPr/>
        </p:nvSpPr>
        <p:spPr>
          <a:xfrm>
            <a:off x="8893548" y="2029123"/>
            <a:ext cx="3050900"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Limitation</a:t>
            </a:r>
            <a:endParaRPr lang="en-US" sz="1450" dirty="0"/>
          </a:p>
        </p:txBody>
      </p:sp>
      <p:sp>
        <p:nvSpPr>
          <p:cNvPr id="8" name="Text 6"/>
          <p:cNvSpPr/>
          <p:nvPr/>
        </p:nvSpPr>
        <p:spPr>
          <a:xfrm>
            <a:off x="857129" y="2539603"/>
            <a:ext cx="2616631"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Credential Networks</a:t>
            </a:r>
            <a:endParaRPr lang="en-US" sz="1450" dirty="0"/>
          </a:p>
        </p:txBody>
      </p:sp>
      <p:sp>
        <p:nvSpPr>
          <p:cNvPr id="9" name="Text 7"/>
          <p:cNvSpPr/>
          <p:nvPr/>
        </p:nvSpPr>
        <p:spPr>
          <a:xfrm>
            <a:off x="3248539" y="2539603"/>
            <a:ext cx="304772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Credly, Accredible</a:t>
            </a:r>
            <a:endParaRPr lang="en-US" sz="1450" dirty="0"/>
          </a:p>
        </p:txBody>
      </p:sp>
      <p:sp>
        <p:nvSpPr>
          <p:cNvPr id="10" name="Text 8"/>
          <p:cNvSpPr/>
          <p:nvPr/>
        </p:nvSpPr>
        <p:spPr>
          <a:xfrm>
            <a:off x="6071043" y="2539603"/>
            <a:ext cx="304772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Strong verification</a:t>
            </a:r>
            <a:endParaRPr lang="en-US" sz="1450" dirty="0"/>
          </a:p>
        </p:txBody>
      </p:sp>
      <p:sp>
        <p:nvSpPr>
          <p:cNvPr id="11" name="Text 9"/>
          <p:cNvSpPr/>
          <p:nvPr/>
        </p:nvSpPr>
        <p:spPr>
          <a:xfrm>
            <a:off x="8893548" y="2539603"/>
            <a:ext cx="244131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Issuer-centred and limited personal narrative</a:t>
            </a:r>
            <a:endParaRPr lang="en-US" sz="1450" dirty="0"/>
          </a:p>
        </p:txBody>
      </p:sp>
      <p:sp>
        <p:nvSpPr>
          <p:cNvPr id="12" name="Text 10"/>
          <p:cNvSpPr/>
          <p:nvPr/>
        </p:nvSpPr>
        <p:spPr>
          <a:xfrm>
            <a:off x="857129" y="3314700"/>
            <a:ext cx="2616631"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Link-in-Bio Tools</a:t>
            </a:r>
            <a:endParaRPr lang="en-US" sz="1450" dirty="0"/>
          </a:p>
        </p:txBody>
      </p:sp>
      <p:sp>
        <p:nvSpPr>
          <p:cNvPr id="13" name="Text 11"/>
          <p:cNvSpPr/>
          <p:nvPr/>
        </p:nvSpPr>
        <p:spPr>
          <a:xfrm>
            <a:off x="3248539" y="3314700"/>
            <a:ext cx="304772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Linktree, Carrd</a:t>
            </a:r>
            <a:endParaRPr lang="en-US" sz="1450" dirty="0"/>
          </a:p>
        </p:txBody>
      </p:sp>
      <p:sp>
        <p:nvSpPr>
          <p:cNvPr id="14" name="Text 12"/>
          <p:cNvSpPr/>
          <p:nvPr/>
        </p:nvSpPr>
        <p:spPr>
          <a:xfrm>
            <a:off x="6071043" y="3314700"/>
            <a:ext cx="304772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Simple and flexible</a:t>
            </a:r>
            <a:endParaRPr lang="en-US" sz="1450" dirty="0"/>
          </a:p>
        </p:txBody>
      </p:sp>
      <p:sp>
        <p:nvSpPr>
          <p:cNvPr id="15" name="Text 13"/>
          <p:cNvSpPr/>
          <p:nvPr/>
        </p:nvSpPr>
        <p:spPr>
          <a:xfrm>
            <a:off x="8893548" y="3314700"/>
            <a:ext cx="244131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No verification or professional trust structure</a:t>
            </a:r>
            <a:endParaRPr lang="en-US" sz="1450" dirty="0"/>
          </a:p>
        </p:txBody>
      </p:sp>
      <p:sp>
        <p:nvSpPr>
          <p:cNvPr id="16" name="Text 14"/>
          <p:cNvSpPr/>
          <p:nvPr/>
        </p:nvSpPr>
        <p:spPr>
          <a:xfrm>
            <a:off x="857129" y="4089797"/>
            <a:ext cx="2007046"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Technical Portfolio Platforms</a:t>
            </a:r>
            <a:endParaRPr lang="en-US" sz="1450" dirty="0"/>
          </a:p>
        </p:txBody>
      </p:sp>
      <p:sp>
        <p:nvSpPr>
          <p:cNvPr id="17" name="Text 15"/>
          <p:cNvSpPr/>
          <p:nvPr/>
        </p:nvSpPr>
        <p:spPr>
          <a:xfrm>
            <a:off x="3248539" y="4089797"/>
            <a:ext cx="304772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GitHub</a:t>
            </a:r>
            <a:endParaRPr lang="en-US" sz="1450" dirty="0"/>
          </a:p>
        </p:txBody>
      </p:sp>
      <p:sp>
        <p:nvSpPr>
          <p:cNvPr id="18" name="Text 16"/>
          <p:cNvSpPr/>
          <p:nvPr/>
        </p:nvSpPr>
        <p:spPr>
          <a:xfrm>
            <a:off x="6071043" y="4089797"/>
            <a:ext cx="2438141"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Strong evidence of technical work</a:t>
            </a:r>
            <a:endParaRPr lang="en-US" sz="1450" dirty="0"/>
          </a:p>
        </p:txBody>
      </p:sp>
      <p:sp>
        <p:nvSpPr>
          <p:cNvPr id="19" name="Text 17"/>
          <p:cNvSpPr/>
          <p:nvPr/>
        </p:nvSpPr>
        <p:spPr>
          <a:xfrm>
            <a:off x="8893548" y="4089797"/>
            <a:ext cx="244131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Difficult for non-technical recruiters to interpret</a:t>
            </a:r>
            <a:endParaRPr lang="en-US" sz="1450" dirty="0"/>
          </a:p>
        </p:txBody>
      </p:sp>
      <p:sp>
        <p:nvSpPr>
          <p:cNvPr id="20" name="Text 18"/>
          <p:cNvSpPr/>
          <p:nvPr/>
        </p:nvSpPr>
        <p:spPr>
          <a:xfrm>
            <a:off x="857129" y="4864894"/>
            <a:ext cx="2616631"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Certfolio</a:t>
            </a:r>
            <a:endParaRPr lang="en-US" sz="1450" dirty="0"/>
          </a:p>
        </p:txBody>
      </p:sp>
      <p:sp>
        <p:nvSpPr>
          <p:cNvPr id="21" name="Text 19"/>
          <p:cNvSpPr/>
          <p:nvPr/>
        </p:nvSpPr>
        <p:spPr>
          <a:xfrm>
            <a:off x="3248539" y="4864894"/>
            <a:ext cx="3047725" cy="264616"/>
          </a:xfrm>
          <a:prstGeom prst="rect">
            <a:avLst/>
          </a:prstGeom>
          <a:noFill/>
          <a:ln/>
        </p:spPr>
        <p:txBody>
          <a:bodyPr wrap="none" lIns="0" tIns="0" rIns="0" bIns="0" rtlCol="0" anchor="t"/>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a:t>
            </a:r>
            <a:endParaRPr lang="en-US" sz="1450" dirty="0"/>
          </a:p>
        </p:txBody>
      </p:sp>
      <p:sp>
        <p:nvSpPr>
          <p:cNvPr id="22" name="Text 20"/>
          <p:cNvSpPr/>
          <p:nvPr/>
        </p:nvSpPr>
        <p:spPr>
          <a:xfrm>
            <a:off x="6071043" y="4864894"/>
            <a:ext cx="2438141" cy="793849"/>
          </a:xfrm>
          <a:prstGeom prst="rect">
            <a:avLst/>
          </a:prstGeom>
          <a:noFill/>
          <a:ln/>
        </p:spPr>
        <p:txBody>
          <a:bodyPr wrap="square" lIns="0" tIns="0" rIns="0" bIns="0" rtlCol="0" anchor="t">
            <a:normAutofit/>
          </a:bodyPr>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Combines credentials, profile identity, and project evidence</a:t>
            </a:r>
            <a:endParaRPr lang="en-US" sz="1450" dirty="0"/>
          </a:p>
        </p:txBody>
      </p:sp>
      <p:sp>
        <p:nvSpPr>
          <p:cNvPr id="23" name="Text 21"/>
          <p:cNvSpPr/>
          <p:nvPr/>
        </p:nvSpPr>
        <p:spPr>
          <a:xfrm>
            <a:off x="8893548" y="4864894"/>
            <a:ext cx="2441315" cy="529233"/>
          </a:xfrm>
          <a:prstGeom prst="rect">
            <a:avLst/>
          </a:prstGeom>
          <a:noFill/>
          <a:ln/>
        </p:spPr>
        <p:txBody>
          <a:bodyPr wrap="square" lIns="0" tIns="0" rIns="0" bIns="0" rtlCol="0" anchor="t">
            <a:normAutofit/>
          </a:bodyPr>
          <a:lstStyle/>
          <a:p>
            <a:pPr marL="0" indent="0" algn="l">
              <a:lnSpc>
                <a:spcPct val="117000"/>
              </a:lnSpc>
              <a:buNone/>
            </a:pPr>
            <a:r>
              <a:rPr lang="en-US" sz="1450" b="1" dirty="0">
                <a:solidFill>
                  <a:srgbClr val="33353B"/>
                </a:solidFill>
                <a:latin typeface="Raleway Bold" pitchFamily="34" charset="0"/>
                <a:ea typeface="Raleway Bold" pitchFamily="34" charset="-122"/>
                <a:cs typeface="Raleway Bold" pitchFamily="34" charset="-120"/>
              </a:rPr>
              <a:t>Still requires prototype completion and evaluation</a:t>
            </a:r>
            <a:endParaRPr lang="en-US" sz="1450" dirty="0"/>
          </a:p>
        </p:txBody>
      </p:sp>
      <p:cxnSp>
        <p:nvCxnSpPr>
          <p:cNvPr id="25" name="Straight Connector 24">
            <a:extLst>
              <a:ext uri="{FF2B5EF4-FFF2-40B4-BE49-F238E27FC236}">
                <a16:creationId xmlns:a16="http://schemas.microsoft.com/office/drawing/2014/main" id="{A9E583AE-4444-88C2-7533-932973211516}"/>
              </a:ext>
            </a:extLst>
          </p:cNvPr>
          <p:cNvCxnSpPr/>
          <p:nvPr/>
        </p:nvCxnSpPr>
        <p:spPr>
          <a:xfrm>
            <a:off x="661475" y="2379803"/>
            <a:ext cx="10868745" cy="0"/>
          </a:xfrm>
          <a:prstGeom prst="line">
            <a:avLst/>
          </a:prstGeom>
          <a:ln w="25400">
            <a:solidFill>
              <a:srgbClr val="DADDE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611684"/>
            <a:ext cx="5561270" cy="384076"/>
          </a:xfrm>
          <a:prstGeom prst="rect">
            <a:avLst/>
          </a:prstGeom>
          <a:noFill/>
          <a:ln/>
        </p:spPr>
        <p:txBody>
          <a:bodyPr wrap="none" lIns="0" tIns="0" rIns="0" bIns="0" rtlCol="0" anchor="t"/>
          <a:lstStyle/>
          <a:p>
            <a:pPr marL="0" indent="0" algn="l">
              <a:lnSpc>
                <a:spcPct val="94000"/>
              </a:lnSpc>
              <a:buNone/>
            </a:pPr>
            <a:r>
              <a:rPr lang="en-US" sz="2650" b="1" dirty="0">
                <a:solidFill>
                  <a:srgbClr val="0068A8"/>
                </a:solidFill>
                <a:latin typeface="Geist Bold" pitchFamily="34" charset="0"/>
                <a:ea typeface="Geist Bold" pitchFamily="34" charset="-122"/>
                <a:cs typeface="Geist Bold" pitchFamily="34" charset="-120"/>
              </a:rPr>
              <a:t>Development Progress So Far</a:t>
            </a:r>
            <a:endParaRPr lang="en-US" sz="2650" dirty="0"/>
          </a:p>
        </p:txBody>
      </p:sp>
      <p:sp>
        <p:nvSpPr>
          <p:cNvPr id="3" name="Text 1"/>
          <p:cNvSpPr/>
          <p:nvPr/>
        </p:nvSpPr>
        <p:spPr>
          <a:xfrm>
            <a:off x="661475" y="1160758"/>
            <a:ext cx="1147833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Completed prototype areas:</a:t>
            </a:r>
            <a:endParaRPr lang="en-US" sz="1250" dirty="0"/>
          </a:p>
        </p:txBody>
      </p:sp>
      <p:sp>
        <p:nvSpPr>
          <p:cNvPr id="4" name="Shape 2"/>
          <p:cNvSpPr/>
          <p:nvPr/>
        </p:nvSpPr>
        <p:spPr>
          <a:xfrm>
            <a:off x="661475" y="1451075"/>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5" name="Shape 3"/>
          <p:cNvSpPr/>
          <p:nvPr/>
        </p:nvSpPr>
        <p:spPr>
          <a:xfrm>
            <a:off x="828456" y="1618060"/>
            <a:ext cx="481993" cy="482005"/>
          </a:xfrm>
          <a:prstGeom prst="ellipse">
            <a:avLst/>
          </a:prstGeom>
          <a:solidFill>
            <a:srgbClr val="0068A8"/>
          </a:solidFill>
          <a:ln/>
        </p:spPr>
        <p:txBody>
          <a:bodyPr/>
          <a:lstStyle/>
          <a:p>
            <a:endParaRPr lang="en-US"/>
          </a:p>
        </p:txBody>
      </p:sp>
      <p:pic>
        <p:nvPicPr>
          <p:cNvPr id="6"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61009" y="1750517"/>
            <a:ext cx="216887" cy="216892"/>
          </a:xfrm>
          <a:prstGeom prst="rect">
            <a:avLst/>
          </a:prstGeom>
        </p:spPr>
      </p:pic>
      <p:sp>
        <p:nvSpPr>
          <p:cNvPr id="7" name="Text 4"/>
          <p:cNvSpPr/>
          <p:nvPr/>
        </p:nvSpPr>
        <p:spPr>
          <a:xfrm>
            <a:off x="828456" y="2236589"/>
            <a:ext cx="2049907"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Authentication with MFA</a:t>
            </a:r>
            <a:endParaRPr lang="en-US" sz="1300" dirty="0"/>
          </a:p>
        </p:txBody>
      </p:sp>
      <p:sp>
        <p:nvSpPr>
          <p:cNvPr id="8" name="Shape 5"/>
          <p:cNvSpPr/>
          <p:nvPr/>
        </p:nvSpPr>
        <p:spPr>
          <a:xfrm>
            <a:off x="6164108" y="1451075"/>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9" name="Shape 6"/>
          <p:cNvSpPr/>
          <p:nvPr/>
        </p:nvSpPr>
        <p:spPr>
          <a:xfrm>
            <a:off x="6331089" y="1618060"/>
            <a:ext cx="481993" cy="482005"/>
          </a:xfrm>
          <a:prstGeom prst="ellipse">
            <a:avLst/>
          </a:prstGeom>
          <a:solidFill>
            <a:srgbClr val="0068A8"/>
          </a:solidFill>
          <a:ln/>
        </p:spPr>
        <p:txBody>
          <a:bodyPr/>
          <a:lstStyle/>
          <a:p>
            <a:endParaRPr lang="en-US"/>
          </a:p>
        </p:txBody>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63642" y="1750517"/>
            <a:ext cx="216887" cy="216892"/>
          </a:xfrm>
          <a:prstGeom prst="rect">
            <a:avLst/>
          </a:prstGeom>
        </p:spPr>
      </p:pic>
      <p:sp>
        <p:nvSpPr>
          <p:cNvPr id="11" name="Text 7"/>
          <p:cNvSpPr/>
          <p:nvPr/>
        </p:nvSpPr>
        <p:spPr>
          <a:xfrm>
            <a:off x="6331089" y="2236589"/>
            <a:ext cx="1707016"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Database Structure</a:t>
            </a:r>
            <a:endParaRPr lang="en-US" sz="1300" dirty="0"/>
          </a:p>
        </p:txBody>
      </p:sp>
      <p:sp>
        <p:nvSpPr>
          <p:cNvPr id="12" name="Shape 8"/>
          <p:cNvSpPr/>
          <p:nvPr/>
        </p:nvSpPr>
        <p:spPr>
          <a:xfrm>
            <a:off x="661475" y="2732187"/>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13" name="Shape 9"/>
          <p:cNvSpPr/>
          <p:nvPr/>
        </p:nvSpPr>
        <p:spPr>
          <a:xfrm>
            <a:off x="828456" y="2899172"/>
            <a:ext cx="481993" cy="482005"/>
          </a:xfrm>
          <a:prstGeom prst="ellipse">
            <a:avLst/>
          </a:prstGeom>
          <a:solidFill>
            <a:srgbClr val="0068A8"/>
          </a:solidFill>
          <a:ln/>
        </p:spPr>
        <p:txBody>
          <a:bodyPr/>
          <a:lstStyle/>
          <a:p>
            <a:endParaRPr lang="en-US"/>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61009" y="3031629"/>
            <a:ext cx="216887" cy="216892"/>
          </a:xfrm>
          <a:prstGeom prst="rect">
            <a:avLst/>
          </a:prstGeom>
        </p:spPr>
      </p:pic>
      <p:sp>
        <p:nvSpPr>
          <p:cNvPr id="15" name="Text 10"/>
          <p:cNvSpPr/>
          <p:nvPr/>
        </p:nvSpPr>
        <p:spPr>
          <a:xfrm>
            <a:off x="828456" y="3517702"/>
            <a:ext cx="1707016"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Profile Settings</a:t>
            </a:r>
            <a:endParaRPr lang="en-US" sz="1300" dirty="0"/>
          </a:p>
        </p:txBody>
      </p:sp>
      <p:sp>
        <p:nvSpPr>
          <p:cNvPr id="16" name="Shape 11"/>
          <p:cNvSpPr/>
          <p:nvPr/>
        </p:nvSpPr>
        <p:spPr>
          <a:xfrm>
            <a:off x="6164108" y="2732187"/>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17" name="Shape 12"/>
          <p:cNvSpPr/>
          <p:nvPr/>
        </p:nvSpPr>
        <p:spPr>
          <a:xfrm>
            <a:off x="6331089" y="2899172"/>
            <a:ext cx="481993" cy="482005"/>
          </a:xfrm>
          <a:prstGeom prst="ellipse">
            <a:avLst/>
          </a:prstGeom>
          <a:solidFill>
            <a:srgbClr val="0068A8"/>
          </a:solidFill>
          <a:ln/>
        </p:spPr>
        <p:txBody>
          <a:bodyPr/>
          <a:lstStyle/>
          <a:p>
            <a:endParaRPr lang="en-US"/>
          </a:p>
        </p:txBody>
      </p:sp>
      <p:pic>
        <p:nvPicPr>
          <p:cNvPr id="18"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63642" y="3031629"/>
            <a:ext cx="216887" cy="216892"/>
          </a:xfrm>
          <a:prstGeom prst="rect">
            <a:avLst/>
          </a:prstGeom>
        </p:spPr>
      </p:pic>
      <p:sp>
        <p:nvSpPr>
          <p:cNvPr id="19" name="Text 13"/>
          <p:cNvSpPr/>
          <p:nvPr/>
        </p:nvSpPr>
        <p:spPr>
          <a:xfrm>
            <a:off x="6331089" y="3517702"/>
            <a:ext cx="2181270"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Certification Management</a:t>
            </a:r>
            <a:endParaRPr lang="en-US" sz="1300" dirty="0"/>
          </a:p>
        </p:txBody>
      </p:sp>
      <p:sp>
        <p:nvSpPr>
          <p:cNvPr id="20" name="Shape 14"/>
          <p:cNvSpPr/>
          <p:nvPr/>
        </p:nvSpPr>
        <p:spPr>
          <a:xfrm>
            <a:off x="661475" y="4013300"/>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21" name="Shape 15"/>
          <p:cNvSpPr/>
          <p:nvPr/>
        </p:nvSpPr>
        <p:spPr>
          <a:xfrm>
            <a:off x="828456" y="4180285"/>
            <a:ext cx="481993" cy="482005"/>
          </a:xfrm>
          <a:prstGeom prst="ellipse">
            <a:avLst/>
          </a:prstGeom>
          <a:solidFill>
            <a:srgbClr val="0068A8"/>
          </a:solidFill>
          <a:ln/>
        </p:spPr>
        <p:txBody>
          <a:bodyPr/>
          <a:lstStyle/>
          <a:p>
            <a:endParaRPr lang="en-US"/>
          </a:p>
        </p:txBody>
      </p:sp>
      <p:pic>
        <p:nvPicPr>
          <p:cNvPr id="22"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61009" y="4312742"/>
            <a:ext cx="216887" cy="216892"/>
          </a:xfrm>
          <a:prstGeom prst="rect">
            <a:avLst/>
          </a:prstGeom>
        </p:spPr>
      </p:pic>
      <p:sp>
        <p:nvSpPr>
          <p:cNvPr id="23" name="Text 16"/>
          <p:cNvSpPr/>
          <p:nvPr/>
        </p:nvSpPr>
        <p:spPr>
          <a:xfrm>
            <a:off x="828456" y="4798814"/>
            <a:ext cx="2543310"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Project Evidence Management</a:t>
            </a:r>
            <a:endParaRPr lang="en-US" sz="1300" dirty="0"/>
          </a:p>
        </p:txBody>
      </p:sp>
      <p:sp>
        <p:nvSpPr>
          <p:cNvPr id="24" name="Shape 17"/>
          <p:cNvSpPr/>
          <p:nvPr/>
        </p:nvSpPr>
        <p:spPr>
          <a:xfrm>
            <a:off x="6164108" y="4013300"/>
            <a:ext cx="5366112" cy="1144587"/>
          </a:xfrm>
          <a:prstGeom prst="roundRect">
            <a:avLst>
              <a:gd name="adj" fmla="val 21056"/>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25" name="Shape 18"/>
          <p:cNvSpPr/>
          <p:nvPr/>
        </p:nvSpPr>
        <p:spPr>
          <a:xfrm>
            <a:off x="6331089" y="4180285"/>
            <a:ext cx="481993" cy="482005"/>
          </a:xfrm>
          <a:prstGeom prst="ellipse">
            <a:avLst/>
          </a:prstGeom>
          <a:solidFill>
            <a:srgbClr val="0068A8"/>
          </a:solidFill>
          <a:ln/>
        </p:spPr>
        <p:txBody>
          <a:bodyPr/>
          <a:lstStyle/>
          <a:p>
            <a:endParaRPr lang="en-US"/>
          </a:p>
        </p:txBody>
      </p:sp>
      <p:pic>
        <p:nvPicPr>
          <p:cNvPr id="26"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463642" y="4312742"/>
            <a:ext cx="216887" cy="216892"/>
          </a:xfrm>
          <a:prstGeom prst="rect">
            <a:avLst/>
          </a:prstGeom>
        </p:spPr>
      </p:pic>
      <p:sp>
        <p:nvSpPr>
          <p:cNvPr id="27" name="Text 19"/>
          <p:cNvSpPr/>
          <p:nvPr/>
        </p:nvSpPr>
        <p:spPr>
          <a:xfrm>
            <a:off x="6331089" y="4798814"/>
            <a:ext cx="2210538" cy="192088"/>
          </a:xfrm>
          <a:prstGeom prst="rect">
            <a:avLst/>
          </a:prstGeom>
          <a:noFill/>
          <a:ln/>
        </p:spPr>
        <p:txBody>
          <a:bodyPr wrap="none" lIns="0" tIns="0" rIns="0" bIns="0" rtlCol="0" anchor="t"/>
          <a:lstStyle/>
          <a:p>
            <a:pPr marL="0" indent="0" algn="l">
              <a:lnSpc>
                <a:spcPct val="94000"/>
              </a:lnSpc>
              <a:buNone/>
            </a:pPr>
            <a:r>
              <a:rPr lang="en-US" sz="1300" b="1" dirty="0">
                <a:solidFill>
                  <a:srgbClr val="33353B"/>
                </a:solidFill>
                <a:latin typeface="Geist Bold" pitchFamily="34" charset="0"/>
                <a:ea typeface="Geist Bold" pitchFamily="34" charset="-122"/>
                <a:cs typeface="Geist Bold" pitchFamily="34" charset="-120"/>
              </a:rPr>
              <a:t>Protected User Dashboard</a:t>
            </a:r>
            <a:endParaRPr lang="en-US" sz="1300" dirty="0"/>
          </a:p>
        </p:txBody>
      </p:sp>
      <p:sp>
        <p:nvSpPr>
          <p:cNvPr id="28" name="Shape 20"/>
          <p:cNvSpPr/>
          <p:nvPr/>
        </p:nvSpPr>
        <p:spPr>
          <a:xfrm>
            <a:off x="661475" y="5627092"/>
            <a:ext cx="10868745" cy="755452"/>
          </a:xfrm>
          <a:prstGeom prst="roundRect">
            <a:avLst>
              <a:gd name="adj" fmla="val 31901"/>
            </a:avLst>
          </a:prstGeom>
          <a:solidFill>
            <a:srgbClr val="CCECFF"/>
          </a:solidFill>
          <a:ln/>
        </p:spPr>
        <p:txBody>
          <a:bodyPr/>
          <a:lstStyle/>
          <a:p>
            <a:endParaRPr lang="en-US"/>
          </a:p>
        </p:txBody>
      </p:sp>
      <p:pic>
        <p:nvPicPr>
          <p:cNvPr id="29" name="Image 6" descr="preencoded.png"/>
          <p:cNvPicPr>
            <a:picLocks noChangeAspect="1"/>
          </p:cNvPicPr>
          <p:nvPr/>
        </p:nvPicPr>
        <p:blipFill>
          <a:blip r:embed="rId9"/>
          <a:stretch>
            <a:fillRect/>
          </a:stretch>
        </p:blipFill>
        <p:spPr>
          <a:xfrm>
            <a:off x="822106" y="5833268"/>
            <a:ext cx="200814" cy="160635"/>
          </a:xfrm>
          <a:prstGeom prst="rect">
            <a:avLst/>
          </a:prstGeom>
        </p:spPr>
      </p:pic>
      <p:sp>
        <p:nvSpPr>
          <p:cNvPr id="30" name="Text 21"/>
          <p:cNvSpPr/>
          <p:nvPr/>
        </p:nvSpPr>
        <p:spPr>
          <a:xfrm>
            <a:off x="1183551" y="5803701"/>
            <a:ext cx="10186038" cy="415925"/>
          </a:xfrm>
          <a:prstGeom prst="rect">
            <a:avLst/>
          </a:prstGeom>
          <a:noFill/>
          <a:ln/>
        </p:spPr>
        <p:txBody>
          <a:bodyPr wrap="square" lIns="0" tIns="0" rIns="0" bIns="0" rtlCol="0" anchor="t">
            <a:normAutofit/>
          </a:bodyPr>
          <a:lstStyle/>
          <a:p>
            <a:pPr marL="0" indent="0" algn="l">
              <a:lnSpc>
                <a:spcPct val="108000"/>
              </a:lnSpc>
              <a:buNone/>
            </a:pPr>
            <a:r>
              <a:rPr lang="en-US" sz="1250" dirty="0">
                <a:solidFill>
                  <a:srgbClr val="000000"/>
                </a:solidFill>
                <a:latin typeface="Raleway" pitchFamily="34" charset="0"/>
                <a:ea typeface="Raleway" pitchFamily="34" charset="-122"/>
                <a:cs typeface="Raleway" pitchFamily="34" charset="-120"/>
              </a:rPr>
              <a:t>At this interim stage, the focus has been on building the authenticated user-side foundation of Certfolio. The public-facing profile and recruiter view are planned for the next development phase.</a:t>
            </a:r>
            <a:endParaRPr lang="en-US" sz="12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5A908335-209C-4F8C-C8B5-BBB287905D59}"/>
              </a:ext>
            </a:extLst>
          </p:cNvPr>
          <p:cNvSpPr/>
          <p:nvPr/>
        </p:nvSpPr>
        <p:spPr>
          <a:xfrm>
            <a:off x="5588988" y="1030014"/>
            <a:ext cx="5937686" cy="3899338"/>
          </a:xfrm>
          <a:prstGeom prst="roundRect">
            <a:avLst>
              <a:gd name="adj" fmla="val 7503"/>
            </a:avLst>
          </a:prstGeom>
          <a:solidFill>
            <a:schemeClr val="accent1">
              <a:alpha val="1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08C4C3D5-B882-2ABF-5603-01375E2F9AA9}"/>
              </a:ext>
            </a:extLst>
          </p:cNvPr>
          <p:cNvSpPr/>
          <p:nvPr/>
        </p:nvSpPr>
        <p:spPr>
          <a:xfrm>
            <a:off x="673832" y="1030014"/>
            <a:ext cx="4812568" cy="3952580"/>
          </a:xfrm>
          <a:prstGeom prst="roundRect">
            <a:avLst>
              <a:gd name="adj" fmla="val 7503"/>
            </a:avLst>
          </a:prstGeom>
          <a:solidFill>
            <a:schemeClr val="accent1">
              <a:alpha val="1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0"/>
          <p:cNvSpPr/>
          <p:nvPr/>
        </p:nvSpPr>
        <p:spPr>
          <a:xfrm>
            <a:off x="661475" y="519807"/>
            <a:ext cx="10497974" cy="406698"/>
          </a:xfrm>
          <a:prstGeom prst="rect">
            <a:avLst/>
          </a:prstGeom>
          <a:noFill/>
          <a:ln/>
        </p:spPr>
        <p:txBody>
          <a:bodyPr wrap="none" lIns="0" tIns="0" rIns="0" bIns="0" rtlCol="0" anchor="t"/>
          <a:lstStyle/>
          <a:p>
            <a:pPr marL="0" indent="0" algn="l">
              <a:lnSpc>
                <a:spcPct val="94000"/>
              </a:lnSpc>
              <a:buNone/>
            </a:pPr>
            <a:r>
              <a:rPr lang="en-US" sz="2800" b="1" dirty="0">
                <a:solidFill>
                  <a:srgbClr val="0068A8"/>
                </a:solidFill>
                <a:latin typeface="Geist Bold" pitchFamily="34" charset="0"/>
                <a:ea typeface="Geist Bold" pitchFamily="34" charset="-122"/>
                <a:cs typeface="Geist Bold" pitchFamily="34" charset="-120"/>
              </a:rPr>
              <a:t>Prototype Evidence: Authentication and Profile Settings</a:t>
            </a:r>
            <a:endParaRPr lang="en-US" sz="2800" dirty="0"/>
          </a:p>
        </p:txBody>
      </p:sp>
      <p:pic>
        <p:nvPicPr>
          <p:cNvPr id="4" name="Image 1" descr="preencoded.png"/>
          <p:cNvPicPr>
            <a:picLocks noChangeAspect="1"/>
          </p:cNvPicPr>
          <p:nvPr/>
        </p:nvPicPr>
        <p:blipFill>
          <a:blip r:embed="rId3"/>
          <a:stretch>
            <a:fillRect/>
          </a:stretch>
        </p:blipFill>
        <p:spPr>
          <a:xfrm>
            <a:off x="2900531" y="2394237"/>
            <a:ext cx="2449000" cy="2449061"/>
          </a:xfrm>
          <a:prstGeom prst="rect">
            <a:avLst/>
          </a:prstGeom>
          <a:effectLst>
            <a:outerShdw blurRad="203200" dist="50800" dir="2700000" sx="98000" sy="98000" algn="ctr" rotWithShape="0">
              <a:srgbClr val="DADDE1">
                <a:alpha val="60000"/>
              </a:srgbClr>
            </a:outerShdw>
          </a:effectLst>
        </p:spPr>
      </p:pic>
      <p:pic>
        <p:nvPicPr>
          <p:cNvPr id="3" name="Image 0" descr="preencoded.png"/>
          <p:cNvPicPr>
            <a:picLocks noChangeAspect="1"/>
          </p:cNvPicPr>
          <p:nvPr/>
        </p:nvPicPr>
        <p:blipFill>
          <a:blip r:embed="rId4"/>
          <a:stretch>
            <a:fillRect/>
          </a:stretch>
        </p:blipFill>
        <p:spPr>
          <a:xfrm>
            <a:off x="818952" y="1181877"/>
            <a:ext cx="2449000" cy="2449061"/>
          </a:xfrm>
          <a:prstGeom prst="rect">
            <a:avLst/>
          </a:prstGeom>
          <a:ln w="12700">
            <a:noFill/>
          </a:ln>
          <a:effectLst>
            <a:outerShdw blurRad="152400" dir="2700000" sx="97000" sy="97000" algn="ctr" rotWithShape="0">
              <a:srgbClr val="EDEFF4">
                <a:alpha val="50000"/>
              </a:srgbClr>
            </a:outerShdw>
          </a:effectLst>
        </p:spPr>
      </p:pic>
      <p:pic>
        <p:nvPicPr>
          <p:cNvPr id="6"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1475" y="5171704"/>
            <a:ext cx="5357778" cy="1125736"/>
          </a:xfrm>
          <a:prstGeom prst="rect">
            <a:avLst/>
          </a:prstGeom>
        </p:spPr>
      </p:pic>
      <p:sp>
        <p:nvSpPr>
          <p:cNvPr id="7" name="Text 1"/>
          <p:cNvSpPr/>
          <p:nvPr/>
        </p:nvSpPr>
        <p:spPr>
          <a:xfrm>
            <a:off x="926779" y="5360815"/>
            <a:ext cx="1878660" cy="203299"/>
          </a:xfrm>
          <a:prstGeom prst="rect">
            <a:avLst/>
          </a:prstGeom>
          <a:noFill/>
          <a:ln/>
        </p:spPr>
        <p:txBody>
          <a:bodyPr wrap="none" lIns="0" tIns="0" rIns="0" bIns="0" rtlCol="0" anchor="t"/>
          <a:lstStyle/>
          <a:p>
            <a:pPr marL="0" indent="0" algn="l">
              <a:lnSpc>
                <a:spcPct val="94000"/>
              </a:lnSpc>
              <a:buNone/>
            </a:pPr>
            <a:r>
              <a:rPr lang="en-US" sz="1400" b="1" dirty="0">
                <a:solidFill>
                  <a:srgbClr val="33353B"/>
                </a:solidFill>
                <a:latin typeface="Geist Bold" pitchFamily="34" charset="0"/>
                <a:ea typeface="Geist Bold" pitchFamily="34" charset="-122"/>
                <a:cs typeface="Geist Bold" pitchFamily="34" charset="-120"/>
              </a:rPr>
              <a:t>Authentication / MFA</a:t>
            </a:r>
            <a:endParaRPr lang="en-US" sz="1400" dirty="0"/>
          </a:p>
        </p:txBody>
      </p:sp>
      <p:sp>
        <p:nvSpPr>
          <p:cNvPr id="8" name="Text 2"/>
          <p:cNvSpPr/>
          <p:nvPr/>
        </p:nvSpPr>
        <p:spPr>
          <a:xfrm>
            <a:off x="926779" y="5655891"/>
            <a:ext cx="4903367" cy="452438"/>
          </a:xfrm>
          <a:prstGeom prst="rect">
            <a:avLst/>
          </a:prstGeom>
          <a:noFill/>
          <a:ln/>
        </p:spPr>
        <p:txBody>
          <a:bodyPr wrap="square" lIns="0" tIns="0" rIns="0" bIns="0" rtlCol="0" anchor="t">
            <a:normAutofit/>
          </a:bodyPr>
          <a:lstStyle/>
          <a:p>
            <a:pPr marL="0" indent="0" algn="l">
              <a:lnSpc>
                <a:spcPct val="111000"/>
              </a:lnSpc>
              <a:buNone/>
            </a:pPr>
            <a:r>
              <a:rPr lang="en-US" sz="1300" dirty="0">
                <a:solidFill>
                  <a:srgbClr val="33353B"/>
                </a:solidFill>
                <a:latin typeface="Raleway" pitchFamily="34" charset="0"/>
                <a:ea typeface="Raleway" pitchFamily="34" charset="-122"/>
                <a:cs typeface="Raleway" pitchFamily="34" charset="-120"/>
              </a:rPr>
              <a:t>Authentication with MFA supports secure access to the platform.</a:t>
            </a:r>
            <a:endParaRPr lang="en-US" sz="1300" dirty="0"/>
          </a:p>
        </p:txBody>
      </p:sp>
      <p:pic>
        <p:nvPicPr>
          <p:cNvPr id="9" name="Image 4"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172343" y="5171704"/>
            <a:ext cx="5357877" cy="1125736"/>
          </a:xfrm>
          <a:prstGeom prst="rect">
            <a:avLst/>
          </a:prstGeom>
        </p:spPr>
      </p:pic>
      <p:sp>
        <p:nvSpPr>
          <p:cNvPr id="10" name="Text 3"/>
          <p:cNvSpPr/>
          <p:nvPr/>
        </p:nvSpPr>
        <p:spPr>
          <a:xfrm>
            <a:off x="6437648" y="5360815"/>
            <a:ext cx="1807423" cy="203299"/>
          </a:xfrm>
          <a:prstGeom prst="rect">
            <a:avLst/>
          </a:prstGeom>
          <a:noFill/>
          <a:ln/>
        </p:spPr>
        <p:txBody>
          <a:bodyPr wrap="none" lIns="0" tIns="0" rIns="0" bIns="0" rtlCol="0" anchor="t"/>
          <a:lstStyle/>
          <a:p>
            <a:pPr marL="0" indent="0" algn="l">
              <a:lnSpc>
                <a:spcPct val="94000"/>
              </a:lnSpc>
              <a:buNone/>
            </a:pPr>
            <a:r>
              <a:rPr lang="en-US" sz="1400" b="1" dirty="0">
                <a:solidFill>
                  <a:srgbClr val="33353B"/>
                </a:solidFill>
                <a:latin typeface="Geist Bold" pitchFamily="34" charset="0"/>
                <a:ea typeface="Geist Bold" pitchFamily="34" charset="-122"/>
                <a:cs typeface="Geist Bold" pitchFamily="34" charset="-120"/>
              </a:rPr>
              <a:t>Profile Settings</a:t>
            </a:r>
            <a:endParaRPr lang="en-US" sz="1400" dirty="0"/>
          </a:p>
        </p:txBody>
      </p:sp>
      <p:sp>
        <p:nvSpPr>
          <p:cNvPr id="11" name="Text 4"/>
          <p:cNvSpPr/>
          <p:nvPr/>
        </p:nvSpPr>
        <p:spPr>
          <a:xfrm>
            <a:off x="6437648" y="5655891"/>
            <a:ext cx="4903466" cy="452438"/>
          </a:xfrm>
          <a:prstGeom prst="rect">
            <a:avLst/>
          </a:prstGeom>
          <a:noFill/>
          <a:ln/>
        </p:spPr>
        <p:txBody>
          <a:bodyPr wrap="square" lIns="0" tIns="0" rIns="0" bIns="0" rtlCol="0" anchor="t">
            <a:normAutofit/>
          </a:bodyPr>
          <a:lstStyle/>
          <a:p>
            <a:pPr marL="0" indent="0" algn="l">
              <a:lnSpc>
                <a:spcPct val="111000"/>
              </a:lnSpc>
              <a:buNone/>
            </a:pPr>
            <a:r>
              <a:rPr lang="en-US" sz="1300" dirty="0">
                <a:solidFill>
                  <a:srgbClr val="33353B"/>
                </a:solidFill>
                <a:latin typeface="Raleway" pitchFamily="34" charset="0"/>
                <a:ea typeface="Raleway" pitchFamily="34" charset="-122"/>
                <a:cs typeface="Raleway" pitchFamily="34" charset="-120"/>
              </a:rPr>
              <a:t>Profile settings allow users to begin structuring their professional identity.</a:t>
            </a:r>
            <a:endParaRPr lang="en-US" sz="1300" dirty="0"/>
          </a:p>
        </p:txBody>
      </p:sp>
      <p:pic>
        <p:nvPicPr>
          <p:cNvPr id="15" name="Picture 14">
            <a:extLst>
              <a:ext uri="{FF2B5EF4-FFF2-40B4-BE49-F238E27FC236}">
                <a16:creationId xmlns:a16="http://schemas.microsoft.com/office/drawing/2014/main" id="{4A8860A7-4707-4691-991F-35CCF3854CEC}"/>
              </a:ext>
            </a:extLst>
          </p:cNvPr>
          <p:cNvPicPr>
            <a:picLocks noChangeAspect="1"/>
          </p:cNvPicPr>
          <p:nvPr/>
        </p:nvPicPr>
        <p:blipFill>
          <a:blip r:embed="rId6"/>
          <a:srcRect/>
          <a:stretch/>
        </p:blipFill>
        <p:spPr>
          <a:xfrm>
            <a:off x="5936627" y="1221867"/>
            <a:ext cx="5242407" cy="3505076"/>
          </a:xfrm>
          <a:prstGeom prst="roundRect">
            <a:avLst>
              <a:gd name="adj" fmla="val 7892"/>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D562FC5B-58BE-D3CE-4AA9-E3490884AF10}"/>
              </a:ext>
            </a:extLst>
          </p:cNvPr>
          <p:cNvSpPr/>
          <p:nvPr/>
        </p:nvSpPr>
        <p:spPr>
          <a:xfrm>
            <a:off x="661474" y="1087992"/>
            <a:ext cx="6892265" cy="3899338"/>
          </a:xfrm>
          <a:prstGeom prst="roundRect">
            <a:avLst>
              <a:gd name="adj" fmla="val 7503"/>
            </a:avLst>
          </a:prstGeom>
          <a:solidFill>
            <a:schemeClr val="accent1">
              <a:alpha val="1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0"/>
          <p:cNvSpPr/>
          <p:nvPr/>
        </p:nvSpPr>
        <p:spPr>
          <a:xfrm>
            <a:off x="661475" y="519807"/>
            <a:ext cx="10512162" cy="406698"/>
          </a:xfrm>
          <a:prstGeom prst="rect">
            <a:avLst/>
          </a:prstGeom>
          <a:noFill/>
          <a:ln/>
        </p:spPr>
        <p:txBody>
          <a:bodyPr wrap="none" lIns="0" tIns="0" rIns="0" bIns="0" rtlCol="0" anchor="t"/>
          <a:lstStyle/>
          <a:p>
            <a:pPr marL="0" indent="0" algn="l">
              <a:lnSpc>
                <a:spcPct val="94000"/>
              </a:lnSpc>
              <a:buNone/>
            </a:pPr>
            <a:r>
              <a:rPr lang="en-US" sz="2800" b="1" dirty="0">
                <a:solidFill>
                  <a:srgbClr val="0068A8"/>
                </a:solidFill>
                <a:latin typeface="Geist Bold" pitchFamily="34" charset="0"/>
                <a:ea typeface="Geist Bold" pitchFamily="34" charset="-122"/>
                <a:cs typeface="Geist Bold" pitchFamily="34" charset="-120"/>
              </a:rPr>
              <a:t>Prototype Evidence: Certifications and Project Evidence</a:t>
            </a:r>
            <a:endParaRPr lang="en-US" sz="2800" dirty="0"/>
          </a:p>
        </p:txBody>
      </p:sp>
      <p:pic>
        <p:nvPicPr>
          <p:cNvPr id="3" name="Image 0" descr="preencoded.png"/>
          <p:cNvPicPr>
            <a:picLocks noChangeAspect="1"/>
          </p:cNvPicPr>
          <p:nvPr/>
        </p:nvPicPr>
        <p:blipFill>
          <a:blip r:embed="rId3"/>
          <a:stretch>
            <a:fillRect/>
          </a:stretch>
        </p:blipFill>
        <p:spPr>
          <a:xfrm>
            <a:off x="943103" y="1372771"/>
            <a:ext cx="6329006" cy="3411339"/>
          </a:xfrm>
          <a:prstGeom prst="rect">
            <a:avLst/>
          </a:prstGeom>
        </p:spPr>
      </p:pic>
      <p:pic>
        <p:nvPicPr>
          <p:cNvPr id="4" name="Image 1" descr="preencoded.png"/>
          <p:cNvPicPr>
            <a:picLocks noChangeAspect="1"/>
          </p:cNvPicPr>
          <p:nvPr/>
        </p:nvPicPr>
        <p:blipFill>
          <a:blip r:embed="rId4"/>
          <a:stretch>
            <a:fillRect/>
          </a:stretch>
        </p:blipFill>
        <p:spPr>
          <a:xfrm>
            <a:off x="8114998" y="1328341"/>
            <a:ext cx="3079276" cy="3503613"/>
          </a:xfrm>
          <a:prstGeom prst="rect">
            <a:avLst/>
          </a:prstGeom>
        </p:spPr>
      </p:pic>
      <p:pic>
        <p:nvPicPr>
          <p:cNvPr id="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1475" y="5176441"/>
            <a:ext cx="5357778" cy="1125736"/>
          </a:xfrm>
          <a:prstGeom prst="rect">
            <a:avLst/>
          </a:prstGeom>
        </p:spPr>
      </p:pic>
      <p:sp>
        <p:nvSpPr>
          <p:cNvPr id="6" name="Text 1"/>
          <p:cNvSpPr/>
          <p:nvPr/>
        </p:nvSpPr>
        <p:spPr>
          <a:xfrm>
            <a:off x="926779" y="5365552"/>
            <a:ext cx="2309358" cy="203299"/>
          </a:xfrm>
          <a:prstGeom prst="rect">
            <a:avLst/>
          </a:prstGeom>
          <a:noFill/>
          <a:ln/>
        </p:spPr>
        <p:txBody>
          <a:bodyPr wrap="none" lIns="0" tIns="0" rIns="0" bIns="0" rtlCol="0" anchor="t"/>
          <a:lstStyle/>
          <a:p>
            <a:pPr marL="0" indent="0" algn="l">
              <a:lnSpc>
                <a:spcPct val="94000"/>
              </a:lnSpc>
              <a:buNone/>
            </a:pPr>
            <a:r>
              <a:rPr lang="en-US" sz="1400" b="1" dirty="0">
                <a:solidFill>
                  <a:srgbClr val="33353B"/>
                </a:solidFill>
                <a:latin typeface="Geist Bold" pitchFamily="34" charset="0"/>
                <a:ea typeface="Geist Bold" pitchFamily="34" charset="-122"/>
                <a:cs typeface="Geist Bold" pitchFamily="34" charset="-120"/>
              </a:rPr>
              <a:t>Certification Management</a:t>
            </a:r>
            <a:endParaRPr lang="en-US" sz="1400" dirty="0"/>
          </a:p>
        </p:txBody>
      </p:sp>
      <p:sp>
        <p:nvSpPr>
          <p:cNvPr id="7" name="Text 2"/>
          <p:cNvSpPr/>
          <p:nvPr/>
        </p:nvSpPr>
        <p:spPr>
          <a:xfrm>
            <a:off x="926779" y="5660628"/>
            <a:ext cx="4903367" cy="452438"/>
          </a:xfrm>
          <a:prstGeom prst="rect">
            <a:avLst/>
          </a:prstGeom>
          <a:noFill/>
          <a:ln/>
        </p:spPr>
        <p:txBody>
          <a:bodyPr wrap="square" lIns="0" tIns="0" rIns="0" bIns="0" rtlCol="0" anchor="t">
            <a:normAutofit/>
          </a:bodyPr>
          <a:lstStyle/>
          <a:p>
            <a:pPr marL="0" indent="0" algn="l">
              <a:lnSpc>
                <a:spcPct val="111000"/>
              </a:lnSpc>
              <a:buNone/>
            </a:pPr>
            <a:r>
              <a:rPr lang="en-US" sz="1300" dirty="0">
                <a:solidFill>
                  <a:srgbClr val="33353B"/>
                </a:solidFill>
                <a:latin typeface="Raleway" pitchFamily="34" charset="0"/>
                <a:ea typeface="Raleway" pitchFamily="34" charset="-122"/>
                <a:cs typeface="Raleway" pitchFamily="34" charset="-120"/>
              </a:rPr>
              <a:t>Certification management supports structured recording of professional credentials.</a:t>
            </a:r>
            <a:endParaRPr lang="en-US" sz="1300" dirty="0"/>
          </a:p>
        </p:txBody>
      </p:sp>
      <p:pic>
        <p:nvPicPr>
          <p:cNvPr id="8"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172343" y="5176441"/>
            <a:ext cx="5357877" cy="1125736"/>
          </a:xfrm>
          <a:prstGeom prst="rect">
            <a:avLst/>
          </a:prstGeom>
        </p:spPr>
      </p:pic>
      <p:sp>
        <p:nvSpPr>
          <p:cNvPr id="9" name="Text 3"/>
          <p:cNvSpPr/>
          <p:nvPr/>
        </p:nvSpPr>
        <p:spPr>
          <a:xfrm>
            <a:off x="6437648" y="5365552"/>
            <a:ext cx="2022127" cy="203299"/>
          </a:xfrm>
          <a:prstGeom prst="rect">
            <a:avLst/>
          </a:prstGeom>
          <a:noFill/>
          <a:ln/>
        </p:spPr>
        <p:txBody>
          <a:bodyPr wrap="none" lIns="0" tIns="0" rIns="0" bIns="0" rtlCol="0" anchor="t"/>
          <a:lstStyle/>
          <a:p>
            <a:pPr marL="0" indent="0" algn="l">
              <a:lnSpc>
                <a:spcPct val="94000"/>
              </a:lnSpc>
              <a:buNone/>
            </a:pPr>
            <a:r>
              <a:rPr lang="en-US" sz="1400" b="1" dirty="0">
                <a:solidFill>
                  <a:srgbClr val="33353B"/>
                </a:solidFill>
                <a:latin typeface="Geist Bold" pitchFamily="34" charset="0"/>
                <a:ea typeface="Geist Bold" pitchFamily="34" charset="-122"/>
                <a:cs typeface="Geist Bold" pitchFamily="34" charset="-120"/>
              </a:rPr>
              <a:t>Projects with Evidence</a:t>
            </a:r>
            <a:endParaRPr lang="en-US" sz="1400" dirty="0"/>
          </a:p>
        </p:txBody>
      </p:sp>
      <p:sp>
        <p:nvSpPr>
          <p:cNvPr id="10" name="Text 4"/>
          <p:cNvSpPr/>
          <p:nvPr/>
        </p:nvSpPr>
        <p:spPr>
          <a:xfrm>
            <a:off x="6437648" y="5660628"/>
            <a:ext cx="4903466" cy="452438"/>
          </a:xfrm>
          <a:prstGeom prst="rect">
            <a:avLst/>
          </a:prstGeom>
          <a:noFill/>
          <a:ln/>
        </p:spPr>
        <p:txBody>
          <a:bodyPr wrap="square" lIns="0" tIns="0" rIns="0" bIns="0" rtlCol="0" anchor="t">
            <a:normAutofit/>
          </a:bodyPr>
          <a:lstStyle/>
          <a:p>
            <a:pPr marL="0" indent="0" algn="l">
              <a:lnSpc>
                <a:spcPct val="111000"/>
              </a:lnSpc>
              <a:buNone/>
            </a:pPr>
            <a:r>
              <a:rPr lang="en-US" sz="1300" dirty="0">
                <a:solidFill>
                  <a:srgbClr val="33353B"/>
                </a:solidFill>
                <a:latin typeface="Raleway" pitchFamily="34" charset="0"/>
                <a:ea typeface="Raleway" pitchFamily="34" charset="-122"/>
                <a:cs typeface="Raleway" pitchFamily="34" charset="-120"/>
              </a:rPr>
              <a:t>Project evidence allows users to connect skills with practical work, links, descriptions, and supporting material.</a:t>
            </a:r>
            <a:endParaRPr lang="en-US" sz="1300" dirty="0"/>
          </a:p>
        </p:txBody>
      </p:sp>
      <p:sp>
        <p:nvSpPr>
          <p:cNvPr id="12" name="Rounded Rectangle 11">
            <a:extLst>
              <a:ext uri="{FF2B5EF4-FFF2-40B4-BE49-F238E27FC236}">
                <a16:creationId xmlns:a16="http://schemas.microsoft.com/office/drawing/2014/main" id="{B831F9E2-8E9E-F9D3-BAA4-BB20CB192F83}"/>
              </a:ext>
            </a:extLst>
          </p:cNvPr>
          <p:cNvSpPr/>
          <p:nvPr/>
        </p:nvSpPr>
        <p:spPr>
          <a:xfrm>
            <a:off x="7835368" y="1087992"/>
            <a:ext cx="3694023" cy="3899338"/>
          </a:xfrm>
          <a:prstGeom prst="roundRect">
            <a:avLst>
              <a:gd name="adj" fmla="val 7503"/>
            </a:avLst>
          </a:prstGeom>
          <a:solidFill>
            <a:schemeClr val="accent1">
              <a:alpha val="1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25350" y="571496"/>
            <a:ext cx="7162621" cy="451842"/>
          </a:xfrm>
          <a:prstGeom prst="rect">
            <a:avLst/>
          </a:prstGeom>
          <a:noFill/>
          <a:ln/>
        </p:spPr>
        <p:txBody>
          <a:bodyPr wrap="none" lIns="0" tIns="0" rIns="0" bIns="0" rtlCol="0" anchor="t"/>
          <a:lstStyle/>
          <a:p>
            <a:pPr marL="0" indent="0">
              <a:lnSpc>
                <a:spcPct val="94000"/>
              </a:lnSpc>
              <a:buNone/>
            </a:pPr>
            <a:r>
              <a:rPr lang="en-US" sz="3150" b="1" dirty="0">
                <a:solidFill>
                  <a:srgbClr val="0068A8"/>
                </a:solidFill>
                <a:latin typeface="Geist Bold" pitchFamily="34" charset="0"/>
                <a:ea typeface="Geist Bold" pitchFamily="34" charset="-122"/>
                <a:cs typeface="Geist Bold" pitchFamily="34" charset="-120"/>
              </a:rPr>
              <a:t>Methodology and Evaluation Plan</a:t>
            </a:r>
            <a:endParaRPr lang="en-US" sz="3150" dirty="0"/>
          </a:p>
        </p:txBody>
      </p:sp>
      <p:sp>
        <p:nvSpPr>
          <p:cNvPr id="4" name="Shape 2"/>
          <p:cNvSpPr/>
          <p:nvPr/>
        </p:nvSpPr>
        <p:spPr>
          <a:xfrm>
            <a:off x="525350" y="1715913"/>
            <a:ext cx="4342994" cy="3975079"/>
          </a:xfrm>
          <a:prstGeom prst="roundRect">
            <a:avLst>
              <a:gd name="adj" fmla="val 12650"/>
            </a:avLst>
          </a:prstGeom>
          <a:solidFill>
            <a:srgbClr val="0068A8"/>
          </a:solidFill>
          <a:ln/>
        </p:spPr>
        <p:txBody>
          <a:bodyPr/>
          <a:lstStyle/>
          <a:p>
            <a:endParaRPr lang="en-US"/>
          </a:p>
        </p:txBody>
      </p:sp>
      <p:sp>
        <p:nvSpPr>
          <p:cNvPr id="5" name="Text 3"/>
          <p:cNvSpPr/>
          <p:nvPr/>
        </p:nvSpPr>
        <p:spPr>
          <a:xfrm>
            <a:off x="893651" y="2052891"/>
            <a:ext cx="2617821" cy="225921"/>
          </a:xfrm>
          <a:prstGeom prst="rect">
            <a:avLst/>
          </a:prstGeom>
          <a:noFill/>
          <a:ln/>
        </p:spPr>
        <p:txBody>
          <a:bodyPr wrap="none" lIns="0" tIns="0" rIns="0" bIns="0" rtlCol="0" anchor="t"/>
          <a:lstStyle/>
          <a:p>
            <a:pPr marL="0" indent="0" algn="l">
              <a:lnSpc>
                <a:spcPct val="94000"/>
              </a:lnSpc>
              <a:buNone/>
            </a:pPr>
            <a:r>
              <a:rPr lang="en-US" sz="1550" b="1" dirty="0">
                <a:solidFill>
                  <a:srgbClr val="FFFFFF"/>
                </a:solidFill>
                <a:latin typeface="Geist Bold" pitchFamily="34" charset="0"/>
                <a:ea typeface="Geist Bold" pitchFamily="34" charset="-122"/>
                <a:cs typeface="Geist Bold" pitchFamily="34" charset="-120"/>
              </a:rPr>
              <a:t>Methodology</a:t>
            </a:r>
            <a:endParaRPr lang="en-US" sz="1550" dirty="0"/>
          </a:p>
        </p:txBody>
      </p:sp>
      <p:sp>
        <p:nvSpPr>
          <p:cNvPr id="6" name="Text 4"/>
          <p:cNvSpPr/>
          <p:nvPr/>
        </p:nvSpPr>
        <p:spPr>
          <a:xfrm>
            <a:off x="893651" y="2373318"/>
            <a:ext cx="2270890" cy="264616"/>
          </a:xfrm>
          <a:prstGeom prst="rect">
            <a:avLst/>
          </a:prstGeom>
          <a:noFill/>
          <a:ln/>
        </p:spPr>
        <p:txBody>
          <a:bodyPr wrap="none" lIns="0" tIns="0" rIns="0" bIns="0" rtlCol="0" anchor="t"/>
          <a:lstStyle/>
          <a:p>
            <a:pPr marL="0" indent="0" algn="l">
              <a:lnSpc>
                <a:spcPct val="117000"/>
              </a:lnSpc>
              <a:buNone/>
            </a:pPr>
            <a:r>
              <a:rPr lang="en-US" sz="1450" dirty="0">
                <a:solidFill>
                  <a:srgbClr val="FFFFFF"/>
                </a:solidFill>
                <a:latin typeface="Raleway" pitchFamily="34" charset="0"/>
                <a:ea typeface="Raleway" pitchFamily="34" charset="-122"/>
                <a:cs typeface="Raleway" pitchFamily="34" charset="-120"/>
              </a:rPr>
              <a:t>Iterative prototyping.</a:t>
            </a:r>
            <a:endParaRPr lang="en-US" sz="1450" dirty="0"/>
          </a:p>
        </p:txBody>
      </p:sp>
      <p:sp>
        <p:nvSpPr>
          <p:cNvPr id="7" name="Text 5"/>
          <p:cNvSpPr/>
          <p:nvPr/>
        </p:nvSpPr>
        <p:spPr>
          <a:xfrm>
            <a:off x="893651" y="2899772"/>
            <a:ext cx="2617821" cy="225921"/>
          </a:xfrm>
          <a:prstGeom prst="rect">
            <a:avLst/>
          </a:prstGeom>
          <a:noFill/>
          <a:ln/>
        </p:spPr>
        <p:txBody>
          <a:bodyPr wrap="none" lIns="0" tIns="0" rIns="0" bIns="0" rtlCol="0" anchor="t"/>
          <a:lstStyle/>
          <a:p>
            <a:pPr marL="0" indent="0" algn="l">
              <a:lnSpc>
                <a:spcPct val="94000"/>
              </a:lnSpc>
              <a:buNone/>
            </a:pPr>
            <a:r>
              <a:rPr lang="en-US" sz="1550" b="1" dirty="0">
                <a:solidFill>
                  <a:srgbClr val="FFFFFF"/>
                </a:solidFill>
                <a:latin typeface="Geist Bold" pitchFamily="34" charset="0"/>
                <a:ea typeface="Geist Bold" pitchFamily="34" charset="-122"/>
                <a:cs typeface="Geist Bold" pitchFamily="34" charset="-120"/>
              </a:rPr>
              <a:t>Methods</a:t>
            </a:r>
            <a:endParaRPr lang="en-US" sz="1550" dirty="0"/>
          </a:p>
        </p:txBody>
      </p:sp>
      <p:sp>
        <p:nvSpPr>
          <p:cNvPr id="8" name="Text 6"/>
          <p:cNvSpPr/>
          <p:nvPr/>
        </p:nvSpPr>
        <p:spPr>
          <a:xfrm>
            <a:off x="997868" y="3224253"/>
            <a:ext cx="3452180" cy="1918097"/>
          </a:xfrm>
          <a:prstGeom prst="rect">
            <a:avLst/>
          </a:prstGeom>
          <a:noFill/>
          <a:ln/>
        </p:spPr>
        <p:txBody>
          <a:bodyPr wrap="square" lIns="0" tIns="0" rIns="0" bIns="0" rtlCol="0" anchor="t">
            <a:normAutofit/>
          </a:bodyPr>
          <a:lstStyle/>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Secondary research</a:t>
            </a:r>
            <a:endParaRPr lang="en-US" sz="1450" dirty="0"/>
          </a:p>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Competitor analysis</a:t>
            </a:r>
            <a:endParaRPr lang="en-US" sz="1450" dirty="0"/>
          </a:p>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Requirements analysis</a:t>
            </a:r>
            <a:endParaRPr lang="en-US" sz="1450" dirty="0"/>
          </a:p>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Interface and system design</a:t>
            </a:r>
            <a:endParaRPr lang="en-US" sz="1450" dirty="0"/>
          </a:p>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Prototype development</a:t>
            </a:r>
            <a:endParaRPr lang="en-US" sz="1450" dirty="0"/>
          </a:p>
          <a:p>
            <a:pPr marL="294640" indent="-294640" algn="l">
              <a:lnSpc>
                <a:spcPct val="117000"/>
              </a:lnSpc>
              <a:buSzPct val="100000"/>
              <a:buChar char="•"/>
            </a:pPr>
            <a:r>
              <a:rPr lang="en-US" sz="1450" dirty="0">
                <a:solidFill>
                  <a:srgbClr val="FFFFFF"/>
                </a:solidFill>
                <a:latin typeface="Raleway" pitchFamily="34" charset="0"/>
                <a:ea typeface="Raleway" pitchFamily="34" charset="-122"/>
                <a:cs typeface="Raleway" pitchFamily="34" charset="-120"/>
              </a:rPr>
              <a:t>Scenario-based evaluation</a:t>
            </a:r>
            <a:endParaRPr lang="en-US" sz="1450" dirty="0"/>
          </a:p>
        </p:txBody>
      </p:sp>
      <p:sp>
        <p:nvSpPr>
          <p:cNvPr id="9" name="Text 7"/>
          <p:cNvSpPr/>
          <p:nvPr/>
        </p:nvSpPr>
        <p:spPr>
          <a:xfrm>
            <a:off x="5199726" y="1929764"/>
            <a:ext cx="2617821" cy="225921"/>
          </a:xfrm>
          <a:prstGeom prst="rect">
            <a:avLst/>
          </a:prstGeom>
          <a:noFill/>
          <a:ln/>
        </p:spPr>
        <p:txBody>
          <a:bodyPr wrap="none" lIns="0" tIns="0" rIns="0" bIns="0" rtlCol="0" anchor="t"/>
          <a:lstStyle/>
          <a:p>
            <a:pPr marL="0" indent="0" algn="l">
              <a:lnSpc>
                <a:spcPct val="94000"/>
              </a:lnSpc>
              <a:buNone/>
            </a:pPr>
            <a:r>
              <a:rPr lang="en-US" sz="2000" b="1" dirty="0">
                <a:solidFill>
                  <a:srgbClr val="0068A8"/>
                </a:solidFill>
                <a:latin typeface="Geist Bold" pitchFamily="34" charset="0"/>
                <a:ea typeface="Geist Bold" pitchFamily="34" charset="-122"/>
                <a:cs typeface="Geist Bold" pitchFamily="34" charset="-120"/>
              </a:rPr>
              <a:t>Evaluation Criteria</a:t>
            </a:r>
            <a:endParaRPr lang="en-US" sz="2000" dirty="0"/>
          </a:p>
        </p:txBody>
      </p:sp>
      <p:sp>
        <p:nvSpPr>
          <p:cNvPr id="10" name="Text 8"/>
          <p:cNvSpPr/>
          <p:nvPr/>
        </p:nvSpPr>
        <p:spPr>
          <a:xfrm>
            <a:off x="5199726" y="2370534"/>
            <a:ext cx="6336745" cy="1058466"/>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The prototype will be evaluated through defined user scenarios, such as adding a certification, updating profile details, adding project evidence, and reviewing how clearly the system separates verified and self-declared information.</a:t>
            </a:r>
            <a:endParaRPr lang="en-US" sz="1450" dirty="0"/>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99727" y="4192491"/>
            <a:ext cx="3073819" cy="654745"/>
          </a:xfrm>
          <a:prstGeom prst="rect">
            <a:avLst/>
          </a:prstGeom>
        </p:spPr>
      </p:pic>
      <p:sp>
        <p:nvSpPr>
          <p:cNvPr id="12" name="Text 9"/>
          <p:cNvSpPr/>
          <p:nvPr/>
        </p:nvSpPr>
        <p:spPr>
          <a:xfrm>
            <a:off x="5515731" y="4406902"/>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Usability</a:t>
            </a:r>
            <a:endParaRPr lang="en-US" sz="1550" dirty="0"/>
          </a:p>
        </p:txBody>
      </p:sp>
      <p:pic>
        <p:nvPicPr>
          <p:cNvPr id="13"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62553" y="4192491"/>
            <a:ext cx="3073918" cy="654745"/>
          </a:xfrm>
          <a:prstGeom prst="rect">
            <a:avLst/>
          </a:prstGeom>
        </p:spPr>
      </p:pic>
      <p:sp>
        <p:nvSpPr>
          <p:cNvPr id="14" name="Text 10"/>
          <p:cNvSpPr/>
          <p:nvPr/>
        </p:nvSpPr>
        <p:spPr>
          <a:xfrm>
            <a:off x="8778557" y="4406902"/>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Trust</a:t>
            </a:r>
            <a:endParaRPr lang="en-US" sz="1550" dirty="0"/>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99727" y="5036247"/>
            <a:ext cx="3073819" cy="654745"/>
          </a:xfrm>
          <a:prstGeom prst="rect">
            <a:avLst/>
          </a:prstGeom>
        </p:spPr>
      </p:pic>
      <p:sp>
        <p:nvSpPr>
          <p:cNvPr id="16" name="Text 11"/>
          <p:cNvSpPr/>
          <p:nvPr/>
        </p:nvSpPr>
        <p:spPr>
          <a:xfrm>
            <a:off x="5515731" y="5250659"/>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Clarity</a:t>
            </a:r>
            <a:endParaRPr lang="en-US" sz="1550" dirty="0"/>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62553" y="5036247"/>
            <a:ext cx="3073918" cy="654745"/>
          </a:xfrm>
          <a:prstGeom prst="rect">
            <a:avLst/>
          </a:prstGeom>
        </p:spPr>
      </p:pic>
      <p:sp>
        <p:nvSpPr>
          <p:cNvPr id="18" name="Text 12"/>
          <p:cNvSpPr/>
          <p:nvPr/>
        </p:nvSpPr>
        <p:spPr>
          <a:xfrm>
            <a:off x="8778557" y="5250659"/>
            <a:ext cx="2008236" cy="225921"/>
          </a:xfrm>
          <a:prstGeom prst="rect">
            <a:avLst/>
          </a:prstGeom>
          <a:noFill/>
          <a:ln/>
        </p:spPr>
        <p:txBody>
          <a:bodyPr wrap="none" lIns="0" tIns="0" rIns="0" bIns="0" rtlCol="0" anchor="t"/>
          <a:lstStyle/>
          <a:p>
            <a:pPr marL="0" indent="0" algn="l">
              <a:lnSpc>
                <a:spcPct val="94000"/>
              </a:lnSpc>
              <a:buNone/>
            </a:pPr>
            <a:r>
              <a:rPr lang="en-US" sz="1550" b="1" dirty="0">
                <a:solidFill>
                  <a:srgbClr val="33353B"/>
                </a:solidFill>
                <a:latin typeface="Geist Bold" pitchFamily="34" charset="0"/>
                <a:ea typeface="Geist Bold" pitchFamily="34" charset="-122"/>
                <a:cs typeface="Geist Bold" pitchFamily="34" charset="-120"/>
              </a:rPr>
              <a:t>Relevance</a:t>
            </a:r>
            <a:endParaRPr lang="en-US" sz="15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475" y="519807"/>
            <a:ext cx="5537061" cy="384076"/>
          </a:xfrm>
          <a:prstGeom prst="rect">
            <a:avLst/>
          </a:prstGeom>
          <a:noFill/>
          <a:ln/>
        </p:spPr>
        <p:txBody>
          <a:bodyPr wrap="none" lIns="0" tIns="0" rIns="0" bIns="0" rtlCol="0" anchor="t"/>
          <a:lstStyle/>
          <a:p>
            <a:pPr marL="0" indent="0" algn="l">
              <a:lnSpc>
                <a:spcPct val="94000"/>
              </a:lnSpc>
              <a:buNone/>
            </a:pPr>
            <a:r>
              <a:rPr lang="en-US" sz="2650" b="1" dirty="0">
                <a:solidFill>
                  <a:srgbClr val="0068A8"/>
                </a:solidFill>
                <a:latin typeface="Geist Bold" pitchFamily="34" charset="0"/>
                <a:ea typeface="Geist Bold" pitchFamily="34" charset="-122"/>
                <a:cs typeface="Geist Bold" pitchFamily="34" charset="-120"/>
              </a:rPr>
              <a:t>Timeline and Remaining Work</a:t>
            </a:r>
            <a:endParaRPr lang="en-US" sz="2650" dirty="0"/>
          </a:p>
        </p:txBody>
      </p:sp>
      <p:sp>
        <p:nvSpPr>
          <p:cNvPr id="3" name="Shape 1"/>
          <p:cNvSpPr/>
          <p:nvPr/>
        </p:nvSpPr>
        <p:spPr>
          <a:xfrm>
            <a:off x="661475" y="2509441"/>
            <a:ext cx="10868745" cy="19050"/>
          </a:xfrm>
          <a:prstGeom prst="roundRect">
            <a:avLst>
              <a:gd name="adj" fmla="val 1265084"/>
            </a:avLst>
          </a:prstGeom>
          <a:solidFill>
            <a:srgbClr val="B2D2E5"/>
          </a:solidFill>
          <a:ln/>
        </p:spPr>
        <p:txBody>
          <a:bodyPr/>
          <a:lstStyle/>
          <a:p>
            <a:endParaRPr lang="en-US"/>
          </a:p>
        </p:txBody>
      </p:sp>
      <p:sp>
        <p:nvSpPr>
          <p:cNvPr id="4" name="Shape 2"/>
          <p:cNvSpPr/>
          <p:nvPr/>
        </p:nvSpPr>
        <p:spPr>
          <a:xfrm>
            <a:off x="2406391" y="2027486"/>
            <a:ext cx="19050" cy="482005"/>
          </a:xfrm>
          <a:prstGeom prst="roundRect">
            <a:avLst>
              <a:gd name="adj" fmla="val 1265084"/>
            </a:avLst>
          </a:prstGeom>
          <a:solidFill>
            <a:srgbClr val="B2D2E5"/>
          </a:solidFill>
          <a:ln/>
        </p:spPr>
        <p:txBody>
          <a:bodyPr/>
          <a:lstStyle/>
          <a:p>
            <a:endParaRPr lang="en-US"/>
          </a:p>
        </p:txBody>
      </p:sp>
      <p:sp>
        <p:nvSpPr>
          <p:cNvPr id="5" name="Shape 3"/>
          <p:cNvSpPr/>
          <p:nvPr/>
        </p:nvSpPr>
        <p:spPr>
          <a:xfrm>
            <a:off x="2235243" y="2328714"/>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6" name="Text 4"/>
          <p:cNvSpPr/>
          <p:nvPr/>
        </p:nvSpPr>
        <p:spPr>
          <a:xfrm>
            <a:off x="2313525" y="2394198"/>
            <a:ext cx="204782" cy="230386"/>
          </a:xfrm>
          <a:prstGeom prst="rect">
            <a:avLst/>
          </a:prstGeom>
          <a:noFill/>
          <a:ln/>
        </p:spPr>
        <p:txBody>
          <a:bodyPr wrap="none" lIns="0" tIns="0" rIns="0" bIns="0" rtlCol="0" anchor="ctr"/>
          <a:lstStyle/>
          <a:p>
            <a:pPr marL="0" indent="0" algn="ctr">
              <a:lnSpc>
                <a:spcPct val="100000"/>
              </a:lnSpc>
              <a:buNone/>
            </a:pPr>
            <a:r>
              <a:rPr lang="en-US" sz="1600" b="1" dirty="0">
                <a:solidFill>
                  <a:srgbClr val="33353B"/>
                </a:solidFill>
                <a:latin typeface="Geist Bold" pitchFamily="34" charset="0"/>
                <a:ea typeface="Geist Bold" pitchFamily="34" charset="-122"/>
                <a:cs typeface="Geist Bold" pitchFamily="34" charset="-120"/>
              </a:rPr>
              <a:t>1</a:t>
            </a:r>
            <a:endParaRPr lang="en-US" sz="1600" dirty="0"/>
          </a:p>
        </p:txBody>
      </p:sp>
      <p:sp>
        <p:nvSpPr>
          <p:cNvPr id="7" name="Text 5"/>
          <p:cNvSpPr/>
          <p:nvPr/>
        </p:nvSpPr>
        <p:spPr>
          <a:xfrm>
            <a:off x="1562458" y="1176933"/>
            <a:ext cx="1707016" cy="192088"/>
          </a:xfrm>
          <a:prstGeom prst="rect">
            <a:avLst/>
          </a:prstGeom>
          <a:noFill/>
          <a:ln/>
        </p:spPr>
        <p:txBody>
          <a:bodyPr wrap="none" lIns="0" tIns="0" rIns="0" bIns="0" rtlCol="0" anchor="t"/>
          <a:lstStyle/>
          <a:p>
            <a:pPr marL="0" indent="0" algn="ctr">
              <a:lnSpc>
                <a:spcPct val="94000"/>
              </a:lnSpc>
              <a:buNone/>
            </a:pPr>
            <a:r>
              <a:rPr lang="en-US" sz="1300" b="1" dirty="0">
                <a:solidFill>
                  <a:srgbClr val="33353B"/>
                </a:solidFill>
                <a:latin typeface="Geist Bold" pitchFamily="34" charset="0"/>
                <a:ea typeface="Geist Bold" pitchFamily="34" charset="-122"/>
                <a:cs typeface="Geist Bold" pitchFamily="34" charset="-120"/>
              </a:rPr>
              <a:t>Feb–Mar</a:t>
            </a:r>
            <a:endParaRPr lang="en-US" sz="1300" dirty="0"/>
          </a:p>
        </p:txBody>
      </p:sp>
      <p:sp>
        <p:nvSpPr>
          <p:cNvPr id="8" name="Text 6"/>
          <p:cNvSpPr/>
          <p:nvPr/>
        </p:nvSpPr>
        <p:spPr>
          <a:xfrm>
            <a:off x="822106" y="1450876"/>
            <a:ext cx="3187819" cy="415925"/>
          </a:xfrm>
          <a:prstGeom prst="rect">
            <a:avLst/>
          </a:prstGeom>
          <a:noFill/>
          <a:ln/>
        </p:spPr>
        <p:txBody>
          <a:bodyPr wrap="square" lIns="0" tIns="0" rIns="0" bIns="0" rtlCol="0" anchor="t">
            <a:normAutofit/>
          </a:bodyPr>
          <a:lstStyle/>
          <a:p>
            <a:pPr marL="0" indent="0" algn="ctr">
              <a:lnSpc>
                <a:spcPct val="108000"/>
              </a:lnSpc>
              <a:buNone/>
            </a:pPr>
            <a:r>
              <a:rPr lang="en-US" sz="1250" dirty="0">
                <a:solidFill>
                  <a:srgbClr val="33353B"/>
                </a:solidFill>
                <a:latin typeface="Raleway" pitchFamily="34" charset="0"/>
                <a:ea typeface="Raleway" pitchFamily="34" charset="-122"/>
                <a:cs typeface="Raleway" pitchFamily="34" charset="-120"/>
              </a:rPr>
              <a:t>Research, problem definition, initial planning</a:t>
            </a:r>
            <a:endParaRPr lang="en-US" sz="1250" dirty="0"/>
          </a:p>
        </p:txBody>
      </p:sp>
      <p:sp>
        <p:nvSpPr>
          <p:cNvPr id="9" name="Shape 7"/>
          <p:cNvSpPr/>
          <p:nvPr/>
        </p:nvSpPr>
        <p:spPr>
          <a:xfrm>
            <a:off x="4246258" y="2509391"/>
            <a:ext cx="19050" cy="482005"/>
          </a:xfrm>
          <a:prstGeom prst="roundRect">
            <a:avLst>
              <a:gd name="adj" fmla="val 1265084"/>
            </a:avLst>
          </a:prstGeom>
          <a:solidFill>
            <a:srgbClr val="B2D2E5"/>
          </a:solidFill>
          <a:ln/>
        </p:spPr>
        <p:txBody>
          <a:bodyPr/>
          <a:lstStyle/>
          <a:p>
            <a:endParaRPr lang="en-US"/>
          </a:p>
        </p:txBody>
      </p:sp>
      <p:sp>
        <p:nvSpPr>
          <p:cNvPr id="10" name="Shape 8"/>
          <p:cNvSpPr/>
          <p:nvPr/>
        </p:nvSpPr>
        <p:spPr>
          <a:xfrm>
            <a:off x="4075110" y="2328714"/>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11" name="Text 9"/>
          <p:cNvSpPr/>
          <p:nvPr/>
        </p:nvSpPr>
        <p:spPr>
          <a:xfrm>
            <a:off x="4153391" y="2394198"/>
            <a:ext cx="204782" cy="230386"/>
          </a:xfrm>
          <a:prstGeom prst="rect">
            <a:avLst/>
          </a:prstGeom>
          <a:noFill/>
          <a:ln/>
        </p:spPr>
        <p:txBody>
          <a:bodyPr wrap="none" lIns="0" tIns="0" rIns="0" bIns="0" rtlCol="0" anchor="ctr"/>
          <a:lstStyle/>
          <a:p>
            <a:pPr marL="0" indent="0" algn="ctr">
              <a:lnSpc>
                <a:spcPct val="100000"/>
              </a:lnSpc>
              <a:buNone/>
            </a:pPr>
            <a:r>
              <a:rPr lang="en-US" sz="1600" b="1" dirty="0">
                <a:solidFill>
                  <a:srgbClr val="33353B"/>
                </a:solidFill>
                <a:latin typeface="Geist Bold" pitchFamily="34" charset="0"/>
                <a:ea typeface="Geist Bold" pitchFamily="34" charset="-122"/>
                <a:cs typeface="Geist Bold" pitchFamily="34" charset="-120"/>
              </a:rPr>
              <a:t>2</a:t>
            </a:r>
            <a:endParaRPr lang="en-US" sz="1600" dirty="0"/>
          </a:p>
        </p:txBody>
      </p:sp>
      <p:sp>
        <p:nvSpPr>
          <p:cNvPr id="12" name="Text 10"/>
          <p:cNvSpPr/>
          <p:nvPr/>
        </p:nvSpPr>
        <p:spPr>
          <a:xfrm>
            <a:off x="3402423" y="3152080"/>
            <a:ext cx="1707016" cy="192088"/>
          </a:xfrm>
          <a:prstGeom prst="rect">
            <a:avLst/>
          </a:prstGeom>
          <a:noFill/>
          <a:ln/>
        </p:spPr>
        <p:txBody>
          <a:bodyPr wrap="none" lIns="0" tIns="0" rIns="0" bIns="0" rtlCol="0" anchor="t"/>
          <a:lstStyle/>
          <a:p>
            <a:pPr marL="0" indent="0" algn="ctr">
              <a:lnSpc>
                <a:spcPct val="94000"/>
              </a:lnSpc>
              <a:buNone/>
            </a:pPr>
            <a:r>
              <a:rPr lang="en-US" sz="1300" b="1" dirty="0">
                <a:solidFill>
                  <a:srgbClr val="33353B"/>
                </a:solidFill>
                <a:latin typeface="Geist Bold" pitchFamily="34" charset="0"/>
                <a:ea typeface="Geist Bold" pitchFamily="34" charset="-122"/>
                <a:cs typeface="Geist Bold" pitchFamily="34" charset="-120"/>
              </a:rPr>
              <a:t>April</a:t>
            </a:r>
            <a:endParaRPr lang="en-US" sz="1300" dirty="0"/>
          </a:p>
        </p:txBody>
      </p:sp>
      <p:sp>
        <p:nvSpPr>
          <p:cNvPr id="13" name="Text 11"/>
          <p:cNvSpPr/>
          <p:nvPr/>
        </p:nvSpPr>
        <p:spPr>
          <a:xfrm>
            <a:off x="2661972" y="3426023"/>
            <a:ext cx="3187918" cy="207963"/>
          </a:xfrm>
          <a:prstGeom prst="rect">
            <a:avLst/>
          </a:prstGeom>
          <a:noFill/>
          <a:ln/>
        </p:spPr>
        <p:txBody>
          <a:bodyPr wrap="none" lIns="0" tIns="0" rIns="0" bIns="0" rtlCol="0" anchor="t"/>
          <a:lstStyle/>
          <a:p>
            <a:pPr marL="0" indent="0" algn="ctr">
              <a:lnSpc>
                <a:spcPct val="108000"/>
              </a:lnSpc>
              <a:buNone/>
            </a:pPr>
            <a:r>
              <a:rPr lang="en-US" sz="1250" dirty="0">
                <a:solidFill>
                  <a:srgbClr val="33353B"/>
                </a:solidFill>
                <a:latin typeface="Raleway" pitchFamily="34" charset="0"/>
                <a:ea typeface="Raleway" pitchFamily="34" charset="-122"/>
                <a:cs typeface="Raleway" pitchFamily="34" charset="-120"/>
              </a:rPr>
              <a:t>Literature review and competitor analysis</a:t>
            </a:r>
            <a:endParaRPr lang="en-US" sz="1250" dirty="0"/>
          </a:p>
        </p:txBody>
      </p:sp>
      <p:sp>
        <p:nvSpPr>
          <p:cNvPr id="14" name="Shape 12"/>
          <p:cNvSpPr/>
          <p:nvPr/>
        </p:nvSpPr>
        <p:spPr>
          <a:xfrm>
            <a:off x="6086124" y="2027486"/>
            <a:ext cx="19050" cy="482005"/>
          </a:xfrm>
          <a:prstGeom prst="roundRect">
            <a:avLst>
              <a:gd name="adj" fmla="val 1265084"/>
            </a:avLst>
          </a:prstGeom>
          <a:solidFill>
            <a:srgbClr val="B2D2E5"/>
          </a:solidFill>
          <a:ln/>
        </p:spPr>
        <p:txBody>
          <a:bodyPr/>
          <a:lstStyle/>
          <a:p>
            <a:endParaRPr lang="en-US"/>
          </a:p>
        </p:txBody>
      </p:sp>
      <p:sp>
        <p:nvSpPr>
          <p:cNvPr id="15" name="Shape 13"/>
          <p:cNvSpPr/>
          <p:nvPr/>
        </p:nvSpPr>
        <p:spPr>
          <a:xfrm>
            <a:off x="5914976" y="2328714"/>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16" name="Text 14"/>
          <p:cNvSpPr/>
          <p:nvPr/>
        </p:nvSpPr>
        <p:spPr>
          <a:xfrm>
            <a:off x="5993258" y="2394198"/>
            <a:ext cx="204782" cy="230386"/>
          </a:xfrm>
          <a:prstGeom prst="rect">
            <a:avLst/>
          </a:prstGeom>
          <a:noFill/>
          <a:ln/>
        </p:spPr>
        <p:txBody>
          <a:bodyPr wrap="none" lIns="0" tIns="0" rIns="0" bIns="0" rtlCol="0" anchor="ctr"/>
          <a:lstStyle/>
          <a:p>
            <a:pPr marL="0" indent="0" algn="ctr">
              <a:lnSpc>
                <a:spcPct val="100000"/>
              </a:lnSpc>
              <a:buNone/>
            </a:pPr>
            <a:r>
              <a:rPr lang="en-US" sz="1600" b="1" dirty="0">
                <a:solidFill>
                  <a:srgbClr val="33353B"/>
                </a:solidFill>
                <a:latin typeface="Geist Bold" pitchFamily="34" charset="0"/>
                <a:ea typeface="Geist Bold" pitchFamily="34" charset="-122"/>
                <a:cs typeface="Geist Bold" pitchFamily="34" charset="-120"/>
              </a:rPr>
              <a:t>3</a:t>
            </a:r>
            <a:endParaRPr lang="en-US" sz="1600" dirty="0"/>
          </a:p>
        </p:txBody>
      </p:sp>
      <p:sp>
        <p:nvSpPr>
          <p:cNvPr id="17" name="Text 15"/>
          <p:cNvSpPr/>
          <p:nvPr/>
        </p:nvSpPr>
        <p:spPr>
          <a:xfrm>
            <a:off x="5242290" y="1176933"/>
            <a:ext cx="1707016" cy="192088"/>
          </a:xfrm>
          <a:prstGeom prst="rect">
            <a:avLst/>
          </a:prstGeom>
          <a:noFill/>
          <a:ln/>
        </p:spPr>
        <p:txBody>
          <a:bodyPr wrap="none" lIns="0" tIns="0" rIns="0" bIns="0" rtlCol="0" anchor="t"/>
          <a:lstStyle/>
          <a:p>
            <a:pPr marL="0" indent="0" algn="ctr">
              <a:lnSpc>
                <a:spcPct val="94000"/>
              </a:lnSpc>
              <a:buNone/>
            </a:pPr>
            <a:r>
              <a:rPr lang="en-US" sz="1300" b="1" dirty="0">
                <a:solidFill>
                  <a:srgbClr val="33353B"/>
                </a:solidFill>
                <a:latin typeface="Geist Bold" pitchFamily="34" charset="0"/>
                <a:ea typeface="Geist Bold" pitchFamily="34" charset="-122"/>
                <a:cs typeface="Geist Bold" pitchFamily="34" charset="-120"/>
              </a:rPr>
              <a:t>May</a:t>
            </a:r>
            <a:endParaRPr lang="en-US" sz="1300" dirty="0"/>
          </a:p>
        </p:txBody>
      </p:sp>
      <p:sp>
        <p:nvSpPr>
          <p:cNvPr id="18" name="Text 16"/>
          <p:cNvSpPr/>
          <p:nvPr/>
        </p:nvSpPr>
        <p:spPr>
          <a:xfrm>
            <a:off x="4501839" y="1450876"/>
            <a:ext cx="3187918" cy="207963"/>
          </a:xfrm>
          <a:prstGeom prst="rect">
            <a:avLst/>
          </a:prstGeom>
          <a:noFill/>
          <a:ln/>
        </p:spPr>
        <p:txBody>
          <a:bodyPr wrap="none" lIns="0" tIns="0" rIns="0" bIns="0" rtlCol="0" anchor="t"/>
          <a:lstStyle/>
          <a:p>
            <a:pPr marL="0" indent="0" algn="ctr">
              <a:lnSpc>
                <a:spcPct val="108000"/>
              </a:lnSpc>
              <a:buNone/>
            </a:pPr>
            <a:r>
              <a:rPr lang="en-US" sz="1250" dirty="0">
                <a:solidFill>
                  <a:srgbClr val="33353B"/>
                </a:solidFill>
                <a:latin typeface="Raleway" pitchFamily="34" charset="0"/>
                <a:ea typeface="Raleway" pitchFamily="34" charset="-122"/>
                <a:cs typeface="Raleway" pitchFamily="34" charset="-120"/>
              </a:rPr>
              <a:t>Requirements and system design</a:t>
            </a:r>
            <a:endParaRPr lang="en-US" sz="1250" dirty="0"/>
          </a:p>
        </p:txBody>
      </p:sp>
      <p:sp>
        <p:nvSpPr>
          <p:cNvPr id="19" name="Shape 17"/>
          <p:cNvSpPr/>
          <p:nvPr/>
        </p:nvSpPr>
        <p:spPr>
          <a:xfrm>
            <a:off x="7926090" y="2509391"/>
            <a:ext cx="19050" cy="482005"/>
          </a:xfrm>
          <a:prstGeom prst="roundRect">
            <a:avLst>
              <a:gd name="adj" fmla="val 1265084"/>
            </a:avLst>
          </a:prstGeom>
          <a:solidFill>
            <a:srgbClr val="B2D2E5"/>
          </a:solidFill>
          <a:ln/>
        </p:spPr>
        <p:txBody>
          <a:bodyPr/>
          <a:lstStyle/>
          <a:p>
            <a:endParaRPr lang="en-US"/>
          </a:p>
        </p:txBody>
      </p:sp>
      <p:sp>
        <p:nvSpPr>
          <p:cNvPr id="20" name="Shape 18"/>
          <p:cNvSpPr/>
          <p:nvPr/>
        </p:nvSpPr>
        <p:spPr>
          <a:xfrm>
            <a:off x="7754942" y="2328714"/>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21" name="Text 19"/>
          <p:cNvSpPr/>
          <p:nvPr/>
        </p:nvSpPr>
        <p:spPr>
          <a:xfrm>
            <a:off x="7833224" y="2394198"/>
            <a:ext cx="204782" cy="230386"/>
          </a:xfrm>
          <a:prstGeom prst="rect">
            <a:avLst/>
          </a:prstGeom>
          <a:noFill/>
          <a:ln/>
        </p:spPr>
        <p:txBody>
          <a:bodyPr wrap="none" lIns="0" tIns="0" rIns="0" bIns="0" rtlCol="0" anchor="ctr"/>
          <a:lstStyle/>
          <a:p>
            <a:pPr marL="0" indent="0" algn="ctr">
              <a:lnSpc>
                <a:spcPct val="100000"/>
              </a:lnSpc>
              <a:buNone/>
            </a:pPr>
            <a:r>
              <a:rPr lang="en-US" sz="1600" b="1" dirty="0">
                <a:solidFill>
                  <a:srgbClr val="33353B"/>
                </a:solidFill>
                <a:latin typeface="Geist Bold" pitchFamily="34" charset="0"/>
                <a:ea typeface="Geist Bold" pitchFamily="34" charset="-122"/>
                <a:cs typeface="Geist Bold" pitchFamily="34" charset="-120"/>
              </a:rPr>
              <a:t>4</a:t>
            </a:r>
            <a:endParaRPr lang="en-US" sz="1600" dirty="0"/>
          </a:p>
        </p:txBody>
      </p:sp>
      <p:sp>
        <p:nvSpPr>
          <p:cNvPr id="22" name="Text 20"/>
          <p:cNvSpPr/>
          <p:nvPr/>
        </p:nvSpPr>
        <p:spPr>
          <a:xfrm>
            <a:off x="7082156" y="3152080"/>
            <a:ext cx="1707016" cy="192088"/>
          </a:xfrm>
          <a:prstGeom prst="rect">
            <a:avLst/>
          </a:prstGeom>
          <a:noFill/>
          <a:ln/>
        </p:spPr>
        <p:txBody>
          <a:bodyPr wrap="none" lIns="0" tIns="0" rIns="0" bIns="0" rtlCol="0" anchor="t"/>
          <a:lstStyle/>
          <a:p>
            <a:pPr marL="0" indent="0" algn="ctr">
              <a:lnSpc>
                <a:spcPct val="94000"/>
              </a:lnSpc>
              <a:buNone/>
            </a:pPr>
            <a:r>
              <a:rPr lang="en-US" sz="1300" b="1" dirty="0">
                <a:solidFill>
                  <a:srgbClr val="33353B"/>
                </a:solidFill>
                <a:latin typeface="Geist Bold" pitchFamily="34" charset="0"/>
                <a:ea typeface="Geist Bold" pitchFamily="34" charset="-122"/>
                <a:cs typeface="Geist Bold" pitchFamily="34" charset="-120"/>
              </a:rPr>
              <a:t>June</a:t>
            </a:r>
            <a:endParaRPr lang="en-US" sz="1300" dirty="0"/>
          </a:p>
        </p:txBody>
      </p:sp>
      <p:sp>
        <p:nvSpPr>
          <p:cNvPr id="23" name="Text 21"/>
          <p:cNvSpPr/>
          <p:nvPr/>
        </p:nvSpPr>
        <p:spPr>
          <a:xfrm>
            <a:off x="6223539" y="3426023"/>
            <a:ext cx="3443201" cy="563860"/>
          </a:xfrm>
          <a:prstGeom prst="rect">
            <a:avLst/>
          </a:prstGeom>
          <a:noFill/>
          <a:ln/>
        </p:spPr>
        <p:txBody>
          <a:bodyPr wrap="square" lIns="0" tIns="0" rIns="0" bIns="0" rtlCol="0" anchor="t">
            <a:normAutofit/>
          </a:bodyPr>
          <a:lstStyle/>
          <a:p>
            <a:pPr marL="0" indent="0" algn="ctr">
              <a:lnSpc>
                <a:spcPct val="108000"/>
              </a:lnSpc>
              <a:buNone/>
            </a:pPr>
            <a:r>
              <a:rPr lang="en-US" sz="1250" dirty="0">
                <a:solidFill>
                  <a:srgbClr val="33353B"/>
                </a:solidFill>
                <a:latin typeface="Raleway" pitchFamily="34" charset="0"/>
                <a:ea typeface="Raleway" pitchFamily="34" charset="-122"/>
                <a:cs typeface="Raleway" pitchFamily="34" charset="-120"/>
              </a:rPr>
              <a:t>Authentication, database, profile, certifications, and project evidence development</a:t>
            </a:r>
            <a:endParaRPr lang="en-US" sz="1250" dirty="0"/>
          </a:p>
        </p:txBody>
      </p:sp>
      <p:sp>
        <p:nvSpPr>
          <p:cNvPr id="24" name="Shape 22"/>
          <p:cNvSpPr/>
          <p:nvPr/>
        </p:nvSpPr>
        <p:spPr>
          <a:xfrm>
            <a:off x="9765956" y="2027486"/>
            <a:ext cx="19050" cy="482005"/>
          </a:xfrm>
          <a:prstGeom prst="roundRect">
            <a:avLst>
              <a:gd name="adj" fmla="val 1265084"/>
            </a:avLst>
          </a:prstGeom>
          <a:solidFill>
            <a:srgbClr val="B2D2E5"/>
          </a:solidFill>
          <a:ln/>
        </p:spPr>
        <p:txBody>
          <a:bodyPr/>
          <a:lstStyle/>
          <a:p>
            <a:endParaRPr lang="en-US"/>
          </a:p>
        </p:txBody>
      </p:sp>
      <p:sp>
        <p:nvSpPr>
          <p:cNvPr id="25" name="Shape 23"/>
          <p:cNvSpPr/>
          <p:nvPr/>
        </p:nvSpPr>
        <p:spPr>
          <a:xfrm>
            <a:off x="9594808" y="2328714"/>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26" name="Text 24"/>
          <p:cNvSpPr/>
          <p:nvPr/>
        </p:nvSpPr>
        <p:spPr>
          <a:xfrm>
            <a:off x="9673090" y="2394198"/>
            <a:ext cx="204782" cy="230386"/>
          </a:xfrm>
          <a:prstGeom prst="rect">
            <a:avLst/>
          </a:prstGeom>
          <a:noFill/>
          <a:ln/>
        </p:spPr>
        <p:txBody>
          <a:bodyPr wrap="none" lIns="0" tIns="0" rIns="0" bIns="0" rtlCol="0" anchor="ctr"/>
          <a:lstStyle/>
          <a:p>
            <a:pPr marL="0" indent="0" algn="ctr">
              <a:lnSpc>
                <a:spcPct val="100000"/>
              </a:lnSpc>
              <a:buNone/>
            </a:pPr>
            <a:r>
              <a:rPr lang="en-US" sz="1600" b="1" dirty="0">
                <a:solidFill>
                  <a:srgbClr val="33353B"/>
                </a:solidFill>
                <a:latin typeface="Geist Bold" pitchFamily="34" charset="0"/>
                <a:ea typeface="Geist Bold" pitchFamily="34" charset="-122"/>
                <a:cs typeface="Geist Bold" pitchFamily="34" charset="-120"/>
              </a:rPr>
              <a:t>5</a:t>
            </a:r>
            <a:endParaRPr lang="en-US" sz="1600" dirty="0"/>
          </a:p>
        </p:txBody>
      </p:sp>
      <p:sp>
        <p:nvSpPr>
          <p:cNvPr id="27" name="Text 25"/>
          <p:cNvSpPr/>
          <p:nvPr/>
        </p:nvSpPr>
        <p:spPr>
          <a:xfrm>
            <a:off x="8922122" y="1176933"/>
            <a:ext cx="1707016" cy="192088"/>
          </a:xfrm>
          <a:prstGeom prst="rect">
            <a:avLst/>
          </a:prstGeom>
          <a:noFill/>
          <a:ln/>
        </p:spPr>
        <p:txBody>
          <a:bodyPr wrap="none" lIns="0" tIns="0" rIns="0" bIns="0" rtlCol="0" anchor="t"/>
          <a:lstStyle/>
          <a:p>
            <a:pPr marL="0" indent="0" algn="ctr">
              <a:lnSpc>
                <a:spcPct val="94000"/>
              </a:lnSpc>
              <a:buNone/>
            </a:pPr>
            <a:r>
              <a:rPr lang="en-US" sz="1300" b="1" dirty="0">
                <a:solidFill>
                  <a:srgbClr val="33353B"/>
                </a:solidFill>
                <a:latin typeface="Geist Bold" pitchFamily="34" charset="0"/>
                <a:ea typeface="Geist Bold" pitchFamily="34" charset="-122"/>
                <a:cs typeface="Geist Bold" pitchFamily="34" charset="-120"/>
              </a:rPr>
              <a:t>July</a:t>
            </a:r>
            <a:endParaRPr lang="en-US" sz="1300" dirty="0"/>
          </a:p>
        </p:txBody>
      </p:sp>
      <p:sp>
        <p:nvSpPr>
          <p:cNvPr id="28" name="Text 26"/>
          <p:cNvSpPr/>
          <p:nvPr/>
        </p:nvSpPr>
        <p:spPr>
          <a:xfrm>
            <a:off x="8181671" y="1450876"/>
            <a:ext cx="3187918" cy="415925"/>
          </a:xfrm>
          <a:prstGeom prst="rect">
            <a:avLst/>
          </a:prstGeom>
          <a:noFill/>
          <a:ln/>
        </p:spPr>
        <p:txBody>
          <a:bodyPr wrap="square" lIns="0" tIns="0" rIns="0" bIns="0" rtlCol="0" anchor="t">
            <a:normAutofit/>
          </a:bodyPr>
          <a:lstStyle/>
          <a:p>
            <a:pPr marL="0" indent="0" algn="ctr">
              <a:lnSpc>
                <a:spcPct val="108000"/>
              </a:lnSpc>
              <a:buNone/>
            </a:pPr>
            <a:r>
              <a:rPr lang="en-US" sz="1250" dirty="0">
                <a:solidFill>
                  <a:srgbClr val="33353B"/>
                </a:solidFill>
                <a:latin typeface="Raleway" pitchFamily="34" charset="0"/>
                <a:ea typeface="Raleway" pitchFamily="34" charset="-122"/>
                <a:cs typeface="Raleway" pitchFamily="34" charset="-120"/>
              </a:rPr>
              <a:t>Public profile, UI refinement, testing, evaluation, and final report preparation</a:t>
            </a:r>
            <a:endParaRPr lang="en-US" sz="1250" dirty="0"/>
          </a:p>
        </p:txBody>
      </p:sp>
      <p:sp>
        <p:nvSpPr>
          <p:cNvPr id="29" name="Text 27"/>
          <p:cNvSpPr/>
          <p:nvPr/>
        </p:nvSpPr>
        <p:spPr>
          <a:xfrm>
            <a:off x="661475" y="4158772"/>
            <a:ext cx="2316601" cy="284410"/>
          </a:xfrm>
          <a:prstGeom prst="rect">
            <a:avLst/>
          </a:prstGeom>
          <a:noFill/>
          <a:ln/>
        </p:spPr>
        <p:txBody>
          <a:bodyPr wrap="none" lIns="0" tIns="0" rIns="0" bIns="0" rtlCol="0" anchor="t"/>
          <a:lstStyle/>
          <a:p>
            <a:pPr marL="0" indent="0" algn="l">
              <a:lnSpc>
                <a:spcPct val="94000"/>
              </a:lnSpc>
              <a:buNone/>
            </a:pPr>
            <a:r>
              <a:rPr lang="en-US" sz="2000" b="1" dirty="0">
                <a:solidFill>
                  <a:srgbClr val="0068A8"/>
                </a:solidFill>
                <a:latin typeface="Geist Bold" pitchFamily="34" charset="0"/>
                <a:ea typeface="Geist Bold" pitchFamily="34" charset="-122"/>
                <a:cs typeface="Geist Bold" pitchFamily="34" charset="-120"/>
              </a:rPr>
              <a:t>Remaining Work</a:t>
            </a:r>
            <a:endParaRPr lang="en-US" sz="2000" dirty="0"/>
          </a:p>
        </p:txBody>
      </p:sp>
      <p:sp>
        <p:nvSpPr>
          <p:cNvPr id="30" name="Shape 28"/>
          <p:cNvSpPr/>
          <p:nvPr/>
        </p:nvSpPr>
        <p:spPr>
          <a:xfrm>
            <a:off x="822106" y="4651573"/>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31" name="Text 29"/>
          <p:cNvSpPr/>
          <p:nvPr/>
        </p:nvSpPr>
        <p:spPr>
          <a:xfrm>
            <a:off x="1320072" y="4719836"/>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Build public Certfolio profile</a:t>
            </a:r>
            <a:endParaRPr lang="en-US" sz="1250" dirty="0"/>
          </a:p>
        </p:txBody>
      </p:sp>
      <p:sp>
        <p:nvSpPr>
          <p:cNvPr id="32" name="Shape 30"/>
          <p:cNvSpPr/>
          <p:nvPr/>
        </p:nvSpPr>
        <p:spPr>
          <a:xfrm>
            <a:off x="6749583" y="4651573"/>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33" name="Text 31"/>
          <p:cNvSpPr/>
          <p:nvPr/>
        </p:nvSpPr>
        <p:spPr>
          <a:xfrm>
            <a:off x="7247550" y="4719836"/>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Add visibility controls</a:t>
            </a:r>
            <a:endParaRPr lang="en-US" sz="1250" dirty="0"/>
          </a:p>
        </p:txBody>
      </p:sp>
      <p:sp>
        <p:nvSpPr>
          <p:cNvPr id="34" name="Shape 32"/>
          <p:cNvSpPr/>
          <p:nvPr/>
        </p:nvSpPr>
        <p:spPr>
          <a:xfrm>
            <a:off x="822106" y="5286077"/>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35" name="Text 33"/>
          <p:cNvSpPr/>
          <p:nvPr/>
        </p:nvSpPr>
        <p:spPr>
          <a:xfrm>
            <a:off x="1320072" y="5354340"/>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Develop recruiter/employer view</a:t>
            </a:r>
            <a:endParaRPr lang="en-US" sz="1250" dirty="0"/>
          </a:p>
        </p:txBody>
      </p:sp>
      <p:sp>
        <p:nvSpPr>
          <p:cNvPr id="36" name="Shape 34"/>
          <p:cNvSpPr/>
          <p:nvPr/>
        </p:nvSpPr>
        <p:spPr>
          <a:xfrm>
            <a:off x="6749583" y="5286077"/>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37" name="Text 35"/>
          <p:cNvSpPr/>
          <p:nvPr/>
        </p:nvSpPr>
        <p:spPr>
          <a:xfrm>
            <a:off x="7247550" y="5354340"/>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Refine UI and user flows</a:t>
            </a:r>
            <a:endParaRPr lang="en-US" sz="1250" dirty="0"/>
          </a:p>
        </p:txBody>
      </p:sp>
      <p:sp>
        <p:nvSpPr>
          <p:cNvPr id="38" name="Shape 36"/>
          <p:cNvSpPr/>
          <p:nvPr/>
        </p:nvSpPr>
        <p:spPr>
          <a:xfrm>
            <a:off x="822106" y="5920581"/>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39" name="Text 37"/>
          <p:cNvSpPr/>
          <p:nvPr/>
        </p:nvSpPr>
        <p:spPr>
          <a:xfrm>
            <a:off x="1320072" y="5988844"/>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Complete scenario-based evaluation</a:t>
            </a:r>
            <a:endParaRPr lang="en-US" sz="1250" dirty="0"/>
          </a:p>
        </p:txBody>
      </p:sp>
      <p:sp>
        <p:nvSpPr>
          <p:cNvPr id="40" name="Shape 38"/>
          <p:cNvSpPr/>
          <p:nvPr/>
        </p:nvSpPr>
        <p:spPr>
          <a:xfrm>
            <a:off x="6749583" y="5920581"/>
            <a:ext cx="361445" cy="361454"/>
          </a:xfrm>
          <a:prstGeom prst="ellipse">
            <a:avLst/>
          </a:prstGeom>
          <a:solidFill>
            <a:srgbClr val="DCEEFA"/>
          </a:solidFill>
          <a:ln w="6350">
            <a:solidFill>
              <a:srgbClr val="B2D2E5"/>
            </a:solidFill>
            <a:prstDash val="solid"/>
          </a:ln>
          <a:effectLst>
            <a:outerShdw blurRad="101600" dist="20320" dir="2700000" algn="bl" rotWithShape="0">
              <a:srgbClr val="B2D2E5">
                <a:alpha val="100000"/>
              </a:srgbClr>
            </a:outerShdw>
          </a:effectLst>
        </p:spPr>
        <p:txBody>
          <a:bodyPr/>
          <a:lstStyle/>
          <a:p>
            <a:endParaRPr lang="en-US"/>
          </a:p>
        </p:txBody>
      </p:sp>
      <p:sp>
        <p:nvSpPr>
          <p:cNvPr id="41" name="Text 39"/>
          <p:cNvSpPr/>
          <p:nvPr/>
        </p:nvSpPr>
        <p:spPr>
          <a:xfrm>
            <a:off x="7247550" y="5988844"/>
            <a:ext cx="4851080" cy="207963"/>
          </a:xfrm>
          <a:prstGeom prst="rect">
            <a:avLst/>
          </a:prstGeom>
          <a:noFill/>
          <a:ln/>
        </p:spPr>
        <p:txBody>
          <a:bodyPr wrap="none" lIns="0" tIns="0" rIns="0" bIns="0" rtlCol="0" anchor="t"/>
          <a:lstStyle/>
          <a:p>
            <a:pPr marL="0" indent="0" algn="l">
              <a:lnSpc>
                <a:spcPct val="108000"/>
              </a:lnSpc>
              <a:buNone/>
            </a:pPr>
            <a:r>
              <a:rPr lang="en-US" sz="1250" dirty="0">
                <a:solidFill>
                  <a:srgbClr val="33353B"/>
                </a:solidFill>
                <a:latin typeface="Raleway" pitchFamily="34" charset="0"/>
                <a:ea typeface="Raleway" pitchFamily="34" charset="-122"/>
                <a:cs typeface="Raleway" pitchFamily="34" charset="-120"/>
              </a:rPr>
              <a:t>Write final report and prepare demo</a:t>
            </a:r>
            <a:endParaRPr lang="en-US" sz="12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519807"/>
            <a:ext cx="5384963" cy="451842"/>
          </a:xfrm>
          <a:prstGeom prst="rect">
            <a:avLst/>
          </a:prstGeom>
          <a:noFill/>
          <a:ln/>
        </p:spPr>
        <p:txBody>
          <a:bodyPr wrap="none" lIns="0" tIns="0" rIns="0" bIns="0" rtlCol="0" anchor="t"/>
          <a:lstStyle/>
          <a:p>
            <a:pPr marL="0" indent="0" algn="l">
              <a:lnSpc>
                <a:spcPct val="94000"/>
              </a:lnSpc>
              <a:buNone/>
            </a:pPr>
            <a:r>
              <a:rPr lang="en-US" sz="3150" b="1" dirty="0">
                <a:solidFill>
                  <a:srgbClr val="0068A8"/>
                </a:solidFill>
                <a:latin typeface="Geist Bold" pitchFamily="34" charset="0"/>
                <a:ea typeface="Geist Bold" pitchFamily="34" charset="-122"/>
                <a:cs typeface="Geist Bold" pitchFamily="34" charset="-120"/>
              </a:rPr>
              <a:t>Conclusion / Next Steps</a:t>
            </a:r>
            <a:endParaRPr lang="en-US" sz="3150" dirty="0"/>
          </a:p>
        </p:txBody>
      </p:sp>
      <p:sp>
        <p:nvSpPr>
          <p:cNvPr id="3" name="Shape 1"/>
          <p:cNvSpPr/>
          <p:nvPr/>
        </p:nvSpPr>
        <p:spPr>
          <a:xfrm>
            <a:off x="661475" y="1621929"/>
            <a:ext cx="10868745" cy="25400"/>
          </a:xfrm>
          <a:prstGeom prst="rect">
            <a:avLst/>
          </a:prstGeom>
          <a:solidFill>
            <a:srgbClr val="0068A8"/>
          </a:solidFill>
          <a:ln/>
        </p:spPr>
        <p:txBody>
          <a:bodyPr/>
          <a:lstStyle/>
          <a:p>
            <a:endParaRPr lang="en-US"/>
          </a:p>
        </p:txBody>
      </p:sp>
      <p:sp>
        <p:nvSpPr>
          <p:cNvPr id="4" name="Text 2"/>
          <p:cNvSpPr/>
          <p:nvPr/>
        </p:nvSpPr>
        <p:spPr>
          <a:xfrm>
            <a:off x="661475" y="1767185"/>
            <a:ext cx="10868745" cy="264616"/>
          </a:xfrm>
          <a:prstGeom prst="rect">
            <a:avLst/>
          </a:prstGeom>
          <a:noFill/>
          <a:ln/>
        </p:spPr>
        <p:txBody>
          <a:bodyPr wrap="none" lIns="0" tIns="0" rIns="0" bIns="0" rtlCol="0" anchor="t"/>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Certfolio addresses the fragmentation and trust problem in IT professional identity.</a:t>
            </a:r>
            <a:endParaRPr lang="en-US" sz="1450" dirty="0"/>
          </a:p>
        </p:txBody>
      </p:sp>
      <p:sp>
        <p:nvSpPr>
          <p:cNvPr id="5" name="Shape 3"/>
          <p:cNvSpPr/>
          <p:nvPr/>
        </p:nvSpPr>
        <p:spPr>
          <a:xfrm>
            <a:off x="661475" y="2634754"/>
            <a:ext cx="10868745" cy="25400"/>
          </a:xfrm>
          <a:prstGeom prst="rect">
            <a:avLst/>
          </a:prstGeom>
          <a:solidFill>
            <a:srgbClr val="0068A8"/>
          </a:solidFill>
          <a:ln/>
        </p:spPr>
        <p:txBody>
          <a:bodyPr/>
          <a:lstStyle/>
          <a:p>
            <a:endParaRPr lang="en-US"/>
          </a:p>
        </p:txBody>
      </p:sp>
      <p:sp>
        <p:nvSpPr>
          <p:cNvPr id="6" name="Text 4"/>
          <p:cNvSpPr/>
          <p:nvPr/>
        </p:nvSpPr>
        <p:spPr>
          <a:xfrm>
            <a:off x="661475" y="2780010"/>
            <a:ext cx="1086874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The interim stage has established the platform’s authenticated foundation, including MFA, database structure, profile settings, certifications, and project evidence.</a:t>
            </a:r>
            <a:endParaRPr lang="en-US" sz="1450" dirty="0"/>
          </a:p>
        </p:txBody>
      </p:sp>
      <p:sp>
        <p:nvSpPr>
          <p:cNvPr id="7" name="Shape 5"/>
          <p:cNvSpPr/>
          <p:nvPr/>
        </p:nvSpPr>
        <p:spPr>
          <a:xfrm>
            <a:off x="661475" y="3912195"/>
            <a:ext cx="10868745" cy="25400"/>
          </a:xfrm>
          <a:prstGeom prst="rect">
            <a:avLst/>
          </a:prstGeom>
          <a:solidFill>
            <a:srgbClr val="0068A8"/>
          </a:solidFill>
          <a:ln/>
        </p:spPr>
        <p:txBody>
          <a:bodyPr/>
          <a:lstStyle/>
          <a:p>
            <a:endParaRPr lang="en-US"/>
          </a:p>
        </p:txBody>
      </p:sp>
      <p:sp>
        <p:nvSpPr>
          <p:cNvPr id="8" name="Text 6"/>
          <p:cNvSpPr/>
          <p:nvPr/>
        </p:nvSpPr>
        <p:spPr>
          <a:xfrm>
            <a:off x="661475" y="4057452"/>
            <a:ext cx="10868745" cy="529233"/>
          </a:xfrm>
          <a:prstGeom prst="rect">
            <a:avLst/>
          </a:prstGeom>
          <a:noFill/>
          <a:ln/>
        </p:spPr>
        <p:txBody>
          <a:bodyPr wrap="square" lIns="0" tIns="0" rIns="0" bIns="0" rtlCol="0" anchor="t">
            <a:normAutofit/>
          </a:bodyPr>
          <a:lstStyle/>
          <a:p>
            <a:pPr marL="0" indent="0" algn="l">
              <a:lnSpc>
                <a:spcPct val="117000"/>
              </a:lnSpc>
              <a:buNone/>
            </a:pPr>
            <a:r>
              <a:rPr lang="en-US" sz="1450" dirty="0">
                <a:solidFill>
                  <a:srgbClr val="33353B"/>
                </a:solidFill>
                <a:latin typeface="Raleway" pitchFamily="34" charset="0"/>
                <a:ea typeface="Raleway" pitchFamily="34" charset="-122"/>
                <a:cs typeface="Raleway" pitchFamily="34" charset="-120"/>
              </a:rPr>
              <a:t>The next stage is to complete the public-facing profile, refine the interface, and evaluate whether the platform improves clarity, trust, and relevance for IT professional presentation.</a:t>
            </a:r>
            <a:endParaRPr lang="en-US" sz="14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519807"/>
            <a:ext cx="4626157" cy="451842"/>
          </a:xfrm>
          <a:prstGeom prst="rect">
            <a:avLst/>
          </a:prstGeom>
          <a:noFill/>
          <a:ln/>
        </p:spPr>
        <p:txBody>
          <a:bodyPr wrap="none" lIns="0" tIns="0" rIns="0" bIns="0" rtlCol="0" anchor="t"/>
          <a:lstStyle/>
          <a:p>
            <a:pPr marL="0" indent="0" algn="l">
              <a:lnSpc>
                <a:spcPct val="94000"/>
              </a:lnSpc>
              <a:buNone/>
            </a:pPr>
            <a:r>
              <a:rPr lang="en-US" sz="3150" b="1" dirty="0">
                <a:solidFill>
                  <a:srgbClr val="0068A8"/>
                </a:solidFill>
                <a:latin typeface="Geist Bold" pitchFamily="34" charset="0"/>
                <a:ea typeface="Geist Bold" pitchFamily="34" charset="-122"/>
                <a:cs typeface="Geist Bold" pitchFamily="34" charset="-120"/>
              </a:rPr>
              <a:t>Key References</a:t>
            </a:r>
            <a:endParaRPr lang="en-US" sz="3150" dirty="0"/>
          </a:p>
        </p:txBody>
      </p:sp>
      <p:sp>
        <p:nvSpPr>
          <p:cNvPr id="15" name="TextBox 14">
            <a:extLst>
              <a:ext uri="{FF2B5EF4-FFF2-40B4-BE49-F238E27FC236}">
                <a16:creationId xmlns:a16="http://schemas.microsoft.com/office/drawing/2014/main" id="{FE06C62C-AE15-05E8-56CA-3476D8F477B1}"/>
              </a:ext>
            </a:extLst>
          </p:cNvPr>
          <p:cNvSpPr txBox="1"/>
          <p:nvPr/>
        </p:nvSpPr>
        <p:spPr>
          <a:xfrm>
            <a:off x="661475" y="1275524"/>
            <a:ext cx="10774312" cy="3787640"/>
          </a:xfrm>
          <a:prstGeom prst="rect">
            <a:avLst/>
          </a:prstGeom>
          <a:noFill/>
        </p:spPr>
        <p:txBody>
          <a:bodyPr wrap="square" rtlCol="0">
            <a:spAutoFit/>
          </a:bodyPr>
          <a:lstStyle/>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[1] 1EdTech Consortium, "Open Badges," 1EdTech, Year.</a:t>
            </a:r>
          </a:p>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[2] 1EdTech Consortium, "Connecting the Dots: Making Sense of Digital Credential Standards," 1EdTech, Year.</a:t>
            </a:r>
          </a:p>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[3] M. Spence, "Job Market Signaling," The Quarterly Journal of Economics, 1973.</a:t>
            </a:r>
          </a:p>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[4] G. S. Becker, Human Capital, University of Chicago Press, 1964.</a:t>
            </a:r>
          </a:p>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[5] C. </a:t>
            </a:r>
            <a:r>
              <a:rPr lang="en-US" dirty="0" err="1">
                <a:solidFill>
                  <a:srgbClr val="33353B"/>
                </a:solidFill>
                <a:latin typeface="Raleway" pitchFamily="34" charset="0"/>
                <a:ea typeface="Raleway" pitchFamily="34" charset="-122"/>
                <a:cs typeface="Raleway" pitchFamily="34" charset="-120"/>
              </a:rPr>
              <a:t>Gorbatov</a:t>
            </a:r>
            <a:r>
              <a:rPr lang="en-US" dirty="0">
                <a:solidFill>
                  <a:srgbClr val="33353B"/>
                </a:solidFill>
                <a:latin typeface="Raleway" pitchFamily="34" charset="0"/>
                <a:ea typeface="Raleway" pitchFamily="34" charset="-122"/>
                <a:cs typeface="Raleway" pitchFamily="34" charset="-120"/>
              </a:rPr>
              <a:t>, S. N. </a:t>
            </a:r>
            <a:r>
              <a:rPr lang="en-US" dirty="0" err="1">
                <a:solidFill>
                  <a:srgbClr val="33353B"/>
                </a:solidFill>
                <a:latin typeface="Raleway" pitchFamily="34" charset="0"/>
                <a:ea typeface="Raleway" pitchFamily="34" charset="-122"/>
                <a:cs typeface="Raleway" pitchFamily="34" charset="-120"/>
              </a:rPr>
              <a:t>Khapova</a:t>
            </a:r>
            <a:r>
              <a:rPr lang="en-US" dirty="0">
                <a:solidFill>
                  <a:srgbClr val="33353B"/>
                </a:solidFill>
                <a:latin typeface="Raleway" pitchFamily="34" charset="0"/>
                <a:ea typeface="Raleway" pitchFamily="34" charset="-122"/>
                <a:cs typeface="Raleway" pitchFamily="34" charset="-120"/>
              </a:rPr>
              <a:t>, and E. I. </a:t>
            </a:r>
            <a:r>
              <a:rPr lang="en-US" dirty="0" err="1">
                <a:solidFill>
                  <a:srgbClr val="33353B"/>
                </a:solidFill>
                <a:latin typeface="Raleway" pitchFamily="34" charset="0"/>
                <a:ea typeface="Raleway" pitchFamily="34" charset="-122"/>
                <a:cs typeface="Raleway" pitchFamily="34" charset="-120"/>
              </a:rPr>
              <a:t>Lysova</a:t>
            </a:r>
            <a:r>
              <a:rPr lang="en-US" dirty="0">
                <a:solidFill>
                  <a:srgbClr val="33353B"/>
                </a:solidFill>
                <a:latin typeface="Raleway" pitchFamily="34" charset="0"/>
                <a:ea typeface="Raleway" pitchFamily="34" charset="-122"/>
                <a:cs typeface="Raleway" pitchFamily="34" charset="-120"/>
              </a:rPr>
              <a:t>, "Personal Branding: Interdisciplinary Systematic Review and Research Agenda," Frontiers in Psychology, 2018.</a:t>
            </a:r>
            <a:endParaRPr lang="en-US" dirty="0"/>
          </a:p>
          <a:p>
            <a:pPr marL="285750" indent="-285750">
              <a:lnSpc>
                <a:spcPct val="150000"/>
              </a:lnSpc>
              <a:buClr>
                <a:srgbClr val="00629F"/>
              </a:buClr>
              <a:buFont typeface="Wingdings" pitchFamily="2" charset="2"/>
              <a:buChar char="Ø"/>
            </a:pPr>
            <a:r>
              <a:rPr lang="en-US" dirty="0">
                <a:solidFill>
                  <a:srgbClr val="33353B"/>
                </a:solidFill>
                <a:latin typeface="Raleway" pitchFamily="34" charset="0"/>
                <a:ea typeface="Raleway" pitchFamily="34" charset="-122"/>
                <a:cs typeface="Raleway" pitchFamily="34" charset="-120"/>
              </a:rPr>
              <a:t>[6] Jobs for the Future, "Too Many Credentials, Not Enough Value. Let’s Change That," Jobs for the Future, Year.</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1695" cy="3969345"/>
          </a:xfrm>
          <a:prstGeom prst="rect">
            <a:avLst/>
          </a:prstGeom>
        </p:spPr>
      </p:pic>
      <p:sp>
        <p:nvSpPr>
          <p:cNvPr id="3" name="Text 0"/>
          <p:cNvSpPr/>
          <p:nvPr/>
        </p:nvSpPr>
        <p:spPr>
          <a:xfrm>
            <a:off x="3019548" y="4283820"/>
            <a:ext cx="6152500" cy="904406"/>
          </a:xfrm>
          <a:prstGeom prst="rect">
            <a:avLst/>
          </a:prstGeom>
          <a:noFill/>
          <a:ln/>
        </p:spPr>
        <p:txBody>
          <a:bodyPr wrap="none" lIns="0" tIns="0" rIns="0" bIns="0" rtlCol="0" anchor="t"/>
          <a:lstStyle/>
          <a:p>
            <a:pPr marL="0" indent="0" algn="ctr">
              <a:lnSpc>
                <a:spcPct val="94000"/>
              </a:lnSpc>
              <a:buNone/>
            </a:pPr>
            <a:r>
              <a:rPr lang="en-US" sz="6600" b="1" dirty="0">
                <a:solidFill>
                  <a:srgbClr val="0068A8"/>
                </a:solidFill>
                <a:latin typeface="Geist Bold" pitchFamily="34" charset="0"/>
                <a:ea typeface="Geist Bold" pitchFamily="34" charset="-122"/>
                <a:cs typeface="Geist Bold" pitchFamily="34" charset="-120"/>
              </a:rPr>
              <a:t>Questions?</a:t>
            </a:r>
            <a:endParaRPr lang="en-US" sz="6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TotalTime>
  <Words>2017</Words>
  <Application>Microsoft Macintosh PowerPoint</Application>
  <PresentationFormat>Widescreen</PresentationFormat>
  <Paragraphs>218</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Raleway</vt:lpstr>
      <vt:lpstr>Wingdings</vt:lpstr>
      <vt:lpstr>Geist Bold</vt:lpstr>
      <vt:lpstr>Raleway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Marius Bobitiu (1813436)</cp:lastModifiedBy>
  <cp:revision>4</cp:revision>
  <dcterms:created xsi:type="dcterms:W3CDTF">2026-07-01T21:04:38Z</dcterms:created>
  <dcterms:modified xsi:type="dcterms:W3CDTF">2026-07-02T06:57:57Z</dcterms:modified>
</cp:coreProperties>
</file>