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theme/theme2.xml" ContentType="application/vnd.openxmlformats-officedocument.theme+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theme/theme3.xml" ContentType="application/vnd.openxmlformats-officedocument.theme+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theme/theme4.xml" ContentType="application/vnd.openxmlformats-officedocument.theme+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theme/theme5.xml" ContentType="application/vnd.openxmlformats-officedocument.theme+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slideLayouts/slideLayout78.xml" ContentType="application/vnd.openxmlformats-officedocument.presentationml.slideLayout+xml"/>
  <Override PartName="/ppt/slideLayouts/slideLayout79.xml" ContentType="application/vnd.openxmlformats-officedocument.presentationml.slideLayout+xml"/>
  <Override PartName="/ppt/slideLayouts/slideLayout80.xml" ContentType="application/vnd.openxmlformats-officedocument.presentationml.slideLayout+xml"/>
  <Override PartName="/ppt/slideLayouts/slideLayout81.xml" ContentType="application/vnd.openxmlformats-officedocument.presentationml.slideLayout+xml"/>
  <Override PartName="/ppt/slideLayouts/slideLayout82.xml" ContentType="application/vnd.openxmlformats-officedocument.presentationml.slideLayout+xml"/>
  <Override PartName="/ppt/slideLayouts/slideLayout83.xml" ContentType="application/vnd.openxmlformats-officedocument.presentationml.slideLayout+xml"/>
  <Override PartName="/ppt/slideLayouts/slideLayout84.xml" ContentType="application/vnd.openxmlformats-officedocument.presentationml.slideLayout+xml"/>
  <Override PartName="/ppt/slideLayouts/slideLayout85.xml" ContentType="application/vnd.openxmlformats-officedocument.presentationml.slideLayout+xml"/>
  <Override PartName="/ppt/slideLayouts/slideLayout86.xml" ContentType="application/vnd.openxmlformats-officedocument.presentationml.slideLayout+xml"/>
  <Override PartName="/ppt/slideLayouts/slideLayout87.xml" ContentType="application/vnd.openxmlformats-officedocument.presentationml.slideLayout+xml"/>
  <Override PartName="/ppt/slideLayouts/slideLayout88.xml" ContentType="application/vnd.openxmlformats-officedocument.presentationml.slideLayout+xml"/>
  <Override PartName="/ppt/slideLayouts/slideLayout89.xml" ContentType="application/vnd.openxmlformats-officedocument.presentationml.slideLayout+xml"/>
  <Override PartName="/ppt/slideLayouts/slideLayout90.xml" ContentType="application/vnd.openxmlformats-officedocument.presentationml.slideLayout+xml"/>
  <Override PartName="/ppt/theme/theme6.xml" ContentType="application/vnd.openxmlformats-officedocument.theme+xml"/>
  <Override PartName="/ppt/theme/theme7.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90" r:id="rId1"/>
    <p:sldMasterId id="2147483708" r:id="rId2"/>
    <p:sldMasterId id="2147483720" r:id="rId3"/>
    <p:sldMasterId id="2147483762" r:id="rId4"/>
    <p:sldMasterId id="2147483780" r:id="rId5"/>
    <p:sldMasterId id="2147483792" r:id="rId6"/>
  </p:sldMasterIdLst>
  <p:notesMasterIdLst>
    <p:notesMasterId r:id="rId36"/>
  </p:notesMasterIdLst>
  <p:sldIdLst>
    <p:sldId id="285" r:id="rId7"/>
    <p:sldId id="256" r:id="rId8"/>
    <p:sldId id="277" r:id="rId9"/>
    <p:sldId id="278" r:id="rId10"/>
    <p:sldId id="262" r:id="rId11"/>
    <p:sldId id="284" r:id="rId12"/>
    <p:sldId id="279" r:id="rId13"/>
    <p:sldId id="257" r:id="rId14"/>
    <p:sldId id="263" r:id="rId15"/>
    <p:sldId id="258" r:id="rId16"/>
    <p:sldId id="259" r:id="rId17"/>
    <p:sldId id="260" r:id="rId18"/>
    <p:sldId id="261" r:id="rId19"/>
    <p:sldId id="280" r:id="rId20"/>
    <p:sldId id="264" r:id="rId21"/>
    <p:sldId id="265" r:id="rId22"/>
    <p:sldId id="266" r:id="rId23"/>
    <p:sldId id="267" r:id="rId24"/>
    <p:sldId id="281" r:id="rId25"/>
    <p:sldId id="269" r:id="rId26"/>
    <p:sldId id="270" r:id="rId27"/>
    <p:sldId id="271" r:id="rId28"/>
    <p:sldId id="272" r:id="rId29"/>
    <p:sldId id="273" r:id="rId30"/>
    <p:sldId id="274" r:id="rId31"/>
    <p:sldId id="275" r:id="rId32"/>
    <p:sldId id="276" r:id="rId33"/>
    <p:sldId id="282" r:id="rId34"/>
    <p:sldId id="283" r:id="rId3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E59DE77-E232-4314-97AD-40866AD49970}" v="39" dt="2022-12-19T19:51:00.24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87093" autoAdjust="0"/>
  </p:normalViewPr>
  <p:slideViewPr>
    <p:cSldViewPr snapToGrid="0">
      <p:cViewPr varScale="1">
        <p:scale>
          <a:sx n="72" d="100"/>
          <a:sy n="72" d="100"/>
        </p:scale>
        <p:origin x="1104" y="53"/>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7.xml"/><Relationship Id="rId18" Type="http://schemas.openxmlformats.org/officeDocument/2006/relationships/slide" Target="slides/slide12.xml"/><Relationship Id="rId26" Type="http://schemas.openxmlformats.org/officeDocument/2006/relationships/slide" Target="slides/slide20.xml"/><Relationship Id="rId39" Type="http://schemas.openxmlformats.org/officeDocument/2006/relationships/theme" Target="theme/theme1.xml"/><Relationship Id="rId21" Type="http://schemas.openxmlformats.org/officeDocument/2006/relationships/slide" Target="slides/slide15.xml"/><Relationship Id="rId34" Type="http://schemas.openxmlformats.org/officeDocument/2006/relationships/slide" Target="slides/slide28.xml"/><Relationship Id="rId42" Type="http://schemas.microsoft.com/office/2015/10/relationships/revisionInfo" Target="revisionInfo.xml"/><Relationship Id="rId7" Type="http://schemas.openxmlformats.org/officeDocument/2006/relationships/slide" Target="slides/slide1.xml"/><Relationship Id="rId2" Type="http://schemas.openxmlformats.org/officeDocument/2006/relationships/slideMaster" Target="slideMasters/slideMaster2.xml"/><Relationship Id="rId16" Type="http://schemas.openxmlformats.org/officeDocument/2006/relationships/slide" Target="slides/slide10.xml"/><Relationship Id="rId20" Type="http://schemas.openxmlformats.org/officeDocument/2006/relationships/slide" Target="slides/slide14.xml"/><Relationship Id="rId29" Type="http://schemas.openxmlformats.org/officeDocument/2006/relationships/slide" Target="slides/slide23.xml"/><Relationship Id="rId41"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Master" Target="slideMasters/slideMaster6.xml"/><Relationship Id="rId11" Type="http://schemas.openxmlformats.org/officeDocument/2006/relationships/slide" Target="slides/slide5.xml"/><Relationship Id="rId24" Type="http://schemas.openxmlformats.org/officeDocument/2006/relationships/slide" Target="slides/slide18.xml"/><Relationship Id="rId32" Type="http://schemas.openxmlformats.org/officeDocument/2006/relationships/slide" Target="slides/slide26.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Master" Target="slideMasters/slideMaster5.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slide" Target="slides/slide22.xml"/><Relationship Id="rId36" Type="http://schemas.openxmlformats.org/officeDocument/2006/relationships/notesMaster" Target="notesMasters/notesMaster1.xml"/><Relationship Id="rId10" Type="http://schemas.openxmlformats.org/officeDocument/2006/relationships/slide" Target="slides/slide4.xml"/><Relationship Id="rId19" Type="http://schemas.openxmlformats.org/officeDocument/2006/relationships/slide" Target="slides/slide13.xml"/><Relationship Id="rId31" Type="http://schemas.openxmlformats.org/officeDocument/2006/relationships/slide" Target="slides/slide25.xml"/><Relationship Id="rId4" Type="http://schemas.openxmlformats.org/officeDocument/2006/relationships/slideMaster" Target="slideMasters/slideMaster4.xml"/><Relationship Id="rId9" Type="http://schemas.openxmlformats.org/officeDocument/2006/relationships/slide" Target="slides/slide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slide" Target="slides/slide21.xml"/><Relationship Id="rId30" Type="http://schemas.openxmlformats.org/officeDocument/2006/relationships/slide" Target="slides/slide24.xml"/><Relationship Id="rId35" Type="http://schemas.openxmlformats.org/officeDocument/2006/relationships/slide" Target="slides/slide29.xml"/><Relationship Id="rId8" Type="http://schemas.openxmlformats.org/officeDocument/2006/relationships/slide" Target="slides/slide2.xml"/><Relationship Id="rId3" Type="http://schemas.openxmlformats.org/officeDocument/2006/relationships/slideMaster" Target="slideMasters/slideMaster3.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slide" Target="slides/slide19.xml"/><Relationship Id="rId33" Type="http://schemas.openxmlformats.org/officeDocument/2006/relationships/slide" Target="slides/slide27.xml"/><Relationship Id="rId38"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ahul Kumar" userId="c016871936695462" providerId="LiveId" clId="{6E59DE77-E232-4314-97AD-40866AD49970}"/>
    <pc:docChg chg="undo custSel addSld modSld sldOrd">
      <pc:chgData name="Rahul Kumar" userId="c016871936695462" providerId="LiveId" clId="{6E59DE77-E232-4314-97AD-40866AD49970}" dt="2022-12-19T20:16:59.346" v="521" actId="11"/>
      <pc:docMkLst>
        <pc:docMk/>
      </pc:docMkLst>
      <pc:sldChg chg="addSp delSp modSp mod modTransition modAnim">
        <pc:chgData name="Rahul Kumar" userId="c016871936695462" providerId="LiveId" clId="{6E59DE77-E232-4314-97AD-40866AD49970}" dt="2022-12-19T19:52:24.382" v="295" actId="255"/>
        <pc:sldMkLst>
          <pc:docMk/>
          <pc:sldMk cId="1546613175" sldId="256"/>
        </pc:sldMkLst>
        <pc:spChg chg="del mod">
          <ac:chgData name="Rahul Kumar" userId="c016871936695462" providerId="LiveId" clId="{6E59DE77-E232-4314-97AD-40866AD49970}" dt="2022-12-19T19:50:48.452" v="281" actId="478"/>
          <ac:spMkLst>
            <pc:docMk/>
            <pc:sldMk cId="1546613175" sldId="256"/>
            <ac:spMk id="2" creationId="{FEBDC9D6-8203-7BA5-DE1F-88B8F7397C72}"/>
          </ac:spMkLst>
        </pc:spChg>
        <pc:spChg chg="add del mod">
          <ac:chgData name="Rahul Kumar" userId="c016871936695462" providerId="LiveId" clId="{6E59DE77-E232-4314-97AD-40866AD49970}" dt="2022-12-19T19:50:41.159" v="279" actId="33987"/>
          <ac:spMkLst>
            <pc:docMk/>
            <pc:sldMk cId="1546613175" sldId="256"/>
            <ac:spMk id="3" creationId="{AAADEF7F-73A7-BB6F-75D6-029CA8B55219}"/>
          </ac:spMkLst>
        </pc:spChg>
        <pc:spChg chg="add mod">
          <ac:chgData name="Rahul Kumar" userId="c016871936695462" providerId="LiveId" clId="{6E59DE77-E232-4314-97AD-40866AD49970}" dt="2022-12-19T19:52:24.382" v="295" actId="255"/>
          <ac:spMkLst>
            <pc:docMk/>
            <pc:sldMk cId="1546613175" sldId="256"/>
            <ac:spMk id="4" creationId="{AB6E019A-BA18-1456-7DBA-7D9810CC560A}"/>
          </ac:spMkLst>
        </pc:spChg>
        <pc:spChg chg="del mod">
          <ac:chgData name="Rahul Kumar" userId="c016871936695462" providerId="LiveId" clId="{6E59DE77-E232-4314-97AD-40866AD49970}" dt="2022-12-16T08:34:23.606" v="4" actId="21"/>
          <ac:spMkLst>
            <pc:docMk/>
            <pc:sldMk cId="1546613175" sldId="256"/>
            <ac:spMk id="5" creationId="{7F7890F8-A47A-3A9E-FA65-822344BF74CC}"/>
          </ac:spMkLst>
        </pc:spChg>
      </pc:sldChg>
      <pc:sldChg chg="modSp mod">
        <pc:chgData name="Rahul Kumar" userId="c016871936695462" providerId="LiveId" clId="{6E59DE77-E232-4314-97AD-40866AD49970}" dt="2022-12-16T14:30:09.940" v="217" actId="27636"/>
        <pc:sldMkLst>
          <pc:docMk/>
          <pc:sldMk cId="2405593217" sldId="260"/>
        </pc:sldMkLst>
        <pc:spChg chg="mod">
          <ac:chgData name="Rahul Kumar" userId="c016871936695462" providerId="LiveId" clId="{6E59DE77-E232-4314-97AD-40866AD49970}" dt="2022-12-16T14:30:09.940" v="217" actId="27636"/>
          <ac:spMkLst>
            <pc:docMk/>
            <pc:sldMk cId="2405593217" sldId="260"/>
            <ac:spMk id="3" creationId="{0BC52829-5C13-46F6-C8CD-304634E1F041}"/>
          </ac:spMkLst>
        </pc:spChg>
      </pc:sldChg>
      <pc:sldChg chg="modSp mod">
        <pc:chgData name="Rahul Kumar" userId="c016871936695462" providerId="LiveId" clId="{6E59DE77-E232-4314-97AD-40866AD49970}" dt="2022-12-16T08:37:04.422" v="34" actId="14100"/>
        <pc:sldMkLst>
          <pc:docMk/>
          <pc:sldMk cId="9047059" sldId="261"/>
        </pc:sldMkLst>
        <pc:spChg chg="mod">
          <ac:chgData name="Rahul Kumar" userId="c016871936695462" providerId="LiveId" clId="{6E59DE77-E232-4314-97AD-40866AD49970}" dt="2022-12-16T08:37:04.422" v="34" actId="14100"/>
          <ac:spMkLst>
            <pc:docMk/>
            <pc:sldMk cId="9047059" sldId="261"/>
            <ac:spMk id="3" creationId="{9D692497-5674-A0AD-6C2E-09EDF5B72BEC}"/>
          </ac:spMkLst>
        </pc:spChg>
      </pc:sldChg>
      <pc:sldChg chg="modSp mod">
        <pc:chgData name="Rahul Kumar" userId="c016871936695462" providerId="LiveId" clId="{6E59DE77-E232-4314-97AD-40866AD49970}" dt="2022-12-19T19:34:29.264" v="223"/>
        <pc:sldMkLst>
          <pc:docMk/>
          <pc:sldMk cId="3185074406" sldId="262"/>
        </pc:sldMkLst>
        <pc:spChg chg="mod">
          <ac:chgData name="Rahul Kumar" userId="c016871936695462" providerId="LiveId" clId="{6E59DE77-E232-4314-97AD-40866AD49970}" dt="2022-12-19T19:34:29.264" v="223"/>
          <ac:spMkLst>
            <pc:docMk/>
            <pc:sldMk cId="3185074406" sldId="262"/>
            <ac:spMk id="2" creationId="{BCA1CF28-D2D6-A75B-F5A9-B57F8D62F098}"/>
          </ac:spMkLst>
        </pc:spChg>
        <pc:spChg chg="mod">
          <ac:chgData name="Rahul Kumar" userId="c016871936695462" providerId="LiveId" clId="{6E59DE77-E232-4314-97AD-40866AD49970}" dt="2022-12-19T19:34:29.264" v="223"/>
          <ac:spMkLst>
            <pc:docMk/>
            <pc:sldMk cId="3185074406" sldId="262"/>
            <ac:spMk id="3" creationId="{BC2EF686-9A50-ED64-6DA6-64850E90B66E}"/>
          </ac:spMkLst>
        </pc:spChg>
      </pc:sldChg>
      <pc:sldChg chg="modSp mod">
        <pc:chgData name="Rahul Kumar" userId="c016871936695462" providerId="LiveId" clId="{6E59DE77-E232-4314-97AD-40866AD49970}" dt="2022-12-16T08:36:31.103" v="29" actId="27636"/>
        <pc:sldMkLst>
          <pc:docMk/>
          <pc:sldMk cId="4090314524" sldId="269"/>
        </pc:sldMkLst>
        <pc:spChg chg="mod">
          <ac:chgData name="Rahul Kumar" userId="c016871936695462" providerId="LiveId" clId="{6E59DE77-E232-4314-97AD-40866AD49970}" dt="2022-12-16T08:36:31.103" v="29" actId="27636"/>
          <ac:spMkLst>
            <pc:docMk/>
            <pc:sldMk cId="4090314524" sldId="269"/>
            <ac:spMk id="3" creationId="{645ABE67-0BD2-9D86-CD1E-BB673F3E1DB3}"/>
          </ac:spMkLst>
        </pc:spChg>
      </pc:sldChg>
      <pc:sldChg chg="modSp mod">
        <pc:chgData name="Rahul Kumar" userId="c016871936695462" providerId="LiveId" clId="{6E59DE77-E232-4314-97AD-40866AD49970}" dt="2022-12-16T08:36:15.770" v="27" actId="1037"/>
        <pc:sldMkLst>
          <pc:docMk/>
          <pc:sldMk cId="3704472124" sldId="270"/>
        </pc:sldMkLst>
        <pc:spChg chg="mod">
          <ac:chgData name="Rahul Kumar" userId="c016871936695462" providerId="LiveId" clId="{6E59DE77-E232-4314-97AD-40866AD49970}" dt="2022-12-16T08:36:15.770" v="27" actId="1037"/>
          <ac:spMkLst>
            <pc:docMk/>
            <pc:sldMk cId="3704472124" sldId="270"/>
            <ac:spMk id="3" creationId="{AA5EE342-D74F-EE11-97CA-865654E477C4}"/>
          </ac:spMkLst>
        </pc:spChg>
      </pc:sldChg>
      <pc:sldChg chg="modSp mod modNotesTx">
        <pc:chgData name="Rahul Kumar" userId="c016871936695462" providerId="LiveId" clId="{6E59DE77-E232-4314-97AD-40866AD49970}" dt="2022-12-16T09:33:27.285" v="124" actId="20577"/>
        <pc:sldMkLst>
          <pc:docMk/>
          <pc:sldMk cId="4196357396" sldId="271"/>
        </pc:sldMkLst>
        <pc:spChg chg="mod">
          <ac:chgData name="Rahul Kumar" userId="c016871936695462" providerId="LiveId" clId="{6E59DE77-E232-4314-97AD-40866AD49970}" dt="2022-12-16T08:35:48.402" v="16" actId="14100"/>
          <ac:spMkLst>
            <pc:docMk/>
            <pc:sldMk cId="4196357396" sldId="271"/>
            <ac:spMk id="3" creationId="{9851083E-1E1F-6414-0BC0-A003D98FAEB9}"/>
          </ac:spMkLst>
        </pc:spChg>
      </pc:sldChg>
      <pc:sldChg chg="modSp mod">
        <pc:chgData name="Rahul Kumar" userId="c016871936695462" providerId="LiveId" clId="{6E59DE77-E232-4314-97AD-40866AD49970}" dt="2022-12-16T08:35:14.374" v="10" actId="14100"/>
        <pc:sldMkLst>
          <pc:docMk/>
          <pc:sldMk cId="255675582" sldId="272"/>
        </pc:sldMkLst>
        <pc:spChg chg="mod">
          <ac:chgData name="Rahul Kumar" userId="c016871936695462" providerId="LiveId" clId="{6E59DE77-E232-4314-97AD-40866AD49970}" dt="2022-12-16T08:35:14.374" v="10" actId="14100"/>
          <ac:spMkLst>
            <pc:docMk/>
            <pc:sldMk cId="255675582" sldId="272"/>
            <ac:spMk id="3" creationId="{60BB30DE-10EA-48A9-5958-14163E32E596}"/>
          </ac:spMkLst>
        </pc:spChg>
      </pc:sldChg>
      <pc:sldChg chg="modSp mod">
        <pc:chgData name="Rahul Kumar" userId="c016871936695462" providerId="LiveId" clId="{6E59DE77-E232-4314-97AD-40866AD49970}" dt="2022-12-16T08:34:45.949" v="5" actId="1076"/>
        <pc:sldMkLst>
          <pc:docMk/>
          <pc:sldMk cId="1036273402" sldId="273"/>
        </pc:sldMkLst>
        <pc:spChg chg="mod">
          <ac:chgData name="Rahul Kumar" userId="c016871936695462" providerId="LiveId" clId="{6E59DE77-E232-4314-97AD-40866AD49970}" dt="2022-12-16T08:34:45.949" v="5" actId="1076"/>
          <ac:spMkLst>
            <pc:docMk/>
            <pc:sldMk cId="1036273402" sldId="273"/>
            <ac:spMk id="3" creationId="{4A45C216-FFD7-5E91-AB94-9680E340E002}"/>
          </ac:spMkLst>
        </pc:spChg>
      </pc:sldChg>
      <pc:sldChg chg="modSp mod">
        <pc:chgData name="Rahul Kumar" userId="c016871936695462" providerId="LiveId" clId="{6E59DE77-E232-4314-97AD-40866AD49970}" dt="2022-12-16T08:34:54.269" v="6" actId="1076"/>
        <pc:sldMkLst>
          <pc:docMk/>
          <pc:sldMk cId="2244947151" sldId="274"/>
        </pc:sldMkLst>
        <pc:spChg chg="mod">
          <ac:chgData name="Rahul Kumar" userId="c016871936695462" providerId="LiveId" clId="{6E59DE77-E232-4314-97AD-40866AD49970}" dt="2022-12-16T08:34:54.269" v="6" actId="1076"/>
          <ac:spMkLst>
            <pc:docMk/>
            <pc:sldMk cId="2244947151" sldId="274"/>
            <ac:spMk id="3" creationId="{94D966B1-0C5F-87BF-4F7B-A71C84AFB2B1}"/>
          </ac:spMkLst>
        </pc:spChg>
      </pc:sldChg>
      <pc:sldChg chg="modTransition">
        <pc:chgData name="Rahul Kumar" userId="c016871936695462" providerId="LiveId" clId="{6E59DE77-E232-4314-97AD-40866AD49970}" dt="2022-12-19T19:37:31.289" v="244"/>
        <pc:sldMkLst>
          <pc:docMk/>
          <pc:sldMk cId="0" sldId="277"/>
        </pc:sldMkLst>
      </pc:sldChg>
      <pc:sldChg chg="modSp mod modTransition">
        <pc:chgData name="Rahul Kumar" userId="c016871936695462" providerId="LiveId" clId="{6E59DE77-E232-4314-97AD-40866AD49970}" dt="2022-12-19T19:37:38.670" v="245"/>
        <pc:sldMkLst>
          <pc:docMk/>
          <pc:sldMk cId="4090465658" sldId="278"/>
        </pc:sldMkLst>
        <pc:spChg chg="mod">
          <ac:chgData name="Rahul Kumar" userId="c016871936695462" providerId="LiveId" clId="{6E59DE77-E232-4314-97AD-40866AD49970}" dt="2022-12-19T19:34:29.264" v="223"/>
          <ac:spMkLst>
            <pc:docMk/>
            <pc:sldMk cId="4090465658" sldId="278"/>
            <ac:spMk id="2" creationId="{00000000-0000-0000-0000-000000000000}"/>
          </ac:spMkLst>
        </pc:spChg>
        <pc:spChg chg="mod">
          <ac:chgData name="Rahul Kumar" userId="c016871936695462" providerId="LiveId" clId="{6E59DE77-E232-4314-97AD-40866AD49970}" dt="2022-12-19T19:34:29.264" v="223"/>
          <ac:spMkLst>
            <pc:docMk/>
            <pc:sldMk cId="4090465658" sldId="278"/>
            <ac:spMk id="3" creationId="{00000000-0000-0000-0000-000000000000}"/>
          </ac:spMkLst>
        </pc:spChg>
      </pc:sldChg>
      <pc:sldChg chg="modTransition">
        <pc:chgData name="Rahul Kumar" userId="c016871936695462" providerId="LiveId" clId="{6E59DE77-E232-4314-97AD-40866AD49970}" dt="2022-12-19T19:37:52.571" v="247"/>
        <pc:sldMkLst>
          <pc:docMk/>
          <pc:sldMk cId="24629620" sldId="279"/>
        </pc:sldMkLst>
      </pc:sldChg>
      <pc:sldChg chg="modTransition">
        <pc:chgData name="Rahul Kumar" userId="c016871936695462" providerId="LiveId" clId="{6E59DE77-E232-4314-97AD-40866AD49970}" dt="2022-12-19T19:38:06.957" v="249"/>
        <pc:sldMkLst>
          <pc:docMk/>
          <pc:sldMk cId="267654255" sldId="280"/>
        </pc:sldMkLst>
      </pc:sldChg>
      <pc:sldChg chg="modTransition">
        <pc:chgData name="Rahul Kumar" userId="c016871936695462" providerId="LiveId" clId="{6E59DE77-E232-4314-97AD-40866AD49970}" dt="2022-12-19T19:38:26.269" v="250"/>
        <pc:sldMkLst>
          <pc:docMk/>
          <pc:sldMk cId="3129485548" sldId="281"/>
        </pc:sldMkLst>
      </pc:sldChg>
      <pc:sldChg chg="modSp mod modTransition">
        <pc:chgData name="Rahul Kumar" userId="c016871936695462" providerId="LiveId" clId="{6E59DE77-E232-4314-97AD-40866AD49970}" dt="2022-12-19T20:14:46.623" v="504" actId="27636"/>
        <pc:sldMkLst>
          <pc:docMk/>
          <pc:sldMk cId="2051760225" sldId="283"/>
        </pc:sldMkLst>
        <pc:spChg chg="mod">
          <ac:chgData name="Rahul Kumar" userId="c016871936695462" providerId="LiveId" clId="{6E59DE77-E232-4314-97AD-40866AD49970}" dt="2022-12-19T20:14:46.623" v="504" actId="27636"/>
          <ac:spMkLst>
            <pc:docMk/>
            <pc:sldMk cId="2051760225" sldId="283"/>
            <ac:spMk id="2" creationId="{00000000-0000-0000-0000-000000000000}"/>
          </ac:spMkLst>
        </pc:spChg>
      </pc:sldChg>
      <pc:sldChg chg="modSp mod">
        <pc:chgData name="Rahul Kumar" userId="c016871936695462" providerId="LiveId" clId="{6E59DE77-E232-4314-97AD-40866AD49970}" dt="2022-12-19T19:34:29.264" v="223"/>
        <pc:sldMkLst>
          <pc:docMk/>
          <pc:sldMk cId="2044014406" sldId="284"/>
        </pc:sldMkLst>
        <pc:spChg chg="mod">
          <ac:chgData name="Rahul Kumar" userId="c016871936695462" providerId="LiveId" clId="{6E59DE77-E232-4314-97AD-40866AD49970}" dt="2022-12-19T19:34:29.264" v="223"/>
          <ac:spMkLst>
            <pc:docMk/>
            <pc:sldMk cId="2044014406" sldId="284"/>
            <ac:spMk id="2" creationId="{00000000-0000-0000-0000-000000000000}"/>
          </ac:spMkLst>
        </pc:spChg>
        <pc:spChg chg="mod">
          <ac:chgData name="Rahul Kumar" userId="c016871936695462" providerId="LiveId" clId="{6E59DE77-E232-4314-97AD-40866AD49970}" dt="2022-12-19T19:34:29.264" v="223"/>
          <ac:spMkLst>
            <pc:docMk/>
            <pc:sldMk cId="2044014406" sldId="284"/>
            <ac:spMk id="3" creationId="{00000000-0000-0000-0000-000000000000}"/>
          </ac:spMkLst>
        </pc:spChg>
      </pc:sldChg>
      <pc:sldChg chg="addSp delSp modSp new mod ord">
        <pc:chgData name="Rahul Kumar" userId="c016871936695462" providerId="LiveId" clId="{6E59DE77-E232-4314-97AD-40866AD49970}" dt="2022-12-19T20:16:59.346" v="521" actId="11"/>
        <pc:sldMkLst>
          <pc:docMk/>
          <pc:sldMk cId="456180014" sldId="285"/>
        </pc:sldMkLst>
        <pc:spChg chg="del">
          <ac:chgData name="Rahul Kumar" userId="c016871936695462" providerId="LiveId" clId="{6E59DE77-E232-4314-97AD-40866AD49970}" dt="2022-12-19T20:15:21.847" v="508" actId="478"/>
          <ac:spMkLst>
            <pc:docMk/>
            <pc:sldMk cId="456180014" sldId="285"/>
            <ac:spMk id="2" creationId="{C9C1F91F-9ADF-49D7-2137-293D3AF22C70}"/>
          </ac:spMkLst>
        </pc:spChg>
        <pc:spChg chg="del">
          <ac:chgData name="Rahul Kumar" userId="c016871936695462" providerId="LiveId" clId="{6E59DE77-E232-4314-97AD-40866AD49970}" dt="2022-12-19T20:15:24.589" v="509" actId="478"/>
          <ac:spMkLst>
            <pc:docMk/>
            <pc:sldMk cId="456180014" sldId="285"/>
            <ac:spMk id="3" creationId="{86812EAF-8870-4778-E60C-B20352C9C30E}"/>
          </ac:spMkLst>
        </pc:spChg>
        <pc:spChg chg="add mod">
          <ac:chgData name="Rahul Kumar" userId="c016871936695462" providerId="LiveId" clId="{6E59DE77-E232-4314-97AD-40866AD49970}" dt="2022-12-19T20:16:59.346" v="521" actId="11"/>
          <ac:spMkLst>
            <pc:docMk/>
            <pc:sldMk cId="456180014" sldId="285"/>
            <ac:spMk id="5" creationId="{86EE6A16-9B22-3F46-357F-F6F8A9418DC9}"/>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7.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D951CAF-0031-4EB0-A1C1-121C275547A8}" type="datetimeFigureOut">
              <a:rPr lang="en-IN" smtClean="0"/>
              <a:pPr/>
              <a:t>19-12-2022</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4A7A66C-C6B9-4A50-A744-01F5A7AAC029}" type="slidenum">
              <a:rPr lang="en-IN" smtClean="0"/>
              <a:pPr/>
              <a:t>‹#›</a:t>
            </a:fld>
            <a:endParaRPr lang="en-IN"/>
          </a:p>
        </p:txBody>
      </p:sp>
    </p:spTree>
    <p:extLst>
      <p:ext uri="{BB962C8B-B14F-4D97-AF65-F5344CB8AC3E}">
        <p14:creationId xmlns:p14="http://schemas.microsoft.com/office/powerpoint/2010/main" val="117556132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64A7A66C-C6B9-4A50-A744-01F5A7AAC029}" type="slidenum">
              <a:rPr lang="en-IN" smtClean="0"/>
              <a:pPr/>
              <a:t>2</a:t>
            </a:fld>
            <a:endParaRPr lang="en-IN"/>
          </a:p>
        </p:txBody>
      </p:sp>
    </p:spTree>
    <p:extLst>
      <p:ext uri="{BB962C8B-B14F-4D97-AF65-F5344CB8AC3E}">
        <p14:creationId xmlns:p14="http://schemas.microsoft.com/office/powerpoint/2010/main" val="185213789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64A7A66C-C6B9-4A50-A744-01F5A7AAC029}" type="slidenum">
              <a:rPr lang="en-IN" smtClean="0"/>
              <a:pPr/>
              <a:t>3</a:t>
            </a:fld>
            <a:endParaRPr lang="en-IN"/>
          </a:p>
        </p:txBody>
      </p:sp>
    </p:spTree>
    <p:extLst>
      <p:ext uri="{BB962C8B-B14F-4D97-AF65-F5344CB8AC3E}">
        <p14:creationId xmlns:p14="http://schemas.microsoft.com/office/powerpoint/2010/main" val="99940561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If you are an entrepreneur who does not want to seek the assistance of outside investors, applying for a loan for a small company may be the most suitable option for you. Loans allow you to keep full control of your firm, but payments must begin immediately, which makes them an unpleasant choice for a fledgling company that has not yet established a reliable method of producing cash. Both conventional financial institutions and alternative lenders, such as internet businesses, may provide cash to a thriving business</a:t>
            </a:r>
          </a:p>
        </p:txBody>
      </p:sp>
      <p:sp>
        <p:nvSpPr>
          <p:cNvPr id="4" name="Slide Number Placeholder 3"/>
          <p:cNvSpPr>
            <a:spLocks noGrp="1"/>
          </p:cNvSpPr>
          <p:nvPr>
            <p:ph type="sldNum" sz="quarter" idx="10"/>
          </p:nvPr>
        </p:nvSpPr>
        <p:spPr/>
        <p:txBody>
          <a:bodyPr/>
          <a:lstStyle/>
          <a:p>
            <a:fld id="{64A7A66C-C6B9-4A50-A744-01F5A7AAC029}" type="slidenum">
              <a:rPr lang="en-IN" smtClean="0"/>
              <a:pPr/>
              <a:t>6</a:t>
            </a:fld>
            <a:endParaRPr lang="en-IN"/>
          </a:p>
        </p:txBody>
      </p:sp>
    </p:spTree>
    <p:extLst>
      <p:ext uri="{BB962C8B-B14F-4D97-AF65-F5344CB8AC3E}">
        <p14:creationId xmlns:p14="http://schemas.microsoft.com/office/powerpoint/2010/main" val="387701562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10"/>
          </p:nvPr>
        </p:nvSpPr>
        <p:spPr/>
        <p:txBody>
          <a:bodyPr/>
          <a:lstStyle/>
          <a:p>
            <a:fld id="{64A7A66C-C6B9-4A50-A744-01F5A7AAC029}" type="slidenum">
              <a:rPr lang="en-IN" smtClean="0"/>
              <a:pPr/>
              <a:t>8</a:t>
            </a:fld>
            <a:endParaRPr lang="en-IN"/>
          </a:p>
        </p:txBody>
      </p:sp>
    </p:spTree>
    <p:extLst>
      <p:ext uri="{BB962C8B-B14F-4D97-AF65-F5344CB8AC3E}">
        <p14:creationId xmlns:p14="http://schemas.microsoft.com/office/powerpoint/2010/main" val="249223045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10"/>
          </p:nvPr>
        </p:nvSpPr>
        <p:spPr/>
        <p:txBody>
          <a:bodyPr/>
          <a:lstStyle/>
          <a:p>
            <a:fld id="{64A7A66C-C6B9-4A50-A744-01F5A7AAC029}" type="slidenum">
              <a:rPr lang="en-IN" smtClean="0"/>
              <a:pPr/>
              <a:t>9</a:t>
            </a:fld>
            <a:endParaRPr lang="en-IN"/>
          </a:p>
        </p:txBody>
      </p:sp>
    </p:spTree>
    <p:extLst>
      <p:ext uri="{BB962C8B-B14F-4D97-AF65-F5344CB8AC3E}">
        <p14:creationId xmlns:p14="http://schemas.microsoft.com/office/powerpoint/2010/main" val="420869794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10"/>
          </p:nvPr>
        </p:nvSpPr>
        <p:spPr/>
        <p:txBody>
          <a:bodyPr/>
          <a:lstStyle/>
          <a:p>
            <a:fld id="{64A7A66C-C6B9-4A50-A744-01F5A7AAC029}" type="slidenum">
              <a:rPr lang="en-IN" smtClean="0"/>
              <a:pPr/>
              <a:t>10</a:t>
            </a:fld>
            <a:endParaRPr lang="en-IN"/>
          </a:p>
        </p:txBody>
      </p:sp>
    </p:spTree>
    <p:extLst>
      <p:ext uri="{BB962C8B-B14F-4D97-AF65-F5344CB8AC3E}">
        <p14:creationId xmlns:p14="http://schemas.microsoft.com/office/powerpoint/2010/main" val="257261096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10"/>
          </p:nvPr>
        </p:nvSpPr>
        <p:spPr/>
        <p:txBody>
          <a:bodyPr/>
          <a:lstStyle/>
          <a:p>
            <a:fld id="{64A7A66C-C6B9-4A50-A744-01F5A7AAC029}" type="slidenum">
              <a:rPr lang="en-IN" smtClean="0"/>
              <a:pPr/>
              <a:t>11</a:t>
            </a:fld>
            <a:endParaRPr lang="en-IN"/>
          </a:p>
        </p:txBody>
      </p:sp>
    </p:spTree>
    <p:extLst>
      <p:ext uri="{BB962C8B-B14F-4D97-AF65-F5344CB8AC3E}">
        <p14:creationId xmlns:p14="http://schemas.microsoft.com/office/powerpoint/2010/main" val="368543343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10"/>
          </p:nvPr>
        </p:nvSpPr>
        <p:spPr/>
        <p:txBody>
          <a:bodyPr/>
          <a:lstStyle/>
          <a:p>
            <a:fld id="{64A7A66C-C6B9-4A50-A744-01F5A7AAC029}" type="slidenum">
              <a:rPr lang="en-IN" smtClean="0"/>
              <a:pPr/>
              <a:t>12</a:t>
            </a:fld>
            <a:endParaRPr lang="en-IN"/>
          </a:p>
        </p:txBody>
      </p:sp>
    </p:spTree>
    <p:extLst>
      <p:ext uri="{BB962C8B-B14F-4D97-AF65-F5344CB8AC3E}">
        <p14:creationId xmlns:p14="http://schemas.microsoft.com/office/powerpoint/2010/main" val="380445603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err="1">
                <a:latin typeface="Times New Roman" panose="02020603050405020304" pitchFamily="18" charset="0"/>
                <a:cs typeface="Times New Roman" panose="02020603050405020304" pitchFamily="18" charset="0"/>
              </a:rPr>
              <a:t>companies.When</a:t>
            </a:r>
            <a:r>
              <a:rPr lang="en-US" sz="1200" dirty="0">
                <a:latin typeface="Times New Roman" panose="02020603050405020304" pitchFamily="18" charset="0"/>
                <a:cs typeface="Times New Roman" panose="02020603050405020304" pitchFamily="18" charset="0"/>
              </a:rPr>
              <a:t> determining the size of a loan or credit line to provide to a particular business, financial institutions like banks and credit card companies take into account how accurately the business reports its financial </a:t>
            </a:r>
            <a:r>
              <a:rPr lang="en-US" sz="1200" dirty="0" err="1">
                <a:latin typeface="Times New Roman" panose="02020603050405020304" pitchFamily="18" charset="0"/>
                <a:cs typeface="Times New Roman" panose="02020603050405020304" pitchFamily="18" charset="0"/>
              </a:rPr>
              <a:t>information.When</a:t>
            </a:r>
            <a:r>
              <a:rPr lang="en-US" sz="1200" dirty="0">
                <a:latin typeface="Times New Roman" panose="02020603050405020304" pitchFamily="18" charset="0"/>
                <a:cs typeface="Times New Roman" panose="02020603050405020304" pitchFamily="18" charset="0"/>
              </a:rPr>
              <a:t> it comes to making day-to-day choices, such as whether or not to purchase inventory and how much to charge for a product, the chief executive officer and other members of senior management are reliant on the information provided by the company's internal financial data. In order to steer the firm in the appropriate strategic direction, executives routinely consult the company's internal financial </a:t>
            </a:r>
            <a:r>
              <a:rPr lang="en-US" sz="1200" dirty="0" err="1">
                <a:latin typeface="Times New Roman" panose="02020603050405020304" pitchFamily="18" charset="0"/>
                <a:cs typeface="Times New Roman" panose="02020603050405020304" pitchFamily="18" charset="0"/>
              </a:rPr>
              <a:t>information.For</a:t>
            </a:r>
            <a:r>
              <a:rPr lang="en-US" sz="1200" dirty="0">
                <a:latin typeface="Times New Roman" panose="02020603050405020304" pitchFamily="18" charset="0"/>
                <a:cs typeface="Times New Roman" panose="02020603050405020304" pitchFamily="18" charset="0"/>
              </a:rPr>
              <a:t> a report to be of any use, there should be no lag time between the moment it is generated and the point at which it is requested. In addition, the publicly available financial statements have to be provided within the allotted amount of time.</a:t>
            </a:r>
          </a:p>
          <a:p>
            <a:endParaRPr lang="en-IN" dirty="0"/>
          </a:p>
        </p:txBody>
      </p:sp>
      <p:sp>
        <p:nvSpPr>
          <p:cNvPr id="4" name="Slide Number Placeholder 3"/>
          <p:cNvSpPr>
            <a:spLocks noGrp="1"/>
          </p:cNvSpPr>
          <p:nvPr>
            <p:ph type="sldNum" sz="quarter" idx="10"/>
          </p:nvPr>
        </p:nvSpPr>
        <p:spPr/>
        <p:txBody>
          <a:bodyPr/>
          <a:lstStyle/>
          <a:p>
            <a:fld id="{64A7A66C-C6B9-4A50-A744-01F5A7AAC029}" type="slidenum">
              <a:rPr lang="en-IN" smtClean="0"/>
              <a:pPr/>
              <a:t>13</a:t>
            </a:fld>
            <a:endParaRPr lang="en-IN"/>
          </a:p>
        </p:txBody>
      </p:sp>
    </p:spTree>
    <p:extLst>
      <p:ext uri="{BB962C8B-B14F-4D97-AF65-F5344CB8AC3E}">
        <p14:creationId xmlns:p14="http://schemas.microsoft.com/office/powerpoint/2010/main" val="181405000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10"/>
          </p:nvPr>
        </p:nvSpPr>
        <p:spPr/>
        <p:txBody>
          <a:bodyPr/>
          <a:lstStyle/>
          <a:p>
            <a:fld id="{64A7A66C-C6B9-4A50-A744-01F5A7AAC029}" type="slidenum">
              <a:rPr lang="en-IN" smtClean="0"/>
              <a:pPr/>
              <a:t>15</a:t>
            </a:fld>
            <a:endParaRPr lang="en-IN"/>
          </a:p>
        </p:txBody>
      </p:sp>
    </p:spTree>
    <p:extLst>
      <p:ext uri="{BB962C8B-B14F-4D97-AF65-F5344CB8AC3E}">
        <p14:creationId xmlns:p14="http://schemas.microsoft.com/office/powerpoint/2010/main" val="84318347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10"/>
          </p:nvPr>
        </p:nvSpPr>
        <p:spPr/>
        <p:txBody>
          <a:bodyPr/>
          <a:lstStyle/>
          <a:p>
            <a:fld id="{64A7A66C-C6B9-4A50-A744-01F5A7AAC029}" type="slidenum">
              <a:rPr lang="en-IN" smtClean="0"/>
              <a:pPr/>
              <a:t>16</a:t>
            </a:fld>
            <a:endParaRPr lang="en-IN"/>
          </a:p>
        </p:txBody>
      </p:sp>
    </p:spTree>
    <p:extLst>
      <p:ext uri="{BB962C8B-B14F-4D97-AF65-F5344CB8AC3E}">
        <p14:creationId xmlns:p14="http://schemas.microsoft.com/office/powerpoint/2010/main" val="157941807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10"/>
          </p:nvPr>
        </p:nvSpPr>
        <p:spPr/>
        <p:txBody>
          <a:bodyPr/>
          <a:lstStyle/>
          <a:p>
            <a:fld id="{64A7A66C-C6B9-4A50-A744-01F5A7AAC029}" type="slidenum">
              <a:rPr lang="en-IN" smtClean="0"/>
              <a:pPr/>
              <a:t>17</a:t>
            </a:fld>
            <a:endParaRPr lang="en-IN"/>
          </a:p>
        </p:txBody>
      </p:sp>
    </p:spTree>
    <p:extLst>
      <p:ext uri="{BB962C8B-B14F-4D97-AF65-F5344CB8AC3E}">
        <p14:creationId xmlns:p14="http://schemas.microsoft.com/office/powerpoint/2010/main" val="2345582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Since credit cards are often provided to individuals, you will likely be held personally accountable for any expenditures incurred, even if your company declares bankruptcy. In addition, a bad record on your credit report will make obtaining finance in the future more difficult</a:t>
            </a:r>
            <a:endParaRPr lang="en-IN" dirty="0"/>
          </a:p>
        </p:txBody>
      </p:sp>
      <p:sp>
        <p:nvSpPr>
          <p:cNvPr id="4" name="Slide Number Placeholder 3"/>
          <p:cNvSpPr>
            <a:spLocks noGrp="1"/>
          </p:cNvSpPr>
          <p:nvPr>
            <p:ph type="sldNum" sz="quarter" idx="10"/>
          </p:nvPr>
        </p:nvSpPr>
        <p:spPr/>
        <p:txBody>
          <a:bodyPr/>
          <a:lstStyle/>
          <a:p>
            <a:fld id="{64A7A66C-C6B9-4A50-A744-01F5A7AAC029}" type="slidenum">
              <a:rPr lang="en-IN" smtClean="0"/>
              <a:pPr/>
              <a:t>18</a:t>
            </a:fld>
            <a:endParaRPr lang="en-IN"/>
          </a:p>
        </p:txBody>
      </p:sp>
    </p:spTree>
    <p:extLst>
      <p:ext uri="{BB962C8B-B14F-4D97-AF65-F5344CB8AC3E}">
        <p14:creationId xmlns:p14="http://schemas.microsoft.com/office/powerpoint/2010/main" val="392704376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procedure of crowdfunding is straightforward and may be finished in a short amount of time. However, if the premium campaign is not positioned and marketed in the appropriate manner, it may end up being both time-consuming and expensive. The most essential thing to take away from this experience is the realization that crowdfunding is not a guarantee of success for every company.</a:t>
            </a:r>
          </a:p>
        </p:txBody>
      </p:sp>
      <p:sp>
        <p:nvSpPr>
          <p:cNvPr id="4" name="Slide Number Placeholder 3"/>
          <p:cNvSpPr>
            <a:spLocks noGrp="1"/>
          </p:cNvSpPr>
          <p:nvPr>
            <p:ph type="sldNum" sz="quarter" idx="10"/>
          </p:nvPr>
        </p:nvSpPr>
        <p:spPr/>
        <p:txBody>
          <a:bodyPr/>
          <a:lstStyle/>
          <a:p>
            <a:fld id="{64A7A66C-C6B9-4A50-A744-01F5A7AAC029}" type="slidenum">
              <a:rPr lang="en-IN" smtClean="0"/>
              <a:pPr/>
              <a:t>20</a:t>
            </a:fld>
            <a:endParaRPr lang="en-IN"/>
          </a:p>
        </p:txBody>
      </p:sp>
    </p:spTree>
    <p:extLst>
      <p:ext uri="{BB962C8B-B14F-4D97-AF65-F5344CB8AC3E}">
        <p14:creationId xmlns:p14="http://schemas.microsoft.com/office/powerpoint/2010/main" val="306233544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When a firm approaches angel investors for financial backing, the company may be required to cede part of its control over the business. This is due to the fact that the investor will likely be anticipating a profit. Even though this is the final agreement, you should check to make sure that it is acceptable for the startup.</a:t>
            </a:r>
            <a:endParaRPr lang="en-IN" dirty="0"/>
          </a:p>
        </p:txBody>
      </p:sp>
      <p:sp>
        <p:nvSpPr>
          <p:cNvPr id="4" name="Slide Number Placeholder 3"/>
          <p:cNvSpPr>
            <a:spLocks noGrp="1"/>
          </p:cNvSpPr>
          <p:nvPr>
            <p:ph type="sldNum" sz="quarter" idx="10"/>
          </p:nvPr>
        </p:nvSpPr>
        <p:spPr/>
        <p:txBody>
          <a:bodyPr/>
          <a:lstStyle/>
          <a:p>
            <a:fld id="{64A7A66C-C6B9-4A50-A744-01F5A7AAC029}" type="slidenum">
              <a:rPr lang="en-IN" smtClean="0"/>
              <a:pPr/>
              <a:t>21</a:t>
            </a:fld>
            <a:endParaRPr lang="en-IN"/>
          </a:p>
        </p:txBody>
      </p:sp>
    </p:spTree>
    <p:extLst>
      <p:ext uri="{BB962C8B-B14F-4D97-AF65-F5344CB8AC3E}">
        <p14:creationId xmlns:p14="http://schemas.microsoft.com/office/powerpoint/2010/main" val="322438728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dirty="0">
                <a:latin typeface="Times New Roman" panose="02020603050405020304" pitchFamily="18" charset="0"/>
                <a:cs typeface="Times New Roman" panose="02020603050405020304" pitchFamily="18" charset="0"/>
              </a:rPr>
              <a:t>A venture investor will, after conducting an exhaustive investigation into the new company's legal status, produce a term sheet that will serve as the foundation for an investment agreement. When a company is in one of its several stages of growth and ready to seek investment from venture capitalists, the company may do so at one of a few different moments </a:t>
            </a:r>
            <a:endParaRPr lang="en-IN" dirty="0"/>
          </a:p>
        </p:txBody>
      </p:sp>
      <p:sp>
        <p:nvSpPr>
          <p:cNvPr id="4" name="Slide Number Placeholder 3"/>
          <p:cNvSpPr>
            <a:spLocks noGrp="1"/>
          </p:cNvSpPr>
          <p:nvPr>
            <p:ph type="sldNum" sz="quarter" idx="10"/>
          </p:nvPr>
        </p:nvSpPr>
        <p:spPr/>
        <p:txBody>
          <a:bodyPr/>
          <a:lstStyle/>
          <a:p>
            <a:fld id="{64A7A66C-C6B9-4A50-A744-01F5A7AAC029}" type="slidenum">
              <a:rPr lang="en-IN" smtClean="0"/>
              <a:pPr/>
              <a:t>22</a:t>
            </a:fld>
            <a:endParaRPr lang="en-IN"/>
          </a:p>
        </p:txBody>
      </p:sp>
    </p:spTree>
    <p:extLst>
      <p:ext uri="{BB962C8B-B14F-4D97-AF65-F5344CB8AC3E}">
        <p14:creationId xmlns:p14="http://schemas.microsoft.com/office/powerpoint/2010/main" val="80242905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latin typeface="Times New Roman" panose="02020603050405020304" pitchFamily="18" charset="0"/>
                <a:cs typeface="Times New Roman" panose="02020603050405020304" pitchFamily="18" charset="0"/>
              </a:rPr>
              <a:t>A method of financing a project or venture by soliciting monetary donations from a large number of individuals or businesses via the use of the internet is known as "crowdfunding." By participating in crowdfunding, small companies have the opportunity to swiftly generate capital; but, in order to do so, they are required to reveal the current health of their company, give up ownership, and develop an effective advertising campaign.</a:t>
            </a:r>
          </a:p>
          <a:p>
            <a:endParaRPr lang="en-IN" dirty="0"/>
          </a:p>
        </p:txBody>
      </p:sp>
      <p:sp>
        <p:nvSpPr>
          <p:cNvPr id="4" name="Slide Number Placeholder 3"/>
          <p:cNvSpPr>
            <a:spLocks noGrp="1"/>
          </p:cNvSpPr>
          <p:nvPr>
            <p:ph type="sldNum" sz="quarter" idx="10"/>
          </p:nvPr>
        </p:nvSpPr>
        <p:spPr/>
        <p:txBody>
          <a:bodyPr/>
          <a:lstStyle/>
          <a:p>
            <a:fld id="{64A7A66C-C6B9-4A50-A744-01F5A7AAC029}" type="slidenum">
              <a:rPr lang="en-IN" smtClean="0"/>
              <a:pPr/>
              <a:t>23</a:t>
            </a:fld>
            <a:endParaRPr lang="en-IN"/>
          </a:p>
        </p:txBody>
      </p:sp>
    </p:spTree>
    <p:extLst>
      <p:ext uri="{BB962C8B-B14F-4D97-AF65-F5344CB8AC3E}">
        <p14:creationId xmlns:p14="http://schemas.microsoft.com/office/powerpoint/2010/main" val="299526167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 corporation may evaluate the viability of a concept, plan for growth, keep track of all expenditures, and make all required choices on its own by employing the bootstrapping method. </a:t>
            </a:r>
            <a:endParaRPr lang="en-IN" dirty="0"/>
          </a:p>
        </p:txBody>
      </p:sp>
      <p:sp>
        <p:nvSpPr>
          <p:cNvPr id="4" name="Slide Number Placeholder 3"/>
          <p:cNvSpPr>
            <a:spLocks noGrp="1"/>
          </p:cNvSpPr>
          <p:nvPr>
            <p:ph type="sldNum" sz="quarter" idx="10"/>
          </p:nvPr>
        </p:nvSpPr>
        <p:spPr/>
        <p:txBody>
          <a:bodyPr/>
          <a:lstStyle/>
          <a:p>
            <a:fld id="{64A7A66C-C6B9-4A50-A744-01F5A7AAC029}" type="slidenum">
              <a:rPr lang="en-IN" smtClean="0"/>
              <a:pPr/>
              <a:t>24</a:t>
            </a:fld>
            <a:endParaRPr lang="en-IN"/>
          </a:p>
        </p:txBody>
      </p:sp>
    </p:spTree>
    <p:extLst>
      <p:ext uri="{BB962C8B-B14F-4D97-AF65-F5344CB8AC3E}">
        <p14:creationId xmlns:p14="http://schemas.microsoft.com/office/powerpoint/2010/main" val="128176696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10"/>
          </p:nvPr>
        </p:nvSpPr>
        <p:spPr/>
        <p:txBody>
          <a:bodyPr/>
          <a:lstStyle/>
          <a:p>
            <a:fld id="{64A7A66C-C6B9-4A50-A744-01F5A7AAC029}" type="slidenum">
              <a:rPr lang="en-IN" smtClean="0"/>
              <a:pPr/>
              <a:t>25</a:t>
            </a:fld>
            <a:endParaRPr lang="en-IN"/>
          </a:p>
        </p:txBody>
      </p:sp>
    </p:spTree>
    <p:extLst>
      <p:ext uri="{BB962C8B-B14F-4D97-AF65-F5344CB8AC3E}">
        <p14:creationId xmlns:p14="http://schemas.microsoft.com/office/powerpoint/2010/main" val="125333414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10"/>
          </p:nvPr>
        </p:nvSpPr>
        <p:spPr/>
        <p:txBody>
          <a:bodyPr/>
          <a:lstStyle/>
          <a:p>
            <a:fld id="{64A7A66C-C6B9-4A50-A744-01F5A7AAC029}" type="slidenum">
              <a:rPr lang="en-IN" smtClean="0"/>
              <a:pPr/>
              <a:t>26</a:t>
            </a:fld>
            <a:endParaRPr lang="en-IN"/>
          </a:p>
        </p:txBody>
      </p:sp>
    </p:spTree>
    <p:extLst>
      <p:ext uri="{BB962C8B-B14F-4D97-AF65-F5344CB8AC3E}">
        <p14:creationId xmlns:p14="http://schemas.microsoft.com/office/powerpoint/2010/main" val="102979772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Master" Target="../slideMasters/slideMaster3.xml"/></Relationships>
</file>

<file path=ppt/slideLayouts/_rels/slideLayout3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Master" Target="../slideMasters/slideMaster3.xml"/></Relationships>
</file>

<file path=ppt/slideLayouts/_rels/slideLayout3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Master" Target="../slideMasters/slideMaster3.xml"/></Relationships>
</file>

<file path=ppt/slideLayouts/_rels/slideLayout3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Master" Target="../slideMasters/slideMaster3.xml"/></Relationships>
</file>

<file path=ppt/slideLayouts/_rels/slideLayout4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Master" Target="../slideMasters/slideMaster3.xml"/></Relationships>
</file>

<file path=ppt/slideLayouts/_rels/slideLayout4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Master" Target="../slideMasters/slideMaster3.xml"/></Relationships>
</file>

<file path=ppt/slideLayouts/_rels/slideLayout4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Master" Target="../slideMasters/slideMaster3.xml"/></Relationships>
</file>

<file path=ppt/slideLayouts/_rels/slideLayout4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Master" Target="../slideMasters/slideMaster3.xml"/></Relationships>
</file>

<file path=ppt/slideLayouts/_rels/slideLayout4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Master" Target="../slideMasters/slideMaster3.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6.xml"/></Relationships>
</file>

<file path=ppt/slideLayouts/_rels/slideLayout75.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6.xml"/></Relationships>
</file>

<file path=ppt/slideLayouts/_rels/slideLayout76.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6.xml"/></Relationships>
</file>

<file path=ppt/slideLayouts/_rels/slideLayout77.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6.xml"/></Relationships>
</file>

<file path=ppt/slideLayouts/_rels/slideLayout7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6.xml"/></Relationships>
</file>

<file path=ppt/slideLayouts/_rels/slideLayout7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6.xml"/></Relationships>
</file>

<file path=ppt/slideLayouts/_rels/slideLayout8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6.xml"/></Relationships>
</file>

<file path=ppt/slideLayouts/_rels/slideLayout8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6.xml"/></Relationships>
</file>

<file path=ppt/slideLayouts/_rels/slideLayout8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6.xml"/></Relationships>
</file>

<file path=ppt/slideLayouts/_rels/slideLayout83.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6.xml"/></Relationships>
</file>

<file path=ppt/slideLayouts/_rels/slideLayout84.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6.xml"/></Relationships>
</file>

<file path=ppt/slideLayouts/_rels/slideLayout85.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6.xml"/></Relationships>
</file>

<file path=ppt/slideLayouts/_rels/slideLayout86.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6.xml"/></Relationships>
</file>

<file path=ppt/slideLayouts/_rels/slideLayout87.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6.xml"/></Relationships>
</file>

<file path=ppt/slideLayouts/_rels/slideLayout8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6.xml"/></Relationships>
</file>

<file path=ppt/slideLayouts/_rels/slideLayout8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6.xml"/></Relationships>
</file>

<file path=ppt/slideLayouts/_rels/slideLayout9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6.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48A87A34-81AB-432B-8DAE-1953F412C126}" type="datetimeFigureOut">
              <a:rPr lang="en-US" smtClean="0"/>
              <a:pPr/>
              <a:t>12/19/2022</a:t>
            </a:fld>
            <a:endParaRPr lang="en-US" dirty="0"/>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endParaRPr lang="en-US" dirty="0"/>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220642771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pPr/>
              <a:t>12/19/2022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302205620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pPr/>
              <a:t>12/19/2022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194022923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smtClean="0"/>
              <a:pPr/>
              <a:t>12/19/2022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170027459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smtClean="0"/>
              <a:pPr/>
              <a:t>12/19/2022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191704361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smtClean="0"/>
              <a:pPr/>
              <a:t>12/19/2022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110756215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smtClean="0"/>
              <a:pPr/>
              <a:t>12/19/2022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188857849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pPr/>
              <a:t>12/19/2022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378090933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US"/>
              <a:t>Click icon to add picture</a:t>
            </a: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pPr/>
              <a:t>12/19/2022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13925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pPr/>
              <a:t>12/19/2022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296042359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US"/>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pPr/>
              <a:t>12/19/2022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313783851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a:t>Click to edit Master title style</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pPr/>
              <a:t>12/19/2022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393987520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pPr/>
              <a:t>12/19/2022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8157102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48A87A34-81AB-432B-8DAE-1953F412C126}" type="datetimeFigureOut">
              <a:rPr lang="en-US" smtClean="0"/>
              <a:pPr/>
              <a:t>12/19/2022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216947005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48A87A34-81AB-432B-8DAE-1953F412C126}" type="datetimeFigureOut">
              <a:rPr lang="en-US" smtClean="0"/>
              <a:pPr/>
              <a:t>12/19/2022</a:t>
            </a:fld>
            <a:endParaRPr lang="en-US" dirty="0"/>
          </a:p>
        </p:txBody>
      </p:sp>
      <p:sp>
        <p:nvSpPr>
          <p:cNvPr id="8" name="Footer Placeholder 7"/>
          <p:cNvSpPr>
            <a:spLocks noGrp="1"/>
          </p:cNvSpPr>
          <p:nvPr>
            <p:ph type="ftr" sz="quarter" idx="11"/>
          </p:nvPr>
        </p:nvSpPr>
        <p:spPr>
          <a:xfrm>
            <a:off x="561111" y="6391838"/>
            <a:ext cx="3644282" cy="304801"/>
          </a:xfrm>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152997709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95439" y="6391838"/>
            <a:ext cx="990599" cy="304799"/>
          </a:xfrm>
        </p:spPr>
        <p:txBody>
          <a:bodyPr/>
          <a:lstStyle/>
          <a:p>
            <a:fld id="{48A87A34-81AB-432B-8DAE-1953F412C126}" type="datetimeFigureOut">
              <a:rPr lang="en-US" smtClean="0"/>
              <a:pPr/>
              <a:t>12/19/2022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22938058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53104" y="6391838"/>
            <a:ext cx="992135" cy="304799"/>
          </a:xfrm>
        </p:spPr>
        <p:txBody>
          <a:bodyPr/>
          <a:lstStyle/>
          <a:p>
            <a:fld id="{48A87A34-81AB-432B-8DAE-1953F412C126}" type="datetimeFigureOut">
              <a:rPr lang="en-US" smtClean="0"/>
              <a:pPr/>
              <a:t>12/19/2022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350730003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pPr/>
              <a:t>12/19/2022</a:t>
            </a:fld>
            <a:endParaRPr lang="en-US" dirty="0"/>
          </a:p>
        </p:txBody>
      </p:sp>
      <p:sp>
        <p:nvSpPr>
          <p:cNvPr id="5" name="Footer Placeholder 4"/>
          <p:cNvSpPr>
            <a:spLocks noGrp="1"/>
          </p:cNvSpPr>
          <p:nvPr>
            <p:ph type="ftr" sz="quarter" idx="11"/>
          </p:nvPr>
        </p:nvSpPr>
        <p:spPr>
          <a:xfrm>
            <a:off x="2416500" y="329307"/>
            <a:ext cx="4973915" cy="309201"/>
          </a:xfrm>
        </p:spPr>
        <p:txBody>
          <a:bodyPr/>
          <a:lstStyle/>
          <a:p>
            <a:endParaRPr lang="en-US" dirty="0"/>
          </a:p>
        </p:txBody>
      </p:sp>
      <p:sp>
        <p:nvSpPr>
          <p:cNvPr id="6" name="Slide Number Placeholder 5"/>
          <p:cNvSpPr>
            <a:spLocks noGrp="1"/>
          </p:cNvSpPr>
          <p:nvPr>
            <p:ph type="sldNum" sz="quarter" idx="12"/>
          </p:nvPr>
        </p:nvSpPr>
        <p:spPr>
          <a:xfrm>
            <a:off x="1437664" y="798973"/>
            <a:ext cx="811019" cy="503578"/>
          </a:xfrm>
        </p:spPr>
        <p:txBody>
          <a:bodyPr/>
          <a:lstStyle/>
          <a:p>
            <a:fld id="{6D22F896-40B5-4ADD-8801-0D06FADFA095}" type="slidenum">
              <a:rPr lang="en-US" smtClean="0"/>
              <a:pPr/>
              <a:t>‹#›</a:t>
            </a:fld>
            <a:endParaRPr lang="en-US" dirty="0"/>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64487524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pPr/>
              <a:t>12/19/2022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dirty="0"/>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32466665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pPr/>
              <a:t>12/19/2022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dirty="0"/>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08956820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smtClean="0"/>
              <a:pPr/>
              <a:t>12/19/2022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pPr/>
              <a:t>‹#›</a:t>
            </a:fld>
            <a:endParaRPr lang="en-US" dirty="0"/>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0358949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smtClean="0"/>
              <a:pPr/>
              <a:t>12/19/2022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smtClean="0"/>
              <a:pPr/>
              <a:t>‹#›</a:t>
            </a:fld>
            <a:endParaRPr lang="en-US" dirty="0"/>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975065158"/>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smtClean="0"/>
              <a:pPr/>
              <a:t>12/19/2022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pPr/>
              <a:t>‹#›</a:t>
            </a:fld>
            <a:endParaRPr lang="en-US" dirty="0"/>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218864049"/>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smtClean="0"/>
              <a:pPr/>
              <a:t>12/19/2022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2800785660"/>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pPr/>
              <a:t>12/19/2022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pPr/>
              <a:t>‹#›</a:t>
            </a:fld>
            <a:endParaRPr lang="en-US" dirty="0"/>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400851031"/>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48A87A34-81AB-432B-8DAE-1953F412C126}" type="datetimeFigureOut">
              <a:rPr lang="en-US" smtClean="0"/>
              <a:pPr/>
              <a:t>12/19/2022</a:t>
            </a:fld>
            <a:endParaRPr lang="en-US" dirty="0"/>
          </a:p>
        </p:txBody>
      </p:sp>
      <p:sp>
        <p:nvSpPr>
          <p:cNvPr id="6" name="Footer Placeholder 5"/>
          <p:cNvSpPr>
            <a:spLocks noGrp="1"/>
          </p:cNvSpPr>
          <p:nvPr>
            <p:ph type="ftr" sz="quarter" idx="11"/>
          </p:nvPr>
        </p:nvSpPr>
        <p:spPr>
          <a:xfrm>
            <a:off x="1447382" y="318640"/>
            <a:ext cx="5541004" cy="320931"/>
          </a:xfrm>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pPr/>
              <a:t>‹#›</a:t>
            </a:fld>
            <a:endParaRPr lang="en-US" dirty="0"/>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570024189"/>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pPr/>
              <a:t>12/19/2022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dirty="0"/>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803747820"/>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pPr/>
              <a:t>12/19/2022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dirty="0"/>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404987428"/>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242851"/>
            <a:ext cx="8968084" cy="275942"/>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111716" y="4243845"/>
            <a:ext cx="3077108" cy="276940"/>
          </a:xfrm>
          <a:prstGeom prst="rect">
            <a:avLst/>
          </a:prstGeom>
        </p:spPr>
      </p:pic>
      <p:sp>
        <p:nvSpPr>
          <p:cNvPr id="9" name="Rectangle 8"/>
          <p:cNvSpPr/>
          <p:nvPr/>
        </p:nvSpPr>
        <p:spPr bwMode="ltGray">
          <a:xfrm>
            <a:off x="0" y="2590078"/>
            <a:ext cx="8968085" cy="1660332"/>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9111715" y="2590078"/>
            <a:ext cx="3077109" cy="166033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680322" y="2733709"/>
            <a:ext cx="8144134" cy="1373070"/>
          </a:xfrm>
        </p:spPr>
        <p:txBody>
          <a:bodyPr anchor="b">
            <a:noAutofit/>
          </a:bodyPr>
          <a:lstStyle>
            <a:lvl1pPr algn="r">
              <a:defRPr sz="5400"/>
            </a:lvl1pPr>
          </a:lstStyle>
          <a:p>
            <a:r>
              <a:rPr lang="en-US"/>
              <a:t>Click to edit Master title style</a:t>
            </a:r>
            <a:endParaRPr lang="en-US" dirty="0"/>
          </a:p>
        </p:txBody>
      </p:sp>
      <p:sp>
        <p:nvSpPr>
          <p:cNvPr id="3" name="Subtitle 2"/>
          <p:cNvSpPr>
            <a:spLocks noGrp="1"/>
          </p:cNvSpPr>
          <p:nvPr>
            <p:ph type="subTitle" idx="1"/>
          </p:nvPr>
        </p:nvSpPr>
        <p:spPr>
          <a:xfrm>
            <a:off x="680322" y="4394039"/>
            <a:ext cx="8144134" cy="1117687"/>
          </a:xfrm>
        </p:spPr>
        <p:txBody>
          <a:bodyPr>
            <a:normAutofit/>
          </a:bodyPr>
          <a:lstStyle>
            <a:lvl1pPr marL="0" indent="0" algn="r">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pPr/>
              <a:t>12/19/2022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9255346" y="2750337"/>
            <a:ext cx="1171888" cy="1356442"/>
          </a:xfrm>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301700555"/>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pPr/>
              <a:t>12/19/2022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2082430699"/>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086907"/>
            <a:ext cx="10437812" cy="321164"/>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4" y="4087901"/>
            <a:ext cx="1602997" cy="144270"/>
          </a:xfrm>
          <a:prstGeom prst="rect">
            <a:avLst/>
          </a:prstGeom>
        </p:spPr>
      </p:pic>
      <p:sp>
        <p:nvSpPr>
          <p:cNvPr id="9" name="Rectangle 8"/>
          <p:cNvSpPr/>
          <p:nvPr/>
        </p:nvSpPr>
        <p:spPr bwMode="ltGray">
          <a:xfrm>
            <a:off x="-2" y="2726267"/>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5" y="2726267"/>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2869895"/>
            <a:ext cx="9613860" cy="1090788"/>
          </a:xfrm>
        </p:spPr>
        <p:txBody>
          <a:bodyPr anchor="ctr">
            <a:normAutofit/>
          </a:bodyPr>
          <a:lstStyle>
            <a:lvl1pPr algn="r">
              <a:defRPr sz="3600"/>
            </a:lvl1pPr>
          </a:lstStyle>
          <a:p>
            <a:r>
              <a:rPr lang="en-US"/>
              <a:t>Click to edit Master title style</a:t>
            </a:r>
            <a:endParaRPr lang="en-US" dirty="0"/>
          </a:p>
        </p:txBody>
      </p:sp>
      <p:sp>
        <p:nvSpPr>
          <p:cNvPr id="3" name="Text Placeholder 2"/>
          <p:cNvSpPr>
            <a:spLocks noGrp="1"/>
          </p:cNvSpPr>
          <p:nvPr>
            <p:ph type="body" idx="1"/>
          </p:nvPr>
        </p:nvSpPr>
        <p:spPr>
          <a:xfrm>
            <a:off x="680322" y="4232171"/>
            <a:ext cx="9613860" cy="1704017"/>
          </a:xfrm>
        </p:spPr>
        <p:txBody>
          <a:bodyPr>
            <a:normAutofit/>
          </a:bodyPr>
          <a:lstStyle>
            <a:lvl1pPr marL="0" indent="0" algn="r">
              <a:buNone/>
              <a:defRPr sz="20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pPr/>
              <a:t>12/19/2022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10729455" y="2869895"/>
            <a:ext cx="1154151" cy="1090789"/>
          </a:xfrm>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4171660833"/>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0320" y="2336873"/>
            <a:ext cx="4698358" cy="35993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594123" y="2336873"/>
            <a:ext cx="4700058" cy="35993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smtClean="0"/>
              <a:pPr/>
              <a:t>12/19/2022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402027524"/>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0" name="Picture 9"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1" name="Picture 10"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2" name="Rectangle 11"/>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753229"/>
            <a:ext cx="9613863" cy="1080937"/>
          </a:xfrm>
        </p:spPr>
        <p:txBody>
          <a:bodyPr/>
          <a:lstStyle/>
          <a:p>
            <a:r>
              <a:rPr lang="en-US"/>
              <a:t>Click to edit Master title style</a:t>
            </a:r>
            <a:endParaRPr lang="en-US" dirty="0"/>
          </a:p>
        </p:txBody>
      </p:sp>
      <p:sp>
        <p:nvSpPr>
          <p:cNvPr id="3" name="Text Placeholder 2"/>
          <p:cNvSpPr>
            <a:spLocks noGrp="1"/>
          </p:cNvSpPr>
          <p:nvPr>
            <p:ph type="body" idx="1"/>
          </p:nvPr>
        </p:nvSpPr>
        <p:spPr>
          <a:xfrm>
            <a:off x="906350" y="2336873"/>
            <a:ext cx="4472327" cy="693135"/>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0322" y="3030008"/>
            <a:ext cx="4698355" cy="290617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820154" y="2336873"/>
            <a:ext cx="4474028" cy="692076"/>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594123" y="3030008"/>
            <a:ext cx="4700059" cy="290617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smtClean="0"/>
              <a:pPr/>
              <a:t>12/19/2022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69421440"/>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7" name="Picture 6"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8" name="Rectangle 7"/>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smtClean="0"/>
              <a:pPr/>
              <a:t>12/19/2022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1333226945"/>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HD-ShadowShor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6" name="Rectangle 5"/>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a:lstStyle/>
          <a:p>
            <a:fld id="{48A87A34-81AB-432B-8DAE-1953F412C126}" type="datetimeFigureOut">
              <a:rPr lang="en-US" smtClean="0"/>
              <a:pPr/>
              <a:t>12/19/2022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3059481987"/>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1" y="753227"/>
            <a:ext cx="9613859" cy="1080940"/>
          </a:xfrm>
        </p:spPr>
        <p:txBody>
          <a:bodyPr anchor="ct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a:xfrm>
            <a:off x="4685846" y="2336873"/>
            <a:ext cx="5608336" cy="35993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0322" y="2336872"/>
            <a:ext cx="3790078" cy="359931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pPr/>
              <a:t>12/19/2022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653610676"/>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3" y="753228"/>
            <a:ext cx="9613857" cy="1080938"/>
          </a:xfrm>
        </p:spPr>
        <p:txBody>
          <a:bodyPr anchor="ctr">
            <a:normAutofit/>
          </a:bodyPr>
          <a:lstStyle>
            <a:lvl1pPr>
              <a:defRPr sz="3600"/>
            </a:lvl1pPr>
          </a:lstStyle>
          <a:p>
            <a:r>
              <a:rPr lang="en-US"/>
              <a:t>Click to edit Master title style</a:t>
            </a:r>
            <a:endParaRPr lang="en-US" dirty="0"/>
          </a:p>
        </p:txBody>
      </p:sp>
      <p:sp>
        <p:nvSpPr>
          <p:cNvPr id="3" name="Picture Placeholder 2"/>
          <p:cNvSpPr>
            <a:spLocks noGrp="1" noChangeAspect="1"/>
          </p:cNvSpPr>
          <p:nvPr>
            <p:ph type="pic" idx="1"/>
          </p:nvPr>
        </p:nvSpPr>
        <p:spPr>
          <a:xfrm>
            <a:off x="4868333" y="2336874"/>
            <a:ext cx="5425849" cy="3599312"/>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0323" y="2336873"/>
            <a:ext cx="3876256" cy="3599315"/>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pPr/>
              <a:t>12/19/2022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3527036605"/>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4711616"/>
            <a:ext cx="9613859" cy="453051"/>
          </a:xfrm>
        </p:spPr>
        <p:txBody>
          <a:bodyPr anchor="b">
            <a:normAutofit/>
          </a:bodyPr>
          <a:lstStyle>
            <a:lvl1pPr>
              <a:defRPr sz="24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0322" y="609597"/>
            <a:ext cx="9613859" cy="3589575"/>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0319" y="5169583"/>
            <a:ext cx="9613862" cy="62297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pPr/>
              <a:t>12/19/2022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11309"/>
            <a:ext cx="1154151" cy="1090789"/>
          </a:xfrm>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4188031308"/>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609597"/>
            <a:ext cx="9613858" cy="3592750"/>
          </a:xfrm>
        </p:spPr>
        <p:txBody>
          <a:bodyPr anchor="ctr"/>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680322" y="4711615"/>
            <a:ext cx="9613859" cy="1090789"/>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pPr/>
              <a:t>12/19/2022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11615"/>
            <a:ext cx="1154151" cy="1090789"/>
          </a:xfrm>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1659114004"/>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3" name="Picture 12"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4" name="Rectangle 13"/>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127856" y="609598"/>
            <a:ext cx="8718877" cy="3036061"/>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402288" y="3653379"/>
            <a:ext cx="815657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680322" y="4711615"/>
            <a:ext cx="9613859" cy="1090789"/>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pPr/>
              <a:t>12/19/2022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09925"/>
            <a:ext cx="1154151" cy="1090789"/>
          </a:xfrm>
        </p:spPr>
        <p:txBody>
          <a:bodyPr/>
          <a:lstStyle/>
          <a:p>
            <a:fld id="{6D22F896-40B5-4ADD-8801-0D06FADFA095}" type="slidenum">
              <a:rPr lang="en-US" smtClean="0"/>
              <a:pPr/>
              <a:t>‹#›</a:t>
            </a:fld>
            <a:endParaRPr lang="en-US" dirty="0"/>
          </a:p>
        </p:txBody>
      </p:sp>
      <p:sp>
        <p:nvSpPr>
          <p:cNvPr id="16" name="TextBox 15"/>
          <p:cNvSpPr txBox="1"/>
          <p:nvPr/>
        </p:nvSpPr>
        <p:spPr>
          <a:xfrm>
            <a:off x="583572" y="74811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7200" dirty="0">
                <a:solidFill>
                  <a:schemeClr val="tx1"/>
                </a:solidFill>
                <a:effectLst/>
              </a:rPr>
              <a:t>“</a:t>
            </a:r>
          </a:p>
        </p:txBody>
      </p:sp>
      <p:sp>
        <p:nvSpPr>
          <p:cNvPr id="17" name="TextBox 16"/>
          <p:cNvSpPr txBox="1"/>
          <p:nvPr/>
        </p:nvSpPr>
        <p:spPr>
          <a:xfrm>
            <a:off x="9662809" y="30335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7200" dirty="0">
                <a:solidFill>
                  <a:schemeClr val="tx1"/>
                </a:solidFill>
                <a:effectLst/>
              </a:rPr>
              <a:t>”</a:t>
            </a:r>
          </a:p>
        </p:txBody>
      </p:sp>
    </p:spTree>
    <p:extLst>
      <p:ext uri="{BB962C8B-B14F-4D97-AF65-F5344CB8AC3E}">
        <p14:creationId xmlns:p14="http://schemas.microsoft.com/office/powerpoint/2010/main" val="1360533632"/>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9" name="Picture 8"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0" name="Picture 9"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1" name="Rectangle 10"/>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4711615"/>
            <a:ext cx="9613862" cy="588535"/>
          </a:xfrm>
        </p:spPr>
        <p:txBody>
          <a:bodyPr anchor="b"/>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680320" y="5300149"/>
            <a:ext cx="9613862" cy="50225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pPr/>
              <a:t>12/19/2022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09925"/>
            <a:ext cx="1154151" cy="1090789"/>
          </a:xfrm>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3195595814"/>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4" name="Picture 13"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6" name="Rectangle 15"/>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Rectangle 16"/>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Title 1"/>
          <p:cNvSpPr>
            <a:spLocks noGrp="1"/>
          </p:cNvSpPr>
          <p:nvPr>
            <p:ph type="title"/>
          </p:nvPr>
        </p:nvSpPr>
        <p:spPr>
          <a:xfrm>
            <a:off x="669222" y="753228"/>
            <a:ext cx="9624960" cy="1080938"/>
          </a:xfrm>
        </p:spPr>
        <p:txBody>
          <a:bodyPr/>
          <a:lstStyle/>
          <a:p>
            <a:r>
              <a:rPr lang="en-US"/>
              <a:t>Click to edit Master title style</a:t>
            </a:r>
            <a:endParaRPr lang="en-US" dirty="0"/>
          </a:p>
        </p:txBody>
      </p:sp>
      <p:sp>
        <p:nvSpPr>
          <p:cNvPr id="7" name="Text Placeholder 2"/>
          <p:cNvSpPr>
            <a:spLocks noGrp="1"/>
          </p:cNvSpPr>
          <p:nvPr>
            <p:ph type="body" idx="1"/>
          </p:nvPr>
        </p:nvSpPr>
        <p:spPr>
          <a:xfrm>
            <a:off x="660946" y="2336873"/>
            <a:ext cx="3070034"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680322" y="3022673"/>
            <a:ext cx="3049702"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3956025" y="233687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3945470" y="3022673"/>
            <a:ext cx="3063240"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224156" y="2336873"/>
            <a:ext cx="307002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224156" y="3022673"/>
            <a:ext cx="3070025"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smtClean="0"/>
              <a:pPr/>
              <a:t>12/19/2022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500379703"/>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Title 1"/>
          <p:cNvSpPr>
            <a:spLocks noGrp="1"/>
          </p:cNvSpPr>
          <p:nvPr>
            <p:ph type="title"/>
          </p:nvPr>
        </p:nvSpPr>
        <p:spPr>
          <a:xfrm>
            <a:off x="680322" y="753228"/>
            <a:ext cx="9613860" cy="1080938"/>
          </a:xfrm>
        </p:spPr>
        <p:txBody>
          <a:bodyPr/>
          <a:lstStyle/>
          <a:p>
            <a:r>
              <a:rPr lang="en-US"/>
              <a:t>Click to edit Master title style</a:t>
            </a:r>
            <a:endParaRPr lang="en-US" dirty="0"/>
          </a:p>
        </p:txBody>
      </p:sp>
      <p:sp>
        <p:nvSpPr>
          <p:cNvPr id="19" name="Text Placeholder 2"/>
          <p:cNvSpPr>
            <a:spLocks noGrp="1"/>
          </p:cNvSpPr>
          <p:nvPr>
            <p:ph type="body" idx="1"/>
          </p:nvPr>
        </p:nvSpPr>
        <p:spPr>
          <a:xfrm>
            <a:off x="680318" y="4297503"/>
            <a:ext cx="30497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680318" y="2336873"/>
            <a:ext cx="30497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80318" y="4873765"/>
            <a:ext cx="3049705"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3945471" y="429750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3945470" y="2336873"/>
            <a:ext cx="3063240"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3944117" y="4873764"/>
            <a:ext cx="3067297"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230678" y="4297503"/>
            <a:ext cx="30635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230677" y="2336873"/>
            <a:ext cx="30635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230553" y="4873762"/>
            <a:ext cx="3067563"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smtClean="0"/>
              <a:pPr/>
              <a:t>12/19/2022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2131015795"/>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9" name="Rectangle 8"/>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lvl1pPr algn="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pPr/>
              <a:t>12/19/2022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1366549314"/>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p:nvPr/>
        </p:nvSpPr>
        <p:spPr bwMode="ltGray">
          <a:xfrm rot="5400000">
            <a:off x="8116207" y="1869395"/>
            <a:ext cx="5106988"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rot="5400000">
            <a:off x="9868202" y="5372403"/>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10129231" y="609597"/>
            <a:ext cx="1073802" cy="435376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0322" y="609597"/>
            <a:ext cx="8870004" cy="53265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6807126" y="5936187"/>
            <a:ext cx="2743200" cy="365125"/>
          </a:xfrm>
        </p:spPr>
        <p:txBody>
          <a:bodyPr/>
          <a:lstStyle/>
          <a:p>
            <a:fld id="{48A87A34-81AB-432B-8DAE-1953F412C126}" type="datetimeFigureOut">
              <a:rPr lang="en-US" smtClean="0"/>
              <a:pPr/>
              <a:t>12/19/2022</a:t>
            </a:fld>
            <a:endParaRPr lang="en-US" dirty="0"/>
          </a:p>
        </p:txBody>
      </p:sp>
      <p:sp>
        <p:nvSpPr>
          <p:cNvPr id="5" name="Footer Placeholder 4"/>
          <p:cNvSpPr>
            <a:spLocks noGrp="1"/>
          </p:cNvSpPr>
          <p:nvPr>
            <p:ph type="ftr" sz="quarter" idx="11"/>
          </p:nvPr>
        </p:nvSpPr>
        <p:spPr>
          <a:xfrm>
            <a:off x="680321" y="5936188"/>
            <a:ext cx="6126805" cy="365125"/>
          </a:xfrm>
        </p:spPr>
        <p:txBody>
          <a:bodyPr/>
          <a:lstStyle/>
          <a:p>
            <a:endParaRPr lang="en-US" dirty="0"/>
          </a:p>
        </p:txBody>
      </p:sp>
      <p:sp>
        <p:nvSpPr>
          <p:cNvPr id="6" name="Slide Number Placeholder 5"/>
          <p:cNvSpPr>
            <a:spLocks noGrp="1"/>
          </p:cNvSpPr>
          <p:nvPr>
            <p:ph type="sldNum" sz="quarter" idx="12"/>
          </p:nvPr>
        </p:nvSpPr>
        <p:spPr>
          <a:xfrm>
            <a:off x="10097550" y="5398633"/>
            <a:ext cx="1154151" cy="1090789"/>
          </a:xfrm>
        </p:spPr>
        <p:txBody>
          <a:bodyPr anchor="t"/>
          <a:lstStyle>
            <a:lvl1pPr algn="ctr">
              <a:defRPr/>
            </a:lvl1p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1070899632"/>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209800" y="4464028"/>
            <a:ext cx="9144000" cy="1641490"/>
          </a:xfrm>
        </p:spPr>
        <p:txBody>
          <a:bodyPr wrap="none" anchor="t">
            <a:normAutofit/>
          </a:bodyPr>
          <a:lstStyle>
            <a:lvl1pPr algn="r">
              <a:defRPr sz="9600" b="0" spc="-300">
                <a:gradFill flip="none" rotWithShape="1">
                  <a:gsLst>
                    <a:gs pos="32000">
                      <a:schemeClr val="tx1">
                        <a:lumMod val="89000"/>
                      </a:schemeClr>
                    </a:gs>
                    <a:gs pos="0">
                      <a:schemeClr val="bg1">
                        <a:lumMod val="41000"/>
                        <a:lumOff val="59000"/>
                      </a:schemeClr>
                    </a:gs>
                    <a:gs pos="100000">
                      <a:schemeClr val="tx2">
                        <a:lumMod val="0"/>
                        <a:lumOff val="100000"/>
                      </a:schemeClr>
                    </a:gs>
                  </a:gsLst>
                  <a:lin ang="8100000" scaled="1"/>
                  <a:tileRect/>
                </a:gradFill>
                <a:effectLst>
                  <a:outerShdw blurRad="469900" dist="342900" dir="5400000" sy="-20000" rotWithShape="0">
                    <a:prstClr val="black">
                      <a:alpha val="66000"/>
                    </a:prstClr>
                  </a:outerShdw>
                </a:effectLst>
                <a:latin typeface="+mj-lt"/>
              </a:defRPr>
            </a:lvl1pPr>
          </a:lstStyle>
          <a:p>
            <a:r>
              <a:rPr lang="en-US"/>
              <a:t>Click to edit Master title style</a:t>
            </a:r>
            <a:endParaRPr lang="en-US" dirty="0"/>
          </a:p>
        </p:txBody>
      </p:sp>
      <p:sp>
        <p:nvSpPr>
          <p:cNvPr id="3" name="Subtitle 2"/>
          <p:cNvSpPr>
            <a:spLocks noGrp="1"/>
          </p:cNvSpPr>
          <p:nvPr>
            <p:ph type="subTitle" idx="1"/>
          </p:nvPr>
        </p:nvSpPr>
        <p:spPr>
          <a:xfrm>
            <a:off x="2209799" y="3694375"/>
            <a:ext cx="9144000" cy="754025"/>
          </a:xfrm>
        </p:spPr>
        <p:txBody>
          <a:bodyPr anchor="b">
            <a:normAutofit/>
          </a:bodyPr>
          <a:lstStyle>
            <a:lvl1pPr marL="0" indent="0" algn="r">
              <a:buNone/>
              <a:defRPr sz="3200" b="0">
                <a:gradFill flip="none" rotWithShape="1">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tileRect/>
                </a:gradFill>
                <a:latin typeface="+mj-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smtClean="0"/>
              <a:pPr/>
              <a:t>12/19/2022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4166838983"/>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8"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pPr/>
              <a:t>12/19/2022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3340974502"/>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Title 1"/>
          <p:cNvSpPr>
            <a:spLocks noGrp="1"/>
          </p:cNvSpPr>
          <p:nvPr>
            <p:ph type="ctrTitle"/>
          </p:nvPr>
        </p:nvSpPr>
        <p:spPr>
          <a:xfrm>
            <a:off x="854532" y="4464028"/>
            <a:ext cx="9144000" cy="1641490"/>
          </a:xfrm>
        </p:spPr>
        <p:txBody>
          <a:bodyPr wrap="none" anchor="t">
            <a:normAutofit/>
          </a:bodyPr>
          <a:lstStyle>
            <a:lvl1pPr algn="l">
              <a:defRPr sz="9600" b="0" spc="-300">
                <a:gradFill flip="none" rotWithShape="1">
                  <a:gsLst>
                    <a:gs pos="32000">
                      <a:schemeClr val="tx1">
                        <a:lumMod val="89000"/>
                      </a:schemeClr>
                    </a:gs>
                    <a:gs pos="0">
                      <a:schemeClr val="bg1">
                        <a:lumMod val="47000"/>
                        <a:lumOff val="53000"/>
                      </a:schemeClr>
                    </a:gs>
                    <a:gs pos="100000">
                      <a:schemeClr val="tx2">
                        <a:lumMod val="0"/>
                        <a:lumOff val="100000"/>
                      </a:schemeClr>
                    </a:gs>
                  </a:gsLst>
                  <a:lin ang="8100000" scaled="1"/>
                  <a:tileRect/>
                </a:gradFill>
                <a:effectLst>
                  <a:outerShdw blurRad="469900" dist="342900" dir="5400000" sy="-20000" rotWithShape="0">
                    <a:prstClr val="black">
                      <a:alpha val="66000"/>
                    </a:prstClr>
                  </a:outerShdw>
                </a:effectLst>
                <a:latin typeface="+mj-lt"/>
              </a:defRPr>
            </a:lvl1pPr>
          </a:lstStyle>
          <a:p>
            <a:r>
              <a:rPr lang="en-US"/>
              <a:t>Click to edit Master title style</a:t>
            </a:r>
            <a:endParaRPr lang="en-US" dirty="0"/>
          </a:p>
        </p:txBody>
      </p:sp>
      <p:sp>
        <p:nvSpPr>
          <p:cNvPr id="8" name="Subtitle 2"/>
          <p:cNvSpPr>
            <a:spLocks noGrp="1"/>
          </p:cNvSpPr>
          <p:nvPr>
            <p:ph type="subTitle" idx="1"/>
          </p:nvPr>
        </p:nvSpPr>
        <p:spPr>
          <a:xfrm>
            <a:off x="854532" y="3693674"/>
            <a:ext cx="9144000" cy="754025"/>
          </a:xfrm>
        </p:spPr>
        <p:txBody>
          <a:bodyPr anchor="b">
            <a:normAutofit/>
          </a:bodyPr>
          <a:lstStyle>
            <a:lvl1pPr marL="0" indent="0" algn="l">
              <a:buNone/>
              <a:defRPr sz="3200" b="0">
                <a:gradFill flip="none" rotWithShape="1">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tileRect/>
                </a:gradFill>
                <a:latin typeface="+mj-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pPr/>
              <a:t>12/19/2022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2229210450"/>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20000" y="1825625"/>
            <a:ext cx="5025216"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19840" y="1825625"/>
            <a:ext cx="503396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smtClean="0"/>
              <a:pPr/>
              <a:t>12/19/2022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495740238"/>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20000" y="1681163"/>
            <a:ext cx="5025216" cy="823912"/>
          </a:xfrm>
        </p:spPr>
        <p:txBody>
          <a:bodyPr anchor="b"/>
          <a:lstStyle>
            <a:lvl1pPr marL="0" indent="0">
              <a:buNone/>
              <a:defRPr sz="2400" b="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20000" y="2505075"/>
            <a:ext cx="5025216"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19840" y="1681163"/>
            <a:ext cx="5035548" cy="823912"/>
          </a:xfrm>
        </p:spPr>
        <p:txBody>
          <a:bodyPr vert="horz" lIns="91440" tIns="45720" rIns="91440" bIns="45720" rtlCol="0" anchor="b">
            <a:normAutofit/>
          </a:bodyPr>
          <a:lstStyle>
            <a:lvl1pPr>
              <a:buNone/>
              <a:defRPr lang="en-US" sz="2400" b="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stStyle>
          <a:p>
            <a:pPr marL="0" lvl="0" indent="0">
              <a:buNone/>
            </a:pPr>
            <a:r>
              <a:rPr lang="en-US"/>
              <a:t>Click to edit Master text styles</a:t>
            </a:r>
          </a:p>
        </p:txBody>
      </p:sp>
      <p:sp>
        <p:nvSpPr>
          <p:cNvPr id="6" name="Content Placeholder 5"/>
          <p:cNvSpPr>
            <a:spLocks noGrp="1"/>
          </p:cNvSpPr>
          <p:nvPr>
            <p:ph sz="quarter" idx="4"/>
          </p:nvPr>
        </p:nvSpPr>
        <p:spPr>
          <a:xfrm>
            <a:off x="6319840" y="2505075"/>
            <a:ext cx="503554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smtClean="0"/>
              <a:pPr/>
              <a:t>12/19/2022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3373204501"/>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smtClean="0"/>
              <a:pPr/>
              <a:t>12/19/2022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180020571"/>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smtClean="0"/>
              <a:pPr/>
              <a:t>12/19/2022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1044468876"/>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20000" y="2057400"/>
            <a:ext cx="3652025" cy="3811588"/>
          </a:xfrm>
        </p:spPr>
        <p:txBody>
          <a:bodyPr/>
          <a:lstStyle>
            <a:lvl1pPr marL="0" indent="0">
              <a:buNone/>
              <a:defRPr sz="1600">
                <a:gradFill>
                  <a:gsLst>
                    <a:gs pos="15000">
                      <a:schemeClr val="tx2"/>
                    </a:gs>
                    <a:gs pos="73000">
                      <a:schemeClr val="tx2">
                        <a:lumMod val="60000"/>
                        <a:lumOff val="40000"/>
                      </a:schemeClr>
                    </a:gs>
                    <a:gs pos="0">
                      <a:schemeClr val="tx1"/>
                    </a:gs>
                    <a:gs pos="100000">
                      <a:schemeClr val="tx2">
                        <a:lumMod val="0"/>
                        <a:lumOff val="100000"/>
                      </a:schemeClr>
                    </a:gs>
                  </a:gsLst>
                  <a:lin ang="16200000" scaled="1"/>
                </a:gra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pPr/>
              <a:t>12/19/2022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2540715664"/>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20000" y="2057400"/>
            <a:ext cx="3652025" cy="3811588"/>
          </a:xfrm>
        </p:spPr>
        <p:txBody>
          <a:bodyPr/>
          <a:lstStyle>
            <a:lvl1pPr marL="0" indent="0">
              <a:buNone/>
              <a:defRPr sz="1600">
                <a:gradFill>
                  <a:gsLst>
                    <a:gs pos="15000">
                      <a:schemeClr val="tx2"/>
                    </a:gs>
                    <a:gs pos="73000">
                      <a:schemeClr val="tx2">
                        <a:lumMod val="60000"/>
                        <a:lumOff val="40000"/>
                      </a:schemeClr>
                    </a:gs>
                    <a:gs pos="0">
                      <a:schemeClr val="tx1"/>
                    </a:gs>
                    <a:gs pos="100000">
                      <a:schemeClr val="tx2">
                        <a:lumMod val="0"/>
                        <a:lumOff val="100000"/>
                      </a:schemeClr>
                    </a:gs>
                  </a:gsLst>
                  <a:lin ang="16200000" scaled="1"/>
                </a:gra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pPr/>
              <a:t>12/19/2022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441436523"/>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367160"/>
            <a:ext cx="10515600" cy="819355"/>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39788" y="987425"/>
            <a:ext cx="10515600" cy="337973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5186516"/>
            <a:ext cx="10514012" cy="682472"/>
          </a:xfrm>
        </p:spPr>
        <p:txBody>
          <a:bodyPr/>
          <a:lstStyle>
            <a:lvl1pPr marL="0" indent="0">
              <a:buNone/>
              <a:defRPr sz="1600">
                <a:gradFill>
                  <a:gsLst>
                    <a:gs pos="15000">
                      <a:schemeClr val="tx2"/>
                    </a:gs>
                    <a:gs pos="73000">
                      <a:schemeClr val="tx2">
                        <a:lumMod val="60000"/>
                        <a:lumOff val="40000"/>
                      </a:schemeClr>
                    </a:gs>
                    <a:gs pos="0">
                      <a:schemeClr val="tx1"/>
                    </a:gs>
                    <a:gs pos="100000">
                      <a:schemeClr val="tx2">
                        <a:lumMod val="0"/>
                        <a:lumOff val="100000"/>
                      </a:schemeClr>
                    </a:gs>
                  </a:gsLst>
                  <a:lin ang="16200000" scaled="1"/>
                </a:gra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pPr/>
              <a:t>12/19/2022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1922840335"/>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3534344"/>
          </a:xfrm>
        </p:spPr>
        <p:txBody>
          <a:bodyPr anchor="ctr"/>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839788" y="4489399"/>
            <a:ext cx="10514012" cy="1501826"/>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pPr/>
              <a:t>12/19/2022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769727000"/>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365125"/>
            <a:ext cx="9302752" cy="2992904"/>
          </a:xfrm>
        </p:spPr>
        <p:txBody>
          <a:bodyPr anchor="ctr"/>
          <a:lstStyle>
            <a:lvl1pPr>
              <a:defRPr sz="44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365557"/>
            <a:ext cx="875229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838200" y="4501729"/>
            <a:ext cx="10512424" cy="1489496"/>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pPr/>
              <a:t>12/19/2022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pPr/>
              <a:t>‹#›</a:t>
            </a:fld>
            <a:endParaRPr lang="en-US" dirty="0"/>
          </a:p>
        </p:txBody>
      </p:sp>
      <p:sp>
        <p:nvSpPr>
          <p:cNvPr id="9" name="TextBox 8"/>
          <p:cNvSpPr txBox="1"/>
          <p:nvPr/>
        </p:nvSpPr>
        <p:spPr>
          <a:xfrm>
            <a:off x="1111044" y="7868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0" name="TextBox 9"/>
          <p:cNvSpPr txBox="1"/>
          <p:nvPr/>
        </p:nvSpPr>
        <p:spPr>
          <a:xfrm>
            <a:off x="10437812"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4032602022"/>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839788" y="2326967"/>
            <a:ext cx="10515600" cy="2511835"/>
          </a:xfrm>
        </p:spPr>
        <p:txBody>
          <a:bodyPr anchor="b">
            <a:normAutofit/>
          </a:bodyPr>
          <a:lstStyle>
            <a:lvl1pPr>
              <a:defRPr sz="5400"/>
            </a:lvl1pPr>
          </a:lstStyle>
          <a:p>
            <a:r>
              <a:rPr lang="en-US"/>
              <a:t>Click to edit Master title style</a:t>
            </a:r>
            <a:endParaRPr lang="en-US" dirty="0"/>
          </a:p>
        </p:txBody>
      </p:sp>
      <p:sp>
        <p:nvSpPr>
          <p:cNvPr id="4" name="Text Placeholder 3"/>
          <p:cNvSpPr>
            <a:spLocks noGrp="1"/>
          </p:cNvSpPr>
          <p:nvPr>
            <p:ph type="body" sz="half" idx="2"/>
          </p:nvPr>
        </p:nvSpPr>
        <p:spPr>
          <a:xfrm>
            <a:off x="839788" y="4850581"/>
            <a:ext cx="10514012" cy="1140644"/>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pPr/>
              <a:t>12/19/2022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4065801767"/>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838200" y="365125"/>
            <a:ext cx="10515600" cy="1325563"/>
          </a:xfrm>
        </p:spPr>
        <p:txBody>
          <a:bodyPr/>
          <a:lstStyle/>
          <a:p>
            <a:r>
              <a:rPr lang="en-US"/>
              <a:t>Click to edit Master title style</a:t>
            </a:r>
            <a:endParaRPr lang="en-US" dirty="0"/>
          </a:p>
        </p:txBody>
      </p:sp>
      <p:sp>
        <p:nvSpPr>
          <p:cNvPr id="7" name="Text Placeholder 2"/>
          <p:cNvSpPr>
            <a:spLocks noGrp="1"/>
          </p:cNvSpPr>
          <p:nvPr>
            <p:ph type="body" idx="1"/>
          </p:nvPr>
        </p:nvSpPr>
        <p:spPr>
          <a:xfrm>
            <a:off x="1337282" y="1885950"/>
            <a:ext cx="2946866" cy="576262"/>
          </a:xfrm>
        </p:spPr>
        <p:txBody>
          <a:bodyPr anchor="b">
            <a:noAutofit/>
          </a:bodyPr>
          <a:lstStyle>
            <a:lvl1pPr marL="0" indent="0">
              <a:buNone/>
              <a:defRPr sz="2400" b="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1356798" y="257175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587994" y="1885950"/>
            <a:ext cx="2936241" cy="576262"/>
          </a:xfrm>
        </p:spPr>
        <p:txBody>
          <a:bodyPr vert="horz" lIns="91440" tIns="45720" rIns="91440" bIns="45720" rtlCol="0" anchor="b">
            <a:noAutofit/>
          </a:bodyPr>
          <a:lstStyle>
            <a:lvl1pPr>
              <a:buNone/>
              <a:defRPr lang="en-US" sz="2400" b="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stStyle>
          <a:p>
            <a:pPr marL="0" lvl="0" indent="0">
              <a:buNone/>
            </a:pPr>
            <a:r>
              <a:rPr lang="en-US"/>
              <a:t>Click to edit Master text styles</a:t>
            </a:r>
          </a:p>
        </p:txBody>
      </p:sp>
      <p:sp>
        <p:nvSpPr>
          <p:cNvPr id="10" name="Text Placeholder 3"/>
          <p:cNvSpPr>
            <a:spLocks noGrp="1"/>
          </p:cNvSpPr>
          <p:nvPr>
            <p:ph type="body" sz="half" idx="16"/>
          </p:nvPr>
        </p:nvSpPr>
        <p:spPr>
          <a:xfrm>
            <a:off x="4577441" y="257175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829035" y="1885950"/>
            <a:ext cx="2932113" cy="576262"/>
          </a:xfrm>
        </p:spPr>
        <p:txBody>
          <a:bodyPr vert="horz" lIns="91440" tIns="45720" rIns="91440" bIns="45720" rtlCol="0" anchor="b">
            <a:noAutofit/>
          </a:bodyPr>
          <a:lstStyle>
            <a:lvl1pPr>
              <a:buNone/>
              <a:defRPr lang="en-US" sz="2400" b="0" dirty="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stStyle>
          <a:p>
            <a:pPr marL="0" lvl="0" indent="0">
              <a:buNone/>
            </a:pPr>
            <a:r>
              <a:rPr lang="en-US"/>
              <a:t>Click to edit Master text styles</a:t>
            </a:r>
          </a:p>
        </p:txBody>
      </p:sp>
      <p:sp>
        <p:nvSpPr>
          <p:cNvPr id="12" name="Text Placeholder 3"/>
          <p:cNvSpPr>
            <a:spLocks noGrp="1"/>
          </p:cNvSpPr>
          <p:nvPr>
            <p:ph type="body" sz="half" idx="17"/>
          </p:nvPr>
        </p:nvSpPr>
        <p:spPr>
          <a:xfrm>
            <a:off x="7829035" y="257175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smtClean="0"/>
              <a:pPr/>
              <a:t>12/19/2022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1107351328"/>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838200" y="365125"/>
            <a:ext cx="10515600" cy="1325563"/>
          </a:xfrm>
        </p:spPr>
        <p:txBody>
          <a:bodyPr/>
          <a:lstStyle/>
          <a:p>
            <a:r>
              <a:rPr lang="en-US"/>
              <a:t>Click to edit Master title style</a:t>
            </a:r>
            <a:endParaRPr lang="en-US" dirty="0"/>
          </a:p>
        </p:txBody>
      </p:sp>
      <p:sp>
        <p:nvSpPr>
          <p:cNvPr id="19" name="Text Placeholder 2"/>
          <p:cNvSpPr>
            <a:spLocks noGrp="1"/>
          </p:cNvSpPr>
          <p:nvPr>
            <p:ph type="body" idx="1"/>
          </p:nvPr>
        </p:nvSpPr>
        <p:spPr>
          <a:xfrm>
            <a:off x="1332085" y="4297503"/>
            <a:ext cx="2940050" cy="576262"/>
          </a:xfrm>
        </p:spPr>
        <p:txBody>
          <a:bodyPr anchor="b">
            <a:noAutofit/>
          </a:bodyPr>
          <a:lstStyle>
            <a:lvl1pPr marL="0" indent="0">
              <a:buNone/>
              <a:defRPr sz="2400" b="0">
                <a:gradFill>
                  <a:gsLst>
                    <a:gs pos="34000">
                      <a:schemeClr val="tx1">
                        <a:lumMod val="93000"/>
                      </a:schemeClr>
                    </a:gs>
                    <a:gs pos="0">
                      <a:schemeClr val="bg1">
                        <a:lumMod val="41000"/>
                        <a:lumOff val="59000"/>
                      </a:schemeClr>
                    </a:gs>
                    <a:gs pos="100000">
                      <a:schemeClr val="tx2">
                        <a:lumMod val="0"/>
                        <a:lumOff val="100000"/>
                      </a:schemeClr>
                    </a:gs>
                  </a:gsLst>
                  <a:lin ang="4800000" scaled="0"/>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1332085" y="2256354"/>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1332085" y="4873765"/>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568997" y="4297503"/>
            <a:ext cx="2930525" cy="576262"/>
          </a:xfrm>
        </p:spPr>
        <p:txBody>
          <a:bodyPr anchor="b">
            <a:noAutofit/>
          </a:bodyPr>
          <a:lstStyle>
            <a:lvl1pPr marL="0" indent="0">
              <a:buNone/>
              <a:defRPr sz="2400" b="0">
                <a:gradFill>
                  <a:gsLst>
                    <a:gs pos="34000">
                      <a:schemeClr val="tx1">
                        <a:lumMod val="93000"/>
                      </a:schemeClr>
                    </a:gs>
                    <a:gs pos="0">
                      <a:schemeClr val="bg1">
                        <a:lumMod val="41000"/>
                        <a:lumOff val="59000"/>
                      </a:schemeClr>
                    </a:gs>
                    <a:gs pos="100000">
                      <a:schemeClr val="tx2">
                        <a:lumMod val="0"/>
                        <a:lumOff val="100000"/>
                      </a:schemeClr>
                    </a:gs>
                  </a:gsLst>
                  <a:lin ang="4800000" scaled="0"/>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568996" y="2256354"/>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567644" y="4873764"/>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804322" y="4297503"/>
            <a:ext cx="2932113" cy="576262"/>
          </a:xfrm>
        </p:spPr>
        <p:txBody>
          <a:bodyPr anchor="b">
            <a:noAutofit/>
          </a:bodyPr>
          <a:lstStyle>
            <a:lvl1pPr marL="0" indent="0">
              <a:buNone/>
              <a:defRPr sz="2400" b="0">
                <a:gradFill>
                  <a:gsLst>
                    <a:gs pos="34000">
                      <a:schemeClr val="tx1">
                        <a:lumMod val="93000"/>
                      </a:schemeClr>
                    </a:gs>
                    <a:gs pos="0">
                      <a:schemeClr val="bg1">
                        <a:lumMod val="41000"/>
                        <a:lumOff val="59000"/>
                      </a:schemeClr>
                    </a:gs>
                    <a:gs pos="100000">
                      <a:schemeClr val="tx2">
                        <a:lumMod val="0"/>
                        <a:lumOff val="100000"/>
                      </a:schemeClr>
                    </a:gs>
                  </a:gsLst>
                  <a:lin ang="4800000" scaled="0"/>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804321" y="2256354"/>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804197" y="4873762"/>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smtClean="0"/>
              <a:pPr/>
              <a:t>12/19/2022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4254563369"/>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pPr/>
              <a:t>12/19/2022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3747504787"/>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pPr/>
              <a:t>12/19/2022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2156963281"/>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0B378D-085D-D334-BC90-E27E61DCD6BE}"/>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IN"/>
          </a:p>
        </p:txBody>
      </p:sp>
      <p:sp>
        <p:nvSpPr>
          <p:cNvPr id="3" name="Subtitle 2">
            <a:extLst>
              <a:ext uri="{FF2B5EF4-FFF2-40B4-BE49-F238E27FC236}">
                <a16:creationId xmlns:a16="http://schemas.microsoft.com/office/drawing/2014/main" id="{301364E9-0836-D73C-BF99-1F2AB7CBA9A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IN"/>
          </a:p>
        </p:txBody>
      </p:sp>
      <p:sp>
        <p:nvSpPr>
          <p:cNvPr id="4" name="Date Placeholder 3">
            <a:extLst>
              <a:ext uri="{FF2B5EF4-FFF2-40B4-BE49-F238E27FC236}">
                <a16:creationId xmlns:a16="http://schemas.microsoft.com/office/drawing/2014/main" id="{05142BAB-E0E2-784B-E3D0-D64DCE8EB5F2}"/>
              </a:ext>
            </a:extLst>
          </p:cNvPr>
          <p:cNvSpPr>
            <a:spLocks noGrp="1"/>
          </p:cNvSpPr>
          <p:nvPr>
            <p:ph type="dt" sz="half" idx="10"/>
          </p:nvPr>
        </p:nvSpPr>
        <p:spPr/>
        <p:txBody>
          <a:bodyPr/>
          <a:lstStyle/>
          <a:p>
            <a:fld id="{48A87A34-81AB-432B-8DAE-1953F412C126}" type="datetimeFigureOut">
              <a:rPr lang="en-US" smtClean="0"/>
              <a:pPr/>
              <a:t>12/19/2022</a:t>
            </a:fld>
            <a:endParaRPr lang="en-US" dirty="0"/>
          </a:p>
        </p:txBody>
      </p:sp>
      <p:sp>
        <p:nvSpPr>
          <p:cNvPr id="5" name="Footer Placeholder 4">
            <a:extLst>
              <a:ext uri="{FF2B5EF4-FFF2-40B4-BE49-F238E27FC236}">
                <a16:creationId xmlns:a16="http://schemas.microsoft.com/office/drawing/2014/main" id="{21421726-AC78-D69A-F088-2808A2D8928A}"/>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E4327472-BA28-88A7-C1EA-37EF7168E6FC}"/>
              </a:ext>
            </a:extLst>
          </p:cNvPr>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1667006900"/>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E8E901-ED5B-367B-A809-FB6DE22B30CC}"/>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AAD1ED19-FD44-77CE-A8DF-1137D0F1700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46EB1410-2AD9-B9E3-F8A5-61BD40C69343}"/>
              </a:ext>
            </a:extLst>
          </p:cNvPr>
          <p:cNvSpPr>
            <a:spLocks noGrp="1"/>
          </p:cNvSpPr>
          <p:nvPr>
            <p:ph type="dt" sz="half" idx="10"/>
          </p:nvPr>
        </p:nvSpPr>
        <p:spPr/>
        <p:txBody>
          <a:bodyPr/>
          <a:lstStyle/>
          <a:p>
            <a:fld id="{48A87A34-81AB-432B-8DAE-1953F412C126}" type="datetimeFigureOut">
              <a:rPr lang="en-US" smtClean="0"/>
              <a:pPr/>
              <a:t>12/19/2022</a:t>
            </a:fld>
            <a:endParaRPr lang="en-US" dirty="0"/>
          </a:p>
        </p:txBody>
      </p:sp>
      <p:sp>
        <p:nvSpPr>
          <p:cNvPr id="5" name="Footer Placeholder 4">
            <a:extLst>
              <a:ext uri="{FF2B5EF4-FFF2-40B4-BE49-F238E27FC236}">
                <a16:creationId xmlns:a16="http://schemas.microsoft.com/office/drawing/2014/main" id="{AFC3FAF7-56BF-5394-0FCE-AFD7E1E29E0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C5CB5A67-4C6B-6BEC-7C11-AD87ADB0196E}"/>
              </a:ext>
            </a:extLst>
          </p:cNvPr>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2752051455"/>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F4DB3F-24A0-1C78-601C-B86975F28CEE}"/>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IN"/>
          </a:p>
        </p:txBody>
      </p:sp>
      <p:sp>
        <p:nvSpPr>
          <p:cNvPr id="3" name="Text Placeholder 2">
            <a:extLst>
              <a:ext uri="{FF2B5EF4-FFF2-40B4-BE49-F238E27FC236}">
                <a16:creationId xmlns:a16="http://schemas.microsoft.com/office/drawing/2014/main" id="{CA396F86-7133-D259-F987-E98E6FE40F7C}"/>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9B2F467-264A-B7A5-B6FB-63A3860DA8AC}"/>
              </a:ext>
            </a:extLst>
          </p:cNvPr>
          <p:cNvSpPr>
            <a:spLocks noGrp="1"/>
          </p:cNvSpPr>
          <p:nvPr>
            <p:ph type="dt" sz="half" idx="10"/>
          </p:nvPr>
        </p:nvSpPr>
        <p:spPr/>
        <p:txBody>
          <a:bodyPr/>
          <a:lstStyle/>
          <a:p>
            <a:fld id="{48A87A34-81AB-432B-8DAE-1953F412C126}" type="datetimeFigureOut">
              <a:rPr lang="en-US" smtClean="0"/>
              <a:pPr/>
              <a:t>12/19/2022</a:t>
            </a:fld>
            <a:endParaRPr lang="en-US" dirty="0"/>
          </a:p>
        </p:txBody>
      </p:sp>
      <p:sp>
        <p:nvSpPr>
          <p:cNvPr id="5" name="Footer Placeholder 4">
            <a:extLst>
              <a:ext uri="{FF2B5EF4-FFF2-40B4-BE49-F238E27FC236}">
                <a16:creationId xmlns:a16="http://schemas.microsoft.com/office/drawing/2014/main" id="{04E9F632-C1D2-B6A6-2E21-351F8A3CD85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29129D7C-8530-417C-2049-2644983B89C4}"/>
              </a:ext>
            </a:extLst>
          </p:cNvPr>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498770117"/>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0B3C2D-23E1-50A4-7992-4853AC3EEACF}"/>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AC65EC99-1693-C6D4-0A05-A696B9BEC22E}"/>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Content Placeholder 3">
            <a:extLst>
              <a:ext uri="{FF2B5EF4-FFF2-40B4-BE49-F238E27FC236}">
                <a16:creationId xmlns:a16="http://schemas.microsoft.com/office/drawing/2014/main" id="{A9BEC9FB-ACA9-4E4C-473F-7B8C16B06328}"/>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Date Placeholder 4">
            <a:extLst>
              <a:ext uri="{FF2B5EF4-FFF2-40B4-BE49-F238E27FC236}">
                <a16:creationId xmlns:a16="http://schemas.microsoft.com/office/drawing/2014/main" id="{715D76D4-1840-0ACB-F149-349619D55911}"/>
              </a:ext>
            </a:extLst>
          </p:cNvPr>
          <p:cNvSpPr>
            <a:spLocks noGrp="1"/>
          </p:cNvSpPr>
          <p:nvPr>
            <p:ph type="dt" sz="half" idx="10"/>
          </p:nvPr>
        </p:nvSpPr>
        <p:spPr/>
        <p:txBody>
          <a:bodyPr/>
          <a:lstStyle/>
          <a:p>
            <a:fld id="{48A87A34-81AB-432B-8DAE-1953F412C126}" type="datetimeFigureOut">
              <a:rPr lang="en-US" smtClean="0"/>
              <a:pPr/>
              <a:t>12/19/2022</a:t>
            </a:fld>
            <a:endParaRPr lang="en-US" dirty="0"/>
          </a:p>
        </p:txBody>
      </p:sp>
      <p:sp>
        <p:nvSpPr>
          <p:cNvPr id="6" name="Footer Placeholder 5">
            <a:extLst>
              <a:ext uri="{FF2B5EF4-FFF2-40B4-BE49-F238E27FC236}">
                <a16:creationId xmlns:a16="http://schemas.microsoft.com/office/drawing/2014/main" id="{C75839F1-5EF6-4E46-7277-F4F25F84491D}"/>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7744B469-5594-0B81-21EA-FEDDA9F0A730}"/>
              </a:ext>
            </a:extLst>
          </p:cNvPr>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2376983844"/>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63E869-518B-87D5-2FD7-E665D54847CB}"/>
              </a:ext>
            </a:extLst>
          </p:cNvPr>
          <p:cNvSpPr>
            <a:spLocks noGrp="1"/>
          </p:cNvSpPr>
          <p:nvPr>
            <p:ph type="title"/>
          </p:nvPr>
        </p:nvSpPr>
        <p:spPr>
          <a:xfrm>
            <a:off x="839788" y="365125"/>
            <a:ext cx="10515600" cy="1325563"/>
          </a:xfrm>
        </p:spPr>
        <p:txBody>
          <a:bodyPr/>
          <a:lstStyle/>
          <a:p>
            <a:r>
              <a:rPr lang="en-US"/>
              <a:t>Click to edit Master title style</a:t>
            </a:r>
            <a:endParaRPr lang="en-IN"/>
          </a:p>
        </p:txBody>
      </p:sp>
      <p:sp>
        <p:nvSpPr>
          <p:cNvPr id="3" name="Text Placeholder 2">
            <a:extLst>
              <a:ext uri="{FF2B5EF4-FFF2-40B4-BE49-F238E27FC236}">
                <a16:creationId xmlns:a16="http://schemas.microsoft.com/office/drawing/2014/main" id="{711B26F6-F771-83D6-0F74-C1ABDF9D5CF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DAAA1A3-95F6-6C0B-FD4B-7B55E13C23D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Text Placeholder 4">
            <a:extLst>
              <a:ext uri="{FF2B5EF4-FFF2-40B4-BE49-F238E27FC236}">
                <a16:creationId xmlns:a16="http://schemas.microsoft.com/office/drawing/2014/main" id="{DF0FE82A-38A9-3FED-3C2A-1AA036723E6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C15D3CA-8C8C-DCF9-817D-EABF3CD63EF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7" name="Date Placeholder 6">
            <a:extLst>
              <a:ext uri="{FF2B5EF4-FFF2-40B4-BE49-F238E27FC236}">
                <a16:creationId xmlns:a16="http://schemas.microsoft.com/office/drawing/2014/main" id="{A1E146F1-1E19-73A0-738C-EBD05210B84A}"/>
              </a:ext>
            </a:extLst>
          </p:cNvPr>
          <p:cNvSpPr>
            <a:spLocks noGrp="1"/>
          </p:cNvSpPr>
          <p:nvPr>
            <p:ph type="dt" sz="half" idx="10"/>
          </p:nvPr>
        </p:nvSpPr>
        <p:spPr/>
        <p:txBody>
          <a:bodyPr/>
          <a:lstStyle/>
          <a:p>
            <a:fld id="{48A87A34-81AB-432B-8DAE-1953F412C126}" type="datetimeFigureOut">
              <a:rPr lang="en-US" smtClean="0"/>
              <a:pPr/>
              <a:t>12/19/2022</a:t>
            </a:fld>
            <a:endParaRPr lang="en-US" dirty="0"/>
          </a:p>
        </p:txBody>
      </p:sp>
      <p:sp>
        <p:nvSpPr>
          <p:cNvPr id="8" name="Footer Placeholder 7">
            <a:extLst>
              <a:ext uri="{FF2B5EF4-FFF2-40B4-BE49-F238E27FC236}">
                <a16:creationId xmlns:a16="http://schemas.microsoft.com/office/drawing/2014/main" id="{0D15CE2E-A14E-C752-6DCE-E375908A37FB}"/>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B07635D7-9D27-6AA2-3C9E-0CC222B4DDEB}"/>
              </a:ext>
            </a:extLst>
          </p:cNvPr>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1626582082"/>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9491AE-2C66-4A8F-BF5D-C2B20783A350}"/>
              </a:ext>
            </a:extLst>
          </p:cNvPr>
          <p:cNvSpPr>
            <a:spLocks noGrp="1"/>
          </p:cNvSpPr>
          <p:nvPr>
            <p:ph type="title"/>
          </p:nvPr>
        </p:nvSpPr>
        <p:spPr/>
        <p:txBody>
          <a:bodyPr/>
          <a:lstStyle/>
          <a:p>
            <a:r>
              <a:rPr lang="en-US"/>
              <a:t>Click to edit Master title style</a:t>
            </a:r>
            <a:endParaRPr lang="en-IN"/>
          </a:p>
        </p:txBody>
      </p:sp>
      <p:sp>
        <p:nvSpPr>
          <p:cNvPr id="3" name="Date Placeholder 2">
            <a:extLst>
              <a:ext uri="{FF2B5EF4-FFF2-40B4-BE49-F238E27FC236}">
                <a16:creationId xmlns:a16="http://schemas.microsoft.com/office/drawing/2014/main" id="{B692A30C-50DB-ACEC-741E-85B7C3460A8C}"/>
              </a:ext>
            </a:extLst>
          </p:cNvPr>
          <p:cNvSpPr>
            <a:spLocks noGrp="1"/>
          </p:cNvSpPr>
          <p:nvPr>
            <p:ph type="dt" sz="half" idx="10"/>
          </p:nvPr>
        </p:nvSpPr>
        <p:spPr/>
        <p:txBody>
          <a:bodyPr/>
          <a:lstStyle/>
          <a:p>
            <a:fld id="{48A87A34-81AB-432B-8DAE-1953F412C126}" type="datetimeFigureOut">
              <a:rPr lang="en-US" smtClean="0"/>
              <a:pPr/>
              <a:t>12/19/2022</a:t>
            </a:fld>
            <a:endParaRPr lang="en-US" dirty="0"/>
          </a:p>
        </p:txBody>
      </p:sp>
      <p:sp>
        <p:nvSpPr>
          <p:cNvPr id="4" name="Footer Placeholder 3">
            <a:extLst>
              <a:ext uri="{FF2B5EF4-FFF2-40B4-BE49-F238E27FC236}">
                <a16:creationId xmlns:a16="http://schemas.microsoft.com/office/drawing/2014/main" id="{827EBD34-E6E0-AD90-CA51-5CFC3270B0AA}"/>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1596A96E-D437-B16F-693F-FB2967FDC962}"/>
              </a:ext>
            </a:extLst>
          </p:cNvPr>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3981721256"/>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6196D8C-2388-2192-7516-7EFFFD6AA602}"/>
              </a:ext>
            </a:extLst>
          </p:cNvPr>
          <p:cNvSpPr>
            <a:spLocks noGrp="1"/>
          </p:cNvSpPr>
          <p:nvPr>
            <p:ph type="dt" sz="half" idx="10"/>
          </p:nvPr>
        </p:nvSpPr>
        <p:spPr/>
        <p:txBody>
          <a:bodyPr/>
          <a:lstStyle/>
          <a:p>
            <a:fld id="{48A87A34-81AB-432B-8DAE-1953F412C126}" type="datetimeFigureOut">
              <a:rPr lang="en-US" smtClean="0"/>
              <a:pPr/>
              <a:t>12/19/2022</a:t>
            </a:fld>
            <a:endParaRPr lang="en-US" dirty="0"/>
          </a:p>
        </p:txBody>
      </p:sp>
      <p:sp>
        <p:nvSpPr>
          <p:cNvPr id="3" name="Footer Placeholder 2">
            <a:extLst>
              <a:ext uri="{FF2B5EF4-FFF2-40B4-BE49-F238E27FC236}">
                <a16:creationId xmlns:a16="http://schemas.microsoft.com/office/drawing/2014/main" id="{092E1CF0-C751-56A5-EE52-4450D0043CAF}"/>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53236D01-5DB6-9C76-5D00-5656303B7037}"/>
              </a:ext>
            </a:extLst>
          </p:cNvPr>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2531359644"/>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4AF932-10CF-11F3-538A-4D94CB83424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Content Placeholder 2">
            <a:extLst>
              <a:ext uri="{FF2B5EF4-FFF2-40B4-BE49-F238E27FC236}">
                <a16:creationId xmlns:a16="http://schemas.microsoft.com/office/drawing/2014/main" id="{81225385-0F01-6A39-3600-D29496612E6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Text Placeholder 3">
            <a:extLst>
              <a:ext uri="{FF2B5EF4-FFF2-40B4-BE49-F238E27FC236}">
                <a16:creationId xmlns:a16="http://schemas.microsoft.com/office/drawing/2014/main" id="{04421300-9424-9767-48D0-32D9B08AF1B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DE55367-6B47-9051-5FBB-70E40A362C1D}"/>
              </a:ext>
            </a:extLst>
          </p:cNvPr>
          <p:cNvSpPr>
            <a:spLocks noGrp="1"/>
          </p:cNvSpPr>
          <p:nvPr>
            <p:ph type="dt" sz="half" idx="10"/>
          </p:nvPr>
        </p:nvSpPr>
        <p:spPr/>
        <p:txBody>
          <a:bodyPr/>
          <a:lstStyle/>
          <a:p>
            <a:fld id="{48A87A34-81AB-432B-8DAE-1953F412C126}" type="datetimeFigureOut">
              <a:rPr lang="en-US" smtClean="0"/>
              <a:pPr/>
              <a:t>12/19/2022</a:t>
            </a:fld>
            <a:endParaRPr lang="en-US" dirty="0"/>
          </a:p>
        </p:txBody>
      </p:sp>
      <p:sp>
        <p:nvSpPr>
          <p:cNvPr id="6" name="Footer Placeholder 5">
            <a:extLst>
              <a:ext uri="{FF2B5EF4-FFF2-40B4-BE49-F238E27FC236}">
                <a16:creationId xmlns:a16="http://schemas.microsoft.com/office/drawing/2014/main" id="{EEB0CA7C-DC8D-3694-90DD-CFF31236D988}"/>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E2B9F5AD-C28A-3BD6-C329-905172336EBF}"/>
              </a:ext>
            </a:extLst>
          </p:cNvPr>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3916527573"/>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AD1FA2-8E08-1CC2-A376-66D53C1DDE3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Picture Placeholder 2">
            <a:extLst>
              <a:ext uri="{FF2B5EF4-FFF2-40B4-BE49-F238E27FC236}">
                <a16:creationId xmlns:a16="http://schemas.microsoft.com/office/drawing/2014/main" id="{3A1C3F4D-3ACF-8379-EE78-46C491DDFFD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IN"/>
          </a:p>
        </p:txBody>
      </p:sp>
      <p:sp>
        <p:nvSpPr>
          <p:cNvPr id="4" name="Text Placeholder 3">
            <a:extLst>
              <a:ext uri="{FF2B5EF4-FFF2-40B4-BE49-F238E27FC236}">
                <a16:creationId xmlns:a16="http://schemas.microsoft.com/office/drawing/2014/main" id="{7C4307F8-6876-2BCC-BD3B-BA5C0E53E0D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A848374-F4B6-1B5C-4708-4FBF6C8B7850}"/>
              </a:ext>
            </a:extLst>
          </p:cNvPr>
          <p:cNvSpPr>
            <a:spLocks noGrp="1"/>
          </p:cNvSpPr>
          <p:nvPr>
            <p:ph type="dt" sz="half" idx="10"/>
          </p:nvPr>
        </p:nvSpPr>
        <p:spPr/>
        <p:txBody>
          <a:bodyPr/>
          <a:lstStyle/>
          <a:p>
            <a:fld id="{48A87A34-81AB-432B-8DAE-1953F412C126}" type="datetimeFigureOut">
              <a:rPr lang="en-US" smtClean="0"/>
              <a:pPr/>
              <a:t>12/19/2022</a:t>
            </a:fld>
            <a:endParaRPr lang="en-US" dirty="0"/>
          </a:p>
        </p:txBody>
      </p:sp>
      <p:sp>
        <p:nvSpPr>
          <p:cNvPr id="6" name="Footer Placeholder 5">
            <a:extLst>
              <a:ext uri="{FF2B5EF4-FFF2-40B4-BE49-F238E27FC236}">
                <a16:creationId xmlns:a16="http://schemas.microsoft.com/office/drawing/2014/main" id="{859759A6-C76A-0B79-7D73-019FB9041368}"/>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2212A69C-F1FA-8456-6EF2-EC74BF525464}"/>
              </a:ext>
            </a:extLst>
          </p:cNvPr>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895397626"/>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578F2A-8EBA-530A-9B6B-BDE7D71C8285}"/>
              </a:ext>
            </a:extLst>
          </p:cNvPr>
          <p:cNvSpPr>
            <a:spLocks noGrp="1"/>
          </p:cNvSpPr>
          <p:nvPr>
            <p:ph type="title"/>
          </p:nvPr>
        </p:nvSpPr>
        <p:spPr/>
        <p:txBody>
          <a:bodyPr/>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A8E01B56-08F2-2E1B-EC94-155A41FA0A7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25FC8DD2-E9E6-F112-E203-9EE6A233D89D}"/>
              </a:ext>
            </a:extLst>
          </p:cNvPr>
          <p:cNvSpPr>
            <a:spLocks noGrp="1"/>
          </p:cNvSpPr>
          <p:nvPr>
            <p:ph type="dt" sz="half" idx="10"/>
          </p:nvPr>
        </p:nvSpPr>
        <p:spPr/>
        <p:txBody>
          <a:bodyPr/>
          <a:lstStyle/>
          <a:p>
            <a:fld id="{48A87A34-81AB-432B-8DAE-1953F412C126}" type="datetimeFigureOut">
              <a:rPr lang="en-US" smtClean="0"/>
              <a:pPr/>
              <a:t>12/19/2022</a:t>
            </a:fld>
            <a:endParaRPr lang="en-US" dirty="0"/>
          </a:p>
        </p:txBody>
      </p:sp>
      <p:sp>
        <p:nvSpPr>
          <p:cNvPr id="5" name="Footer Placeholder 4">
            <a:extLst>
              <a:ext uri="{FF2B5EF4-FFF2-40B4-BE49-F238E27FC236}">
                <a16:creationId xmlns:a16="http://schemas.microsoft.com/office/drawing/2014/main" id="{32764B7E-D93F-960D-3407-12B4940B1DBC}"/>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9562B78-9A3C-1ACD-CAB1-118566DB8308}"/>
              </a:ext>
            </a:extLst>
          </p:cNvPr>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1963128769"/>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BB8D5B3-CF17-CCB9-D03F-47CE5D2C35BC}"/>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BF3B2879-C20F-4632-729D-C811A50EB01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2388D86E-5554-0086-7D28-09AE72AF2582}"/>
              </a:ext>
            </a:extLst>
          </p:cNvPr>
          <p:cNvSpPr>
            <a:spLocks noGrp="1"/>
          </p:cNvSpPr>
          <p:nvPr>
            <p:ph type="dt" sz="half" idx="10"/>
          </p:nvPr>
        </p:nvSpPr>
        <p:spPr/>
        <p:txBody>
          <a:bodyPr/>
          <a:lstStyle/>
          <a:p>
            <a:fld id="{48A87A34-81AB-432B-8DAE-1953F412C126}" type="datetimeFigureOut">
              <a:rPr lang="en-US" smtClean="0"/>
              <a:pPr/>
              <a:t>12/19/2022</a:t>
            </a:fld>
            <a:endParaRPr lang="en-US" dirty="0"/>
          </a:p>
        </p:txBody>
      </p:sp>
      <p:sp>
        <p:nvSpPr>
          <p:cNvPr id="5" name="Footer Placeholder 4">
            <a:extLst>
              <a:ext uri="{FF2B5EF4-FFF2-40B4-BE49-F238E27FC236}">
                <a16:creationId xmlns:a16="http://schemas.microsoft.com/office/drawing/2014/main" id="{5D140F3D-67EB-7E3F-A935-D393E64B6732}"/>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2843C19-565C-12B1-5619-40FCFD3BC62B}"/>
              </a:ext>
            </a:extLst>
          </p:cNvPr>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2673934569"/>
      </p:ext>
    </p:extLst>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Droplets-HD-Title-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ctrTitle"/>
          </p:nvPr>
        </p:nvSpPr>
        <p:spPr>
          <a:xfrm>
            <a:off x="1751012" y="1300785"/>
            <a:ext cx="8689976" cy="2509213"/>
          </a:xfrm>
        </p:spPr>
        <p:txBody>
          <a:bodyPr anchor="b">
            <a:normAutofit/>
          </a:bodyPr>
          <a:lstStyle>
            <a:lvl1pPr algn="ctr">
              <a:defRPr sz="4800"/>
            </a:lvl1pPr>
          </a:lstStyle>
          <a:p>
            <a:r>
              <a:rPr lang="en-US"/>
              <a:t>Click to edit Master title style</a:t>
            </a:r>
            <a:endParaRPr lang="en-US" dirty="0"/>
          </a:p>
        </p:txBody>
      </p:sp>
      <p:sp>
        <p:nvSpPr>
          <p:cNvPr id="3" name="Subtitle 2"/>
          <p:cNvSpPr>
            <a:spLocks noGrp="1"/>
          </p:cNvSpPr>
          <p:nvPr>
            <p:ph type="subTitle" idx="1"/>
          </p:nvPr>
        </p:nvSpPr>
        <p:spPr>
          <a:xfrm>
            <a:off x="1751012" y="3886200"/>
            <a:ext cx="8689976" cy="1371599"/>
          </a:xfrm>
        </p:spPr>
        <p:txBody>
          <a:bodyPr>
            <a:normAutofit/>
          </a:bodyPr>
          <a:lstStyle>
            <a:lvl1pPr marL="0" indent="0" algn="ctr">
              <a:buNone/>
              <a:defRPr sz="22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pPr/>
              <a:t>12/19/2022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1902203417"/>
      </p:ext>
    </p:extLst>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3" name="Picture 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103638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pPr/>
              <a:t>12/19/2022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2325390001"/>
      </p:ext>
    </p:extLst>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828563"/>
            <a:ext cx="10351752" cy="2736819"/>
          </a:xfrm>
        </p:spPr>
        <p:txBody>
          <a:bodyPr anchor="b">
            <a:normAutofit/>
          </a:bodyPr>
          <a:lstStyle>
            <a:lvl1pPr>
              <a:defRPr sz="4000"/>
            </a:lvl1pPr>
          </a:lstStyle>
          <a:p>
            <a:r>
              <a:rPr lang="en-US"/>
              <a:t>Click to edit Master title style</a:t>
            </a:r>
            <a:endParaRPr lang="en-US" dirty="0"/>
          </a:p>
        </p:txBody>
      </p:sp>
      <p:sp>
        <p:nvSpPr>
          <p:cNvPr id="3" name="Text Placeholder 2"/>
          <p:cNvSpPr>
            <a:spLocks noGrp="1"/>
          </p:cNvSpPr>
          <p:nvPr>
            <p:ph type="body" idx="1"/>
          </p:nvPr>
        </p:nvSpPr>
        <p:spPr>
          <a:xfrm>
            <a:off x="913774" y="3657457"/>
            <a:ext cx="10351752" cy="1368183"/>
          </a:xfrm>
        </p:spPr>
        <p:txBody>
          <a:bodyPr>
            <a:normAutofit/>
          </a:bodyPr>
          <a:lstStyle>
            <a:lvl1pPr marL="0" indent="0" algn="ctr">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pPr/>
              <a:t>12/19/2022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1061075703"/>
      </p:ext>
    </p:extLst>
  </p:cSld>
  <p:clrMapOvr>
    <a:masterClrMapping/>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51060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Content Placeholder 3"/>
          <p:cNvSpPr>
            <a:spLocks noGrp="1"/>
          </p:cNvSpPr>
          <p:nvPr>
            <p:ph sz="quarter" idx="14"/>
          </p:nvPr>
        </p:nvSpPr>
        <p:spPr>
          <a:xfrm>
            <a:off x="6172200" y="2367092"/>
            <a:ext cx="5105400"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smtClean="0"/>
              <a:pPr/>
              <a:t>12/19/2022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1673064370"/>
      </p:ext>
    </p:extLst>
  </p:cSld>
  <p:clrMapOvr>
    <a:masterClrMapping/>
  </p:clrMapOvr>
</p:sldLayout>
</file>

<file path=ppt/slideLayouts/slideLayout7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5" name="Picture 14"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46328" y="2371018"/>
            <a:ext cx="487347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Content Placeholder 3"/>
          <p:cNvSpPr>
            <a:spLocks noGrp="1"/>
          </p:cNvSpPr>
          <p:nvPr>
            <p:ph sz="quarter" idx="13"/>
          </p:nvPr>
        </p:nvSpPr>
        <p:spPr>
          <a:xfrm>
            <a:off x="913774" y="3051012"/>
            <a:ext cx="5106027"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96423" y="2371018"/>
            <a:ext cx="488180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3" name="Content Placeholder 5"/>
          <p:cNvSpPr>
            <a:spLocks noGrp="1"/>
          </p:cNvSpPr>
          <p:nvPr>
            <p:ph sz="quarter" idx="14"/>
          </p:nvPr>
        </p:nvSpPr>
        <p:spPr>
          <a:xfrm>
            <a:off x="6172200" y="3051012"/>
            <a:ext cx="5105401"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smtClean="0"/>
              <a:pPr/>
              <a:t>12/19/2022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2212129810"/>
      </p:ext>
    </p:extLst>
  </p:cSld>
  <p:clrMapOvr>
    <a:masterClrMapping/>
  </p:clrMapOvr>
</p:sldLayout>
</file>

<file path=ppt/slideLayouts/slideLayout7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smtClean="0"/>
              <a:pPr/>
              <a:t>12/19/2022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4155743821"/>
      </p:ext>
    </p:extLst>
  </p:cSld>
  <p:clrMapOvr>
    <a:masterClrMapping/>
  </p:clrMapOvr>
</p:sldLayout>
</file>

<file path=ppt/slideLayouts/slideLayout8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7" name="Picture 6"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Date Placeholder 1"/>
          <p:cNvSpPr>
            <a:spLocks noGrp="1"/>
          </p:cNvSpPr>
          <p:nvPr>
            <p:ph type="dt" sz="half" idx="10"/>
          </p:nvPr>
        </p:nvSpPr>
        <p:spPr/>
        <p:txBody>
          <a:bodyPr/>
          <a:lstStyle/>
          <a:p>
            <a:fld id="{48A87A34-81AB-432B-8DAE-1953F412C126}" type="datetimeFigureOut">
              <a:rPr lang="en-US" smtClean="0"/>
              <a:pPr/>
              <a:t>12/19/2022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1646783053"/>
      </p:ext>
    </p:extLst>
  </p:cSld>
  <p:clrMapOvr>
    <a:masterClrMapping/>
  </p:clrMapOvr>
</p:sldLayout>
</file>

<file path=ppt/slideLayouts/slideLayout8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609600"/>
            <a:ext cx="3935688" cy="2023252"/>
          </a:xfrm>
        </p:spPr>
        <p:txBody>
          <a:bodyPr anchor="b"/>
          <a:lstStyle>
            <a:lvl1pPr algn="ctr">
              <a:defRPr sz="3200"/>
            </a:lvl1pPr>
          </a:lstStyle>
          <a:p>
            <a:r>
              <a:rPr lang="en-US"/>
              <a:t>Click to edit Master title style</a:t>
            </a:r>
            <a:endParaRPr lang="en-US" dirty="0"/>
          </a:p>
        </p:txBody>
      </p:sp>
      <p:sp>
        <p:nvSpPr>
          <p:cNvPr id="10" name="Content Placeholder 2"/>
          <p:cNvSpPr>
            <a:spLocks noGrp="1"/>
          </p:cNvSpPr>
          <p:nvPr>
            <p:ph sz="quarter" idx="13"/>
          </p:nvPr>
        </p:nvSpPr>
        <p:spPr>
          <a:xfrm>
            <a:off x="5078062" y="609600"/>
            <a:ext cx="6200163" cy="518159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3774" y="2632852"/>
            <a:ext cx="3935689" cy="3158348"/>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pPr/>
              <a:t>12/19/2022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3779238007"/>
      </p:ext>
    </p:extLst>
  </p:cSld>
  <p:clrMapOvr>
    <a:masterClrMapping/>
  </p:clrMapOvr>
</p:sldLayout>
</file>

<file path=ppt/slideLayouts/slideLayout8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600"/>
            <a:ext cx="5934969" cy="2023254"/>
          </a:xfrm>
        </p:spPr>
        <p:txBody>
          <a:bodyPr anchor="b"/>
          <a:lstStyle>
            <a:lvl1pPr algn="ct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24803" y="609601"/>
            <a:ext cx="3255358" cy="5181600"/>
          </a:xfrm>
          <a:prstGeom prst="roundRect">
            <a:avLst>
              <a:gd name="adj" fmla="val 494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4" y="2632852"/>
            <a:ext cx="5934949" cy="3158347"/>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pPr/>
              <a:t>12/19/2022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3751685005"/>
      </p:ext>
    </p:extLst>
  </p:cSld>
  <p:clrMapOvr>
    <a:masterClrMapping/>
  </p:clrMapOvr>
</p:sldLayout>
</file>

<file path=ppt/slideLayouts/slideLayout83.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94" y="4289374"/>
            <a:ext cx="10364432" cy="81161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84744" y="698261"/>
            <a:ext cx="9822532" cy="3214136"/>
          </a:xfrm>
          <a:prstGeom prst="roundRect">
            <a:avLst>
              <a:gd name="adj" fmla="val 4944"/>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74" y="5108728"/>
            <a:ext cx="10364452" cy="682472"/>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pPr/>
              <a:t>12/19/2022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1720139086"/>
      </p:ext>
    </p:extLst>
  </p:cSld>
  <p:clrMapOvr>
    <a:masterClrMapping/>
  </p:clrMapOvr>
</p:sldLayout>
</file>

<file path=ppt/slideLayouts/slideLayout84.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599"/>
            <a:ext cx="10364452" cy="3427245"/>
          </a:xfrm>
        </p:spPr>
        <p:txBody>
          <a:bodyPr anchor="ctr"/>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204821"/>
            <a:ext cx="10364452" cy="1586380"/>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pPr/>
              <a:t>12/19/2022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2447862651"/>
      </p:ext>
    </p:extLst>
  </p:cSld>
  <p:clrMapOvr>
    <a:masterClrMapping/>
  </p:clrMapOvr>
</p:sldLayout>
</file>

<file path=ppt/slideLayouts/slideLayout85.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59478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74" y="4372796"/>
            <a:ext cx="10364452" cy="1421053"/>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pPr/>
              <a:t>12/19/2022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pPr/>
              <a:t>‹#›</a:t>
            </a:fld>
            <a:endParaRPr lang="en-US" dirty="0"/>
          </a:p>
        </p:txBody>
      </p:sp>
      <p:sp>
        <p:nvSpPr>
          <p:cNvPr id="13" name="TextBox 12"/>
          <p:cNvSpPr txBox="1"/>
          <p:nvPr/>
        </p:nvSpPr>
        <p:spPr>
          <a:xfrm>
            <a:off x="1001488" y="75416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10557558" y="299357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1378815913"/>
      </p:ext>
    </p:extLst>
  </p:cSld>
  <p:clrMapOvr>
    <a:masterClrMapping/>
  </p:clrMapOvr>
</p:sldLayout>
</file>

<file path=ppt/slideLayouts/slideLayout86.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2138721"/>
            <a:ext cx="10364452" cy="2511835"/>
          </a:xfrm>
        </p:spPr>
        <p:txBody>
          <a:bodyPr anchor="b"/>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662335"/>
            <a:ext cx="10364452"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pPr/>
              <a:t>12/19/2022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1983534708"/>
      </p:ext>
    </p:extLst>
  </p:cSld>
  <p:clrMapOvr>
    <a:masterClrMapping/>
  </p:clrMapOvr>
</p:sldLayout>
</file>

<file path=ppt/slideLayouts/slideLayout87.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5" name="Title 1"/>
          <p:cNvSpPr>
            <a:spLocks noGrp="1"/>
          </p:cNvSpPr>
          <p:nvPr>
            <p:ph type="title"/>
          </p:nvPr>
        </p:nvSpPr>
        <p:spPr>
          <a:xfrm>
            <a:off x="913774" y="609600"/>
            <a:ext cx="10364452" cy="1605094"/>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74" y="2367093"/>
            <a:ext cx="3298976"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913774" y="2943355"/>
            <a:ext cx="3298976"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52389" y="2367093"/>
            <a:ext cx="3291521"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441348" y="2943355"/>
            <a:ext cx="3303351"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973298" y="2367093"/>
            <a:ext cx="3304928"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973298" y="2943355"/>
            <a:ext cx="3304928"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smtClean="0"/>
              <a:pPr/>
              <a:t>12/19/2022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2671631662"/>
      </p:ext>
    </p:extLst>
  </p:cSld>
  <p:clrMapOvr>
    <a:masterClrMapping/>
  </p:clrMapOvr>
</p:sldLayout>
</file>

<file path=ppt/slideLayouts/slideLayout88.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6" name="Picture 15"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0" name="Title 1"/>
          <p:cNvSpPr>
            <a:spLocks noGrp="1"/>
          </p:cNvSpPr>
          <p:nvPr>
            <p:ph type="title"/>
          </p:nvPr>
        </p:nvSpPr>
        <p:spPr>
          <a:xfrm>
            <a:off x="913774" y="610772"/>
            <a:ext cx="10364452" cy="1603922"/>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74" y="4204820"/>
            <a:ext cx="3296409"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913774" y="2367093"/>
            <a:ext cx="3296409" cy="1524000"/>
          </a:xfrm>
          <a:prstGeom prst="roundRect">
            <a:avLst>
              <a:gd name="adj" fmla="val 936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74" y="4781082"/>
            <a:ext cx="3296409" cy="101011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59" y="4204820"/>
            <a:ext cx="3301828"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441348" y="2367093"/>
            <a:ext cx="3303352"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348" y="4781080"/>
            <a:ext cx="3303352" cy="101011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73298" y="4204820"/>
            <a:ext cx="3300681"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973298" y="2367093"/>
            <a:ext cx="3304928"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73173" y="4781078"/>
            <a:ext cx="3305053" cy="1010121"/>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smtClean="0"/>
              <a:pPr/>
              <a:t>12/19/2022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1802285649"/>
      </p:ext>
    </p:extLst>
  </p:cSld>
  <p:clrMapOvr>
    <a:masterClrMapping/>
  </p:clrMapOvr>
</p:sldLayout>
</file>

<file path=ppt/slideLayouts/slideLayout8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1" name="Vertical Text Placeholder 2"/>
          <p:cNvSpPr>
            <a:spLocks noGrp="1"/>
          </p:cNvSpPr>
          <p:nvPr>
            <p:ph type="body" orient="vert" sz="quarter" idx="13"/>
          </p:nvPr>
        </p:nvSpPr>
        <p:spPr>
          <a:xfrm>
            <a:off x="913775" y="2367093"/>
            <a:ext cx="10364452" cy="342410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pPr/>
              <a:t>12/19/2022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4010487015"/>
      </p:ext>
    </p:extLst>
  </p:cSld>
  <p:clrMapOvr>
    <a:masterClrMapping/>
  </p:clrMapOvr>
</p:sldLayout>
</file>

<file path=ppt/slideLayouts/slideLayout9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Vertical Title 1"/>
          <p:cNvSpPr>
            <a:spLocks noGrp="1"/>
          </p:cNvSpPr>
          <p:nvPr>
            <p:ph type="title" orient="vert"/>
          </p:nvPr>
        </p:nvSpPr>
        <p:spPr>
          <a:xfrm>
            <a:off x="8724900" y="609601"/>
            <a:ext cx="2553326" cy="5181599"/>
          </a:xfrm>
        </p:spPr>
        <p:txBody>
          <a:bodyPr vert="eaVert"/>
          <a:lstStyle>
            <a:lvl1pPr algn="l">
              <a:defRPr/>
            </a:lvl1pPr>
          </a:lstStyle>
          <a:p>
            <a:r>
              <a:rPr lang="en-US"/>
              <a:t>Click to edit Master title style</a:t>
            </a:r>
            <a:endParaRPr lang="en-US" dirty="0"/>
          </a:p>
        </p:txBody>
      </p:sp>
      <p:sp>
        <p:nvSpPr>
          <p:cNvPr id="8" name="Vertical Text Placeholder 2"/>
          <p:cNvSpPr>
            <a:spLocks noGrp="1"/>
          </p:cNvSpPr>
          <p:nvPr>
            <p:ph type="body" orient="vert" sz="quarter" idx="13"/>
          </p:nvPr>
        </p:nvSpPr>
        <p:spPr>
          <a:xfrm>
            <a:off x="913775" y="609601"/>
            <a:ext cx="7658724" cy="518159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pPr/>
              <a:t>12/19/2022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22312716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5.xml"/><Relationship Id="rId13" Type="http://schemas.openxmlformats.org/officeDocument/2006/relationships/image" Target="../media/image2.jpg"/><Relationship Id="rId3" Type="http://schemas.openxmlformats.org/officeDocument/2006/relationships/slideLayout" Target="../slideLayouts/slideLayout20.xml"/><Relationship Id="rId7" Type="http://schemas.openxmlformats.org/officeDocument/2006/relationships/slideLayout" Target="../slideLayouts/slideLayout24.xml"/><Relationship Id="rId12" Type="http://schemas.openxmlformats.org/officeDocument/2006/relationships/theme" Target="../theme/theme2.xml"/><Relationship Id="rId2" Type="http://schemas.openxmlformats.org/officeDocument/2006/relationships/slideLayout" Target="../slideLayouts/slideLayout19.xml"/><Relationship Id="rId1" Type="http://schemas.openxmlformats.org/officeDocument/2006/relationships/slideLayout" Target="../slideLayouts/slideLayout18.xml"/><Relationship Id="rId6" Type="http://schemas.openxmlformats.org/officeDocument/2006/relationships/slideLayout" Target="../slideLayouts/slideLayout23.xml"/><Relationship Id="rId11" Type="http://schemas.openxmlformats.org/officeDocument/2006/relationships/slideLayout" Target="../slideLayouts/slideLayout28.xml"/><Relationship Id="rId5" Type="http://schemas.openxmlformats.org/officeDocument/2006/relationships/slideLayout" Target="../slideLayouts/slideLayout22.xml"/><Relationship Id="rId10" Type="http://schemas.openxmlformats.org/officeDocument/2006/relationships/slideLayout" Target="../slideLayouts/slideLayout27.xml"/><Relationship Id="rId4" Type="http://schemas.openxmlformats.org/officeDocument/2006/relationships/slideLayout" Target="../slideLayouts/slideLayout21.xml"/><Relationship Id="rId9" Type="http://schemas.openxmlformats.org/officeDocument/2006/relationships/slideLayout" Target="../slideLayouts/slideLayout26.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6.xml"/><Relationship Id="rId13" Type="http://schemas.openxmlformats.org/officeDocument/2006/relationships/slideLayout" Target="../slideLayouts/slideLayout41.xml"/><Relationship Id="rId18" Type="http://schemas.openxmlformats.org/officeDocument/2006/relationships/theme" Target="../theme/theme3.xml"/><Relationship Id="rId3" Type="http://schemas.openxmlformats.org/officeDocument/2006/relationships/slideLayout" Target="../slideLayouts/slideLayout31.xml"/><Relationship Id="rId7" Type="http://schemas.openxmlformats.org/officeDocument/2006/relationships/slideLayout" Target="../slideLayouts/slideLayout35.xml"/><Relationship Id="rId12" Type="http://schemas.openxmlformats.org/officeDocument/2006/relationships/slideLayout" Target="../slideLayouts/slideLayout40.xml"/><Relationship Id="rId17" Type="http://schemas.openxmlformats.org/officeDocument/2006/relationships/slideLayout" Target="../slideLayouts/slideLayout45.xml"/><Relationship Id="rId2" Type="http://schemas.openxmlformats.org/officeDocument/2006/relationships/slideLayout" Target="../slideLayouts/slideLayout30.xml"/><Relationship Id="rId16" Type="http://schemas.openxmlformats.org/officeDocument/2006/relationships/slideLayout" Target="../slideLayouts/slideLayout44.xml"/><Relationship Id="rId1" Type="http://schemas.openxmlformats.org/officeDocument/2006/relationships/slideLayout" Target="../slideLayouts/slideLayout29.xml"/><Relationship Id="rId6" Type="http://schemas.openxmlformats.org/officeDocument/2006/relationships/slideLayout" Target="../slideLayouts/slideLayout34.xml"/><Relationship Id="rId11" Type="http://schemas.openxmlformats.org/officeDocument/2006/relationships/slideLayout" Target="../slideLayouts/slideLayout39.xml"/><Relationship Id="rId5" Type="http://schemas.openxmlformats.org/officeDocument/2006/relationships/slideLayout" Target="../slideLayouts/slideLayout33.xml"/><Relationship Id="rId15" Type="http://schemas.openxmlformats.org/officeDocument/2006/relationships/slideLayout" Target="../slideLayouts/slideLayout43.xml"/><Relationship Id="rId10" Type="http://schemas.openxmlformats.org/officeDocument/2006/relationships/slideLayout" Target="../slideLayouts/slideLayout38.xml"/><Relationship Id="rId19" Type="http://schemas.openxmlformats.org/officeDocument/2006/relationships/image" Target="../media/image3.png"/><Relationship Id="rId4" Type="http://schemas.openxmlformats.org/officeDocument/2006/relationships/slideLayout" Target="../slideLayouts/slideLayout32.xml"/><Relationship Id="rId9" Type="http://schemas.openxmlformats.org/officeDocument/2006/relationships/slideLayout" Target="../slideLayouts/slideLayout37.xml"/><Relationship Id="rId14" Type="http://schemas.openxmlformats.org/officeDocument/2006/relationships/slideLayout" Target="../slideLayouts/slideLayout42.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53.xml"/><Relationship Id="rId13" Type="http://schemas.openxmlformats.org/officeDocument/2006/relationships/slideLayout" Target="../slideLayouts/slideLayout58.xml"/><Relationship Id="rId18" Type="http://schemas.openxmlformats.org/officeDocument/2006/relationships/theme" Target="../theme/theme4.xml"/><Relationship Id="rId3" Type="http://schemas.openxmlformats.org/officeDocument/2006/relationships/slideLayout" Target="../slideLayouts/slideLayout48.xml"/><Relationship Id="rId7" Type="http://schemas.openxmlformats.org/officeDocument/2006/relationships/slideLayout" Target="../slideLayouts/slideLayout52.xml"/><Relationship Id="rId12" Type="http://schemas.openxmlformats.org/officeDocument/2006/relationships/slideLayout" Target="../slideLayouts/slideLayout57.xml"/><Relationship Id="rId17" Type="http://schemas.openxmlformats.org/officeDocument/2006/relationships/slideLayout" Target="../slideLayouts/slideLayout62.xml"/><Relationship Id="rId2" Type="http://schemas.openxmlformats.org/officeDocument/2006/relationships/slideLayout" Target="../slideLayouts/slideLayout47.xml"/><Relationship Id="rId16" Type="http://schemas.openxmlformats.org/officeDocument/2006/relationships/slideLayout" Target="../slideLayouts/slideLayout61.xml"/><Relationship Id="rId1" Type="http://schemas.openxmlformats.org/officeDocument/2006/relationships/slideLayout" Target="../slideLayouts/slideLayout46.xml"/><Relationship Id="rId6" Type="http://schemas.openxmlformats.org/officeDocument/2006/relationships/slideLayout" Target="../slideLayouts/slideLayout51.xml"/><Relationship Id="rId11" Type="http://schemas.openxmlformats.org/officeDocument/2006/relationships/slideLayout" Target="../slideLayouts/slideLayout56.xml"/><Relationship Id="rId5" Type="http://schemas.openxmlformats.org/officeDocument/2006/relationships/slideLayout" Target="../slideLayouts/slideLayout50.xml"/><Relationship Id="rId15" Type="http://schemas.openxmlformats.org/officeDocument/2006/relationships/slideLayout" Target="../slideLayouts/slideLayout60.xml"/><Relationship Id="rId10" Type="http://schemas.openxmlformats.org/officeDocument/2006/relationships/slideLayout" Target="../slideLayouts/slideLayout55.xml"/><Relationship Id="rId19" Type="http://schemas.openxmlformats.org/officeDocument/2006/relationships/image" Target="../media/image6.png"/><Relationship Id="rId4" Type="http://schemas.openxmlformats.org/officeDocument/2006/relationships/slideLayout" Target="../slideLayouts/slideLayout49.xml"/><Relationship Id="rId9" Type="http://schemas.openxmlformats.org/officeDocument/2006/relationships/slideLayout" Target="../slideLayouts/slideLayout54.xml"/><Relationship Id="rId14" Type="http://schemas.openxmlformats.org/officeDocument/2006/relationships/slideLayout" Target="../slideLayouts/slideLayout59.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70.xml"/><Relationship Id="rId3" Type="http://schemas.openxmlformats.org/officeDocument/2006/relationships/slideLayout" Target="../slideLayouts/slideLayout65.xml"/><Relationship Id="rId7" Type="http://schemas.openxmlformats.org/officeDocument/2006/relationships/slideLayout" Target="../slideLayouts/slideLayout69.xml"/><Relationship Id="rId12" Type="http://schemas.openxmlformats.org/officeDocument/2006/relationships/theme" Target="../theme/theme5.xml"/><Relationship Id="rId2" Type="http://schemas.openxmlformats.org/officeDocument/2006/relationships/slideLayout" Target="../slideLayouts/slideLayout64.xml"/><Relationship Id="rId1" Type="http://schemas.openxmlformats.org/officeDocument/2006/relationships/slideLayout" Target="../slideLayouts/slideLayout63.xml"/><Relationship Id="rId6" Type="http://schemas.openxmlformats.org/officeDocument/2006/relationships/slideLayout" Target="../slideLayouts/slideLayout68.xml"/><Relationship Id="rId11" Type="http://schemas.openxmlformats.org/officeDocument/2006/relationships/slideLayout" Target="../slideLayouts/slideLayout73.xml"/><Relationship Id="rId5" Type="http://schemas.openxmlformats.org/officeDocument/2006/relationships/slideLayout" Target="../slideLayouts/slideLayout67.xml"/><Relationship Id="rId10" Type="http://schemas.openxmlformats.org/officeDocument/2006/relationships/slideLayout" Target="../slideLayouts/slideLayout72.xml"/><Relationship Id="rId4" Type="http://schemas.openxmlformats.org/officeDocument/2006/relationships/slideLayout" Target="../slideLayouts/slideLayout66.xml"/><Relationship Id="rId9" Type="http://schemas.openxmlformats.org/officeDocument/2006/relationships/slideLayout" Target="../slideLayouts/slideLayout71.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81.xml"/><Relationship Id="rId13" Type="http://schemas.openxmlformats.org/officeDocument/2006/relationships/slideLayout" Target="../slideLayouts/slideLayout86.xml"/><Relationship Id="rId18" Type="http://schemas.openxmlformats.org/officeDocument/2006/relationships/theme" Target="../theme/theme6.xml"/><Relationship Id="rId3" Type="http://schemas.openxmlformats.org/officeDocument/2006/relationships/slideLayout" Target="../slideLayouts/slideLayout76.xml"/><Relationship Id="rId7" Type="http://schemas.openxmlformats.org/officeDocument/2006/relationships/slideLayout" Target="../slideLayouts/slideLayout80.xml"/><Relationship Id="rId12" Type="http://schemas.openxmlformats.org/officeDocument/2006/relationships/slideLayout" Target="../slideLayouts/slideLayout85.xml"/><Relationship Id="rId17" Type="http://schemas.openxmlformats.org/officeDocument/2006/relationships/slideLayout" Target="../slideLayouts/slideLayout90.xml"/><Relationship Id="rId2" Type="http://schemas.openxmlformats.org/officeDocument/2006/relationships/slideLayout" Target="../slideLayouts/slideLayout75.xml"/><Relationship Id="rId16" Type="http://schemas.openxmlformats.org/officeDocument/2006/relationships/slideLayout" Target="../slideLayouts/slideLayout89.xml"/><Relationship Id="rId1" Type="http://schemas.openxmlformats.org/officeDocument/2006/relationships/slideLayout" Target="../slideLayouts/slideLayout74.xml"/><Relationship Id="rId6" Type="http://schemas.openxmlformats.org/officeDocument/2006/relationships/slideLayout" Target="../slideLayouts/slideLayout79.xml"/><Relationship Id="rId11" Type="http://schemas.openxmlformats.org/officeDocument/2006/relationships/slideLayout" Target="../slideLayouts/slideLayout84.xml"/><Relationship Id="rId5" Type="http://schemas.openxmlformats.org/officeDocument/2006/relationships/slideLayout" Target="../slideLayouts/slideLayout78.xml"/><Relationship Id="rId15" Type="http://schemas.openxmlformats.org/officeDocument/2006/relationships/slideLayout" Target="../slideLayouts/slideLayout88.xml"/><Relationship Id="rId10" Type="http://schemas.openxmlformats.org/officeDocument/2006/relationships/slideLayout" Target="../slideLayouts/slideLayout83.xml"/><Relationship Id="rId19" Type="http://schemas.openxmlformats.org/officeDocument/2006/relationships/image" Target="../media/image7.png"/><Relationship Id="rId4" Type="http://schemas.openxmlformats.org/officeDocument/2006/relationships/slideLayout" Target="../slideLayouts/slideLayout77.xml"/><Relationship Id="rId9" Type="http://schemas.openxmlformats.org/officeDocument/2006/relationships/slideLayout" Target="../slideLayouts/slideLayout82.xml"/><Relationship Id="rId14" Type="http://schemas.openxmlformats.org/officeDocument/2006/relationships/slideLayout" Target="../slideLayouts/slideLayout87.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48A87A34-81AB-432B-8DAE-1953F412C126}" type="datetimeFigureOut">
              <a:rPr lang="en-US" smtClean="0"/>
              <a:pPr/>
              <a:t>12/19/2022</a:t>
            </a:fld>
            <a:endParaRPr lang="en-US" dirty="0"/>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US" dirty="0"/>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147548983"/>
      </p:ext>
    </p:extLst>
  </p:cSld>
  <p:clrMap bg1="lt1" tx1="dk1" bg2="lt2" tx2="dk2" accent1="accent1" accent2="accent2" accent3="accent3" accent4="accent4" accent5="accent5" accent6="accent6" hlink="hlink" folHlink="folHlink"/>
  <p:sldLayoutIdLst>
    <p:sldLayoutId id="2147483691" r:id="rId1"/>
    <p:sldLayoutId id="2147483692" r:id="rId2"/>
    <p:sldLayoutId id="2147483693" r:id="rId3"/>
    <p:sldLayoutId id="2147483694" r:id="rId4"/>
    <p:sldLayoutId id="2147483695" r:id="rId5"/>
    <p:sldLayoutId id="2147483696" r:id="rId6"/>
    <p:sldLayoutId id="2147483697" r:id="rId7"/>
    <p:sldLayoutId id="2147483698" r:id="rId8"/>
    <p:sldLayoutId id="2147483699" r:id="rId9"/>
    <p:sldLayoutId id="2147483700" r:id="rId10"/>
    <p:sldLayoutId id="2147483701" r:id="rId11"/>
    <p:sldLayoutId id="2147483702" r:id="rId12"/>
    <p:sldLayoutId id="2147483703" r:id="rId13"/>
    <p:sldLayoutId id="2147483704" r:id="rId14"/>
    <p:sldLayoutId id="2147483705" r:id="rId15"/>
    <p:sldLayoutId id="2147483706" r:id="rId16"/>
    <p:sldLayoutId id="2147483707" r:id="rId17"/>
  </p:sldLayoutIdLst>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48A87A34-81AB-432B-8DAE-1953F412C126}" type="datetimeFigureOut">
              <a:rPr lang="en-US" smtClean="0"/>
              <a:pPr/>
              <a:t>12/19/2022</a:t>
            </a:fld>
            <a:endParaRPr lang="en-US" dirty="0"/>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6D22F896-40B5-4ADD-8801-0D06FADFA095}" type="slidenum">
              <a:rPr lang="en-US" smtClean="0"/>
              <a:pPr/>
              <a:t>‹#›</a:t>
            </a:fld>
            <a:endParaRPr lang="en-US" dirty="0"/>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34861949"/>
      </p:ext>
    </p:extLst>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6" descr="hashOverlay-FullResolve.png"/>
          <p:cNvPicPr>
            <a:picLocks noChangeAspect="1"/>
          </p:cNvPicPr>
          <p:nvPr/>
        </p:nvPicPr>
        <p:blipFill>
          <a:blip r:embed="rId19">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Placeholder 1"/>
          <p:cNvSpPr>
            <a:spLocks noGrp="1"/>
          </p:cNvSpPr>
          <p:nvPr>
            <p:ph type="title"/>
          </p:nvPr>
        </p:nvSpPr>
        <p:spPr>
          <a:xfrm>
            <a:off x="680321" y="753228"/>
            <a:ext cx="9613861" cy="108093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0321" y="2336873"/>
            <a:ext cx="9613861" cy="359931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50981" y="5936187"/>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48A87A34-81AB-432B-8DAE-1953F412C126}" type="datetimeFigureOut">
              <a:rPr lang="en-US" smtClean="0"/>
              <a:pPr/>
              <a:t>12/19/2022</a:t>
            </a:fld>
            <a:endParaRPr lang="en-US" dirty="0"/>
          </a:p>
        </p:txBody>
      </p:sp>
      <p:sp>
        <p:nvSpPr>
          <p:cNvPr id="5" name="Footer Placeholder 4"/>
          <p:cNvSpPr>
            <a:spLocks noGrp="1"/>
          </p:cNvSpPr>
          <p:nvPr>
            <p:ph type="ftr" sz="quarter" idx="3"/>
          </p:nvPr>
        </p:nvSpPr>
        <p:spPr>
          <a:xfrm>
            <a:off x="680321" y="5936188"/>
            <a:ext cx="687066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10729455" y="753227"/>
            <a:ext cx="1154151" cy="1090789"/>
          </a:xfrm>
          <a:prstGeom prst="rect">
            <a:avLst/>
          </a:prstGeom>
        </p:spPr>
        <p:txBody>
          <a:bodyPr vert="horz" lIns="91440" tIns="45720" rIns="91440" bIns="45720" rtlCol="0" anchor="ctr"/>
          <a:lstStyle>
            <a:lvl1pPr algn="l">
              <a:defRPr sz="3600">
                <a:solidFill>
                  <a:schemeClr val="tx1">
                    <a:tint val="75000"/>
                  </a:schemeClr>
                </a:solidFill>
              </a:defRPr>
            </a:lvl1p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1392166799"/>
      </p:ext>
    </p:extLst>
  </p:cSld>
  <p:clrMap bg1="dk1" tx1="lt1" bg2="dk2" tx2="lt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 id="2147483732" r:id="rId12"/>
    <p:sldLayoutId id="2147483733" r:id="rId13"/>
    <p:sldLayoutId id="2147483734" r:id="rId14"/>
    <p:sldLayoutId id="2147483735" r:id="rId15"/>
    <p:sldLayoutId id="2147483736" r:id="rId16"/>
    <p:sldLayoutId id="2147483737" r:id="rId17"/>
  </p:sldLayoutIdLst>
  <p:txStyles>
    <p:titleStyle>
      <a:lvl1pPr algn="l" defTabSz="914400" rtl="0" eaLnBrk="1" latinLnBrk="0" hangingPunct="1">
        <a:lnSpc>
          <a:spcPct val="90000"/>
        </a:lnSpc>
        <a:spcBef>
          <a:spcPct val="0"/>
        </a:spcBef>
        <a:buNone/>
        <a:defRPr sz="36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Pr>
        <a:blipFill dpi="0" rotWithShape="1">
          <a:blip r:embed="rId19">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120000" y="1825625"/>
            <a:ext cx="102338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gradFill flip="none" rotWithShape="1">
                  <a:gsLst>
                    <a:gs pos="28000">
                      <a:schemeClr val="tx1">
                        <a:lumMod val="93000"/>
                      </a:schemeClr>
                    </a:gs>
                    <a:gs pos="0">
                      <a:schemeClr val="bg1">
                        <a:lumMod val="38000"/>
                        <a:lumOff val="62000"/>
                      </a:schemeClr>
                    </a:gs>
                    <a:gs pos="100000">
                      <a:schemeClr val="tx2">
                        <a:lumMod val="0"/>
                        <a:lumOff val="100000"/>
                      </a:schemeClr>
                    </a:gs>
                  </a:gsLst>
                  <a:lin ang="5400000" scaled="1"/>
                  <a:tileRect/>
                </a:gradFill>
              </a:defRPr>
            </a:lvl1pPr>
          </a:lstStyle>
          <a:p>
            <a:fld id="{48A87A34-81AB-432B-8DAE-1953F412C126}" type="datetimeFigureOut">
              <a:rPr lang="en-US" smtClean="0"/>
              <a:pPr/>
              <a:t>12/19/2022</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gradFill flip="none" rotWithShape="1">
                  <a:gsLst>
                    <a:gs pos="28000">
                      <a:schemeClr val="tx1">
                        <a:lumMod val="93000"/>
                      </a:schemeClr>
                    </a:gs>
                    <a:gs pos="0">
                      <a:schemeClr val="bg1">
                        <a:lumMod val="38000"/>
                        <a:lumOff val="62000"/>
                      </a:schemeClr>
                    </a:gs>
                    <a:gs pos="100000">
                      <a:schemeClr val="tx2">
                        <a:lumMod val="0"/>
                        <a:lumOff val="100000"/>
                      </a:schemeClr>
                    </a:gs>
                  </a:gsLst>
                  <a:lin ang="5400000" scaled="1"/>
                  <a:tileRect/>
                </a:gra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gradFill flip="none" rotWithShape="1">
                  <a:gsLst>
                    <a:gs pos="28000">
                      <a:schemeClr val="tx1">
                        <a:lumMod val="93000"/>
                      </a:schemeClr>
                    </a:gs>
                    <a:gs pos="0">
                      <a:schemeClr val="bg1">
                        <a:lumMod val="38000"/>
                        <a:lumOff val="62000"/>
                      </a:schemeClr>
                    </a:gs>
                    <a:gs pos="100000">
                      <a:schemeClr val="tx2">
                        <a:lumMod val="0"/>
                        <a:lumOff val="100000"/>
                      </a:schemeClr>
                    </a:gs>
                  </a:gsLst>
                  <a:lin ang="5400000" scaled="1"/>
                  <a:tileRect/>
                </a:gradFill>
              </a:defRPr>
            </a:lvl1p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2153896593"/>
      </p:ext>
    </p:extLst>
  </p:cSld>
  <p:clrMap bg1="dk1" tx1="lt1" bg2="dk2" tx2="lt2" accent1="accent1" accent2="accent2" accent3="accent3" accent4="accent4" accent5="accent5" accent6="accent6" hlink="hlink" folHlink="folHlink"/>
  <p:sldLayoutIdLst>
    <p:sldLayoutId id="2147483763" r:id="rId1"/>
    <p:sldLayoutId id="2147483764" r:id="rId2"/>
    <p:sldLayoutId id="2147483765" r:id="rId3"/>
    <p:sldLayoutId id="2147483766" r:id="rId4"/>
    <p:sldLayoutId id="2147483767" r:id="rId5"/>
    <p:sldLayoutId id="2147483768" r:id="rId6"/>
    <p:sldLayoutId id="2147483769" r:id="rId7"/>
    <p:sldLayoutId id="2147483770" r:id="rId8"/>
    <p:sldLayoutId id="2147483771" r:id="rId9"/>
    <p:sldLayoutId id="2147483772" r:id="rId10"/>
    <p:sldLayoutId id="2147483773" r:id="rId11"/>
    <p:sldLayoutId id="2147483774" r:id="rId12"/>
    <p:sldLayoutId id="2147483775" r:id="rId13"/>
    <p:sldLayoutId id="2147483776" r:id="rId14"/>
    <p:sldLayoutId id="2147483777" r:id="rId15"/>
    <p:sldLayoutId id="2147483778" r:id="rId16"/>
    <p:sldLayoutId id="2147483779" r:id="rId17"/>
  </p:sldLayoutIdLst>
  <p:txStyles>
    <p:titleStyle>
      <a:lvl1pPr algn="l" defTabSz="914400" rtl="0" eaLnBrk="1" latinLnBrk="0" hangingPunct="1">
        <a:lnSpc>
          <a:spcPct val="90000"/>
        </a:lnSpc>
        <a:spcBef>
          <a:spcPct val="0"/>
        </a:spcBef>
        <a:buNone/>
        <a:defRPr sz="5400" b="0" kern="1200">
          <a:gradFill flip="none" rotWithShape="1">
            <a:gsLst>
              <a:gs pos="28000">
                <a:schemeClr val="tx1">
                  <a:lumMod val="93000"/>
                </a:schemeClr>
              </a:gs>
              <a:gs pos="0">
                <a:schemeClr val="bg1">
                  <a:lumMod val="25000"/>
                  <a:lumOff val="75000"/>
                </a:schemeClr>
              </a:gs>
              <a:gs pos="100000">
                <a:schemeClr val="tx2">
                  <a:lumMod val="0"/>
                  <a:lumOff val="100000"/>
                </a:schemeClr>
              </a:gs>
            </a:gsLst>
            <a:lin ang="4800000" scaled="0"/>
            <a:tileRect/>
          </a:gra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8B9A8BE-F812-CD65-293B-45BE3ED037F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IN"/>
          </a:p>
        </p:txBody>
      </p:sp>
      <p:sp>
        <p:nvSpPr>
          <p:cNvPr id="3" name="Text Placeholder 2">
            <a:extLst>
              <a:ext uri="{FF2B5EF4-FFF2-40B4-BE49-F238E27FC236}">
                <a16:creationId xmlns:a16="http://schemas.microsoft.com/office/drawing/2014/main" id="{0C38EC04-BFC0-9F56-7EC8-DD4B58C216F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D32F17C1-3792-2B71-70DD-A0E377FFF61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8A87A34-81AB-432B-8DAE-1953F412C126}" type="datetimeFigureOut">
              <a:rPr lang="en-US" smtClean="0"/>
              <a:pPr/>
              <a:t>12/19/2022</a:t>
            </a:fld>
            <a:endParaRPr lang="en-US" dirty="0"/>
          </a:p>
        </p:txBody>
      </p:sp>
      <p:sp>
        <p:nvSpPr>
          <p:cNvPr id="5" name="Footer Placeholder 4">
            <a:extLst>
              <a:ext uri="{FF2B5EF4-FFF2-40B4-BE49-F238E27FC236}">
                <a16:creationId xmlns:a16="http://schemas.microsoft.com/office/drawing/2014/main" id="{9396D1C6-E622-79C4-9FE3-7444ED1DB0C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775D69B6-617C-92A5-729D-6971482D77E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571658464"/>
      </p:ext>
    </p:extLst>
  </p:cSld>
  <p:clrMap bg1="lt1" tx1="dk1" bg2="lt2" tx2="dk2" accent1="accent1" accent2="accent2" accent3="accent3" accent4="accent4" accent5="accent5" accent6="accent6" hlink="hlink" folHlink="folHlink"/>
  <p:sldLayoutIdLst>
    <p:sldLayoutId id="2147483781" r:id="rId1"/>
    <p:sldLayoutId id="2147483782" r:id="rId2"/>
    <p:sldLayoutId id="2147483783" r:id="rId3"/>
    <p:sldLayoutId id="2147483784" r:id="rId4"/>
    <p:sldLayoutId id="2147483785" r:id="rId5"/>
    <p:sldLayoutId id="2147483786" r:id="rId6"/>
    <p:sldLayoutId id="2147483787" r:id="rId7"/>
    <p:sldLayoutId id="2147483788" r:id="rId8"/>
    <p:sldLayoutId id="2147483789" r:id="rId9"/>
    <p:sldLayoutId id="2147483790" r:id="rId10"/>
    <p:sldLayoutId id="214748379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pic>
        <p:nvPicPr>
          <p:cNvPr id="1026" name="Picture 2" descr="\\DROBO-FS\QuickDrops\JB\PPTX NG\Droplets\LightingOverlay.png"/>
          <p:cNvPicPr>
            <a:picLocks noChangeAspect="1" noChangeArrowheads="1"/>
          </p:cNvPicPr>
          <p:nvPr/>
        </p:nvPicPr>
        <p:blipFill>
          <a:blip r:embed="rId19">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Placeholder 1"/>
          <p:cNvSpPr>
            <a:spLocks noGrp="1"/>
          </p:cNvSpPr>
          <p:nvPr>
            <p:ph type="title"/>
          </p:nvPr>
        </p:nvSpPr>
        <p:spPr>
          <a:xfrm>
            <a:off x="913775" y="618517"/>
            <a:ext cx="10364451" cy="1596177"/>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75" y="2367093"/>
            <a:ext cx="10364452" cy="342410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7" y="5883275"/>
            <a:ext cx="2743200" cy="365125"/>
          </a:xfrm>
          <a:prstGeom prst="rect">
            <a:avLst/>
          </a:prstGeom>
        </p:spPr>
        <p:txBody>
          <a:bodyPr vert="horz" lIns="91440" tIns="45720" rIns="91440" bIns="45720" rtlCol="0" anchor="ctr"/>
          <a:lstStyle>
            <a:lvl1pPr algn="r">
              <a:defRPr sz="1000">
                <a:solidFill>
                  <a:schemeClr val="tx1"/>
                </a:solidFill>
              </a:defRPr>
            </a:lvl1pPr>
          </a:lstStyle>
          <a:p>
            <a:fld id="{48A87A34-81AB-432B-8DAE-1953F412C126}" type="datetimeFigureOut">
              <a:rPr lang="en-US" smtClean="0"/>
              <a:pPr/>
              <a:t>12/19/2022</a:t>
            </a:fld>
            <a:endParaRPr lang="en-US" dirty="0"/>
          </a:p>
        </p:txBody>
      </p:sp>
      <p:sp>
        <p:nvSpPr>
          <p:cNvPr id="5" name="Footer Placeholder 4"/>
          <p:cNvSpPr>
            <a:spLocks noGrp="1"/>
          </p:cNvSpPr>
          <p:nvPr>
            <p:ph type="ftr" sz="quarter" idx="3"/>
          </p:nvPr>
        </p:nvSpPr>
        <p:spPr>
          <a:xfrm>
            <a:off x="913774" y="5883275"/>
            <a:ext cx="6672887" cy="365125"/>
          </a:xfrm>
          <a:prstGeom prst="rect">
            <a:avLst/>
          </a:prstGeom>
        </p:spPr>
        <p:txBody>
          <a:bodyPr vert="horz" lIns="91440" tIns="45720" rIns="91440" bIns="45720" rtlCol="0" anchor="ctr"/>
          <a:lstStyle>
            <a:lvl1pPr algn="l">
              <a:defRPr sz="1000">
                <a:solidFill>
                  <a:schemeClr val="tx1"/>
                </a:solidFill>
              </a:defRPr>
            </a:lvl1pPr>
          </a:lstStyle>
          <a:p>
            <a:endParaRPr lang="en-US" dirty="0"/>
          </a:p>
        </p:txBody>
      </p:sp>
      <p:sp>
        <p:nvSpPr>
          <p:cNvPr id="6" name="Slide Number Placeholder 5"/>
          <p:cNvSpPr>
            <a:spLocks noGrp="1"/>
          </p:cNvSpPr>
          <p:nvPr>
            <p:ph type="sldNum" sz="quarter" idx="4"/>
          </p:nvPr>
        </p:nvSpPr>
        <p:spPr>
          <a:xfrm>
            <a:off x="10514011" y="5883275"/>
            <a:ext cx="764215" cy="365125"/>
          </a:xfrm>
          <a:prstGeom prst="rect">
            <a:avLst/>
          </a:prstGeom>
        </p:spPr>
        <p:txBody>
          <a:bodyPr vert="horz" lIns="91440" tIns="45720" rIns="91440" bIns="45720" rtlCol="0" anchor="ctr"/>
          <a:lstStyle>
            <a:lvl1pPr algn="r">
              <a:defRPr sz="1000">
                <a:solidFill>
                  <a:schemeClr val="tx1"/>
                </a:solidFill>
              </a:defRPr>
            </a:lvl1p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3730474607"/>
      </p:ext>
    </p:extLst>
  </p:cSld>
  <p:clrMap bg1="lt1" tx1="dk1" bg2="lt2" tx2="dk2" accent1="accent1" accent2="accent2" accent3="accent3" accent4="accent4" accent5="accent5" accent6="accent6" hlink="hlink" folHlink="folHlink"/>
  <p:sldLayoutIdLst>
    <p:sldLayoutId id="2147483793" r:id="rId1"/>
    <p:sldLayoutId id="2147483794" r:id="rId2"/>
    <p:sldLayoutId id="2147483795" r:id="rId3"/>
    <p:sldLayoutId id="2147483796" r:id="rId4"/>
    <p:sldLayoutId id="2147483797" r:id="rId5"/>
    <p:sldLayoutId id="2147483798" r:id="rId6"/>
    <p:sldLayoutId id="2147483799" r:id="rId7"/>
    <p:sldLayoutId id="2147483800" r:id="rId8"/>
    <p:sldLayoutId id="2147483801" r:id="rId9"/>
    <p:sldLayoutId id="2147483802" r:id="rId10"/>
    <p:sldLayoutId id="2147483803" r:id="rId11"/>
    <p:sldLayoutId id="2147483804" r:id="rId12"/>
    <p:sldLayoutId id="2147483805" r:id="rId13"/>
    <p:sldLayoutId id="2147483806" r:id="rId14"/>
    <p:sldLayoutId id="2147483807" r:id="rId15"/>
    <p:sldLayoutId id="2147483808" r:id="rId16"/>
    <p:sldLayoutId id="2147483809" r:id="rId17"/>
  </p:sldLayoutIdLst>
  <p:txStyles>
    <p:title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4.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9.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9.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9.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9.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9.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9.xml"/></Relationships>
</file>

<file path=ppt/slides/_rels/slide14.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7.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7.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7.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7.xml"/></Relationships>
</file>

<file path=ppt/slides/_rels/slide19.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30.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30.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30.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30.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30.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30.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30.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30.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30.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30.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6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86EE6A16-9B22-3F46-357F-F6F8A9418DC9}"/>
              </a:ext>
            </a:extLst>
          </p:cNvPr>
          <p:cNvSpPr txBox="1"/>
          <p:nvPr/>
        </p:nvSpPr>
        <p:spPr>
          <a:xfrm>
            <a:off x="1509823" y="1531089"/>
            <a:ext cx="9888280" cy="4308872"/>
          </a:xfrm>
          <a:prstGeom prst="rect">
            <a:avLst/>
          </a:prstGeom>
          <a:noFill/>
        </p:spPr>
        <p:txBody>
          <a:bodyPr wrap="square">
            <a:spAutoFit/>
          </a:bodyPr>
          <a:lstStyle/>
          <a:p>
            <a:r>
              <a:rPr lang="en-US" sz="5400" dirty="0">
                <a:solidFill>
                  <a:srgbClr val="FF0000"/>
                </a:solidFill>
                <a:latin typeface="Aparajita" panose="02020603050405020304" pitchFamily="18" charset="0"/>
                <a:cs typeface="Aparajita" panose="02020603050405020304" pitchFamily="18" charset="0"/>
              </a:rPr>
              <a:t>Group member’s name and Student I’d</a:t>
            </a:r>
            <a:br>
              <a:rPr lang="en-US" sz="4400" i="1" dirty="0">
                <a:solidFill>
                  <a:srgbClr val="FF0000"/>
                </a:solidFill>
              </a:rPr>
            </a:br>
            <a:r>
              <a:rPr lang="en-US" sz="4400" b="1" dirty="0">
                <a:latin typeface="Arial" panose="020B0604020202020204" pitchFamily="34" charset="0"/>
                <a:cs typeface="Arial" panose="020B0604020202020204" pitchFamily="34" charset="0"/>
              </a:rPr>
              <a:t>Rahul Kumar- 2126814</a:t>
            </a:r>
            <a:br>
              <a:rPr lang="en-US" sz="4400" b="1" dirty="0">
                <a:latin typeface="Arial" panose="020B0604020202020204" pitchFamily="34" charset="0"/>
                <a:cs typeface="Arial" panose="020B0604020202020204" pitchFamily="34" charset="0"/>
              </a:rPr>
            </a:br>
            <a:r>
              <a:rPr lang="en-US" sz="4400" b="1" dirty="0">
                <a:latin typeface="Arial" panose="020B0604020202020204" pitchFamily="34" charset="0"/>
                <a:cs typeface="Arial" panose="020B0604020202020204" pitchFamily="34" charset="0"/>
              </a:rPr>
              <a:t>Suraj Kumar-2126818</a:t>
            </a:r>
            <a:br>
              <a:rPr lang="en-US" sz="4400" b="1" dirty="0">
                <a:latin typeface="Arial" panose="020B0604020202020204" pitchFamily="34" charset="0"/>
                <a:cs typeface="Arial" panose="020B0604020202020204" pitchFamily="34" charset="0"/>
              </a:rPr>
            </a:br>
            <a:r>
              <a:rPr lang="en-US" sz="4400" b="1" dirty="0">
                <a:latin typeface="Arial" panose="020B0604020202020204" pitchFamily="34" charset="0"/>
                <a:cs typeface="Arial" panose="020B0604020202020204" pitchFamily="34" charset="0"/>
              </a:rPr>
              <a:t>Muhammad </a:t>
            </a:r>
            <a:r>
              <a:rPr lang="en-US" sz="4400" b="1" dirty="0" err="1">
                <a:latin typeface="Arial" panose="020B0604020202020204" pitchFamily="34" charset="0"/>
                <a:cs typeface="Arial" panose="020B0604020202020204" pitchFamily="34" charset="0"/>
              </a:rPr>
              <a:t>Ansaar</a:t>
            </a:r>
            <a:r>
              <a:rPr lang="en-US" sz="4400" b="1" dirty="0">
                <a:latin typeface="Arial" panose="020B0604020202020204" pitchFamily="34" charset="0"/>
                <a:cs typeface="Arial" panose="020B0604020202020204" pitchFamily="34" charset="0"/>
              </a:rPr>
              <a:t> Khalid-2130064</a:t>
            </a:r>
            <a:br>
              <a:rPr lang="en-US" sz="4400" b="1" dirty="0">
                <a:latin typeface="Arial" panose="020B0604020202020204" pitchFamily="34" charset="0"/>
                <a:cs typeface="Arial" panose="020B0604020202020204" pitchFamily="34" charset="0"/>
              </a:rPr>
            </a:br>
            <a:br>
              <a:rPr lang="en-US" sz="4400" i="1" dirty="0">
                <a:solidFill>
                  <a:srgbClr val="FF0000"/>
                </a:solidFill>
                <a:latin typeface="Arial" panose="020B0604020202020204" pitchFamily="34" charset="0"/>
                <a:cs typeface="Arial" panose="020B0604020202020204" pitchFamily="34" charset="0"/>
              </a:rPr>
            </a:br>
            <a:endParaRPr lang="en-IN" sz="4400" dirty="0"/>
          </a:p>
        </p:txBody>
      </p:sp>
    </p:spTree>
    <p:extLst>
      <p:ext uri="{BB962C8B-B14F-4D97-AF65-F5344CB8AC3E}">
        <p14:creationId xmlns:p14="http://schemas.microsoft.com/office/powerpoint/2010/main" val="45618001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AB6E019A-BA18-1456-7DBA-7D9810CC560A}"/>
              </a:ext>
            </a:extLst>
          </p:cNvPr>
          <p:cNvSpPr/>
          <p:nvPr/>
        </p:nvSpPr>
        <p:spPr>
          <a:xfrm>
            <a:off x="467832" y="1733107"/>
            <a:ext cx="10664456" cy="2369880"/>
          </a:xfrm>
          <a:prstGeom prst="rect">
            <a:avLst/>
          </a:prstGeom>
          <a:noFill/>
        </p:spPr>
        <p:txBody>
          <a:bodyPr wrap="square" lIns="91440" tIns="45720" rIns="91440" bIns="45720">
            <a:spAutoFit/>
          </a:bodyPr>
          <a:lstStyle/>
          <a:p>
            <a:pPr algn="ctr"/>
            <a:br>
              <a:rPr lang="en-IN" sz="1600" b="1" dirty="0">
                <a:ln w="9525">
                  <a:solidFill>
                    <a:schemeClr val="bg2"/>
                  </a:solidFill>
                  <a:prstDash val="solid"/>
                </a:ln>
                <a:solidFill>
                  <a:schemeClr val="tx1">
                    <a:lumMod val="95000"/>
                    <a:lumOff val="5000"/>
                  </a:schemeClr>
                </a:solidFill>
                <a:effectLst>
                  <a:outerShdw blurRad="50800" dist="38100" algn="l" rotWithShape="0">
                    <a:prstClr val="black">
                      <a:alpha val="40000"/>
                    </a:prstClr>
                  </a:outerShdw>
                </a:effectLst>
                <a:latin typeface="Arial" panose="020B0604020202020204" pitchFamily="34" charset="0"/>
                <a:ea typeface="Arial" panose="020B0604020202020204" pitchFamily="34" charset="0"/>
              </a:rPr>
            </a:br>
            <a:r>
              <a:rPr lang="en-IN" sz="6600" b="1" dirty="0">
                <a:ln w="9525">
                  <a:solidFill>
                    <a:schemeClr val="bg2"/>
                  </a:solidFill>
                  <a:prstDash val="solid"/>
                </a:ln>
                <a:solidFill>
                  <a:schemeClr val="tx1">
                    <a:lumMod val="95000"/>
                    <a:lumOff val="5000"/>
                  </a:schemeClr>
                </a:solidFill>
                <a:effectLst>
                  <a:outerShdw blurRad="50800" dist="38100" algn="l" rotWithShape="0">
                    <a:prstClr val="black">
                      <a:alpha val="40000"/>
                    </a:prstClr>
                  </a:outerShdw>
                </a:effectLst>
                <a:latin typeface="Aparajita" panose="02020603050405020304" pitchFamily="18" charset="0"/>
                <a:ea typeface="Arial" panose="020B0604020202020204" pitchFamily="34" charset="0"/>
                <a:cs typeface="Aparajita" panose="02020603050405020304" pitchFamily="18" charset="0"/>
              </a:rPr>
              <a:t>Fund</a:t>
            </a:r>
            <a:r>
              <a:rPr lang="en-IN" sz="6600" b="1" dirty="0">
                <a:ln w="9525">
                  <a:solidFill>
                    <a:schemeClr val="bg2"/>
                  </a:solidFill>
                  <a:prstDash val="solid"/>
                </a:ln>
                <a:solidFill>
                  <a:schemeClr val="tx1">
                    <a:lumMod val="95000"/>
                    <a:lumOff val="5000"/>
                  </a:schemeClr>
                </a:solidFill>
                <a:effectLst>
                  <a:outerShdw blurRad="50800" dist="38100" algn="l" rotWithShape="0">
                    <a:prstClr val="black">
                      <a:alpha val="40000"/>
                    </a:prstClr>
                  </a:outerShdw>
                </a:effectLst>
                <a:latin typeface="Aparajita" panose="02020603050405020304" pitchFamily="18" charset="0"/>
                <a:cs typeface="Aparajita" panose="02020603050405020304" pitchFamily="18" charset="0"/>
              </a:rPr>
              <a:t> raising for Start-ups</a:t>
            </a:r>
            <a:br>
              <a:rPr lang="en-IN" sz="6600" b="1" dirty="0">
                <a:ln w="9525">
                  <a:solidFill>
                    <a:schemeClr val="bg2"/>
                  </a:solidFill>
                  <a:prstDash val="solid"/>
                </a:ln>
                <a:solidFill>
                  <a:schemeClr val="tx1">
                    <a:lumMod val="95000"/>
                    <a:lumOff val="5000"/>
                  </a:schemeClr>
                </a:solidFill>
                <a:effectLst>
                  <a:outerShdw blurRad="50800" dist="38100" algn="l" rotWithShape="0">
                    <a:prstClr val="black">
                      <a:alpha val="40000"/>
                    </a:prstClr>
                  </a:outerShdw>
                </a:effectLst>
                <a:latin typeface="Aparajita" panose="02020603050405020304" pitchFamily="18" charset="0"/>
                <a:cs typeface="Aparajita" panose="02020603050405020304" pitchFamily="18" charset="0"/>
              </a:rPr>
            </a:br>
            <a:r>
              <a:rPr lang="en-IN" sz="6600" b="1" dirty="0">
                <a:ln w="9525">
                  <a:solidFill>
                    <a:schemeClr val="bg2"/>
                  </a:solidFill>
                  <a:prstDash val="solid"/>
                </a:ln>
                <a:solidFill>
                  <a:schemeClr val="tx1">
                    <a:lumMod val="95000"/>
                    <a:lumOff val="5000"/>
                  </a:schemeClr>
                </a:solidFill>
                <a:effectLst>
                  <a:outerShdw blurRad="50800" dist="38100" algn="l" rotWithShape="0">
                    <a:prstClr val="black">
                      <a:alpha val="40000"/>
                    </a:prstClr>
                  </a:outerShdw>
                </a:effectLst>
                <a:latin typeface="Aparajita" panose="02020603050405020304" pitchFamily="18" charset="0"/>
                <a:cs typeface="Aparajita" panose="02020603050405020304" pitchFamily="18" charset="0"/>
              </a:rPr>
              <a:t>Challenges and Opportunities</a:t>
            </a:r>
            <a:endParaRPr lang="en-US" sz="6600" b="1" dirty="0">
              <a:ln w="9525">
                <a:solidFill>
                  <a:schemeClr val="bg2"/>
                </a:solidFill>
                <a:prstDash val="solid"/>
              </a:ln>
              <a:solidFill>
                <a:schemeClr val="tx1">
                  <a:lumMod val="95000"/>
                  <a:lumOff val="5000"/>
                </a:schemeClr>
              </a:solidFill>
              <a:effectLst>
                <a:outerShdw blurRad="50800" dist="38100" algn="l" rotWithShape="0">
                  <a:prstClr val="black">
                    <a:alpha val="40000"/>
                  </a:prstClr>
                </a:outerShdw>
              </a:effectLst>
            </a:endParaRPr>
          </a:p>
        </p:txBody>
      </p:sp>
    </p:spTree>
    <p:extLst>
      <p:ext uri="{BB962C8B-B14F-4D97-AF65-F5344CB8AC3E}">
        <p14:creationId xmlns:p14="http://schemas.microsoft.com/office/powerpoint/2010/main" val="1546613175"/>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168016" y="373956"/>
            <a:ext cx="9713343" cy="4893647"/>
          </a:xfrm>
          <a:prstGeom prst="rect">
            <a:avLst/>
          </a:prstGeom>
        </p:spPr>
        <p:txBody>
          <a:bodyPr wrap="square">
            <a:spAutoFit/>
          </a:bodyPr>
          <a:lstStyle/>
          <a:p>
            <a:pPr>
              <a:lnSpc>
                <a:spcPct val="150000"/>
              </a:lnSpc>
            </a:pPr>
            <a:r>
              <a:rPr lang="en-US" sz="3600" b="1" dirty="0">
                <a:latin typeface="Times New Roman" panose="02020603050405020304" pitchFamily="18" charset="0"/>
                <a:cs typeface="Times New Roman" panose="02020603050405020304" pitchFamily="18" charset="0"/>
              </a:rPr>
              <a:t>Table of Content</a:t>
            </a:r>
          </a:p>
          <a:p>
            <a:pPr>
              <a:lnSpc>
                <a:spcPct val="150000"/>
              </a:lnSpc>
            </a:pPr>
            <a:r>
              <a:rPr lang="en-US" sz="2400" dirty="0">
                <a:latin typeface="Times New Roman" panose="02020603050405020304" pitchFamily="18" charset="0"/>
                <a:cs typeface="Times New Roman" panose="02020603050405020304" pitchFamily="18" charset="0"/>
              </a:rPr>
              <a:t>Agenda-----------------------------------------------------------------3</a:t>
            </a:r>
          </a:p>
          <a:p>
            <a:pPr>
              <a:lnSpc>
                <a:spcPct val="150000"/>
              </a:lnSpc>
            </a:pPr>
            <a:r>
              <a:rPr lang="en-US" sz="2400" dirty="0">
                <a:latin typeface="Times New Roman" panose="02020603050405020304" pitchFamily="18" charset="0"/>
                <a:cs typeface="Times New Roman" panose="02020603050405020304" pitchFamily="18" charset="0"/>
              </a:rPr>
              <a:t>Introduction------------------------------------------------------------4</a:t>
            </a:r>
          </a:p>
          <a:p>
            <a:pPr marL="228600" indent="-228600">
              <a:lnSpc>
                <a:spcPct val="150000"/>
              </a:lnSpc>
            </a:pPr>
            <a:r>
              <a:rPr lang="en-US" sz="2400" dirty="0">
                <a:latin typeface="Times New Roman" panose="02020603050405020304" pitchFamily="18" charset="0"/>
                <a:cs typeface="Times New Roman" panose="02020603050405020304" pitchFamily="18" charset="0"/>
              </a:rPr>
              <a:t>Challenges-------------------------------------------------------------5</a:t>
            </a:r>
          </a:p>
          <a:p>
            <a:pPr marL="228600" indent="-228600">
              <a:lnSpc>
                <a:spcPct val="150000"/>
              </a:lnSpc>
            </a:pPr>
            <a:r>
              <a:rPr lang="en-US" sz="2400" dirty="0">
                <a:latin typeface="Times New Roman" panose="02020603050405020304" pitchFamily="18" charset="0"/>
                <a:cs typeface="Times New Roman" panose="02020603050405020304" pitchFamily="18" charset="0"/>
              </a:rPr>
              <a:t>Solutions-------------------------------------------------------------12</a:t>
            </a:r>
          </a:p>
          <a:p>
            <a:pPr marL="228600" indent="-228600">
              <a:lnSpc>
                <a:spcPct val="150000"/>
              </a:lnSpc>
            </a:pPr>
            <a:r>
              <a:rPr lang="en-US" sz="2400" dirty="0">
                <a:latin typeface="Times New Roman" panose="02020603050405020304" pitchFamily="18" charset="0"/>
                <a:cs typeface="Times New Roman" panose="02020603050405020304" pitchFamily="18" charset="0"/>
              </a:rPr>
              <a:t>Opportunities--------------------------------------------------------17</a:t>
            </a:r>
          </a:p>
          <a:p>
            <a:pPr marL="228600" indent="-228600">
              <a:lnSpc>
                <a:spcPct val="150000"/>
              </a:lnSpc>
            </a:pPr>
            <a:r>
              <a:rPr lang="en-US" sz="2400" dirty="0">
                <a:latin typeface="Times New Roman" panose="02020603050405020304" pitchFamily="18" charset="0"/>
                <a:cs typeface="Times New Roman" panose="02020603050405020304" pitchFamily="18" charset="0"/>
              </a:rPr>
              <a:t>Conclusion-----------------------------------------------------------24</a:t>
            </a:r>
          </a:p>
          <a:p>
            <a:pPr marL="228600" indent="-228600">
              <a:lnSpc>
                <a:spcPct val="150000"/>
              </a:lnSpc>
            </a:pPr>
            <a:r>
              <a:rPr lang="en-US" sz="2400" dirty="0">
                <a:latin typeface="Times New Roman" panose="02020603050405020304" pitchFamily="18" charset="0"/>
                <a:cs typeface="Times New Roman" panose="02020603050405020304" pitchFamily="18" charset="0"/>
              </a:rPr>
              <a:t>References-----------------------------------------------------------25</a:t>
            </a:r>
          </a:p>
        </p:txBody>
      </p:sp>
    </p:spTree>
  </p:cSld>
  <p:clrMapOvr>
    <a:masterClrMapping/>
  </p:clrMapOvr>
  <p:transition spd="slow">
    <p:cover/>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600" b="1" dirty="0">
                <a:latin typeface="Times New Roman" panose="02020603050405020304" pitchFamily="18" charset="0"/>
                <a:cs typeface="Times New Roman" panose="02020603050405020304" pitchFamily="18" charset="0"/>
              </a:rPr>
              <a:t>Agenda</a:t>
            </a:r>
          </a:p>
        </p:txBody>
      </p:sp>
      <p:sp>
        <p:nvSpPr>
          <p:cNvPr id="3" name="Content Placeholder 2"/>
          <p:cNvSpPr>
            <a:spLocks noGrp="1"/>
          </p:cNvSpPr>
          <p:nvPr>
            <p:ph idx="1"/>
          </p:nvPr>
        </p:nvSpPr>
        <p:spPr/>
        <p:txBody>
          <a:bodyPr>
            <a:normAutofit fontScale="92500"/>
          </a:bodyPr>
          <a:lstStyle/>
          <a:p>
            <a:pPr>
              <a:lnSpc>
                <a:spcPct val="150000"/>
              </a:lnSpc>
            </a:pPr>
            <a:r>
              <a:rPr lang="en-US" sz="2400" dirty="0">
                <a:latin typeface="Times New Roman" panose="02020603050405020304" pitchFamily="18" charset="0"/>
                <a:cs typeface="Times New Roman" panose="02020603050405020304" pitchFamily="18" charset="0"/>
              </a:rPr>
              <a:t>What is Fundraising?</a:t>
            </a:r>
          </a:p>
          <a:p>
            <a:pPr>
              <a:lnSpc>
                <a:spcPct val="150000"/>
              </a:lnSpc>
            </a:pPr>
            <a:r>
              <a:rPr lang="en-US" sz="2400" dirty="0">
                <a:latin typeface="Times New Roman" panose="02020603050405020304" pitchFamily="18" charset="0"/>
                <a:cs typeface="Times New Roman" panose="02020603050405020304" pitchFamily="18" charset="0"/>
              </a:rPr>
              <a:t>What are the “Fundraising challenges “ that faced start-up entrepreneurs?</a:t>
            </a:r>
          </a:p>
          <a:p>
            <a:pPr>
              <a:lnSpc>
                <a:spcPct val="150000"/>
              </a:lnSpc>
            </a:pPr>
            <a:r>
              <a:rPr lang="en-US" sz="2400" dirty="0">
                <a:latin typeface="Times New Roman" panose="02020603050405020304" pitchFamily="18" charset="0"/>
                <a:cs typeface="Times New Roman" panose="02020603050405020304" pitchFamily="18" charset="0"/>
              </a:rPr>
              <a:t> What are the “Fundraising Opportunities “ for start-up entrepreneurs ?</a:t>
            </a:r>
          </a:p>
          <a:p>
            <a:pPr>
              <a:lnSpc>
                <a:spcPct val="150000"/>
              </a:lnSpc>
            </a:pPr>
            <a:r>
              <a:rPr lang="en-US" sz="2400" dirty="0">
                <a:latin typeface="Times New Roman" panose="02020603050405020304" pitchFamily="18" charset="0"/>
                <a:cs typeface="Times New Roman" panose="02020603050405020304" pitchFamily="18" charset="0"/>
              </a:rPr>
              <a:t>What are the solution for start-up entrepreneurs to tackle their hurdles due to fundraising?</a:t>
            </a:r>
          </a:p>
        </p:txBody>
      </p:sp>
    </p:spTree>
    <p:extLst>
      <p:ext uri="{BB962C8B-B14F-4D97-AF65-F5344CB8AC3E}">
        <p14:creationId xmlns:p14="http://schemas.microsoft.com/office/powerpoint/2010/main" val="4090465658"/>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A1CF28-D2D6-A75B-F5A9-B57F8D62F098}"/>
              </a:ext>
            </a:extLst>
          </p:cNvPr>
          <p:cNvSpPr>
            <a:spLocks noGrp="1"/>
          </p:cNvSpPr>
          <p:nvPr>
            <p:ph type="title"/>
          </p:nvPr>
        </p:nvSpPr>
        <p:spPr/>
        <p:txBody>
          <a:bodyPr>
            <a:normAutofit/>
          </a:bodyPr>
          <a:lstStyle/>
          <a:p>
            <a:r>
              <a:rPr lang="en-IN" sz="3600" b="1" dirty="0">
                <a:latin typeface="Times New Roman" panose="02020603050405020304" pitchFamily="18" charset="0"/>
                <a:cs typeface="Times New Roman" panose="02020603050405020304" pitchFamily="18" charset="0"/>
              </a:rPr>
              <a:t>Introduction</a:t>
            </a:r>
          </a:p>
        </p:txBody>
      </p:sp>
      <p:sp>
        <p:nvSpPr>
          <p:cNvPr id="3" name="Content Placeholder 2">
            <a:extLst>
              <a:ext uri="{FF2B5EF4-FFF2-40B4-BE49-F238E27FC236}">
                <a16:creationId xmlns:a16="http://schemas.microsoft.com/office/drawing/2014/main" id="{BC2EF686-9A50-ED64-6DA6-64850E90B66E}"/>
              </a:ext>
            </a:extLst>
          </p:cNvPr>
          <p:cNvSpPr>
            <a:spLocks noGrp="1"/>
          </p:cNvSpPr>
          <p:nvPr>
            <p:ph idx="1"/>
          </p:nvPr>
        </p:nvSpPr>
        <p:spPr/>
        <p:txBody>
          <a:bodyPr>
            <a:normAutofit fontScale="92500" lnSpcReduction="20000"/>
          </a:bodyPr>
          <a:lstStyle/>
          <a:p>
            <a:r>
              <a:rPr lang="en-US" sz="2400" dirty="0">
                <a:latin typeface="Times New Roman" panose="02020603050405020304" pitchFamily="18" charset="0"/>
                <a:cs typeface="Times New Roman" panose="02020603050405020304" pitchFamily="18" charset="0"/>
              </a:rPr>
              <a:t>Startups who want capital could benefit from developing a better awareness of the standards by “Fundraising”</a:t>
            </a:r>
          </a:p>
          <a:p>
            <a:r>
              <a:rPr lang="en-US" sz="2400" dirty="0">
                <a:latin typeface="Times New Roman" panose="02020603050405020304" pitchFamily="18" charset="0"/>
                <a:cs typeface="Times New Roman" panose="02020603050405020304" pitchFamily="18" charset="0"/>
              </a:rPr>
              <a:t>The life of a firm may be split into numerous periods, from inception through early maturity, each of which requires a unique kind of funding (Leach and </a:t>
            </a:r>
            <a:r>
              <a:rPr lang="en-US" sz="2400" dirty="0" err="1">
                <a:latin typeface="Times New Roman" panose="02020603050405020304" pitchFamily="18" charset="0"/>
                <a:cs typeface="Times New Roman" panose="02020603050405020304" pitchFamily="18" charset="0"/>
              </a:rPr>
              <a:t>Melicher</a:t>
            </a:r>
            <a:r>
              <a:rPr lang="en-US" sz="2400" dirty="0">
                <a:latin typeface="Times New Roman" panose="02020603050405020304" pitchFamily="18" charset="0"/>
                <a:cs typeface="Times New Roman" panose="02020603050405020304" pitchFamily="18" charset="0"/>
              </a:rPr>
              <a:t>, 2011). </a:t>
            </a:r>
          </a:p>
          <a:p>
            <a:r>
              <a:rPr lang="en-US" sz="2400" dirty="0">
                <a:latin typeface="Times New Roman" panose="02020603050405020304" pitchFamily="18" charset="0"/>
                <a:cs typeface="Times New Roman" panose="02020603050405020304" pitchFamily="18" charset="0"/>
              </a:rPr>
              <a:t>Every firm must begin somewhere, and when things go wrong, it's generally due to a lack of funding. Startups in a given specialty are eagerly backed by funds. </a:t>
            </a:r>
          </a:p>
          <a:p>
            <a:r>
              <a:rPr lang="en-US" sz="2400" dirty="0">
                <a:latin typeface="Times New Roman" panose="02020603050405020304" pitchFamily="18" charset="0"/>
                <a:cs typeface="Times New Roman" panose="02020603050405020304" pitchFamily="18" charset="0"/>
              </a:rPr>
              <a:t>Every business must start off, and a lack of funding is often the reason for failure. </a:t>
            </a:r>
            <a:endParaRPr lang="en-IN" sz="2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18507440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600" b="1" dirty="0">
                <a:latin typeface="Times New Roman" panose="02020603050405020304" pitchFamily="18" charset="0"/>
                <a:cs typeface="Times New Roman" panose="02020603050405020304" pitchFamily="18" charset="0"/>
              </a:rPr>
              <a:t>Start-up Fundraising</a:t>
            </a:r>
          </a:p>
        </p:txBody>
      </p:sp>
      <p:sp>
        <p:nvSpPr>
          <p:cNvPr id="3" name="Content Placeholder 2"/>
          <p:cNvSpPr>
            <a:spLocks noGrp="1"/>
          </p:cNvSpPr>
          <p:nvPr>
            <p:ph idx="1"/>
          </p:nvPr>
        </p:nvSpPr>
        <p:spPr/>
        <p:txBody>
          <a:bodyPr>
            <a:normAutofit fontScale="92500" lnSpcReduction="20000"/>
          </a:bodyPr>
          <a:lstStyle/>
          <a:p>
            <a:r>
              <a:rPr lang="en-US" sz="2400" dirty="0">
                <a:latin typeface="Times New Roman" panose="02020603050405020304" pitchFamily="18" charset="0"/>
                <a:cs typeface="Times New Roman" panose="02020603050405020304" pitchFamily="18" charset="0"/>
              </a:rPr>
              <a:t>The activity of accumulating funds for a coming clients. In an attempt to maximize their growth potential, companies of all sizes and at all phases of development participate in a variety of fundraising efforts.</a:t>
            </a:r>
          </a:p>
          <a:p>
            <a:r>
              <a:rPr lang="en-US" sz="2400" dirty="0">
                <a:latin typeface="Times New Roman" panose="02020603050405020304" pitchFamily="18" charset="0"/>
                <a:cs typeface="Times New Roman" panose="02020603050405020304" pitchFamily="18" charset="0"/>
              </a:rPr>
              <a:t>When it comes to getting money, businesses may choose from a diverse array of accessible solutions. The most common kind of fundraising that is recorded is fundraising via investment from outside sources. In this kind of scenario, investors put their money into the firm in exchange for ownership stakes in return for their contribution.</a:t>
            </a:r>
          </a:p>
          <a:p>
            <a:r>
              <a:rPr lang="en-US" sz="2400" dirty="0">
                <a:latin typeface="Times New Roman" panose="02020603050405020304" pitchFamily="18" charset="0"/>
                <a:cs typeface="Times New Roman" panose="02020603050405020304" pitchFamily="18" charset="0"/>
              </a:rPr>
              <a:t>The majority of investors like to put their money into promising new firms; yet, doing so often requires them to have some kind of input in how the money is spent and even ownership in the company.</a:t>
            </a:r>
          </a:p>
        </p:txBody>
      </p:sp>
    </p:spTree>
    <p:extLst>
      <p:ext uri="{BB962C8B-B14F-4D97-AF65-F5344CB8AC3E}">
        <p14:creationId xmlns:p14="http://schemas.microsoft.com/office/powerpoint/2010/main" val="204401440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28064" y="0"/>
            <a:ext cx="12220064" cy="6858000"/>
          </a:xfrm>
          <a:prstGeom prst="rect">
            <a:avLst/>
          </a:prstGeom>
        </p:spPr>
      </p:pic>
    </p:spTree>
    <p:extLst>
      <p:ext uri="{BB962C8B-B14F-4D97-AF65-F5344CB8AC3E}">
        <p14:creationId xmlns:p14="http://schemas.microsoft.com/office/powerpoint/2010/main" val="24629620"/>
      </p:ext>
    </p:extLst>
  </p:cSld>
  <p:clrMapOvr>
    <a:masterClrMapping/>
  </p:clrMapOvr>
  <p:transition spd="slow">
    <p:randomBar dir="vert"/>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12CB45-C530-6A9C-DCA0-B8C89BE04AE9}"/>
              </a:ext>
            </a:extLst>
          </p:cNvPr>
          <p:cNvSpPr>
            <a:spLocks noGrp="1"/>
          </p:cNvSpPr>
          <p:nvPr>
            <p:ph type="title"/>
          </p:nvPr>
        </p:nvSpPr>
        <p:spPr/>
        <p:txBody>
          <a:bodyPr>
            <a:normAutofit/>
          </a:bodyPr>
          <a:lstStyle/>
          <a:p>
            <a:r>
              <a:rPr lang="en-US" sz="3600" b="1" dirty="0">
                <a:latin typeface="Times New Roman" panose="02020603050405020304" pitchFamily="18" charset="0"/>
                <a:cs typeface="Times New Roman" panose="02020603050405020304" pitchFamily="18" charset="0"/>
              </a:rPr>
              <a:t>Start-ups: Fundraising Challenges</a:t>
            </a:r>
          </a:p>
        </p:txBody>
      </p:sp>
      <p:sp>
        <p:nvSpPr>
          <p:cNvPr id="3" name="Content Placeholder 2">
            <a:extLst>
              <a:ext uri="{FF2B5EF4-FFF2-40B4-BE49-F238E27FC236}">
                <a16:creationId xmlns:a16="http://schemas.microsoft.com/office/drawing/2014/main" id="{D6C6C006-1B81-2BE3-3D6A-61F8B8F7BEBF}"/>
              </a:ext>
            </a:extLst>
          </p:cNvPr>
          <p:cNvSpPr>
            <a:spLocks noGrp="1"/>
          </p:cNvSpPr>
          <p:nvPr>
            <p:ph idx="1"/>
          </p:nvPr>
        </p:nvSpPr>
        <p:spPr/>
        <p:txBody>
          <a:bodyPr>
            <a:normAutofit/>
          </a:bodyPr>
          <a:lstStyle/>
          <a:p>
            <a:pPr marL="0" indent="0">
              <a:buNone/>
            </a:pPr>
            <a:r>
              <a:rPr lang="en-US" b="1" dirty="0">
                <a:latin typeface="Times New Roman" panose="02020603050405020304" pitchFamily="18" charset="0"/>
                <a:cs typeface="Times New Roman" panose="02020603050405020304" pitchFamily="18" charset="0"/>
              </a:rPr>
              <a:t>A lack of knowledge with the process of funding</a:t>
            </a:r>
          </a:p>
          <a:p>
            <a:r>
              <a:rPr lang="en-US" sz="2400" dirty="0">
                <a:latin typeface="Times New Roman" panose="02020603050405020304" pitchFamily="18" charset="0"/>
                <a:cs typeface="Times New Roman" panose="02020603050405020304" pitchFamily="18" charset="0"/>
              </a:rPr>
              <a:t>It is imperative that you choose the sort of funding that is most suited to the needs of your company. </a:t>
            </a:r>
          </a:p>
          <a:p>
            <a:r>
              <a:rPr lang="en-US" sz="2400" dirty="0">
                <a:latin typeface="Times New Roman" panose="02020603050405020304" pitchFamily="18" charset="0"/>
                <a:cs typeface="Times New Roman" panose="02020603050405020304" pitchFamily="18" charset="0"/>
              </a:rPr>
              <a:t>This is due to the fact that different kinds of funding come with their own </a:t>
            </a:r>
            <a:r>
              <a:rPr lang="en-US" sz="2400" dirty="0" err="1">
                <a:latin typeface="Times New Roman" panose="02020603050405020304" pitchFamily="18" charset="0"/>
                <a:cs typeface="Times New Roman" panose="02020603050405020304" pitchFamily="18" charset="0"/>
              </a:rPr>
              <a:t>own</a:t>
            </a:r>
            <a:r>
              <a:rPr lang="en-US" sz="2400" dirty="0">
                <a:latin typeface="Times New Roman" panose="02020603050405020304" pitchFamily="18" charset="0"/>
                <a:cs typeface="Times New Roman" panose="02020603050405020304" pitchFamily="18" charset="0"/>
              </a:rPr>
              <a:t> processes and challenges. It is possible that the process may seem less daunting to you if you are familiar with the various options and how they operate. (Garg, M., &amp; Gupta, S., 2022).</a:t>
            </a:r>
          </a:p>
          <a:p>
            <a:endParaRPr lang="en-US" dirty="0"/>
          </a:p>
        </p:txBody>
      </p:sp>
    </p:spTree>
    <p:extLst>
      <p:ext uri="{BB962C8B-B14F-4D97-AF65-F5344CB8AC3E}">
        <p14:creationId xmlns:p14="http://schemas.microsoft.com/office/powerpoint/2010/main" val="242441224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E6B0A4-5560-AE9E-0494-184CBEDBADC1}"/>
              </a:ext>
            </a:extLst>
          </p:cNvPr>
          <p:cNvSpPr>
            <a:spLocks noGrp="1"/>
          </p:cNvSpPr>
          <p:nvPr>
            <p:ph type="title"/>
          </p:nvPr>
        </p:nvSpPr>
        <p:spPr/>
        <p:txBody>
          <a:bodyPr>
            <a:normAutofit/>
          </a:bodyPr>
          <a:lstStyle/>
          <a:p>
            <a:r>
              <a:rPr lang="en-US" sz="3600" b="1" dirty="0">
                <a:latin typeface="Times New Roman" panose="02020603050405020304" pitchFamily="18" charset="0"/>
                <a:cs typeface="Times New Roman" panose="02020603050405020304" pitchFamily="18" charset="0"/>
              </a:rPr>
              <a:t>Start-ups: Fundraising Challenges</a:t>
            </a:r>
            <a:endParaRPr lang="en-IN" dirty="0"/>
          </a:p>
        </p:txBody>
      </p:sp>
      <p:sp>
        <p:nvSpPr>
          <p:cNvPr id="3" name="Content Placeholder 2">
            <a:extLst>
              <a:ext uri="{FF2B5EF4-FFF2-40B4-BE49-F238E27FC236}">
                <a16:creationId xmlns:a16="http://schemas.microsoft.com/office/drawing/2014/main" id="{DD80DE2E-1621-E817-D823-9703D19CE719}"/>
              </a:ext>
            </a:extLst>
          </p:cNvPr>
          <p:cNvSpPr>
            <a:spLocks noGrp="1"/>
          </p:cNvSpPr>
          <p:nvPr>
            <p:ph idx="1"/>
          </p:nvPr>
        </p:nvSpPr>
        <p:spPr/>
        <p:txBody>
          <a:bodyPr>
            <a:normAutofit fontScale="85000" lnSpcReduction="10000"/>
          </a:bodyPr>
          <a:lstStyle/>
          <a:p>
            <a:pPr marL="0" indent="0">
              <a:buNone/>
            </a:pPr>
            <a:r>
              <a:rPr lang="en-US" sz="3000" b="1" dirty="0">
                <a:latin typeface="Times New Roman" panose="02020603050405020304" pitchFamily="18" charset="0"/>
                <a:cs typeface="Times New Roman" panose="02020603050405020304" pitchFamily="18" charset="0"/>
              </a:rPr>
              <a:t>Start-up business by own</a:t>
            </a:r>
          </a:p>
          <a:p>
            <a:r>
              <a:rPr lang="en-US" dirty="0">
                <a:latin typeface="Times New Roman" panose="02020603050405020304" pitchFamily="18" charset="0"/>
                <a:cs typeface="Times New Roman" panose="02020603050405020304" pitchFamily="18" charset="0"/>
              </a:rPr>
              <a:t> Taking your business to the next level all by yourself may be a difficult endeavor. A significant number of business owners are under the impression that they are free to act in whatever manner they see fit and are only responsible for themselves. (Garg, M., &amp; Gupta, S., 2022).</a:t>
            </a:r>
          </a:p>
          <a:p>
            <a:r>
              <a:rPr lang="en-US" dirty="0">
                <a:latin typeface="Times New Roman" panose="02020603050405020304" pitchFamily="18" charset="0"/>
                <a:cs typeface="Times New Roman" panose="02020603050405020304" pitchFamily="18" charset="0"/>
              </a:rPr>
              <a:t>However, if you listen to Neil Patel, you'll learn that this isn't always the case. He places a strong emphasis on the fact that "networking" is all about making connections with other people. The end goal is for people to see you favorably, have faith in you, and have a strong desire to conduct business with you (social fundraising). The personal and professional connections that you make have the potential to be of significant aid to the growth of your company.</a:t>
            </a:r>
          </a:p>
        </p:txBody>
      </p:sp>
    </p:spTree>
    <p:extLst>
      <p:ext uri="{BB962C8B-B14F-4D97-AF65-F5344CB8AC3E}">
        <p14:creationId xmlns:p14="http://schemas.microsoft.com/office/powerpoint/2010/main" val="57014760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2B5CD2-84BB-4F57-B048-A0841DB7A0E6}"/>
              </a:ext>
            </a:extLst>
          </p:cNvPr>
          <p:cNvSpPr>
            <a:spLocks noGrp="1"/>
          </p:cNvSpPr>
          <p:nvPr>
            <p:ph type="title"/>
          </p:nvPr>
        </p:nvSpPr>
        <p:spPr>
          <a:xfrm>
            <a:off x="1451579" y="804519"/>
            <a:ext cx="9603275" cy="1049235"/>
          </a:xfrm>
        </p:spPr>
        <p:txBody>
          <a:bodyPr>
            <a:normAutofit/>
          </a:bodyPr>
          <a:lstStyle/>
          <a:p>
            <a:r>
              <a:rPr lang="en-US" sz="3600" b="1" dirty="0">
                <a:latin typeface="Times New Roman" panose="02020603050405020304" pitchFamily="18" charset="0"/>
                <a:cs typeface="Times New Roman" panose="02020603050405020304" pitchFamily="18" charset="0"/>
              </a:rPr>
              <a:t>Start-ups: Fundraising Challenges</a:t>
            </a:r>
            <a:endParaRPr lang="en-IN" dirty="0"/>
          </a:p>
        </p:txBody>
      </p:sp>
      <p:sp>
        <p:nvSpPr>
          <p:cNvPr id="3" name="Content Placeholder 2">
            <a:extLst>
              <a:ext uri="{FF2B5EF4-FFF2-40B4-BE49-F238E27FC236}">
                <a16:creationId xmlns:a16="http://schemas.microsoft.com/office/drawing/2014/main" id="{2C5EEEF6-CD18-276C-9D83-B9B17F3BC7F3}"/>
              </a:ext>
            </a:extLst>
          </p:cNvPr>
          <p:cNvSpPr>
            <a:spLocks noGrp="1"/>
          </p:cNvSpPr>
          <p:nvPr>
            <p:ph idx="1"/>
          </p:nvPr>
        </p:nvSpPr>
        <p:spPr>
          <a:xfrm>
            <a:off x="1462212" y="2015732"/>
            <a:ext cx="9603275" cy="3450613"/>
          </a:xfrm>
        </p:spPr>
        <p:txBody>
          <a:bodyPr>
            <a:normAutofit fontScale="92500" lnSpcReduction="20000"/>
          </a:bodyPr>
          <a:lstStyle/>
          <a:p>
            <a:pPr marL="0" indent="0">
              <a:buNone/>
            </a:pPr>
            <a:r>
              <a:rPr lang="en-US" sz="3000" dirty="0">
                <a:latin typeface="Times New Roman" panose="02020603050405020304" pitchFamily="18" charset="0"/>
                <a:cs typeface="Times New Roman" panose="02020603050405020304" pitchFamily="18" charset="0"/>
              </a:rPr>
              <a:t> </a:t>
            </a:r>
            <a:r>
              <a:rPr lang="en-US" sz="3000" b="1" dirty="0">
                <a:latin typeface="Times New Roman" panose="02020603050405020304" pitchFamily="18" charset="0"/>
                <a:cs typeface="Times New Roman" panose="02020603050405020304" pitchFamily="18" charset="0"/>
              </a:rPr>
              <a:t>Not taking scalability into consideration</a:t>
            </a:r>
          </a:p>
          <a:p>
            <a:r>
              <a:rPr lang="en-US" dirty="0">
                <a:latin typeface="Times New Roman" panose="02020603050405020304" pitchFamily="18" charset="0"/>
                <a:cs typeface="Times New Roman" panose="02020603050405020304" pitchFamily="18" charset="0"/>
              </a:rPr>
              <a:t>A common barrier to startup capital is an entrepreneur's inability to have startup funds strategy. Investors are curious in the strategies you intend to use in order to grow your business and increase your profitability. Investors often overhear business leaders talking about their plans to expand their operations. (</a:t>
            </a:r>
            <a:r>
              <a:rPr lang="en-US" dirty="0" err="1">
                <a:latin typeface="Times New Roman" panose="02020603050405020304" pitchFamily="18" charset="0"/>
                <a:cs typeface="Times New Roman" panose="02020603050405020304" pitchFamily="18" charset="0"/>
              </a:rPr>
              <a:t>Muathe</a:t>
            </a:r>
            <a:r>
              <a:rPr lang="en-US" dirty="0">
                <a:latin typeface="Times New Roman" panose="02020603050405020304" pitchFamily="18" charset="0"/>
                <a:cs typeface="Times New Roman" panose="02020603050405020304" pitchFamily="18" charset="0"/>
              </a:rPr>
              <a:t>, S. et al., 2022)</a:t>
            </a:r>
          </a:p>
          <a:p>
            <a:r>
              <a:rPr lang="en-US" dirty="0">
                <a:latin typeface="Times New Roman" panose="02020603050405020304" pitchFamily="18" charset="0"/>
                <a:cs typeface="Times New Roman" panose="02020603050405020304" pitchFamily="18" charset="0"/>
              </a:rPr>
              <a:t>Growth is advantageous since it is the natural evolution of processes that already exist; nevertheless, due to the linear nature of its progression, it requires a large amount of resources for its sustenance and maintenance. Investors place a high value on scalability since it helps businesses to grow both their customer base and their income while maintaining or even reducing their operational costs.</a:t>
            </a:r>
          </a:p>
        </p:txBody>
      </p:sp>
    </p:spTree>
    <p:extLst>
      <p:ext uri="{BB962C8B-B14F-4D97-AF65-F5344CB8AC3E}">
        <p14:creationId xmlns:p14="http://schemas.microsoft.com/office/powerpoint/2010/main" val="114709564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6077FA-676B-F292-36CE-5EE746F75C4C}"/>
              </a:ext>
            </a:extLst>
          </p:cNvPr>
          <p:cNvSpPr>
            <a:spLocks noGrp="1"/>
          </p:cNvSpPr>
          <p:nvPr>
            <p:ph type="title"/>
          </p:nvPr>
        </p:nvSpPr>
        <p:spPr/>
        <p:txBody>
          <a:bodyPr>
            <a:normAutofit/>
          </a:bodyPr>
          <a:lstStyle/>
          <a:p>
            <a:r>
              <a:rPr lang="en-US" sz="3600" b="1" dirty="0">
                <a:latin typeface="Times New Roman" panose="02020603050405020304" pitchFamily="18" charset="0"/>
                <a:cs typeface="Times New Roman" panose="02020603050405020304" pitchFamily="18" charset="0"/>
              </a:rPr>
              <a:t>Start-ups: Fundraising Challenges</a:t>
            </a:r>
            <a:endParaRPr lang="en-IN" dirty="0"/>
          </a:p>
        </p:txBody>
      </p:sp>
      <p:sp>
        <p:nvSpPr>
          <p:cNvPr id="3" name="Content Placeholder 2">
            <a:extLst>
              <a:ext uri="{FF2B5EF4-FFF2-40B4-BE49-F238E27FC236}">
                <a16:creationId xmlns:a16="http://schemas.microsoft.com/office/drawing/2014/main" id="{5B95E2AC-7AEE-AE64-AB23-477356E5FF5B}"/>
              </a:ext>
            </a:extLst>
          </p:cNvPr>
          <p:cNvSpPr>
            <a:spLocks noGrp="1"/>
          </p:cNvSpPr>
          <p:nvPr>
            <p:ph idx="1"/>
          </p:nvPr>
        </p:nvSpPr>
        <p:spPr/>
        <p:txBody>
          <a:bodyPr/>
          <a:lstStyle/>
          <a:p>
            <a:pPr marL="0" indent="0">
              <a:buNone/>
            </a:pPr>
            <a:r>
              <a:rPr lang="en-US" b="1" dirty="0">
                <a:latin typeface="Times New Roman" panose="02020603050405020304" pitchFamily="18" charset="0"/>
                <a:cs typeface="Times New Roman" panose="02020603050405020304" pitchFamily="18" charset="0"/>
              </a:rPr>
              <a:t>Incapability to accurately evaluate funding needs:</a:t>
            </a:r>
          </a:p>
          <a:p>
            <a:r>
              <a:rPr lang="en-US" sz="2600" dirty="0">
                <a:latin typeface="Times New Roman" panose="02020603050405020304" pitchFamily="18" charset="0"/>
                <a:cs typeface="Times New Roman" panose="02020603050405020304" pitchFamily="18" charset="0"/>
              </a:rPr>
              <a:t>When preparing yearly financial predictions, it is common practice not to take into account the need for working capital to account for the cyclical nature of many types of enterprises (Das, K. C., 2022).</a:t>
            </a:r>
          </a:p>
          <a:p>
            <a:r>
              <a:rPr lang="en-US" sz="2600" dirty="0">
                <a:latin typeface="Times New Roman" panose="02020603050405020304" pitchFamily="18" charset="0"/>
                <a:cs typeface="Times New Roman" panose="02020603050405020304" pitchFamily="18" charset="0"/>
              </a:rPr>
              <a:t>During this period, companies often find themselves short on funds necessary for day-to-day operations. </a:t>
            </a:r>
          </a:p>
        </p:txBody>
      </p:sp>
    </p:spTree>
    <p:extLst>
      <p:ext uri="{BB962C8B-B14F-4D97-AF65-F5344CB8AC3E}">
        <p14:creationId xmlns:p14="http://schemas.microsoft.com/office/powerpoint/2010/main" val="104385139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96BED4-487A-F6D2-7CBE-D9374B44F075}"/>
              </a:ext>
            </a:extLst>
          </p:cNvPr>
          <p:cNvSpPr>
            <a:spLocks noGrp="1"/>
          </p:cNvSpPr>
          <p:nvPr>
            <p:ph type="title"/>
          </p:nvPr>
        </p:nvSpPr>
        <p:spPr/>
        <p:txBody>
          <a:bodyPr>
            <a:normAutofit/>
          </a:bodyPr>
          <a:lstStyle/>
          <a:p>
            <a:r>
              <a:rPr lang="en-US" sz="3600" b="1" dirty="0">
                <a:latin typeface="Times New Roman" panose="02020603050405020304" pitchFamily="18" charset="0"/>
                <a:cs typeface="Times New Roman" panose="02020603050405020304" pitchFamily="18" charset="0"/>
              </a:rPr>
              <a:t>Start-ups: Fundraising Challenges</a:t>
            </a:r>
            <a:endParaRPr lang="en-IN" dirty="0"/>
          </a:p>
        </p:txBody>
      </p:sp>
      <p:sp>
        <p:nvSpPr>
          <p:cNvPr id="3" name="Content Placeholder 2">
            <a:extLst>
              <a:ext uri="{FF2B5EF4-FFF2-40B4-BE49-F238E27FC236}">
                <a16:creationId xmlns:a16="http://schemas.microsoft.com/office/drawing/2014/main" id="{0BC52829-5C13-46F6-C8CD-304634E1F041}"/>
              </a:ext>
            </a:extLst>
          </p:cNvPr>
          <p:cNvSpPr>
            <a:spLocks noGrp="1"/>
          </p:cNvSpPr>
          <p:nvPr>
            <p:ph idx="1"/>
          </p:nvPr>
        </p:nvSpPr>
        <p:spPr>
          <a:xfrm>
            <a:off x="1451578" y="1972192"/>
            <a:ext cx="10116645" cy="3450613"/>
          </a:xfrm>
        </p:spPr>
        <p:txBody>
          <a:bodyPr>
            <a:normAutofit fontScale="77500" lnSpcReduction="20000"/>
          </a:bodyPr>
          <a:lstStyle/>
          <a:p>
            <a:pPr marL="0" indent="0">
              <a:buNone/>
            </a:pPr>
            <a:r>
              <a:rPr lang="en-US" sz="3000" b="1" dirty="0">
                <a:latin typeface="Times New Roman" panose="02020603050405020304" pitchFamily="18" charset="0"/>
                <a:cs typeface="Times New Roman" panose="02020603050405020304" pitchFamily="18" charset="0"/>
              </a:rPr>
              <a:t>Absence of a Complete Business Plan:</a:t>
            </a:r>
          </a:p>
          <a:p>
            <a:r>
              <a:rPr lang="en-US" sz="2600" dirty="0">
                <a:latin typeface="Times New Roman" panose="02020603050405020304" pitchFamily="18" charset="0"/>
                <a:cs typeface="Times New Roman" panose="02020603050405020304" pitchFamily="18" charset="0"/>
              </a:rPr>
              <a:t>Some business owners choose to depend only on their memories rather than keeping detailed records of the operations of their companies. They have a tough time connecting with financial institutions in order to get loan (</a:t>
            </a:r>
            <a:r>
              <a:rPr lang="en-US" sz="2600" dirty="0" err="1">
                <a:latin typeface="Times New Roman" panose="02020603050405020304" pitchFamily="18" charset="0"/>
                <a:cs typeface="Times New Roman" panose="02020603050405020304" pitchFamily="18" charset="0"/>
              </a:rPr>
              <a:t>Grčić</a:t>
            </a:r>
            <a:r>
              <a:rPr lang="en-US" sz="2600" dirty="0">
                <a:latin typeface="Times New Roman" panose="02020603050405020304" pitchFamily="18" charset="0"/>
                <a:cs typeface="Times New Roman" panose="02020603050405020304" pitchFamily="18" charset="0"/>
              </a:rPr>
              <a:t> </a:t>
            </a:r>
            <a:r>
              <a:rPr lang="en-US" sz="2600" dirty="0" err="1">
                <a:latin typeface="Times New Roman" panose="02020603050405020304" pitchFamily="18" charset="0"/>
                <a:cs typeface="Times New Roman" panose="02020603050405020304" pitchFamily="18" charset="0"/>
              </a:rPr>
              <a:t>Fabić</a:t>
            </a:r>
            <a:r>
              <a:rPr lang="en-US" sz="2600" dirty="0">
                <a:latin typeface="Times New Roman" panose="02020603050405020304" pitchFamily="18" charset="0"/>
                <a:cs typeface="Times New Roman" panose="02020603050405020304" pitchFamily="18" charset="0"/>
              </a:rPr>
              <a:t>, M., 2022).</a:t>
            </a:r>
          </a:p>
          <a:p>
            <a:r>
              <a:rPr lang="en-US" sz="2600" dirty="0">
                <a:latin typeface="Times New Roman" panose="02020603050405020304" pitchFamily="18" charset="0"/>
                <a:cs typeface="Times New Roman" panose="02020603050405020304" pitchFamily="18" charset="0"/>
              </a:rPr>
              <a:t>The lack of a comprehensive business plan that defines the requirements of the model (such as scalability, competition, market size, product development, marketing strategy, cost competitiveness, management bandwidth, and an overall management strategy) is likely to result in the failure of the company.</a:t>
            </a:r>
          </a:p>
          <a:p>
            <a:pPr marL="0" indent="0">
              <a:buNone/>
            </a:pPr>
            <a:r>
              <a:rPr lang="en-US" dirty="0"/>
              <a:t>60</a:t>
            </a:r>
          </a:p>
        </p:txBody>
      </p:sp>
    </p:spTree>
    <p:extLst>
      <p:ext uri="{BB962C8B-B14F-4D97-AF65-F5344CB8AC3E}">
        <p14:creationId xmlns:p14="http://schemas.microsoft.com/office/powerpoint/2010/main" val="240559321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09E69D-8934-D650-760E-39834D2C18F0}"/>
              </a:ext>
            </a:extLst>
          </p:cNvPr>
          <p:cNvSpPr>
            <a:spLocks noGrp="1"/>
          </p:cNvSpPr>
          <p:nvPr>
            <p:ph type="title"/>
          </p:nvPr>
        </p:nvSpPr>
        <p:spPr/>
        <p:txBody>
          <a:bodyPr>
            <a:normAutofit/>
          </a:bodyPr>
          <a:lstStyle/>
          <a:p>
            <a:r>
              <a:rPr lang="en-US" sz="3600" b="1" dirty="0">
                <a:latin typeface="Times New Roman" panose="02020603050405020304" pitchFamily="18" charset="0"/>
                <a:cs typeface="Times New Roman" panose="02020603050405020304" pitchFamily="18" charset="0"/>
              </a:rPr>
              <a:t>Start-ups: Fundraising Challenges</a:t>
            </a:r>
            <a:endParaRPr lang="en-IN" dirty="0"/>
          </a:p>
        </p:txBody>
      </p:sp>
      <p:sp>
        <p:nvSpPr>
          <p:cNvPr id="3" name="Content Placeholder 2">
            <a:extLst>
              <a:ext uri="{FF2B5EF4-FFF2-40B4-BE49-F238E27FC236}">
                <a16:creationId xmlns:a16="http://schemas.microsoft.com/office/drawing/2014/main" id="{9D692497-5674-A0AD-6C2E-09EDF5B72BEC}"/>
              </a:ext>
            </a:extLst>
          </p:cNvPr>
          <p:cNvSpPr>
            <a:spLocks noGrp="1"/>
          </p:cNvSpPr>
          <p:nvPr>
            <p:ph idx="1"/>
          </p:nvPr>
        </p:nvSpPr>
        <p:spPr>
          <a:xfrm>
            <a:off x="1451579" y="2015732"/>
            <a:ext cx="10329295" cy="3821542"/>
          </a:xfrm>
        </p:spPr>
        <p:txBody>
          <a:bodyPr>
            <a:normAutofit fontScale="92500" lnSpcReduction="20000"/>
          </a:bodyPr>
          <a:lstStyle/>
          <a:p>
            <a:pPr marL="0" indent="0">
              <a:buNone/>
            </a:pPr>
            <a:r>
              <a:rPr lang="en-US" b="1" dirty="0">
                <a:latin typeface="Times New Roman" panose="02020603050405020304" pitchFamily="18" charset="0"/>
                <a:cs typeface="Times New Roman" panose="02020603050405020304" pitchFamily="18" charset="0"/>
              </a:rPr>
              <a:t>Insufficient effort made to provide a trustworthy financial statement</a:t>
            </a:r>
            <a:r>
              <a:rPr lang="en-US" sz="2400" b="1" dirty="0">
                <a:latin typeface="Times New Roman" panose="02020603050405020304" pitchFamily="18" charset="0"/>
                <a:cs typeface="Times New Roman" panose="02020603050405020304" pitchFamily="18" charset="0"/>
              </a:rPr>
              <a:t>:</a:t>
            </a:r>
          </a:p>
          <a:p>
            <a:r>
              <a:rPr lang="en-US" sz="2400" dirty="0">
                <a:latin typeface="Times New Roman" panose="02020603050405020304" pitchFamily="18" charset="0"/>
                <a:cs typeface="Times New Roman" panose="02020603050405020304" pitchFamily="18" charset="0"/>
              </a:rPr>
              <a:t>Because they do not generate personal balance sheets to support income tax records while developing fixed assets, entrepreneurs demonstrate a lack of devotion to this activity. (</a:t>
            </a:r>
            <a:r>
              <a:rPr lang="en-US" sz="2400" dirty="0" err="1">
                <a:latin typeface="Times New Roman" panose="02020603050405020304" pitchFamily="18" charset="0"/>
                <a:cs typeface="Times New Roman" panose="02020603050405020304" pitchFamily="18" charset="0"/>
              </a:rPr>
              <a:t>Grčić</a:t>
            </a:r>
            <a:r>
              <a:rPr lang="en-US" sz="2400" dirty="0">
                <a:latin typeface="Times New Roman" panose="02020603050405020304" pitchFamily="18" charset="0"/>
                <a:cs typeface="Times New Roman" panose="02020603050405020304" pitchFamily="18" charset="0"/>
              </a:rPr>
              <a:t> </a:t>
            </a:r>
            <a:r>
              <a:rPr lang="en-US" sz="2400" dirty="0" err="1">
                <a:latin typeface="Times New Roman" panose="02020603050405020304" pitchFamily="18" charset="0"/>
                <a:cs typeface="Times New Roman" panose="02020603050405020304" pitchFamily="18" charset="0"/>
              </a:rPr>
              <a:t>Fabić</a:t>
            </a:r>
            <a:r>
              <a:rPr lang="en-US" sz="2400" dirty="0">
                <a:latin typeface="Times New Roman" panose="02020603050405020304" pitchFamily="18" charset="0"/>
                <a:cs typeface="Times New Roman" panose="02020603050405020304" pitchFamily="18" charset="0"/>
              </a:rPr>
              <a:t>, M., 2022).</a:t>
            </a:r>
          </a:p>
          <a:p>
            <a:r>
              <a:rPr lang="en-US" sz="2400" dirty="0">
                <a:latin typeface="Times New Roman" panose="02020603050405020304" pitchFamily="18" charset="0"/>
                <a:cs typeface="Times New Roman" panose="02020603050405020304" pitchFamily="18" charset="0"/>
              </a:rPr>
              <a:t>Because both internal and external stakeholders use financial reports as a basis for decision-making, it is very necessary that these reports include correct information. In order for investors to determine whether or not to invest in a company and how much money to invest, they need an accurate picture of the firm's financial health. Investors may use the information included in financial reports to aid them in making decisions on the purchase of shares of publicly traded.</a:t>
            </a:r>
          </a:p>
        </p:txBody>
      </p:sp>
    </p:spTree>
    <p:extLst>
      <p:ext uri="{BB962C8B-B14F-4D97-AF65-F5344CB8AC3E}">
        <p14:creationId xmlns:p14="http://schemas.microsoft.com/office/powerpoint/2010/main" val="904705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What are The Startup Funding Challenges and How to Overcome Them? - Vincap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37948" y="0"/>
            <a:ext cx="12407088" cy="6858000"/>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p:nvPr/>
        </p:nvSpPr>
        <p:spPr>
          <a:xfrm>
            <a:off x="9966960" y="388620"/>
            <a:ext cx="1965960" cy="1211580"/>
          </a:xfrm>
          <a:prstGeom prst="rect">
            <a:avLst/>
          </a:prstGeom>
          <a:solidFill>
            <a:schemeClr val="tx1"/>
          </a:solidFill>
          <a:ln>
            <a:solidFill>
              <a:schemeClr val="tx1"/>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US"/>
          </a:p>
        </p:txBody>
      </p:sp>
      <p:sp>
        <p:nvSpPr>
          <p:cNvPr id="5" name="Rectangle 4"/>
          <p:cNvSpPr/>
          <p:nvPr/>
        </p:nvSpPr>
        <p:spPr>
          <a:xfrm>
            <a:off x="9258300" y="3817620"/>
            <a:ext cx="1691640" cy="480060"/>
          </a:xfrm>
          <a:prstGeom prst="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r>
              <a:rPr lang="en-US" sz="2000" b="1" dirty="0">
                <a:latin typeface="Times New Roman" panose="02020603050405020304" pitchFamily="18" charset="0"/>
                <a:cs typeface="Times New Roman" panose="02020603050405020304" pitchFamily="18" charset="0"/>
              </a:rPr>
              <a:t>SOLUTIONS</a:t>
            </a:r>
          </a:p>
        </p:txBody>
      </p:sp>
    </p:spTree>
    <p:extLst>
      <p:ext uri="{BB962C8B-B14F-4D97-AF65-F5344CB8AC3E}">
        <p14:creationId xmlns:p14="http://schemas.microsoft.com/office/powerpoint/2010/main" val="26765425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CC4885-4E0C-DA38-4372-99305FF4CD81}"/>
              </a:ext>
            </a:extLst>
          </p:cNvPr>
          <p:cNvSpPr>
            <a:spLocks noGrp="1"/>
          </p:cNvSpPr>
          <p:nvPr>
            <p:ph type="title"/>
          </p:nvPr>
        </p:nvSpPr>
        <p:spPr/>
        <p:txBody>
          <a:bodyPr>
            <a:normAutofit/>
          </a:bodyPr>
          <a:lstStyle/>
          <a:p>
            <a:r>
              <a:rPr lang="en-IN" sz="3600" b="1" dirty="0">
                <a:latin typeface="Times New Roman" panose="02020603050405020304" pitchFamily="18" charset="0"/>
                <a:cs typeface="Times New Roman" panose="02020603050405020304" pitchFamily="18" charset="0"/>
              </a:rPr>
              <a:t>Solutions: Fundraising challenges</a:t>
            </a:r>
          </a:p>
        </p:txBody>
      </p:sp>
      <p:sp>
        <p:nvSpPr>
          <p:cNvPr id="3" name="Content Placeholder 2">
            <a:extLst>
              <a:ext uri="{FF2B5EF4-FFF2-40B4-BE49-F238E27FC236}">
                <a16:creationId xmlns:a16="http://schemas.microsoft.com/office/drawing/2014/main" id="{603130AF-5525-169D-779D-138A58D95E27}"/>
              </a:ext>
            </a:extLst>
          </p:cNvPr>
          <p:cNvSpPr>
            <a:spLocks noGrp="1"/>
          </p:cNvSpPr>
          <p:nvPr>
            <p:ph idx="1"/>
          </p:nvPr>
        </p:nvSpPr>
        <p:spPr/>
        <p:txBody>
          <a:bodyPr>
            <a:normAutofit/>
          </a:bodyPr>
          <a:lstStyle/>
          <a:p>
            <a:r>
              <a:rPr lang="en-US" b="1" dirty="0">
                <a:latin typeface="Times New Roman" panose="02020603050405020304" pitchFamily="18" charset="0"/>
                <a:cs typeface="Times New Roman" panose="02020603050405020304" pitchFamily="18" charset="0"/>
              </a:rPr>
              <a:t>Appropriate Funding:</a:t>
            </a:r>
          </a:p>
          <a:p>
            <a:pPr marL="457200" lvl="1" indent="0">
              <a:buNone/>
            </a:pPr>
            <a:r>
              <a:rPr lang="en-US" dirty="0">
                <a:latin typeface="Times New Roman" panose="02020603050405020304" pitchFamily="18" charset="0"/>
                <a:cs typeface="Times New Roman" panose="02020603050405020304" pitchFamily="18" charset="0"/>
              </a:rPr>
              <a:t>There is a difference between locating an investor and locating the ideal investor for your business. Before addressing any possible investors, whether venture capitalists or angel investors, it is very essential for new company owners to perform their research first. This is the case regardless of the kind of investor being pursued (Garg, M., &amp; Gupta, S., 2022).</a:t>
            </a:r>
          </a:p>
          <a:p>
            <a:r>
              <a:rPr lang="en-US" b="1" dirty="0">
                <a:latin typeface="Times New Roman" panose="02020603050405020304" pitchFamily="18" charset="0"/>
                <a:cs typeface="Times New Roman" panose="02020603050405020304" pitchFamily="18" charset="0"/>
              </a:rPr>
              <a:t>Networking:</a:t>
            </a:r>
          </a:p>
          <a:p>
            <a:pPr marL="457200" lvl="1" indent="0">
              <a:buNone/>
            </a:pPr>
            <a:r>
              <a:rPr lang="en-US" dirty="0">
                <a:latin typeface="Times New Roman" panose="02020603050405020304" pitchFamily="18" charset="0"/>
                <a:cs typeface="Times New Roman" panose="02020603050405020304" pitchFamily="18" charset="0"/>
              </a:rPr>
              <a:t>It should be included in the budget of every new business. In order to grow, a company has to cultivate partnerships not just with other companies but also with individuals working in disciplines that are similar to its own.</a:t>
            </a:r>
          </a:p>
          <a:p>
            <a:pPr marL="0" indent="0">
              <a:buNone/>
            </a:pPr>
            <a:endParaRPr lang="en-US"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39266935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18EF59-A64B-4FC6-5025-1E6331507B75}"/>
              </a:ext>
            </a:extLst>
          </p:cNvPr>
          <p:cNvSpPr>
            <a:spLocks noGrp="1"/>
          </p:cNvSpPr>
          <p:nvPr>
            <p:ph type="title"/>
          </p:nvPr>
        </p:nvSpPr>
        <p:spPr/>
        <p:txBody>
          <a:bodyPr>
            <a:normAutofit/>
          </a:bodyPr>
          <a:lstStyle/>
          <a:p>
            <a:r>
              <a:rPr lang="en-IN" sz="3600" b="1" dirty="0">
                <a:gradFill flip="none" rotWithShape="1">
                  <a:gsLst>
                    <a:gs pos="28000">
                      <a:prstClr val="white">
                        <a:lumMod val="93000"/>
                      </a:prstClr>
                    </a:gs>
                    <a:gs pos="0">
                      <a:prstClr val="black">
                        <a:lumMod val="25000"/>
                        <a:lumOff val="75000"/>
                      </a:prstClr>
                    </a:gs>
                    <a:gs pos="100000">
                      <a:srgbClr val="94D7E4">
                        <a:lumMod val="0"/>
                        <a:lumOff val="100000"/>
                      </a:srgbClr>
                    </a:gs>
                  </a:gsLst>
                  <a:lin ang="4800000" scaled="0"/>
                  <a:tileRect/>
                </a:gradFill>
                <a:latin typeface="Times New Roman" panose="02020603050405020304" pitchFamily="18" charset="0"/>
                <a:cs typeface="Times New Roman" panose="02020603050405020304" pitchFamily="18" charset="0"/>
              </a:rPr>
              <a:t>Solutions: Fundraising challenges</a:t>
            </a:r>
            <a:endParaRPr lang="en-IN" dirty="0"/>
          </a:p>
        </p:txBody>
      </p:sp>
      <p:sp>
        <p:nvSpPr>
          <p:cNvPr id="3" name="Content Placeholder 2">
            <a:extLst>
              <a:ext uri="{FF2B5EF4-FFF2-40B4-BE49-F238E27FC236}">
                <a16:creationId xmlns:a16="http://schemas.microsoft.com/office/drawing/2014/main" id="{934440BB-A314-146D-DD20-C76CB2381C14}"/>
              </a:ext>
            </a:extLst>
          </p:cNvPr>
          <p:cNvSpPr>
            <a:spLocks noGrp="1"/>
          </p:cNvSpPr>
          <p:nvPr>
            <p:ph idx="1"/>
          </p:nvPr>
        </p:nvSpPr>
        <p:spPr/>
        <p:txBody>
          <a:bodyPr>
            <a:normAutofit/>
          </a:bodyPr>
          <a:lstStyle/>
          <a:p>
            <a:pPr marL="0" indent="0">
              <a:buNone/>
            </a:pPr>
            <a:r>
              <a:rPr lang="en-US" b="1" dirty="0">
                <a:latin typeface="Times New Roman" panose="02020603050405020304" pitchFamily="18" charset="0"/>
                <a:cs typeface="Times New Roman" panose="02020603050405020304" pitchFamily="18" charset="0"/>
              </a:rPr>
              <a:t>Make sure about evacuation plan:</a:t>
            </a:r>
          </a:p>
          <a:p>
            <a:pPr marL="457200" lvl="1" indent="0">
              <a:buNone/>
            </a:pPr>
            <a:r>
              <a:rPr lang="en-US" sz="2600" dirty="0">
                <a:latin typeface="Times New Roman" panose="02020603050405020304" pitchFamily="18" charset="0"/>
                <a:cs typeface="Times New Roman" panose="02020603050405020304" pitchFamily="18" charset="0"/>
              </a:rPr>
              <a:t>If you are able to leave a job on positive terms, it may be possible to open up new professional and funding opportunities for yourself. If you have defined objectives and strategies, you may go on to investigating the various financing possibilities (Garg, M., &amp; Gupta, S., 2022).</a:t>
            </a:r>
          </a:p>
          <a:p>
            <a:r>
              <a:rPr lang="en-US" b="1" dirty="0">
                <a:latin typeface="Times New Roman" panose="02020603050405020304" pitchFamily="18" charset="0"/>
                <a:cs typeface="Times New Roman" panose="02020603050405020304" pitchFamily="18" charset="0"/>
              </a:rPr>
              <a:t>Bottom line:</a:t>
            </a:r>
          </a:p>
          <a:p>
            <a:pPr marL="457200" lvl="1" indent="0">
              <a:buNone/>
            </a:pPr>
            <a:r>
              <a:rPr lang="en-US" sz="2600" dirty="0">
                <a:latin typeface="Times New Roman" panose="02020603050405020304" pitchFamily="18" charset="0"/>
                <a:cs typeface="Times New Roman" panose="02020603050405020304" pitchFamily="18" charset="0"/>
              </a:rPr>
              <a:t>If you have the proper level of dedication and work ethic, acquiring funding resources is not difficult. It is ideal for a company to be able to get funds six months before the time when they will really need it (</a:t>
            </a:r>
            <a:r>
              <a:rPr lang="en-US" sz="2600" dirty="0" err="1">
                <a:latin typeface="Times New Roman" panose="02020603050405020304" pitchFamily="18" charset="0"/>
                <a:cs typeface="Times New Roman" panose="02020603050405020304" pitchFamily="18" charset="0"/>
              </a:rPr>
              <a:t>Jalaja</a:t>
            </a:r>
            <a:r>
              <a:rPr lang="en-US" sz="2600" dirty="0">
                <a:latin typeface="Times New Roman" panose="02020603050405020304" pitchFamily="18" charset="0"/>
                <a:cs typeface="Times New Roman" panose="02020603050405020304" pitchFamily="18" charset="0"/>
              </a:rPr>
              <a:t>, L., 2022)</a:t>
            </a:r>
          </a:p>
          <a:p>
            <a:pPr marL="457200" lvl="1" indent="0">
              <a:buNone/>
            </a:pPr>
            <a:endParaRPr lang="en-US" dirty="0">
              <a:latin typeface="Times New Roman" panose="02020603050405020304" pitchFamily="18" charset="0"/>
              <a:cs typeface="Times New Roman" panose="02020603050405020304" pitchFamily="18" charset="0"/>
            </a:endParaRPr>
          </a:p>
          <a:p>
            <a:pPr marL="0" indent="0">
              <a:buNone/>
            </a:pPr>
            <a:endParaRPr lang="en-US"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8104144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766EB7-930F-EA38-6AEE-516DB320CC03}"/>
              </a:ext>
            </a:extLst>
          </p:cNvPr>
          <p:cNvSpPr>
            <a:spLocks noGrp="1"/>
          </p:cNvSpPr>
          <p:nvPr>
            <p:ph type="title"/>
          </p:nvPr>
        </p:nvSpPr>
        <p:spPr/>
        <p:txBody>
          <a:bodyPr>
            <a:normAutofit/>
          </a:bodyPr>
          <a:lstStyle/>
          <a:p>
            <a:r>
              <a:rPr lang="en-IN" sz="3600" b="1" dirty="0">
                <a:gradFill flip="none" rotWithShape="1">
                  <a:gsLst>
                    <a:gs pos="28000">
                      <a:prstClr val="white">
                        <a:lumMod val="93000"/>
                      </a:prstClr>
                    </a:gs>
                    <a:gs pos="0">
                      <a:prstClr val="black">
                        <a:lumMod val="25000"/>
                        <a:lumOff val="75000"/>
                      </a:prstClr>
                    </a:gs>
                    <a:gs pos="100000">
                      <a:srgbClr val="94D7E4">
                        <a:lumMod val="0"/>
                        <a:lumOff val="100000"/>
                      </a:srgbClr>
                    </a:gs>
                  </a:gsLst>
                  <a:lin ang="4800000" scaled="0"/>
                  <a:tileRect/>
                </a:gradFill>
                <a:latin typeface="Times New Roman" panose="02020603050405020304" pitchFamily="18" charset="0"/>
                <a:cs typeface="Times New Roman" panose="02020603050405020304" pitchFamily="18" charset="0"/>
              </a:rPr>
              <a:t>Solutions: Fundraising challenges</a:t>
            </a:r>
            <a:endParaRPr lang="en-IN" dirty="0"/>
          </a:p>
        </p:txBody>
      </p:sp>
      <p:sp>
        <p:nvSpPr>
          <p:cNvPr id="3" name="Content Placeholder 2">
            <a:extLst>
              <a:ext uri="{FF2B5EF4-FFF2-40B4-BE49-F238E27FC236}">
                <a16:creationId xmlns:a16="http://schemas.microsoft.com/office/drawing/2014/main" id="{8498C8B6-13AF-5CAD-3038-00F660ED9B47}"/>
              </a:ext>
            </a:extLst>
          </p:cNvPr>
          <p:cNvSpPr>
            <a:spLocks noGrp="1"/>
          </p:cNvSpPr>
          <p:nvPr>
            <p:ph idx="1"/>
          </p:nvPr>
        </p:nvSpPr>
        <p:spPr>
          <a:xfrm>
            <a:off x="1120000" y="1432560"/>
            <a:ext cx="10233800" cy="5425439"/>
          </a:xfrm>
        </p:spPr>
        <p:txBody>
          <a:bodyPr>
            <a:normAutofit fontScale="92500" lnSpcReduction="20000"/>
          </a:bodyPr>
          <a:lstStyle/>
          <a:p>
            <a:r>
              <a:rPr lang="en-US" sz="3000" b="1" dirty="0">
                <a:latin typeface="Times New Roman" panose="02020603050405020304" pitchFamily="18" charset="0"/>
                <a:cs typeface="Times New Roman" panose="02020603050405020304" pitchFamily="18" charset="0"/>
              </a:rPr>
              <a:t>Online platform: connection with communities</a:t>
            </a:r>
          </a:p>
          <a:p>
            <a:pPr marL="457200" lvl="1" indent="0">
              <a:buNone/>
            </a:pPr>
            <a:r>
              <a:rPr lang="en-US" sz="2800" dirty="0">
                <a:latin typeface="Times New Roman" panose="02020603050405020304" pitchFamily="18" charset="0"/>
                <a:cs typeface="Times New Roman" panose="02020603050405020304" pitchFamily="18" charset="0"/>
              </a:rPr>
              <a:t>Even if there are no in-person networking events in your region, you can still take advantage of the digital networking possibilities that are always accessible to help increase your fundraising efforts. On community-driven platforms like as Reddit, Discord, Angel.co, and Indie Hackers, you may be able to find contacts with potential investors. (</a:t>
            </a:r>
            <a:r>
              <a:rPr lang="en-US" sz="2800" dirty="0" err="1">
                <a:latin typeface="Times New Roman" panose="02020603050405020304" pitchFamily="18" charset="0"/>
                <a:cs typeface="Times New Roman" panose="02020603050405020304" pitchFamily="18" charset="0"/>
              </a:rPr>
              <a:t>Jalaja</a:t>
            </a:r>
            <a:r>
              <a:rPr lang="en-US" sz="2800" dirty="0">
                <a:latin typeface="Times New Roman" panose="02020603050405020304" pitchFamily="18" charset="0"/>
                <a:cs typeface="Times New Roman" panose="02020603050405020304" pitchFamily="18" charset="0"/>
              </a:rPr>
              <a:t>, L., 2022)</a:t>
            </a:r>
          </a:p>
          <a:p>
            <a:r>
              <a:rPr lang="en-US" sz="3000" b="1" dirty="0">
                <a:latin typeface="Times New Roman" panose="02020603050405020304" pitchFamily="18" charset="0"/>
                <a:cs typeface="Times New Roman" panose="02020603050405020304" pitchFamily="18" charset="0"/>
              </a:rPr>
              <a:t>Prudent funding</a:t>
            </a:r>
          </a:p>
          <a:p>
            <a:pPr marL="457200" lvl="1" indent="0">
              <a:buNone/>
            </a:pPr>
            <a:r>
              <a:rPr lang="en-US" sz="2800" dirty="0">
                <a:latin typeface="Times New Roman" panose="02020603050405020304" pitchFamily="18" charset="0"/>
                <a:cs typeface="Times New Roman" panose="02020603050405020304" pitchFamily="18" charset="0"/>
              </a:rPr>
              <a:t>After receiving funds, a company owes its shareholders the obligation of spending the capital in accordance with the terms of the investment agreement. It is important for businesses that have made the decision to change their direction to be transparent about their goals. When a company has costly furniture or equipment, it will be challenging to attract investors to the business. They are hoping that the firm will be successful and bring in more earnings so that they may get a raise in the future.</a:t>
            </a:r>
          </a:p>
          <a:p>
            <a:pPr marL="0" indent="0">
              <a:buNone/>
            </a:pPr>
            <a:endParaRPr lang="en-US" dirty="0"/>
          </a:p>
        </p:txBody>
      </p:sp>
    </p:spTree>
    <p:extLst>
      <p:ext uri="{BB962C8B-B14F-4D97-AF65-F5344CB8AC3E}">
        <p14:creationId xmlns:p14="http://schemas.microsoft.com/office/powerpoint/2010/main" val="316642291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173E43-D144-C6C9-9666-9F4B6D852215}"/>
              </a:ext>
            </a:extLst>
          </p:cNvPr>
          <p:cNvSpPr>
            <a:spLocks noGrp="1"/>
          </p:cNvSpPr>
          <p:nvPr>
            <p:ph type="title"/>
          </p:nvPr>
        </p:nvSpPr>
        <p:spPr>
          <a:xfrm>
            <a:off x="838200" y="106045"/>
            <a:ext cx="10515600" cy="1325563"/>
          </a:xfrm>
        </p:spPr>
        <p:txBody>
          <a:bodyPr>
            <a:normAutofit/>
          </a:bodyPr>
          <a:lstStyle/>
          <a:p>
            <a:r>
              <a:rPr lang="en-IN" sz="3600" b="1" dirty="0">
                <a:gradFill flip="none" rotWithShape="1">
                  <a:gsLst>
                    <a:gs pos="28000">
                      <a:prstClr val="white">
                        <a:lumMod val="93000"/>
                      </a:prstClr>
                    </a:gs>
                    <a:gs pos="0">
                      <a:prstClr val="black">
                        <a:lumMod val="25000"/>
                        <a:lumOff val="75000"/>
                      </a:prstClr>
                    </a:gs>
                    <a:gs pos="100000">
                      <a:srgbClr val="94D7E4">
                        <a:lumMod val="0"/>
                        <a:lumOff val="100000"/>
                      </a:srgbClr>
                    </a:gs>
                  </a:gsLst>
                  <a:lin ang="4800000" scaled="0"/>
                  <a:tileRect/>
                </a:gradFill>
                <a:latin typeface="Times New Roman" panose="02020603050405020304" pitchFamily="18" charset="0"/>
                <a:cs typeface="Times New Roman" panose="02020603050405020304" pitchFamily="18" charset="0"/>
              </a:rPr>
              <a:t>Solutions: Fundraising challenges</a:t>
            </a:r>
            <a:endParaRPr lang="en-IN" dirty="0"/>
          </a:p>
        </p:txBody>
      </p:sp>
      <p:sp>
        <p:nvSpPr>
          <p:cNvPr id="3" name="Content Placeholder 2">
            <a:extLst>
              <a:ext uri="{FF2B5EF4-FFF2-40B4-BE49-F238E27FC236}">
                <a16:creationId xmlns:a16="http://schemas.microsoft.com/office/drawing/2014/main" id="{030B65CA-09CC-3727-F1B2-E43FCE050B73}"/>
              </a:ext>
            </a:extLst>
          </p:cNvPr>
          <p:cNvSpPr>
            <a:spLocks noGrp="1"/>
          </p:cNvSpPr>
          <p:nvPr>
            <p:ph idx="1"/>
          </p:nvPr>
        </p:nvSpPr>
        <p:spPr>
          <a:xfrm>
            <a:off x="558828" y="1142048"/>
            <a:ext cx="10794972" cy="4915852"/>
          </a:xfrm>
        </p:spPr>
        <p:txBody>
          <a:bodyPr>
            <a:noAutofit/>
          </a:bodyPr>
          <a:lstStyle/>
          <a:p>
            <a:pPr marL="0" indent="0">
              <a:buNone/>
            </a:pPr>
            <a:r>
              <a:rPr lang="en-US" b="1" dirty="0">
                <a:latin typeface="Times New Roman" panose="02020603050405020304" pitchFamily="18" charset="0"/>
                <a:cs typeface="Times New Roman" panose="02020603050405020304" pitchFamily="18" charset="0"/>
              </a:rPr>
              <a:t>Appropriate Funding Strategy </a:t>
            </a:r>
          </a:p>
          <a:p>
            <a:pPr lvl="1"/>
            <a:r>
              <a:rPr lang="en-US" sz="2600" dirty="0">
                <a:latin typeface="Times New Roman" panose="02020603050405020304" pitchFamily="18" charset="0"/>
                <a:cs typeface="Times New Roman" panose="02020603050405020304" pitchFamily="18" charset="0"/>
              </a:rPr>
              <a:t>Modern entrepreneurs may select from a choice of creative finance options that are suited to their individual requirements. Selecting the most appropriate financing option will boost your likelihood of obtaining the funds. In order to keep your firm solvent, you may need to use a variety of funding strategies.</a:t>
            </a:r>
          </a:p>
          <a:p>
            <a:pPr lvl="1"/>
            <a:r>
              <a:rPr lang="en-US" sz="2600" dirty="0">
                <a:latin typeface="Times New Roman" panose="02020603050405020304" pitchFamily="18" charset="0"/>
                <a:cs typeface="Times New Roman" panose="02020603050405020304" pitchFamily="18" charset="0"/>
              </a:rPr>
              <a:t>It may be tempting to delve into your 401(k) or other savings accounts. In contrast, if things do not go as planned, you will lose your company and your money. Until their firm becomes lucrative, many entrepreneurs prefer to maintain a second job (Garg, M., &amp; Gupta, S., 2022).</a:t>
            </a:r>
          </a:p>
          <a:p>
            <a:pPr lvl="1"/>
            <a:r>
              <a:rPr lang="en-US" sz="2600" dirty="0">
                <a:latin typeface="Times New Roman" panose="02020603050405020304" pitchFamily="18" charset="0"/>
                <a:cs typeface="Times New Roman" panose="02020603050405020304" pitchFamily="18" charset="0"/>
              </a:rPr>
              <a:t>However, you may easily minimize these risks by drafting a formal business plan, similar to the kind used to attract professional investors. The loan must then be handled effectively. Remember to document the parameters of your agreement (including what will occur if you cannot repay the money) and adhere to them.</a:t>
            </a:r>
          </a:p>
        </p:txBody>
      </p:sp>
    </p:spTree>
    <p:extLst>
      <p:ext uri="{BB962C8B-B14F-4D97-AF65-F5344CB8AC3E}">
        <p14:creationId xmlns:p14="http://schemas.microsoft.com/office/powerpoint/2010/main" val="422111466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LIST OF GRANTS AND FUNDING AROUND THE WORLD: FEBRUARY-JULY 2022 | Youth  Opportunities Hub"/>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1833" y="0"/>
            <a:ext cx="12263833"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29485548"/>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spd="slow">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88F970-B69B-CC15-9704-A6B0FBF26E3F}"/>
              </a:ext>
            </a:extLst>
          </p:cNvPr>
          <p:cNvSpPr>
            <a:spLocks noGrp="1"/>
          </p:cNvSpPr>
          <p:nvPr>
            <p:ph type="title"/>
          </p:nvPr>
        </p:nvSpPr>
        <p:spPr/>
        <p:txBody>
          <a:bodyPr>
            <a:normAutofit/>
          </a:bodyPr>
          <a:lstStyle/>
          <a:p>
            <a:r>
              <a:rPr lang="en-US" sz="3600" b="1" dirty="0">
                <a:latin typeface="Times New Roman" panose="02020603050405020304" pitchFamily="18" charset="0"/>
                <a:cs typeface="Times New Roman" panose="02020603050405020304" pitchFamily="18" charset="0"/>
              </a:rPr>
              <a:t>Start-ups: Fundraising Opportunities</a:t>
            </a:r>
            <a:endParaRPr lang="en-IN" sz="3600"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645ABE67-0BD2-9D86-CD1E-BB673F3E1DB3}"/>
              </a:ext>
            </a:extLst>
          </p:cNvPr>
          <p:cNvSpPr>
            <a:spLocks noGrp="1"/>
          </p:cNvSpPr>
          <p:nvPr>
            <p:ph idx="1"/>
          </p:nvPr>
        </p:nvSpPr>
        <p:spPr>
          <a:xfrm>
            <a:off x="680321" y="2336873"/>
            <a:ext cx="10005400" cy="4393536"/>
          </a:xfrm>
        </p:spPr>
        <p:txBody>
          <a:bodyPr>
            <a:normAutofit/>
          </a:bodyPr>
          <a:lstStyle/>
          <a:p>
            <a:pPr marL="0" indent="0">
              <a:buNone/>
            </a:pPr>
            <a:r>
              <a:rPr lang="en-US" b="1" dirty="0">
                <a:latin typeface="Times New Roman" panose="02020603050405020304" pitchFamily="18" charset="0"/>
                <a:cs typeface="Times New Roman" panose="02020603050405020304" pitchFamily="18" charset="0"/>
              </a:rPr>
              <a:t>Performance based funding:</a:t>
            </a:r>
          </a:p>
          <a:p>
            <a:r>
              <a:rPr lang="en-US" sz="2600" dirty="0">
                <a:latin typeface="Times New Roman" panose="02020603050405020304" pitchFamily="18" charset="0"/>
                <a:cs typeface="Times New Roman" panose="02020603050405020304" pitchFamily="18" charset="0"/>
              </a:rPr>
              <a:t>Fundraising, the supporters will be awarded ownership stakes in the company. The vast majority of initiatives that use crowdsourcing are of this kind.</a:t>
            </a:r>
          </a:p>
          <a:p>
            <a:r>
              <a:rPr lang="en-US" sz="2600" dirty="0">
                <a:latin typeface="Times New Roman" panose="02020603050405020304" pitchFamily="18" charset="0"/>
                <a:cs typeface="Times New Roman" panose="02020603050405020304" pitchFamily="18" charset="0"/>
              </a:rPr>
              <a:t>Reward-based finance campaigns are types of fundraising efforts that give contributors or supporters with something in exchange for their contributions (Priestley, M., &amp; </a:t>
            </a:r>
            <a:r>
              <a:rPr lang="en-US" sz="2600" dirty="0" err="1">
                <a:latin typeface="Times New Roman" panose="02020603050405020304" pitchFamily="18" charset="0"/>
                <a:cs typeface="Times New Roman" panose="02020603050405020304" pitchFamily="18" charset="0"/>
              </a:rPr>
              <a:t>Simperl</a:t>
            </a:r>
            <a:r>
              <a:rPr lang="en-US" sz="2600" dirty="0">
                <a:latin typeface="Times New Roman" panose="02020603050405020304" pitchFamily="18" charset="0"/>
                <a:cs typeface="Times New Roman" panose="02020603050405020304" pitchFamily="18" charset="0"/>
              </a:rPr>
              <a:t>, E., 2022).</a:t>
            </a:r>
          </a:p>
          <a:p>
            <a:r>
              <a:rPr lang="en-US" sz="2600" dirty="0">
                <a:latin typeface="Times New Roman" panose="02020603050405020304" pitchFamily="18" charset="0"/>
                <a:cs typeface="Times New Roman" panose="02020603050405020304" pitchFamily="18" charset="0"/>
              </a:rPr>
              <a:t>Those that contribute to a fundraising cause do not do it with the intention of turning a profit or receiving anything in return for their generosity.</a:t>
            </a:r>
          </a:p>
          <a:p>
            <a:pPr marL="0" indent="0">
              <a:buNone/>
            </a:pPr>
            <a:endParaRPr lang="en-US"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09031452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3894A6-B12E-7DB3-0B11-0463F5266E51}"/>
              </a:ext>
            </a:extLst>
          </p:cNvPr>
          <p:cNvSpPr>
            <a:spLocks noGrp="1"/>
          </p:cNvSpPr>
          <p:nvPr>
            <p:ph type="title"/>
          </p:nvPr>
        </p:nvSpPr>
        <p:spPr/>
        <p:txBody>
          <a:bodyPr>
            <a:normAutofit/>
          </a:bodyPr>
          <a:lstStyle/>
          <a:p>
            <a:r>
              <a:rPr lang="en-US" sz="3600" b="1" dirty="0">
                <a:gradFill flip="none" rotWithShape="1">
                  <a:gsLst>
                    <a:gs pos="28000">
                      <a:prstClr val="white">
                        <a:lumMod val="93000"/>
                      </a:prstClr>
                    </a:gs>
                    <a:gs pos="0">
                      <a:prstClr val="black">
                        <a:lumMod val="25000"/>
                        <a:lumOff val="75000"/>
                      </a:prstClr>
                    </a:gs>
                    <a:gs pos="100000">
                      <a:srgbClr val="94D7E4">
                        <a:lumMod val="0"/>
                        <a:lumOff val="100000"/>
                      </a:srgbClr>
                    </a:gs>
                  </a:gsLst>
                  <a:lin ang="4800000" scaled="0"/>
                  <a:tileRect/>
                </a:gradFill>
                <a:latin typeface="Times New Roman" panose="02020603050405020304" pitchFamily="18" charset="0"/>
                <a:cs typeface="Times New Roman" panose="02020603050405020304" pitchFamily="18" charset="0"/>
              </a:rPr>
              <a:t>Start-ups: Fundraising Opportunities</a:t>
            </a:r>
            <a:endParaRPr lang="en-IN" dirty="0"/>
          </a:p>
        </p:txBody>
      </p:sp>
      <p:sp>
        <p:nvSpPr>
          <p:cNvPr id="3" name="Content Placeholder 2">
            <a:extLst>
              <a:ext uri="{FF2B5EF4-FFF2-40B4-BE49-F238E27FC236}">
                <a16:creationId xmlns:a16="http://schemas.microsoft.com/office/drawing/2014/main" id="{AA5EE342-D74F-EE11-97CA-865654E477C4}"/>
              </a:ext>
            </a:extLst>
          </p:cNvPr>
          <p:cNvSpPr>
            <a:spLocks noGrp="1"/>
          </p:cNvSpPr>
          <p:nvPr>
            <p:ph idx="1"/>
          </p:nvPr>
        </p:nvSpPr>
        <p:spPr>
          <a:xfrm>
            <a:off x="595257" y="2336872"/>
            <a:ext cx="10154257" cy="4244681"/>
          </a:xfrm>
        </p:spPr>
        <p:txBody>
          <a:bodyPr>
            <a:normAutofit fontScale="25000" lnSpcReduction="20000"/>
          </a:bodyPr>
          <a:lstStyle/>
          <a:p>
            <a:pPr marL="0" indent="0">
              <a:buNone/>
            </a:pPr>
            <a:r>
              <a:rPr lang="en-US" sz="11200" b="1" dirty="0">
                <a:latin typeface="Times New Roman" panose="02020603050405020304" pitchFamily="18" charset="0"/>
                <a:cs typeface="Times New Roman" panose="02020603050405020304" pitchFamily="18" charset="0"/>
              </a:rPr>
              <a:t>Angel investment</a:t>
            </a:r>
          </a:p>
          <a:p>
            <a:r>
              <a:rPr lang="en-US" sz="10400" dirty="0">
                <a:latin typeface="Times New Roman" panose="02020603050405020304" pitchFamily="18" charset="0"/>
                <a:cs typeface="Times New Roman" panose="02020603050405020304" pitchFamily="18" charset="0"/>
              </a:rPr>
              <a:t>The maxim "high risk, large reward" serves as the foundation for angel investing as a practice. Angel investors are looking for companies that have a strong potential for growth, since this will allow them to return their original investments and make additional profits. In the event that it is deemed required, a one-time investment may be made (Priestley, M., &amp; </a:t>
            </a:r>
            <a:r>
              <a:rPr lang="en-US" sz="10400" dirty="0" err="1">
                <a:latin typeface="Times New Roman" panose="02020603050405020304" pitchFamily="18" charset="0"/>
                <a:cs typeface="Times New Roman" panose="02020603050405020304" pitchFamily="18" charset="0"/>
              </a:rPr>
              <a:t>Simperl</a:t>
            </a:r>
            <a:r>
              <a:rPr lang="en-US" sz="10400" dirty="0">
                <a:latin typeface="Times New Roman" panose="02020603050405020304" pitchFamily="18" charset="0"/>
                <a:cs typeface="Times New Roman" panose="02020603050405020304" pitchFamily="18" charset="0"/>
              </a:rPr>
              <a:t>, E., 2022).</a:t>
            </a:r>
          </a:p>
          <a:p>
            <a:r>
              <a:rPr lang="en-US" sz="10400" dirty="0">
                <a:latin typeface="Times New Roman" panose="02020603050405020304" pitchFamily="18" charset="0"/>
                <a:cs typeface="Times New Roman" panose="02020603050405020304" pitchFamily="18" charset="0"/>
              </a:rPr>
              <a:t>Angel investors have the option of playing either a broad role or a position that is more narrowly focused inside the company, depending on their preferences. Angel investors may be individuals who pool their resources to support firms in certain industry or geographic areas. It's possible to find rich friends and family members who are interested in becoming angel investors. </a:t>
            </a:r>
          </a:p>
        </p:txBody>
      </p:sp>
    </p:spTree>
    <p:extLst>
      <p:ext uri="{BB962C8B-B14F-4D97-AF65-F5344CB8AC3E}">
        <p14:creationId xmlns:p14="http://schemas.microsoft.com/office/powerpoint/2010/main" val="370447212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9677E5-A440-0B70-B474-9189912ED0F3}"/>
              </a:ext>
            </a:extLst>
          </p:cNvPr>
          <p:cNvSpPr>
            <a:spLocks noGrp="1"/>
          </p:cNvSpPr>
          <p:nvPr>
            <p:ph type="title"/>
          </p:nvPr>
        </p:nvSpPr>
        <p:spPr>
          <a:xfrm>
            <a:off x="838200" y="365125"/>
            <a:ext cx="10515600" cy="864585"/>
          </a:xfrm>
        </p:spPr>
        <p:txBody>
          <a:bodyPr>
            <a:normAutofit/>
          </a:bodyPr>
          <a:lstStyle/>
          <a:p>
            <a:r>
              <a:rPr lang="en-US" sz="3600" b="1" dirty="0">
                <a:gradFill flip="none" rotWithShape="1">
                  <a:gsLst>
                    <a:gs pos="28000">
                      <a:prstClr val="white">
                        <a:lumMod val="93000"/>
                      </a:prstClr>
                    </a:gs>
                    <a:gs pos="0">
                      <a:prstClr val="black">
                        <a:lumMod val="25000"/>
                        <a:lumOff val="75000"/>
                      </a:prstClr>
                    </a:gs>
                    <a:gs pos="100000">
                      <a:srgbClr val="94D7E4">
                        <a:lumMod val="0"/>
                        <a:lumOff val="100000"/>
                      </a:srgbClr>
                    </a:gs>
                  </a:gsLst>
                  <a:lin ang="4800000" scaled="0"/>
                  <a:tileRect/>
                </a:gradFill>
                <a:latin typeface="Times New Roman" panose="02020603050405020304" pitchFamily="18" charset="0"/>
                <a:cs typeface="Times New Roman" panose="02020603050405020304" pitchFamily="18" charset="0"/>
              </a:rPr>
              <a:t>Start-ups: Fundraising Opportunities</a:t>
            </a:r>
            <a:endParaRPr lang="en-IN" dirty="0"/>
          </a:p>
        </p:txBody>
      </p:sp>
      <p:sp>
        <p:nvSpPr>
          <p:cNvPr id="3" name="Content Placeholder 2">
            <a:extLst>
              <a:ext uri="{FF2B5EF4-FFF2-40B4-BE49-F238E27FC236}">
                <a16:creationId xmlns:a16="http://schemas.microsoft.com/office/drawing/2014/main" id="{9851083E-1E1F-6414-0BC0-A003D98FAEB9}"/>
              </a:ext>
            </a:extLst>
          </p:cNvPr>
          <p:cNvSpPr>
            <a:spLocks noGrp="1"/>
          </p:cNvSpPr>
          <p:nvPr>
            <p:ph idx="1"/>
          </p:nvPr>
        </p:nvSpPr>
        <p:spPr>
          <a:xfrm>
            <a:off x="148856" y="1229710"/>
            <a:ext cx="10896600" cy="3750224"/>
          </a:xfrm>
        </p:spPr>
        <p:txBody>
          <a:bodyPr>
            <a:noAutofit/>
          </a:bodyPr>
          <a:lstStyle/>
          <a:p>
            <a:pPr marL="0" indent="0">
              <a:buNone/>
            </a:pPr>
            <a:r>
              <a:rPr lang="en-US" b="1" dirty="0">
                <a:latin typeface="Times New Roman" panose="02020603050405020304" pitchFamily="18" charset="0"/>
                <a:cs typeface="Times New Roman" panose="02020603050405020304" pitchFamily="18" charset="0"/>
              </a:rPr>
              <a:t>Venture capital</a:t>
            </a:r>
          </a:p>
          <a:p>
            <a:r>
              <a:rPr lang="en-US" sz="2600" dirty="0">
                <a:latin typeface="Times New Roman" panose="02020603050405020304" pitchFamily="18" charset="0"/>
                <a:cs typeface="Times New Roman" panose="02020603050405020304" pitchFamily="18" charset="0"/>
              </a:rPr>
              <a:t>Companies that are seen as having great potential for significant long-term development are eligible to receive funding in the form of private equity known as venture capital (VC). A group of knowledgeable individuals put created a portfolio of prospective company owners using the money from these funds and pooled it together. This kind of capital is sought after by both newly founded companies that have big expectations for the future as well as existing companies who have ambitions to expand. (</a:t>
            </a:r>
            <a:r>
              <a:rPr lang="en-US" sz="2600" dirty="0" err="1">
                <a:latin typeface="Times New Roman" panose="02020603050405020304" pitchFamily="18" charset="0"/>
                <a:cs typeface="Times New Roman" panose="02020603050405020304" pitchFamily="18" charset="0"/>
              </a:rPr>
              <a:t>Naiki</a:t>
            </a:r>
            <a:r>
              <a:rPr lang="en-US" sz="2600" dirty="0">
                <a:latin typeface="Times New Roman" panose="02020603050405020304" pitchFamily="18" charset="0"/>
                <a:cs typeface="Times New Roman" panose="02020603050405020304" pitchFamily="18" charset="0"/>
              </a:rPr>
              <a:t>, E., &amp; </a:t>
            </a:r>
            <a:r>
              <a:rPr lang="en-US" sz="2600" dirty="0" err="1">
                <a:latin typeface="Times New Roman" panose="02020603050405020304" pitchFamily="18" charset="0"/>
                <a:cs typeface="Times New Roman" panose="02020603050405020304" pitchFamily="18" charset="0"/>
              </a:rPr>
              <a:t>Ogane</a:t>
            </a:r>
            <a:r>
              <a:rPr lang="en-US" sz="2600" dirty="0">
                <a:latin typeface="Times New Roman" panose="02020603050405020304" pitchFamily="18" charset="0"/>
                <a:cs typeface="Times New Roman" panose="02020603050405020304" pitchFamily="18" charset="0"/>
              </a:rPr>
              <a:t>, Y., 2022).</a:t>
            </a:r>
          </a:p>
          <a:p>
            <a:pPr lvl="1">
              <a:lnSpc>
                <a:spcPct val="100000"/>
              </a:lnSpc>
            </a:pPr>
            <a:r>
              <a:rPr lang="en-US" sz="2600" dirty="0">
                <a:latin typeface="Times New Roman" panose="02020603050405020304" pitchFamily="18" charset="0"/>
                <a:cs typeface="Times New Roman" panose="02020603050405020304" pitchFamily="18" charset="0"/>
              </a:rPr>
              <a:t>The viability of a company concept is evaluated via the use of seed capital, which serves this function.</a:t>
            </a:r>
          </a:p>
          <a:p>
            <a:pPr lvl="1">
              <a:lnSpc>
                <a:spcPct val="100000"/>
              </a:lnSpc>
            </a:pPr>
            <a:r>
              <a:rPr lang="en-US" sz="2600" dirty="0">
                <a:latin typeface="Times New Roman" panose="02020603050405020304" pitchFamily="18" charset="0"/>
                <a:cs typeface="Times New Roman" panose="02020603050405020304" pitchFamily="18" charset="0"/>
              </a:rPr>
              <a:t>The funds that are invested in the beginning will be used to finance the marketing and development of the product.</a:t>
            </a:r>
          </a:p>
          <a:p>
            <a:pPr lvl="1">
              <a:lnSpc>
                <a:spcPct val="100000"/>
              </a:lnSpc>
            </a:pPr>
            <a:r>
              <a:rPr lang="en-US" sz="2600" dirty="0">
                <a:latin typeface="Times New Roman" panose="02020603050405020304" pitchFamily="18" charset="0"/>
                <a:cs typeface="Times New Roman" panose="02020603050405020304" pitchFamily="18" charset="0"/>
              </a:rPr>
              <a:t>The initial investment is sufficient to cover all costs associated with production and sales.</a:t>
            </a:r>
          </a:p>
          <a:p>
            <a:pPr marL="0" indent="0">
              <a:buNone/>
            </a:pPr>
            <a:endParaRPr lang="en-IN" sz="2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19635739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E52411-3AA9-64A5-8291-444012003CBF}"/>
              </a:ext>
            </a:extLst>
          </p:cNvPr>
          <p:cNvSpPr>
            <a:spLocks noGrp="1"/>
          </p:cNvSpPr>
          <p:nvPr>
            <p:ph type="title"/>
          </p:nvPr>
        </p:nvSpPr>
        <p:spPr/>
        <p:txBody>
          <a:bodyPr>
            <a:normAutofit/>
          </a:bodyPr>
          <a:lstStyle/>
          <a:p>
            <a:r>
              <a:rPr lang="en-US" sz="3600" b="1" dirty="0">
                <a:gradFill flip="none" rotWithShape="1">
                  <a:gsLst>
                    <a:gs pos="28000">
                      <a:prstClr val="white">
                        <a:lumMod val="93000"/>
                      </a:prstClr>
                    </a:gs>
                    <a:gs pos="0">
                      <a:prstClr val="black">
                        <a:lumMod val="25000"/>
                        <a:lumOff val="75000"/>
                      </a:prstClr>
                    </a:gs>
                    <a:gs pos="100000">
                      <a:srgbClr val="94D7E4">
                        <a:lumMod val="0"/>
                        <a:lumOff val="100000"/>
                      </a:srgbClr>
                    </a:gs>
                  </a:gsLst>
                  <a:lin ang="4800000" scaled="0"/>
                  <a:tileRect/>
                </a:gradFill>
                <a:latin typeface="Times New Roman" panose="02020603050405020304" pitchFamily="18" charset="0"/>
                <a:cs typeface="Times New Roman" panose="02020603050405020304" pitchFamily="18" charset="0"/>
              </a:rPr>
              <a:t>Start-ups: Fundraising Opportunities</a:t>
            </a:r>
            <a:endParaRPr lang="en-IN" dirty="0"/>
          </a:p>
        </p:txBody>
      </p:sp>
      <p:sp>
        <p:nvSpPr>
          <p:cNvPr id="3" name="Content Placeholder 2">
            <a:extLst>
              <a:ext uri="{FF2B5EF4-FFF2-40B4-BE49-F238E27FC236}">
                <a16:creationId xmlns:a16="http://schemas.microsoft.com/office/drawing/2014/main" id="{60BB30DE-10EA-48A9-5958-14163E32E596}"/>
              </a:ext>
            </a:extLst>
          </p:cNvPr>
          <p:cNvSpPr>
            <a:spLocks noGrp="1"/>
          </p:cNvSpPr>
          <p:nvPr>
            <p:ph idx="1"/>
          </p:nvPr>
        </p:nvSpPr>
        <p:spPr>
          <a:xfrm>
            <a:off x="680321" y="2336873"/>
            <a:ext cx="10558293" cy="4265946"/>
          </a:xfrm>
        </p:spPr>
        <p:txBody>
          <a:bodyPr>
            <a:normAutofit fontScale="77500" lnSpcReduction="20000"/>
          </a:bodyPr>
          <a:lstStyle/>
          <a:p>
            <a:pPr marL="0" indent="0">
              <a:buNone/>
            </a:pPr>
            <a:r>
              <a:rPr lang="en-US" sz="3600" b="1" dirty="0">
                <a:latin typeface="Times New Roman" panose="02020603050405020304" pitchFamily="18" charset="0"/>
                <a:cs typeface="Times New Roman" panose="02020603050405020304" pitchFamily="18" charset="0"/>
              </a:rPr>
              <a:t>Crowdfunding:</a:t>
            </a:r>
          </a:p>
          <a:p>
            <a:r>
              <a:rPr lang="en-US" sz="3100" dirty="0">
                <a:latin typeface="Times New Roman" panose="02020603050405020304" pitchFamily="18" charset="0"/>
                <a:cs typeface="Times New Roman" panose="02020603050405020304" pitchFamily="18" charset="0"/>
              </a:rPr>
              <a:t>The term "crowdfunding" refers to a way of financing a project or venture by soliciting monetary donations from a large number of individuals for a variety of online causes. When approaching potential investors with a company proposal, this is an excellent tactic to use. Crowdfunding, which may be done on a variety of online platforms, can be used UK to facilitate the launch of new enterprises and new businesses in the country (</a:t>
            </a:r>
            <a:r>
              <a:rPr lang="en-US" sz="3100" dirty="0" err="1">
                <a:latin typeface="Times New Roman" panose="02020603050405020304" pitchFamily="18" charset="0"/>
                <a:cs typeface="Times New Roman" panose="02020603050405020304" pitchFamily="18" charset="0"/>
              </a:rPr>
              <a:t>Naiki</a:t>
            </a:r>
            <a:r>
              <a:rPr lang="en-US" sz="3100" dirty="0">
                <a:latin typeface="Times New Roman" panose="02020603050405020304" pitchFamily="18" charset="0"/>
                <a:cs typeface="Times New Roman" panose="02020603050405020304" pitchFamily="18" charset="0"/>
              </a:rPr>
              <a:t>, E., &amp; </a:t>
            </a:r>
            <a:r>
              <a:rPr lang="en-US" sz="3100" dirty="0" err="1">
                <a:latin typeface="Times New Roman" panose="02020603050405020304" pitchFamily="18" charset="0"/>
                <a:cs typeface="Times New Roman" panose="02020603050405020304" pitchFamily="18" charset="0"/>
              </a:rPr>
              <a:t>Ogane</a:t>
            </a:r>
            <a:r>
              <a:rPr lang="en-US" sz="3100" dirty="0">
                <a:latin typeface="Times New Roman" panose="02020603050405020304" pitchFamily="18" charset="0"/>
                <a:cs typeface="Times New Roman" panose="02020603050405020304" pitchFamily="18" charset="0"/>
              </a:rPr>
              <a:t>, Y., 2022).</a:t>
            </a:r>
          </a:p>
          <a:p>
            <a:r>
              <a:rPr lang="en-US" sz="3100" dirty="0">
                <a:latin typeface="Times New Roman" panose="02020603050405020304" pitchFamily="18" charset="0"/>
                <a:cs typeface="Times New Roman" panose="02020603050405020304" pitchFamily="18" charset="0"/>
              </a:rPr>
              <a:t>The typical time period of several months that is needed to create a corporation might be cut down significantly by this method. Crowdfunding is often used for the following kinds of projects:</a:t>
            </a:r>
          </a:p>
          <a:p>
            <a:r>
              <a:rPr lang="en-US" sz="3100" dirty="0">
                <a:latin typeface="Times New Roman" panose="02020603050405020304" pitchFamily="18" charset="0"/>
                <a:cs typeface="Times New Roman" panose="02020603050405020304" pitchFamily="18" charset="0"/>
              </a:rPr>
              <a:t>Crowdfunding for charitable</a:t>
            </a:r>
          </a:p>
          <a:p>
            <a:r>
              <a:rPr lang="en-US" sz="3100" dirty="0">
                <a:latin typeface="Times New Roman" panose="02020603050405020304" pitchFamily="18" charset="0"/>
                <a:cs typeface="Times New Roman" panose="02020603050405020304" pitchFamily="18" charset="0"/>
              </a:rPr>
              <a:t>Funding via the use of equity</a:t>
            </a:r>
          </a:p>
          <a:p>
            <a:r>
              <a:rPr lang="en-US" sz="3100" dirty="0">
                <a:latin typeface="Times New Roman" panose="02020603050405020304" pitchFamily="18" charset="0"/>
                <a:cs typeface="Times New Roman" panose="02020603050405020304" pitchFamily="18" charset="0"/>
              </a:rPr>
              <a:t>Funding that is contingent on performance</a:t>
            </a:r>
          </a:p>
          <a:p>
            <a:endParaRPr lang="en-US" dirty="0"/>
          </a:p>
          <a:p>
            <a:pPr marL="0" indent="0">
              <a:buNone/>
            </a:pPr>
            <a:endParaRPr lang="en-IN" dirty="0"/>
          </a:p>
          <a:p>
            <a:pPr marL="0" indent="0">
              <a:buNone/>
            </a:pPr>
            <a:endParaRPr lang="en-IN" dirty="0"/>
          </a:p>
        </p:txBody>
      </p:sp>
    </p:spTree>
    <p:extLst>
      <p:ext uri="{BB962C8B-B14F-4D97-AF65-F5344CB8AC3E}">
        <p14:creationId xmlns:p14="http://schemas.microsoft.com/office/powerpoint/2010/main" val="25567558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E95E3B-7C68-A312-BBB5-A19F57E129B2}"/>
              </a:ext>
            </a:extLst>
          </p:cNvPr>
          <p:cNvSpPr>
            <a:spLocks noGrp="1"/>
          </p:cNvSpPr>
          <p:nvPr>
            <p:ph type="title"/>
          </p:nvPr>
        </p:nvSpPr>
        <p:spPr/>
        <p:txBody>
          <a:bodyPr>
            <a:normAutofit/>
          </a:bodyPr>
          <a:lstStyle/>
          <a:p>
            <a:r>
              <a:rPr lang="en-US" sz="3600" b="1" dirty="0">
                <a:gradFill flip="none" rotWithShape="1">
                  <a:gsLst>
                    <a:gs pos="28000">
                      <a:prstClr val="white">
                        <a:lumMod val="93000"/>
                      </a:prstClr>
                    </a:gs>
                    <a:gs pos="0">
                      <a:prstClr val="black">
                        <a:lumMod val="25000"/>
                        <a:lumOff val="75000"/>
                      </a:prstClr>
                    </a:gs>
                    <a:gs pos="100000">
                      <a:srgbClr val="94D7E4">
                        <a:lumMod val="0"/>
                        <a:lumOff val="100000"/>
                      </a:srgbClr>
                    </a:gs>
                  </a:gsLst>
                  <a:lin ang="4800000" scaled="0"/>
                  <a:tileRect/>
                </a:gradFill>
                <a:latin typeface="Times New Roman" panose="02020603050405020304" pitchFamily="18" charset="0"/>
                <a:cs typeface="Times New Roman" panose="02020603050405020304" pitchFamily="18" charset="0"/>
              </a:rPr>
              <a:t>Start-ups: Fundraising Opportunities</a:t>
            </a:r>
            <a:endParaRPr lang="en-IN" dirty="0"/>
          </a:p>
        </p:txBody>
      </p:sp>
      <p:sp>
        <p:nvSpPr>
          <p:cNvPr id="3" name="Content Placeholder 2">
            <a:extLst>
              <a:ext uri="{FF2B5EF4-FFF2-40B4-BE49-F238E27FC236}">
                <a16:creationId xmlns:a16="http://schemas.microsoft.com/office/drawing/2014/main" id="{4A45C216-FFD7-5E91-AB94-9680E340E002}"/>
              </a:ext>
            </a:extLst>
          </p:cNvPr>
          <p:cNvSpPr>
            <a:spLocks noGrp="1"/>
          </p:cNvSpPr>
          <p:nvPr>
            <p:ph idx="1"/>
          </p:nvPr>
        </p:nvSpPr>
        <p:spPr>
          <a:xfrm>
            <a:off x="896717" y="2054225"/>
            <a:ext cx="10233800" cy="4803775"/>
          </a:xfrm>
        </p:spPr>
        <p:txBody>
          <a:bodyPr>
            <a:normAutofit/>
          </a:bodyPr>
          <a:lstStyle/>
          <a:p>
            <a:pPr marL="0" indent="0">
              <a:buNone/>
            </a:pPr>
            <a:r>
              <a:rPr lang="en-US" dirty="0"/>
              <a:t> </a:t>
            </a:r>
            <a:r>
              <a:rPr lang="en-US" sz="3000" b="1" dirty="0">
                <a:latin typeface="Times New Roman" panose="02020603050405020304" pitchFamily="18" charset="0"/>
                <a:cs typeface="Times New Roman" panose="02020603050405020304" pitchFamily="18" charset="0"/>
              </a:rPr>
              <a:t>Bootstrapping:</a:t>
            </a:r>
          </a:p>
          <a:p>
            <a:r>
              <a:rPr lang="en-US" dirty="0">
                <a:latin typeface="Times New Roman" panose="02020603050405020304" pitchFamily="18" charset="0"/>
                <a:cs typeface="Times New Roman" panose="02020603050405020304" pitchFamily="18" charset="0"/>
              </a:rPr>
              <a:t>The process of funding one's pursuits through one's own resources and social connections is referred to as "bootstrapping." Everything that comes out of my own pocket, whether it savings, gifts, or debt, is what I have in mind when I say this. When the initial requirements of the organization are not very stringent, this is an excellent course of action to take (Wade, C., 2022).</a:t>
            </a:r>
          </a:p>
          <a:p>
            <a:r>
              <a:rPr lang="en-US" dirty="0">
                <a:latin typeface="Times New Roman" panose="02020603050405020304" pitchFamily="18" charset="0"/>
                <a:cs typeface="Times New Roman" panose="02020603050405020304" pitchFamily="18" charset="0"/>
              </a:rPr>
              <a:t>Bootstrapping, on the other hand, exposes businesses to the possibility of severe financial difficulties and perhaps full bankruptcy. There is a need for consistent overtime, and there is the potential for confrontation with equity investors. If a new business has a large number of clients, it may be able to cover its operating costs with the revenue it generates. In order for them to grow, they would need to get financing in the form of loans or venture capital.</a:t>
            </a:r>
          </a:p>
          <a:p>
            <a:pPr marL="0" indent="0">
              <a:buNone/>
            </a:pPr>
            <a:endParaRPr lang="en-IN" dirty="0"/>
          </a:p>
        </p:txBody>
      </p:sp>
    </p:spTree>
    <p:extLst>
      <p:ext uri="{BB962C8B-B14F-4D97-AF65-F5344CB8AC3E}">
        <p14:creationId xmlns:p14="http://schemas.microsoft.com/office/powerpoint/2010/main" val="103627340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81C70D-8A4A-F8B7-C2D6-9DF1D0FD143E}"/>
              </a:ext>
            </a:extLst>
          </p:cNvPr>
          <p:cNvSpPr>
            <a:spLocks noGrp="1"/>
          </p:cNvSpPr>
          <p:nvPr>
            <p:ph type="title"/>
          </p:nvPr>
        </p:nvSpPr>
        <p:spPr/>
        <p:txBody>
          <a:bodyPr>
            <a:normAutofit/>
          </a:bodyPr>
          <a:lstStyle/>
          <a:p>
            <a:r>
              <a:rPr lang="en-US" sz="3600" b="1" dirty="0">
                <a:gradFill flip="none" rotWithShape="1">
                  <a:gsLst>
                    <a:gs pos="28000">
                      <a:prstClr val="white">
                        <a:lumMod val="93000"/>
                      </a:prstClr>
                    </a:gs>
                    <a:gs pos="0">
                      <a:prstClr val="black">
                        <a:lumMod val="25000"/>
                        <a:lumOff val="75000"/>
                      </a:prstClr>
                    </a:gs>
                    <a:gs pos="100000">
                      <a:srgbClr val="94D7E4">
                        <a:lumMod val="0"/>
                        <a:lumOff val="100000"/>
                      </a:srgbClr>
                    </a:gs>
                  </a:gsLst>
                  <a:lin ang="4800000" scaled="0"/>
                  <a:tileRect/>
                </a:gradFill>
                <a:latin typeface="Times New Roman" panose="02020603050405020304" pitchFamily="18" charset="0"/>
                <a:cs typeface="Times New Roman" panose="02020603050405020304" pitchFamily="18" charset="0"/>
              </a:rPr>
              <a:t>Start-ups: Fundraising Opportunities</a:t>
            </a:r>
            <a:endParaRPr lang="en-IN" dirty="0"/>
          </a:p>
        </p:txBody>
      </p:sp>
      <p:sp>
        <p:nvSpPr>
          <p:cNvPr id="3" name="Content Placeholder 2">
            <a:extLst>
              <a:ext uri="{FF2B5EF4-FFF2-40B4-BE49-F238E27FC236}">
                <a16:creationId xmlns:a16="http://schemas.microsoft.com/office/drawing/2014/main" id="{94D966B1-0C5F-87BF-4F7B-A71C84AFB2B1}"/>
              </a:ext>
            </a:extLst>
          </p:cNvPr>
          <p:cNvSpPr>
            <a:spLocks noGrp="1"/>
          </p:cNvSpPr>
          <p:nvPr>
            <p:ph idx="1"/>
          </p:nvPr>
        </p:nvSpPr>
        <p:spPr>
          <a:xfrm>
            <a:off x="548640" y="2170748"/>
            <a:ext cx="10805160" cy="4687252"/>
          </a:xfrm>
        </p:spPr>
        <p:txBody>
          <a:bodyPr>
            <a:normAutofit/>
          </a:bodyPr>
          <a:lstStyle/>
          <a:p>
            <a:pPr marL="0" indent="0">
              <a:buNone/>
            </a:pPr>
            <a:r>
              <a:rPr lang="en-US" b="1" dirty="0">
                <a:latin typeface="Times New Roman" panose="02020603050405020304" pitchFamily="18" charset="0"/>
                <a:cs typeface="Times New Roman" panose="02020603050405020304" pitchFamily="18" charset="0"/>
              </a:rPr>
              <a:t>Using the Funds Effectively</a:t>
            </a:r>
          </a:p>
          <a:p>
            <a:pPr marL="0" indent="0">
              <a:buNone/>
            </a:pPr>
            <a:r>
              <a:rPr lang="en-US" sz="2600" dirty="0">
                <a:latin typeface="Times New Roman" panose="02020603050405020304" pitchFamily="18" charset="0"/>
                <a:cs typeface="Times New Roman" panose="02020603050405020304" pitchFamily="18" charset="0"/>
              </a:rPr>
              <a:t>You have an obligation to manage the money you receive from investors responsibly and in line with your agreements. It would be challenging to draw in investors if your business has expensive equipment or infrastructure. They anticipate that your company will expand and flourish to the point where they can make a healthy profit (Wade, C., 2022).</a:t>
            </a:r>
          </a:p>
          <a:p>
            <a:pPr lvl="1"/>
            <a:r>
              <a:rPr lang="en-US" sz="2600" dirty="0">
                <a:latin typeface="Times New Roman" panose="02020603050405020304" pitchFamily="18" charset="0"/>
                <a:cs typeface="Times New Roman" panose="02020603050405020304" pitchFamily="18" charset="0"/>
              </a:rPr>
              <a:t> Maintain the company's expansion initiatives.</a:t>
            </a:r>
          </a:p>
          <a:p>
            <a:pPr lvl="1"/>
            <a:r>
              <a:rPr lang="en-US" sz="2600" dirty="0">
                <a:latin typeface="Times New Roman" panose="02020603050405020304" pitchFamily="18" charset="0"/>
                <a:cs typeface="Times New Roman" panose="02020603050405020304" pitchFamily="18" charset="0"/>
              </a:rPr>
              <a:t> Invest wisely in the requirements of the company.</a:t>
            </a:r>
          </a:p>
          <a:p>
            <a:pPr lvl="1"/>
            <a:r>
              <a:rPr lang="en-US" sz="2600" dirty="0">
                <a:latin typeface="Times New Roman" panose="02020603050405020304" pitchFamily="18" charset="0"/>
                <a:cs typeface="Times New Roman" panose="02020603050405020304" pitchFamily="18" charset="0"/>
              </a:rPr>
              <a:t>Be sincere with your financial backers.</a:t>
            </a:r>
          </a:p>
          <a:p>
            <a:pPr marL="0" indent="0">
              <a:buNone/>
            </a:pPr>
            <a:endParaRPr lang="en-US" dirty="0"/>
          </a:p>
        </p:txBody>
      </p:sp>
    </p:spTree>
    <p:extLst>
      <p:ext uri="{BB962C8B-B14F-4D97-AF65-F5344CB8AC3E}">
        <p14:creationId xmlns:p14="http://schemas.microsoft.com/office/powerpoint/2010/main" val="224494715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84B43F-3BD7-A34A-74FD-6CBEC9984B34}"/>
              </a:ext>
            </a:extLst>
          </p:cNvPr>
          <p:cNvSpPr>
            <a:spLocks noGrp="1"/>
          </p:cNvSpPr>
          <p:nvPr>
            <p:ph type="title"/>
          </p:nvPr>
        </p:nvSpPr>
        <p:spPr/>
        <p:txBody>
          <a:bodyPr>
            <a:normAutofit/>
          </a:bodyPr>
          <a:lstStyle/>
          <a:p>
            <a:r>
              <a:rPr lang="en-IN" sz="3600" b="1" dirty="0">
                <a:latin typeface="Times New Roman" panose="02020603050405020304" pitchFamily="18" charset="0"/>
                <a:cs typeface="Times New Roman" panose="02020603050405020304" pitchFamily="18" charset="0"/>
              </a:rPr>
              <a:t>Conclusion</a:t>
            </a:r>
          </a:p>
        </p:txBody>
      </p:sp>
      <p:sp>
        <p:nvSpPr>
          <p:cNvPr id="3" name="Content Placeholder 2">
            <a:extLst>
              <a:ext uri="{FF2B5EF4-FFF2-40B4-BE49-F238E27FC236}">
                <a16:creationId xmlns:a16="http://schemas.microsoft.com/office/drawing/2014/main" id="{29243EBB-D182-613C-27D7-724185625CBD}"/>
              </a:ext>
            </a:extLst>
          </p:cNvPr>
          <p:cNvSpPr>
            <a:spLocks noGrp="1"/>
          </p:cNvSpPr>
          <p:nvPr>
            <p:ph idx="1"/>
          </p:nvPr>
        </p:nvSpPr>
        <p:spPr/>
        <p:txBody>
          <a:bodyPr>
            <a:normAutofit/>
          </a:bodyPr>
          <a:lstStyle/>
          <a:p>
            <a:r>
              <a:rPr lang="en-US" sz="2600" dirty="0">
                <a:latin typeface="Times New Roman" panose="02020603050405020304" pitchFamily="18" charset="0"/>
                <a:cs typeface="Times New Roman" panose="02020603050405020304" pitchFamily="18" charset="0"/>
              </a:rPr>
              <a:t>The goal of this presentation is to describe the challenges that startups face while attempting to get funding for their first business.</a:t>
            </a:r>
          </a:p>
          <a:p>
            <a:r>
              <a:rPr lang="en-US" sz="2600" dirty="0">
                <a:latin typeface="Times New Roman" panose="02020603050405020304" pitchFamily="18" charset="0"/>
                <a:cs typeface="Times New Roman" panose="02020603050405020304" pitchFamily="18" charset="0"/>
              </a:rPr>
              <a:t>Detailed explanations of startup challenges and their solutions are provided.  </a:t>
            </a:r>
          </a:p>
          <a:p>
            <a:r>
              <a:rPr lang="en-US" sz="2600" dirty="0">
                <a:latin typeface="Times New Roman" panose="02020603050405020304" pitchFamily="18" charset="0"/>
                <a:cs typeface="Times New Roman" panose="02020603050405020304" pitchFamily="18" charset="0"/>
              </a:rPr>
              <a:t>Also the fundraising opportunities for start-up are provided.</a:t>
            </a:r>
          </a:p>
          <a:p>
            <a:r>
              <a:rPr lang="en-US" sz="2600" dirty="0">
                <a:latin typeface="Times New Roman" panose="02020603050405020304" pitchFamily="18" charset="0"/>
                <a:cs typeface="Times New Roman" panose="02020603050405020304" pitchFamily="18" charset="0"/>
              </a:rPr>
              <a:t>This includes a variety of channels via which startups might get first funding (Wade, C., 2022).</a:t>
            </a:r>
          </a:p>
          <a:p>
            <a:endParaRPr lang="en-IN" sz="26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00442517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DD7C58-A41C-F82A-3974-AAD1154622C5}"/>
              </a:ext>
            </a:extLst>
          </p:cNvPr>
          <p:cNvSpPr>
            <a:spLocks noGrp="1"/>
          </p:cNvSpPr>
          <p:nvPr>
            <p:ph type="title"/>
          </p:nvPr>
        </p:nvSpPr>
        <p:spPr>
          <a:xfrm>
            <a:off x="838200" y="365125"/>
            <a:ext cx="10515600" cy="877175"/>
          </a:xfrm>
        </p:spPr>
        <p:txBody>
          <a:bodyPr>
            <a:normAutofit/>
          </a:bodyPr>
          <a:lstStyle/>
          <a:p>
            <a:r>
              <a:rPr lang="en-IN" sz="3600" b="1" dirty="0">
                <a:latin typeface="Times New Roman" panose="02020603050405020304" pitchFamily="18" charset="0"/>
                <a:cs typeface="Times New Roman" panose="02020603050405020304" pitchFamily="18" charset="0"/>
              </a:rPr>
              <a:t>References</a:t>
            </a:r>
          </a:p>
        </p:txBody>
      </p:sp>
      <p:sp>
        <p:nvSpPr>
          <p:cNvPr id="3" name="Content Placeholder 2">
            <a:extLst>
              <a:ext uri="{FF2B5EF4-FFF2-40B4-BE49-F238E27FC236}">
                <a16:creationId xmlns:a16="http://schemas.microsoft.com/office/drawing/2014/main" id="{56F21759-7383-DF87-83DA-A5032FE0D0E2}"/>
              </a:ext>
            </a:extLst>
          </p:cNvPr>
          <p:cNvSpPr>
            <a:spLocks noGrp="1"/>
          </p:cNvSpPr>
          <p:nvPr>
            <p:ph idx="1"/>
          </p:nvPr>
        </p:nvSpPr>
        <p:spPr>
          <a:xfrm>
            <a:off x="838200" y="1242300"/>
            <a:ext cx="10233800" cy="4351338"/>
          </a:xfrm>
        </p:spPr>
        <p:txBody>
          <a:bodyPr>
            <a:noAutofit/>
          </a:bodyPr>
          <a:lstStyle/>
          <a:p>
            <a:r>
              <a:rPr lang="en-US" sz="2400" dirty="0">
                <a:latin typeface="Times New Roman" panose="02020603050405020304" pitchFamily="18" charset="0"/>
                <a:cs typeface="Times New Roman" panose="02020603050405020304" pitchFamily="18" charset="0"/>
              </a:rPr>
              <a:t>Leach J. C. and </a:t>
            </a:r>
            <a:r>
              <a:rPr lang="en-US" sz="2400" dirty="0" err="1">
                <a:latin typeface="Times New Roman" panose="02020603050405020304" pitchFamily="18" charset="0"/>
                <a:cs typeface="Times New Roman" panose="02020603050405020304" pitchFamily="18" charset="0"/>
              </a:rPr>
              <a:t>Melicher</a:t>
            </a:r>
            <a:r>
              <a:rPr lang="en-US" sz="2400" dirty="0">
                <a:latin typeface="Times New Roman" panose="02020603050405020304" pitchFamily="18" charset="0"/>
                <a:cs typeface="Times New Roman" panose="02020603050405020304" pitchFamily="18" charset="0"/>
              </a:rPr>
              <a:t> R. W., 2011. Entrepreneurial finance 4th edition international edition. South-Western College Pub, 2011.</a:t>
            </a:r>
          </a:p>
          <a:p>
            <a:r>
              <a:rPr lang="en-US" sz="2400" dirty="0">
                <a:latin typeface="Times New Roman" panose="02020603050405020304" pitchFamily="18" charset="0"/>
                <a:cs typeface="Times New Roman" panose="02020603050405020304" pitchFamily="18" charset="0"/>
              </a:rPr>
              <a:t>Garg, M., &amp; Gupta, S. (2022). Startups and the growing entrepreneurial ecosystem. </a:t>
            </a:r>
            <a:r>
              <a:rPr lang="en-US" sz="2400" i="1" dirty="0">
                <a:latin typeface="Times New Roman" panose="02020603050405020304" pitchFamily="18" charset="0"/>
                <a:cs typeface="Times New Roman" panose="02020603050405020304" pitchFamily="18" charset="0"/>
              </a:rPr>
              <a:t>Journal of Intellectual Property Rights (JIPR)</a:t>
            </a:r>
            <a:r>
              <a:rPr lang="en-US" sz="2400" dirty="0">
                <a:latin typeface="Times New Roman" panose="02020603050405020304" pitchFamily="18" charset="0"/>
                <a:cs typeface="Times New Roman" panose="02020603050405020304" pitchFamily="18" charset="0"/>
              </a:rPr>
              <a:t>, </a:t>
            </a:r>
            <a:r>
              <a:rPr lang="en-US" sz="2400" i="1" dirty="0">
                <a:latin typeface="Times New Roman" panose="02020603050405020304" pitchFamily="18" charset="0"/>
                <a:cs typeface="Times New Roman" panose="02020603050405020304" pitchFamily="18" charset="0"/>
              </a:rPr>
              <a:t>26</a:t>
            </a:r>
            <a:r>
              <a:rPr lang="en-US" sz="2400" dirty="0">
                <a:latin typeface="Times New Roman" panose="02020603050405020304" pitchFamily="18" charset="0"/>
                <a:cs typeface="Times New Roman" panose="02020603050405020304" pitchFamily="18" charset="0"/>
              </a:rPr>
              <a:t>(1), 31-38.</a:t>
            </a:r>
          </a:p>
          <a:p>
            <a:r>
              <a:rPr lang="en-US" sz="2400" dirty="0" err="1">
                <a:latin typeface="Times New Roman" panose="02020603050405020304" pitchFamily="18" charset="0"/>
                <a:cs typeface="Times New Roman" panose="02020603050405020304" pitchFamily="18" charset="0"/>
              </a:rPr>
              <a:t>Muathe</a:t>
            </a:r>
            <a:r>
              <a:rPr lang="en-US" sz="2400" dirty="0">
                <a:latin typeface="Times New Roman" panose="02020603050405020304" pitchFamily="18" charset="0"/>
                <a:cs typeface="Times New Roman" panose="02020603050405020304" pitchFamily="18" charset="0"/>
              </a:rPr>
              <a:t>, S., Sang, P., </a:t>
            </a:r>
            <a:r>
              <a:rPr lang="en-US" sz="2400" dirty="0" err="1">
                <a:latin typeface="Times New Roman" panose="02020603050405020304" pitchFamily="18" charset="0"/>
                <a:cs typeface="Times New Roman" panose="02020603050405020304" pitchFamily="18" charset="0"/>
              </a:rPr>
              <a:t>Kosimbei</a:t>
            </a:r>
            <a:r>
              <a:rPr lang="en-US" sz="2400" dirty="0">
                <a:latin typeface="Times New Roman" panose="02020603050405020304" pitchFamily="18" charset="0"/>
                <a:cs typeface="Times New Roman" panose="02020603050405020304" pitchFamily="18" charset="0"/>
              </a:rPr>
              <a:t>, G., </a:t>
            </a:r>
            <a:r>
              <a:rPr lang="en-US" sz="2400" dirty="0" err="1">
                <a:latin typeface="Times New Roman" panose="02020603050405020304" pitchFamily="18" charset="0"/>
                <a:cs typeface="Times New Roman" panose="02020603050405020304" pitchFamily="18" charset="0"/>
              </a:rPr>
              <a:t>Letema</a:t>
            </a:r>
            <a:r>
              <a:rPr lang="en-US" sz="2400" dirty="0">
                <a:latin typeface="Times New Roman" panose="02020603050405020304" pitchFamily="18" charset="0"/>
                <a:cs typeface="Times New Roman" panose="02020603050405020304" pitchFamily="18" charset="0"/>
              </a:rPr>
              <a:t>, S., </a:t>
            </a:r>
            <a:r>
              <a:rPr lang="en-US" sz="2400" dirty="0" err="1">
                <a:latin typeface="Times New Roman" panose="02020603050405020304" pitchFamily="18" charset="0"/>
                <a:cs typeface="Times New Roman" panose="02020603050405020304" pitchFamily="18" charset="0"/>
              </a:rPr>
              <a:t>Nyachae</a:t>
            </a:r>
            <a:r>
              <a:rPr lang="en-US" sz="2400" dirty="0">
                <a:latin typeface="Times New Roman" panose="02020603050405020304" pitchFamily="18" charset="0"/>
                <a:cs typeface="Times New Roman" panose="02020603050405020304" pitchFamily="18" charset="0"/>
              </a:rPr>
              <a:t>, S., </a:t>
            </a:r>
            <a:r>
              <a:rPr lang="en-US" sz="2400" dirty="0" err="1">
                <a:latin typeface="Times New Roman" panose="02020603050405020304" pitchFamily="18" charset="0"/>
                <a:cs typeface="Times New Roman" panose="02020603050405020304" pitchFamily="18" charset="0"/>
              </a:rPr>
              <a:t>Kiriago</a:t>
            </a:r>
            <a:r>
              <a:rPr lang="en-US" sz="2400" dirty="0">
                <a:latin typeface="Times New Roman" panose="02020603050405020304" pitchFamily="18" charset="0"/>
                <a:cs typeface="Times New Roman" panose="02020603050405020304" pitchFamily="18" charset="0"/>
              </a:rPr>
              <a:t>, S., ... &amp; </a:t>
            </a:r>
            <a:r>
              <a:rPr lang="en-US" sz="2400" dirty="0" err="1">
                <a:latin typeface="Times New Roman" panose="02020603050405020304" pitchFamily="18" charset="0"/>
                <a:cs typeface="Times New Roman" panose="02020603050405020304" pitchFamily="18" charset="0"/>
              </a:rPr>
              <a:t>Maina</a:t>
            </a:r>
            <a:r>
              <a:rPr lang="en-US" sz="2400" dirty="0">
                <a:latin typeface="Times New Roman" panose="02020603050405020304" pitchFamily="18" charset="0"/>
                <a:cs typeface="Times New Roman" panose="02020603050405020304" pitchFamily="18" charset="0"/>
              </a:rPr>
              <a:t>, S. (2022). Understanding Startups Ecosystem in Kenya: Drivers, Challenges, and Opportunities. </a:t>
            </a:r>
            <a:r>
              <a:rPr lang="en-US" sz="2400" i="1" dirty="0">
                <a:latin typeface="Times New Roman" panose="02020603050405020304" pitchFamily="18" charset="0"/>
                <a:cs typeface="Times New Roman" panose="02020603050405020304" pitchFamily="18" charset="0"/>
              </a:rPr>
              <a:t>Journal of Business and Management Sciences</a:t>
            </a:r>
            <a:r>
              <a:rPr lang="en-US" sz="2400" dirty="0">
                <a:latin typeface="Times New Roman" panose="02020603050405020304" pitchFamily="18" charset="0"/>
                <a:cs typeface="Times New Roman" panose="02020603050405020304" pitchFamily="18" charset="0"/>
              </a:rPr>
              <a:t>, </a:t>
            </a:r>
            <a:r>
              <a:rPr lang="en-US" sz="2400" i="1" dirty="0">
                <a:latin typeface="Times New Roman" panose="02020603050405020304" pitchFamily="18" charset="0"/>
                <a:cs typeface="Times New Roman" panose="02020603050405020304" pitchFamily="18" charset="0"/>
              </a:rPr>
              <a:t>10</a:t>
            </a:r>
            <a:r>
              <a:rPr lang="en-US" sz="2400" dirty="0">
                <a:latin typeface="Times New Roman" panose="02020603050405020304" pitchFamily="18" charset="0"/>
                <a:cs typeface="Times New Roman" panose="02020603050405020304" pitchFamily="18" charset="0"/>
              </a:rPr>
              <a:t>(3), 138-146.</a:t>
            </a:r>
          </a:p>
          <a:p>
            <a:r>
              <a:rPr lang="en-US" sz="2400" dirty="0">
                <a:latin typeface="Times New Roman" panose="02020603050405020304" pitchFamily="18" charset="0"/>
                <a:cs typeface="Times New Roman" panose="02020603050405020304" pitchFamily="18" charset="0"/>
              </a:rPr>
              <a:t>Das, K. C. (2022). Indian Startups (2016–2021): What Lies Ahead?.</a:t>
            </a:r>
          </a:p>
          <a:p>
            <a:r>
              <a:rPr lang="en-US" sz="2400" dirty="0" err="1">
                <a:latin typeface="Times New Roman" panose="02020603050405020304" pitchFamily="18" charset="0"/>
                <a:cs typeface="Times New Roman" panose="02020603050405020304" pitchFamily="18" charset="0"/>
              </a:rPr>
              <a:t>Grčić</a:t>
            </a:r>
            <a:r>
              <a:rPr lang="en-US" sz="2400" dirty="0">
                <a:latin typeface="Times New Roman" panose="02020603050405020304" pitchFamily="18" charset="0"/>
                <a:cs typeface="Times New Roman" panose="02020603050405020304" pitchFamily="18" charset="0"/>
              </a:rPr>
              <a:t> </a:t>
            </a:r>
            <a:r>
              <a:rPr lang="en-US" sz="2400" dirty="0" err="1">
                <a:latin typeface="Times New Roman" panose="02020603050405020304" pitchFamily="18" charset="0"/>
                <a:cs typeface="Times New Roman" panose="02020603050405020304" pitchFamily="18" charset="0"/>
              </a:rPr>
              <a:t>Fabić</a:t>
            </a:r>
            <a:r>
              <a:rPr lang="en-US" sz="2400" dirty="0">
                <a:latin typeface="Times New Roman" panose="02020603050405020304" pitchFamily="18" charset="0"/>
                <a:cs typeface="Times New Roman" panose="02020603050405020304" pitchFamily="18" charset="0"/>
              </a:rPr>
              <a:t>, M. (2022). Perspectives and Challenges in the Development of the Croatian Digital Startup Sector. </a:t>
            </a:r>
            <a:r>
              <a:rPr lang="en-US" sz="2400" i="1" dirty="0">
                <a:latin typeface="Times New Roman" panose="02020603050405020304" pitchFamily="18" charset="0"/>
                <a:cs typeface="Times New Roman" panose="02020603050405020304" pitchFamily="18" charset="0"/>
              </a:rPr>
              <a:t>Real and Financial Sectors in Post-Pandemic Central and Eastern Europe</a:t>
            </a:r>
            <a:r>
              <a:rPr lang="en-US" sz="2400" dirty="0">
                <a:latin typeface="Times New Roman" panose="02020603050405020304" pitchFamily="18" charset="0"/>
                <a:cs typeface="Times New Roman" panose="02020603050405020304" pitchFamily="18" charset="0"/>
              </a:rPr>
              <a:t>, 139-156.</a:t>
            </a:r>
          </a:p>
          <a:p>
            <a:r>
              <a:rPr lang="en-US" sz="2400" dirty="0" err="1">
                <a:latin typeface="Times New Roman" panose="02020603050405020304" pitchFamily="18" charset="0"/>
                <a:cs typeface="Times New Roman" panose="02020603050405020304" pitchFamily="18" charset="0"/>
              </a:rPr>
              <a:t>Jalaja</a:t>
            </a:r>
            <a:r>
              <a:rPr lang="en-US" sz="2400" dirty="0">
                <a:latin typeface="Times New Roman" panose="02020603050405020304" pitchFamily="18" charset="0"/>
                <a:cs typeface="Times New Roman" panose="02020603050405020304" pitchFamily="18" charset="0"/>
              </a:rPr>
              <a:t>, L. (2022). Start Up Financing in India–Avenues and Challenges. </a:t>
            </a:r>
            <a:r>
              <a:rPr lang="en-US" sz="2400" i="1" dirty="0" err="1">
                <a:latin typeface="Times New Roman" panose="02020603050405020304" pitchFamily="18" charset="0"/>
                <a:cs typeface="Times New Roman" panose="02020603050405020304" pitchFamily="18" charset="0"/>
              </a:rPr>
              <a:t>PalArch's</a:t>
            </a:r>
            <a:r>
              <a:rPr lang="en-US" sz="2400" i="1" dirty="0">
                <a:latin typeface="Times New Roman" panose="02020603050405020304" pitchFamily="18" charset="0"/>
                <a:cs typeface="Times New Roman" panose="02020603050405020304" pitchFamily="18" charset="0"/>
              </a:rPr>
              <a:t> Journal of Archaeology of Egypt/Egyptology</a:t>
            </a:r>
            <a:r>
              <a:rPr lang="en-US" sz="2400" dirty="0">
                <a:latin typeface="Times New Roman" panose="02020603050405020304" pitchFamily="18" charset="0"/>
                <a:cs typeface="Times New Roman" panose="02020603050405020304" pitchFamily="18" charset="0"/>
              </a:rPr>
              <a:t>, </a:t>
            </a:r>
            <a:r>
              <a:rPr lang="en-US" sz="2400" i="1" dirty="0">
                <a:latin typeface="Times New Roman" panose="02020603050405020304" pitchFamily="18" charset="0"/>
                <a:cs typeface="Times New Roman" panose="02020603050405020304" pitchFamily="18" charset="0"/>
              </a:rPr>
              <a:t>19</a:t>
            </a:r>
            <a:r>
              <a:rPr lang="en-US" sz="2400" dirty="0">
                <a:latin typeface="Times New Roman" panose="02020603050405020304" pitchFamily="18" charset="0"/>
                <a:cs typeface="Times New Roman" panose="02020603050405020304" pitchFamily="18" charset="0"/>
              </a:rPr>
              <a:t>(2), 727-739.</a:t>
            </a:r>
          </a:p>
          <a:p>
            <a:endParaRPr lang="en-IN" sz="2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77081948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732155"/>
          </a:xfrm>
        </p:spPr>
        <p:txBody>
          <a:bodyPr>
            <a:normAutofit/>
          </a:bodyPr>
          <a:lstStyle/>
          <a:p>
            <a:r>
              <a:rPr lang="en-IN" sz="3600" b="1" dirty="0">
                <a:gradFill flip="none" rotWithShape="1">
                  <a:gsLst>
                    <a:gs pos="28000">
                      <a:prstClr val="white">
                        <a:lumMod val="93000"/>
                      </a:prstClr>
                    </a:gs>
                    <a:gs pos="0">
                      <a:prstClr val="black">
                        <a:lumMod val="25000"/>
                        <a:lumOff val="75000"/>
                      </a:prstClr>
                    </a:gs>
                    <a:gs pos="100000">
                      <a:srgbClr val="94D7E4">
                        <a:lumMod val="0"/>
                        <a:lumOff val="100000"/>
                      </a:srgbClr>
                    </a:gs>
                  </a:gsLst>
                  <a:lin ang="4800000" scaled="0"/>
                  <a:tileRect/>
                </a:gradFill>
                <a:latin typeface="Times New Roman" panose="02020603050405020304" pitchFamily="18" charset="0"/>
                <a:cs typeface="Times New Roman" panose="02020603050405020304" pitchFamily="18" charset="0"/>
              </a:rPr>
              <a:t>References</a:t>
            </a:r>
            <a:endParaRPr lang="en-US" dirty="0"/>
          </a:p>
        </p:txBody>
      </p:sp>
      <p:sp>
        <p:nvSpPr>
          <p:cNvPr id="3" name="Content Placeholder 2"/>
          <p:cNvSpPr>
            <a:spLocks noGrp="1"/>
          </p:cNvSpPr>
          <p:nvPr>
            <p:ph idx="1"/>
          </p:nvPr>
        </p:nvSpPr>
        <p:spPr>
          <a:xfrm>
            <a:off x="1120000" y="1418897"/>
            <a:ext cx="10233800" cy="4758066"/>
          </a:xfrm>
        </p:spPr>
        <p:txBody>
          <a:bodyPr>
            <a:normAutofit fontScale="92500" lnSpcReduction="10000"/>
          </a:bodyPr>
          <a:lstStyle/>
          <a:p>
            <a:r>
              <a:rPr lang="en-US" dirty="0">
                <a:latin typeface="Times New Roman" panose="02020603050405020304" pitchFamily="18" charset="0"/>
                <a:cs typeface="Times New Roman" panose="02020603050405020304" pitchFamily="18" charset="0"/>
              </a:rPr>
              <a:t>Garg, M., &amp; Gupta, S. (2022). Startups and the growing entrepreneurial ecosystem. </a:t>
            </a:r>
            <a:r>
              <a:rPr lang="en-US" i="1" dirty="0">
                <a:latin typeface="Times New Roman" panose="02020603050405020304" pitchFamily="18" charset="0"/>
                <a:cs typeface="Times New Roman" panose="02020603050405020304" pitchFamily="18" charset="0"/>
              </a:rPr>
              <a:t>Journal of Intellectual Property Rights (JIPR)</a:t>
            </a:r>
            <a:r>
              <a:rPr lang="en-US" dirty="0">
                <a:latin typeface="Times New Roman" panose="02020603050405020304" pitchFamily="18" charset="0"/>
                <a:cs typeface="Times New Roman" panose="02020603050405020304" pitchFamily="18" charset="0"/>
              </a:rPr>
              <a:t>, </a:t>
            </a:r>
            <a:r>
              <a:rPr lang="en-US" i="1" dirty="0">
                <a:latin typeface="Times New Roman" panose="02020603050405020304" pitchFamily="18" charset="0"/>
                <a:cs typeface="Times New Roman" panose="02020603050405020304" pitchFamily="18" charset="0"/>
              </a:rPr>
              <a:t>26</a:t>
            </a:r>
            <a:r>
              <a:rPr lang="en-US" dirty="0">
                <a:latin typeface="Times New Roman" panose="02020603050405020304" pitchFamily="18" charset="0"/>
                <a:cs typeface="Times New Roman" panose="02020603050405020304" pitchFamily="18" charset="0"/>
              </a:rPr>
              <a:t>(1), 31-38.</a:t>
            </a:r>
          </a:p>
          <a:p>
            <a:r>
              <a:rPr lang="en-US" dirty="0">
                <a:latin typeface="Times New Roman" panose="02020603050405020304" pitchFamily="18" charset="0"/>
                <a:cs typeface="Times New Roman" panose="02020603050405020304" pitchFamily="18" charset="0"/>
              </a:rPr>
              <a:t>Priestley, M., &amp; </a:t>
            </a:r>
            <a:r>
              <a:rPr lang="en-US" dirty="0" err="1">
                <a:latin typeface="Times New Roman" panose="02020603050405020304" pitchFamily="18" charset="0"/>
                <a:cs typeface="Times New Roman" panose="02020603050405020304" pitchFamily="18" charset="0"/>
              </a:rPr>
              <a:t>Simperl</a:t>
            </a:r>
            <a:r>
              <a:rPr lang="en-US" dirty="0">
                <a:latin typeface="Times New Roman" panose="02020603050405020304" pitchFamily="18" charset="0"/>
                <a:cs typeface="Times New Roman" panose="02020603050405020304" pitchFamily="18" charset="0"/>
              </a:rPr>
              <a:t>, E. (2022). Open innovation </a:t>
            </a:r>
            <a:r>
              <a:rPr lang="en-US" dirty="0" err="1">
                <a:latin typeface="Times New Roman" panose="02020603050405020304" pitchFamily="18" charset="0"/>
                <a:cs typeface="Times New Roman" panose="02020603050405020304" pitchFamily="18" charset="0"/>
              </a:rPr>
              <a:t>programmes</a:t>
            </a:r>
            <a:r>
              <a:rPr lang="en-US" dirty="0">
                <a:latin typeface="Times New Roman" panose="02020603050405020304" pitchFamily="18" charset="0"/>
                <a:cs typeface="Times New Roman" panose="02020603050405020304" pitchFamily="18" charset="0"/>
              </a:rPr>
              <a:t> related to data and AI: How do the entrepreneurial orientations of startups align with the objectives of public funders?. </a:t>
            </a:r>
            <a:r>
              <a:rPr lang="en-US" i="1" dirty="0">
                <a:latin typeface="Times New Roman" panose="02020603050405020304" pitchFamily="18" charset="0"/>
                <a:cs typeface="Times New Roman" panose="02020603050405020304" pitchFamily="18" charset="0"/>
              </a:rPr>
              <a:t>Data &amp; Policy</a:t>
            </a:r>
            <a:r>
              <a:rPr lang="en-US" dirty="0">
                <a:latin typeface="Times New Roman" panose="02020603050405020304" pitchFamily="18" charset="0"/>
                <a:cs typeface="Times New Roman" panose="02020603050405020304" pitchFamily="18" charset="0"/>
              </a:rPr>
              <a:t>, </a:t>
            </a:r>
            <a:r>
              <a:rPr lang="en-US" i="1" dirty="0">
                <a:latin typeface="Times New Roman" panose="02020603050405020304" pitchFamily="18" charset="0"/>
                <a:cs typeface="Times New Roman" panose="02020603050405020304" pitchFamily="18" charset="0"/>
              </a:rPr>
              <a:t>4</a:t>
            </a:r>
            <a:r>
              <a:rPr lang="en-US" dirty="0">
                <a:latin typeface="Times New Roman" panose="02020603050405020304" pitchFamily="18" charset="0"/>
                <a:cs typeface="Times New Roman" panose="02020603050405020304" pitchFamily="18" charset="0"/>
              </a:rPr>
              <a:t>.</a:t>
            </a:r>
          </a:p>
          <a:p>
            <a:r>
              <a:rPr lang="en-US" dirty="0">
                <a:latin typeface="Times New Roman" panose="02020603050405020304" pitchFamily="18" charset="0"/>
                <a:cs typeface="Times New Roman" panose="02020603050405020304" pitchFamily="18" charset="0"/>
              </a:rPr>
              <a:t>JUNG, K. J., &amp; JEON, B. H. (2022). The Effect of Social Entrepreneurship in a Startup Company on Corporate Social Responsibility. </a:t>
            </a:r>
            <a:r>
              <a:rPr lang="en-US" i="1" dirty="0">
                <a:latin typeface="Times New Roman" panose="02020603050405020304" pitchFamily="18" charset="0"/>
                <a:cs typeface="Times New Roman" panose="02020603050405020304" pitchFamily="18" charset="0"/>
              </a:rPr>
              <a:t>East Asian Journal of Business Economics (EAJBE)</a:t>
            </a:r>
            <a:r>
              <a:rPr lang="en-US" dirty="0">
                <a:latin typeface="Times New Roman" panose="02020603050405020304" pitchFamily="18" charset="0"/>
                <a:cs typeface="Times New Roman" panose="02020603050405020304" pitchFamily="18" charset="0"/>
              </a:rPr>
              <a:t>, </a:t>
            </a:r>
            <a:r>
              <a:rPr lang="en-US" i="1" dirty="0">
                <a:latin typeface="Times New Roman" panose="02020603050405020304" pitchFamily="18" charset="0"/>
                <a:cs typeface="Times New Roman" panose="02020603050405020304" pitchFamily="18" charset="0"/>
              </a:rPr>
              <a:t>10</a:t>
            </a:r>
            <a:r>
              <a:rPr lang="en-US" dirty="0">
                <a:latin typeface="Times New Roman" panose="02020603050405020304" pitchFamily="18" charset="0"/>
                <a:cs typeface="Times New Roman" panose="02020603050405020304" pitchFamily="18" charset="0"/>
              </a:rPr>
              <a:t>(1), 47-57.</a:t>
            </a:r>
          </a:p>
          <a:p>
            <a:r>
              <a:rPr lang="en-US" dirty="0" err="1">
                <a:latin typeface="Times New Roman" panose="02020603050405020304" pitchFamily="18" charset="0"/>
                <a:cs typeface="Times New Roman" panose="02020603050405020304" pitchFamily="18" charset="0"/>
              </a:rPr>
              <a:t>Maulana</a:t>
            </a:r>
            <a:r>
              <a:rPr lang="en-US" dirty="0">
                <a:latin typeface="Times New Roman" panose="02020603050405020304" pitchFamily="18" charset="0"/>
                <a:cs typeface="Times New Roman" panose="02020603050405020304" pitchFamily="18" charset="0"/>
              </a:rPr>
              <a:t>, S., </a:t>
            </a:r>
            <a:r>
              <a:rPr lang="en-US" dirty="0" err="1">
                <a:latin typeface="Times New Roman" panose="02020603050405020304" pitchFamily="18" charset="0"/>
                <a:cs typeface="Times New Roman" panose="02020603050405020304" pitchFamily="18" charset="0"/>
              </a:rPr>
              <a:t>Nasution</a:t>
            </a:r>
            <a:r>
              <a:rPr lang="en-US" dirty="0">
                <a:latin typeface="Times New Roman" panose="02020603050405020304" pitchFamily="18" charset="0"/>
                <a:cs typeface="Times New Roman" panose="02020603050405020304" pitchFamily="18" charset="0"/>
              </a:rPr>
              <a:t>, I. M., Shino, Y., &amp; </a:t>
            </a:r>
            <a:r>
              <a:rPr lang="en-US" dirty="0" err="1">
                <a:latin typeface="Times New Roman" panose="02020603050405020304" pitchFamily="18" charset="0"/>
                <a:cs typeface="Times New Roman" panose="02020603050405020304" pitchFamily="18" charset="0"/>
              </a:rPr>
              <a:t>Panjaitan</a:t>
            </a:r>
            <a:r>
              <a:rPr lang="en-US" dirty="0">
                <a:latin typeface="Times New Roman" panose="02020603050405020304" pitchFamily="18" charset="0"/>
                <a:cs typeface="Times New Roman" panose="02020603050405020304" pitchFamily="18" charset="0"/>
              </a:rPr>
              <a:t>, A. R. S. (2022). Fintech As A Financing Solution For Micro, Small and Medium Enterprises. </a:t>
            </a:r>
            <a:r>
              <a:rPr lang="en-US" i="1" dirty="0" err="1">
                <a:latin typeface="Times New Roman" panose="02020603050405020304" pitchFamily="18" charset="0"/>
                <a:cs typeface="Times New Roman" panose="02020603050405020304" pitchFamily="18" charset="0"/>
              </a:rPr>
              <a:t>Startupreneur</a:t>
            </a:r>
            <a:r>
              <a:rPr lang="en-US" i="1" dirty="0">
                <a:latin typeface="Times New Roman" panose="02020603050405020304" pitchFamily="18" charset="0"/>
                <a:cs typeface="Times New Roman" panose="02020603050405020304" pitchFamily="18" charset="0"/>
              </a:rPr>
              <a:t> </a:t>
            </a:r>
            <a:r>
              <a:rPr lang="en-US" i="1" dirty="0" err="1">
                <a:latin typeface="Times New Roman" panose="02020603050405020304" pitchFamily="18" charset="0"/>
                <a:cs typeface="Times New Roman" panose="02020603050405020304" pitchFamily="18" charset="0"/>
              </a:rPr>
              <a:t>Bisnis</a:t>
            </a:r>
            <a:r>
              <a:rPr lang="en-US" i="1" dirty="0">
                <a:latin typeface="Times New Roman" panose="02020603050405020304" pitchFamily="18" charset="0"/>
                <a:cs typeface="Times New Roman" panose="02020603050405020304" pitchFamily="18" charset="0"/>
              </a:rPr>
              <a:t> Digital</a:t>
            </a:r>
            <a:r>
              <a:rPr lang="en-US" dirty="0">
                <a:latin typeface="Times New Roman" panose="02020603050405020304" pitchFamily="18" charset="0"/>
                <a:cs typeface="Times New Roman" panose="02020603050405020304" pitchFamily="18" charset="0"/>
              </a:rPr>
              <a:t>, </a:t>
            </a:r>
            <a:r>
              <a:rPr lang="en-US" i="1" dirty="0">
                <a:latin typeface="Times New Roman" panose="02020603050405020304" pitchFamily="18" charset="0"/>
                <a:cs typeface="Times New Roman" panose="02020603050405020304" pitchFamily="18" charset="0"/>
              </a:rPr>
              <a:t>1</a:t>
            </a:r>
            <a:r>
              <a:rPr lang="en-US" dirty="0">
                <a:latin typeface="Times New Roman" panose="02020603050405020304" pitchFamily="18" charset="0"/>
                <a:cs typeface="Times New Roman" panose="02020603050405020304" pitchFamily="18" charset="0"/>
              </a:rPr>
              <a:t>(1 April), 72-83.</a:t>
            </a:r>
          </a:p>
          <a:p>
            <a:r>
              <a:rPr lang="en-US" dirty="0" err="1">
                <a:latin typeface="Times New Roman" panose="02020603050405020304" pitchFamily="18" charset="0"/>
                <a:cs typeface="Times New Roman" panose="02020603050405020304" pitchFamily="18" charset="0"/>
              </a:rPr>
              <a:t>Naiki</a:t>
            </a:r>
            <a:r>
              <a:rPr lang="en-US" dirty="0">
                <a:latin typeface="Times New Roman" panose="02020603050405020304" pitchFamily="18" charset="0"/>
                <a:cs typeface="Times New Roman" panose="02020603050405020304" pitchFamily="18" charset="0"/>
              </a:rPr>
              <a:t>, E., &amp; </a:t>
            </a:r>
            <a:r>
              <a:rPr lang="en-US" dirty="0" err="1">
                <a:latin typeface="Times New Roman" panose="02020603050405020304" pitchFamily="18" charset="0"/>
                <a:cs typeface="Times New Roman" panose="02020603050405020304" pitchFamily="18" charset="0"/>
              </a:rPr>
              <a:t>Ogane</a:t>
            </a:r>
            <a:r>
              <a:rPr lang="en-US" dirty="0">
                <a:latin typeface="Times New Roman" panose="02020603050405020304" pitchFamily="18" charset="0"/>
                <a:cs typeface="Times New Roman" panose="02020603050405020304" pitchFamily="18" charset="0"/>
              </a:rPr>
              <a:t>, Y. (2022). Human capital effects on fundraising for necessity-and opportunity-based entrepreneurs. </a:t>
            </a:r>
            <a:r>
              <a:rPr lang="en-US" i="1" dirty="0">
                <a:latin typeface="Times New Roman" panose="02020603050405020304" pitchFamily="18" charset="0"/>
                <a:cs typeface="Times New Roman" panose="02020603050405020304" pitchFamily="18" charset="0"/>
              </a:rPr>
              <a:t>Small Business Economics</a:t>
            </a:r>
            <a:r>
              <a:rPr lang="en-US" dirty="0">
                <a:latin typeface="Times New Roman" panose="02020603050405020304" pitchFamily="18" charset="0"/>
                <a:cs typeface="Times New Roman" panose="02020603050405020304" pitchFamily="18" charset="0"/>
              </a:rPr>
              <a:t>, 1-21.</a:t>
            </a:r>
          </a:p>
          <a:p>
            <a:r>
              <a:rPr lang="en-US" dirty="0">
                <a:latin typeface="Times New Roman" panose="02020603050405020304" pitchFamily="18" charset="0"/>
                <a:cs typeface="Times New Roman" panose="02020603050405020304" pitchFamily="18" charset="0"/>
              </a:rPr>
              <a:t>Wade, C. (2022). Capitalizing on Missed Opportunities: An Overview of Cannabis Fundraising Disparities. </a:t>
            </a:r>
            <a:r>
              <a:rPr lang="en-US" i="1" dirty="0">
                <a:latin typeface="Times New Roman" panose="02020603050405020304" pitchFamily="18" charset="0"/>
                <a:cs typeface="Times New Roman" panose="02020603050405020304" pitchFamily="18" charset="0"/>
              </a:rPr>
              <a:t>Ohio State Legal Studies Research Paper</a:t>
            </a:r>
            <a:r>
              <a:rPr lang="en-US" dirty="0">
                <a:latin typeface="Times New Roman" panose="02020603050405020304" pitchFamily="18" charset="0"/>
                <a:cs typeface="Times New Roman" panose="02020603050405020304" pitchFamily="18" charset="0"/>
              </a:rPr>
              <a:t>, (694).</a:t>
            </a:r>
          </a:p>
        </p:txBody>
      </p:sp>
    </p:spTree>
    <p:extLst>
      <p:ext uri="{BB962C8B-B14F-4D97-AF65-F5344CB8AC3E}">
        <p14:creationId xmlns:p14="http://schemas.microsoft.com/office/powerpoint/2010/main" val="320808152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5482222"/>
          </a:xfrm>
        </p:spPr>
        <p:txBody>
          <a:bodyPr>
            <a:normAutofit/>
          </a:bodyPr>
          <a:lstStyle/>
          <a:p>
            <a:pPr algn="ctr"/>
            <a:r>
              <a:rPr lang="en-US" sz="9600" i="1" u="sng" dirty="0">
                <a:latin typeface="Arial" panose="020B0604020202020204" pitchFamily="34" charset="0"/>
                <a:cs typeface="Arial" panose="020B0604020202020204" pitchFamily="34" charset="0"/>
              </a:rPr>
              <a:t>Thank you</a:t>
            </a:r>
            <a:br>
              <a:rPr lang="en-US" sz="9600" i="1" u="sng" dirty="0"/>
            </a:br>
            <a:br>
              <a:rPr lang="en-US" sz="9600" i="1" dirty="0"/>
            </a:br>
            <a:endParaRPr lang="en-US"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051760225"/>
      </p:ext>
    </p:extLst>
  </p:cSld>
  <p:clrMapOvr>
    <a:masterClrMapping/>
  </p:clrMapOvr>
  <mc:AlternateContent xmlns:mc="http://schemas.openxmlformats.org/markup-compatibility/2006" xmlns:p14="http://schemas.microsoft.com/office/powerpoint/2010/main">
    <mc:Choice Requires="p14">
      <p:transition spd="slow" p14:dur="2000">
        <p14:ferris dir="l"/>
      </p:transition>
    </mc:Choice>
    <mc:Fallback xmlns="">
      <p:transition spd="slow">
        <p:fade/>
      </p:transition>
    </mc:Fallback>
  </mc:AlternateContent>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ppt/theme/theme2.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ppt/theme/theme3.xml><?xml version="1.0" encoding="utf-8"?>
<a:theme xmlns:a="http://schemas.openxmlformats.org/drawingml/2006/main" name="Berlin">
  <a:themeElements>
    <a:clrScheme name="Berlin">
      <a:dk1>
        <a:sysClr val="windowText" lastClr="000000"/>
      </a:dk1>
      <a:lt1>
        <a:sysClr val="window" lastClr="FFFFFF"/>
      </a:lt1>
      <a:dk2>
        <a:srgbClr val="9D360E"/>
      </a:dk2>
      <a:lt2>
        <a:srgbClr val="E7E6E6"/>
      </a:lt2>
      <a:accent1>
        <a:srgbClr val="F09415"/>
      </a:accent1>
      <a:accent2>
        <a:srgbClr val="C1B56B"/>
      </a:accent2>
      <a:accent3>
        <a:srgbClr val="4BAF73"/>
      </a:accent3>
      <a:accent4>
        <a:srgbClr val="5AA6C0"/>
      </a:accent4>
      <a:accent5>
        <a:srgbClr val="D17DF9"/>
      </a:accent5>
      <a:accent6>
        <a:srgbClr val="FA7E5C"/>
      </a:accent6>
      <a:hlink>
        <a:srgbClr val="FFAE3E"/>
      </a:hlink>
      <a:folHlink>
        <a:srgbClr val="FCC77E"/>
      </a:folHlink>
    </a:clrScheme>
    <a:fontScheme name="Berlin">
      <a:majorFont>
        <a:latin typeface="Trebuchet MS" panose="020B0603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rebuchet MS" panose="020B0603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Berlin">
      <a:fillStyleLst>
        <a:solidFill>
          <a:schemeClr val="phClr"/>
        </a:solidFill>
        <a:gradFill rotWithShape="1">
          <a:gsLst>
            <a:gs pos="0">
              <a:schemeClr val="phClr">
                <a:tint val="60000"/>
                <a:satMod val="100000"/>
                <a:lumMod val="110000"/>
              </a:schemeClr>
            </a:gs>
            <a:gs pos="100000">
              <a:schemeClr val="phClr">
                <a:tint val="70000"/>
                <a:satMod val="100000"/>
                <a:lumMod val="100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6000"/>
                <a:shade val="100000"/>
                <a:hueMod val="270000"/>
                <a:satMod val="200000"/>
                <a:lumMod val="128000"/>
              </a:schemeClr>
            </a:gs>
            <a:gs pos="50000">
              <a:schemeClr val="phClr">
                <a:shade val="100000"/>
                <a:hueMod val="100000"/>
                <a:satMod val="110000"/>
                <a:lumMod val="130000"/>
              </a:schemeClr>
            </a:gs>
            <a:gs pos="100000">
              <a:schemeClr val="phClr">
                <a:shade val="78000"/>
                <a:hueMod val="44000"/>
                <a:satMod val="200000"/>
                <a:lumMod val="69000"/>
              </a:schemeClr>
            </a:gs>
          </a:gsLst>
          <a:lin ang="2520000" scaled="0"/>
        </a:gradFill>
      </a:bgFillStyleLst>
    </a:fmtScheme>
  </a:themeElements>
  <a:objectDefaults/>
  <a:extraClrSchemeLst/>
  <a:extLst>
    <a:ext uri="{05A4C25C-085E-4340-85A3-A5531E510DB2}">
      <thm15:themeFamily xmlns:thm15="http://schemas.microsoft.com/office/thememl/2012/main" name="Berlin" id="{7B5DBA9E-B069-418E-9360-A61BDD0615A4}" vid="{C0CBE056-4EF4-4D92-969E-947779DA7AAA}"/>
    </a:ext>
  </a:extLst>
</a:theme>
</file>

<file path=ppt/theme/theme4.xml><?xml version="1.0" encoding="utf-8"?>
<a:theme xmlns:a="http://schemas.openxmlformats.org/drawingml/2006/main" name="Depth">
  <a:themeElements>
    <a:clrScheme name="Depth">
      <a:dk1>
        <a:sysClr val="windowText" lastClr="000000"/>
      </a:dk1>
      <a:lt1>
        <a:sysClr val="window" lastClr="FFFFFF"/>
      </a:lt1>
      <a:dk2>
        <a:srgbClr val="455F51"/>
      </a:dk2>
      <a:lt2>
        <a:srgbClr val="94D7E4"/>
      </a:lt2>
      <a:accent1>
        <a:srgbClr val="41AEBD"/>
      </a:accent1>
      <a:accent2>
        <a:srgbClr val="97E9D5"/>
      </a:accent2>
      <a:accent3>
        <a:srgbClr val="A2CF49"/>
      </a:accent3>
      <a:accent4>
        <a:srgbClr val="608F3D"/>
      </a:accent4>
      <a:accent5>
        <a:srgbClr val="F4DE3A"/>
      </a:accent5>
      <a:accent6>
        <a:srgbClr val="FCB11C"/>
      </a:accent6>
      <a:hlink>
        <a:srgbClr val="FBCA98"/>
      </a:hlink>
      <a:folHlink>
        <a:srgbClr val="D3B86D"/>
      </a:folHlink>
    </a:clrScheme>
    <a:fontScheme name="Depth">
      <a:majorFont>
        <a:latin typeface="Corbel" panose="020B0503020204020204"/>
        <a:ea typeface=""/>
        <a:cs typeface=""/>
        <a:font script="Jpan" typeface="メイリオ"/>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メイリオ"/>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epth">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epth" id="{7BEAFC2A-325C-49C4-AC08-2B765DA903F9}" vid="{1735E755-43E6-43AA-ABA2-C989ECC79AF5}"/>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Droplet">
  <a:themeElements>
    <a:clrScheme name="Droplet">
      <a:dk1>
        <a:sysClr val="windowText" lastClr="000000"/>
      </a:dk1>
      <a:lt1>
        <a:sysClr val="window" lastClr="FFFFFF"/>
      </a:lt1>
      <a:dk2>
        <a:srgbClr val="355071"/>
      </a:dk2>
      <a:lt2>
        <a:srgbClr val="AABED7"/>
      </a:lt2>
      <a:accent1>
        <a:srgbClr val="2FA3EE"/>
      </a:accent1>
      <a:accent2>
        <a:srgbClr val="4BCAAD"/>
      </a:accent2>
      <a:accent3>
        <a:srgbClr val="86C157"/>
      </a:accent3>
      <a:accent4>
        <a:srgbClr val="D99C3F"/>
      </a:accent4>
      <a:accent5>
        <a:srgbClr val="CE6633"/>
      </a:accent5>
      <a:accent6>
        <a:srgbClr val="A35DD1"/>
      </a:accent6>
      <a:hlink>
        <a:srgbClr val="56BCFE"/>
      </a:hlink>
      <a:folHlink>
        <a:srgbClr val="97C5E3"/>
      </a:folHlink>
    </a:clrScheme>
    <a:fontScheme name="Drople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roplet">
      <a:fillStyleLst>
        <a:solidFill>
          <a:schemeClr val="phClr"/>
        </a:solidFill>
        <a:solidFill>
          <a:schemeClr val="phClr">
            <a:tint val="69000"/>
            <a:satMod val="105000"/>
            <a:lumMod val="110000"/>
          </a:schemeClr>
        </a:solidFill>
        <a:gradFill rotWithShape="1">
          <a:gsLst>
            <a:gs pos="0">
              <a:schemeClr val="phClr">
                <a:tint val="94000"/>
                <a:satMod val="100000"/>
                <a:lumMod val="108000"/>
              </a:schemeClr>
            </a:gs>
            <a:gs pos="50000">
              <a:schemeClr val="phClr">
                <a:tint val="98000"/>
                <a:shade val="100000"/>
                <a:satMod val="100000"/>
                <a:lumMod val="100000"/>
              </a:schemeClr>
            </a:gs>
            <a:gs pos="100000">
              <a:schemeClr val="phClr">
                <a:shade val="72000"/>
                <a:satMod val="120000"/>
                <a:lumMod val="100000"/>
              </a:schemeClr>
            </a:gs>
          </a:gsLst>
          <a:lin ang="5400000" scaled="0"/>
        </a:gradFill>
      </a:fillStyleLst>
      <a:lnStyleLst>
        <a:ln w="9525" cap="flat" cmpd="sng" algn="ctr">
          <a:solidFill>
            <a:schemeClr val="phClr">
              <a:shade val="60000"/>
            </a:scheme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effectStyle>
        <a:effectStyle>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a:effectStyle>
      </a:effectStyleLst>
      <a:bgFillStyleLst>
        <a:solidFill>
          <a:schemeClr val="phClr"/>
        </a:solidFill>
        <a:gradFill rotWithShape="1">
          <a:gsLst>
            <a:gs pos="0">
              <a:schemeClr val="phClr">
                <a:tint val="90000"/>
                <a:lumMod val="110000"/>
              </a:schemeClr>
            </a:gs>
            <a:gs pos="100000">
              <a:schemeClr val="phClr">
                <a:shade val="64000"/>
                <a:lumMod val="88000"/>
              </a:schemeClr>
            </a:gs>
          </a:gsLst>
          <a:lin ang="5400000" scaled="0"/>
        </a:gradFill>
        <a:gradFill rotWithShape="1">
          <a:gsLst>
            <a:gs pos="0">
              <a:schemeClr val="phClr">
                <a:tint val="84000"/>
                <a:shade val="100000"/>
                <a:hueMod val="130000"/>
                <a:satMod val="150000"/>
                <a:lumMod val="112000"/>
              </a:schemeClr>
            </a:gs>
            <a:gs pos="100000">
              <a:schemeClr val="phClr">
                <a:shade val="92000"/>
                <a:satMod val="140000"/>
                <a:lumMod val="110000"/>
              </a:schemeClr>
            </a:gs>
          </a:gsLst>
          <a:lin ang="5400000" scaled="0"/>
        </a:gradFill>
      </a:bgFillStyleLst>
    </a:fmtScheme>
  </a:themeElements>
  <a:objectDefaults/>
  <a:extraClrSchemeLst/>
  <a:extLst>
    <a:ext uri="{05A4C25C-085E-4340-85A3-A5531E510DB2}">
      <thm15:themeFamily xmlns:thm15="http://schemas.microsoft.com/office/thememl/2012/main" name="Droplet" id="{8984A317-299A-4E50-B45D-BFC9EDE2337A}" vid="{A633B6A3-9E7F-4C10-9C98-2517A3134361}"/>
    </a:ext>
  </a:extLst>
</a:theme>
</file>

<file path=ppt/theme/theme7.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 Boardroom</Template>
  <TotalTime>939</TotalTime>
  <Words>3546</Words>
  <Application>Microsoft Office PowerPoint</Application>
  <PresentationFormat>Widescreen</PresentationFormat>
  <Paragraphs>151</Paragraphs>
  <Slides>29</Slides>
  <Notes>20</Notes>
  <HiddenSlides>0</HiddenSlides>
  <MMClips>0</MMClips>
  <ScaleCrop>false</ScaleCrop>
  <HeadingPairs>
    <vt:vector size="6" baseType="variant">
      <vt:variant>
        <vt:lpstr>Fonts Used</vt:lpstr>
      </vt:variant>
      <vt:variant>
        <vt:i4>11</vt:i4>
      </vt:variant>
      <vt:variant>
        <vt:lpstr>Theme</vt:lpstr>
      </vt:variant>
      <vt:variant>
        <vt:i4>6</vt:i4>
      </vt:variant>
      <vt:variant>
        <vt:lpstr>Slide Titles</vt:lpstr>
      </vt:variant>
      <vt:variant>
        <vt:i4>29</vt:i4>
      </vt:variant>
    </vt:vector>
  </HeadingPairs>
  <TitlesOfParts>
    <vt:vector size="46" baseType="lpstr">
      <vt:lpstr>Aparajita</vt:lpstr>
      <vt:lpstr>Arial</vt:lpstr>
      <vt:lpstr>Calibri</vt:lpstr>
      <vt:lpstr>Calibri Light</vt:lpstr>
      <vt:lpstr>Century Gothic</vt:lpstr>
      <vt:lpstr>Corbel</vt:lpstr>
      <vt:lpstr>Gill Sans MT</vt:lpstr>
      <vt:lpstr>Times New Roman</vt:lpstr>
      <vt:lpstr>Trebuchet MS</vt:lpstr>
      <vt:lpstr>Tw Cen MT</vt:lpstr>
      <vt:lpstr>Wingdings 3</vt:lpstr>
      <vt:lpstr>Ion Boardroom</vt:lpstr>
      <vt:lpstr>Gallery</vt:lpstr>
      <vt:lpstr>Berlin</vt:lpstr>
      <vt:lpstr>Depth</vt:lpstr>
      <vt:lpstr>Office Theme</vt:lpstr>
      <vt:lpstr>Droplet</vt:lpstr>
      <vt:lpstr>PowerPoint Presentation</vt:lpstr>
      <vt:lpstr>PowerPoint Presentation</vt:lpstr>
      <vt:lpstr>PowerPoint Presentation</vt:lpstr>
      <vt:lpstr>Agenda</vt:lpstr>
      <vt:lpstr>Introduction</vt:lpstr>
      <vt:lpstr>Start-up Fundraising</vt:lpstr>
      <vt:lpstr>PowerPoint Presentation</vt:lpstr>
      <vt:lpstr>Start-ups: Fundraising Challenges</vt:lpstr>
      <vt:lpstr>Start-ups: Fundraising Challenges</vt:lpstr>
      <vt:lpstr>Start-ups: Fundraising Challenges</vt:lpstr>
      <vt:lpstr>Start-ups: Fundraising Challenges</vt:lpstr>
      <vt:lpstr>Start-ups: Fundraising Challenges</vt:lpstr>
      <vt:lpstr>Start-ups: Fundraising Challenges</vt:lpstr>
      <vt:lpstr>PowerPoint Presentation</vt:lpstr>
      <vt:lpstr>Solutions: Fundraising challenges</vt:lpstr>
      <vt:lpstr>Solutions: Fundraising challenges</vt:lpstr>
      <vt:lpstr>Solutions: Fundraising challenges</vt:lpstr>
      <vt:lpstr>Solutions: Fundraising challenges</vt:lpstr>
      <vt:lpstr>PowerPoint Presentation</vt:lpstr>
      <vt:lpstr>Start-ups: Fundraising Opportunities</vt:lpstr>
      <vt:lpstr>Start-ups: Fundraising Opportunities</vt:lpstr>
      <vt:lpstr>Start-ups: Fundraising Opportunities</vt:lpstr>
      <vt:lpstr>Start-ups: Fundraising Opportunities</vt:lpstr>
      <vt:lpstr>Start-ups: Fundraising Opportunities</vt:lpstr>
      <vt:lpstr>Start-ups: Fundraising Opportunities</vt:lpstr>
      <vt:lpstr>Conclusion</vt:lpstr>
      <vt:lpstr>References</vt:lpstr>
      <vt:lpstr>References</vt:lpstr>
      <vt:lpstr>Thank you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Fund raising for Start-ups: Challenges and Opportunities</dc:title>
  <dc:creator>Rahul Kumar</dc:creator>
  <cp:lastModifiedBy>Rahul Kumar</cp:lastModifiedBy>
  <cp:revision>1</cp:revision>
  <dcterms:created xsi:type="dcterms:W3CDTF">2022-12-03T06:59:47Z</dcterms:created>
  <dcterms:modified xsi:type="dcterms:W3CDTF">2022-12-19T20:16:59Z</dcterms:modified>
</cp:coreProperties>
</file>