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7" r:id="rId3"/>
    <p:sldId id="258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1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346893-8CA8-496C-8BBE-A45852AEDA5B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98F5256-8770-4285-B176-2D98BBA4BA57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Llanelli's prosperity during the Industrial Revolution was based on its dominance in the tinplate industry, earning it the nickname "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Tinopolis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."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4E6C06-B569-4469-9A1B-3096426F2C26}" type="parTrans" cxnId="{953DBC94-DCC8-402F-B821-FB11707C9CFE}">
      <dgm:prSet/>
      <dgm:spPr/>
      <dgm:t>
        <a:bodyPr/>
        <a:lstStyle/>
        <a:p>
          <a:endParaRPr lang="en-GB"/>
        </a:p>
      </dgm:t>
    </dgm:pt>
    <dgm:pt modelId="{7536D9A1-0F1D-45D8-BE43-B60F0C74891D}" type="sibTrans" cxnId="{953DBC94-DCC8-402F-B821-FB11707C9CFE}">
      <dgm:prSet/>
      <dgm:spPr/>
      <dgm:t>
        <a:bodyPr/>
        <a:lstStyle/>
        <a:p>
          <a:endParaRPr lang="en-GB"/>
        </a:p>
      </dgm:t>
    </dgm:pt>
    <dgm:pt modelId="{6DA6A72E-310E-484E-B8DA-CC5F5558C0C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Major companies like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Trefor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Works and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Gwendraeth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Tinplate Company drove growth.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3446D3-78A9-42DE-94E0-AFAFB5F0AE0F}" type="parTrans" cxnId="{068B568D-C99B-4CB9-80F3-B719B1391E23}">
      <dgm:prSet/>
      <dgm:spPr/>
      <dgm:t>
        <a:bodyPr/>
        <a:lstStyle/>
        <a:p>
          <a:endParaRPr lang="en-GB"/>
        </a:p>
      </dgm:t>
    </dgm:pt>
    <dgm:pt modelId="{2F4DF5FD-1EE2-414D-AC4E-7324ECEE9430}" type="sibTrans" cxnId="{068B568D-C99B-4CB9-80F3-B719B1391E23}">
      <dgm:prSet/>
      <dgm:spPr/>
      <dgm:t>
        <a:bodyPr/>
        <a:lstStyle/>
        <a:p>
          <a:endParaRPr lang="en-GB"/>
        </a:p>
      </dgm:t>
    </dgm:pt>
    <dgm:pt modelId="{07E96CFE-9D5E-4EE7-B87D-050DB6CB19F4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Llanelli's strategic location near Swansea Bay provided access to international markets and facilitated the export of tinplate products.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01299-851E-4AC0-9A31-DDCC6646FF6F}" type="parTrans" cxnId="{0168CFED-D3EB-41FE-948E-BC78C32F08B0}">
      <dgm:prSet/>
      <dgm:spPr/>
      <dgm:t>
        <a:bodyPr/>
        <a:lstStyle/>
        <a:p>
          <a:endParaRPr lang="en-GB"/>
        </a:p>
      </dgm:t>
    </dgm:pt>
    <dgm:pt modelId="{E7B54A84-737C-448A-A7B2-AD506A49963B}" type="sibTrans" cxnId="{0168CFED-D3EB-41FE-948E-BC78C32F08B0}">
      <dgm:prSet/>
      <dgm:spPr/>
      <dgm:t>
        <a:bodyPr/>
        <a:lstStyle/>
        <a:p>
          <a:endParaRPr lang="en-GB"/>
        </a:p>
      </dgm:t>
    </dgm:pt>
    <dgm:pt modelId="{6C5264EE-6BE6-4854-BDFD-149120EF5CCE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Swansea's copper smelting industry served as a model for industrial innovation, enhancing Llanelli's growth.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0378A2-7560-4DEF-9FD2-0E42F7FAAE08}" type="parTrans" cxnId="{8EA8E723-49A2-412D-B126-ECAC7C8AD530}">
      <dgm:prSet/>
      <dgm:spPr/>
      <dgm:t>
        <a:bodyPr/>
        <a:lstStyle/>
        <a:p>
          <a:endParaRPr lang="en-GB"/>
        </a:p>
      </dgm:t>
    </dgm:pt>
    <dgm:pt modelId="{051960CE-0E21-4142-AE14-546DC25254A6}" type="sibTrans" cxnId="{8EA8E723-49A2-412D-B126-ECAC7C8AD530}">
      <dgm:prSet/>
      <dgm:spPr/>
      <dgm:t>
        <a:bodyPr/>
        <a:lstStyle/>
        <a:p>
          <a:endParaRPr lang="en-GB"/>
        </a:p>
      </dgm:t>
    </dgm:pt>
    <dgm:pt modelId="{1AF7DDD5-4D85-4AEB-965A-E51F8CF7E35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Innovative production techniques like mechanized rolling mills increased efficiency and met global demand.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1E2676-749F-4346-89B7-1D831A27C2CE}" type="parTrans" cxnId="{EB7684CD-CA22-494F-986D-88CA2AFB815E}">
      <dgm:prSet/>
      <dgm:spPr/>
      <dgm:t>
        <a:bodyPr/>
        <a:lstStyle/>
        <a:p>
          <a:endParaRPr lang="en-GB"/>
        </a:p>
      </dgm:t>
    </dgm:pt>
    <dgm:pt modelId="{635A49F8-04D7-4EA1-A643-D919262C0517}" type="sibTrans" cxnId="{EB7684CD-CA22-494F-986D-88CA2AFB815E}">
      <dgm:prSet/>
      <dgm:spPr/>
      <dgm:t>
        <a:bodyPr/>
        <a:lstStyle/>
        <a:p>
          <a:endParaRPr lang="en-GB"/>
        </a:p>
      </dgm:t>
    </dgm:pt>
    <dgm:pt modelId="{514ED894-4CE3-4C2B-98BE-5D3DA93C3DB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Well-developed transportation infrastructure, including railways and ports, facilitated the movement of goods and resources.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627B79-A8C8-4B0A-8649-662BAE7E6118}" type="parTrans" cxnId="{A149396E-C8A1-48A6-AFC6-8CFB481F53A6}">
      <dgm:prSet/>
      <dgm:spPr/>
      <dgm:t>
        <a:bodyPr/>
        <a:lstStyle/>
        <a:p>
          <a:endParaRPr lang="en-GB"/>
        </a:p>
      </dgm:t>
    </dgm:pt>
    <dgm:pt modelId="{7B3948D4-ABDF-4B9A-88E0-DDF2FB209123}" type="sibTrans" cxnId="{A149396E-C8A1-48A6-AFC6-8CFB481F53A6}">
      <dgm:prSet/>
      <dgm:spPr/>
      <dgm:t>
        <a:bodyPr/>
        <a:lstStyle/>
        <a:p>
          <a:endParaRPr lang="en-GB"/>
        </a:p>
      </dgm:t>
    </dgm:pt>
    <dgm:pt modelId="{1B233373-4D99-41B9-A632-7F1300DAB868}" type="pres">
      <dgm:prSet presAssocID="{A6346893-8CA8-496C-8BBE-A45852AEDA5B}" presName="vert0" presStyleCnt="0">
        <dgm:presLayoutVars>
          <dgm:dir/>
          <dgm:animOne val="branch"/>
          <dgm:animLvl val="lvl"/>
        </dgm:presLayoutVars>
      </dgm:prSet>
      <dgm:spPr/>
    </dgm:pt>
    <dgm:pt modelId="{37CC8102-C0A5-473E-B86C-FDE23283C236}" type="pres">
      <dgm:prSet presAssocID="{898F5256-8770-4285-B176-2D98BBA4BA57}" presName="thickLine" presStyleLbl="alignNode1" presStyleIdx="0" presStyleCnt="6"/>
      <dgm:spPr/>
    </dgm:pt>
    <dgm:pt modelId="{CF9CC1B8-4B0B-44A9-A6C5-97858480DF5C}" type="pres">
      <dgm:prSet presAssocID="{898F5256-8770-4285-B176-2D98BBA4BA57}" presName="horz1" presStyleCnt="0"/>
      <dgm:spPr/>
    </dgm:pt>
    <dgm:pt modelId="{4F060782-2D57-49B6-99C8-207B7B833C0C}" type="pres">
      <dgm:prSet presAssocID="{898F5256-8770-4285-B176-2D98BBA4BA57}" presName="tx1" presStyleLbl="revTx" presStyleIdx="0" presStyleCnt="6"/>
      <dgm:spPr/>
    </dgm:pt>
    <dgm:pt modelId="{CB37C648-EF64-4204-AF09-01CD56FCCBC7}" type="pres">
      <dgm:prSet presAssocID="{898F5256-8770-4285-B176-2D98BBA4BA57}" presName="vert1" presStyleCnt="0"/>
      <dgm:spPr/>
    </dgm:pt>
    <dgm:pt modelId="{4B7EFD18-0769-436C-9EB9-88197D5E75C9}" type="pres">
      <dgm:prSet presAssocID="{6DA6A72E-310E-484E-B8DA-CC5F5558C0C3}" presName="thickLine" presStyleLbl="alignNode1" presStyleIdx="1" presStyleCnt="6"/>
      <dgm:spPr/>
    </dgm:pt>
    <dgm:pt modelId="{E812AE7B-FFF1-4868-BF28-4F72D48512AE}" type="pres">
      <dgm:prSet presAssocID="{6DA6A72E-310E-484E-B8DA-CC5F5558C0C3}" presName="horz1" presStyleCnt="0"/>
      <dgm:spPr/>
    </dgm:pt>
    <dgm:pt modelId="{BF684C82-228C-4563-AC48-268025B6BCC7}" type="pres">
      <dgm:prSet presAssocID="{6DA6A72E-310E-484E-B8DA-CC5F5558C0C3}" presName="tx1" presStyleLbl="revTx" presStyleIdx="1" presStyleCnt="6"/>
      <dgm:spPr/>
    </dgm:pt>
    <dgm:pt modelId="{8EA1B332-0624-4FD0-97E1-BA54FA2CBDA6}" type="pres">
      <dgm:prSet presAssocID="{6DA6A72E-310E-484E-B8DA-CC5F5558C0C3}" presName="vert1" presStyleCnt="0"/>
      <dgm:spPr/>
    </dgm:pt>
    <dgm:pt modelId="{996B4019-F972-4E18-945E-F11EF24C4728}" type="pres">
      <dgm:prSet presAssocID="{1AF7DDD5-4D85-4AEB-965A-E51F8CF7E353}" presName="thickLine" presStyleLbl="alignNode1" presStyleIdx="2" presStyleCnt="6"/>
      <dgm:spPr/>
    </dgm:pt>
    <dgm:pt modelId="{42C7C8C0-B24C-426C-B87B-016AD84A5EF1}" type="pres">
      <dgm:prSet presAssocID="{1AF7DDD5-4D85-4AEB-965A-E51F8CF7E353}" presName="horz1" presStyleCnt="0"/>
      <dgm:spPr/>
    </dgm:pt>
    <dgm:pt modelId="{8B1E6F79-3D3C-49EF-B0EE-6CB04B2D6AF2}" type="pres">
      <dgm:prSet presAssocID="{1AF7DDD5-4D85-4AEB-965A-E51F8CF7E353}" presName="tx1" presStyleLbl="revTx" presStyleIdx="2" presStyleCnt="6"/>
      <dgm:spPr/>
    </dgm:pt>
    <dgm:pt modelId="{4D4C5DEE-8C9A-4B5F-82B6-D7083B6DC7E3}" type="pres">
      <dgm:prSet presAssocID="{1AF7DDD5-4D85-4AEB-965A-E51F8CF7E353}" presName="vert1" presStyleCnt="0"/>
      <dgm:spPr/>
    </dgm:pt>
    <dgm:pt modelId="{EBCF4571-B103-4989-9145-0D18B5AC4A76}" type="pres">
      <dgm:prSet presAssocID="{07E96CFE-9D5E-4EE7-B87D-050DB6CB19F4}" presName="thickLine" presStyleLbl="alignNode1" presStyleIdx="3" presStyleCnt="6"/>
      <dgm:spPr/>
    </dgm:pt>
    <dgm:pt modelId="{D2A43A8F-A988-46B1-BD85-3B1309DD0039}" type="pres">
      <dgm:prSet presAssocID="{07E96CFE-9D5E-4EE7-B87D-050DB6CB19F4}" presName="horz1" presStyleCnt="0"/>
      <dgm:spPr/>
    </dgm:pt>
    <dgm:pt modelId="{28CA5DD0-755E-479F-A8D2-8D05E3CAEEE5}" type="pres">
      <dgm:prSet presAssocID="{07E96CFE-9D5E-4EE7-B87D-050DB6CB19F4}" presName="tx1" presStyleLbl="revTx" presStyleIdx="3" presStyleCnt="6"/>
      <dgm:spPr/>
    </dgm:pt>
    <dgm:pt modelId="{27EA04BE-73DE-4D60-8D2B-0E4449C9CB5D}" type="pres">
      <dgm:prSet presAssocID="{07E96CFE-9D5E-4EE7-B87D-050DB6CB19F4}" presName="vert1" presStyleCnt="0"/>
      <dgm:spPr/>
    </dgm:pt>
    <dgm:pt modelId="{CF65BDAF-952E-4A8C-A55F-6197A793F85B}" type="pres">
      <dgm:prSet presAssocID="{6C5264EE-6BE6-4854-BDFD-149120EF5CCE}" presName="thickLine" presStyleLbl="alignNode1" presStyleIdx="4" presStyleCnt="6"/>
      <dgm:spPr/>
    </dgm:pt>
    <dgm:pt modelId="{D1A2EFF4-D7F0-4A61-AAFC-37BA2161E50F}" type="pres">
      <dgm:prSet presAssocID="{6C5264EE-6BE6-4854-BDFD-149120EF5CCE}" presName="horz1" presStyleCnt="0"/>
      <dgm:spPr/>
    </dgm:pt>
    <dgm:pt modelId="{5A60D369-954A-4296-836E-AA05D03FD1C9}" type="pres">
      <dgm:prSet presAssocID="{6C5264EE-6BE6-4854-BDFD-149120EF5CCE}" presName="tx1" presStyleLbl="revTx" presStyleIdx="4" presStyleCnt="6"/>
      <dgm:spPr/>
    </dgm:pt>
    <dgm:pt modelId="{EF5F3126-FCA6-4102-A084-C9F4C2D718A2}" type="pres">
      <dgm:prSet presAssocID="{6C5264EE-6BE6-4854-BDFD-149120EF5CCE}" presName="vert1" presStyleCnt="0"/>
      <dgm:spPr/>
    </dgm:pt>
    <dgm:pt modelId="{B248E0A4-498B-4023-ADAF-6CBC0A4B8760}" type="pres">
      <dgm:prSet presAssocID="{514ED894-4CE3-4C2B-98BE-5D3DA93C3DB3}" presName="thickLine" presStyleLbl="alignNode1" presStyleIdx="5" presStyleCnt="6"/>
      <dgm:spPr/>
    </dgm:pt>
    <dgm:pt modelId="{ED7B2AD8-5130-49A9-AE74-A26E0193A591}" type="pres">
      <dgm:prSet presAssocID="{514ED894-4CE3-4C2B-98BE-5D3DA93C3DB3}" presName="horz1" presStyleCnt="0"/>
      <dgm:spPr/>
    </dgm:pt>
    <dgm:pt modelId="{C09DC49D-BFA0-4E5D-B504-7247A3CD9FDA}" type="pres">
      <dgm:prSet presAssocID="{514ED894-4CE3-4C2B-98BE-5D3DA93C3DB3}" presName="tx1" presStyleLbl="revTx" presStyleIdx="5" presStyleCnt="6"/>
      <dgm:spPr/>
    </dgm:pt>
    <dgm:pt modelId="{C754AB60-DEF1-4358-A087-FBBB1DEB5F4D}" type="pres">
      <dgm:prSet presAssocID="{514ED894-4CE3-4C2B-98BE-5D3DA93C3DB3}" presName="vert1" presStyleCnt="0"/>
      <dgm:spPr/>
    </dgm:pt>
  </dgm:ptLst>
  <dgm:cxnLst>
    <dgm:cxn modelId="{8EA8E723-49A2-412D-B126-ECAC7C8AD530}" srcId="{A6346893-8CA8-496C-8BBE-A45852AEDA5B}" destId="{6C5264EE-6BE6-4854-BDFD-149120EF5CCE}" srcOrd="4" destOrd="0" parTransId="{120378A2-7560-4DEF-9FD2-0E42F7FAAE08}" sibTransId="{051960CE-0E21-4142-AE14-546DC25254A6}"/>
    <dgm:cxn modelId="{36435327-E0A2-4725-B1C0-EE8F037DFA42}" type="presOf" srcId="{6C5264EE-6BE6-4854-BDFD-149120EF5CCE}" destId="{5A60D369-954A-4296-836E-AA05D03FD1C9}" srcOrd="0" destOrd="0" presId="urn:microsoft.com/office/officeart/2008/layout/LinedList"/>
    <dgm:cxn modelId="{F776C328-254A-4A52-987C-D8E24A2B505F}" type="presOf" srcId="{A6346893-8CA8-496C-8BBE-A45852AEDA5B}" destId="{1B233373-4D99-41B9-A632-7F1300DAB868}" srcOrd="0" destOrd="0" presId="urn:microsoft.com/office/officeart/2008/layout/LinedList"/>
    <dgm:cxn modelId="{2F9A7F49-8940-4931-B2F5-EA8BCAC6FF63}" type="presOf" srcId="{514ED894-4CE3-4C2B-98BE-5D3DA93C3DB3}" destId="{C09DC49D-BFA0-4E5D-B504-7247A3CD9FDA}" srcOrd="0" destOrd="0" presId="urn:microsoft.com/office/officeart/2008/layout/LinedList"/>
    <dgm:cxn modelId="{A149396E-C8A1-48A6-AFC6-8CFB481F53A6}" srcId="{A6346893-8CA8-496C-8BBE-A45852AEDA5B}" destId="{514ED894-4CE3-4C2B-98BE-5D3DA93C3DB3}" srcOrd="5" destOrd="0" parTransId="{63627B79-A8C8-4B0A-8649-662BAE7E6118}" sibTransId="{7B3948D4-ABDF-4B9A-88E0-DDF2FB209123}"/>
    <dgm:cxn modelId="{946D6D56-7C2C-48DC-9E9B-0B00D121BA6E}" type="presOf" srcId="{1AF7DDD5-4D85-4AEB-965A-E51F8CF7E353}" destId="{8B1E6F79-3D3C-49EF-B0EE-6CB04B2D6AF2}" srcOrd="0" destOrd="0" presId="urn:microsoft.com/office/officeart/2008/layout/LinedList"/>
    <dgm:cxn modelId="{869F9C82-69F5-4D4F-9EB5-C913EEABB948}" type="presOf" srcId="{898F5256-8770-4285-B176-2D98BBA4BA57}" destId="{4F060782-2D57-49B6-99C8-207B7B833C0C}" srcOrd="0" destOrd="0" presId="urn:microsoft.com/office/officeart/2008/layout/LinedList"/>
    <dgm:cxn modelId="{92D21984-24D8-4024-B0FE-BE408D7A0318}" type="presOf" srcId="{6DA6A72E-310E-484E-B8DA-CC5F5558C0C3}" destId="{BF684C82-228C-4563-AC48-268025B6BCC7}" srcOrd="0" destOrd="0" presId="urn:microsoft.com/office/officeart/2008/layout/LinedList"/>
    <dgm:cxn modelId="{068B568D-C99B-4CB9-80F3-B719B1391E23}" srcId="{A6346893-8CA8-496C-8BBE-A45852AEDA5B}" destId="{6DA6A72E-310E-484E-B8DA-CC5F5558C0C3}" srcOrd="1" destOrd="0" parTransId="{F03446D3-78A9-42DE-94E0-AFAFB5F0AE0F}" sibTransId="{2F4DF5FD-1EE2-414D-AC4E-7324ECEE9430}"/>
    <dgm:cxn modelId="{953DBC94-DCC8-402F-B821-FB11707C9CFE}" srcId="{A6346893-8CA8-496C-8BBE-A45852AEDA5B}" destId="{898F5256-8770-4285-B176-2D98BBA4BA57}" srcOrd="0" destOrd="0" parTransId="{F04E6C06-B569-4469-9A1B-3096426F2C26}" sibTransId="{7536D9A1-0F1D-45D8-BE43-B60F0C74891D}"/>
    <dgm:cxn modelId="{EB7684CD-CA22-494F-986D-88CA2AFB815E}" srcId="{A6346893-8CA8-496C-8BBE-A45852AEDA5B}" destId="{1AF7DDD5-4D85-4AEB-965A-E51F8CF7E353}" srcOrd="2" destOrd="0" parTransId="{A71E2676-749F-4346-89B7-1D831A27C2CE}" sibTransId="{635A49F8-04D7-4EA1-A643-D919262C0517}"/>
    <dgm:cxn modelId="{C0A908CE-77D7-4A8B-8DDE-22674ADA4C58}" type="presOf" srcId="{07E96CFE-9D5E-4EE7-B87D-050DB6CB19F4}" destId="{28CA5DD0-755E-479F-A8D2-8D05E3CAEEE5}" srcOrd="0" destOrd="0" presId="urn:microsoft.com/office/officeart/2008/layout/LinedList"/>
    <dgm:cxn modelId="{0168CFED-D3EB-41FE-948E-BC78C32F08B0}" srcId="{A6346893-8CA8-496C-8BBE-A45852AEDA5B}" destId="{07E96CFE-9D5E-4EE7-B87D-050DB6CB19F4}" srcOrd="3" destOrd="0" parTransId="{E0C01299-851E-4AC0-9A31-DDCC6646FF6F}" sibTransId="{E7B54A84-737C-448A-A7B2-AD506A49963B}"/>
    <dgm:cxn modelId="{9E6E69A9-A5D6-41E5-9D09-6B23DE24EE7F}" type="presParOf" srcId="{1B233373-4D99-41B9-A632-7F1300DAB868}" destId="{37CC8102-C0A5-473E-B86C-FDE23283C236}" srcOrd="0" destOrd="0" presId="urn:microsoft.com/office/officeart/2008/layout/LinedList"/>
    <dgm:cxn modelId="{86419500-8970-49EF-B207-580C96095F35}" type="presParOf" srcId="{1B233373-4D99-41B9-A632-7F1300DAB868}" destId="{CF9CC1B8-4B0B-44A9-A6C5-97858480DF5C}" srcOrd="1" destOrd="0" presId="urn:microsoft.com/office/officeart/2008/layout/LinedList"/>
    <dgm:cxn modelId="{702E1F91-A8A0-46B9-8F8C-2B30FEB484C6}" type="presParOf" srcId="{CF9CC1B8-4B0B-44A9-A6C5-97858480DF5C}" destId="{4F060782-2D57-49B6-99C8-207B7B833C0C}" srcOrd="0" destOrd="0" presId="urn:microsoft.com/office/officeart/2008/layout/LinedList"/>
    <dgm:cxn modelId="{88655C73-526F-451D-8EE3-C58C1EAF5FC8}" type="presParOf" srcId="{CF9CC1B8-4B0B-44A9-A6C5-97858480DF5C}" destId="{CB37C648-EF64-4204-AF09-01CD56FCCBC7}" srcOrd="1" destOrd="0" presId="urn:microsoft.com/office/officeart/2008/layout/LinedList"/>
    <dgm:cxn modelId="{E9E69CF0-1526-48C9-8B9D-E70CD0BD4ECD}" type="presParOf" srcId="{1B233373-4D99-41B9-A632-7F1300DAB868}" destId="{4B7EFD18-0769-436C-9EB9-88197D5E75C9}" srcOrd="2" destOrd="0" presId="urn:microsoft.com/office/officeart/2008/layout/LinedList"/>
    <dgm:cxn modelId="{E544663F-439D-44D3-AEA1-8F5720737864}" type="presParOf" srcId="{1B233373-4D99-41B9-A632-7F1300DAB868}" destId="{E812AE7B-FFF1-4868-BF28-4F72D48512AE}" srcOrd="3" destOrd="0" presId="urn:microsoft.com/office/officeart/2008/layout/LinedList"/>
    <dgm:cxn modelId="{83E8162D-094D-4146-BB41-1253ADF38699}" type="presParOf" srcId="{E812AE7B-FFF1-4868-BF28-4F72D48512AE}" destId="{BF684C82-228C-4563-AC48-268025B6BCC7}" srcOrd="0" destOrd="0" presId="urn:microsoft.com/office/officeart/2008/layout/LinedList"/>
    <dgm:cxn modelId="{E24B213E-7074-4816-BD1E-CF86332272DE}" type="presParOf" srcId="{E812AE7B-FFF1-4868-BF28-4F72D48512AE}" destId="{8EA1B332-0624-4FD0-97E1-BA54FA2CBDA6}" srcOrd="1" destOrd="0" presId="urn:microsoft.com/office/officeart/2008/layout/LinedList"/>
    <dgm:cxn modelId="{AE843360-40F6-4FE3-A5D5-721AFD16A7C0}" type="presParOf" srcId="{1B233373-4D99-41B9-A632-7F1300DAB868}" destId="{996B4019-F972-4E18-945E-F11EF24C4728}" srcOrd="4" destOrd="0" presId="urn:microsoft.com/office/officeart/2008/layout/LinedList"/>
    <dgm:cxn modelId="{8F5CE250-5C6D-4FB9-8869-6555B5AC57D0}" type="presParOf" srcId="{1B233373-4D99-41B9-A632-7F1300DAB868}" destId="{42C7C8C0-B24C-426C-B87B-016AD84A5EF1}" srcOrd="5" destOrd="0" presId="urn:microsoft.com/office/officeart/2008/layout/LinedList"/>
    <dgm:cxn modelId="{285BC5AD-26DC-4909-961F-1D95A20D3885}" type="presParOf" srcId="{42C7C8C0-B24C-426C-B87B-016AD84A5EF1}" destId="{8B1E6F79-3D3C-49EF-B0EE-6CB04B2D6AF2}" srcOrd="0" destOrd="0" presId="urn:microsoft.com/office/officeart/2008/layout/LinedList"/>
    <dgm:cxn modelId="{677A1796-7CAF-4C16-B86E-D77B3A50B707}" type="presParOf" srcId="{42C7C8C0-B24C-426C-B87B-016AD84A5EF1}" destId="{4D4C5DEE-8C9A-4B5F-82B6-D7083B6DC7E3}" srcOrd="1" destOrd="0" presId="urn:microsoft.com/office/officeart/2008/layout/LinedList"/>
    <dgm:cxn modelId="{A4E9C8E1-5EC5-4875-B251-5813D03EB17B}" type="presParOf" srcId="{1B233373-4D99-41B9-A632-7F1300DAB868}" destId="{EBCF4571-B103-4989-9145-0D18B5AC4A76}" srcOrd="6" destOrd="0" presId="urn:microsoft.com/office/officeart/2008/layout/LinedList"/>
    <dgm:cxn modelId="{A67D38D1-7D05-4FE9-AC6C-9A852A644794}" type="presParOf" srcId="{1B233373-4D99-41B9-A632-7F1300DAB868}" destId="{D2A43A8F-A988-46B1-BD85-3B1309DD0039}" srcOrd="7" destOrd="0" presId="urn:microsoft.com/office/officeart/2008/layout/LinedList"/>
    <dgm:cxn modelId="{EECDC641-AD91-4579-8625-CFB68D91F208}" type="presParOf" srcId="{D2A43A8F-A988-46B1-BD85-3B1309DD0039}" destId="{28CA5DD0-755E-479F-A8D2-8D05E3CAEEE5}" srcOrd="0" destOrd="0" presId="urn:microsoft.com/office/officeart/2008/layout/LinedList"/>
    <dgm:cxn modelId="{81895E0A-96C7-4178-857A-51469CCB7745}" type="presParOf" srcId="{D2A43A8F-A988-46B1-BD85-3B1309DD0039}" destId="{27EA04BE-73DE-4D60-8D2B-0E4449C9CB5D}" srcOrd="1" destOrd="0" presId="urn:microsoft.com/office/officeart/2008/layout/LinedList"/>
    <dgm:cxn modelId="{470C9B91-AA36-428E-91AE-BD33A66557EF}" type="presParOf" srcId="{1B233373-4D99-41B9-A632-7F1300DAB868}" destId="{CF65BDAF-952E-4A8C-A55F-6197A793F85B}" srcOrd="8" destOrd="0" presId="urn:microsoft.com/office/officeart/2008/layout/LinedList"/>
    <dgm:cxn modelId="{51333400-6F79-45C9-8A17-5FE919C67A2B}" type="presParOf" srcId="{1B233373-4D99-41B9-A632-7F1300DAB868}" destId="{D1A2EFF4-D7F0-4A61-AAFC-37BA2161E50F}" srcOrd="9" destOrd="0" presId="urn:microsoft.com/office/officeart/2008/layout/LinedList"/>
    <dgm:cxn modelId="{36F6D1DE-3F1F-4117-AD6A-F3A9058B4B2B}" type="presParOf" srcId="{D1A2EFF4-D7F0-4A61-AAFC-37BA2161E50F}" destId="{5A60D369-954A-4296-836E-AA05D03FD1C9}" srcOrd="0" destOrd="0" presId="urn:microsoft.com/office/officeart/2008/layout/LinedList"/>
    <dgm:cxn modelId="{CE245C41-5B83-4078-B45A-58C9BD8B3727}" type="presParOf" srcId="{D1A2EFF4-D7F0-4A61-AAFC-37BA2161E50F}" destId="{EF5F3126-FCA6-4102-A084-C9F4C2D718A2}" srcOrd="1" destOrd="0" presId="urn:microsoft.com/office/officeart/2008/layout/LinedList"/>
    <dgm:cxn modelId="{2435A7DF-5246-4B74-A035-EEA80D671EF2}" type="presParOf" srcId="{1B233373-4D99-41B9-A632-7F1300DAB868}" destId="{B248E0A4-498B-4023-ADAF-6CBC0A4B8760}" srcOrd="10" destOrd="0" presId="urn:microsoft.com/office/officeart/2008/layout/LinedList"/>
    <dgm:cxn modelId="{8BE870E1-EC17-4921-94C3-C5641EC5A5FA}" type="presParOf" srcId="{1B233373-4D99-41B9-A632-7F1300DAB868}" destId="{ED7B2AD8-5130-49A9-AE74-A26E0193A591}" srcOrd="11" destOrd="0" presId="urn:microsoft.com/office/officeart/2008/layout/LinedList"/>
    <dgm:cxn modelId="{771E1C6A-DF4B-489F-BBEA-03C14EEB9F7E}" type="presParOf" srcId="{ED7B2AD8-5130-49A9-AE74-A26E0193A591}" destId="{C09DC49D-BFA0-4E5D-B504-7247A3CD9FDA}" srcOrd="0" destOrd="0" presId="urn:microsoft.com/office/officeart/2008/layout/LinedList"/>
    <dgm:cxn modelId="{9C0CF0F6-9E49-4FE8-A55D-E8F5C360E78D}" type="presParOf" srcId="{ED7B2AD8-5130-49A9-AE74-A26E0193A591}" destId="{C754AB60-DEF1-4358-A087-FBBB1DEB5F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8E345E-981F-42DC-A667-846D9D50955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0813F21-35EA-4DA2-9E9D-9EE1D2CE47B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boom attracted workers from rural Wales, expanding workforce and population.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359E51-1A98-46C4-8C67-052A20DD06DE}" type="parTrans" cxnId="{709CA025-8EEE-4575-B490-7580EB31F207}">
      <dgm:prSet/>
      <dgm:spPr/>
      <dgm:t>
        <a:bodyPr/>
        <a:lstStyle/>
        <a:p>
          <a:endParaRPr lang="en-GB"/>
        </a:p>
      </dgm:t>
    </dgm:pt>
    <dgm:pt modelId="{17A81BA8-3DF9-48B3-B91F-A18CE03236DD}" type="sibTrans" cxnId="{709CA025-8EEE-4575-B490-7580EB31F207}">
      <dgm:prSet/>
      <dgm:spPr/>
      <dgm:t>
        <a:bodyPr/>
        <a:lstStyle/>
        <a:p>
          <a:endParaRPr lang="en-GB"/>
        </a:p>
      </dgm:t>
    </dgm:pt>
    <dgm:pt modelId="{F0DED9BA-2A65-49B4-AB7D-6983FC3BE41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Living conditions for workers were challenging, with overcrowding, poor sanitation, and long working hours.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00297-14E4-4362-8507-C9871D016F1E}" type="parTrans" cxnId="{8951ED30-C1AC-4E0B-9A6C-35CAE97CA347}">
      <dgm:prSet/>
      <dgm:spPr/>
      <dgm:t>
        <a:bodyPr/>
        <a:lstStyle/>
        <a:p>
          <a:endParaRPr lang="en-GB"/>
        </a:p>
      </dgm:t>
    </dgm:pt>
    <dgm:pt modelId="{DA385D1C-38EF-4D83-8FB8-0A6D59B2186D}" type="sibTrans" cxnId="{8951ED30-C1AC-4E0B-9A6C-35CAE97CA347}">
      <dgm:prSet/>
      <dgm:spPr/>
      <dgm:t>
        <a:bodyPr/>
        <a:lstStyle/>
        <a:p>
          <a:endParaRPr lang="en-GB"/>
        </a:p>
      </dgm:t>
    </dgm:pt>
    <dgm:pt modelId="{F23E8CCB-98D9-420D-9867-119859F009D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growth created social stratification, with wealthy industrialists and working class divided.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AB763B-7ED8-43E8-91F8-D966C643572C}" type="parTrans" cxnId="{EC71F1B6-2F34-4656-A8C9-E8685C1EF271}">
      <dgm:prSet/>
      <dgm:spPr/>
      <dgm:t>
        <a:bodyPr/>
        <a:lstStyle/>
        <a:p>
          <a:endParaRPr lang="en-GB"/>
        </a:p>
      </dgm:t>
    </dgm:pt>
    <dgm:pt modelId="{1B0D935D-5649-49A8-8656-BA2C7D3369D0}" type="sibTrans" cxnId="{EC71F1B6-2F34-4656-A8C9-E8685C1EF271}">
      <dgm:prSet/>
      <dgm:spPr/>
      <dgm:t>
        <a:bodyPr/>
        <a:lstStyle/>
        <a:p>
          <a:endParaRPr lang="en-GB"/>
        </a:p>
      </dgm:t>
    </dgm:pt>
    <dgm:pt modelId="{44526F61-E9BE-4100-BFC4-8D2FFC06D2F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Factories and smelting operations led to pollution and deforestation, altering natural landscapes.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0F7574-0922-4DC4-8E47-9A10030D5D58}" type="parTrans" cxnId="{37E0A98B-6A4D-440C-826F-24A902F094D2}">
      <dgm:prSet/>
      <dgm:spPr/>
      <dgm:t>
        <a:bodyPr/>
        <a:lstStyle/>
        <a:p>
          <a:endParaRPr lang="en-GB"/>
        </a:p>
      </dgm:t>
    </dgm:pt>
    <dgm:pt modelId="{FD7B7328-E3F9-4DFB-85D8-88FD8D072C15}" type="sibTrans" cxnId="{37E0A98B-6A4D-440C-826F-24A902F094D2}">
      <dgm:prSet/>
      <dgm:spPr/>
      <dgm:t>
        <a:bodyPr/>
        <a:lstStyle/>
        <a:p>
          <a:endParaRPr lang="en-GB"/>
        </a:p>
      </dgm:t>
    </dgm:pt>
    <dgm:pt modelId="{8FAAE3BF-ECBA-4145-8A82-9778598B84D5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Swansea's copper smelting industry caused severe air and water pollution, termed "copper smoke."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B73EDB-1649-47B5-8AC8-48843A4D15B7}" type="parTrans" cxnId="{5BA9CCA3-1CB9-47E2-90F7-D91103322B6F}">
      <dgm:prSet/>
      <dgm:spPr/>
      <dgm:t>
        <a:bodyPr/>
        <a:lstStyle/>
        <a:p>
          <a:endParaRPr lang="en-GB"/>
        </a:p>
      </dgm:t>
    </dgm:pt>
    <dgm:pt modelId="{0FDD62F2-2DDC-4226-993B-B2EFD2DABF7E}" type="sibTrans" cxnId="{5BA9CCA3-1CB9-47E2-90F7-D91103322B6F}">
      <dgm:prSet/>
      <dgm:spPr/>
      <dgm:t>
        <a:bodyPr/>
        <a:lstStyle/>
        <a:p>
          <a:endParaRPr lang="en-GB"/>
        </a:p>
      </dgm:t>
    </dgm:pt>
    <dgm:pt modelId="{876DD38F-B022-4EB3-874D-DA8C4E0641E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advancements like steam power transformed Llanelli and Swansea, contributing to the Industrial Revolution.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8537C6-7238-4262-85D4-7488E45E37D2}" type="parTrans" cxnId="{28ECB60C-1354-415B-B735-451572534513}">
      <dgm:prSet/>
      <dgm:spPr/>
      <dgm:t>
        <a:bodyPr/>
        <a:lstStyle/>
        <a:p>
          <a:endParaRPr lang="en-GB"/>
        </a:p>
      </dgm:t>
    </dgm:pt>
    <dgm:pt modelId="{52AAAE21-BF43-414C-BF22-159D1B198373}" type="sibTrans" cxnId="{28ECB60C-1354-415B-B735-451572534513}">
      <dgm:prSet/>
      <dgm:spPr/>
      <dgm:t>
        <a:bodyPr/>
        <a:lstStyle/>
        <a:p>
          <a:endParaRPr lang="en-GB"/>
        </a:p>
      </dgm:t>
    </dgm:pt>
    <dgm:pt modelId="{445965AF-5B81-41EF-A03D-7D118167BFC2}" type="pres">
      <dgm:prSet presAssocID="{538E345E-981F-42DC-A667-846D9D509551}" presName="linear" presStyleCnt="0">
        <dgm:presLayoutVars>
          <dgm:animLvl val="lvl"/>
          <dgm:resizeHandles val="exact"/>
        </dgm:presLayoutVars>
      </dgm:prSet>
      <dgm:spPr/>
    </dgm:pt>
    <dgm:pt modelId="{62159C2E-544B-4693-82D3-C79F6EAAE4E2}" type="pres">
      <dgm:prSet presAssocID="{F0DED9BA-2A65-49B4-AB7D-6983FC3BE41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7C82729-9CA3-4E15-B9F1-7471463CA3B9}" type="pres">
      <dgm:prSet presAssocID="{DA385D1C-38EF-4D83-8FB8-0A6D59B2186D}" presName="spacer" presStyleCnt="0"/>
      <dgm:spPr/>
    </dgm:pt>
    <dgm:pt modelId="{8DC18766-A317-4F01-843F-735D24C8AFBB}" type="pres">
      <dgm:prSet presAssocID="{A0813F21-35EA-4DA2-9E9D-9EE1D2CE47B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EA34B3B-39D6-4B16-B441-8922591B6E17}" type="pres">
      <dgm:prSet presAssocID="{17A81BA8-3DF9-48B3-B91F-A18CE03236DD}" presName="spacer" presStyleCnt="0"/>
      <dgm:spPr/>
    </dgm:pt>
    <dgm:pt modelId="{57DC7CDD-FA65-4542-BDC0-D9366F207D4E}" type="pres">
      <dgm:prSet presAssocID="{876DD38F-B022-4EB3-874D-DA8C4E0641E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A5A63F2-785A-4DEE-B8D5-09F9F2190972}" type="pres">
      <dgm:prSet presAssocID="{52AAAE21-BF43-414C-BF22-159D1B198373}" presName="spacer" presStyleCnt="0"/>
      <dgm:spPr/>
    </dgm:pt>
    <dgm:pt modelId="{8865077E-DE16-42B5-B24E-17F06B745ABC}" type="pres">
      <dgm:prSet presAssocID="{8FAAE3BF-ECBA-4145-8A82-9778598B84D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FEFB567-EAB3-4FBF-99BA-4E9AA20D3705}" type="pres">
      <dgm:prSet presAssocID="{0FDD62F2-2DDC-4226-993B-B2EFD2DABF7E}" presName="spacer" presStyleCnt="0"/>
      <dgm:spPr/>
    </dgm:pt>
    <dgm:pt modelId="{26303643-414D-4B43-B095-D7A1EAA676FB}" type="pres">
      <dgm:prSet presAssocID="{44526F61-E9BE-4100-BFC4-8D2FFC06D2F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7EB111A-B849-480B-A4C6-927536C31DE8}" type="pres">
      <dgm:prSet presAssocID="{FD7B7328-E3F9-4DFB-85D8-88FD8D072C15}" presName="spacer" presStyleCnt="0"/>
      <dgm:spPr/>
    </dgm:pt>
    <dgm:pt modelId="{D035EF67-6116-4F78-81DE-72C062445551}" type="pres">
      <dgm:prSet presAssocID="{F23E8CCB-98D9-420D-9867-119859F00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8ECB60C-1354-415B-B735-451572534513}" srcId="{538E345E-981F-42DC-A667-846D9D509551}" destId="{876DD38F-B022-4EB3-874D-DA8C4E0641E0}" srcOrd="2" destOrd="0" parTransId="{768537C6-7238-4262-85D4-7488E45E37D2}" sibTransId="{52AAAE21-BF43-414C-BF22-159D1B198373}"/>
    <dgm:cxn modelId="{3B0D2910-DFFC-43F3-80F4-AE39017E6E70}" type="presOf" srcId="{A0813F21-35EA-4DA2-9E9D-9EE1D2CE47B8}" destId="{8DC18766-A317-4F01-843F-735D24C8AFBB}" srcOrd="0" destOrd="0" presId="urn:microsoft.com/office/officeart/2005/8/layout/vList2"/>
    <dgm:cxn modelId="{709CA025-8EEE-4575-B490-7580EB31F207}" srcId="{538E345E-981F-42DC-A667-846D9D509551}" destId="{A0813F21-35EA-4DA2-9E9D-9EE1D2CE47B8}" srcOrd="1" destOrd="0" parTransId="{BD359E51-1A98-46C4-8C67-052A20DD06DE}" sibTransId="{17A81BA8-3DF9-48B3-B91F-A18CE03236DD}"/>
    <dgm:cxn modelId="{8951ED30-C1AC-4E0B-9A6C-35CAE97CA347}" srcId="{538E345E-981F-42DC-A667-846D9D509551}" destId="{F0DED9BA-2A65-49B4-AB7D-6983FC3BE417}" srcOrd="0" destOrd="0" parTransId="{3C400297-14E4-4362-8507-C9871D016F1E}" sibTransId="{DA385D1C-38EF-4D83-8FB8-0A6D59B2186D}"/>
    <dgm:cxn modelId="{53209B5E-7AEC-49C2-8EBF-9F78DC9D7414}" type="presOf" srcId="{F23E8CCB-98D9-420D-9867-119859F009D0}" destId="{D035EF67-6116-4F78-81DE-72C062445551}" srcOrd="0" destOrd="0" presId="urn:microsoft.com/office/officeart/2005/8/layout/vList2"/>
    <dgm:cxn modelId="{4BF74963-86FD-42BB-AB80-B59A1904213A}" type="presOf" srcId="{876DD38F-B022-4EB3-874D-DA8C4E0641E0}" destId="{57DC7CDD-FA65-4542-BDC0-D9366F207D4E}" srcOrd="0" destOrd="0" presId="urn:microsoft.com/office/officeart/2005/8/layout/vList2"/>
    <dgm:cxn modelId="{8F2FC27B-9FA4-4ADE-8D05-E32245784EBA}" type="presOf" srcId="{8FAAE3BF-ECBA-4145-8A82-9778598B84D5}" destId="{8865077E-DE16-42B5-B24E-17F06B745ABC}" srcOrd="0" destOrd="0" presId="urn:microsoft.com/office/officeart/2005/8/layout/vList2"/>
    <dgm:cxn modelId="{3BD5857C-BC3E-4BF0-83B9-F8049C4987FF}" type="presOf" srcId="{538E345E-981F-42DC-A667-846D9D509551}" destId="{445965AF-5B81-41EF-A03D-7D118167BFC2}" srcOrd="0" destOrd="0" presId="urn:microsoft.com/office/officeart/2005/8/layout/vList2"/>
    <dgm:cxn modelId="{37E0A98B-6A4D-440C-826F-24A902F094D2}" srcId="{538E345E-981F-42DC-A667-846D9D509551}" destId="{44526F61-E9BE-4100-BFC4-8D2FFC06D2F0}" srcOrd="4" destOrd="0" parTransId="{CC0F7574-0922-4DC4-8E47-9A10030D5D58}" sibTransId="{FD7B7328-E3F9-4DFB-85D8-88FD8D072C15}"/>
    <dgm:cxn modelId="{C3B6089D-C5D6-407D-844F-01BDB5DCA375}" type="presOf" srcId="{44526F61-E9BE-4100-BFC4-8D2FFC06D2F0}" destId="{26303643-414D-4B43-B095-D7A1EAA676FB}" srcOrd="0" destOrd="0" presId="urn:microsoft.com/office/officeart/2005/8/layout/vList2"/>
    <dgm:cxn modelId="{5BA9CCA3-1CB9-47E2-90F7-D91103322B6F}" srcId="{538E345E-981F-42DC-A667-846D9D509551}" destId="{8FAAE3BF-ECBA-4145-8A82-9778598B84D5}" srcOrd="3" destOrd="0" parTransId="{2AB73EDB-1649-47B5-8AC8-48843A4D15B7}" sibTransId="{0FDD62F2-2DDC-4226-993B-B2EFD2DABF7E}"/>
    <dgm:cxn modelId="{EC71F1B6-2F34-4656-A8C9-E8685C1EF271}" srcId="{538E345E-981F-42DC-A667-846D9D509551}" destId="{F23E8CCB-98D9-420D-9867-119859F009D0}" srcOrd="5" destOrd="0" parTransId="{4AAB763B-7ED8-43E8-91F8-D966C643572C}" sibTransId="{1B0D935D-5649-49A8-8656-BA2C7D3369D0}"/>
    <dgm:cxn modelId="{68DEB1C9-18BE-4439-A13D-71309F43E93C}" type="presOf" srcId="{F0DED9BA-2A65-49B4-AB7D-6983FC3BE417}" destId="{62159C2E-544B-4693-82D3-C79F6EAAE4E2}" srcOrd="0" destOrd="0" presId="urn:microsoft.com/office/officeart/2005/8/layout/vList2"/>
    <dgm:cxn modelId="{6166847F-37AD-414F-999E-B42B95ECFEA7}" type="presParOf" srcId="{445965AF-5B81-41EF-A03D-7D118167BFC2}" destId="{62159C2E-544B-4693-82D3-C79F6EAAE4E2}" srcOrd="0" destOrd="0" presId="urn:microsoft.com/office/officeart/2005/8/layout/vList2"/>
    <dgm:cxn modelId="{3C4788D2-D88C-4FAE-982B-1BC944BAE408}" type="presParOf" srcId="{445965AF-5B81-41EF-A03D-7D118167BFC2}" destId="{C7C82729-9CA3-4E15-B9F1-7471463CA3B9}" srcOrd="1" destOrd="0" presId="urn:microsoft.com/office/officeart/2005/8/layout/vList2"/>
    <dgm:cxn modelId="{C9EEE68C-494B-4972-82DE-634A7F120021}" type="presParOf" srcId="{445965AF-5B81-41EF-A03D-7D118167BFC2}" destId="{8DC18766-A317-4F01-843F-735D24C8AFBB}" srcOrd="2" destOrd="0" presId="urn:microsoft.com/office/officeart/2005/8/layout/vList2"/>
    <dgm:cxn modelId="{F1757956-9F7F-484A-A13B-5B94C9759A8B}" type="presParOf" srcId="{445965AF-5B81-41EF-A03D-7D118167BFC2}" destId="{8EA34B3B-39D6-4B16-B441-8922591B6E17}" srcOrd="3" destOrd="0" presId="urn:microsoft.com/office/officeart/2005/8/layout/vList2"/>
    <dgm:cxn modelId="{93E98E64-5983-4C1F-A6A7-7292319447FE}" type="presParOf" srcId="{445965AF-5B81-41EF-A03D-7D118167BFC2}" destId="{57DC7CDD-FA65-4542-BDC0-D9366F207D4E}" srcOrd="4" destOrd="0" presId="urn:microsoft.com/office/officeart/2005/8/layout/vList2"/>
    <dgm:cxn modelId="{B81825CC-264E-4A06-8E97-5BA610DAD27E}" type="presParOf" srcId="{445965AF-5B81-41EF-A03D-7D118167BFC2}" destId="{EA5A63F2-785A-4DEE-B8D5-09F9F2190972}" srcOrd="5" destOrd="0" presId="urn:microsoft.com/office/officeart/2005/8/layout/vList2"/>
    <dgm:cxn modelId="{18CEBC67-19A9-4BB6-A517-C347C412DAF6}" type="presParOf" srcId="{445965AF-5B81-41EF-A03D-7D118167BFC2}" destId="{8865077E-DE16-42B5-B24E-17F06B745ABC}" srcOrd="6" destOrd="0" presId="urn:microsoft.com/office/officeart/2005/8/layout/vList2"/>
    <dgm:cxn modelId="{378B54C1-E908-4452-8212-607D178E7F12}" type="presParOf" srcId="{445965AF-5B81-41EF-A03D-7D118167BFC2}" destId="{4FEFB567-EAB3-4FBF-99BA-4E9AA20D3705}" srcOrd="7" destOrd="0" presId="urn:microsoft.com/office/officeart/2005/8/layout/vList2"/>
    <dgm:cxn modelId="{D6FE39B8-2FCA-4B5E-AA43-38343E64EE58}" type="presParOf" srcId="{445965AF-5B81-41EF-A03D-7D118167BFC2}" destId="{26303643-414D-4B43-B095-D7A1EAA676FB}" srcOrd="8" destOrd="0" presId="urn:microsoft.com/office/officeart/2005/8/layout/vList2"/>
    <dgm:cxn modelId="{A9C2C55B-B7EE-45E1-93A1-70FA832F8193}" type="presParOf" srcId="{445965AF-5B81-41EF-A03D-7D118167BFC2}" destId="{57EB111A-B849-480B-A4C6-927536C31DE8}" srcOrd="9" destOrd="0" presId="urn:microsoft.com/office/officeart/2005/8/layout/vList2"/>
    <dgm:cxn modelId="{267641C8-5CCA-4787-AC63-19D02D9DCEF9}" type="presParOf" srcId="{445965AF-5B81-41EF-A03D-7D118167BFC2}" destId="{D035EF67-6116-4F78-81DE-72C06244555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C8102-C0A5-473E-B86C-FDE23283C236}">
      <dsp:nvSpPr>
        <dsp:cNvPr id="0" name=""/>
        <dsp:cNvSpPr/>
      </dsp:nvSpPr>
      <dsp:spPr>
        <a:xfrm>
          <a:off x="0" y="1971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060782-2D57-49B6-99C8-207B7B833C0C}">
      <dsp:nvSpPr>
        <dsp:cNvPr id="0" name=""/>
        <dsp:cNvSpPr/>
      </dsp:nvSpPr>
      <dsp:spPr>
        <a:xfrm>
          <a:off x="0" y="1971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Llanelli's prosperity during the Industrial Revolution was based on its dominance in the tinplate industry, earning it the nickname "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Tinopolis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."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71"/>
        <a:ext cx="3912583" cy="672442"/>
      </dsp:txXfrm>
    </dsp:sp>
    <dsp:sp modelId="{4B7EFD18-0769-436C-9EB9-88197D5E75C9}">
      <dsp:nvSpPr>
        <dsp:cNvPr id="0" name=""/>
        <dsp:cNvSpPr/>
      </dsp:nvSpPr>
      <dsp:spPr>
        <a:xfrm>
          <a:off x="0" y="674414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684C82-228C-4563-AC48-268025B6BCC7}">
      <dsp:nvSpPr>
        <dsp:cNvPr id="0" name=""/>
        <dsp:cNvSpPr/>
      </dsp:nvSpPr>
      <dsp:spPr>
        <a:xfrm>
          <a:off x="0" y="674414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Major companies like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Trefor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Works and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Gwendraeth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Tinplate Company drove growth.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74414"/>
        <a:ext cx="3912583" cy="672442"/>
      </dsp:txXfrm>
    </dsp:sp>
    <dsp:sp modelId="{996B4019-F972-4E18-945E-F11EF24C4728}">
      <dsp:nvSpPr>
        <dsp:cNvPr id="0" name=""/>
        <dsp:cNvSpPr/>
      </dsp:nvSpPr>
      <dsp:spPr>
        <a:xfrm>
          <a:off x="0" y="1346857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1E6F79-3D3C-49EF-B0EE-6CB04B2D6AF2}">
      <dsp:nvSpPr>
        <dsp:cNvPr id="0" name=""/>
        <dsp:cNvSpPr/>
      </dsp:nvSpPr>
      <dsp:spPr>
        <a:xfrm>
          <a:off x="0" y="1346857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Innovative production techniques like mechanized rolling mills increased efficiency and met global demand.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46857"/>
        <a:ext cx="3912583" cy="672442"/>
      </dsp:txXfrm>
    </dsp:sp>
    <dsp:sp modelId="{EBCF4571-B103-4989-9145-0D18B5AC4A76}">
      <dsp:nvSpPr>
        <dsp:cNvPr id="0" name=""/>
        <dsp:cNvSpPr/>
      </dsp:nvSpPr>
      <dsp:spPr>
        <a:xfrm>
          <a:off x="0" y="2019300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8CA5DD0-755E-479F-A8D2-8D05E3CAEEE5}">
      <dsp:nvSpPr>
        <dsp:cNvPr id="0" name=""/>
        <dsp:cNvSpPr/>
      </dsp:nvSpPr>
      <dsp:spPr>
        <a:xfrm>
          <a:off x="0" y="2019300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Llanelli's strategic location near Swansea Bay provided access to international markets and facilitated the export of tinplate products.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19300"/>
        <a:ext cx="3912583" cy="672442"/>
      </dsp:txXfrm>
    </dsp:sp>
    <dsp:sp modelId="{CF65BDAF-952E-4A8C-A55F-6197A793F85B}">
      <dsp:nvSpPr>
        <dsp:cNvPr id="0" name=""/>
        <dsp:cNvSpPr/>
      </dsp:nvSpPr>
      <dsp:spPr>
        <a:xfrm>
          <a:off x="0" y="2691742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A60D369-954A-4296-836E-AA05D03FD1C9}">
      <dsp:nvSpPr>
        <dsp:cNvPr id="0" name=""/>
        <dsp:cNvSpPr/>
      </dsp:nvSpPr>
      <dsp:spPr>
        <a:xfrm>
          <a:off x="0" y="2691742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Swansea's copper smelting industry served as a model for industrial innovation, enhancing Llanelli's growth.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91742"/>
        <a:ext cx="3912583" cy="672442"/>
      </dsp:txXfrm>
    </dsp:sp>
    <dsp:sp modelId="{B248E0A4-498B-4023-ADAF-6CBC0A4B8760}">
      <dsp:nvSpPr>
        <dsp:cNvPr id="0" name=""/>
        <dsp:cNvSpPr/>
      </dsp:nvSpPr>
      <dsp:spPr>
        <a:xfrm>
          <a:off x="0" y="3364185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9DC49D-BFA0-4E5D-B504-7247A3CD9FDA}">
      <dsp:nvSpPr>
        <dsp:cNvPr id="0" name=""/>
        <dsp:cNvSpPr/>
      </dsp:nvSpPr>
      <dsp:spPr>
        <a:xfrm>
          <a:off x="0" y="3364185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Well-developed transportation infrastructure, including railways and ports, facilitated the movement of goods and resources.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64185"/>
        <a:ext cx="3912583" cy="6724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159C2E-544B-4693-82D3-C79F6EAAE4E2}">
      <dsp:nvSpPr>
        <dsp:cNvPr id="0" name=""/>
        <dsp:cNvSpPr/>
      </dsp:nvSpPr>
      <dsp:spPr>
        <a:xfrm>
          <a:off x="0" y="21705"/>
          <a:ext cx="3912583" cy="6370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Living conditions for workers were challenging, with overcrowding, poor sanitation, and long working hours.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52804"/>
        <a:ext cx="3850385" cy="574867"/>
      </dsp:txXfrm>
    </dsp:sp>
    <dsp:sp modelId="{8DC18766-A317-4F01-843F-735D24C8AFBB}">
      <dsp:nvSpPr>
        <dsp:cNvPr id="0" name=""/>
        <dsp:cNvSpPr/>
      </dsp:nvSpPr>
      <dsp:spPr>
        <a:xfrm>
          <a:off x="0" y="693330"/>
          <a:ext cx="3912583" cy="637065"/>
        </a:xfrm>
        <a:prstGeom prst="roundRect">
          <a:avLst/>
        </a:prstGeom>
        <a:solidFill>
          <a:schemeClr val="accent5">
            <a:hueOff val="425424"/>
            <a:satOff val="-4778"/>
            <a:lumOff val="-102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boom attracted workers from rural Wales, expanding workforce and population.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724429"/>
        <a:ext cx="3850385" cy="574867"/>
      </dsp:txXfrm>
    </dsp:sp>
    <dsp:sp modelId="{57DC7CDD-FA65-4542-BDC0-D9366F207D4E}">
      <dsp:nvSpPr>
        <dsp:cNvPr id="0" name=""/>
        <dsp:cNvSpPr/>
      </dsp:nvSpPr>
      <dsp:spPr>
        <a:xfrm>
          <a:off x="0" y="1364955"/>
          <a:ext cx="3912583" cy="637065"/>
        </a:xfrm>
        <a:prstGeom prst="roundRect">
          <a:avLst/>
        </a:prstGeom>
        <a:solidFill>
          <a:schemeClr val="accent5">
            <a:hueOff val="850848"/>
            <a:satOff val="-9556"/>
            <a:lumOff val="-20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advancements like steam power transformed Llanelli and Swansea, contributing to the Industrial Revolution.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1396054"/>
        <a:ext cx="3850385" cy="574867"/>
      </dsp:txXfrm>
    </dsp:sp>
    <dsp:sp modelId="{8865077E-DE16-42B5-B24E-17F06B745ABC}">
      <dsp:nvSpPr>
        <dsp:cNvPr id="0" name=""/>
        <dsp:cNvSpPr/>
      </dsp:nvSpPr>
      <dsp:spPr>
        <a:xfrm>
          <a:off x="0" y="2036580"/>
          <a:ext cx="3912583" cy="637065"/>
        </a:xfrm>
        <a:prstGeom prst="roundRect">
          <a:avLst/>
        </a:prstGeom>
        <a:solidFill>
          <a:schemeClr val="accent5">
            <a:hueOff val="1276272"/>
            <a:satOff val="-14335"/>
            <a:lumOff val="-30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Swansea's copper smelting industry caused severe air and water pollution, termed "copper smoke."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2067679"/>
        <a:ext cx="3850385" cy="574867"/>
      </dsp:txXfrm>
    </dsp:sp>
    <dsp:sp modelId="{26303643-414D-4B43-B095-D7A1EAA676FB}">
      <dsp:nvSpPr>
        <dsp:cNvPr id="0" name=""/>
        <dsp:cNvSpPr/>
      </dsp:nvSpPr>
      <dsp:spPr>
        <a:xfrm>
          <a:off x="0" y="2708204"/>
          <a:ext cx="3912583" cy="637065"/>
        </a:xfrm>
        <a:prstGeom prst="roundRect">
          <a:avLst/>
        </a:prstGeom>
        <a:solidFill>
          <a:schemeClr val="accent5">
            <a:hueOff val="1701696"/>
            <a:satOff val="-19113"/>
            <a:lumOff val="-407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Factories and smelting operations led to pollution and deforestation, altering natural landscapes.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2739303"/>
        <a:ext cx="3850385" cy="574867"/>
      </dsp:txXfrm>
    </dsp:sp>
    <dsp:sp modelId="{D035EF67-6116-4F78-81DE-72C062445551}">
      <dsp:nvSpPr>
        <dsp:cNvPr id="0" name=""/>
        <dsp:cNvSpPr/>
      </dsp:nvSpPr>
      <dsp:spPr>
        <a:xfrm>
          <a:off x="0" y="3379830"/>
          <a:ext cx="3912583" cy="637065"/>
        </a:xfrm>
        <a:prstGeom prst="round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growth created social stratification, with wealthy industrialists and working class divided.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3410929"/>
        <a:ext cx="3850385" cy="5748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34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452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1536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322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37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679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51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651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16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747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028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0F90A736-5C19-474D-96FB-92FC0942FA5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398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12" Type="http://schemas.microsoft.com/office/2007/relationships/diagramDrawing" Target="../diagrams/drawing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3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2.png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12" Type="http://schemas.microsoft.com/office/2007/relationships/diagramDrawing" Target="../diagrams/drawing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.png"/><Relationship Id="rId11" Type="http://schemas.openxmlformats.org/officeDocument/2006/relationships/diagramColors" Target="../diagrams/colors2.xml"/><Relationship Id="rId5" Type="http://schemas.openxmlformats.org/officeDocument/2006/relationships/image" Target="../media/image8.pn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7.png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2222134" TargetMode="External"/><Relationship Id="rId7" Type="http://schemas.openxmlformats.org/officeDocument/2006/relationships/hyperlink" Target="https://www.history.com/topics/industrial-revolution/industrial-revolution" TargetMode="External"/><Relationship Id="rId2" Type="http://schemas.openxmlformats.org/officeDocument/2006/relationships/hyperlink" Target="https://doi.org/10.1080/01433768.2008.1059459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9/0309072813z.00000000021" TargetMode="External"/><Relationship Id="rId5" Type="http://schemas.openxmlformats.org/officeDocument/2006/relationships/hyperlink" Target="https://doi.org/10.1177/095624780301500111" TargetMode="External"/><Relationship Id="rId4" Type="http://schemas.openxmlformats.org/officeDocument/2006/relationships/hyperlink" Target="https://doi.org/10.2478/mgrsd-1986-0201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8412B9-4498-4BDF-AA20-B5934412F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F8010B4-3D5B-43B9-B1FD-B3712BB8F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323114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90F0F40-F0FD-9882-E3D8-E79C7E906F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3895344"/>
            <a:ext cx="9966960" cy="149047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/>
                </a:solidFill>
                <a:latin typeface="Arial Black" panose="020B0A04020102020204" pitchFamily="34" charset="0"/>
              </a:rPr>
              <a:t>ASSESSMENT 1: Practical: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700255-F9CA-3452-D989-F605089EE6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458949"/>
            <a:ext cx="8767860" cy="72141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accent1"/>
                </a:solidFill>
                <a:latin typeface="Arial Black" panose="020B0A04020102020204" pitchFamily="34" charset="0"/>
              </a:rPr>
              <a:t>Industrial Revolution </a:t>
            </a:r>
            <a:endParaRPr lang="en-GB" sz="3200" dirty="0">
              <a:solidFill>
                <a:schemeClr val="accent1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BAD058-F1F6-6871-77AE-405B9C8269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461" r="-1" b="3767"/>
          <a:stretch/>
        </p:blipFill>
        <p:spPr>
          <a:xfrm>
            <a:off x="1289153" y="367262"/>
            <a:ext cx="9966959" cy="3582644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4333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98AD113-FF7E-4ECE-A8B0-353FD81B2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ABFC0-9AB7-CB7D-490E-D45CE713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564" y="609600"/>
            <a:ext cx="3912583" cy="1356360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Industrial Revolution and Llanelli economic growth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C233C4-4CD6-F348-0355-7E0A868B8B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9" r="8295" b="1"/>
          <a:stretch/>
        </p:blipFill>
        <p:spPr>
          <a:xfrm>
            <a:off x="3044814" y="3249974"/>
            <a:ext cx="4027002" cy="2877940"/>
          </a:xfrm>
          <a:prstGeom prst="rect">
            <a:avLst/>
          </a:prstGeom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1EAB570-D55C-0A88-2D2D-11EB92362AC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963" r="6316" b="2"/>
          <a:stretch/>
        </p:blipFill>
        <p:spPr>
          <a:xfrm>
            <a:off x="721369" y="744836"/>
            <a:ext cx="4113439" cy="3161093"/>
          </a:xfrm>
          <a:custGeom>
            <a:avLst/>
            <a:gdLst/>
            <a:ahLst/>
            <a:cxnLst/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E9FAB1-B3AC-ED1A-3415-350E64171E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156" r="31633" b="4"/>
          <a:stretch/>
        </p:blipFill>
        <p:spPr>
          <a:xfrm>
            <a:off x="4992749" y="744837"/>
            <a:ext cx="2079068" cy="23442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79965CC-75B9-B16D-9055-2F3DF949590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527" r="21409" b="-3"/>
          <a:stretch/>
        </p:blipFill>
        <p:spPr>
          <a:xfrm>
            <a:off x="731816" y="4076700"/>
            <a:ext cx="2146941" cy="205121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1992D2-7369-9AB0-FD77-75096145D3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386703"/>
              </p:ext>
            </p:extLst>
          </p:nvPr>
        </p:nvGraphicFramePr>
        <p:xfrm>
          <a:off x="7558564" y="2057400"/>
          <a:ext cx="391258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8" name="Vicky (1)">
            <a:hlinkClick r:id="" action="ppaction://media"/>
            <a:extLst>
              <a:ext uri="{FF2B5EF4-FFF2-40B4-BE49-F238E27FC236}">
                <a16:creationId xmlns:a16="http://schemas.microsoft.com/office/drawing/2014/main" id="{40F533F9-160E-8D53-2192-D86612DA5D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62570" y="6045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8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3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98AD113-FF7E-4ECE-A8B0-353FD81B2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4BCF5-D01A-3653-146B-77D510FDF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194" y="609600"/>
            <a:ext cx="4405315" cy="1356360"/>
          </a:xfrm>
        </p:spPr>
        <p:txBody>
          <a:bodyPr>
            <a:no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Industrial Boom in Llanelli and Swansea: Social Dynamics and Environmental Impact</a:t>
            </a:r>
            <a:br>
              <a:rPr lang="en-US" sz="2400" dirty="0">
                <a:latin typeface="Arial Black" panose="020B0A04020102020204" pitchFamily="34" charset="0"/>
              </a:rPr>
            </a:b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0887C5-C6C4-ACAC-88EA-BDA3631794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025" r="22997" b="1"/>
          <a:stretch/>
        </p:blipFill>
        <p:spPr>
          <a:xfrm>
            <a:off x="3044814" y="3249974"/>
            <a:ext cx="4027002" cy="28779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CD0EC2-6451-930D-6697-C76FB7D8629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591" r="25578" b="-2"/>
          <a:stretch/>
        </p:blipFill>
        <p:spPr>
          <a:xfrm>
            <a:off x="721369" y="744836"/>
            <a:ext cx="4113439" cy="3161093"/>
          </a:xfrm>
          <a:custGeom>
            <a:avLst/>
            <a:gdLst/>
            <a:ahLst/>
            <a:cxnLst/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47DA06-A755-B96D-2A83-27A587D364D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1207" r="39128"/>
          <a:stretch/>
        </p:blipFill>
        <p:spPr>
          <a:xfrm>
            <a:off x="4992749" y="744837"/>
            <a:ext cx="2079068" cy="23442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9C693D9-F98A-57CE-961A-ACB2A9FE71A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902" r="28088" b="2"/>
          <a:stretch/>
        </p:blipFill>
        <p:spPr>
          <a:xfrm>
            <a:off x="731816" y="4076700"/>
            <a:ext cx="2146941" cy="205121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FDDE4B-54C8-315C-E79F-A240F692A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269312"/>
              </p:ext>
            </p:extLst>
          </p:nvPr>
        </p:nvGraphicFramePr>
        <p:xfrm>
          <a:off x="7558564" y="2057400"/>
          <a:ext cx="391258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8" name="Pelham Court">
            <a:hlinkClick r:id="" action="ppaction://media"/>
            <a:extLst>
              <a:ext uri="{FF2B5EF4-FFF2-40B4-BE49-F238E27FC236}">
                <a16:creationId xmlns:a16="http://schemas.microsoft.com/office/drawing/2014/main" id="{9E03BA7C-34F8-A7F4-E0A8-0669CFCB82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267947" y="6096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874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05EFC-0E1F-A4EE-3664-6428659EF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3B8DD-5F2E-1E26-0EDA-C80DCFE9B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https://doi.org/10.1080/01433768.2008.10594598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Jones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J.H., 1913. Dumping and the Tinplate Industry.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Economic Journal, 23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(90), pp.182.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https://doi.org/10.2307/2222134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Komorowski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S.M., 1986. Industrialization and Urbanization.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Miscellanea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Geographica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, 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pp.179–184.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https://doi.org/10.2478/mgrsd-1986-020126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Tacoli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C., 2003. The links between urban and rural development.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Environment and Urbanization, 15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pp.3–12.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https://doi.org/10.1177/095624780301500111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Timmins, G., 2013. Housing industrial workers during the 19th century: Back-to-back housing in textile Lancashire.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Industrial Archaeology Review, 35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pp.111–127.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https://doi.org/10.1179/0309072813z.00000000021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Walters, R., 1975. Labour Productivity in the South Wales Steam-Coal Industry, 1870-1914.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Economic History Review, 28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p.280.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https://www.history.com/topics/industrial-revolution/industrial-revolution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12616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51</TotalTime>
  <Words>448</Words>
  <Application>Microsoft Office PowerPoint</Application>
  <PresentationFormat>Widescreen</PresentationFormat>
  <Paragraphs>25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Black</vt:lpstr>
      <vt:lpstr>Corbel</vt:lpstr>
      <vt:lpstr>Basis</vt:lpstr>
      <vt:lpstr>ASSESSMENT 1: Practical: PowerPoint</vt:lpstr>
      <vt:lpstr>Industrial Revolution and Llanelli economic growth</vt:lpstr>
      <vt:lpstr>Industrial Boom in Llanelli and Swansea: Social Dynamics and Environmental Impact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Dawn of Industrial Prosperity in Llanelli</dc:title>
  <dc:creator>Mirabela Voican (1907947)</dc:creator>
  <cp:lastModifiedBy>Mirabela Voican (1907947)</cp:lastModifiedBy>
  <cp:revision>6</cp:revision>
  <dcterms:created xsi:type="dcterms:W3CDTF">2024-02-24T02:20:06Z</dcterms:created>
  <dcterms:modified xsi:type="dcterms:W3CDTF">2025-01-29T11:50:15Z</dcterms:modified>
</cp:coreProperties>
</file>