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1" r:id="rId6"/>
    <p:sldId id="272" r:id="rId7"/>
    <p:sldId id="274" r:id="rId8"/>
    <p:sldId id="273" r:id="rId9"/>
    <p:sldId id="261" r:id="rId10"/>
    <p:sldId id="337" r:id="rId11"/>
    <p:sldId id="363" r:id="rId12"/>
    <p:sldId id="265" r:id="rId13"/>
    <p:sldId id="263" r:id="rId14"/>
    <p:sldId id="266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BFDCA6-80D3-4FC1-9DC7-633EED4158C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6_2" csCatId="accent6" phldr="1"/>
      <dgm:spPr/>
      <dgm:t>
        <a:bodyPr/>
        <a:lstStyle/>
        <a:p>
          <a:endParaRPr lang="en-US"/>
        </a:p>
      </dgm:t>
    </dgm:pt>
    <dgm:pt modelId="{B216E49B-9C18-4161-BE71-C9A1F6BDC8A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Student Name:	</a:t>
          </a:r>
          <a:r>
            <a:rPr lang="en-GB" b="1" i="1" dirty="0"/>
            <a:t>Seila  Nemcova </a:t>
          </a:r>
          <a:endParaRPr lang="en-US" dirty="0"/>
        </a:p>
      </dgm:t>
    </dgm:pt>
    <dgm:pt modelId="{5F8167B6-8D34-4F8E-AF4F-6E18620EA890}" type="parTrans" cxnId="{90E042B6-2A57-457A-9B79-3DB200DAA2DD}">
      <dgm:prSet/>
      <dgm:spPr/>
      <dgm:t>
        <a:bodyPr/>
        <a:lstStyle/>
        <a:p>
          <a:endParaRPr lang="en-US"/>
        </a:p>
      </dgm:t>
    </dgm:pt>
    <dgm:pt modelId="{F71ECC6A-68C5-4B8A-A7B8-13E41624ABF0}" type="sibTrans" cxnId="{90E042B6-2A57-457A-9B79-3DB200DAA2DD}">
      <dgm:prSet/>
      <dgm:spPr/>
      <dgm:t>
        <a:bodyPr/>
        <a:lstStyle/>
        <a:p>
          <a:endParaRPr lang="en-US"/>
        </a:p>
      </dgm:t>
    </dgm:pt>
    <dgm:pt modelId="{611B52D8-B874-4411-9E47-C93A06EA38B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Student ID:		</a:t>
          </a:r>
          <a:r>
            <a:rPr lang="en-GB" b="1" i="1" dirty="0"/>
            <a:t>2523161</a:t>
          </a:r>
          <a:endParaRPr lang="en-US" dirty="0"/>
        </a:p>
      </dgm:t>
    </dgm:pt>
    <dgm:pt modelId="{0A18DB78-1E11-48DD-A302-31E29CC9294F}" type="parTrans" cxnId="{DD55B7CE-A2D8-465C-8290-2310373E53CD}">
      <dgm:prSet/>
      <dgm:spPr/>
      <dgm:t>
        <a:bodyPr/>
        <a:lstStyle/>
        <a:p>
          <a:endParaRPr lang="en-US"/>
        </a:p>
      </dgm:t>
    </dgm:pt>
    <dgm:pt modelId="{C8885A8C-0921-426A-BF08-C7604E77D3A1}" type="sibTrans" cxnId="{DD55B7CE-A2D8-465C-8290-2310373E53CD}">
      <dgm:prSet/>
      <dgm:spPr/>
      <dgm:t>
        <a:bodyPr/>
        <a:lstStyle/>
        <a:p>
          <a:endParaRPr lang="en-US"/>
        </a:p>
      </dgm:t>
    </dgm:pt>
    <dgm:pt modelId="{1ECA8769-50AD-4FC7-BC0A-94511139747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Lecturer’s Name:	</a:t>
          </a:r>
          <a:r>
            <a:rPr lang="en-GB" b="1" i="1" dirty="0"/>
            <a:t>Chijioke </a:t>
          </a:r>
          <a:r>
            <a:rPr lang="en-GB" b="1" i="1" dirty="0" err="1"/>
            <a:t>uba</a:t>
          </a:r>
          <a:endParaRPr lang="en-US" dirty="0"/>
        </a:p>
      </dgm:t>
    </dgm:pt>
    <dgm:pt modelId="{97043F6F-3AB4-4861-820F-80E334C2AD7E}" type="parTrans" cxnId="{1FD20FFE-A51A-4202-A40F-6113AE0C0C2E}">
      <dgm:prSet/>
      <dgm:spPr/>
      <dgm:t>
        <a:bodyPr/>
        <a:lstStyle/>
        <a:p>
          <a:endParaRPr lang="en-US"/>
        </a:p>
      </dgm:t>
    </dgm:pt>
    <dgm:pt modelId="{82A4FE1E-2045-416C-9028-8C42FCB123BB}" type="sibTrans" cxnId="{1FD20FFE-A51A-4202-A40F-6113AE0C0C2E}">
      <dgm:prSet/>
      <dgm:spPr/>
      <dgm:t>
        <a:bodyPr/>
        <a:lstStyle/>
        <a:p>
          <a:endParaRPr lang="en-US"/>
        </a:p>
      </dgm:t>
    </dgm:pt>
    <dgm:pt modelId="{AD81A904-A312-4068-8980-9C09BD33E85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Module Code: 	</a:t>
          </a:r>
          <a:r>
            <a:rPr lang="en-GB"/>
            <a:t>LCLM 4004</a:t>
          </a:r>
          <a:endParaRPr lang="en-US"/>
        </a:p>
      </dgm:t>
    </dgm:pt>
    <dgm:pt modelId="{ED887FD4-7796-4484-959F-01E016F0A29B}" type="parTrans" cxnId="{266E05F2-24B9-4B6C-BA46-9A6854BECA6F}">
      <dgm:prSet/>
      <dgm:spPr/>
      <dgm:t>
        <a:bodyPr/>
        <a:lstStyle/>
        <a:p>
          <a:endParaRPr lang="en-US"/>
        </a:p>
      </dgm:t>
    </dgm:pt>
    <dgm:pt modelId="{8C0DD8F4-FDDE-49C1-A2EC-EFB6A641809F}" type="sibTrans" cxnId="{266E05F2-24B9-4B6C-BA46-9A6854BECA6F}">
      <dgm:prSet/>
      <dgm:spPr/>
      <dgm:t>
        <a:bodyPr/>
        <a:lstStyle/>
        <a:p>
          <a:endParaRPr lang="en-US"/>
        </a:p>
      </dgm:t>
    </dgm:pt>
    <dgm:pt modelId="{65E96AE9-D7E1-4BED-8058-7DB63A4FA93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Module Name: 	</a:t>
          </a:r>
          <a:r>
            <a:rPr lang="en-GB"/>
            <a:t>Problem Solving and Decision-Making</a:t>
          </a:r>
          <a:endParaRPr lang="en-US"/>
        </a:p>
      </dgm:t>
    </dgm:pt>
    <dgm:pt modelId="{BCAFB8F1-FA0D-406A-81D1-70C8029C621E}" type="parTrans" cxnId="{16CFB0A2-1F49-4E33-BEB5-4B41B8547DC5}">
      <dgm:prSet/>
      <dgm:spPr/>
      <dgm:t>
        <a:bodyPr/>
        <a:lstStyle/>
        <a:p>
          <a:endParaRPr lang="en-US"/>
        </a:p>
      </dgm:t>
    </dgm:pt>
    <dgm:pt modelId="{45030EC4-F012-41B2-B037-7F92999E61B6}" type="sibTrans" cxnId="{16CFB0A2-1F49-4E33-BEB5-4B41B8547DC5}">
      <dgm:prSet/>
      <dgm:spPr/>
      <dgm:t>
        <a:bodyPr/>
        <a:lstStyle/>
        <a:p>
          <a:endParaRPr lang="en-US"/>
        </a:p>
      </dgm:t>
    </dgm:pt>
    <dgm:pt modelId="{B1C0BE4A-6048-4E0E-AA93-96C4F02BA4D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Component 1: 	</a:t>
          </a:r>
          <a:r>
            <a:rPr lang="en-GB"/>
            <a:t>Basil’s Bakery</a:t>
          </a:r>
          <a:endParaRPr lang="en-US"/>
        </a:p>
      </dgm:t>
    </dgm:pt>
    <dgm:pt modelId="{983A29F6-507F-46CC-854D-880428BF9728}" type="parTrans" cxnId="{0A3732D6-E19D-4C6D-89A7-156619FC4B79}">
      <dgm:prSet/>
      <dgm:spPr/>
      <dgm:t>
        <a:bodyPr/>
        <a:lstStyle/>
        <a:p>
          <a:endParaRPr lang="en-US"/>
        </a:p>
      </dgm:t>
    </dgm:pt>
    <dgm:pt modelId="{C789F29A-F42C-487D-A67C-558C08D2A659}" type="sibTrans" cxnId="{0A3732D6-E19D-4C6D-89A7-156619FC4B79}">
      <dgm:prSet/>
      <dgm:spPr/>
      <dgm:t>
        <a:bodyPr/>
        <a:lstStyle/>
        <a:p>
          <a:endParaRPr lang="en-US"/>
        </a:p>
      </dgm:t>
    </dgm:pt>
    <dgm:pt modelId="{20C66565-705B-430E-8D37-55BC03565CB7}" type="pres">
      <dgm:prSet presAssocID="{1EBFDCA6-80D3-4FC1-9DC7-633EED4158C2}" presName="root" presStyleCnt="0">
        <dgm:presLayoutVars>
          <dgm:dir/>
          <dgm:resizeHandles val="exact"/>
        </dgm:presLayoutVars>
      </dgm:prSet>
      <dgm:spPr/>
    </dgm:pt>
    <dgm:pt modelId="{88788D5F-FC35-4BC3-BC3A-6EE18C37E55E}" type="pres">
      <dgm:prSet presAssocID="{B216E49B-9C18-4161-BE71-C9A1F6BDC8AE}" presName="compNode" presStyleCnt="0"/>
      <dgm:spPr/>
    </dgm:pt>
    <dgm:pt modelId="{2A3EB9F0-65A2-4B39-A57B-3B66888527E6}" type="pres">
      <dgm:prSet presAssocID="{B216E49B-9C18-4161-BE71-C9A1F6BDC8AE}" presName="bgRect" presStyleLbl="bgShp" presStyleIdx="0" presStyleCnt="6" custLinFactY="-100000" custLinFactNeighborX="-15" custLinFactNeighborY="-160790"/>
      <dgm:spPr/>
    </dgm:pt>
    <dgm:pt modelId="{6C3858E8-AF92-42FC-997F-5E4E26CB52CC}" type="pres">
      <dgm:prSet presAssocID="{B216E49B-9C18-4161-BE71-C9A1F6BDC8AE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839CE35D-0147-4ADA-9C90-4B92E2B40E1E}" type="pres">
      <dgm:prSet presAssocID="{B216E49B-9C18-4161-BE71-C9A1F6BDC8AE}" presName="spaceRect" presStyleCnt="0"/>
      <dgm:spPr/>
    </dgm:pt>
    <dgm:pt modelId="{4CDEDE96-0B70-41E9-B057-83FD8712C786}" type="pres">
      <dgm:prSet presAssocID="{B216E49B-9C18-4161-BE71-C9A1F6BDC8AE}" presName="parTx" presStyleLbl="revTx" presStyleIdx="0" presStyleCnt="6">
        <dgm:presLayoutVars>
          <dgm:chMax val="0"/>
          <dgm:chPref val="0"/>
        </dgm:presLayoutVars>
      </dgm:prSet>
      <dgm:spPr/>
    </dgm:pt>
    <dgm:pt modelId="{4D3551CE-D2CE-4462-BC7B-781639749F6E}" type="pres">
      <dgm:prSet presAssocID="{F71ECC6A-68C5-4B8A-A7B8-13E41624ABF0}" presName="sibTrans" presStyleCnt="0"/>
      <dgm:spPr/>
    </dgm:pt>
    <dgm:pt modelId="{6A23FFA6-2D54-473D-A74A-5648A3284B28}" type="pres">
      <dgm:prSet presAssocID="{611B52D8-B874-4411-9E47-C93A06EA38B9}" presName="compNode" presStyleCnt="0"/>
      <dgm:spPr/>
    </dgm:pt>
    <dgm:pt modelId="{FC2B20B9-A616-48FD-B1B3-26312B0C77E3}" type="pres">
      <dgm:prSet presAssocID="{611B52D8-B874-4411-9E47-C93A06EA38B9}" presName="bgRect" presStyleLbl="bgShp" presStyleIdx="1" presStyleCnt="6"/>
      <dgm:spPr/>
    </dgm:pt>
    <dgm:pt modelId="{29A84517-4938-45C6-93BB-DCA911AF7869}" type="pres">
      <dgm:prSet presAssocID="{611B52D8-B874-4411-9E47-C93A06EA38B9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98D8BF71-EDB3-479F-81D9-2FD196196065}" type="pres">
      <dgm:prSet presAssocID="{611B52D8-B874-4411-9E47-C93A06EA38B9}" presName="spaceRect" presStyleCnt="0"/>
      <dgm:spPr/>
    </dgm:pt>
    <dgm:pt modelId="{498067D1-31E5-4034-8E7D-939FE55F7426}" type="pres">
      <dgm:prSet presAssocID="{611B52D8-B874-4411-9E47-C93A06EA38B9}" presName="parTx" presStyleLbl="revTx" presStyleIdx="1" presStyleCnt="6">
        <dgm:presLayoutVars>
          <dgm:chMax val="0"/>
          <dgm:chPref val="0"/>
        </dgm:presLayoutVars>
      </dgm:prSet>
      <dgm:spPr/>
    </dgm:pt>
    <dgm:pt modelId="{F14CD53D-39C3-4F31-B996-36F2154F499C}" type="pres">
      <dgm:prSet presAssocID="{C8885A8C-0921-426A-BF08-C7604E77D3A1}" presName="sibTrans" presStyleCnt="0"/>
      <dgm:spPr/>
    </dgm:pt>
    <dgm:pt modelId="{75BE0D17-60A9-4260-925D-574E704F9C2C}" type="pres">
      <dgm:prSet presAssocID="{1ECA8769-50AD-4FC7-BC0A-94511139747C}" presName="compNode" presStyleCnt="0"/>
      <dgm:spPr/>
    </dgm:pt>
    <dgm:pt modelId="{311C0694-43AB-46CF-95F1-D3305AAE1A8E}" type="pres">
      <dgm:prSet presAssocID="{1ECA8769-50AD-4FC7-BC0A-94511139747C}" presName="bgRect" presStyleLbl="bgShp" presStyleIdx="2" presStyleCnt="6"/>
      <dgm:spPr/>
    </dgm:pt>
    <dgm:pt modelId="{4E5453F4-903F-458B-9D48-CFE949D594F6}" type="pres">
      <dgm:prSet presAssocID="{1ECA8769-50AD-4FC7-BC0A-94511139747C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A5DD4122-914E-4E2E-BA5B-49A0596ABA61}" type="pres">
      <dgm:prSet presAssocID="{1ECA8769-50AD-4FC7-BC0A-94511139747C}" presName="spaceRect" presStyleCnt="0"/>
      <dgm:spPr/>
    </dgm:pt>
    <dgm:pt modelId="{F06C0BA8-6FF8-4D2F-A60D-6658C44CA4D1}" type="pres">
      <dgm:prSet presAssocID="{1ECA8769-50AD-4FC7-BC0A-94511139747C}" presName="parTx" presStyleLbl="revTx" presStyleIdx="2" presStyleCnt="6">
        <dgm:presLayoutVars>
          <dgm:chMax val="0"/>
          <dgm:chPref val="0"/>
        </dgm:presLayoutVars>
      </dgm:prSet>
      <dgm:spPr/>
    </dgm:pt>
    <dgm:pt modelId="{ABECD440-5BD2-457E-A30F-29C1236889C7}" type="pres">
      <dgm:prSet presAssocID="{82A4FE1E-2045-416C-9028-8C42FCB123BB}" presName="sibTrans" presStyleCnt="0"/>
      <dgm:spPr/>
    </dgm:pt>
    <dgm:pt modelId="{1EBDBAFA-30B6-4C78-92A4-1C417898295B}" type="pres">
      <dgm:prSet presAssocID="{AD81A904-A312-4068-8980-9C09BD33E85D}" presName="compNode" presStyleCnt="0"/>
      <dgm:spPr/>
    </dgm:pt>
    <dgm:pt modelId="{22818E9B-21BD-4999-AC7A-1D031BBC6F26}" type="pres">
      <dgm:prSet presAssocID="{AD81A904-A312-4068-8980-9C09BD33E85D}" presName="bgRect" presStyleLbl="bgShp" presStyleIdx="3" presStyleCnt="6"/>
      <dgm:spPr/>
    </dgm:pt>
    <dgm:pt modelId="{3FF153FF-2EC5-44E8-AE58-C7889F67EF6D}" type="pres">
      <dgm:prSet presAssocID="{AD81A904-A312-4068-8980-9C09BD33E85D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me"/>
        </a:ext>
      </dgm:extLst>
    </dgm:pt>
    <dgm:pt modelId="{03C20B11-5211-4E12-8D70-13F7A86F3890}" type="pres">
      <dgm:prSet presAssocID="{AD81A904-A312-4068-8980-9C09BD33E85D}" presName="spaceRect" presStyleCnt="0"/>
      <dgm:spPr/>
    </dgm:pt>
    <dgm:pt modelId="{A6F34040-A299-4F4C-B020-6B7478985F89}" type="pres">
      <dgm:prSet presAssocID="{AD81A904-A312-4068-8980-9C09BD33E85D}" presName="parTx" presStyleLbl="revTx" presStyleIdx="3" presStyleCnt="6">
        <dgm:presLayoutVars>
          <dgm:chMax val="0"/>
          <dgm:chPref val="0"/>
        </dgm:presLayoutVars>
      </dgm:prSet>
      <dgm:spPr/>
    </dgm:pt>
    <dgm:pt modelId="{CAF96FD8-50DB-48FA-ACE2-E3591823EB20}" type="pres">
      <dgm:prSet presAssocID="{8C0DD8F4-FDDE-49C1-A2EC-EFB6A641809F}" presName="sibTrans" presStyleCnt="0"/>
      <dgm:spPr/>
    </dgm:pt>
    <dgm:pt modelId="{F2FC5B5D-8D40-4807-B45A-714A90DBD850}" type="pres">
      <dgm:prSet presAssocID="{65E96AE9-D7E1-4BED-8058-7DB63A4FA93D}" presName="compNode" presStyleCnt="0"/>
      <dgm:spPr/>
    </dgm:pt>
    <dgm:pt modelId="{6DDB5D06-4B31-4C91-B15C-9D637497A254}" type="pres">
      <dgm:prSet presAssocID="{65E96AE9-D7E1-4BED-8058-7DB63A4FA93D}" presName="bgRect" presStyleLbl="bgShp" presStyleIdx="4" presStyleCnt="6"/>
      <dgm:spPr/>
    </dgm:pt>
    <dgm:pt modelId="{195EB444-1C7E-483E-B6AD-08EF8A31BC94}" type="pres">
      <dgm:prSet presAssocID="{65E96AE9-D7E1-4BED-8058-7DB63A4FA93D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2D47386-0904-4D86-8D81-D5F7F8A92934}" type="pres">
      <dgm:prSet presAssocID="{65E96AE9-D7E1-4BED-8058-7DB63A4FA93D}" presName="spaceRect" presStyleCnt="0"/>
      <dgm:spPr/>
    </dgm:pt>
    <dgm:pt modelId="{47A9E45D-DA59-44DC-8B65-8FA662045B1B}" type="pres">
      <dgm:prSet presAssocID="{65E96AE9-D7E1-4BED-8058-7DB63A4FA93D}" presName="parTx" presStyleLbl="revTx" presStyleIdx="4" presStyleCnt="6">
        <dgm:presLayoutVars>
          <dgm:chMax val="0"/>
          <dgm:chPref val="0"/>
        </dgm:presLayoutVars>
      </dgm:prSet>
      <dgm:spPr/>
    </dgm:pt>
    <dgm:pt modelId="{5CA50ED2-F7F4-404A-A288-4E67648E2DCB}" type="pres">
      <dgm:prSet presAssocID="{45030EC4-F012-41B2-B037-7F92999E61B6}" presName="sibTrans" presStyleCnt="0"/>
      <dgm:spPr/>
    </dgm:pt>
    <dgm:pt modelId="{1738F7D9-7A3C-45A0-A28F-DF91EF716BE5}" type="pres">
      <dgm:prSet presAssocID="{B1C0BE4A-6048-4E0E-AA93-96C4F02BA4D1}" presName="compNode" presStyleCnt="0"/>
      <dgm:spPr/>
    </dgm:pt>
    <dgm:pt modelId="{411BFF55-FF20-4CA6-A09E-9F49AEC40C9F}" type="pres">
      <dgm:prSet presAssocID="{B1C0BE4A-6048-4E0E-AA93-96C4F02BA4D1}" presName="bgRect" presStyleLbl="bgShp" presStyleIdx="5" presStyleCnt="6"/>
      <dgm:spPr/>
    </dgm:pt>
    <dgm:pt modelId="{D400BE52-C550-41D8-A810-DBB938C92ED2}" type="pres">
      <dgm:prSet presAssocID="{B1C0BE4A-6048-4E0E-AA93-96C4F02BA4D1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pcake"/>
        </a:ext>
      </dgm:extLst>
    </dgm:pt>
    <dgm:pt modelId="{C8A389F9-F06B-4C81-A5B9-67AB65A9192F}" type="pres">
      <dgm:prSet presAssocID="{B1C0BE4A-6048-4E0E-AA93-96C4F02BA4D1}" presName="spaceRect" presStyleCnt="0"/>
      <dgm:spPr/>
    </dgm:pt>
    <dgm:pt modelId="{CBA3E442-DB21-43E9-B85B-535138F7BDE9}" type="pres">
      <dgm:prSet presAssocID="{B1C0BE4A-6048-4E0E-AA93-96C4F02BA4D1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67B8A068-EFC3-4131-8D2C-43B280644108}" type="presOf" srcId="{1EBFDCA6-80D3-4FC1-9DC7-633EED4158C2}" destId="{20C66565-705B-430E-8D37-55BC03565CB7}" srcOrd="0" destOrd="0" presId="urn:microsoft.com/office/officeart/2018/2/layout/IconVerticalSolidList"/>
    <dgm:cxn modelId="{8DF89F6D-AB37-4B13-A2AC-E9A3CC053906}" type="presOf" srcId="{611B52D8-B874-4411-9E47-C93A06EA38B9}" destId="{498067D1-31E5-4034-8E7D-939FE55F7426}" srcOrd="0" destOrd="0" presId="urn:microsoft.com/office/officeart/2018/2/layout/IconVerticalSolidList"/>
    <dgm:cxn modelId="{CAD73977-79A0-4786-8A1C-DFAB031C4340}" type="presOf" srcId="{B216E49B-9C18-4161-BE71-C9A1F6BDC8AE}" destId="{4CDEDE96-0B70-41E9-B057-83FD8712C786}" srcOrd="0" destOrd="0" presId="urn:microsoft.com/office/officeart/2018/2/layout/IconVerticalSolidList"/>
    <dgm:cxn modelId="{05FFB759-F898-48D7-BB34-BBB2D8E6FA4B}" type="presOf" srcId="{1ECA8769-50AD-4FC7-BC0A-94511139747C}" destId="{F06C0BA8-6FF8-4D2F-A60D-6658C44CA4D1}" srcOrd="0" destOrd="0" presId="urn:microsoft.com/office/officeart/2018/2/layout/IconVerticalSolidList"/>
    <dgm:cxn modelId="{63926087-5CB8-40F2-A6D4-C18DBA61C191}" type="presOf" srcId="{B1C0BE4A-6048-4E0E-AA93-96C4F02BA4D1}" destId="{CBA3E442-DB21-43E9-B85B-535138F7BDE9}" srcOrd="0" destOrd="0" presId="urn:microsoft.com/office/officeart/2018/2/layout/IconVerticalSolidList"/>
    <dgm:cxn modelId="{16CFB0A2-1F49-4E33-BEB5-4B41B8547DC5}" srcId="{1EBFDCA6-80D3-4FC1-9DC7-633EED4158C2}" destId="{65E96AE9-D7E1-4BED-8058-7DB63A4FA93D}" srcOrd="4" destOrd="0" parTransId="{BCAFB8F1-FA0D-406A-81D1-70C8029C621E}" sibTransId="{45030EC4-F012-41B2-B037-7F92999E61B6}"/>
    <dgm:cxn modelId="{7839F3AD-ED66-4869-8ED3-25C050C0E70D}" type="presOf" srcId="{65E96AE9-D7E1-4BED-8058-7DB63A4FA93D}" destId="{47A9E45D-DA59-44DC-8B65-8FA662045B1B}" srcOrd="0" destOrd="0" presId="urn:microsoft.com/office/officeart/2018/2/layout/IconVerticalSolidList"/>
    <dgm:cxn modelId="{90E042B6-2A57-457A-9B79-3DB200DAA2DD}" srcId="{1EBFDCA6-80D3-4FC1-9DC7-633EED4158C2}" destId="{B216E49B-9C18-4161-BE71-C9A1F6BDC8AE}" srcOrd="0" destOrd="0" parTransId="{5F8167B6-8D34-4F8E-AF4F-6E18620EA890}" sibTransId="{F71ECC6A-68C5-4B8A-A7B8-13E41624ABF0}"/>
    <dgm:cxn modelId="{DD55B7CE-A2D8-465C-8290-2310373E53CD}" srcId="{1EBFDCA6-80D3-4FC1-9DC7-633EED4158C2}" destId="{611B52D8-B874-4411-9E47-C93A06EA38B9}" srcOrd="1" destOrd="0" parTransId="{0A18DB78-1E11-48DD-A302-31E29CC9294F}" sibTransId="{C8885A8C-0921-426A-BF08-C7604E77D3A1}"/>
    <dgm:cxn modelId="{0A3732D6-E19D-4C6D-89A7-156619FC4B79}" srcId="{1EBFDCA6-80D3-4FC1-9DC7-633EED4158C2}" destId="{B1C0BE4A-6048-4E0E-AA93-96C4F02BA4D1}" srcOrd="5" destOrd="0" parTransId="{983A29F6-507F-46CC-854D-880428BF9728}" sibTransId="{C789F29A-F42C-487D-A67C-558C08D2A659}"/>
    <dgm:cxn modelId="{B03974E5-220A-4867-BDE2-3660EDECD001}" type="presOf" srcId="{AD81A904-A312-4068-8980-9C09BD33E85D}" destId="{A6F34040-A299-4F4C-B020-6B7478985F89}" srcOrd="0" destOrd="0" presId="urn:microsoft.com/office/officeart/2018/2/layout/IconVerticalSolidList"/>
    <dgm:cxn modelId="{266E05F2-24B9-4B6C-BA46-9A6854BECA6F}" srcId="{1EBFDCA6-80D3-4FC1-9DC7-633EED4158C2}" destId="{AD81A904-A312-4068-8980-9C09BD33E85D}" srcOrd="3" destOrd="0" parTransId="{ED887FD4-7796-4484-959F-01E016F0A29B}" sibTransId="{8C0DD8F4-FDDE-49C1-A2EC-EFB6A641809F}"/>
    <dgm:cxn modelId="{1FD20FFE-A51A-4202-A40F-6113AE0C0C2E}" srcId="{1EBFDCA6-80D3-4FC1-9DC7-633EED4158C2}" destId="{1ECA8769-50AD-4FC7-BC0A-94511139747C}" srcOrd="2" destOrd="0" parTransId="{97043F6F-3AB4-4861-820F-80E334C2AD7E}" sibTransId="{82A4FE1E-2045-416C-9028-8C42FCB123BB}"/>
    <dgm:cxn modelId="{F889BAEA-A75F-4F60-914B-7749F588BADC}" type="presParOf" srcId="{20C66565-705B-430E-8D37-55BC03565CB7}" destId="{88788D5F-FC35-4BC3-BC3A-6EE18C37E55E}" srcOrd="0" destOrd="0" presId="urn:microsoft.com/office/officeart/2018/2/layout/IconVerticalSolidList"/>
    <dgm:cxn modelId="{5465337E-7D02-42C9-AD47-E994928247D0}" type="presParOf" srcId="{88788D5F-FC35-4BC3-BC3A-6EE18C37E55E}" destId="{2A3EB9F0-65A2-4B39-A57B-3B66888527E6}" srcOrd="0" destOrd="0" presId="urn:microsoft.com/office/officeart/2018/2/layout/IconVerticalSolidList"/>
    <dgm:cxn modelId="{0D973E4F-EC24-4070-85E5-3A2956F60F34}" type="presParOf" srcId="{88788D5F-FC35-4BC3-BC3A-6EE18C37E55E}" destId="{6C3858E8-AF92-42FC-997F-5E4E26CB52CC}" srcOrd="1" destOrd="0" presId="urn:microsoft.com/office/officeart/2018/2/layout/IconVerticalSolidList"/>
    <dgm:cxn modelId="{36D820E5-26B6-43E0-9436-19B7C7C9FD9E}" type="presParOf" srcId="{88788D5F-FC35-4BC3-BC3A-6EE18C37E55E}" destId="{839CE35D-0147-4ADA-9C90-4B92E2B40E1E}" srcOrd="2" destOrd="0" presId="urn:microsoft.com/office/officeart/2018/2/layout/IconVerticalSolidList"/>
    <dgm:cxn modelId="{72AF0AA3-CFC7-4674-BA43-08FA43D81FF8}" type="presParOf" srcId="{88788D5F-FC35-4BC3-BC3A-6EE18C37E55E}" destId="{4CDEDE96-0B70-41E9-B057-83FD8712C786}" srcOrd="3" destOrd="0" presId="urn:microsoft.com/office/officeart/2018/2/layout/IconVerticalSolidList"/>
    <dgm:cxn modelId="{F31DF615-5C73-45E0-90D0-7B9DD16DEB2F}" type="presParOf" srcId="{20C66565-705B-430E-8D37-55BC03565CB7}" destId="{4D3551CE-D2CE-4462-BC7B-781639749F6E}" srcOrd="1" destOrd="0" presId="urn:microsoft.com/office/officeart/2018/2/layout/IconVerticalSolidList"/>
    <dgm:cxn modelId="{525AE03F-4D85-4CC8-A705-43D1533F8171}" type="presParOf" srcId="{20C66565-705B-430E-8D37-55BC03565CB7}" destId="{6A23FFA6-2D54-473D-A74A-5648A3284B28}" srcOrd="2" destOrd="0" presId="urn:microsoft.com/office/officeart/2018/2/layout/IconVerticalSolidList"/>
    <dgm:cxn modelId="{1AFCB17E-19F8-4627-890D-CCA78E6E6D84}" type="presParOf" srcId="{6A23FFA6-2D54-473D-A74A-5648A3284B28}" destId="{FC2B20B9-A616-48FD-B1B3-26312B0C77E3}" srcOrd="0" destOrd="0" presId="urn:microsoft.com/office/officeart/2018/2/layout/IconVerticalSolidList"/>
    <dgm:cxn modelId="{7A410C29-C974-4A39-BDE0-46F3C68597E7}" type="presParOf" srcId="{6A23FFA6-2D54-473D-A74A-5648A3284B28}" destId="{29A84517-4938-45C6-93BB-DCA911AF7869}" srcOrd="1" destOrd="0" presId="urn:microsoft.com/office/officeart/2018/2/layout/IconVerticalSolidList"/>
    <dgm:cxn modelId="{F83A718A-F4C8-4350-9843-54AE8B79EF69}" type="presParOf" srcId="{6A23FFA6-2D54-473D-A74A-5648A3284B28}" destId="{98D8BF71-EDB3-479F-81D9-2FD196196065}" srcOrd="2" destOrd="0" presId="urn:microsoft.com/office/officeart/2018/2/layout/IconVerticalSolidList"/>
    <dgm:cxn modelId="{659FBA71-DAB9-47AD-9519-024469B05A3C}" type="presParOf" srcId="{6A23FFA6-2D54-473D-A74A-5648A3284B28}" destId="{498067D1-31E5-4034-8E7D-939FE55F7426}" srcOrd="3" destOrd="0" presId="urn:microsoft.com/office/officeart/2018/2/layout/IconVerticalSolidList"/>
    <dgm:cxn modelId="{B0197B4C-21DD-4C6E-92AA-9B7D0C5C8267}" type="presParOf" srcId="{20C66565-705B-430E-8D37-55BC03565CB7}" destId="{F14CD53D-39C3-4F31-B996-36F2154F499C}" srcOrd="3" destOrd="0" presId="urn:microsoft.com/office/officeart/2018/2/layout/IconVerticalSolidList"/>
    <dgm:cxn modelId="{8437B200-8A2A-4388-9A4F-2E70A9BA1336}" type="presParOf" srcId="{20C66565-705B-430E-8D37-55BC03565CB7}" destId="{75BE0D17-60A9-4260-925D-574E704F9C2C}" srcOrd="4" destOrd="0" presId="urn:microsoft.com/office/officeart/2018/2/layout/IconVerticalSolidList"/>
    <dgm:cxn modelId="{6EFBADEF-AB01-4ACA-AFB1-5F9EA8A3BC5D}" type="presParOf" srcId="{75BE0D17-60A9-4260-925D-574E704F9C2C}" destId="{311C0694-43AB-46CF-95F1-D3305AAE1A8E}" srcOrd="0" destOrd="0" presId="urn:microsoft.com/office/officeart/2018/2/layout/IconVerticalSolidList"/>
    <dgm:cxn modelId="{4CDAB81C-8747-445C-8FA0-83A77A76D4E1}" type="presParOf" srcId="{75BE0D17-60A9-4260-925D-574E704F9C2C}" destId="{4E5453F4-903F-458B-9D48-CFE949D594F6}" srcOrd="1" destOrd="0" presId="urn:microsoft.com/office/officeart/2018/2/layout/IconVerticalSolidList"/>
    <dgm:cxn modelId="{4A69732C-66C7-4503-84B2-3B3A2C23653B}" type="presParOf" srcId="{75BE0D17-60A9-4260-925D-574E704F9C2C}" destId="{A5DD4122-914E-4E2E-BA5B-49A0596ABA61}" srcOrd="2" destOrd="0" presId="urn:microsoft.com/office/officeart/2018/2/layout/IconVerticalSolidList"/>
    <dgm:cxn modelId="{53A86EC0-DEA0-482A-B060-C50C53B4C643}" type="presParOf" srcId="{75BE0D17-60A9-4260-925D-574E704F9C2C}" destId="{F06C0BA8-6FF8-4D2F-A60D-6658C44CA4D1}" srcOrd="3" destOrd="0" presId="urn:microsoft.com/office/officeart/2018/2/layout/IconVerticalSolidList"/>
    <dgm:cxn modelId="{DCAD2DD1-2C17-441E-BF68-DD9261C39C24}" type="presParOf" srcId="{20C66565-705B-430E-8D37-55BC03565CB7}" destId="{ABECD440-5BD2-457E-A30F-29C1236889C7}" srcOrd="5" destOrd="0" presId="urn:microsoft.com/office/officeart/2018/2/layout/IconVerticalSolidList"/>
    <dgm:cxn modelId="{4CB85A17-DE33-4C23-819C-E2982843F26D}" type="presParOf" srcId="{20C66565-705B-430E-8D37-55BC03565CB7}" destId="{1EBDBAFA-30B6-4C78-92A4-1C417898295B}" srcOrd="6" destOrd="0" presId="urn:microsoft.com/office/officeart/2018/2/layout/IconVerticalSolidList"/>
    <dgm:cxn modelId="{889071BC-12CF-4B6A-8C53-5919F024C226}" type="presParOf" srcId="{1EBDBAFA-30B6-4C78-92A4-1C417898295B}" destId="{22818E9B-21BD-4999-AC7A-1D031BBC6F26}" srcOrd="0" destOrd="0" presId="urn:microsoft.com/office/officeart/2018/2/layout/IconVerticalSolidList"/>
    <dgm:cxn modelId="{F8F14321-3718-43F9-ABDE-E0EF250FCAE3}" type="presParOf" srcId="{1EBDBAFA-30B6-4C78-92A4-1C417898295B}" destId="{3FF153FF-2EC5-44E8-AE58-C7889F67EF6D}" srcOrd="1" destOrd="0" presId="urn:microsoft.com/office/officeart/2018/2/layout/IconVerticalSolidList"/>
    <dgm:cxn modelId="{1E62370B-3AA0-4051-8121-E6741F95F627}" type="presParOf" srcId="{1EBDBAFA-30B6-4C78-92A4-1C417898295B}" destId="{03C20B11-5211-4E12-8D70-13F7A86F3890}" srcOrd="2" destOrd="0" presId="urn:microsoft.com/office/officeart/2018/2/layout/IconVerticalSolidList"/>
    <dgm:cxn modelId="{AEE1931D-CB31-465A-8974-A39A567F0F0B}" type="presParOf" srcId="{1EBDBAFA-30B6-4C78-92A4-1C417898295B}" destId="{A6F34040-A299-4F4C-B020-6B7478985F89}" srcOrd="3" destOrd="0" presId="urn:microsoft.com/office/officeart/2018/2/layout/IconVerticalSolidList"/>
    <dgm:cxn modelId="{EB536E6A-D392-4106-BF86-8B7DBB8CD215}" type="presParOf" srcId="{20C66565-705B-430E-8D37-55BC03565CB7}" destId="{CAF96FD8-50DB-48FA-ACE2-E3591823EB20}" srcOrd="7" destOrd="0" presId="urn:microsoft.com/office/officeart/2018/2/layout/IconVerticalSolidList"/>
    <dgm:cxn modelId="{B18CF0FA-5391-407D-A1AA-F4AA1ADB07B4}" type="presParOf" srcId="{20C66565-705B-430E-8D37-55BC03565CB7}" destId="{F2FC5B5D-8D40-4807-B45A-714A90DBD850}" srcOrd="8" destOrd="0" presId="urn:microsoft.com/office/officeart/2018/2/layout/IconVerticalSolidList"/>
    <dgm:cxn modelId="{27D4EDB7-37A4-4AB3-8FA3-F3DA9D3FD9EA}" type="presParOf" srcId="{F2FC5B5D-8D40-4807-B45A-714A90DBD850}" destId="{6DDB5D06-4B31-4C91-B15C-9D637497A254}" srcOrd="0" destOrd="0" presId="urn:microsoft.com/office/officeart/2018/2/layout/IconVerticalSolidList"/>
    <dgm:cxn modelId="{CBB993E3-A0E3-4CFC-971E-41367FB0C82E}" type="presParOf" srcId="{F2FC5B5D-8D40-4807-B45A-714A90DBD850}" destId="{195EB444-1C7E-483E-B6AD-08EF8A31BC94}" srcOrd="1" destOrd="0" presId="urn:microsoft.com/office/officeart/2018/2/layout/IconVerticalSolidList"/>
    <dgm:cxn modelId="{348A44D6-737E-4BF2-8D13-B4FCEAED02ED}" type="presParOf" srcId="{F2FC5B5D-8D40-4807-B45A-714A90DBD850}" destId="{E2D47386-0904-4D86-8D81-D5F7F8A92934}" srcOrd="2" destOrd="0" presId="urn:microsoft.com/office/officeart/2018/2/layout/IconVerticalSolidList"/>
    <dgm:cxn modelId="{D829F575-89A6-434D-9DA3-1B00CB5418A9}" type="presParOf" srcId="{F2FC5B5D-8D40-4807-B45A-714A90DBD850}" destId="{47A9E45D-DA59-44DC-8B65-8FA662045B1B}" srcOrd="3" destOrd="0" presId="urn:microsoft.com/office/officeart/2018/2/layout/IconVerticalSolidList"/>
    <dgm:cxn modelId="{EC71A01C-4EF0-4EA2-95FB-7D892558CBF7}" type="presParOf" srcId="{20C66565-705B-430E-8D37-55BC03565CB7}" destId="{5CA50ED2-F7F4-404A-A288-4E67648E2DCB}" srcOrd="9" destOrd="0" presId="urn:microsoft.com/office/officeart/2018/2/layout/IconVerticalSolidList"/>
    <dgm:cxn modelId="{836D0864-7A95-41BB-95E1-0E2A3582D2D9}" type="presParOf" srcId="{20C66565-705B-430E-8D37-55BC03565CB7}" destId="{1738F7D9-7A3C-45A0-A28F-DF91EF716BE5}" srcOrd="10" destOrd="0" presId="urn:microsoft.com/office/officeart/2018/2/layout/IconVerticalSolidList"/>
    <dgm:cxn modelId="{AA1F4A8B-119C-4E48-9B7F-6D89CA559344}" type="presParOf" srcId="{1738F7D9-7A3C-45A0-A28F-DF91EF716BE5}" destId="{411BFF55-FF20-4CA6-A09E-9F49AEC40C9F}" srcOrd="0" destOrd="0" presId="urn:microsoft.com/office/officeart/2018/2/layout/IconVerticalSolidList"/>
    <dgm:cxn modelId="{7E7EAA87-5CF2-419F-8FE6-8C4CDC61AA18}" type="presParOf" srcId="{1738F7D9-7A3C-45A0-A28F-DF91EF716BE5}" destId="{D400BE52-C550-41D8-A810-DBB938C92ED2}" srcOrd="1" destOrd="0" presId="urn:microsoft.com/office/officeart/2018/2/layout/IconVerticalSolidList"/>
    <dgm:cxn modelId="{4E157B37-286F-4B6E-8E0F-EFC8C860FB5B}" type="presParOf" srcId="{1738F7D9-7A3C-45A0-A28F-DF91EF716BE5}" destId="{C8A389F9-F06B-4C81-A5B9-67AB65A9192F}" srcOrd="2" destOrd="0" presId="urn:microsoft.com/office/officeart/2018/2/layout/IconVerticalSolidList"/>
    <dgm:cxn modelId="{D0B97EF8-EF14-4536-AE0F-26CDE78F3CE9}" type="presParOf" srcId="{1738F7D9-7A3C-45A0-A28F-DF91EF716BE5}" destId="{CBA3E442-DB21-43E9-B85B-535138F7BDE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91DB07-698C-46AC-9A54-B0DBAF27625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B8FDECA-EF78-4CF8-9123-BCD3A4E90D53}">
      <dgm:prSet/>
      <dgm:spPr/>
      <dgm:t>
        <a:bodyPr/>
        <a:lstStyle/>
        <a:p>
          <a:r>
            <a:rPr lang="en-GB" dirty="0"/>
            <a:t> Is a way to look at outside forces that affects business . Politics, economic, social, technology, environment and the laws </a:t>
          </a:r>
          <a:endParaRPr lang="en-US" dirty="0"/>
        </a:p>
      </dgm:t>
    </dgm:pt>
    <dgm:pt modelId="{607E649E-F6FD-48D3-8D77-DC4F3F17C591}" type="parTrans" cxnId="{9D9AA598-56A3-424B-9BDF-3E6778E33D2B}">
      <dgm:prSet/>
      <dgm:spPr/>
      <dgm:t>
        <a:bodyPr/>
        <a:lstStyle/>
        <a:p>
          <a:endParaRPr lang="en-US"/>
        </a:p>
      </dgm:t>
    </dgm:pt>
    <dgm:pt modelId="{E835989C-BDBD-4ECE-A3DE-32826B745EE4}" type="sibTrans" cxnId="{9D9AA598-56A3-424B-9BDF-3E6778E33D2B}">
      <dgm:prSet/>
      <dgm:spPr/>
      <dgm:t>
        <a:bodyPr/>
        <a:lstStyle/>
        <a:p>
          <a:endParaRPr lang="en-US"/>
        </a:p>
      </dgm:t>
    </dgm:pt>
    <dgm:pt modelId="{F579B16E-FF37-49B8-97B1-BEA35E6F225E}">
      <dgm:prSet/>
      <dgm:spPr/>
      <dgm:t>
        <a:bodyPr/>
        <a:lstStyle/>
        <a:p>
          <a:r>
            <a:rPr lang="en-GB"/>
            <a:t>Like before lunching a product or entering a new market </a:t>
          </a:r>
          <a:endParaRPr lang="en-US"/>
        </a:p>
      </dgm:t>
    </dgm:pt>
    <dgm:pt modelId="{8347FBDA-6ECD-4041-AA45-B49602066FB7}" type="parTrans" cxnId="{0F8ABBE5-3830-4290-95F5-9B5215E01959}">
      <dgm:prSet/>
      <dgm:spPr/>
      <dgm:t>
        <a:bodyPr/>
        <a:lstStyle/>
        <a:p>
          <a:endParaRPr lang="en-US"/>
        </a:p>
      </dgm:t>
    </dgm:pt>
    <dgm:pt modelId="{53F0166C-C37C-4194-A0D5-5B43F4A93FBF}" type="sibTrans" cxnId="{0F8ABBE5-3830-4290-95F5-9B5215E01959}">
      <dgm:prSet/>
      <dgm:spPr/>
      <dgm:t>
        <a:bodyPr/>
        <a:lstStyle/>
        <a:p>
          <a:endParaRPr lang="en-US"/>
        </a:p>
      </dgm:t>
    </dgm:pt>
    <dgm:pt modelId="{A3781591-5257-4EFE-87AA-2D672014858D}">
      <dgm:prSet/>
      <dgm:spPr/>
      <dgm:t>
        <a:bodyPr/>
        <a:lstStyle/>
        <a:p>
          <a:r>
            <a:rPr lang="en-GB" b="1" dirty="0"/>
            <a:t>Big benefit </a:t>
          </a:r>
          <a:r>
            <a:rPr lang="en-GB" dirty="0"/>
            <a:t>you get a clear picture of risk and opportunity’s</a:t>
          </a:r>
          <a:endParaRPr lang="en-US" dirty="0"/>
        </a:p>
      </dgm:t>
    </dgm:pt>
    <dgm:pt modelId="{39B43564-9037-434A-BFBD-80475896C635}" type="parTrans" cxnId="{6F35240C-76DD-4FD1-BC6D-52EB32086241}">
      <dgm:prSet/>
      <dgm:spPr/>
      <dgm:t>
        <a:bodyPr/>
        <a:lstStyle/>
        <a:p>
          <a:endParaRPr lang="en-US"/>
        </a:p>
      </dgm:t>
    </dgm:pt>
    <dgm:pt modelId="{B60E565C-CCB6-4BBB-93BE-5A0146D4626B}" type="sibTrans" cxnId="{6F35240C-76DD-4FD1-BC6D-52EB32086241}">
      <dgm:prSet/>
      <dgm:spPr/>
      <dgm:t>
        <a:bodyPr/>
        <a:lstStyle/>
        <a:p>
          <a:endParaRPr lang="en-US"/>
        </a:p>
      </dgm:t>
    </dgm:pt>
    <dgm:pt modelId="{7C10499C-13A3-468B-97DF-0E5724922D0D}">
      <dgm:prSet/>
      <dgm:spPr/>
      <dgm:t>
        <a:bodyPr/>
        <a:lstStyle/>
        <a:p>
          <a:r>
            <a:rPr lang="en-GB" b="1"/>
            <a:t>Downside </a:t>
          </a:r>
          <a:r>
            <a:rPr lang="en-GB"/>
            <a:t>it can take time and sometimes it's heard to turn those  big trends into specific steps  </a:t>
          </a:r>
          <a:endParaRPr lang="en-US"/>
        </a:p>
      </dgm:t>
    </dgm:pt>
    <dgm:pt modelId="{7ECB4512-8726-4E16-B114-845A5EB2E87D}" type="parTrans" cxnId="{5CCCE938-DFA9-463A-ADF0-EF60F16820CB}">
      <dgm:prSet/>
      <dgm:spPr/>
      <dgm:t>
        <a:bodyPr/>
        <a:lstStyle/>
        <a:p>
          <a:endParaRPr lang="en-US"/>
        </a:p>
      </dgm:t>
    </dgm:pt>
    <dgm:pt modelId="{1B252BA2-8B68-4606-9F05-505EA062D200}" type="sibTrans" cxnId="{5CCCE938-DFA9-463A-ADF0-EF60F16820CB}">
      <dgm:prSet/>
      <dgm:spPr/>
      <dgm:t>
        <a:bodyPr/>
        <a:lstStyle/>
        <a:p>
          <a:endParaRPr lang="en-US"/>
        </a:p>
      </dgm:t>
    </dgm:pt>
    <dgm:pt modelId="{50121403-34A9-4B68-8763-C5D2470C2081}" type="pres">
      <dgm:prSet presAssocID="{D091DB07-698C-46AC-9A54-B0DBAF276254}" presName="linear" presStyleCnt="0">
        <dgm:presLayoutVars>
          <dgm:animLvl val="lvl"/>
          <dgm:resizeHandles val="exact"/>
        </dgm:presLayoutVars>
      </dgm:prSet>
      <dgm:spPr/>
    </dgm:pt>
    <dgm:pt modelId="{F5E87CE4-AC76-47E7-B18A-4CB251CA0BE8}" type="pres">
      <dgm:prSet presAssocID="{6B8FDECA-EF78-4CF8-9123-BCD3A4E90D5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5A1C390-F576-4A40-85A4-22AC1FDAEDE2}" type="pres">
      <dgm:prSet presAssocID="{E835989C-BDBD-4ECE-A3DE-32826B745EE4}" presName="spacer" presStyleCnt="0"/>
      <dgm:spPr/>
    </dgm:pt>
    <dgm:pt modelId="{F53CF2C3-0934-45DD-9B40-805875FAB72A}" type="pres">
      <dgm:prSet presAssocID="{F579B16E-FF37-49B8-97B1-BEA35E6F225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20D9F06-F29A-4C16-BF67-087E7B61C226}" type="pres">
      <dgm:prSet presAssocID="{53F0166C-C37C-4194-A0D5-5B43F4A93FBF}" presName="spacer" presStyleCnt="0"/>
      <dgm:spPr/>
    </dgm:pt>
    <dgm:pt modelId="{28FAADEC-181A-40DD-AA71-8FDBAB1990EE}" type="pres">
      <dgm:prSet presAssocID="{A3781591-5257-4EFE-87AA-2D672014858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B1E0D5E-1145-4226-BDD9-5824E65CB510}" type="pres">
      <dgm:prSet presAssocID="{B60E565C-CCB6-4BBB-93BE-5A0146D4626B}" presName="spacer" presStyleCnt="0"/>
      <dgm:spPr/>
    </dgm:pt>
    <dgm:pt modelId="{A4A0BDF9-1462-4FA1-8F01-45981A34E42D}" type="pres">
      <dgm:prSet presAssocID="{7C10499C-13A3-468B-97DF-0E5724922D0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3C20DA05-B644-415F-A083-0CAE98D203C6}" type="presOf" srcId="{6B8FDECA-EF78-4CF8-9123-BCD3A4E90D53}" destId="{F5E87CE4-AC76-47E7-B18A-4CB251CA0BE8}" srcOrd="0" destOrd="0" presId="urn:microsoft.com/office/officeart/2005/8/layout/vList2"/>
    <dgm:cxn modelId="{6F35240C-76DD-4FD1-BC6D-52EB32086241}" srcId="{D091DB07-698C-46AC-9A54-B0DBAF276254}" destId="{A3781591-5257-4EFE-87AA-2D672014858D}" srcOrd="2" destOrd="0" parTransId="{39B43564-9037-434A-BFBD-80475896C635}" sibTransId="{B60E565C-CCB6-4BBB-93BE-5A0146D4626B}"/>
    <dgm:cxn modelId="{C3DD7F18-50FB-4AD1-AAB7-B720A693ED3E}" type="presOf" srcId="{D091DB07-698C-46AC-9A54-B0DBAF276254}" destId="{50121403-34A9-4B68-8763-C5D2470C2081}" srcOrd="0" destOrd="0" presId="urn:microsoft.com/office/officeart/2005/8/layout/vList2"/>
    <dgm:cxn modelId="{5CCCE938-DFA9-463A-ADF0-EF60F16820CB}" srcId="{D091DB07-698C-46AC-9A54-B0DBAF276254}" destId="{7C10499C-13A3-468B-97DF-0E5724922D0D}" srcOrd="3" destOrd="0" parTransId="{7ECB4512-8726-4E16-B114-845A5EB2E87D}" sibTransId="{1B252BA2-8B68-4606-9F05-505EA062D200}"/>
    <dgm:cxn modelId="{BBBF7745-102D-41A8-8D12-E79F340853BA}" type="presOf" srcId="{F579B16E-FF37-49B8-97B1-BEA35E6F225E}" destId="{F53CF2C3-0934-45DD-9B40-805875FAB72A}" srcOrd="0" destOrd="0" presId="urn:microsoft.com/office/officeart/2005/8/layout/vList2"/>
    <dgm:cxn modelId="{18A93578-D2F4-4854-9E37-FBD2A4B87882}" type="presOf" srcId="{7C10499C-13A3-468B-97DF-0E5724922D0D}" destId="{A4A0BDF9-1462-4FA1-8F01-45981A34E42D}" srcOrd="0" destOrd="0" presId="urn:microsoft.com/office/officeart/2005/8/layout/vList2"/>
    <dgm:cxn modelId="{9D9AA598-56A3-424B-9BDF-3E6778E33D2B}" srcId="{D091DB07-698C-46AC-9A54-B0DBAF276254}" destId="{6B8FDECA-EF78-4CF8-9123-BCD3A4E90D53}" srcOrd="0" destOrd="0" parTransId="{607E649E-F6FD-48D3-8D77-DC4F3F17C591}" sibTransId="{E835989C-BDBD-4ECE-A3DE-32826B745EE4}"/>
    <dgm:cxn modelId="{D166A4DD-13FB-4D4D-81BE-DD6C9B978F83}" type="presOf" srcId="{A3781591-5257-4EFE-87AA-2D672014858D}" destId="{28FAADEC-181A-40DD-AA71-8FDBAB1990EE}" srcOrd="0" destOrd="0" presId="urn:microsoft.com/office/officeart/2005/8/layout/vList2"/>
    <dgm:cxn modelId="{0F8ABBE5-3830-4290-95F5-9B5215E01959}" srcId="{D091DB07-698C-46AC-9A54-B0DBAF276254}" destId="{F579B16E-FF37-49B8-97B1-BEA35E6F225E}" srcOrd="1" destOrd="0" parTransId="{8347FBDA-6ECD-4041-AA45-B49602066FB7}" sibTransId="{53F0166C-C37C-4194-A0D5-5B43F4A93FBF}"/>
    <dgm:cxn modelId="{0A69559C-CD44-425F-B32A-844B1B795FA0}" type="presParOf" srcId="{50121403-34A9-4B68-8763-C5D2470C2081}" destId="{F5E87CE4-AC76-47E7-B18A-4CB251CA0BE8}" srcOrd="0" destOrd="0" presId="urn:microsoft.com/office/officeart/2005/8/layout/vList2"/>
    <dgm:cxn modelId="{269D60A5-E1D6-4FC7-A801-3EBFE3E91092}" type="presParOf" srcId="{50121403-34A9-4B68-8763-C5D2470C2081}" destId="{65A1C390-F576-4A40-85A4-22AC1FDAEDE2}" srcOrd="1" destOrd="0" presId="urn:microsoft.com/office/officeart/2005/8/layout/vList2"/>
    <dgm:cxn modelId="{FEE1A744-D52D-406C-AFCC-243326416986}" type="presParOf" srcId="{50121403-34A9-4B68-8763-C5D2470C2081}" destId="{F53CF2C3-0934-45DD-9B40-805875FAB72A}" srcOrd="2" destOrd="0" presId="urn:microsoft.com/office/officeart/2005/8/layout/vList2"/>
    <dgm:cxn modelId="{187FE5A8-18E2-4111-9D8D-AD104E078602}" type="presParOf" srcId="{50121403-34A9-4B68-8763-C5D2470C2081}" destId="{820D9F06-F29A-4C16-BF67-087E7B61C226}" srcOrd="3" destOrd="0" presId="urn:microsoft.com/office/officeart/2005/8/layout/vList2"/>
    <dgm:cxn modelId="{3452FDE6-05BF-4083-B11B-98EC4495FB13}" type="presParOf" srcId="{50121403-34A9-4B68-8763-C5D2470C2081}" destId="{28FAADEC-181A-40DD-AA71-8FDBAB1990EE}" srcOrd="4" destOrd="0" presId="urn:microsoft.com/office/officeart/2005/8/layout/vList2"/>
    <dgm:cxn modelId="{0E23BC5D-4B68-4508-9FD1-9318090D518B}" type="presParOf" srcId="{50121403-34A9-4B68-8763-C5D2470C2081}" destId="{2B1E0D5E-1145-4226-BDD9-5824E65CB510}" srcOrd="5" destOrd="0" presId="urn:microsoft.com/office/officeart/2005/8/layout/vList2"/>
    <dgm:cxn modelId="{5F8B2C7C-6C19-4E43-BA9B-91DF4913F692}" type="presParOf" srcId="{50121403-34A9-4B68-8763-C5D2470C2081}" destId="{A4A0BDF9-1462-4FA1-8F01-45981A34E42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3EB9F0-65A2-4B39-A57B-3B66888527E6}">
      <dsp:nvSpPr>
        <dsp:cNvPr id="0" name=""/>
        <dsp:cNvSpPr/>
      </dsp:nvSpPr>
      <dsp:spPr>
        <a:xfrm>
          <a:off x="0" y="0"/>
          <a:ext cx="10515600" cy="5999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3858E8-AF92-42FC-997F-5E4E26CB52CC}">
      <dsp:nvSpPr>
        <dsp:cNvPr id="0" name=""/>
        <dsp:cNvSpPr/>
      </dsp:nvSpPr>
      <dsp:spPr>
        <a:xfrm>
          <a:off x="181488" y="136399"/>
          <a:ext cx="329979" cy="32997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DEDE96-0B70-41E9-B057-83FD8712C786}">
      <dsp:nvSpPr>
        <dsp:cNvPr id="0" name=""/>
        <dsp:cNvSpPr/>
      </dsp:nvSpPr>
      <dsp:spPr>
        <a:xfrm>
          <a:off x="692956" y="1407"/>
          <a:ext cx="9822643" cy="599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96" tIns="63496" rIns="63496" bIns="6349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Student Name:	</a:t>
          </a:r>
          <a:r>
            <a:rPr lang="en-GB" sz="1900" b="1" i="1" kern="1200" dirty="0"/>
            <a:t>Seila  Nemcova </a:t>
          </a:r>
          <a:endParaRPr lang="en-US" sz="1900" kern="1200" dirty="0"/>
        </a:p>
      </dsp:txBody>
      <dsp:txXfrm>
        <a:off x="692956" y="1407"/>
        <a:ext cx="9822643" cy="599962"/>
      </dsp:txXfrm>
    </dsp:sp>
    <dsp:sp modelId="{FC2B20B9-A616-48FD-B1B3-26312B0C77E3}">
      <dsp:nvSpPr>
        <dsp:cNvPr id="0" name=""/>
        <dsp:cNvSpPr/>
      </dsp:nvSpPr>
      <dsp:spPr>
        <a:xfrm>
          <a:off x="0" y="751361"/>
          <a:ext cx="10515600" cy="5999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A84517-4938-45C6-93BB-DCA911AF7869}">
      <dsp:nvSpPr>
        <dsp:cNvPr id="0" name=""/>
        <dsp:cNvSpPr/>
      </dsp:nvSpPr>
      <dsp:spPr>
        <a:xfrm>
          <a:off x="181488" y="886352"/>
          <a:ext cx="329979" cy="32997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8067D1-31E5-4034-8E7D-939FE55F7426}">
      <dsp:nvSpPr>
        <dsp:cNvPr id="0" name=""/>
        <dsp:cNvSpPr/>
      </dsp:nvSpPr>
      <dsp:spPr>
        <a:xfrm>
          <a:off x="692956" y="751361"/>
          <a:ext cx="9822643" cy="599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96" tIns="63496" rIns="63496" bIns="6349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Student ID:		</a:t>
          </a:r>
          <a:r>
            <a:rPr lang="en-GB" sz="1900" b="1" i="1" kern="1200" dirty="0"/>
            <a:t>2523161</a:t>
          </a:r>
          <a:endParaRPr lang="en-US" sz="1900" kern="1200" dirty="0"/>
        </a:p>
      </dsp:txBody>
      <dsp:txXfrm>
        <a:off x="692956" y="751361"/>
        <a:ext cx="9822643" cy="599962"/>
      </dsp:txXfrm>
    </dsp:sp>
    <dsp:sp modelId="{311C0694-43AB-46CF-95F1-D3305AAE1A8E}">
      <dsp:nvSpPr>
        <dsp:cNvPr id="0" name=""/>
        <dsp:cNvSpPr/>
      </dsp:nvSpPr>
      <dsp:spPr>
        <a:xfrm>
          <a:off x="0" y="1501314"/>
          <a:ext cx="10515600" cy="5999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5453F4-903F-458B-9D48-CFE949D594F6}">
      <dsp:nvSpPr>
        <dsp:cNvPr id="0" name=""/>
        <dsp:cNvSpPr/>
      </dsp:nvSpPr>
      <dsp:spPr>
        <a:xfrm>
          <a:off x="181488" y="1636305"/>
          <a:ext cx="329979" cy="32997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C0BA8-6FF8-4D2F-A60D-6658C44CA4D1}">
      <dsp:nvSpPr>
        <dsp:cNvPr id="0" name=""/>
        <dsp:cNvSpPr/>
      </dsp:nvSpPr>
      <dsp:spPr>
        <a:xfrm>
          <a:off x="692956" y="1501314"/>
          <a:ext cx="9822643" cy="599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96" tIns="63496" rIns="63496" bIns="6349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Lecturer’s Name:	</a:t>
          </a:r>
          <a:r>
            <a:rPr lang="en-GB" sz="1900" b="1" i="1" kern="1200" dirty="0"/>
            <a:t>Chijioke </a:t>
          </a:r>
          <a:r>
            <a:rPr lang="en-GB" sz="1900" b="1" i="1" kern="1200" dirty="0" err="1"/>
            <a:t>uba</a:t>
          </a:r>
          <a:endParaRPr lang="en-US" sz="1900" kern="1200" dirty="0"/>
        </a:p>
      </dsp:txBody>
      <dsp:txXfrm>
        <a:off x="692956" y="1501314"/>
        <a:ext cx="9822643" cy="599962"/>
      </dsp:txXfrm>
    </dsp:sp>
    <dsp:sp modelId="{22818E9B-21BD-4999-AC7A-1D031BBC6F26}">
      <dsp:nvSpPr>
        <dsp:cNvPr id="0" name=""/>
        <dsp:cNvSpPr/>
      </dsp:nvSpPr>
      <dsp:spPr>
        <a:xfrm>
          <a:off x="0" y="2251267"/>
          <a:ext cx="10515600" cy="5999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F153FF-2EC5-44E8-AE58-C7889F67EF6D}">
      <dsp:nvSpPr>
        <dsp:cNvPr id="0" name=""/>
        <dsp:cNvSpPr/>
      </dsp:nvSpPr>
      <dsp:spPr>
        <a:xfrm>
          <a:off x="181488" y="2386258"/>
          <a:ext cx="329979" cy="32997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F34040-A299-4F4C-B020-6B7478985F89}">
      <dsp:nvSpPr>
        <dsp:cNvPr id="0" name=""/>
        <dsp:cNvSpPr/>
      </dsp:nvSpPr>
      <dsp:spPr>
        <a:xfrm>
          <a:off x="692956" y="2251267"/>
          <a:ext cx="9822643" cy="599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96" tIns="63496" rIns="63496" bIns="6349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Module Code: 	</a:t>
          </a:r>
          <a:r>
            <a:rPr lang="en-GB" sz="1900" kern="1200"/>
            <a:t>LCLM 4004</a:t>
          </a:r>
          <a:endParaRPr lang="en-US" sz="1900" kern="1200"/>
        </a:p>
      </dsp:txBody>
      <dsp:txXfrm>
        <a:off x="692956" y="2251267"/>
        <a:ext cx="9822643" cy="599962"/>
      </dsp:txXfrm>
    </dsp:sp>
    <dsp:sp modelId="{6DDB5D06-4B31-4C91-B15C-9D637497A254}">
      <dsp:nvSpPr>
        <dsp:cNvPr id="0" name=""/>
        <dsp:cNvSpPr/>
      </dsp:nvSpPr>
      <dsp:spPr>
        <a:xfrm>
          <a:off x="0" y="3001220"/>
          <a:ext cx="10515600" cy="5999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5EB444-1C7E-483E-B6AD-08EF8A31BC94}">
      <dsp:nvSpPr>
        <dsp:cNvPr id="0" name=""/>
        <dsp:cNvSpPr/>
      </dsp:nvSpPr>
      <dsp:spPr>
        <a:xfrm>
          <a:off x="181488" y="3136211"/>
          <a:ext cx="329979" cy="32997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A9E45D-DA59-44DC-8B65-8FA662045B1B}">
      <dsp:nvSpPr>
        <dsp:cNvPr id="0" name=""/>
        <dsp:cNvSpPr/>
      </dsp:nvSpPr>
      <dsp:spPr>
        <a:xfrm>
          <a:off x="692956" y="3001220"/>
          <a:ext cx="9822643" cy="599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96" tIns="63496" rIns="63496" bIns="6349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Module Name: 	</a:t>
          </a:r>
          <a:r>
            <a:rPr lang="en-GB" sz="1900" kern="1200"/>
            <a:t>Problem Solving and Decision-Making</a:t>
          </a:r>
          <a:endParaRPr lang="en-US" sz="1900" kern="1200"/>
        </a:p>
      </dsp:txBody>
      <dsp:txXfrm>
        <a:off x="692956" y="3001220"/>
        <a:ext cx="9822643" cy="599962"/>
      </dsp:txXfrm>
    </dsp:sp>
    <dsp:sp modelId="{411BFF55-FF20-4CA6-A09E-9F49AEC40C9F}">
      <dsp:nvSpPr>
        <dsp:cNvPr id="0" name=""/>
        <dsp:cNvSpPr/>
      </dsp:nvSpPr>
      <dsp:spPr>
        <a:xfrm>
          <a:off x="0" y="3751173"/>
          <a:ext cx="10515600" cy="5999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00BE52-C550-41D8-A810-DBB938C92ED2}">
      <dsp:nvSpPr>
        <dsp:cNvPr id="0" name=""/>
        <dsp:cNvSpPr/>
      </dsp:nvSpPr>
      <dsp:spPr>
        <a:xfrm>
          <a:off x="181488" y="3886165"/>
          <a:ext cx="329979" cy="32997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A3E442-DB21-43E9-B85B-535138F7BDE9}">
      <dsp:nvSpPr>
        <dsp:cNvPr id="0" name=""/>
        <dsp:cNvSpPr/>
      </dsp:nvSpPr>
      <dsp:spPr>
        <a:xfrm>
          <a:off x="692956" y="3751173"/>
          <a:ext cx="9822643" cy="599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96" tIns="63496" rIns="63496" bIns="6349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Component 1: 	</a:t>
          </a:r>
          <a:r>
            <a:rPr lang="en-GB" sz="1900" kern="1200"/>
            <a:t>Basil’s Bakery</a:t>
          </a:r>
          <a:endParaRPr lang="en-US" sz="1900" kern="1200"/>
        </a:p>
      </dsp:txBody>
      <dsp:txXfrm>
        <a:off x="692956" y="3751173"/>
        <a:ext cx="9822643" cy="5999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E87CE4-AC76-47E7-B18A-4CB251CA0BE8}">
      <dsp:nvSpPr>
        <dsp:cNvPr id="0" name=""/>
        <dsp:cNvSpPr/>
      </dsp:nvSpPr>
      <dsp:spPr>
        <a:xfrm>
          <a:off x="0" y="13484"/>
          <a:ext cx="6253721" cy="12097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 Is a way to look at outside forces that affects business . Politics, economic, social, technology, environment and the laws </a:t>
          </a:r>
          <a:endParaRPr lang="en-US" sz="2200" kern="1200" dirty="0"/>
        </a:p>
      </dsp:txBody>
      <dsp:txXfrm>
        <a:off x="59057" y="72541"/>
        <a:ext cx="6135607" cy="1091666"/>
      </dsp:txXfrm>
    </dsp:sp>
    <dsp:sp modelId="{F53CF2C3-0934-45DD-9B40-805875FAB72A}">
      <dsp:nvSpPr>
        <dsp:cNvPr id="0" name=""/>
        <dsp:cNvSpPr/>
      </dsp:nvSpPr>
      <dsp:spPr>
        <a:xfrm>
          <a:off x="0" y="1286624"/>
          <a:ext cx="6253721" cy="1209780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Like before lunching a product or entering a new market </a:t>
          </a:r>
          <a:endParaRPr lang="en-US" sz="2200" kern="1200"/>
        </a:p>
      </dsp:txBody>
      <dsp:txXfrm>
        <a:off x="59057" y="1345681"/>
        <a:ext cx="6135607" cy="1091666"/>
      </dsp:txXfrm>
    </dsp:sp>
    <dsp:sp modelId="{28FAADEC-181A-40DD-AA71-8FDBAB1990EE}">
      <dsp:nvSpPr>
        <dsp:cNvPr id="0" name=""/>
        <dsp:cNvSpPr/>
      </dsp:nvSpPr>
      <dsp:spPr>
        <a:xfrm>
          <a:off x="0" y="2559765"/>
          <a:ext cx="6253721" cy="1209780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Big benefit </a:t>
          </a:r>
          <a:r>
            <a:rPr lang="en-GB" sz="2200" kern="1200" dirty="0"/>
            <a:t>you get a clear picture of risk and opportunity’s</a:t>
          </a:r>
          <a:endParaRPr lang="en-US" sz="2200" kern="1200" dirty="0"/>
        </a:p>
      </dsp:txBody>
      <dsp:txXfrm>
        <a:off x="59057" y="2618822"/>
        <a:ext cx="6135607" cy="1091666"/>
      </dsp:txXfrm>
    </dsp:sp>
    <dsp:sp modelId="{A4A0BDF9-1462-4FA1-8F01-45981A34E42D}">
      <dsp:nvSpPr>
        <dsp:cNvPr id="0" name=""/>
        <dsp:cNvSpPr/>
      </dsp:nvSpPr>
      <dsp:spPr>
        <a:xfrm>
          <a:off x="0" y="3832905"/>
          <a:ext cx="6253721" cy="120978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Downside </a:t>
          </a:r>
          <a:r>
            <a:rPr lang="en-GB" sz="2200" kern="1200"/>
            <a:t>it can take time and sometimes it's heard to turn those  big trends into specific steps  </a:t>
          </a:r>
          <a:endParaRPr lang="en-US" sz="2200" kern="1200"/>
        </a:p>
      </dsp:txBody>
      <dsp:txXfrm>
        <a:off x="59057" y="3891962"/>
        <a:ext cx="6135607" cy="10916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food.gov.uk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TextBox 3">
            <a:extLst>
              <a:ext uri="{FF2B5EF4-FFF2-40B4-BE49-F238E27FC236}">
                <a16:creationId xmlns:a16="http://schemas.microsoft.com/office/drawing/2014/main" id="{66AF754C-EF8C-8336-0883-D885B2C844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3487527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reads on display">
            <a:extLst>
              <a:ext uri="{FF2B5EF4-FFF2-40B4-BE49-F238E27FC236}">
                <a16:creationId xmlns:a16="http://schemas.microsoft.com/office/drawing/2014/main" id="{D896962A-42DC-402C-8977-0D5E9FC683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796" r="27544" b="-2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3400" b="1" u="sng" dirty="0">
                <a:latin typeface="Arial" panose="020B0604020202020204" pitchFamily="34" charset="0"/>
                <a:cs typeface="Arial" panose="020B0604020202020204" pitchFamily="34" charset="0"/>
              </a:rPr>
              <a:t> Today's discussion will be about Basil’s bakery </a:t>
            </a:r>
            <a:br>
              <a:rPr lang="en-GB" sz="3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133600"/>
            <a:ext cx="5247340" cy="4106478"/>
          </a:xfrm>
        </p:spPr>
        <p:txBody>
          <a:bodyPr anchor="ctr">
            <a:normAutofit fontScale="25000" lnSpcReduction="20000"/>
          </a:bodyPr>
          <a:lstStyle/>
          <a:p>
            <a:pPr marL="0" indent="0">
              <a:buNone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200" i="1" dirty="0">
                <a:latin typeface="+mj-lt"/>
                <a:cs typeface="Arial" panose="020B0604020202020204" pitchFamily="34" charset="0"/>
              </a:rPr>
              <a:t>Good afternoon class my name is Seila.</a:t>
            </a:r>
          </a:p>
          <a:p>
            <a:pPr marL="0" indent="0">
              <a:buNone/>
            </a:pPr>
            <a:endParaRPr lang="en-GB" sz="11200" i="1" dirty="0">
              <a:latin typeface="+mj-lt"/>
              <a:cs typeface="Arial" panose="020B0604020202020204" pitchFamily="34" charset="0"/>
            </a:endParaRPr>
          </a:p>
          <a:p>
            <a:r>
              <a:rPr lang="en-GB" sz="11200" i="1" dirty="0">
                <a:latin typeface="+mj-lt"/>
                <a:cs typeface="Arial" panose="020B0604020202020204" pitchFamily="34" charset="0"/>
              </a:rPr>
              <a:t>Today, I will be talking about Basil’s Bakery, a small business that is facing serval challenges </a:t>
            </a:r>
          </a:p>
          <a:p>
            <a:pPr marL="0" indent="0">
              <a:buNone/>
            </a:pPr>
            <a:endParaRPr lang="en-GB" sz="11200" i="1" dirty="0">
              <a:latin typeface="+mj-lt"/>
              <a:cs typeface="Arial" panose="020B0604020202020204" pitchFamily="34" charset="0"/>
            </a:endParaRPr>
          </a:p>
          <a:p>
            <a:r>
              <a:rPr lang="en-GB" sz="11200" i="1" dirty="0">
                <a:latin typeface="+mj-lt"/>
                <a:cs typeface="Arial" panose="020B0604020202020204" pitchFamily="34" charset="0"/>
              </a:rPr>
              <a:t>I will use the PESTEL framework to examine the factors affecting the bakery and explain the causes and effects of these </a:t>
            </a:r>
          </a:p>
          <a:p>
            <a:pPr marL="0" indent="0">
              <a:buNone/>
            </a:pPr>
            <a:endParaRPr lang="en-GB" sz="11200" i="1" dirty="0">
              <a:latin typeface="+mj-lt"/>
              <a:cs typeface="Arial" panose="020B0604020202020204" pitchFamily="34" charset="0"/>
            </a:endParaRPr>
          </a:p>
          <a:p>
            <a:r>
              <a:rPr lang="en-GB" sz="11200" i="1" dirty="0">
                <a:latin typeface="+mj-lt"/>
                <a:cs typeface="Arial" panose="020B0604020202020204" pitchFamily="34" charset="0"/>
              </a:rPr>
              <a:t>Finally, I will summarize the main point and key findings. </a:t>
            </a:r>
          </a:p>
          <a:p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700" dirty="0"/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Fresh Gourmet Bread">
            <a:extLst>
              <a:ext uri="{FF2B5EF4-FFF2-40B4-BE49-F238E27FC236}">
                <a16:creationId xmlns:a16="http://schemas.microsoft.com/office/drawing/2014/main" id="{F9E63268-5A01-9C20-AF80-3C1E8B2B57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347" r="18994" b="-2"/>
          <a:stretch>
            <a:fillRect/>
          </a:stretch>
        </p:blipFill>
        <p:spPr>
          <a:xfrm>
            <a:off x="-1" y="1320800"/>
            <a:ext cx="4734561" cy="55372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4400" y="405685"/>
            <a:ext cx="4724400" cy="600155"/>
          </a:xfrm>
        </p:spPr>
        <p:txBody>
          <a:bodyPr>
            <a:normAutofit fontScale="90000"/>
          </a:bodyPr>
          <a:lstStyle/>
          <a:p>
            <a:r>
              <a:rPr lang="en-GB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Basil’s Bakery. </a:t>
            </a:r>
            <a:b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4560" y="1778000"/>
            <a:ext cx="7457439" cy="5079999"/>
          </a:xfrm>
        </p:spPr>
        <p:txBody>
          <a:bodyPr anchor="ctr">
            <a:normAutofit fontScale="77500" lnSpcReduction="20000"/>
          </a:bodyPr>
          <a:lstStyle/>
          <a:p>
            <a:r>
              <a:rPr lang="en-GB" sz="3200" dirty="0">
                <a:cs typeface="Arial" panose="020B0604020202020204" pitchFamily="34" charset="0"/>
              </a:rPr>
              <a:t> </a:t>
            </a:r>
            <a:r>
              <a:rPr lang="en-GB" sz="3200" i="1" dirty="0">
                <a:cs typeface="Arial" panose="020B0604020202020204" pitchFamily="34" charset="0"/>
              </a:rPr>
              <a:t>Basil’s Bakery is a small business that has opened in 2015 location: Coventry. </a:t>
            </a:r>
            <a:endParaRPr lang="en-GB" sz="3200" dirty="0">
              <a:cs typeface="Arial" panose="020B0604020202020204" pitchFamily="34" charset="0"/>
            </a:endParaRPr>
          </a:p>
          <a:p>
            <a:r>
              <a:rPr lang="en-GB" sz="3200" i="1" dirty="0">
                <a:cs typeface="Arial" panose="020B0604020202020204" pitchFamily="34" charset="0"/>
              </a:rPr>
              <a:t>Basil's bakery experience study growth until 2019 when sales declined significancy during the coved-19 pandemic. Although sales has was improved after restrictions were lifted, they have remained around 25% below pre -pandemic levels. </a:t>
            </a:r>
          </a:p>
          <a:p>
            <a:r>
              <a:rPr lang="en-GB" sz="3200" i="1" dirty="0">
                <a:cs typeface="Arial" panose="020B0604020202020204" pitchFamily="34" charset="0"/>
              </a:rPr>
              <a:t>Sales at Basils bakery have fallen because less people visit the retail park ,some shops have closed down ,also more people now work from home . </a:t>
            </a:r>
          </a:p>
          <a:p>
            <a:r>
              <a:rPr lang="en-GB" sz="3200" i="1" dirty="0">
                <a:cs typeface="Arial" panose="020B0604020202020204" pitchFamily="34" charset="0"/>
              </a:rPr>
              <a:t>Customer's have asked for pre-orders and delivery services , which basils bakery currently does not offer.</a:t>
            </a:r>
          </a:p>
          <a:p>
            <a:r>
              <a:rPr lang="en-GB" sz="3200" i="1" dirty="0">
                <a:cs typeface="Arial" panose="020B0604020202020204" pitchFamily="34" charset="0"/>
              </a:rPr>
              <a:t>Cost like rent, bills and ingredients have gone up because of this, basils is trying to find new ways to make the bakery more successful and bring in more customers </a:t>
            </a:r>
          </a:p>
          <a:p>
            <a:endParaRPr lang="en-GB" sz="1900" i="1" dirty="0">
              <a:latin typeface="+mj-lt"/>
              <a:cs typeface="Arial" panose="020B0604020202020204" pitchFamily="34" charset="0"/>
            </a:endParaRPr>
          </a:p>
          <a:p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40E93D9-F13F-4097-A159-E0A6CEBA8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916" y="444464"/>
            <a:ext cx="3420305" cy="1906317"/>
          </a:xfrm>
        </p:spPr>
        <p:txBody>
          <a:bodyPr>
            <a:normAutofit/>
          </a:bodyPr>
          <a:lstStyle/>
          <a:p>
            <a:pPr algn="ctr"/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Basils bakery External and internal problem </a:t>
            </a:r>
            <a:endParaRPr lang="en-GB" sz="2800" dirty="0"/>
          </a:p>
        </p:txBody>
      </p:sp>
      <p:pic>
        <p:nvPicPr>
          <p:cNvPr id="5" name="Picture 4" descr="A display of stack of bread">
            <a:extLst>
              <a:ext uri="{FF2B5EF4-FFF2-40B4-BE49-F238E27FC236}">
                <a16:creationId xmlns:a16="http://schemas.microsoft.com/office/drawing/2014/main" id="{F510257B-1EC6-3AC1-9D85-50E6C5F4A1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374" r="9793" b="3"/>
          <a:stretch>
            <a:fillRect/>
          </a:stretch>
        </p:blipFill>
        <p:spPr>
          <a:xfrm>
            <a:off x="20" y="2768743"/>
            <a:ext cx="4278264" cy="408925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A3D150B-ADB5-401D-8304-C7845A1095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768743"/>
            <a:ext cx="4310288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D3AB31-A71C-4414-BA05-CF667CBA3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5909" y="3396995"/>
            <a:ext cx="6858002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7EEC27A-8ECA-01E6-CE17-982C6CF0C5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731997"/>
              </p:ext>
            </p:extLst>
          </p:nvPr>
        </p:nvGraphicFramePr>
        <p:xfrm>
          <a:off x="4338756" y="853440"/>
          <a:ext cx="7754141" cy="3059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5368">
                  <a:extLst>
                    <a:ext uri="{9D8B030D-6E8A-4147-A177-3AD203B41FA5}">
                      <a16:colId xmlns:a16="http://schemas.microsoft.com/office/drawing/2014/main" val="430863773"/>
                    </a:ext>
                  </a:extLst>
                </a:gridCol>
                <a:gridCol w="3938773">
                  <a:extLst>
                    <a:ext uri="{9D8B030D-6E8A-4147-A177-3AD203B41FA5}">
                      <a16:colId xmlns:a16="http://schemas.microsoft.com/office/drawing/2014/main" val="3080168455"/>
                    </a:ext>
                  </a:extLst>
                </a:gridCol>
              </a:tblGrid>
              <a:tr h="422021">
                <a:tc>
                  <a:txBody>
                    <a:bodyPr/>
                    <a:lstStyle/>
                    <a:p>
                      <a:r>
                        <a:rPr lang="en-GB" dirty="0"/>
                        <a:t>Externals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Internal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5573263"/>
                  </a:ext>
                </a:extLst>
              </a:tr>
              <a:tr h="263763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Fewer visitors to the retail park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More people working from home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Shop close nearby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Hight rent and utility coast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b="1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Slower customer serves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Too  much work for basils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High ingredient cost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No online orders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No delivery serves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961158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14C4281-AF36-9BB3-6B1C-FF0D2C37CC3C}"/>
              </a:ext>
            </a:extLst>
          </p:cNvPr>
          <p:cNvSpPr txBox="1"/>
          <p:nvPr/>
        </p:nvSpPr>
        <p:spPr>
          <a:xfrm>
            <a:off x="4338756" y="4226512"/>
            <a:ext cx="35467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Summary : </a:t>
            </a:r>
          </a:p>
          <a:p>
            <a:r>
              <a:rPr lang="en-GB" dirty="0"/>
              <a:t>The Bakery is also affected by fewer costumers in the area changing work patterns and increasing business experience </a:t>
            </a:r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D56849-159F-9D81-7B44-11B2A520A8D1}"/>
              </a:ext>
            </a:extLst>
          </p:cNvPr>
          <p:cNvSpPr txBox="1"/>
          <p:nvPr/>
        </p:nvSpPr>
        <p:spPr>
          <a:xfrm>
            <a:off x="8798560" y="4226512"/>
            <a:ext cx="30387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Summary </a:t>
            </a:r>
          </a:p>
          <a:p>
            <a:r>
              <a:rPr lang="en-GB" dirty="0"/>
              <a:t>The bakery is also  affected  by limited serves rising coast and relying too heavily on basil to manage daily operation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822EFC-2C1B-45A0-2F04-F61472A2C36C}"/>
              </a:ext>
            </a:extLst>
          </p:cNvPr>
          <p:cNvSpPr txBox="1"/>
          <p:nvPr/>
        </p:nvSpPr>
        <p:spPr>
          <a:xfrm>
            <a:off x="6716848" y="5504802"/>
            <a:ext cx="2316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He has more problems internal then external !</a:t>
            </a:r>
          </a:p>
        </p:txBody>
      </p:sp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A3EFF7B1-6CB7-47D1-AD37-B870CA2B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7FA2962B-21B6-4689-A95D-A8FF6ADE4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A745280D-ED36-41FE-8EB1-CE597C99C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D26CEB3-5AE4-4088-AD63-396DB50F28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AA9279A-AD34-474C-834E-6BF658144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B3589559-7D9A-4ECD-90BB-A5565E2DAE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701B1A71-DCEA-4EB2-8133-98A2CD6F0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80E95A5C-1E97-41C3-9DEC-245FF6DEB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8D3C3374-C720-4FCD-B6CD-AEF1D1A61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7639E2EF-4D23-4EA3-B29E-D6362FF72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730820A4-6CEA-4BF7-8DE4-F5B2D2EB2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F320E002-8AED-4D4F-A104-0585FFFB9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6A0BF3F3-3A09-42CE-9483-114BD01DD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B233BD5C-DFC7-4EB7-B348-7C9B5B8D0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2" name="Rectangle 71">
            <a:extLst>
              <a:ext uri="{FF2B5EF4-FFF2-40B4-BE49-F238E27FC236}">
                <a16:creationId xmlns:a16="http://schemas.microsoft.com/office/drawing/2014/main" id="{A00D2CE1-35C1-46E6-BD59-CEE668BD9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A58DCE86-9AE1-46D1-96D6-04B8B3EDF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89B74739-D423-4F25-A976-0A6CD86D1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6018E700-FF08-42AA-9237-24E7A74AD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46B3488A-8A55-403E-B9C9-75AFA0CF5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15089B9D-BA8D-4A64-B95F-33940D9D68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Rectangle 79">
            <a:extLst>
              <a:ext uri="{FF2B5EF4-FFF2-40B4-BE49-F238E27FC236}">
                <a16:creationId xmlns:a16="http://schemas.microsoft.com/office/drawing/2014/main" id="{E18403B7-F2C7-4C07-8522-21C319109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23B58CC6-A99E-43AF-A467-256F19287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8FE97852-3A18-4317-B17E-8C45174F9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F9D0BC6E-6D0B-4589-B1BF-372BAA383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530B892E-E062-4B0A-B79E-E55D36EC9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8D1A4DF9-C28A-4C0A-B273-702F0C488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19" y="228600"/>
            <a:ext cx="2839297" cy="3925023"/>
          </a:xfrm>
          <a:noFill/>
        </p:spPr>
        <p:txBody>
          <a:bodyPr anchor="ctr">
            <a:normAutofit/>
          </a:bodyPr>
          <a:lstStyle/>
          <a:p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</a:rPr>
              <a:t>  what is PESTEL?  </a:t>
            </a:r>
            <a:b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D782A6FF-5812-ED0D-D378-C5B3ED03FD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474803"/>
              </p:ext>
            </p:extLst>
          </p:nvPr>
        </p:nvGraphicFramePr>
        <p:xfrm>
          <a:off x="4915947" y="866585"/>
          <a:ext cx="6253722" cy="5056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F3F344B-A4BE-DFE5-FDE6-BCC514BF3F86}"/>
              </a:ext>
            </a:extLst>
          </p:cNvPr>
          <p:cNvSpPr txBox="1"/>
          <p:nvPr/>
        </p:nvSpPr>
        <p:spPr>
          <a:xfrm>
            <a:off x="6623159" y="6125715"/>
            <a:ext cx="283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Alanzi</a:t>
            </a:r>
            <a:r>
              <a:rPr lang="en-GB" dirty="0"/>
              <a:t>, S.(2018)</a:t>
            </a:r>
          </a:p>
        </p:txBody>
      </p:sp>
    </p:spTree>
    <p:extLst>
      <p:ext uri="{BB962C8B-B14F-4D97-AF65-F5344CB8AC3E}">
        <p14:creationId xmlns:p14="http://schemas.microsoft.com/office/powerpoint/2010/main" val="2661610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8777" y="953011"/>
            <a:ext cx="9283732" cy="146116"/>
          </a:xfrm>
        </p:spPr>
        <p:txBody>
          <a:bodyPr>
            <a:normAutofit fontScale="90000"/>
          </a:bodyPr>
          <a:lstStyle/>
          <a:p>
            <a:pPr algn="ctr"/>
            <a:b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300" b="1" u="sng">
                <a:latin typeface="Arial" panose="020B0604020202020204" pitchFamily="34" charset="0"/>
                <a:cs typeface="Arial" panose="020B0604020202020204" pitchFamily="34" charset="0"/>
              </a:rPr>
              <a:t>PESTEL</a:t>
            </a:r>
            <a:br>
              <a:rPr lang="en-GB" sz="3300" b="1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/>
            </a:br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955167"/>
              </p:ext>
            </p:extLst>
          </p:nvPr>
        </p:nvGraphicFramePr>
        <p:xfrm>
          <a:off x="682304" y="1099127"/>
          <a:ext cx="10827391" cy="2980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1560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857784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751626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902017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663159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831245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237856"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Political  Factors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Economic Factors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Social Factors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Factors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Legal Factors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100">
                          <a:solidFill>
                            <a:schemeClr val="tx1"/>
                          </a:solidFill>
                        </a:rPr>
                        <a:t>Environmental Factors</a:t>
                      </a:r>
                      <a:endParaRPr lang="en-GB" sz="2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174216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Rising business rates</a:t>
                      </a:r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Higher rent, bills and ingredient costs (FSA (2024)</a:t>
                      </a:r>
                      <a:endParaRPr lang="en-GB" sz="1400" b="1" dirty="0"/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More home working and fewer shoppers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800" dirty="0"/>
                        <a:t>ONS (2023). 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online ordering or delivery service</a:t>
                      </a:r>
                      <a:r>
                        <a:rPr lang="en-GB" sz="14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dirty="0"/>
                        <a:t>GOV.UK (2012). </a:t>
                      </a: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safety and employment regulations</a:t>
                      </a:r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Crop failures affecting ingredient supply</a:t>
                      </a:r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47D70E9-8934-2AC5-7D86-7BE9763E9FF1}"/>
              </a:ext>
            </a:extLst>
          </p:cNvPr>
          <p:cNvSpPr txBox="1"/>
          <p:nvPr/>
        </p:nvSpPr>
        <p:spPr>
          <a:xfrm>
            <a:off x="705988" y="4079152"/>
            <a:ext cx="10289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‌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 b="1" u="sng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Cause-and-Effect model </a:t>
            </a:r>
            <a:endParaRPr lang="en-GB" sz="5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 lnSpcReduction="10000"/>
          </a:bodyPr>
          <a:lstStyle/>
          <a:p>
            <a:pPr lvl="1"/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the Cause-and-Effect Model is</a:t>
            </a:r>
          </a:p>
          <a:p>
            <a:pPr marL="457200" lvl="1" indent="0">
              <a:buNone/>
            </a:pP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tool used to find the organise possible causes of problems </a:t>
            </a:r>
          </a:p>
          <a:p>
            <a:pPr marL="457200" lvl="1" indent="0">
              <a:buNone/>
            </a:pPr>
            <a:endParaRPr lang="en-GB" sz="19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it used </a:t>
            </a:r>
          </a:p>
          <a:p>
            <a:pPr marL="457200" lvl="1" indent="0">
              <a:buNone/>
            </a:pP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 teams discuss problems together </a:t>
            </a:r>
          </a:p>
          <a:p>
            <a:pPr marL="457200" lvl="1" indent="0">
              <a:buNone/>
            </a:pP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Show how different </a:t>
            </a:r>
            <a:r>
              <a:rPr lang="en-GB" sz="1900" dirty="0" err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</a:t>
            </a: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courses may be connected </a:t>
            </a:r>
          </a:p>
          <a:p>
            <a:pPr marL="457200" lvl="1" indent="0">
              <a:buNone/>
            </a:pP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Makes problems easier to understand </a:t>
            </a:r>
          </a:p>
          <a:p>
            <a:pPr marL="457200" lvl="1" indent="0">
              <a:buNone/>
            </a:pPr>
            <a:endParaRPr lang="en-GB" sz="19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benefits of this model?</a:t>
            </a:r>
          </a:p>
          <a:p>
            <a:pPr marL="457200" lvl="1" indent="0">
              <a:buNone/>
            </a:pPr>
            <a:endParaRPr lang="en-GB" sz="19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Encounter everyone's to share ideas makes complex problems simple </a:t>
            </a:r>
          </a:p>
          <a:p>
            <a:pPr marL="457200" lvl="1" indent="0">
              <a:buNone/>
            </a:pP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Easy to use and understand </a:t>
            </a:r>
          </a:p>
          <a:p>
            <a:pPr marL="457200" lvl="1" indent="0">
              <a:buNone/>
            </a:pPr>
            <a:endParaRPr lang="en-GB" sz="19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 the </a:t>
            </a:r>
            <a:r>
              <a:rPr lang="en-GB" sz="1900" dirty="0" err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couse</a:t>
            </a: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effects model is a </a:t>
            </a:r>
            <a:r>
              <a:rPr lang="en-GB" sz="1900" dirty="0" err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userful</a:t>
            </a:r>
            <a:r>
              <a:rPr lang="en-GB" sz="19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tool for identifying possible causes of a problem.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27699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Dropping in sales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120032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Fewer shoppers in the park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Shorted of staff that  make orders coming in 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Fewer loyal costumers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101566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Lack of regular customer feedback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120032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Fluctuating ingredient prices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rent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40011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Ingredient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70788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Lack of pre-orders  system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0A04F2-4F22-A08C-F5B4-F30F002E227B}"/>
              </a:ext>
            </a:extLst>
          </p:cNvPr>
          <p:cNvSpPr txBox="1"/>
          <p:nvPr/>
        </p:nvSpPr>
        <p:spPr>
          <a:xfrm>
            <a:off x="388465" y="94505"/>
            <a:ext cx="11585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fishbone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 Key Findings </a:t>
            </a:r>
            <a:b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26160"/>
            <a:ext cx="6096000" cy="583183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Key Finding 1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foot traffic has dropped significantly since 2020 due to remote work and nearby shop closures.</a:t>
            </a:r>
          </a:p>
          <a:p>
            <a:pPr lvl="2"/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Key Finding 2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rising rent and ingrediency cost squeezing the bakery profit margin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Key Finding 3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customers want deliveries and pre-orders ,witch basil currently doesn’t offer 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Key Finding 4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the unpredictable cost of organic ingredients makes budgeting difficult </a:t>
            </a:r>
          </a:p>
        </p:txBody>
      </p:sp>
      <p:pic>
        <p:nvPicPr>
          <p:cNvPr id="5" name="Picture 4" descr="A display of stack of bread">
            <a:extLst>
              <a:ext uri="{FF2B5EF4-FFF2-40B4-BE49-F238E27FC236}">
                <a16:creationId xmlns:a16="http://schemas.microsoft.com/office/drawing/2014/main" id="{FA84B3BA-E7FD-4D5E-9804-949417ADD2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593" r="15007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4547" y="1593918"/>
            <a:ext cx="4646905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400" dirty="0"/>
              <a:t>Food Standards Agency (2024). </a:t>
            </a:r>
            <a:r>
              <a:rPr lang="en-GB" sz="1400" i="1" dirty="0"/>
              <a:t>Food Standards Agency</a:t>
            </a:r>
            <a:r>
              <a:rPr lang="en-GB" sz="1400" dirty="0"/>
              <a:t>. [online] Food Standards Agency. Available at: </a:t>
            </a:r>
            <a:r>
              <a:rPr lang="en-GB" sz="1400" dirty="0">
                <a:hlinkClick r:id="rId2"/>
              </a:rPr>
              <a:t>https://www.food.gov.uk/</a:t>
            </a:r>
            <a:r>
              <a:rPr lang="en-GB" sz="1400" dirty="0"/>
              <a:t>.</a:t>
            </a:r>
          </a:p>
          <a:p>
            <a:endParaRPr lang="en-GB" sz="1400" dirty="0"/>
          </a:p>
          <a:p>
            <a:r>
              <a:rPr lang="en-GB" sz="1400" dirty="0"/>
              <a:t>GOV.UK (2012). </a:t>
            </a:r>
            <a:r>
              <a:rPr lang="en-GB" sz="1400" i="1" dirty="0"/>
              <a:t>Business rates</a:t>
            </a:r>
            <a:r>
              <a:rPr lang="en-GB" sz="1400" dirty="0"/>
              <a:t>. [online] GOV.UK. Available at: https://www.gov.uk/introduction-to-business-rates.</a:t>
            </a:r>
          </a:p>
          <a:p>
            <a:endParaRPr lang="en-GB" sz="1400" dirty="0"/>
          </a:p>
          <a:p>
            <a:r>
              <a:rPr lang="en-GB" sz="1400" dirty="0"/>
              <a:t>ONS (2023). </a:t>
            </a:r>
            <a:r>
              <a:rPr lang="en-GB" sz="1400" i="1" dirty="0"/>
              <a:t>Office for National Statistics</a:t>
            </a:r>
            <a:r>
              <a:rPr lang="en-GB" sz="1400" dirty="0"/>
              <a:t>. [online] Ons.gov.uk. Available at: https://www.ons.gov.uk/.</a:t>
            </a:r>
          </a:p>
          <a:p>
            <a:endParaRPr lang="en-GB" sz="14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i="1" dirty="0" err="1"/>
              <a:t>Alanzi</a:t>
            </a:r>
            <a:r>
              <a:rPr lang="en-GB" sz="1400" i="1" dirty="0"/>
              <a:t>, S.(2018). PESTEL analysis. Project Management, 1.</a:t>
            </a:r>
            <a:endParaRPr lang="en-GB" sz="900" i="1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D73E3E98-7320-C4FD-16E3-D13384BABD9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0601" r="-2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 up image of hands applauding">
            <a:extLst>
              <a:ext uri="{FF2B5EF4-FFF2-40B4-BE49-F238E27FC236}">
                <a16:creationId xmlns:a16="http://schemas.microsoft.com/office/drawing/2014/main" id="{BAC5F4D1-EA23-4FF4-2104-A803B5ACDF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84" r="-1" b="-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b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9157" y="964557"/>
            <a:ext cx="5420359" cy="3911926"/>
          </a:xfrm>
        </p:spPr>
        <p:txBody>
          <a:bodyPr>
            <a:normAutofit/>
          </a:bodyPr>
          <a:lstStyle/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60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D7A453D2-15D8-4403-815F-291FA1634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8161EA6B-09CA-445B-AB0D-8DF76FA92D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35" name="Group 1034">
            <a:extLst>
              <a:ext uri="{FF2B5EF4-FFF2-40B4-BE49-F238E27FC236}">
                <a16:creationId xmlns:a16="http://schemas.microsoft.com/office/drawing/2014/main" id="{1EA1DAFF-CECA-492F-BFA1-22C64956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036" name="Oval 1035">
              <a:extLst>
                <a:ext uri="{FF2B5EF4-FFF2-40B4-BE49-F238E27FC236}">
                  <a16:creationId xmlns:a16="http://schemas.microsoft.com/office/drawing/2014/main" id="{5D3D3744-142C-4653-90AB-546FE6B84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7" name="Oval 1036">
              <a:extLst>
                <a:ext uri="{FF2B5EF4-FFF2-40B4-BE49-F238E27FC236}">
                  <a16:creationId xmlns:a16="http://schemas.microsoft.com/office/drawing/2014/main" id="{0BC69CAC-820B-41BA-BFCA-79B45576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8" name="Oval 1037">
              <a:extLst>
                <a:ext uri="{FF2B5EF4-FFF2-40B4-BE49-F238E27FC236}">
                  <a16:creationId xmlns:a16="http://schemas.microsoft.com/office/drawing/2014/main" id="{3D205E7A-88AB-4C4B-B8D1-5A76AA878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9" name="Oval 1038">
              <a:extLst>
                <a:ext uri="{FF2B5EF4-FFF2-40B4-BE49-F238E27FC236}">
                  <a16:creationId xmlns:a16="http://schemas.microsoft.com/office/drawing/2014/main" id="{0D4286E9-8501-4EBF-874C-74897B4B6F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40" name="Oval 1039">
              <a:extLst>
                <a:ext uri="{FF2B5EF4-FFF2-40B4-BE49-F238E27FC236}">
                  <a16:creationId xmlns:a16="http://schemas.microsoft.com/office/drawing/2014/main" id="{45586ADC-910E-45C9-BAB4-CB0EFBEE5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1" name="Oval 1040">
              <a:extLst>
                <a:ext uri="{FF2B5EF4-FFF2-40B4-BE49-F238E27FC236}">
                  <a16:creationId xmlns:a16="http://schemas.microsoft.com/office/drawing/2014/main" id="{DAB594C5-5BB0-49AE-8AAC-AE40A6F8A3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B8114C98-A349-4111-A123-E8EAB86ABE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670FB431-AE18-414D-92F4-1D12D1991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1046" name="Straight Connector 1045">
              <a:extLst>
                <a:ext uri="{FF2B5EF4-FFF2-40B4-BE49-F238E27FC236}">
                  <a16:creationId xmlns:a16="http://schemas.microsoft.com/office/drawing/2014/main" id="{24467063-D74E-4D42-8790-B9F6D69584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Straight Connector 1046">
              <a:extLst>
                <a:ext uri="{FF2B5EF4-FFF2-40B4-BE49-F238E27FC236}">
                  <a16:creationId xmlns:a16="http://schemas.microsoft.com/office/drawing/2014/main" id="{A1D19BAC-1681-47BC-AAF5-92FAFFF6F4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8" name="Straight Connector 1047">
              <a:extLst>
                <a:ext uri="{FF2B5EF4-FFF2-40B4-BE49-F238E27FC236}">
                  <a16:creationId xmlns:a16="http://schemas.microsoft.com/office/drawing/2014/main" id="{94347C2B-E846-452C-97AA-7E254FC1C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9" name="Straight Connector 1048">
              <a:extLst>
                <a:ext uri="{FF2B5EF4-FFF2-40B4-BE49-F238E27FC236}">
                  <a16:creationId xmlns:a16="http://schemas.microsoft.com/office/drawing/2014/main" id="{10EA2B35-7959-4C2A-84AA-FF5D94FED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15" r="-1" b="4409"/>
          <a:stretch>
            <a:fillRect/>
          </a:stretch>
        </p:blipFill>
        <p:spPr bwMode="auto">
          <a:xfrm>
            <a:off x="626590" y="317578"/>
            <a:ext cx="10851111" cy="350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51" name="Group 1050">
            <a:extLst>
              <a:ext uri="{FF2B5EF4-FFF2-40B4-BE49-F238E27FC236}">
                <a16:creationId xmlns:a16="http://schemas.microsoft.com/office/drawing/2014/main" id="{AF19A774-30A5-488B-9BAF-629C64402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474192" y="482489"/>
            <a:ext cx="304800" cy="429768"/>
            <a:chOff x="215328" y="-46937"/>
            <a:chExt cx="304800" cy="2773841"/>
          </a:xfrm>
        </p:grpSpPr>
        <p:cxnSp>
          <p:nvCxnSpPr>
            <p:cNvPr id="1052" name="Straight Connector 1051">
              <a:extLst>
                <a:ext uri="{FF2B5EF4-FFF2-40B4-BE49-F238E27FC236}">
                  <a16:creationId xmlns:a16="http://schemas.microsoft.com/office/drawing/2014/main" id="{291EBF88-5B98-4258-A542-14C3AF2E5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Straight Connector 1052">
              <a:extLst>
                <a:ext uri="{FF2B5EF4-FFF2-40B4-BE49-F238E27FC236}">
                  <a16:creationId xmlns:a16="http://schemas.microsoft.com/office/drawing/2014/main" id="{8FBC2D58-9E3C-490D-BD7A-61EF07EA79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Straight Connector 1053">
              <a:extLst>
                <a:ext uri="{FF2B5EF4-FFF2-40B4-BE49-F238E27FC236}">
                  <a16:creationId xmlns:a16="http://schemas.microsoft.com/office/drawing/2014/main" id="{B6CF1BB4-1C1D-4EDE-BA26-0243FCF83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Straight Connector 1054">
              <a:extLst>
                <a:ext uri="{FF2B5EF4-FFF2-40B4-BE49-F238E27FC236}">
                  <a16:creationId xmlns:a16="http://schemas.microsoft.com/office/drawing/2014/main" id="{00C83729-E02F-4512-AFE7-F4792228BD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7" name="Rectangle 1056">
            <a:extLst>
              <a:ext uri="{FF2B5EF4-FFF2-40B4-BE49-F238E27FC236}">
                <a16:creationId xmlns:a16="http://schemas.microsoft.com/office/drawing/2014/main" id="{E2D3D3F2-ABBB-4453-B1C5-1BEBF7E4D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59" name="Group 1058">
            <a:extLst>
              <a:ext uri="{FF2B5EF4-FFF2-40B4-BE49-F238E27FC236}">
                <a16:creationId xmlns:a16="http://schemas.microsoft.com/office/drawing/2014/main" id="{8214E4A5-A0D2-42C4-8D14-D2A7E495F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1060" name="Straight Connector 1059">
              <a:extLst>
                <a:ext uri="{FF2B5EF4-FFF2-40B4-BE49-F238E27FC236}">
                  <a16:creationId xmlns:a16="http://schemas.microsoft.com/office/drawing/2014/main" id="{7494D7A0-6B21-41E8-A7D3-0033BBB791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1" name="Straight Connector 1060">
              <a:extLst>
                <a:ext uri="{FF2B5EF4-FFF2-40B4-BE49-F238E27FC236}">
                  <a16:creationId xmlns:a16="http://schemas.microsoft.com/office/drawing/2014/main" id="{1E141D7D-32B0-448E-A666-EA8703AFCF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2" name="Straight Connector 1061">
              <a:extLst>
                <a:ext uri="{FF2B5EF4-FFF2-40B4-BE49-F238E27FC236}">
                  <a16:creationId xmlns:a16="http://schemas.microsoft.com/office/drawing/2014/main" id="{8D87E268-6345-420F-8B97-B37ED04100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3" name="Straight Connector 1062">
              <a:extLst>
                <a:ext uri="{FF2B5EF4-FFF2-40B4-BE49-F238E27FC236}">
                  <a16:creationId xmlns:a16="http://schemas.microsoft.com/office/drawing/2014/main" id="{35E1622E-7FA6-4760-A2BF-A8105EBF7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080" y="4018143"/>
            <a:ext cx="5674105" cy="2129599"/>
          </a:xfrm>
          <a:noFill/>
        </p:spPr>
        <p:txBody>
          <a:bodyPr anchor="t">
            <a:normAutofit/>
          </a:bodyPr>
          <a:lstStyle/>
          <a:p>
            <a:endParaRPr lang="en-GB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81DD15-A7DF-D2C5-039E-E343FD66B931}"/>
              </a:ext>
            </a:extLst>
          </p:cNvPr>
          <p:cNvSpPr txBox="1"/>
          <p:nvPr/>
        </p:nvSpPr>
        <p:spPr>
          <a:xfrm>
            <a:off x="3985584" y="4618456"/>
            <a:ext cx="57176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highlight>
                  <a:srgbClr val="C0C0C0"/>
                </a:highlight>
              </a:rPr>
              <a:t>ANY QUSTIONS???</a:t>
            </a:r>
            <a:endParaRPr lang="en-GB" dirty="0">
              <a:highlight>
                <a:srgbClr val="C0C0C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2432</TotalTime>
  <Words>777</Words>
  <Application>Microsoft Office PowerPoint</Application>
  <PresentationFormat>Widescreen</PresentationFormat>
  <Paragraphs>123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ADLaM Display</vt:lpstr>
      <vt:lpstr>Arial</vt:lpstr>
      <vt:lpstr>Calibri</vt:lpstr>
      <vt:lpstr>Calibri Light</vt:lpstr>
      <vt:lpstr>Wingdings</vt:lpstr>
      <vt:lpstr>Office Theme</vt:lpstr>
      <vt:lpstr>PowerPoint Presentation</vt:lpstr>
      <vt:lpstr> Today's discussion will be about Basil’s bakery  </vt:lpstr>
      <vt:lpstr>Basil’s Bakery.  </vt:lpstr>
      <vt:lpstr>Basils bakery External and internal problem </vt:lpstr>
      <vt:lpstr>  what is PESTEL?   </vt:lpstr>
      <vt:lpstr>  PESTEL   </vt:lpstr>
      <vt:lpstr>Cause-and-Effect model </vt:lpstr>
      <vt:lpstr>PowerPoint Presentation</vt:lpstr>
      <vt:lpstr> Key Findings  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Seila Evita Nemcova (2523161)</cp:lastModifiedBy>
  <cp:revision>110</cp:revision>
  <dcterms:created xsi:type="dcterms:W3CDTF">2024-01-29T11:42:05Z</dcterms:created>
  <dcterms:modified xsi:type="dcterms:W3CDTF">2026-06-14T13:09:33Z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