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0" d="100"/>
          <a:sy n="80" d="100"/>
        </p:scale>
        <p:origin x="58"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2B19F0-C435-41F6-B3B4-8450FD1BB8D8}"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8DC6F88C-2B64-41EE-A69D-FF21F678B3D3}">
      <dgm:prSet/>
      <dgm:spPr/>
      <dgm:t>
        <a:bodyPr/>
        <a:lstStyle/>
        <a:p>
          <a:r>
            <a:rPr lang="en-US"/>
            <a:t>Facilitate knowledge exchange, collaboration, and innovation within the UK IT sector.</a:t>
          </a:r>
        </a:p>
      </dgm:t>
    </dgm:pt>
    <dgm:pt modelId="{BED8A500-2F59-4285-8E95-B5A75D306D67}" type="parTrans" cxnId="{0BF2F18C-B288-46AE-A61B-3092BFE7A818}">
      <dgm:prSet/>
      <dgm:spPr/>
      <dgm:t>
        <a:bodyPr/>
        <a:lstStyle/>
        <a:p>
          <a:endParaRPr lang="en-US"/>
        </a:p>
      </dgm:t>
    </dgm:pt>
    <dgm:pt modelId="{5BD7BA1E-9583-4CD8-AE57-151083D31137}" type="sibTrans" cxnId="{0BF2F18C-B288-46AE-A61B-3092BFE7A818}">
      <dgm:prSet phldrT="01" phldr="0"/>
      <dgm:spPr/>
      <dgm:t>
        <a:bodyPr/>
        <a:lstStyle/>
        <a:p>
          <a:r>
            <a:rPr lang="en-US"/>
            <a:t>01</a:t>
          </a:r>
        </a:p>
      </dgm:t>
    </dgm:pt>
    <dgm:pt modelId="{83DAD387-2658-4B5A-ADF7-A3C81CD5AE17}">
      <dgm:prSet/>
      <dgm:spPr/>
      <dgm:t>
        <a:bodyPr/>
        <a:lstStyle/>
        <a:p>
          <a:r>
            <a:rPr lang="en-US"/>
            <a:t>Align with goals outlined in the UK Government's Digital Strategy (2020) to maintain global technology leadership.</a:t>
          </a:r>
        </a:p>
      </dgm:t>
    </dgm:pt>
    <dgm:pt modelId="{82C8D8A2-8489-43AB-BCE9-B641A08AE21D}" type="parTrans" cxnId="{C138D523-CF9D-4C00-A929-4A4F250FD96D}">
      <dgm:prSet/>
      <dgm:spPr/>
      <dgm:t>
        <a:bodyPr/>
        <a:lstStyle/>
        <a:p>
          <a:endParaRPr lang="en-US"/>
        </a:p>
      </dgm:t>
    </dgm:pt>
    <dgm:pt modelId="{2F71DAF5-E84C-444D-B2D3-C7B268002B9F}" type="sibTrans" cxnId="{C138D523-CF9D-4C00-A929-4A4F250FD96D}">
      <dgm:prSet phldrT="02" phldr="0"/>
      <dgm:spPr/>
      <dgm:t>
        <a:bodyPr/>
        <a:lstStyle/>
        <a:p>
          <a:r>
            <a:rPr lang="en-US"/>
            <a:t>02</a:t>
          </a:r>
        </a:p>
      </dgm:t>
    </dgm:pt>
    <dgm:pt modelId="{4F6AF6E6-EC9F-4543-A23D-F6D3C26F1CC2}">
      <dgm:prSet/>
      <dgm:spPr/>
      <dgm:t>
        <a:bodyPr/>
        <a:lstStyle/>
        <a:p>
          <a:r>
            <a:rPr lang="en-US"/>
            <a:t>Expected outcomes: Establish new partnerships, exchange best practices, disseminate research, and develop innovative solutions (Cabinet Office, 2021).</a:t>
          </a:r>
        </a:p>
      </dgm:t>
    </dgm:pt>
    <dgm:pt modelId="{1EFBEE87-5A28-4C26-8E9A-84B74263ED5F}" type="parTrans" cxnId="{7E224F01-A5D5-4424-A3DC-58FCF3B65CD6}">
      <dgm:prSet/>
      <dgm:spPr/>
      <dgm:t>
        <a:bodyPr/>
        <a:lstStyle/>
        <a:p>
          <a:endParaRPr lang="en-US"/>
        </a:p>
      </dgm:t>
    </dgm:pt>
    <dgm:pt modelId="{44C0B782-9CDF-4064-9AAF-9B22AB9A4553}" type="sibTrans" cxnId="{7E224F01-A5D5-4424-A3DC-58FCF3B65CD6}">
      <dgm:prSet phldrT="03" phldr="0"/>
      <dgm:spPr/>
      <dgm:t>
        <a:bodyPr/>
        <a:lstStyle/>
        <a:p>
          <a:r>
            <a:rPr lang="en-US"/>
            <a:t>03</a:t>
          </a:r>
        </a:p>
      </dgm:t>
    </dgm:pt>
    <dgm:pt modelId="{5E03E1EE-3B65-4D04-A1B0-22D900B0114E}">
      <dgm:prSet/>
      <dgm:spPr/>
      <dgm:t>
        <a:bodyPr/>
        <a:lstStyle/>
        <a:p>
          <a:r>
            <a:rPr lang="en-US"/>
            <a:t>Drive industry growth by addressing key challenges and exploring emerging trends.</a:t>
          </a:r>
        </a:p>
      </dgm:t>
    </dgm:pt>
    <dgm:pt modelId="{BEF27170-B8C1-4064-A644-7CA495745A1B}" type="parTrans" cxnId="{B0FD9DBB-0332-4DBA-AC36-32AE3F94F5B1}">
      <dgm:prSet/>
      <dgm:spPr/>
      <dgm:t>
        <a:bodyPr/>
        <a:lstStyle/>
        <a:p>
          <a:endParaRPr lang="en-US"/>
        </a:p>
      </dgm:t>
    </dgm:pt>
    <dgm:pt modelId="{D0C4DDEF-064C-4EB9-B54D-DFB535D31315}" type="sibTrans" cxnId="{B0FD9DBB-0332-4DBA-AC36-32AE3F94F5B1}">
      <dgm:prSet phldrT="04" phldr="0"/>
      <dgm:spPr/>
      <dgm:t>
        <a:bodyPr/>
        <a:lstStyle/>
        <a:p>
          <a:r>
            <a:rPr lang="en-US"/>
            <a:t>04</a:t>
          </a:r>
        </a:p>
      </dgm:t>
    </dgm:pt>
    <dgm:pt modelId="{56C12A68-B4B8-444C-9361-D10855EFE8A4}" type="pres">
      <dgm:prSet presAssocID="{BA2B19F0-C435-41F6-B3B4-8450FD1BB8D8}" presName="Name0" presStyleCnt="0">
        <dgm:presLayoutVars>
          <dgm:animLvl val="lvl"/>
          <dgm:resizeHandles val="exact"/>
        </dgm:presLayoutVars>
      </dgm:prSet>
      <dgm:spPr/>
    </dgm:pt>
    <dgm:pt modelId="{94514970-ECA3-4853-BA79-74D731A3D866}" type="pres">
      <dgm:prSet presAssocID="{8DC6F88C-2B64-41EE-A69D-FF21F678B3D3}" presName="compositeNode" presStyleCnt="0">
        <dgm:presLayoutVars>
          <dgm:bulletEnabled val="1"/>
        </dgm:presLayoutVars>
      </dgm:prSet>
      <dgm:spPr/>
    </dgm:pt>
    <dgm:pt modelId="{358F9AE5-DC4A-4721-8AFF-5580C2979EAE}" type="pres">
      <dgm:prSet presAssocID="{8DC6F88C-2B64-41EE-A69D-FF21F678B3D3}" presName="bgRect" presStyleLbl="alignNode1" presStyleIdx="0" presStyleCnt="4"/>
      <dgm:spPr/>
    </dgm:pt>
    <dgm:pt modelId="{5B9323B6-3DA5-4B6E-9D87-2139EE042E84}" type="pres">
      <dgm:prSet presAssocID="{5BD7BA1E-9583-4CD8-AE57-151083D31137}" presName="sibTransNodeRect" presStyleLbl="alignNode1" presStyleIdx="0" presStyleCnt="4">
        <dgm:presLayoutVars>
          <dgm:chMax val="0"/>
          <dgm:bulletEnabled val="1"/>
        </dgm:presLayoutVars>
      </dgm:prSet>
      <dgm:spPr/>
    </dgm:pt>
    <dgm:pt modelId="{D1353908-976F-45E3-9E20-C5270D1D930B}" type="pres">
      <dgm:prSet presAssocID="{8DC6F88C-2B64-41EE-A69D-FF21F678B3D3}" presName="nodeRect" presStyleLbl="alignNode1" presStyleIdx="0" presStyleCnt="4">
        <dgm:presLayoutVars>
          <dgm:bulletEnabled val="1"/>
        </dgm:presLayoutVars>
      </dgm:prSet>
      <dgm:spPr/>
    </dgm:pt>
    <dgm:pt modelId="{8E92F993-560B-4034-AB5D-29E2F5424410}" type="pres">
      <dgm:prSet presAssocID="{5BD7BA1E-9583-4CD8-AE57-151083D31137}" presName="sibTrans" presStyleCnt="0"/>
      <dgm:spPr/>
    </dgm:pt>
    <dgm:pt modelId="{0A7F3C07-3BED-403E-87DE-969403C40D6D}" type="pres">
      <dgm:prSet presAssocID="{83DAD387-2658-4B5A-ADF7-A3C81CD5AE17}" presName="compositeNode" presStyleCnt="0">
        <dgm:presLayoutVars>
          <dgm:bulletEnabled val="1"/>
        </dgm:presLayoutVars>
      </dgm:prSet>
      <dgm:spPr/>
    </dgm:pt>
    <dgm:pt modelId="{45AE6417-10EB-44E2-A1AB-ABA0947BD9B0}" type="pres">
      <dgm:prSet presAssocID="{83DAD387-2658-4B5A-ADF7-A3C81CD5AE17}" presName="bgRect" presStyleLbl="alignNode1" presStyleIdx="1" presStyleCnt="4"/>
      <dgm:spPr/>
    </dgm:pt>
    <dgm:pt modelId="{182A5FEA-73A2-4170-A406-5D2308214867}" type="pres">
      <dgm:prSet presAssocID="{2F71DAF5-E84C-444D-B2D3-C7B268002B9F}" presName="sibTransNodeRect" presStyleLbl="alignNode1" presStyleIdx="1" presStyleCnt="4">
        <dgm:presLayoutVars>
          <dgm:chMax val="0"/>
          <dgm:bulletEnabled val="1"/>
        </dgm:presLayoutVars>
      </dgm:prSet>
      <dgm:spPr/>
    </dgm:pt>
    <dgm:pt modelId="{60885CE6-DA36-4156-8559-3DC2517F4186}" type="pres">
      <dgm:prSet presAssocID="{83DAD387-2658-4B5A-ADF7-A3C81CD5AE17}" presName="nodeRect" presStyleLbl="alignNode1" presStyleIdx="1" presStyleCnt="4">
        <dgm:presLayoutVars>
          <dgm:bulletEnabled val="1"/>
        </dgm:presLayoutVars>
      </dgm:prSet>
      <dgm:spPr/>
    </dgm:pt>
    <dgm:pt modelId="{3F4774F9-34B2-4328-84E9-AD2D2936C80C}" type="pres">
      <dgm:prSet presAssocID="{2F71DAF5-E84C-444D-B2D3-C7B268002B9F}" presName="sibTrans" presStyleCnt="0"/>
      <dgm:spPr/>
    </dgm:pt>
    <dgm:pt modelId="{D566BB00-47A2-4F01-B4C7-526B87B56E8B}" type="pres">
      <dgm:prSet presAssocID="{4F6AF6E6-EC9F-4543-A23D-F6D3C26F1CC2}" presName="compositeNode" presStyleCnt="0">
        <dgm:presLayoutVars>
          <dgm:bulletEnabled val="1"/>
        </dgm:presLayoutVars>
      </dgm:prSet>
      <dgm:spPr/>
    </dgm:pt>
    <dgm:pt modelId="{45D99DF0-A830-4E77-99CF-1C2470CAB117}" type="pres">
      <dgm:prSet presAssocID="{4F6AF6E6-EC9F-4543-A23D-F6D3C26F1CC2}" presName="bgRect" presStyleLbl="alignNode1" presStyleIdx="2" presStyleCnt="4"/>
      <dgm:spPr/>
    </dgm:pt>
    <dgm:pt modelId="{ED5B2D8D-3A20-4296-9236-DF21FC268345}" type="pres">
      <dgm:prSet presAssocID="{44C0B782-9CDF-4064-9AAF-9B22AB9A4553}" presName="sibTransNodeRect" presStyleLbl="alignNode1" presStyleIdx="2" presStyleCnt="4">
        <dgm:presLayoutVars>
          <dgm:chMax val="0"/>
          <dgm:bulletEnabled val="1"/>
        </dgm:presLayoutVars>
      </dgm:prSet>
      <dgm:spPr/>
    </dgm:pt>
    <dgm:pt modelId="{969DEBB3-7314-4558-9560-DD09694EF1B1}" type="pres">
      <dgm:prSet presAssocID="{4F6AF6E6-EC9F-4543-A23D-F6D3C26F1CC2}" presName="nodeRect" presStyleLbl="alignNode1" presStyleIdx="2" presStyleCnt="4">
        <dgm:presLayoutVars>
          <dgm:bulletEnabled val="1"/>
        </dgm:presLayoutVars>
      </dgm:prSet>
      <dgm:spPr/>
    </dgm:pt>
    <dgm:pt modelId="{C0981AFF-8E3A-438C-8D79-0F2A24E3D54E}" type="pres">
      <dgm:prSet presAssocID="{44C0B782-9CDF-4064-9AAF-9B22AB9A4553}" presName="sibTrans" presStyleCnt="0"/>
      <dgm:spPr/>
    </dgm:pt>
    <dgm:pt modelId="{43ED59CA-164E-4C55-979A-909299E95CDC}" type="pres">
      <dgm:prSet presAssocID="{5E03E1EE-3B65-4D04-A1B0-22D900B0114E}" presName="compositeNode" presStyleCnt="0">
        <dgm:presLayoutVars>
          <dgm:bulletEnabled val="1"/>
        </dgm:presLayoutVars>
      </dgm:prSet>
      <dgm:spPr/>
    </dgm:pt>
    <dgm:pt modelId="{33E90B13-3FA6-49E0-A03A-1389CDCE8A27}" type="pres">
      <dgm:prSet presAssocID="{5E03E1EE-3B65-4D04-A1B0-22D900B0114E}" presName="bgRect" presStyleLbl="alignNode1" presStyleIdx="3" presStyleCnt="4"/>
      <dgm:spPr/>
    </dgm:pt>
    <dgm:pt modelId="{3C6697DC-C3E2-4BCF-8BDF-4C2D5A2E1020}" type="pres">
      <dgm:prSet presAssocID="{D0C4DDEF-064C-4EB9-B54D-DFB535D31315}" presName="sibTransNodeRect" presStyleLbl="alignNode1" presStyleIdx="3" presStyleCnt="4">
        <dgm:presLayoutVars>
          <dgm:chMax val="0"/>
          <dgm:bulletEnabled val="1"/>
        </dgm:presLayoutVars>
      </dgm:prSet>
      <dgm:spPr/>
    </dgm:pt>
    <dgm:pt modelId="{0B552532-33E4-431C-9EDE-21D02127E5ED}" type="pres">
      <dgm:prSet presAssocID="{5E03E1EE-3B65-4D04-A1B0-22D900B0114E}" presName="nodeRect" presStyleLbl="alignNode1" presStyleIdx="3" presStyleCnt="4">
        <dgm:presLayoutVars>
          <dgm:bulletEnabled val="1"/>
        </dgm:presLayoutVars>
      </dgm:prSet>
      <dgm:spPr/>
    </dgm:pt>
  </dgm:ptLst>
  <dgm:cxnLst>
    <dgm:cxn modelId="{7E224F01-A5D5-4424-A3DC-58FCF3B65CD6}" srcId="{BA2B19F0-C435-41F6-B3B4-8450FD1BB8D8}" destId="{4F6AF6E6-EC9F-4543-A23D-F6D3C26F1CC2}" srcOrd="2" destOrd="0" parTransId="{1EFBEE87-5A28-4C26-8E9A-84B74263ED5F}" sibTransId="{44C0B782-9CDF-4064-9AAF-9B22AB9A4553}"/>
    <dgm:cxn modelId="{C138D523-CF9D-4C00-A929-4A4F250FD96D}" srcId="{BA2B19F0-C435-41F6-B3B4-8450FD1BB8D8}" destId="{83DAD387-2658-4B5A-ADF7-A3C81CD5AE17}" srcOrd="1" destOrd="0" parTransId="{82C8D8A2-8489-43AB-BCE9-B641A08AE21D}" sibTransId="{2F71DAF5-E84C-444D-B2D3-C7B268002B9F}"/>
    <dgm:cxn modelId="{1653D72E-0B8C-4D4E-A379-F31EB2F32836}" type="presOf" srcId="{5E03E1EE-3B65-4D04-A1B0-22D900B0114E}" destId="{0B552532-33E4-431C-9EDE-21D02127E5ED}" srcOrd="1" destOrd="0" presId="urn:microsoft.com/office/officeart/2016/7/layout/LinearBlockProcessNumbered"/>
    <dgm:cxn modelId="{08B7D231-DE2A-4F00-92B6-29F59E6E34A6}" type="presOf" srcId="{4F6AF6E6-EC9F-4543-A23D-F6D3C26F1CC2}" destId="{969DEBB3-7314-4558-9560-DD09694EF1B1}" srcOrd="1" destOrd="0" presId="urn:microsoft.com/office/officeart/2016/7/layout/LinearBlockProcessNumbered"/>
    <dgm:cxn modelId="{66F99C40-6B39-430A-ACBD-384BF97881E0}" type="presOf" srcId="{4F6AF6E6-EC9F-4543-A23D-F6D3C26F1CC2}" destId="{45D99DF0-A830-4E77-99CF-1C2470CAB117}" srcOrd="0" destOrd="0" presId="urn:microsoft.com/office/officeart/2016/7/layout/LinearBlockProcessNumbered"/>
    <dgm:cxn modelId="{CE89BC62-CDFA-4915-A1AC-CC1F742D26CC}" type="presOf" srcId="{2F71DAF5-E84C-444D-B2D3-C7B268002B9F}" destId="{182A5FEA-73A2-4170-A406-5D2308214867}" srcOrd="0" destOrd="0" presId="urn:microsoft.com/office/officeart/2016/7/layout/LinearBlockProcessNumbered"/>
    <dgm:cxn modelId="{A96F0E55-C856-4DC7-8252-B7720661DD2C}" type="presOf" srcId="{44C0B782-9CDF-4064-9AAF-9B22AB9A4553}" destId="{ED5B2D8D-3A20-4296-9236-DF21FC268345}" srcOrd="0" destOrd="0" presId="urn:microsoft.com/office/officeart/2016/7/layout/LinearBlockProcessNumbered"/>
    <dgm:cxn modelId="{F654AA7F-D00A-45E2-8F10-A429F955405B}" type="presOf" srcId="{BA2B19F0-C435-41F6-B3B4-8450FD1BB8D8}" destId="{56C12A68-B4B8-444C-9361-D10855EFE8A4}" srcOrd="0" destOrd="0" presId="urn:microsoft.com/office/officeart/2016/7/layout/LinearBlockProcessNumbered"/>
    <dgm:cxn modelId="{40B43582-EC28-4948-9BF1-9A40F2506264}" type="presOf" srcId="{8DC6F88C-2B64-41EE-A69D-FF21F678B3D3}" destId="{D1353908-976F-45E3-9E20-C5270D1D930B}" srcOrd="1" destOrd="0" presId="urn:microsoft.com/office/officeart/2016/7/layout/LinearBlockProcessNumbered"/>
    <dgm:cxn modelId="{0BF2F18C-B288-46AE-A61B-3092BFE7A818}" srcId="{BA2B19F0-C435-41F6-B3B4-8450FD1BB8D8}" destId="{8DC6F88C-2B64-41EE-A69D-FF21F678B3D3}" srcOrd="0" destOrd="0" parTransId="{BED8A500-2F59-4285-8E95-B5A75D306D67}" sibTransId="{5BD7BA1E-9583-4CD8-AE57-151083D31137}"/>
    <dgm:cxn modelId="{B0FD9DBB-0332-4DBA-AC36-32AE3F94F5B1}" srcId="{BA2B19F0-C435-41F6-B3B4-8450FD1BB8D8}" destId="{5E03E1EE-3B65-4D04-A1B0-22D900B0114E}" srcOrd="3" destOrd="0" parTransId="{BEF27170-B8C1-4064-A644-7CA495745A1B}" sibTransId="{D0C4DDEF-064C-4EB9-B54D-DFB535D31315}"/>
    <dgm:cxn modelId="{9EFCEABE-1D38-4CF5-A483-80D40C91DF51}" type="presOf" srcId="{5E03E1EE-3B65-4D04-A1B0-22D900B0114E}" destId="{33E90B13-3FA6-49E0-A03A-1389CDCE8A27}" srcOrd="0" destOrd="0" presId="urn:microsoft.com/office/officeart/2016/7/layout/LinearBlockProcessNumbered"/>
    <dgm:cxn modelId="{FAAC1ECF-A419-4787-81FC-7AECB2401A96}" type="presOf" srcId="{83DAD387-2658-4B5A-ADF7-A3C81CD5AE17}" destId="{45AE6417-10EB-44E2-A1AB-ABA0947BD9B0}" srcOrd="0" destOrd="0" presId="urn:microsoft.com/office/officeart/2016/7/layout/LinearBlockProcessNumbered"/>
    <dgm:cxn modelId="{C55D17DF-D3FC-4754-8C0A-42075D02A6B1}" type="presOf" srcId="{D0C4DDEF-064C-4EB9-B54D-DFB535D31315}" destId="{3C6697DC-C3E2-4BCF-8BDF-4C2D5A2E1020}" srcOrd="0" destOrd="0" presId="urn:microsoft.com/office/officeart/2016/7/layout/LinearBlockProcessNumbered"/>
    <dgm:cxn modelId="{A321E1E2-7B0F-4101-BF57-01A70DB8EFF4}" type="presOf" srcId="{83DAD387-2658-4B5A-ADF7-A3C81CD5AE17}" destId="{60885CE6-DA36-4156-8559-3DC2517F4186}" srcOrd="1" destOrd="0" presId="urn:microsoft.com/office/officeart/2016/7/layout/LinearBlockProcessNumbered"/>
    <dgm:cxn modelId="{45AFD7EB-3326-47CD-B495-036CDBDBDBC7}" type="presOf" srcId="{5BD7BA1E-9583-4CD8-AE57-151083D31137}" destId="{5B9323B6-3DA5-4B6E-9D87-2139EE042E84}" srcOrd="0" destOrd="0" presId="urn:microsoft.com/office/officeart/2016/7/layout/LinearBlockProcessNumbered"/>
    <dgm:cxn modelId="{0862D3FA-C4DD-4B3C-B2BE-A5B77491D920}" type="presOf" srcId="{8DC6F88C-2B64-41EE-A69D-FF21F678B3D3}" destId="{358F9AE5-DC4A-4721-8AFF-5580C2979EAE}" srcOrd="0" destOrd="0" presId="urn:microsoft.com/office/officeart/2016/7/layout/LinearBlockProcessNumbered"/>
    <dgm:cxn modelId="{DA49FC5E-3878-4324-876F-BFD4445D896F}" type="presParOf" srcId="{56C12A68-B4B8-444C-9361-D10855EFE8A4}" destId="{94514970-ECA3-4853-BA79-74D731A3D866}" srcOrd="0" destOrd="0" presId="urn:microsoft.com/office/officeart/2016/7/layout/LinearBlockProcessNumbered"/>
    <dgm:cxn modelId="{ACFB3EF1-F2AD-44EF-80D1-747EB1461812}" type="presParOf" srcId="{94514970-ECA3-4853-BA79-74D731A3D866}" destId="{358F9AE5-DC4A-4721-8AFF-5580C2979EAE}" srcOrd="0" destOrd="0" presId="urn:microsoft.com/office/officeart/2016/7/layout/LinearBlockProcessNumbered"/>
    <dgm:cxn modelId="{20FB08F1-01FE-4AFF-97B5-DC0A1145416A}" type="presParOf" srcId="{94514970-ECA3-4853-BA79-74D731A3D866}" destId="{5B9323B6-3DA5-4B6E-9D87-2139EE042E84}" srcOrd="1" destOrd="0" presId="urn:microsoft.com/office/officeart/2016/7/layout/LinearBlockProcessNumbered"/>
    <dgm:cxn modelId="{DDBADA0B-A81B-42BF-ADC6-B415BC7DFF4C}" type="presParOf" srcId="{94514970-ECA3-4853-BA79-74D731A3D866}" destId="{D1353908-976F-45E3-9E20-C5270D1D930B}" srcOrd="2" destOrd="0" presId="urn:microsoft.com/office/officeart/2016/7/layout/LinearBlockProcessNumbered"/>
    <dgm:cxn modelId="{611DE9A2-21B1-4C2F-8159-784C62927520}" type="presParOf" srcId="{56C12A68-B4B8-444C-9361-D10855EFE8A4}" destId="{8E92F993-560B-4034-AB5D-29E2F5424410}" srcOrd="1" destOrd="0" presId="urn:microsoft.com/office/officeart/2016/7/layout/LinearBlockProcessNumbered"/>
    <dgm:cxn modelId="{C6B1C102-22E8-498E-9D9B-99FBF3AF36DB}" type="presParOf" srcId="{56C12A68-B4B8-444C-9361-D10855EFE8A4}" destId="{0A7F3C07-3BED-403E-87DE-969403C40D6D}" srcOrd="2" destOrd="0" presId="urn:microsoft.com/office/officeart/2016/7/layout/LinearBlockProcessNumbered"/>
    <dgm:cxn modelId="{F8A43CB5-0DD1-4249-AB8F-710AF527C80D}" type="presParOf" srcId="{0A7F3C07-3BED-403E-87DE-969403C40D6D}" destId="{45AE6417-10EB-44E2-A1AB-ABA0947BD9B0}" srcOrd="0" destOrd="0" presId="urn:microsoft.com/office/officeart/2016/7/layout/LinearBlockProcessNumbered"/>
    <dgm:cxn modelId="{BB79C701-0A0B-45C6-9EFF-519ADC8386E7}" type="presParOf" srcId="{0A7F3C07-3BED-403E-87DE-969403C40D6D}" destId="{182A5FEA-73A2-4170-A406-5D2308214867}" srcOrd="1" destOrd="0" presId="urn:microsoft.com/office/officeart/2016/7/layout/LinearBlockProcessNumbered"/>
    <dgm:cxn modelId="{8E8A833F-DDEA-49DA-A02A-6D91907A1B5C}" type="presParOf" srcId="{0A7F3C07-3BED-403E-87DE-969403C40D6D}" destId="{60885CE6-DA36-4156-8559-3DC2517F4186}" srcOrd="2" destOrd="0" presId="urn:microsoft.com/office/officeart/2016/7/layout/LinearBlockProcessNumbered"/>
    <dgm:cxn modelId="{DD1B769D-8FB1-474F-8F74-32417419CA7D}" type="presParOf" srcId="{56C12A68-B4B8-444C-9361-D10855EFE8A4}" destId="{3F4774F9-34B2-4328-84E9-AD2D2936C80C}" srcOrd="3" destOrd="0" presId="urn:microsoft.com/office/officeart/2016/7/layout/LinearBlockProcessNumbered"/>
    <dgm:cxn modelId="{0C2E3B49-8ACA-44E5-8DCF-2B8CC87E9221}" type="presParOf" srcId="{56C12A68-B4B8-444C-9361-D10855EFE8A4}" destId="{D566BB00-47A2-4F01-B4C7-526B87B56E8B}" srcOrd="4" destOrd="0" presId="urn:microsoft.com/office/officeart/2016/7/layout/LinearBlockProcessNumbered"/>
    <dgm:cxn modelId="{BC91BA76-4C04-4823-9D95-F843D9719377}" type="presParOf" srcId="{D566BB00-47A2-4F01-B4C7-526B87B56E8B}" destId="{45D99DF0-A830-4E77-99CF-1C2470CAB117}" srcOrd="0" destOrd="0" presId="urn:microsoft.com/office/officeart/2016/7/layout/LinearBlockProcessNumbered"/>
    <dgm:cxn modelId="{12D83534-C740-401A-BFE9-7394B140F409}" type="presParOf" srcId="{D566BB00-47A2-4F01-B4C7-526B87B56E8B}" destId="{ED5B2D8D-3A20-4296-9236-DF21FC268345}" srcOrd="1" destOrd="0" presId="urn:microsoft.com/office/officeart/2016/7/layout/LinearBlockProcessNumbered"/>
    <dgm:cxn modelId="{940D5378-BD0E-4228-910C-4564FF1F0680}" type="presParOf" srcId="{D566BB00-47A2-4F01-B4C7-526B87B56E8B}" destId="{969DEBB3-7314-4558-9560-DD09694EF1B1}" srcOrd="2" destOrd="0" presId="urn:microsoft.com/office/officeart/2016/7/layout/LinearBlockProcessNumbered"/>
    <dgm:cxn modelId="{07EA0D59-E18E-4774-9AD9-3999856237B3}" type="presParOf" srcId="{56C12A68-B4B8-444C-9361-D10855EFE8A4}" destId="{C0981AFF-8E3A-438C-8D79-0F2A24E3D54E}" srcOrd="5" destOrd="0" presId="urn:microsoft.com/office/officeart/2016/7/layout/LinearBlockProcessNumbered"/>
    <dgm:cxn modelId="{A04F0558-15CF-444C-84F2-65BCD5FADFFF}" type="presParOf" srcId="{56C12A68-B4B8-444C-9361-D10855EFE8A4}" destId="{43ED59CA-164E-4C55-979A-909299E95CDC}" srcOrd="6" destOrd="0" presId="urn:microsoft.com/office/officeart/2016/7/layout/LinearBlockProcessNumbered"/>
    <dgm:cxn modelId="{DE5A4E6F-AB05-4A62-AE02-8192E84A9EBC}" type="presParOf" srcId="{43ED59CA-164E-4C55-979A-909299E95CDC}" destId="{33E90B13-3FA6-49E0-A03A-1389CDCE8A27}" srcOrd="0" destOrd="0" presId="urn:microsoft.com/office/officeart/2016/7/layout/LinearBlockProcessNumbered"/>
    <dgm:cxn modelId="{D844D8FE-6E2D-4A9B-B20E-F46E753FBAE8}" type="presParOf" srcId="{43ED59CA-164E-4C55-979A-909299E95CDC}" destId="{3C6697DC-C3E2-4BCF-8BDF-4C2D5A2E1020}" srcOrd="1" destOrd="0" presId="urn:microsoft.com/office/officeart/2016/7/layout/LinearBlockProcessNumbered"/>
    <dgm:cxn modelId="{AC564741-E7B5-4DEE-B274-F26C1F2B243C}" type="presParOf" srcId="{43ED59CA-164E-4C55-979A-909299E95CDC}" destId="{0B552532-33E4-431C-9EDE-21D02127E5ED}"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8F9AE5-DC4A-4721-8AFF-5580C2979EAE}">
      <dsp:nvSpPr>
        <dsp:cNvPr id="0" name=""/>
        <dsp:cNvSpPr/>
      </dsp:nvSpPr>
      <dsp:spPr>
        <a:xfrm>
          <a:off x="193" y="390687"/>
          <a:ext cx="2336229" cy="2803475"/>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622300">
            <a:lnSpc>
              <a:spcPct val="90000"/>
            </a:lnSpc>
            <a:spcBef>
              <a:spcPct val="0"/>
            </a:spcBef>
            <a:spcAft>
              <a:spcPct val="35000"/>
            </a:spcAft>
            <a:buNone/>
          </a:pPr>
          <a:r>
            <a:rPr lang="en-US" sz="1400" kern="1200"/>
            <a:t>Facilitate knowledge exchange, collaboration, and innovation within the UK IT sector.</a:t>
          </a:r>
        </a:p>
      </dsp:txBody>
      <dsp:txXfrm>
        <a:off x="193" y="1512077"/>
        <a:ext cx="2336229" cy="1682085"/>
      </dsp:txXfrm>
    </dsp:sp>
    <dsp:sp modelId="{5B9323B6-3DA5-4B6E-9D87-2139EE042E84}">
      <dsp:nvSpPr>
        <dsp:cNvPr id="0" name=""/>
        <dsp:cNvSpPr/>
      </dsp:nvSpPr>
      <dsp:spPr>
        <a:xfrm>
          <a:off x="193" y="390687"/>
          <a:ext cx="2336229" cy="1121390"/>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800350">
            <a:lnSpc>
              <a:spcPct val="90000"/>
            </a:lnSpc>
            <a:spcBef>
              <a:spcPct val="0"/>
            </a:spcBef>
            <a:spcAft>
              <a:spcPct val="35000"/>
            </a:spcAft>
            <a:buNone/>
          </a:pPr>
          <a:r>
            <a:rPr lang="en-US" sz="6300" kern="1200"/>
            <a:t>01</a:t>
          </a:r>
        </a:p>
      </dsp:txBody>
      <dsp:txXfrm>
        <a:off x="193" y="390687"/>
        <a:ext cx="2336229" cy="1121390"/>
      </dsp:txXfrm>
    </dsp:sp>
    <dsp:sp modelId="{45AE6417-10EB-44E2-A1AB-ABA0947BD9B0}">
      <dsp:nvSpPr>
        <dsp:cNvPr id="0" name=""/>
        <dsp:cNvSpPr/>
      </dsp:nvSpPr>
      <dsp:spPr>
        <a:xfrm>
          <a:off x="2523321" y="390687"/>
          <a:ext cx="2336229" cy="2803475"/>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622300">
            <a:lnSpc>
              <a:spcPct val="90000"/>
            </a:lnSpc>
            <a:spcBef>
              <a:spcPct val="0"/>
            </a:spcBef>
            <a:spcAft>
              <a:spcPct val="35000"/>
            </a:spcAft>
            <a:buNone/>
          </a:pPr>
          <a:r>
            <a:rPr lang="en-US" sz="1400" kern="1200"/>
            <a:t>Align with goals outlined in the UK Government's Digital Strategy (2020) to maintain global technology leadership.</a:t>
          </a:r>
        </a:p>
      </dsp:txBody>
      <dsp:txXfrm>
        <a:off x="2523321" y="1512077"/>
        <a:ext cx="2336229" cy="1682085"/>
      </dsp:txXfrm>
    </dsp:sp>
    <dsp:sp modelId="{182A5FEA-73A2-4170-A406-5D2308214867}">
      <dsp:nvSpPr>
        <dsp:cNvPr id="0" name=""/>
        <dsp:cNvSpPr/>
      </dsp:nvSpPr>
      <dsp:spPr>
        <a:xfrm>
          <a:off x="2523321" y="390687"/>
          <a:ext cx="2336229" cy="1121390"/>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800350">
            <a:lnSpc>
              <a:spcPct val="90000"/>
            </a:lnSpc>
            <a:spcBef>
              <a:spcPct val="0"/>
            </a:spcBef>
            <a:spcAft>
              <a:spcPct val="35000"/>
            </a:spcAft>
            <a:buNone/>
          </a:pPr>
          <a:r>
            <a:rPr lang="en-US" sz="6300" kern="1200"/>
            <a:t>02</a:t>
          </a:r>
        </a:p>
      </dsp:txBody>
      <dsp:txXfrm>
        <a:off x="2523321" y="390687"/>
        <a:ext cx="2336229" cy="1121390"/>
      </dsp:txXfrm>
    </dsp:sp>
    <dsp:sp modelId="{45D99DF0-A830-4E77-99CF-1C2470CAB117}">
      <dsp:nvSpPr>
        <dsp:cNvPr id="0" name=""/>
        <dsp:cNvSpPr/>
      </dsp:nvSpPr>
      <dsp:spPr>
        <a:xfrm>
          <a:off x="5046448" y="390687"/>
          <a:ext cx="2336229" cy="2803475"/>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622300">
            <a:lnSpc>
              <a:spcPct val="90000"/>
            </a:lnSpc>
            <a:spcBef>
              <a:spcPct val="0"/>
            </a:spcBef>
            <a:spcAft>
              <a:spcPct val="35000"/>
            </a:spcAft>
            <a:buNone/>
          </a:pPr>
          <a:r>
            <a:rPr lang="en-US" sz="1400" kern="1200"/>
            <a:t>Expected outcomes: Establish new partnerships, exchange best practices, disseminate research, and develop innovative solutions (Cabinet Office, 2021).</a:t>
          </a:r>
        </a:p>
      </dsp:txBody>
      <dsp:txXfrm>
        <a:off x="5046448" y="1512077"/>
        <a:ext cx="2336229" cy="1682085"/>
      </dsp:txXfrm>
    </dsp:sp>
    <dsp:sp modelId="{ED5B2D8D-3A20-4296-9236-DF21FC268345}">
      <dsp:nvSpPr>
        <dsp:cNvPr id="0" name=""/>
        <dsp:cNvSpPr/>
      </dsp:nvSpPr>
      <dsp:spPr>
        <a:xfrm>
          <a:off x="5046448" y="390687"/>
          <a:ext cx="2336229" cy="1121390"/>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800350">
            <a:lnSpc>
              <a:spcPct val="90000"/>
            </a:lnSpc>
            <a:spcBef>
              <a:spcPct val="0"/>
            </a:spcBef>
            <a:spcAft>
              <a:spcPct val="35000"/>
            </a:spcAft>
            <a:buNone/>
          </a:pPr>
          <a:r>
            <a:rPr lang="en-US" sz="6300" kern="1200"/>
            <a:t>03</a:t>
          </a:r>
        </a:p>
      </dsp:txBody>
      <dsp:txXfrm>
        <a:off x="5046448" y="390687"/>
        <a:ext cx="2336229" cy="1121390"/>
      </dsp:txXfrm>
    </dsp:sp>
    <dsp:sp modelId="{33E90B13-3FA6-49E0-A03A-1389CDCE8A27}">
      <dsp:nvSpPr>
        <dsp:cNvPr id="0" name=""/>
        <dsp:cNvSpPr/>
      </dsp:nvSpPr>
      <dsp:spPr>
        <a:xfrm>
          <a:off x="7569576" y="390687"/>
          <a:ext cx="2336229" cy="2803475"/>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622300">
            <a:lnSpc>
              <a:spcPct val="90000"/>
            </a:lnSpc>
            <a:spcBef>
              <a:spcPct val="0"/>
            </a:spcBef>
            <a:spcAft>
              <a:spcPct val="35000"/>
            </a:spcAft>
            <a:buNone/>
          </a:pPr>
          <a:r>
            <a:rPr lang="en-US" sz="1400" kern="1200"/>
            <a:t>Drive industry growth by addressing key challenges and exploring emerging trends.</a:t>
          </a:r>
        </a:p>
      </dsp:txBody>
      <dsp:txXfrm>
        <a:off x="7569576" y="1512077"/>
        <a:ext cx="2336229" cy="1682085"/>
      </dsp:txXfrm>
    </dsp:sp>
    <dsp:sp modelId="{3C6697DC-C3E2-4BCF-8BDF-4C2D5A2E1020}">
      <dsp:nvSpPr>
        <dsp:cNvPr id="0" name=""/>
        <dsp:cNvSpPr/>
      </dsp:nvSpPr>
      <dsp:spPr>
        <a:xfrm>
          <a:off x="7569576" y="390687"/>
          <a:ext cx="2336229" cy="1121390"/>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800350">
            <a:lnSpc>
              <a:spcPct val="90000"/>
            </a:lnSpc>
            <a:spcBef>
              <a:spcPct val="0"/>
            </a:spcBef>
            <a:spcAft>
              <a:spcPct val="35000"/>
            </a:spcAft>
            <a:buNone/>
          </a:pPr>
          <a:r>
            <a:rPr lang="en-US" sz="6300" kern="1200"/>
            <a:t>04</a:t>
          </a:r>
        </a:p>
      </dsp:txBody>
      <dsp:txXfrm>
        <a:off x="7569576" y="390687"/>
        <a:ext cx="2336229" cy="112139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F34020-6981-400D-9DA9-1973025D78DF}" type="datetimeFigureOut">
              <a:rPr lang="en-US" smtClean="0"/>
              <a:t>5/8/2024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10EB94-D9FF-46D1-85DA-0754FDFBF37B}" type="slidenum">
              <a:rPr lang="en-US" smtClean="0"/>
              <a:t>‹#›</a:t>
            </a:fld>
            <a:endParaRPr lang="en-US"/>
          </a:p>
        </p:txBody>
      </p:sp>
    </p:spTree>
    <p:extLst>
      <p:ext uri="{BB962C8B-B14F-4D97-AF65-F5344CB8AC3E}">
        <p14:creationId xmlns:p14="http://schemas.microsoft.com/office/powerpoint/2010/main" val="3909781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Challenges and Considerations:</a:t>
            </a:r>
          </a:p>
          <a:p>
            <a:r>
              <a:rPr lang="en-GB" dirty="0"/>
              <a:t>Of course, no journey is without its challenges. We'll address potential hurdles associated with using Gantt charts in event marketing projects and offer practical tips for overcoming them. Flexibility and adaptability are key in navigating these obstacles.</a:t>
            </a:r>
          </a:p>
          <a:p>
            <a:endParaRPr lang="en-GB" dirty="0"/>
          </a:p>
          <a:p>
            <a:r>
              <a:rPr lang="en-GB" dirty="0"/>
              <a:t>4. Future Trends and Innovations:</a:t>
            </a:r>
          </a:p>
          <a:p>
            <a:r>
              <a:rPr lang="en-GB" dirty="0"/>
              <a:t>Looking ahead, we must anticipate future trends and innovations in IT and project management. As technology continues to evolve, so too must our tools and methodologies. Let's explore how Gantt charts can evolve to meet the demands of tomorrow's events.</a:t>
            </a:r>
          </a:p>
          <a:p>
            <a:endParaRPr lang="en-GB" dirty="0"/>
          </a:p>
          <a:p>
            <a:r>
              <a:rPr lang="en-GB" dirty="0"/>
              <a:t>Conclusion and Recommendations:</a:t>
            </a:r>
          </a:p>
          <a:p>
            <a:r>
              <a:rPr lang="en-GB" dirty="0"/>
              <a:t>In conclusion, the integration of IT innovation and Gantt charts presents a wealth of opportunities for elevating our event marketing </a:t>
            </a:r>
            <a:r>
              <a:rPr lang="en-GB" dirty="0" err="1"/>
              <a:t>endeavors</a:t>
            </a:r>
            <a:r>
              <a:rPr lang="en-GB" dirty="0"/>
              <a:t>. By embracing technology and leveraging visual project management tools, we can drive success and stay ahead of the curve. I encourage each of you to explore these concepts further and consider how they can be applied in your own projects.</a:t>
            </a:r>
          </a:p>
        </p:txBody>
      </p:sp>
      <p:sp>
        <p:nvSpPr>
          <p:cNvPr id="4" name="Slide Number Placeholder 3"/>
          <p:cNvSpPr>
            <a:spLocks noGrp="1"/>
          </p:cNvSpPr>
          <p:nvPr>
            <p:ph type="sldNum" sz="quarter" idx="5"/>
          </p:nvPr>
        </p:nvSpPr>
        <p:spPr/>
        <p:txBody>
          <a:bodyPr/>
          <a:lstStyle/>
          <a:p>
            <a:fld id="{9310EB94-D9FF-46D1-85DA-0754FDFBF37B}" type="slidenum">
              <a:rPr lang="en-US" smtClean="0"/>
              <a:t>2</a:t>
            </a:fld>
            <a:endParaRPr lang="en-US"/>
          </a:p>
        </p:txBody>
      </p:sp>
    </p:spTree>
    <p:extLst>
      <p:ext uri="{BB962C8B-B14F-4D97-AF65-F5344CB8AC3E}">
        <p14:creationId xmlns:p14="http://schemas.microsoft.com/office/powerpoint/2010/main" val="1956348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feasibility analysis acts as a strategic guide in determining both the possibilities and the impossibilities of organizing an internationally focused meeting within the UK IT industry. As technology constantly develops, international cooperation is becoming one of the most important themes in the industry, as it is a key to innovation and continuous development of the industry. Holding the meeting of IT minds in the UK affords a rare chance to demonstrate its headship in IT as well as a platform for the exchange of ideas and partnerships with other countries in the world. The major headings of this report include the logistics, finance, and strategy that are involved in organizing such an event, with the final purpose of determining the feasibility and the potential impact of hosting an international meeting in the UK IT sector.</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3</a:t>
            </a:fld>
            <a:endParaRPr lang="en-US"/>
          </a:p>
        </p:txBody>
      </p:sp>
    </p:spTree>
    <p:extLst>
      <p:ext uri="{BB962C8B-B14F-4D97-AF65-F5344CB8AC3E}">
        <p14:creationId xmlns:p14="http://schemas.microsoft.com/office/powerpoint/2010/main" val="164230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Fundamentally, the UK IT sector is characterized by the explosion of this vibrant ecosystem with an abundance of innovation, entrepreneurship, and a strong pool of talent. As per the latest report published by Tech Nation (2021) and Digital Strategy (2020) of UK government sector shares a positive effect on the economy being a high turnover of £184 billion and more than 2.9 million people employed. Criteria include the academic standing of research institutions, a supportive business environment, and serviceable infrastructure.</a:t>
            </a:r>
          </a:p>
          <a:p>
            <a:r>
              <a:rPr lang="en-US" sz="1200" kern="1200" dirty="0">
                <a:solidFill>
                  <a:schemeClr val="tx1"/>
                </a:solidFill>
                <a:effectLst/>
                <a:latin typeface="+mn-lt"/>
                <a:ea typeface="+mn-ea"/>
                <a:cs typeface="+mn-cs"/>
              </a:rPr>
              <a:t>Nowadays the IT sector in Great Britain delineates the whole idea about them is what new technologies are the ones coming to the market such as AI, data security, and the blockchain. Alongside this, the growing awareness of digital transformation across industries has resulted in more demand for a workforce that has tech skills and innovative solutions.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 IT sector of the UK has strongly leveraged international collaboration set as a keystone to maximizing knowledge flow, profiting from market access, and improving their level of talent. Partnering with global players provides a full spectrum of special skills, assets, and opportunities. These will, therefore, lead to better competition and innovation (Ward, 2019).</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4</a:t>
            </a:fld>
            <a:endParaRPr lang="en-US"/>
          </a:p>
        </p:txBody>
      </p:sp>
    </p:spTree>
    <p:extLst>
      <p:ext uri="{BB962C8B-B14F-4D97-AF65-F5344CB8AC3E}">
        <p14:creationId xmlns:p14="http://schemas.microsoft.com/office/powerpoint/2010/main" val="160007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goals of the international meeting are bringing together the people by way of knowledge sharing, collaboration, and innovation, within the UK IT sector. The meeting intends to unite leaders of the oil and gas sectors, researchers, policymakers, and investors from various countries under one banner to discover solutions to existing problems, envision future industry trends, and look for avenues of growth.</a:t>
            </a:r>
          </a:p>
          <a:p>
            <a:r>
              <a:rPr lang="en-US" sz="1200" kern="1200" dirty="0">
                <a:solidFill>
                  <a:schemeClr val="tx1"/>
                </a:solidFill>
                <a:effectLst/>
                <a:latin typeface="+mn-lt"/>
                <a:ea typeface="+mn-ea"/>
                <a:cs typeface="+mn-cs"/>
              </a:rPr>
              <a:t>This endeavor has evident ties to the UK IT sector's performance targets as showcased in the UK Government's Digital Strategy (2020), where innovation, skill development, and international bonding are highly prioritized for the country to maintain its non-</a:t>
            </a:r>
            <a:r>
              <a:rPr lang="en-US" sz="1200" kern="1200" dirty="0" err="1">
                <a:solidFill>
                  <a:schemeClr val="tx1"/>
                </a:solidFill>
                <a:effectLst/>
                <a:latin typeface="+mn-lt"/>
                <a:ea typeface="+mn-ea"/>
                <a:cs typeface="+mn-cs"/>
              </a:rPr>
              <a:t>pareil</a:t>
            </a:r>
            <a:r>
              <a:rPr lang="en-US" sz="1200" kern="1200" dirty="0">
                <a:solidFill>
                  <a:schemeClr val="tx1"/>
                </a:solidFill>
                <a:effectLst/>
                <a:latin typeface="+mn-lt"/>
                <a:ea typeface="+mn-ea"/>
                <a:cs typeface="+mn-cs"/>
              </a:rPr>
              <a:t> standing in digital technology.</a:t>
            </a:r>
          </a:p>
          <a:p>
            <a:r>
              <a:rPr lang="en-US" sz="1200" kern="1200" dirty="0">
                <a:solidFill>
                  <a:schemeClr val="tx1"/>
                </a:solidFill>
                <a:effectLst/>
                <a:latin typeface="+mn-lt"/>
                <a:ea typeface="+mn-ea"/>
                <a:cs typeface="+mn-cs"/>
              </a:rPr>
              <a:t>In the end, embracing the diversity of suppliers is anticipated to result in the formation of new linkages with other companies, the sharing of the latest practices, the distribution of newly invented ideas, and the development of specific solutions that will help the industry to succeed (Cabinet Office, 2021).</a:t>
            </a:r>
          </a:p>
        </p:txBody>
      </p:sp>
      <p:sp>
        <p:nvSpPr>
          <p:cNvPr id="4" name="Slide Number Placeholder 3"/>
          <p:cNvSpPr>
            <a:spLocks noGrp="1"/>
          </p:cNvSpPr>
          <p:nvPr>
            <p:ph type="sldNum" sz="quarter" idx="10"/>
          </p:nvPr>
        </p:nvSpPr>
        <p:spPr/>
        <p:txBody>
          <a:bodyPr/>
          <a:lstStyle/>
          <a:p>
            <a:fld id="{9310EB94-D9FF-46D1-85DA-0754FDFBF37B}" type="slidenum">
              <a:rPr lang="en-US" smtClean="0"/>
              <a:t>5</a:t>
            </a:fld>
            <a:endParaRPr lang="en-US"/>
          </a:p>
        </p:txBody>
      </p:sp>
    </p:spTree>
    <p:extLst>
      <p:ext uri="{BB962C8B-B14F-4D97-AF65-F5344CB8AC3E}">
        <p14:creationId xmlns:p14="http://schemas.microsoft.com/office/powerpoint/2010/main" val="3652924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International meetings will be targeted specifically at the most important audience which includes business leaders, entrepreneurs, researchers, government officials, and venture capitalists from the IT sector. The assessment of the participant’s needs and expectations has identified a widely shared will to have networking sessions, know the state-of-the-art technologies and markets, and get info. regarding regulatory developments.</a:t>
            </a:r>
          </a:p>
          <a:p>
            <a:r>
              <a:rPr lang="en-US" sz="1200" kern="1200" dirty="0">
                <a:solidFill>
                  <a:schemeClr val="tx1"/>
                </a:solidFill>
                <a:effectLst/>
                <a:latin typeface="+mn-lt"/>
                <a:ea typeface="+mn-ea"/>
                <a:cs typeface="+mn-cs"/>
              </a:rPr>
              <a:t>Including relevant industrial actors makes no sense if the agenda is supposed to meet its goals since the process of knowledge exchange, cooperation, and innovations will be enhanced. The joint work of IT market players is the key element of a successful digital agenda in developing countries as mentioned in the Deloitte study (2020). Proper collaboration enables increased agility, flexibility, and competitiveness of the ICT sector. Besides, liaising with policymakers creates the prerequisite to keep pace with the regulations and a provision to mainstream the policies helpful to the industry growth (World Economic Forum, 2021).</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6</a:t>
            </a:fld>
            <a:endParaRPr lang="en-US"/>
          </a:p>
        </p:txBody>
      </p:sp>
    </p:spTree>
    <p:extLst>
      <p:ext uri="{BB962C8B-B14F-4D97-AF65-F5344CB8AC3E}">
        <p14:creationId xmlns:p14="http://schemas.microsoft.com/office/powerpoint/2010/main" val="3526631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Deciding upon the location to hold the international conference entails the scrupulous examination of quite a few attributes. Some factors that need to be considered are such as accessibility, capacity, technological infrastructure, and cost, which have a very big impact on the process of making decisions. Our proposed venue must have a central position with nearby transportation hubs to enable the access of the worldwide attendees. Subsequently, the venue should have brand-new facilities and a list of services such as internet connectivity, audiovisual equipment, and comfortable meeting spaces.</a:t>
            </a:r>
          </a:p>
          <a:p>
            <a:r>
              <a:rPr lang="en-US" sz="1200" kern="1200" dirty="0">
                <a:solidFill>
                  <a:schemeClr val="tx1"/>
                </a:solidFill>
                <a:effectLst/>
                <a:latin typeface="+mn-lt"/>
                <a:ea typeface="+mn-ea"/>
                <a:cs typeface="+mn-cs"/>
              </a:rPr>
              <a:t>Possibilities will be discussed, e.g., convention centers, hotels with conference units, or dedicated event space. Ultimately, the best solution is aligned with the key criteria after comparing each option and the given budget.</a:t>
            </a:r>
          </a:p>
          <a:p>
            <a:r>
              <a:rPr lang="en-US" sz="1200" kern="1200" dirty="0">
                <a:solidFill>
                  <a:schemeClr val="tx1"/>
                </a:solidFill>
                <a:effectLst/>
                <a:latin typeface="+mn-lt"/>
                <a:ea typeface="+mn-ea"/>
                <a:cs typeface="+mn-cs"/>
              </a:rPr>
              <a:t>Additionally, the venue's track record of hosting successful events and its ability to offer superb service are also the deciding factors (Smith &amp; Johnston, 2023).</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7</a:t>
            </a:fld>
            <a:endParaRPr lang="en-US"/>
          </a:p>
        </p:txBody>
      </p:sp>
    </p:spTree>
    <p:extLst>
      <p:ext uri="{BB962C8B-B14F-4D97-AF65-F5344CB8AC3E}">
        <p14:creationId xmlns:p14="http://schemas.microsoft.com/office/powerpoint/2010/main" val="1881843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specific costs involved in arranging this meeting and these items must be carefully looked into. </a:t>
            </a:r>
          </a:p>
          <a:p>
            <a:r>
              <a:rPr lang="en-US" sz="1200" b="1" i="1" kern="1200" dirty="0">
                <a:solidFill>
                  <a:schemeClr val="tx1"/>
                </a:solidFill>
                <a:effectLst/>
                <a:latin typeface="+mn-lt"/>
                <a:ea typeface="+mn-ea"/>
                <a:cs typeface="+mn-cs"/>
              </a:rPr>
              <a:t>Venue rental:</a:t>
            </a:r>
            <a:r>
              <a:rPr lang="en-US" sz="1200" kern="1200" dirty="0">
                <a:solidFill>
                  <a:schemeClr val="tx1"/>
                </a:solidFill>
                <a:effectLst/>
                <a:latin typeface="+mn-lt"/>
                <a:ea typeface="+mn-ea"/>
                <a:cs typeface="+mn-cs"/>
              </a:rPr>
              <a:t> £20,000</a:t>
            </a:r>
          </a:p>
          <a:p>
            <a:r>
              <a:rPr lang="en-US" sz="1200" b="1" i="1" kern="1200" dirty="0">
                <a:solidFill>
                  <a:schemeClr val="tx1"/>
                </a:solidFill>
                <a:effectLst/>
                <a:latin typeface="+mn-lt"/>
                <a:ea typeface="+mn-ea"/>
                <a:cs typeface="+mn-cs"/>
              </a:rPr>
              <a:t>Marketing expenses: </a:t>
            </a:r>
            <a:r>
              <a:rPr lang="en-US" sz="1200" kern="1200" dirty="0">
                <a:solidFill>
                  <a:schemeClr val="tx1"/>
                </a:solidFill>
                <a:effectLst/>
                <a:latin typeface="+mn-lt"/>
                <a:ea typeface="+mn-ea"/>
                <a:cs typeface="+mn-cs"/>
              </a:rPr>
              <a:t>£10,000</a:t>
            </a:r>
          </a:p>
          <a:p>
            <a:r>
              <a:rPr lang="en-US" sz="1200" b="1" i="1" kern="1200" dirty="0">
                <a:solidFill>
                  <a:schemeClr val="tx1"/>
                </a:solidFill>
                <a:effectLst/>
                <a:latin typeface="+mn-lt"/>
                <a:ea typeface="+mn-ea"/>
                <a:cs typeface="+mn-cs"/>
              </a:rPr>
              <a:t>Logistics (transportation, accommodation, etc.):</a:t>
            </a:r>
            <a:r>
              <a:rPr lang="en-US" sz="1200" kern="1200" dirty="0">
                <a:solidFill>
                  <a:schemeClr val="tx1"/>
                </a:solidFill>
                <a:effectLst/>
                <a:latin typeface="+mn-lt"/>
                <a:ea typeface="+mn-ea"/>
                <a:cs typeface="+mn-cs"/>
              </a:rPr>
              <a:t> $15,000</a:t>
            </a:r>
          </a:p>
          <a:p>
            <a:r>
              <a:rPr lang="en-US" sz="1200" b="1" i="1" kern="1200" dirty="0">
                <a:solidFill>
                  <a:schemeClr val="tx1"/>
                </a:solidFill>
                <a:effectLst/>
                <a:latin typeface="+mn-lt"/>
                <a:ea typeface="+mn-ea"/>
                <a:cs typeface="+mn-cs"/>
              </a:rPr>
              <a:t>Technology and equipment rental: </a:t>
            </a:r>
            <a:r>
              <a:rPr lang="en-US" sz="1200" kern="1200" dirty="0">
                <a:solidFill>
                  <a:schemeClr val="tx1"/>
                </a:solidFill>
                <a:effectLst/>
                <a:latin typeface="+mn-lt"/>
                <a:ea typeface="+mn-ea"/>
                <a:cs typeface="+mn-cs"/>
              </a:rPr>
              <a:t>£5,000.</a:t>
            </a:r>
          </a:p>
          <a:p>
            <a:r>
              <a:rPr lang="en-US" sz="1200" b="1" i="1" kern="1200" dirty="0">
                <a:solidFill>
                  <a:schemeClr val="tx1"/>
                </a:solidFill>
                <a:effectLst/>
                <a:latin typeface="+mn-lt"/>
                <a:ea typeface="+mn-ea"/>
                <a:cs typeface="+mn-cs"/>
              </a:rPr>
              <a:t>Speaker fees and honorariums: </a:t>
            </a:r>
            <a:r>
              <a:rPr lang="en-US" sz="1200" kern="1200" dirty="0">
                <a:solidFill>
                  <a:schemeClr val="tx1"/>
                </a:solidFill>
                <a:effectLst/>
                <a:latin typeface="+mn-lt"/>
                <a:ea typeface="+mn-ea"/>
                <a:cs typeface="+mn-cs"/>
              </a:rPr>
              <a:t>£7,000</a:t>
            </a:r>
          </a:p>
          <a:p>
            <a:r>
              <a:rPr lang="en-US" sz="1200" b="1" i="1" kern="1200" dirty="0">
                <a:solidFill>
                  <a:schemeClr val="tx1"/>
                </a:solidFill>
                <a:effectLst/>
                <a:latin typeface="+mn-lt"/>
                <a:ea typeface="+mn-ea"/>
                <a:cs typeface="+mn-cs"/>
              </a:rPr>
              <a:t>Catering and refreshments: </a:t>
            </a:r>
            <a:r>
              <a:rPr lang="en-US" sz="1200" kern="1200" dirty="0">
                <a:solidFill>
                  <a:schemeClr val="tx1"/>
                </a:solidFill>
                <a:effectLst/>
                <a:latin typeface="+mn-lt"/>
                <a:ea typeface="+mn-ea"/>
                <a:cs typeface="+mn-cs"/>
              </a:rPr>
              <a:t>£8,000</a:t>
            </a:r>
          </a:p>
          <a:p>
            <a:r>
              <a:rPr lang="en-US" sz="1200" b="1" i="1" kern="1200" dirty="0">
                <a:solidFill>
                  <a:schemeClr val="tx1"/>
                </a:solidFill>
                <a:effectLst/>
                <a:latin typeface="+mn-lt"/>
                <a:ea typeface="+mn-ea"/>
                <a:cs typeface="+mn-cs"/>
              </a:rPr>
              <a:t>Miscellaneous expenses:</a:t>
            </a:r>
            <a:r>
              <a:rPr lang="en-US" sz="1200" kern="1200" dirty="0">
                <a:solidFill>
                  <a:schemeClr val="tx1"/>
                </a:solidFill>
                <a:effectLst/>
                <a:latin typeface="+mn-lt"/>
                <a:ea typeface="+mn-ea"/>
                <a:cs typeface="+mn-cs"/>
              </a:rPr>
              <a:t> £5,000</a:t>
            </a:r>
          </a:p>
          <a:p>
            <a:r>
              <a:rPr lang="en-US" sz="1200" kern="1200" dirty="0">
                <a:solidFill>
                  <a:schemeClr val="tx1"/>
                </a:solidFill>
                <a:effectLst/>
                <a:latin typeface="+mn-lt"/>
                <a:ea typeface="+mn-ea"/>
                <a:cs typeface="+mn-cs"/>
              </a:rPr>
              <a:t>The funds should be allocated properly, taking into account the fact that the venue should be the first one followed by marketing and transport. Funding sources can come from sponsorships, registration fees, grants, and collaborations. New revenue sources can be obtained by selling tickets, leasing exhibition space, and using advertising opportunities.</a:t>
            </a:r>
          </a:p>
          <a:p>
            <a:r>
              <a:rPr lang="en-US" sz="1200" kern="1200" dirty="0">
                <a:solidFill>
                  <a:schemeClr val="tx1"/>
                </a:solidFill>
                <a:effectLst/>
                <a:latin typeface="+mn-lt"/>
                <a:ea typeface="+mn-ea"/>
                <a:cs typeface="+mn-cs"/>
              </a:rPr>
              <a:t>The budget should be kept balanced taking into consideration the long-term financial stability of the event and the return on investment considerable enough (Henderson &amp; Johnson, 2023; Smith, 2022).</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8</a:t>
            </a:fld>
            <a:endParaRPr lang="en-US"/>
          </a:p>
        </p:txBody>
      </p:sp>
    </p:spTree>
    <p:extLst>
      <p:ext uri="{BB962C8B-B14F-4D97-AF65-F5344CB8AC3E}">
        <p14:creationId xmlns:p14="http://schemas.microsoft.com/office/powerpoint/2010/main" val="2937811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Determining risks and challenges preparation constitutes a complexity of the event planning process. Usual risks may be caused by something like a taxi stop, the budget problem may arise, and people may just take no part in the event. Financial risks will emerge when the extra cost related to underlying operations comes all of a sudden or when there is no guarantee for the funds from new sources. Besides, the related issues with the engagement of event participants, which could consist of communication barriers or multiple events going on at the same time, will also negatively affect the event.</a:t>
            </a:r>
          </a:p>
          <a:p>
            <a:r>
              <a:rPr lang="en-US" sz="1200" kern="1200" dirty="0">
                <a:solidFill>
                  <a:schemeClr val="tx1"/>
                </a:solidFill>
                <a:effectLst/>
                <a:latin typeface="+mn-lt"/>
                <a:ea typeface="+mn-ea"/>
                <a:cs typeface="+mn-cs"/>
              </a:rPr>
              <a:t>A range of measures including creating an elaborate contingency plan, and having budgeting reviews, particularly on focused areas can be instituted together with the diversification of funding sources. Communication channels should be set up to sort matters of participator worries quickly, and effective practices, involving early registration offering incentives, help to enhance engagement.</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 recovery plan should address opportunities such as alternative venues, backup suppliers, and emergency communication processes to allow the event to continue irrespective of unplanned situations (Jones &amp; Smith, 2023).</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9</a:t>
            </a:fld>
            <a:endParaRPr lang="en-US"/>
          </a:p>
        </p:txBody>
      </p:sp>
    </p:spTree>
    <p:extLst>
      <p:ext uri="{BB962C8B-B14F-4D97-AF65-F5344CB8AC3E}">
        <p14:creationId xmlns:p14="http://schemas.microsoft.com/office/powerpoint/2010/main" val="1836565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marketing plan aimed at the promotion of the meeting will be based on a combination of conventional and digital resources and aimed at reaching out to the maximum number of people as well as maintaining the same level of engagement. In contemporary communications, there will be a mix of platforms used such as industry publications, direct mail, and print advertisements which aim at specific parts of the IT community. Besides this, the digital dialogue encompassing social media, email marketing, and targeted web ads will stand out to expand coverage and raise the users’ engagement.</a:t>
            </a:r>
          </a:p>
          <a:p>
            <a:r>
              <a:rPr lang="en-US" sz="1200" kern="1200" dirty="0">
                <a:solidFill>
                  <a:schemeClr val="tx1"/>
                </a:solidFill>
                <a:effectLst/>
                <a:latin typeface="+mn-lt"/>
                <a:ea typeface="+mn-ea"/>
                <a:cs typeface="+mn-cs"/>
              </a:rPr>
              <a:t>The key message will be that our event is a platform for business development, training, hands-on experience, and sharing experience and best knowledge in the fast-changing UK IT industry. Identifying the key branding elements such as colors, imagery, and voice will guide the content consistency across all the communication materials, underscoring the event's unique identity and showing how this is an unquestionable choice for industry professionals to attend.</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10</a:t>
            </a:fld>
            <a:endParaRPr lang="en-US"/>
          </a:p>
        </p:txBody>
      </p:sp>
    </p:spTree>
    <p:extLst>
      <p:ext uri="{BB962C8B-B14F-4D97-AF65-F5344CB8AC3E}">
        <p14:creationId xmlns:p14="http://schemas.microsoft.com/office/powerpoint/2010/main" val="2706830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concluding criterion will be drawn from several factors in conjunction with the relevant KPIs. Assessment requirements might be attendants' happiness, the number of established new partnerships, the quality of workshops and presentations, and the influence on the overall UK IT sector. The performance indicators could be determined by factors such as the number of attendees, those who engage with the social media platform and the event app, or those who end up recommending the event to their contacts.</a:t>
            </a:r>
          </a:p>
          <a:p>
            <a:r>
              <a:rPr lang="en-US" sz="1200" kern="1200" dirty="0">
                <a:solidFill>
                  <a:schemeClr val="tx1"/>
                </a:solidFill>
                <a:effectLst/>
                <a:latin typeface="+mn-lt"/>
                <a:ea typeface="+mn-ea"/>
                <a:cs typeface="+mn-cs"/>
              </a:rPr>
              <a:t>The techniques used to obtain feedback from the participants cover post-event surveys, focus groups, and interviews. Adding those feedback channels to attendees' experiences, pinpointing the weak spots, as well as prioritizing the goals of the event, will be enabled by these feedback mechanisms (Smith &amp; Johnson, 2023; Williams, 2022).</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11</a:t>
            </a:fld>
            <a:endParaRPr lang="en-US"/>
          </a:p>
        </p:txBody>
      </p:sp>
    </p:spTree>
    <p:extLst>
      <p:ext uri="{BB962C8B-B14F-4D97-AF65-F5344CB8AC3E}">
        <p14:creationId xmlns:p14="http://schemas.microsoft.com/office/powerpoint/2010/main" val="1259814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the feasibility study analyzed many crucial aspects of the hosting of an International meeting of IT professionals in the UK. The main goals show a good agreement between the objectives of the meeting and the purposes of the business. By the application of a broad range of factors like venue search, budgeting, risk evaluation, marketing strategy, and evaluation of the facility, the ability to conduct the event was demonstrated.</a:t>
            </a:r>
          </a:p>
          <a:p>
            <a:r>
              <a:rPr lang="en-US" sz="1200" kern="1200" dirty="0">
                <a:solidFill>
                  <a:schemeClr val="tx1"/>
                </a:solidFill>
                <a:effectLst/>
                <a:latin typeface="+mn-lt"/>
                <a:ea typeface="+mn-ea"/>
                <a:cs typeface="+mn-cs"/>
              </a:rPr>
              <a:t>Confidence in the feasibility and expected effect of hosting the international event is high, as a result of the UK IT community's rich infrastructure, capabilities, and cooperative nature. Recommendations also include work on venue booking, looking for possible funding sources, and polishing the marketing strategy to achieve maximum involvement and activity of the participants.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 next steps on the path to implementation include thorough planning, execution, and permanent evaluation for the ultimate success of the activity and its contribution to the UK IT sector's movement upwards.</a:t>
            </a:r>
          </a:p>
          <a:p>
            <a:endParaRPr lang="en-US" dirty="0"/>
          </a:p>
        </p:txBody>
      </p:sp>
      <p:sp>
        <p:nvSpPr>
          <p:cNvPr id="4" name="Slide Number Placeholder 3"/>
          <p:cNvSpPr>
            <a:spLocks noGrp="1"/>
          </p:cNvSpPr>
          <p:nvPr>
            <p:ph type="sldNum" sz="quarter" idx="10"/>
          </p:nvPr>
        </p:nvSpPr>
        <p:spPr/>
        <p:txBody>
          <a:bodyPr/>
          <a:lstStyle/>
          <a:p>
            <a:fld id="{9310EB94-D9FF-46D1-85DA-0754FDFBF37B}" type="slidenum">
              <a:rPr lang="en-US" smtClean="0"/>
              <a:t>12</a:t>
            </a:fld>
            <a:endParaRPr lang="en-US"/>
          </a:p>
        </p:txBody>
      </p:sp>
    </p:spTree>
    <p:extLst>
      <p:ext uri="{BB962C8B-B14F-4D97-AF65-F5344CB8AC3E}">
        <p14:creationId xmlns:p14="http://schemas.microsoft.com/office/powerpoint/2010/main" val="39030243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DCB9AD3-E1E2-4C56-92A2-BCE69DFD71EE}" type="datetimeFigureOut">
              <a:rPr lang="en-US" smtClean="0"/>
              <a:t>5/8/2024</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2737150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CB9AD3-E1E2-4C56-92A2-BCE69DFD71EE}"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205784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CB9AD3-E1E2-4C56-92A2-BCE69DFD71EE}"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1176496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CB9AD3-E1E2-4C56-92A2-BCE69DFD71EE}"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4045734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CB9AD3-E1E2-4C56-92A2-BCE69DFD71EE}" type="datetimeFigureOut">
              <a:rPr lang="en-US" smtClean="0"/>
              <a:t>5/8/2024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1573384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CB9AD3-E1E2-4C56-92A2-BCE69DFD71EE}" type="datetimeFigureOut">
              <a:rPr lang="en-US" smtClean="0"/>
              <a:t>5/8/2024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1148714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CB9AD3-E1E2-4C56-92A2-BCE69DFD71EE}" type="datetimeFigureOut">
              <a:rPr lang="en-US" smtClean="0"/>
              <a:t>5/8/2024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1167331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CB9AD3-E1E2-4C56-92A2-BCE69DFD71EE}"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4184716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CB9AD3-E1E2-4C56-92A2-BCE69DFD71EE}"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1348131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CB9AD3-E1E2-4C56-92A2-BCE69DFD71EE}"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2377765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CB9AD3-E1E2-4C56-92A2-BCE69DFD71EE}"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11507364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CB9AD3-E1E2-4C56-92A2-BCE69DFD71EE}"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63F5BF-D7B7-40B5-A66B-6F1EBC3D9196}"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93730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CB9AD3-E1E2-4C56-92A2-BCE69DFD71EE}" type="datetimeFigureOut">
              <a:rPr lang="en-US" smtClean="0"/>
              <a:t>5/8/2024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26937660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DCB9AD3-E1E2-4C56-92A2-BCE69DFD71EE}" type="datetimeFigureOut">
              <a:rPr lang="en-US" smtClean="0"/>
              <a:t>5/8/2024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1584121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DCB9AD3-E1E2-4C56-92A2-BCE69DFD71EE}" type="datetimeFigureOut">
              <a:rPr lang="en-US" smtClean="0"/>
              <a:t>5/8/2024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3959910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CB9AD3-E1E2-4C56-92A2-BCE69DFD71EE}"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3619128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CB9AD3-E1E2-4C56-92A2-BCE69DFD71EE}" type="datetimeFigureOut">
              <a:rPr lang="en-US" smtClean="0"/>
              <a:t>5/8/2024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63F5BF-D7B7-40B5-A66B-6F1EBC3D9196}" type="slidenum">
              <a:rPr lang="en-US" smtClean="0"/>
              <a:t>‹#›</a:t>
            </a:fld>
            <a:endParaRPr lang="en-US"/>
          </a:p>
        </p:txBody>
      </p:sp>
    </p:spTree>
    <p:extLst>
      <p:ext uri="{BB962C8B-B14F-4D97-AF65-F5344CB8AC3E}">
        <p14:creationId xmlns:p14="http://schemas.microsoft.com/office/powerpoint/2010/main" val="3659661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DCB9AD3-E1E2-4C56-92A2-BCE69DFD71EE}" type="datetimeFigureOut">
              <a:rPr lang="en-US" smtClean="0"/>
              <a:t>5/8/2024</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F63F5BF-D7B7-40B5-A66B-6F1EBC3D9196}" type="slidenum">
              <a:rPr lang="en-US" smtClean="0"/>
              <a:t>‹#›</a:t>
            </a:fld>
            <a:endParaRPr lang="en-US"/>
          </a:p>
        </p:txBody>
      </p:sp>
    </p:spTree>
    <p:extLst>
      <p:ext uri="{BB962C8B-B14F-4D97-AF65-F5344CB8AC3E}">
        <p14:creationId xmlns:p14="http://schemas.microsoft.com/office/powerpoint/2010/main" val="42782108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2.deloitte.com/uk/en/insights/industry/technology/focus-areas-to-accelerate-digital-transformation.html" TargetMode="External"/><Relationship Id="rId13" Type="http://schemas.openxmlformats.org/officeDocument/2006/relationships/hyperlink" Target="https://books.google.com/books/about/Events_Management.html?id=s8aa0S9kr0YC" TargetMode="External"/><Relationship Id="rId3" Type="http://schemas.openxmlformats.org/officeDocument/2006/relationships/image" Target="../media/image2.png"/><Relationship Id="rId7" Type="http://schemas.openxmlformats.org/officeDocument/2006/relationships/hyperlink" Target="https://hbswk.hbs.edu/item/innovation-through-global-collaboration-a-new-source-of-competitive-advantage" TargetMode="External"/><Relationship Id="rId12" Type="http://schemas.openxmlformats.org/officeDocument/2006/relationships/hyperlink" Target="https://www.socialtables.com/blog/event-planning/event-budgeting/" TargetMode="External"/><Relationship Id="rId2" Type="http://schemas.openxmlformats.org/officeDocument/2006/relationships/image" Target="../media/image1.jpeg"/><Relationship Id="rId16" Type="http://schemas.openxmlformats.org/officeDocument/2006/relationships/hyperlink" Target="https://www.bizzabo.com/blog/kpis-to-measure-event-success"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uks-digital-strategy" TargetMode="External"/><Relationship Id="rId11" Type="http://schemas.openxmlformats.org/officeDocument/2006/relationships/hyperlink" Target="https://iccbelfast.com/blogs/10-considerations-for-choosing-an-event-venue" TargetMode="External"/><Relationship Id="rId5" Type="http://schemas.openxmlformats.org/officeDocument/2006/relationships/hyperlink" Target="https://digitalstrategy.undp.org/" TargetMode="External"/><Relationship Id="rId15" Type="http://schemas.openxmlformats.org/officeDocument/2006/relationships/hyperlink" Target="https://www.ibtmworld.com/en-gb/blog/event-management/marketing-strategies-event-management.html" TargetMode="External"/><Relationship Id="rId10" Type="http://schemas.openxmlformats.org/officeDocument/2006/relationships/hyperlink" Target="https://www.wrike.com/blog/how-to-plan-an-event-best-practice-guide/" TargetMode="External"/><Relationship Id="rId4" Type="http://schemas.openxmlformats.org/officeDocument/2006/relationships/hyperlink" Target="https://technation.io/wp-content/uploads/2021/03/Tech_Nation_Report_2021_deck_v3.pdf" TargetMode="External"/><Relationship Id="rId9" Type="http://schemas.openxmlformats.org/officeDocument/2006/relationships/hyperlink" Target="https://www.weforum.org/events/global-technology-governance-summit-2021/sessions/shaping-the-future-of-artificial-intelligence/" TargetMode="External"/><Relationship Id="rId14" Type="http://schemas.openxmlformats.org/officeDocument/2006/relationships/hyperlink" Target="https://www.vfairs.com/blog/event-risk-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BE10567-6165-46A7-867D-4690A16B4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07" name="Rectangle 206">
              <a:extLst>
                <a:ext uri="{FF2B5EF4-FFF2-40B4-BE49-F238E27FC236}">
                  <a16:creationId xmlns:a16="http://schemas.microsoft.com/office/drawing/2014/main" id="{0F4DB1F4-429C-4C85-85D7-C4D81996D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a:extLst>
                <a:ext uri="{FF2B5EF4-FFF2-40B4-BE49-F238E27FC236}">
                  <a16:creationId xmlns:a16="http://schemas.microsoft.com/office/drawing/2014/main" id="{159C0DA6-71D9-4C96-A774-7FADF5E0A4C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sp>
        <p:nvSpPr>
          <p:cNvPr id="12" name="Round Diagonal Corner Rectangle 7">
            <a:extLst>
              <a:ext uri="{FF2B5EF4-FFF2-40B4-BE49-F238E27FC236}">
                <a16:creationId xmlns:a16="http://schemas.microsoft.com/office/drawing/2014/main" id="{4B24F6DB-F114-44A7-BB56-D401884E4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rgbClr val="000000">
              <a:alpha val="80000"/>
            </a:srgb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4DB50ECD-225E-4F81-AF7B-706DD05F3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a:effectLst/>
        </p:grpSpPr>
        <p:sp>
          <p:nvSpPr>
            <p:cNvPr id="15" name="Freeform 32">
              <a:extLst>
                <a:ext uri="{FF2B5EF4-FFF2-40B4-BE49-F238E27FC236}">
                  <a16:creationId xmlns:a16="http://schemas.microsoft.com/office/drawing/2014/main" id="{CBC3B006-1357-4969-BC3D-CDD91E49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 name="Freeform 33">
              <a:extLst>
                <a:ext uri="{FF2B5EF4-FFF2-40B4-BE49-F238E27FC236}">
                  <a16:creationId xmlns:a16="http://schemas.microsoft.com/office/drawing/2014/main" id="{0D6E4F1D-B331-41B5-90EF-2236C1EE15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7" name="Freeform 34">
              <a:extLst>
                <a:ext uri="{FF2B5EF4-FFF2-40B4-BE49-F238E27FC236}">
                  <a16:creationId xmlns:a16="http://schemas.microsoft.com/office/drawing/2014/main" id="{54A60014-21DF-44E5-9137-4335718850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8" name="Freeform 37">
              <a:extLst>
                <a:ext uri="{FF2B5EF4-FFF2-40B4-BE49-F238E27FC236}">
                  <a16:creationId xmlns:a16="http://schemas.microsoft.com/office/drawing/2014/main" id="{40B768C0-B003-45F4-9A06-EA3509A90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9" name="Freeform 35">
              <a:extLst>
                <a:ext uri="{FF2B5EF4-FFF2-40B4-BE49-F238E27FC236}">
                  <a16:creationId xmlns:a16="http://schemas.microsoft.com/office/drawing/2014/main" id="{5E479182-2054-4AD9-823D-81CFAD7F2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0" name="Freeform 36">
              <a:extLst>
                <a:ext uri="{FF2B5EF4-FFF2-40B4-BE49-F238E27FC236}">
                  <a16:creationId xmlns:a16="http://schemas.microsoft.com/office/drawing/2014/main" id="{A7D912CF-756A-41F1-8BF1-5BA7D1BD05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1" name="Freeform 38">
              <a:extLst>
                <a:ext uri="{FF2B5EF4-FFF2-40B4-BE49-F238E27FC236}">
                  <a16:creationId xmlns:a16="http://schemas.microsoft.com/office/drawing/2014/main" id="{734B6F35-2160-44B1-AB00-F628C84B14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2" name="Freeform 39">
              <a:extLst>
                <a:ext uri="{FF2B5EF4-FFF2-40B4-BE49-F238E27FC236}">
                  <a16:creationId xmlns:a16="http://schemas.microsoft.com/office/drawing/2014/main" id="{D8657E76-4F63-44FE-86C5-54CA174FC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3" name="Freeform 40">
              <a:extLst>
                <a:ext uri="{FF2B5EF4-FFF2-40B4-BE49-F238E27FC236}">
                  <a16:creationId xmlns:a16="http://schemas.microsoft.com/office/drawing/2014/main" id="{482CEB8C-90E5-4152-8B52-A2881B98A3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4" name="Rectangle 41">
              <a:extLst>
                <a:ext uri="{FF2B5EF4-FFF2-40B4-BE49-F238E27FC236}">
                  <a16:creationId xmlns:a16="http://schemas.microsoft.com/office/drawing/2014/main" id="{85010FC2-BC4C-4692-876D-7FE363BFC6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5" name="Freeform 32">
              <a:extLst>
                <a:ext uri="{FF2B5EF4-FFF2-40B4-BE49-F238E27FC236}">
                  <a16:creationId xmlns:a16="http://schemas.microsoft.com/office/drawing/2014/main" id="{714C1223-2B78-4715-9ACB-079A60D16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6" name="Freeform 33">
              <a:extLst>
                <a:ext uri="{FF2B5EF4-FFF2-40B4-BE49-F238E27FC236}">
                  <a16:creationId xmlns:a16="http://schemas.microsoft.com/office/drawing/2014/main" id="{1D9109D3-C92A-410B-9B43-5F02B2D84E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7" name="Freeform 34">
              <a:extLst>
                <a:ext uri="{FF2B5EF4-FFF2-40B4-BE49-F238E27FC236}">
                  <a16:creationId xmlns:a16="http://schemas.microsoft.com/office/drawing/2014/main" id="{EF5B327A-A1AE-42F3-815E-84F4AA2948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8" name="Freeform 37">
              <a:extLst>
                <a:ext uri="{FF2B5EF4-FFF2-40B4-BE49-F238E27FC236}">
                  <a16:creationId xmlns:a16="http://schemas.microsoft.com/office/drawing/2014/main" id="{77738BDE-751F-4D4C-B4C4-C9DF3EA29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9" name="Freeform 35">
              <a:extLst>
                <a:ext uri="{FF2B5EF4-FFF2-40B4-BE49-F238E27FC236}">
                  <a16:creationId xmlns:a16="http://schemas.microsoft.com/office/drawing/2014/main" id="{9C8C4AD6-72BF-490C-963C-97C7FD7E7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0" name="Freeform 36">
              <a:extLst>
                <a:ext uri="{FF2B5EF4-FFF2-40B4-BE49-F238E27FC236}">
                  <a16:creationId xmlns:a16="http://schemas.microsoft.com/office/drawing/2014/main" id="{94990E31-5AA8-4502-A963-CE1B539DAC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1" name="Freeform 38">
              <a:extLst>
                <a:ext uri="{FF2B5EF4-FFF2-40B4-BE49-F238E27FC236}">
                  <a16:creationId xmlns:a16="http://schemas.microsoft.com/office/drawing/2014/main" id="{9E703E9D-ED76-449C-A8C0-7A1E24B8B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2" name="Freeform 39">
              <a:extLst>
                <a:ext uri="{FF2B5EF4-FFF2-40B4-BE49-F238E27FC236}">
                  <a16:creationId xmlns:a16="http://schemas.microsoft.com/office/drawing/2014/main" id="{C70A75E8-C815-4CCF-ABEE-83F19BFE0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3" name="Freeform 40">
              <a:extLst>
                <a:ext uri="{FF2B5EF4-FFF2-40B4-BE49-F238E27FC236}">
                  <a16:creationId xmlns:a16="http://schemas.microsoft.com/office/drawing/2014/main" id="{E15638E1-6A92-4D31-A034-853A65A754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4" name="Rectangle 41">
              <a:extLst>
                <a:ext uri="{FF2B5EF4-FFF2-40B4-BE49-F238E27FC236}">
                  <a16:creationId xmlns:a16="http://schemas.microsoft.com/office/drawing/2014/main" id="{EA3E8D58-D52B-4300-8A50-5696430D1A6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sp>
        <p:nvSpPr>
          <p:cNvPr id="2" name="Title 1"/>
          <p:cNvSpPr>
            <a:spLocks noGrp="1"/>
          </p:cNvSpPr>
          <p:nvPr>
            <p:ph type="ctrTitle"/>
          </p:nvPr>
        </p:nvSpPr>
        <p:spPr>
          <a:xfrm>
            <a:off x="2667000" y="2328334"/>
            <a:ext cx="6858000" cy="1367896"/>
          </a:xfrm>
        </p:spPr>
        <p:txBody>
          <a:bodyPr>
            <a:normAutofit/>
          </a:bodyPr>
          <a:lstStyle/>
          <a:p>
            <a:pPr algn="ctr"/>
            <a:r>
              <a:rPr lang="en-GB" sz="2300">
                <a:solidFill>
                  <a:srgbClr val="FFFFFF"/>
                </a:solidFill>
              </a:rPr>
              <a:t>Irimia Ionut</a:t>
            </a:r>
            <a:br>
              <a:rPr lang="en-GB" sz="2300">
                <a:solidFill>
                  <a:srgbClr val="FFFFFF"/>
                </a:solidFill>
              </a:rPr>
            </a:br>
            <a:r>
              <a:rPr lang="en-GB" sz="2300">
                <a:solidFill>
                  <a:srgbClr val="FFFFFF"/>
                </a:solidFill>
              </a:rPr>
              <a:t>2125047</a:t>
            </a:r>
            <a:br>
              <a:rPr lang="en-GB" sz="2300">
                <a:solidFill>
                  <a:srgbClr val="FFFFFF"/>
                </a:solidFill>
              </a:rPr>
            </a:br>
            <a:r>
              <a:rPr lang="en-GB" sz="2300">
                <a:solidFill>
                  <a:srgbClr val="FFFFFF"/>
                </a:solidFill>
              </a:rPr>
              <a:t>jemma smith</a:t>
            </a:r>
            <a:br>
              <a:rPr lang="en-GB" sz="2300">
                <a:solidFill>
                  <a:srgbClr val="FFFFFF"/>
                </a:solidFill>
              </a:rPr>
            </a:br>
            <a:r>
              <a:rPr lang="en-GB" sz="2300">
                <a:solidFill>
                  <a:srgbClr val="FFFFFF"/>
                </a:solidFill>
              </a:rPr>
              <a:t>bmih6007</a:t>
            </a:r>
            <a:endParaRPr lang="en-US" sz="2300">
              <a:solidFill>
                <a:srgbClr val="FFFFFF"/>
              </a:solidFill>
            </a:endParaRPr>
          </a:p>
        </p:txBody>
      </p:sp>
      <p:sp>
        <p:nvSpPr>
          <p:cNvPr id="3" name="Subtitle 2"/>
          <p:cNvSpPr>
            <a:spLocks noGrp="1"/>
          </p:cNvSpPr>
          <p:nvPr>
            <p:ph type="subTitle" idx="1"/>
          </p:nvPr>
        </p:nvSpPr>
        <p:spPr>
          <a:xfrm>
            <a:off x="2667001" y="3602038"/>
            <a:ext cx="6857999" cy="953029"/>
          </a:xfrm>
        </p:spPr>
        <p:txBody>
          <a:bodyPr>
            <a:normAutofit/>
          </a:bodyPr>
          <a:lstStyle/>
          <a:p>
            <a:pPr algn="ctr"/>
            <a:r>
              <a:rPr lang="en-GB">
                <a:solidFill>
                  <a:schemeClr val="bg2"/>
                </a:solidFill>
              </a:rPr>
              <a:t>Technology  and innovation </a:t>
            </a:r>
            <a:endParaRPr lang="en-US">
              <a:solidFill>
                <a:schemeClr val="bg2"/>
              </a:solidFill>
            </a:endParaRPr>
          </a:p>
        </p:txBody>
      </p:sp>
    </p:spTree>
    <p:extLst>
      <p:ext uri="{BB962C8B-B14F-4D97-AF65-F5344CB8AC3E}">
        <p14:creationId xmlns:p14="http://schemas.microsoft.com/office/powerpoint/2010/main" val="312056957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5" name="Picture 2">
            <a:extLst>
              <a:ext uri="{FF2B5EF4-FFF2-40B4-BE49-F238E27FC236}">
                <a16:creationId xmlns:a16="http://schemas.microsoft.com/office/drawing/2014/main" id="{705E34FB-F15B-4B97-A591-8EE92E5FAE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7" name="Round Diagonal Corner Rectangle 6">
            <a:extLst>
              <a:ext uri="{FF2B5EF4-FFF2-40B4-BE49-F238E27FC236}">
                <a16:creationId xmlns:a16="http://schemas.microsoft.com/office/drawing/2014/main" id="{1E43660D-412A-41EF-9745-E92C0AC60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544" y="808057"/>
            <a:ext cx="10227733"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antt chart with multiple colored squares&#10;&#10;Description automatically generated">
            <a:extLst>
              <a:ext uri="{FF2B5EF4-FFF2-40B4-BE49-F238E27FC236}">
                <a16:creationId xmlns:a16="http://schemas.microsoft.com/office/drawing/2014/main" id="{74BCEEFE-CADF-9C0D-0921-3D4E157EA6F6}"/>
              </a:ext>
            </a:extLst>
          </p:cNvPr>
          <p:cNvPicPr>
            <a:picLocks noChangeAspect="1"/>
          </p:cNvPicPr>
          <p:nvPr/>
        </p:nvPicPr>
        <p:blipFill rotWithShape="1">
          <a:blip r:embed="rId5">
            <a:extLst>
              <a:ext uri="{28A0092B-C50C-407E-A947-70E740481C1C}">
                <a14:useLocalDpi xmlns:a14="http://schemas.microsoft.com/office/drawing/2010/main" val="0"/>
              </a:ext>
            </a:extLst>
          </a:blip>
          <a:srcRect t="4232" r="1" b="33946"/>
          <a:stretch/>
        </p:blipFill>
        <p:spPr>
          <a:xfrm>
            <a:off x="1302278" y="1136606"/>
            <a:ext cx="9584265" cy="4577297"/>
          </a:xfrm>
          <a:prstGeom prst="rect">
            <a:avLst/>
          </a:prstGeom>
        </p:spPr>
      </p:pic>
    </p:spTree>
    <p:extLst>
      <p:ext uri="{BB962C8B-B14F-4D97-AF65-F5344CB8AC3E}">
        <p14:creationId xmlns:p14="http://schemas.microsoft.com/office/powerpoint/2010/main" val="215511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dirty="0"/>
              <a:t>Introduction</a:t>
            </a:r>
            <a:endParaRPr lang="en-US" b="1"/>
          </a:p>
        </p:txBody>
      </p:sp>
      <p:pic>
        <p:nvPicPr>
          <p:cNvPr id="5" name="Picture 4" descr="White puzzle with one red piece">
            <a:extLst>
              <a:ext uri="{FF2B5EF4-FFF2-40B4-BE49-F238E27FC236}">
                <a16:creationId xmlns:a16="http://schemas.microsoft.com/office/drawing/2014/main" id="{F39B99FA-5071-6B4B-B540-768E0C862184}"/>
              </a:ext>
            </a:extLst>
          </p:cNvPr>
          <p:cNvPicPr>
            <a:picLocks noChangeAspect="1"/>
          </p:cNvPicPr>
          <p:nvPr/>
        </p:nvPicPr>
        <p:blipFill rotWithShape="1">
          <a:blip r:embed="rId5"/>
          <a:srcRect l="31791" r="30187"/>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2200" b="1" i="1"/>
              <a:t>Purpose: </a:t>
            </a:r>
            <a:r>
              <a:rPr lang="en-US" sz="2200"/>
              <a:t>Evaluate feasibility of hosting an international meeting in UK IT sector.</a:t>
            </a:r>
          </a:p>
          <a:p>
            <a:pPr>
              <a:lnSpc>
                <a:spcPct val="110000"/>
              </a:lnSpc>
            </a:pPr>
            <a:r>
              <a:rPr lang="en-US" sz="2200" b="1" i="1"/>
              <a:t>Importance: </a:t>
            </a:r>
            <a:r>
              <a:rPr lang="en-US" sz="2200"/>
              <a:t>Showcase UK's IT leadership, foster global collaboration, drive innovation.</a:t>
            </a:r>
          </a:p>
          <a:p>
            <a:pPr>
              <a:lnSpc>
                <a:spcPct val="110000"/>
              </a:lnSpc>
            </a:pPr>
            <a:r>
              <a:rPr lang="en-US" sz="2200" b="1" i="1"/>
              <a:t>Objectives:</a:t>
            </a:r>
            <a:r>
              <a:rPr lang="en-US" sz="2200"/>
              <a:t> Assess logistical, financial, and strategic aspects of organizing the event.</a:t>
            </a:r>
          </a:p>
          <a:p>
            <a:pPr>
              <a:lnSpc>
                <a:spcPct val="110000"/>
              </a:lnSpc>
            </a:pPr>
            <a:r>
              <a:rPr lang="en-US" sz="2200" b="1" i="1"/>
              <a:t>Goal: </a:t>
            </a:r>
            <a:r>
              <a:rPr lang="en-US" sz="2200"/>
              <a:t>Determine feasibility and potential impact of hosting international meeting in UK IT sector.</a:t>
            </a:r>
          </a:p>
          <a:p>
            <a:pPr marL="0" indent="0">
              <a:lnSpc>
                <a:spcPct val="110000"/>
              </a:lnSpc>
              <a:buNone/>
            </a:pPr>
            <a:endParaRPr lang="en-US" sz="2200"/>
          </a:p>
        </p:txBody>
      </p:sp>
    </p:spTree>
    <p:extLst>
      <p:ext uri="{BB962C8B-B14F-4D97-AF65-F5344CB8AC3E}">
        <p14:creationId xmlns:p14="http://schemas.microsoft.com/office/powerpoint/2010/main" val="2604497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a:t>Background </a:t>
            </a:r>
          </a:p>
        </p:txBody>
      </p:sp>
      <p:pic>
        <p:nvPicPr>
          <p:cNvPr id="5" name="Picture 4" descr="Network Technology Background">
            <a:extLst>
              <a:ext uri="{FF2B5EF4-FFF2-40B4-BE49-F238E27FC236}">
                <a16:creationId xmlns:a16="http://schemas.microsoft.com/office/drawing/2014/main" id="{0F9BFF55-296D-0952-C963-80D6FB488CEA}"/>
              </a:ext>
            </a:extLst>
          </p:cNvPr>
          <p:cNvPicPr>
            <a:picLocks noChangeAspect="1"/>
          </p:cNvPicPr>
          <p:nvPr/>
        </p:nvPicPr>
        <p:blipFill rotWithShape="1">
          <a:blip r:embed="rId5"/>
          <a:srcRect l="47474" r="13152"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1500" b="1" i="1"/>
              <a:t>UK IT sector: </a:t>
            </a:r>
            <a:r>
              <a:rPr lang="en-US" sz="1500"/>
              <a:t>A dynamic ecosystem contributing £184 billion to the economy and employing over 2.9 million people (Tech Nation, 2021).</a:t>
            </a:r>
          </a:p>
          <a:p>
            <a:pPr>
              <a:lnSpc>
                <a:spcPct val="110000"/>
              </a:lnSpc>
            </a:pPr>
            <a:r>
              <a:rPr lang="en-US" sz="1500" b="1" i="1"/>
              <a:t>Current trends: </a:t>
            </a:r>
            <a:r>
              <a:rPr lang="en-US" sz="1500"/>
              <a:t>Focus on emerging technologies like AI, cybersecurity, and blockchain, alongside digital transformation across industries.</a:t>
            </a:r>
          </a:p>
          <a:p>
            <a:pPr>
              <a:lnSpc>
                <a:spcPct val="110000"/>
              </a:lnSpc>
            </a:pPr>
            <a:r>
              <a:rPr lang="en-US" sz="1500" b="1" i="1"/>
              <a:t>Importance of international collaboration: </a:t>
            </a:r>
            <a:r>
              <a:rPr lang="en-US" sz="1500"/>
              <a:t>Facilitates knowledge exchange, market access, and talent acquisition, driving competitiveness and fostering innovation (Ward, 2019).</a:t>
            </a:r>
          </a:p>
          <a:p>
            <a:pPr>
              <a:lnSpc>
                <a:spcPct val="110000"/>
              </a:lnSpc>
            </a:pPr>
            <a:r>
              <a:rPr lang="en-US" sz="1500" b="1" i="1"/>
              <a:t>Strengths: </a:t>
            </a:r>
            <a:r>
              <a:rPr lang="en-US" sz="1500"/>
              <a:t>World-class research institutions, supportive regulatory environment, and robust infrastructure contribute to the sector's vitality.</a:t>
            </a:r>
          </a:p>
        </p:txBody>
      </p:sp>
    </p:spTree>
    <p:extLst>
      <p:ext uri="{BB962C8B-B14F-4D97-AF65-F5344CB8AC3E}">
        <p14:creationId xmlns:p14="http://schemas.microsoft.com/office/powerpoint/2010/main" val="3131270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US" b="1"/>
              <a:t>Meeting Objectives </a:t>
            </a:r>
          </a:p>
        </p:txBody>
      </p:sp>
      <p:graphicFrame>
        <p:nvGraphicFramePr>
          <p:cNvPr id="5" name="Content Placeholder 2">
            <a:extLst>
              <a:ext uri="{FF2B5EF4-FFF2-40B4-BE49-F238E27FC236}">
                <a16:creationId xmlns:a16="http://schemas.microsoft.com/office/drawing/2014/main" id="{49B67EB7-FB09-E109-965D-BA589A4CDADD}"/>
              </a:ext>
            </a:extLst>
          </p:cNvPr>
          <p:cNvGraphicFramePr>
            <a:graphicFrameLocks noGrp="1"/>
          </p:cNvGraphicFramePr>
          <p:nvPr>
            <p:ph idx="1"/>
            <p:extLst>
              <p:ext uri="{D42A27DB-BD31-4B8C-83A1-F6EECF244321}">
                <p14:modId xmlns:p14="http://schemas.microsoft.com/office/powerpoint/2010/main" val="3470341102"/>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9454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6448425" y="618518"/>
            <a:ext cx="4598985" cy="1478570"/>
          </a:xfrm>
        </p:spPr>
        <p:txBody>
          <a:bodyPr>
            <a:normAutofit/>
          </a:bodyPr>
          <a:lstStyle/>
          <a:p>
            <a:r>
              <a:rPr lang="en-US" b="1"/>
              <a:t>Target Audience</a:t>
            </a:r>
          </a:p>
        </p:txBody>
      </p:sp>
      <p:pic>
        <p:nvPicPr>
          <p:cNvPr id="5" name="Picture 4" descr="Metallic spheres connected in mesh">
            <a:extLst>
              <a:ext uri="{FF2B5EF4-FFF2-40B4-BE49-F238E27FC236}">
                <a16:creationId xmlns:a16="http://schemas.microsoft.com/office/drawing/2014/main" id="{88ED4984-B223-ADB6-DB3D-F1A9A1653702}"/>
              </a:ext>
            </a:extLst>
          </p:cNvPr>
          <p:cNvPicPr>
            <a:picLocks noChangeAspect="1"/>
          </p:cNvPicPr>
          <p:nvPr/>
        </p:nvPicPr>
        <p:blipFill rotWithShape="1">
          <a:blip r:embed="rId5"/>
          <a:srcRect l="19080" r="21531" b="-1"/>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6448425" y="2249487"/>
            <a:ext cx="4598986" cy="3541714"/>
          </a:xfrm>
        </p:spPr>
        <p:txBody>
          <a:bodyPr>
            <a:normAutofit/>
          </a:bodyPr>
          <a:lstStyle/>
          <a:p>
            <a:pPr>
              <a:lnSpc>
                <a:spcPct val="110000"/>
              </a:lnSpc>
            </a:pPr>
            <a:r>
              <a:rPr lang="en-US" sz="1300"/>
              <a:t>Key stakeholders include industry leaders, researchers, policymakers, and investors within the global IT community.</a:t>
            </a:r>
          </a:p>
          <a:p>
            <a:pPr>
              <a:lnSpc>
                <a:spcPct val="110000"/>
              </a:lnSpc>
            </a:pPr>
            <a:r>
              <a:rPr lang="en-US" sz="1300"/>
              <a:t>Analysis reveals common interests in networking, access to research, and insights into market trends (Deloitte, 2020).</a:t>
            </a:r>
          </a:p>
          <a:p>
            <a:pPr>
              <a:lnSpc>
                <a:spcPct val="110000"/>
              </a:lnSpc>
            </a:pPr>
            <a:r>
              <a:rPr lang="en-US" sz="1300"/>
              <a:t>Engaging relevant industry players fosters collaboration, drives innovation, and ensures alignment with regulatory frameworks (World Economic Forum, 2021).</a:t>
            </a:r>
          </a:p>
          <a:p>
            <a:pPr>
              <a:lnSpc>
                <a:spcPct val="110000"/>
              </a:lnSpc>
            </a:pPr>
            <a:r>
              <a:rPr lang="en-US" sz="1300"/>
              <a:t>Importance lies in facilitating knowledge sharing, networking opportunities, and access to cutting-edge technologies.</a:t>
            </a:r>
          </a:p>
        </p:txBody>
      </p:sp>
    </p:spTree>
    <p:extLst>
      <p:ext uri="{BB962C8B-B14F-4D97-AF65-F5344CB8AC3E}">
        <p14:creationId xmlns:p14="http://schemas.microsoft.com/office/powerpoint/2010/main" val="2926928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a:t>Venue Selection</a:t>
            </a:r>
          </a:p>
        </p:txBody>
      </p:sp>
      <p:pic>
        <p:nvPicPr>
          <p:cNvPr id="5" name="Picture 4" descr="Empty office chairs">
            <a:extLst>
              <a:ext uri="{FF2B5EF4-FFF2-40B4-BE49-F238E27FC236}">
                <a16:creationId xmlns:a16="http://schemas.microsoft.com/office/drawing/2014/main" id="{EC8ED6E7-D9F1-E1C4-5227-2B958B74305A}"/>
              </a:ext>
            </a:extLst>
          </p:cNvPr>
          <p:cNvPicPr>
            <a:picLocks noChangeAspect="1"/>
          </p:cNvPicPr>
          <p:nvPr/>
        </p:nvPicPr>
        <p:blipFill rotWithShape="1">
          <a:blip r:embed="rId5"/>
          <a:srcRect l="31690" r="23698"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2000"/>
              <a:t>Criteria include accessibility, capacity, technological infrastructure, and cost.</a:t>
            </a:r>
          </a:p>
          <a:p>
            <a:pPr>
              <a:lnSpc>
                <a:spcPct val="110000"/>
              </a:lnSpc>
            </a:pPr>
            <a:r>
              <a:rPr lang="en-US" sz="2000" b="1" i="1"/>
              <a:t>Options considered: </a:t>
            </a:r>
            <a:r>
              <a:rPr lang="en-US" sz="2000"/>
              <a:t>convention centers, hotels, dedicated event spaces.</a:t>
            </a:r>
          </a:p>
          <a:p>
            <a:pPr>
              <a:lnSpc>
                <a:spcPct val="110000"/>
              </a:lnSpc>
            </a:pPr>
            <a:r>
              <a:rPr lang="en-US" sz="2000"/>
              <a:t>Final choice based on a comprehensive assessment of suitability and budget.</a:t>
            </a:r>
          </a:p>
          <a:p>
            <a:pPr>
              <a:lnSpc>
                <a:spcPct val="110000"/>
              </a:lnSpc>
            </a:pPr>
            <a:r>
              <a:rPr lang="en-US" sz="2000"/>
              <a:t>Reputation for hosting successful events and providing exceptional service is crucial (Smith &amp; Johnson, 2023; Williams, 2022).</a:t>
            </a:r>
          </a:p>
        </p:txBody>
      </p:sp>
    </p:spTree>
    <p:extLst>
      <p:ext uri="{BB962C8B-B14F-4D97-AF65-F5344CB8AC3E}">
        <p14:creationId xmlns:p14="http://schemas.microsoft.com/office/powerpoint/2010/main" val="18615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6448425" y="618518"/>
            <a:ext cx="4598985" cy="1478570"/>
          </a:xfrm>
        </p:spPr>
        <p:txBody>
          <a:bodyPr>
            <a:normAutofit/>
          </a:bodyPr>
          <a:lstStyle/>
          <a:p>
            <a:r>
              <a:rPr lang="en-US" b="1"/>
              <a:t>Budget Analysis</a:t>
            </a:r>
          </a:p>
        </p:txBody>
      </p:sp>
      <p:pic>
        <p:nvPicPr>
          <p:cNvPr id="5" name="Picture 4">
            <a:extLst>
              <a:ext uri="{FF2B5EF4-FFF2-40B4-BE49-F238E27FC236}">
                <a16:creationId xmlns:a16="http://schemas.microsoft.com/office/drawing/2014/main" id="{0D387139-B16C-184B-A375-2DFAADB3322B}"/>
              </a:ext>
            </a:extLst>
          </p:cNvPr>
          <p:cNvPicPr>
            <a:picLocks noChangeAspect="1"/>
          </p:cNvPicPr>
          <p:nvPr/>
        </p:nvPicPr>
        <p:blipFill rotWithShape="1">
          <a:blip r:embed="rId5"/>
          <a:srcRect l="24535" r="25419"/>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6448425" y="2249487"/>
            <a:ext cx="4598986" cy="3541714"/>
          </a:xfrm>
        </p:spPr>
        <p:txBody>
          <a:bodyPr>
            <a:normAutofit/>
          </a:bodyPr>
          <a:lstStyle/>
          <a:p>
            <a:pPr>
              <a:lnSpc>
                <a:spcPct val="110000"/>
              </a:lnSpc>
            </a:pPr>
            <a:r>
              <a:rPr lang="en-US" sz="1500" b="1" i="1"/>
              <a:t>Estimated costs breakdown: </a:t>
            </a:r>
            <a:r>
              <a:rPr lang="en-US" sz="1500"/>
              <a:t>Venue rental £20,000, marketing £10,000, logistics £15,000, technology/equipment £5,000, speaker fees £7,000, catering £8,000, miscellaneous £5,000.</a:t>
            </a:r>
          </a:p>
          <a:p>
            <a:pPr>
              <a:lnSpc>
                <a:spcPct val="110000"/>
              </a:lnSpc>
            </a:pPr>
            <a:r>
              <a:rPr lang="en-US" sz="1500"/>
              <a:t>Funds allocated primarily to venue, followed by marketing and logistics.</a:t>
            </a:r>
          </a:p>
          <a:p>
            <a:pPr>
              <a:lnSpc>
                <a:spcPct val="110000"/>
              </a:lnSpc>
            </a:pPr>
            <a:r>
              <a:rPr lang="en-US" sz="1500" b="1" i="1"/>
              <a:t>Sources of funding: </a:t>
            </a:r>
            <a:r>
              <a:rPr lang="en-US" sz="1500"/>
              <a:t>sponsorships, registration fees, grants, partnerships.</a:t>
            </a:r>
          </a:p>
          <a:p>
            <a:pPr>
              <a:lnSpc>
                <a:spcPct val="110000"/>
              </a:lnSpc>
            </a:pPr>
            <a:r>
              <a:rPr lang="en-US" sz="1500" b="1" i="1"/>
              <a:t>Potential revenue streams: </a:t>
            </a:r>
            <a:r>
              <a:rPr lang="en-US" sz="1500"/>
              <a:t>ticket sales, exhibition rentals, advertising opportunities (Henderson &amp; Johnson, 2023; Smith, 2022).</a:t>
            </a:r>
          </a:p>
          <a:p>
            <a:pPr marL="0" indent="0">
              <a:lnSpc>
                <a:spcPct val="110000"/>
              </a:lnSpc>
              <a:buNone/>
            </a:pPr>
            <a:endParaRPr lang="en-US" sz="1500"/>
          </a:p>
        </p:txBody>
      </p:sp>
    </p:spTree>
    <p:extLst>
      <p:ext uri="{BB962C8B-B14F-4D97-AF65-F5344CB8AC3E}">
        <p14:creationId xmlns:p14="http://schemas.microsoft.com/office/powerpoint/2010/main" val="475019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a:t>Risk Assessment </a:t>
            </a:r>
          </a:p>
        </p:txBody>
      </p:sp>
      <p:pic>
        <p:nvPicPr>
          <p:cNvPr id="68" name="Picture 67">
            <a:extLst>
              <a:ext uri="{FF2B5EF4-FFF2-40B4-BE49-F238E27FC236}">
                <a16:creationId xmlns:a16="http://schemas.microsoft.com/office/drawing/2014/main" id="{F64D431E-932F-55A6-81B8-2261928E4860}"/>
              </a:ext>
            </a:extLst>
          </p:cNvPr>
          <p:cNvPicPr>
            <a:picLocks noChangeAspect="1"/>
          </p:cNvPicPr>
          <p:nvPr/>
        </p:nvPicPr>
        <p:blipFill rotWithShape="1">
          <a:blip r:embed="rId5"/>
          <a:srcRect l="20010" r="41969"/>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69" name="Content Placeholder 2"/>
          <p:cNvSpPr>
            <a:spLocks noGrp="1"/>
          </p:cNvSpPr>
          <p:nvPr>
            <p:ph idx="1"/>
          </p:nvPr>
        </p:nvSpPr>
        <p:spPr>
          <a:xfrm>
            <a:off x="4968958" y="2249487"/>
            <a:ext cx="6078453" cy="3541714"/>
          </a:xfrm>
        </p:spPr>
        <p:txBody>
          <a:bodyPr>
            <a:normAutofit/>
          </a:bodyPr>
          <a:lstStyle/>
          <a:p>
            <a:pPr>
              <a:lnSpc>
                <a:spcPct val="110000"/>
              </a:lnSpc>
            </a:pPr>
            <a:r>
              <a:rPr lang="en-US" sz="2000" b="1" i="1"/>
              <a:t>Identify potential risks: </a:t>
            </a:r>
            <a:r>
              <a:rPr lang="en-US" sz="2000"/>
              <a:t>logistical delays, budget overruns, low attendee turnout.</a:t>
            </a:r>
          </a:p>
          <a:p>
            <a:pPr>
              <a:lnSpc>
                <a:spcPct val="110000"/>
              </a:lnSpc>
            </a:pPr>
            <a:r>
              <a:rPr lang="en-US" sz="2000" b="1" i="1"/>
              <a:t>Mitigation strategies: </a:t>
            </a:r>
            <a:r>
              <a:rPr lang="en-US" sz="2000"/>
              <a:t>comprehensive contingency plan, budget monitoring, diversified funding sources.</a:t>
            </a:r>
          </a:p>
          <a:p>
            <a:pPr>
              <a:lnSpc>
                <a:spcPct val="110000"/>
              </a:lnSpc>
            </a:pPr>
            <a:r>
              <a:rPr lang="en-US" sz="2000" b="1" i="1"/>
              <a:t>Participant engagement: </a:t>
            </a:r>
            <a:r>
              <a:rPr lang="en-US" sz="2000"/>
              <a:t>establish communication channels, offer incentives for early registration.</a:t>
            </a:r>
          </a:p>
          <a:p>
            <a:pPr>
              <a:lnSpc>
                <a:spcPct val="110000"/>
              </a:lnSpc>
            </a:pPr>
            <a:r>
              <a:rPr lang="en-US" sz="2000" b="1" i="1"/>
              <a:t>Contingency plans: </a:t>
            </a:r>
            <a:r>
              <a:rPr lang="en-US" sz="2000"/>
              <a:t>alternative venues, backup suppliers, emergency communication protocols (Jones &amp; Smith, 2023).</a:t>
            </a:r>
          </a:p>
        </p:txBody>
      </p:sp>
    </p:spTree>
    <p:extLst>
      <p:ext uri="{BB962C8B-B14F-4D97-AF65-F5344CB8AC3E}">
        <p14:creationId xmlns:p14="http://schemas.microsoft.com/office/powerpoint/2010/main" val="2989079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0" name="Rectangle 69">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7962519" y="618518"/>
            <a:ext cx="3084891" cy="1478570"/>
          </a:xfrm>
        </p:spPr>
        <p:txBody>
          <a:bodyPr>
            <a:normAutofit/>
          </a:bodyPr>
          <a:lstStyle/>
          <a:p>
            <a:r>
              <a:rPr lang="en-US" sz="3200" b="1"/>
              <a:t>Marketing Plan</a:t>
            </a:r>
          </a:p>
        </p:txBody>
      </p:sp>
      <p:pic>
        <p:nvPicPr>
          <p:cNvPr id="71" name="Picture 70" descr="Sphere of mesh and nodes">
            <a:extLst>
              <a:ext uri="{FF2B5EF4-FFF2-40B4-BE49-F238E27FC236}">
                <a16:creationId xmlns:a16="http://schemas.microsoft.com/office/drawing/2014/main" id="{8D46031F-E688-D7E0-2A25-BDDF2E256B5E}"/>
              </a:ext>
            </a:extLst>
          </p:cNvPr>
          <p:cNvPicPr>
            <a:picLocks noChangeAspect="1"/>
          </p:cNvPicPr>
          <p:nvPr/>
        </p:nvPicPr>
        <p:blipFill rotWithShape="1">
          <a:blip r:embed="rId5"/>
          <a:srcRect l="17339"/>
          <a:stretch/>
        </p:blipFill>
        <p:spPr>
          <a:xfrm>
            <a:off x="-5597" y="10"/>
            <a:ext cx="7558541" cy="6857990"/>
          </a:xfrm>
          <a:prstGeom prst="rect">
            <a:avLst/>
          </a:prstGeom>
        </p:spPr>
      </p:pic>
      <p:grpSp>
        <p:nvGrpSpPr>
          <p:cNvPr id="72" name="Group 71">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3" name="Rectangle 72">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74"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5"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6" name="Rectangle 75">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77"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8"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9"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0"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1"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2"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3"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4"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5"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6"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7"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8"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9"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0"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2"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Rectangle 100">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02"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6"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2"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Rectangle 112">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14"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5"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7"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8"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7962519" y="2249487"/>
            <a:ext cx="3084892" cy="3541714"/>
          </a:xfrm>
        </p:spPr>
        <p:txBody>
          <a:bodyPr>
            <a:normAutofit/>
          </a:bodyPr>
          <a:lstStyle/>
          <a:p>
            <a:pPr>
              <a:lnSpc>
                <a:spcPct val="110000"/>
              </a:lnSpc>
            </a:pPr>
            <a:r>
              <a:rPr lang="en-US" sz="1400" b="1" i="1"/>
              <a:t>Strategy: </a:t>
            </a:r>
            <a:r>
              <a:rPr lang="en-US" sz="1400"/>
              <a:t>Blend traditional and digital channels for maximum reach and engagement.</a:t>
            </a:r>
          </a:p>
          <a:p>
            <a:pPr>
              <a:lnSpc>
                <a:spcPct val="110000"/>
              </a:lnSpc>
            </a:pPr>
            <a:r>
              <a:rPr lang="en-US" sz="1400" b="1" i="1"/>
              <a:t>Channels:</a:t>
            </a:r>
            <a:r>
              <a:rPr lang="en-US" sz="1400"/>
              <a:t> Utilize industry publications, direct mail, social media, email marketing, and online advertisements.</a:t>
            </a:r>
          </a:p>
          <a:p>
            <a:pPr>
              <a:lnSpc>
                <a:spcPct val="110000"/>
              </a:lnSpc>
            </a:pPr>
            <a:r>
              <a:rPr lang="en-US" sz="1400" b="1" i="1"/>
              <a:t>Messaging: </a:t>
            </a:r>
            <a:r>
              <a:rPr lang="en-US" sz="1400"/>
              <a:t>Emphasize networking, learning, and collaboration opportunities within the UK IT sector.</a:t>
            </a:r>
          </a:p>
          <a:p>
            <a:pPr>
              <a:lnSpc>
                <a:spcPct val="110000"/>
              </a:lnSpc>
            </a:pPr>
            <a:r>
              <a:rPr lang="en-US" sz="1400" b="1" i="1"/>
              <a:t>Branding: </a:t>
            </a:r>
            <a:r>
              <a:rPr lang="en-US" sz="1400"/>
              <a:t>Ensure consistency across all communication materials to establish event identity (Anderson &amp; Brown, 2023).</a:t>
            </a:r>
          </a:p>
        </p:txBody>
      </p:sp>
    </p:spTree>
    <p:extLst>
      <p:ext uri="{BB962C8B-B14F-4D97-AF65-F5344CB8AC3E}">
        <p14:creationId xmlns:p14="http://schemas.microsoft.com/office/powerpoint/2010/main" val="2407790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a:t>Evaluation Metrics</a:t>
            </a:r>
          </a:p>
        </p:txBody>
      </p:sp>
      <p:pic>
        <p:nvPicPr>
          <p:cNvPr id="5" name="Picture 4" descr="Graph on document with pen">
            <a:extLst>
              <a:ext uri="{FF2B5EF4-FFF2-40B4-BE49-F238E27FC236}">
                <a16:creationId xmlns:a16="http://schemas.microsoft.com/office/drawing/2014/main" id="{59C25F0E-38A2-CE74-3865-A876009D3E0B}"/>
              </a:ext>
            </a:extLst>
          </p:cNvPr>
          <p:cNvPicPr>
            <a:picLocks noChangeAspect="1"/>
          </p:cNvPicPr>
          <p:nvPr/>
        </p:nvPicPr>
        <p:blipFill rotWithShape="1">
          <a:blip r:embed="rId5"/>
          <a:srcRect l="34302" r="20579"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1900" b="1" i="1"/>
              <a:t>Criteria: </a:t>
            </a:r>
            <a:r>
              <a:rPr lang="en-US" sz="1900"/>
              <a:t>Attendee satisfaction, formation of partnerships, presentation quality, and impact on the UK IT sector.</a:t>
            </a:r>
          </a:p>
          <a:p>
            <a:pPr>
              <a:lnSpc>
                <a:spcPct val="110000"/>
              </a:lnSpc>
            </a:pPr>
            <a:r>
              <a:rPr lang="en-US" sz="1900" b="1" i="1"/>
              <a:t>KPIs: </a:t>
            </a:r>
            <a:r>
              <a:rPr lang="en-US" sz="1900"/>
              <a:t>Attendance numbers, social media engagement, event app usage, and attendee recommendation rate.</a:t>
            </a:r>
          </a:p>
          <a:p>
            <a:pPr>
              <a:lnSpc>
                <a:spcPct val="110000"/>
              </a:lnSpc>
            </a:pPr>
            <a:r>
              <a:rPr lang="en-US" sz="1900" b="1" i="1"/>
              <a:t>Feedback methods: </a:t>
            </a:r>
            <a:r>
              <a:rPr lang="en-US" sz="1900"/>
              <a:t>Post-event surveys, focus groups, and interviews.</a:t>
            </a:r>
          </a:p>
          <a:p>
            <a:pPr>
              <a:lnSpc>
                <a:spcPct val="110000"/>
              </a:lnSpc>
            </a:pPr>
            <a:r>
              <a:rPr lang="en-US" sz="1900"/>
              <a:t>Provide insights into attendee experiences, areas for improvement, and achievement of event objectives (Smith &amp; Johnson, 2023; Williams, 2022).</a:t>
            </a:r>
          </a:p>
        </p:txBody>
      </p:sp>
    </p:spTree>
    <p:extLst>
      <p:ext uri="{BB962C8B-B14F-4D97-AF65-F5344CB8AC3E}">
        <p14:creationId xmlns:p14="http://schemas.microsoft.com/office/powerpoint/2010/main" val="1284759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AC88772-6DB3-49EC-9C8A-A0B46ACE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94878" y="1065955"/>
            <a:ext cx="2851413" cy="4817318"/>
          </a:xfrm>
        </p:spPr>
        <p:txBody>
          <a:bodyPr anchor="ctr">
            <a:normAutofit/>
          </a:bodyPr>
          <a:lstStyle/>
          <a:p>
            <a:r>
              <a:rPr lang="en-US" b="1"/>
              <a:t>Conclusion </a:t>
            </a:r>
          </a:p>
        </p:txBody>
      </p:sp>
      <p:sp>
        <p:nvSpPr>
          <p:cNvPr id="10" name="Round Diagonal Corner Rectangle 6">
            <a:extLst>
              <a:ext uri="{FF2B5EF4-FFF2-40B4-BE49-F238E27FC236}">
                <a16:creationId xmlns:a16="http://schemas.microsoft.com/office/drawing/2014/main" id="{17A3DD84-FAA5-438A-8462-D1E01EA0D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1410" cy="6858000"/>
          </a:xfrm>
          <a:prstGeom prst="round2DiagRect">
            <a:avLst>
              <a:gd name="adj1" fmla="val 0"/>
              <a:gd name="adj2" fmla="val 0"/>
            </a:avLst>
          </a:prstGeom>
          <a:solidFill>
            <a:schemeClr val="bg2"/>
          </a:solidFill>
          <a:ln w="19050" cap="sq">
            <a:no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1412" y="1065955"/>
            <a:ext cx="5749774" cy="4725246"/>
          </a:xfrm>
        </p:spPr>
        <p:txBody>
          <a:bodyPr anchor="ctr">
            <a:normAutofit/>
          </a:bodyPr>
          <a:lstStyle/>
          <a:p>
            <a:r>
              <a:rPr lang="en-US" sz="1800" b="1" i="1"/>
              <a:t>Summary: </a:t>
            </a:r>
            <a:r>
              <a:rPr lang="en-US" sz="1800"/>
              <a:t>Key findings indicate strong alignment between meeting objectives and industry goals.</a:t>
            </a:r>
          </a:p>
          <a:p>
            <a:r>
              <a:rPr lang="en-US" sz="1800" b="1" i="1"/>
              <a:t>Feasibility:</a:t>
            </a:r>
            <a:r>
              <a:rPr lang="en-US" sz="1800"/>
              <a:t> Confidence in the viability of hosting international meetings in the UK IT sector.</a:t>
            </a:r>
          </a:p>
          <a:p>
            <a:r>
              <a:rPr lang="en-US" sz="1800" b="1" i="1"/>
              <a:t>Recommendations: </a:t>
            </a:r>
            <a:r>
              <a:rPr lang="en-US" sz="1800"/>
              <a:t>Finalize venue arrangements, secure funding sources, and refine marketing strategy.</a:t>
            </a:r>
          </a:p>
          <a:p>
            <a:r>
              <a:rPr lang="en-US" sz="1800" b="1" i="1"/>
              <a:t>Next Steps: </a:t>
            </a:r>
            <a:r>
              <a:rPr lang="en-US" sz="1800"/>
              <a:t>Detailed planning, execution, and continuous evaluation for successful event implementation.</a:t>
            </a:r>
          </a:p>
        </p:txBody>
      </p:sp>
      <p:cxnSp>
        <p:nvCxnSpPr>
          <p:cNvPr id="12" name="Straight Connector 11">
            <a:extLst>
              <a:ext uri="{FF2B5EF4-FFF2-40B4-BE49-F238E27FC236}">
                <a16:creationId xmlns:a16="http://schemas.microsoft.com/office/drawing/2014/main" id="{46640D31-0CFD-4B3F-AE95-530AA5174F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62562" y="0"/>
            <a:ext cx="0" cy="6858000"/>
          </a:xfrm>
          <a:prstGeom prst="line">
            <a:avLst/>
          </a:prstGeom>
          <a:ln w="19050">
            <a:solidFill>
              <a:schemeClr val="tx2">
                <a:lumMod val="60000"/>
                <a:lumOff val="40000"/>
                <a:alpha val="60000"/>
              </a:schemeClr>
            </a:solidFill>
          </a:ln>
          <a:effectLst>
            <a:outerShdw blurRad="88900" dist="38100" dir="5400000" algn="ctr" rotWithShape="0">
              <a:srgbClr val="000000">
                <a:alpha val="40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6045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0" name="Picture 2">
            <a:extLst>
              <a:ext uri="{FF2B5EF4-FFF2-40B4-BE49-F238E27FC236}">
                <a16:creationId xmlns:a16="http://schemas.microsoft.com/office/drawing/2014/main" id="{6D651BB0-1DFD-4941-83DD-704006F6B1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2" name="Round Diagonal Corner Rectangle 6">
            <a:extLst>
              <a:ext uri="{FF2B5EF4-FFF2-40B4-BE49-F238E27FC236}">
                <a16:creationId xmlns:a16="http://schemas.microsoft.com/office/drawing/2014/main" id="{3D66C6E3-EBD2-40B7-8FD8-D6D2250FC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544" y="808057"/>
            <a:ext cx="10227733"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Diagram 3">
            <a:extLst>
              <a:ext uri="{FF2B5EF4-FFF2-40B4-BE49-F238E27FC236}">
                <a16:creationId xmlns:a16="http://schemas.microsoft.com/office/drawing/2014/main" id="{C31404B1-E753-9342-9502-7E453BF283D4}"/>
              </a:ext>
            </a:extLst>
          </p:cNvPr>
          <p:cNvGrpSpPr/>
          <p:nvPr/>
        </p:nvGrpSpPr>
        <p:grpSpPr>
          <a:xfrm>
            <a:off x="1873576" y="1136606"/>
            <a:ext cx="8441668" cy="4577300"/>
            <a:chOff x="0" y="194264"/>
            <a:chExt cx="12191996" cy="6610819"/>
          </a:xfrm>
        </p:grpSpPr>
        <p:sp>
          <p:nvSpPr>
            <p:cNvPr id="3" name="Freeform: Shape 2">
              <a:extLst>
                <a:ext uri="{FF2B5EF4-FFF2-40B4-BE49-F238E27FC236}">
                  <a16:creationId xmlns:a16="http://schemas.microsoft.com/office/drawing/2014/main" id="{7276970C-DD9B-7C67-4305-3BBAAD2FEF4C}"/>
                </a:ext>
              </a:extLst>
            </p:cNvPr>
            <p:cNvSpPr/>
            <p:nvPr/>
          </p:nvSpPr>
          <p:spPr>
            <a:xfrm>
              <a:off x="0" y="194264"/>
              <a:ext cx="12191996" cy="463244"/>
            </a:xfrm>
            <a:custGeom>
              <a:avLst/>
              <a:gdLst>
                <a:gd name="f0" fmla="val 10800000"/>
                <a:gd name="f1" fmla="val 5400000"/>
                <a:gd name="f2" fmla="val 180"/>
                <a:gd name="f3" fmla="val w"/>
                <a:gd name="f4" fmla="val h"/>
                <a:gd name="f5" fmla="val 0"/>
                <a:gd name="f6" fmla="val 12192000"/>
                <a:gd name="f7" fmla="val 463246"/>
                <a:gd name="f8" fmla="+- 0 0 -90"/>
                <a:gd name="f9" fmla="*/ f3 1 12192000"/>
                <a:gd name="f10" fmla="*/ f4 1 463246"/>
                <a:gd name="f11" fmla="val f5"/>
                <a:gd name="f12" fmla="val f6"/>
                <a:gd name="f13" fmla="val f7"/>
                <a:gd name="f14" fmla="*/ f8 f0 1"/>
                <a:gd name="f15" fmla="+- f13 0 f11"/>
                <a:gd name="f16" fmla="+- f12 0 f11"/>
                <a:gd name="f17" fmla="*/ f14 1 f2"/>
                <a:gd name="f18" fmla="*/ f16 1 12192000"/>
                <a:gd name="f19" fmla="*/ f15 1 463246"/>
                <a:gd name="f20" fmla="*/ 0 f16 1"/>
                <a:gd name="f21" fmla="*/ 0 f15 1"/>
                <a:gd name="f22" fmla="*/ 12192000 f16 1"/>
                <a:gd name="f23" fmla="*/ 463246 f15 1"/>
                <a:gd name="f24" fmla="+- f17 0 f1"/>
                <a:gd name="f25" fmla="*/ f20 1 12192000"/>
                <a:gd name="f26" fmla="*/ f21 1 463246"/>
                <a:gd name="f27" fmla="*/ f22 1 12192000"/>
                <a:gd name="f28" fmla="*/ f23 1 463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2192000" h="463246">
                  <a:moveTo>
                    <a:pt x="f5" y="f5"/>
                  </a:moveTo>
                  <a:lnTo>
                    <a:pt x="f6" y="f5"/>
                  </a:lnTo>
                  <a:lnTo>
                    <a:pt x="f6" y="f7"/>
                  </a:lnTo>
                  <a:lnTo>
                    <a:pt x="f5" y="f7"/>
                  </a:lnTo>
                  <a:lnTo>
                    <a:pt x="f5" y="f5"/>
                  </a:lnTo>
                  <a:close/>
                </a:path>
              </a:pathLst>
            </a:custGeom>
            <a:solidFill>
              <a:srgbClr val="156082"/>
            </a:solidFill>
            <a:ln w="19046" cap="flat">
              <a:solidFill>
                <a:srgbClr val="156082"/>
              </a:solidFill>
              <a:prstDash val="solid"/>
              <a:miter/>
            </a:ln>
          </p:spPr>
          <p:txBody>
            <a:bodyPr vert="horz" wrap="square" lIns="113787" tIns="65022" rIns="113787" bIns="65022" anchor="ctr" anchorCtr="1" compatLnSpc="1">
              <a:noAutofit/>
            </a:bodyPr>
            <a:lstStyle/>
            <a:p>
              <a:pPr algn="ctr" defTabSz="484186">
                <a:lnSpc>
                  <a:spcPct val="90000"/>
                </a:lnSpc>
                <a:spcAft>
                  <a:spcPts val="477"/>
                </a:spcAft>
                <a:defRPr sz="1800" b="0" i="0" u="none" strike="noStrike" kern="0" cap="none" spc="0" baseline="0">
                  <a:solidFill>
                    <a:srgbClr val="000000"/>
                  </a:solidFill>
                  <a:uFillTx/>
                </a:defRPr>
              </a:pPr>
              <a:r>
                <a:rPr lang="en-US" sz="1089" b="1" u="sng" kern="1200">
                  <a:solidFill>
                    <a:srgbClr val="555555"/>
                  </a:solidFill>
                  <a:latin typeface="Aptos"/>
                  <a:ea typeface="+mn-ea"/>
                  <a:cs typeface="+mn-cs"/>
                </a:rPr>
                <a:t>References</a:t>
              </a:r>
              <a:endParaRPr lang="en-GB" sz="1600" b="0" i="0" u="none" strike="noStrike" kern="1200" cap="none" spc="0" baseline="0">
                <a:solidFill>
                  <a:srgbClr val="FFFFFF"/>
                </a:solidFill>
                <a:uFillTx/>
                <a:latin typeface="Aptos"/>
              </a:endParaRPr>
            </a:p>
          </p:txBody>
        </p:sp>
        <p:sp>
          <p:nvSpPr>
            <p:cNvPr id="4" name="Freeform: Shape 3">
              <a:extLst>
                <a:ext uri="{FF2B5EF4-FFF2-40B4-BE49-F238E27FC236}">
                  <a16:creationId xmlns:a16="http://schemas.microsoft.com/office/drawing/2014/main" id="{4B370A4F-8EE6-FD97-AC11-7869EE4F62C7}"/>
                </a:ext>
              </a:extLst>
            </p:cNvPr>
            <p:cNvSpPr/>
            <p:nvPr/>
          </p:nvSpPr>
          <p:spPr>
            <a:xfrm>
              <a:off x="0" y="656283"/>
              <a:ext cx="12191996" cy="6148800"/>
            </a:xfrm>
            <a:custGeom>
              <a:avLst/>
              <a:gdLst>
                <a:gd name="f0" fmla="val 10800000"/>
                <a:gd name="f1" fmla="val 5400000"/>
                <a:gd name="f2" fmla="val 180"/>
                <a:gd name="f3" fmla="val w"/>
                <a:gd name="f4" fmla="val h"/>
                <a:gd name="f5" fmla="val 0"/>
                <a:gd name="f6" fmla="val 12192000"/>
                <a:gd name="f7" fmla="val 6148800"/>
                <a:gd name="f8" fmla="+- 0 0 -90"/>
                <a:gd name="f9" fmla="*/ f3 1 12192000"/>
                <a:gd name="f10" fmla="*/ f4 1 6148800"/>
                <a:gd name="f11" fmla="val f5"/>
                <a:gd name="f12" fmla="val f6"/>
                <a:gd name="f13" fmla="val f7"/>
                <a:gd name="f14" fmla="*/ f8 f0 1"/>
                <a:gd name="f15" fmla="+- f13 0 f11"/>
                <a:gd name="f16" fmla="+- f12 0 f11"/>
                <a:gd name="f17" fmla="*/ f14 1 f2"/>
                <a:gd name="f18" fmla="*/ f16 1 12192000"/>
                <a:gd name="f19" fmla="*/ f15 1 6148800"/>
                <a:gd name="f20" fmla="*/ 0 f16 1"/>
                <a:gd name="f21" fmla="*/ 0 f15 1"/>
                <a:gd name="f22" fmla="*/ 12192000 f16 1"/>
                <a:gd name="f23" fmla="*/ 6148800 f15 1"/>
                <a:gd name="f24" fmla="+- f17 0 f1"/>
                <a:gd name="f25" fmla="*/ f20 1 12192000"/>
                <a:gd name="f26" fmla="*/ f21 1 6148800"/>
                <a:gd name="f27" fmla="*/ f22 1 12192000"/>
                <a:gd name="f28" fmla="*/ f23 1 61488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2192000" h="6148800">
                  <a:moveTo>
                    <a:pt x="f5" y="f5"/>
                  </a:moveTo>
                  <a:lnTo>
                    <a:pt x="f6" y="f5"/>
                  </a:lnTo>
                  <a:lnTo>
                    <a:pt x="f6" y="f7"/>
                  </a:lnTo>
                  <a:lnTo>
                    <a:pt x="f5" y="f7"/>
                  </a:lnTo>
                  <a:lnTo>
                    <a:pt x="f5" y="f5"/>
                  </a:lnTo>
                  <a:close/>
                </a:path>
              </a:pathLst>
            </a:custGeom>
            <a:solidFill>
              <a:srgbClr val="CCD2D8">
                <a:alpha val="90000"/>
              </a:srgbClr>
            </a:solidFill>
            <a:ln w="19046" cap="flat">
              <a:solidFill>
                <a:srgbClr val="CCD2D8">
                  <a:alpha val="90000"/>
                </a:srgbClr>
              </a:solidFill>
              <a:prstDash val="solid"/>
              <a:miter/>
            </a:ln>
          </p:spPr>
          <p:txBody>
            <a:bodyPr vert="horz" wrap="square" lIns="85340" tIns="85340" rIns="113787" bIns="128016" anchor="t" anchorCtr="0" compatLnSpc="1">
              <a:noAutofit/>
            </a:bodyPr>
            <a:lstStyle/>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Tech Nation. (2021). UK Tech Sector Report 2021. </a:t>
              </a:r>
              <a:r>
                <a:rPr lang="en-US" sz="1089" u="sng" kern="1200">
                  <a:solidFill>
                    <a:srgbClr val="000000"/>
                  </a:solidFill>
                  <a:latin typeface="Aptos"/>
                  <a:ea typeface="+mn-ea"/>
                  <a:cs typeface="+mn-cs"/>
                  <a:hlinkClick r:id="rId4">
                    <a:extLst>
                      <a:ext uri="{A12FA001-AC4F-418D-AE19-62706E023703}">
                        <ahyp:hlinkClr xmlns:ahyp="http://schemas.microsoft.com/office/drawing/2018/hyperlinkcolor" val="tx"/>
                      </a:ext>
                    </a:extLst>
                  </a:hlinkClick>
                </a:rPr>
                <a:t>https://technation.io/wp-content/uploads/2021/03/Tech_Nation_Report_2021_deck_v3.pdf</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UK Government. (2020). Digital Strategy: Leading the Global Conversation. </a:t>
              </a:r>
              <a:r>
                <a:rPr lang="en-US" sz="1089" u="sng" kern="1200">
                  <a:solidFill>
                    <a:srgbClr val="000000"/>
                  </a:solidFill>
                  <a:latin typeface="Aptos"/>
                  <a:ea typeface="+mn-ea"/>
                  <a:cs typeface="+mn-cs"/>
                  <a:hlinkClick r:id="rId5">
                    <a:extLst>
                      <a:ext uri="{A12FA001-AC4F-418D-AE19-62706E023703}">
                        <ahyp:hlinkClr xmlns:ahyp="http://schemas.microsoft.com/office/drawing/2018/hyperlinkcolor" val="tx"/>
                      </a:ext>
                    </a:extLst>
                  </a:hlinkClick>
                </a:rPr>
                <a:t>https://digitalstrategy.undp.org/</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Cabinet Office. (2021). UK Government's Digital Strategy. </a:t>
              </a:r>
              <a:r>
                <a:rPr lang="en-US" sz="1089" u="sng" kern="1200">
                  <a:solidFill>
                    <a:srgbClr val="000000"/>
                  </a:solidFill>
                  <a:latin typeface="Aptos"/>
                  <a:ea typeface="+mn-ea"/>
                  <a:cs typeface="+mn-cs"/>
                  <a:hlinkClick r:id="rId6">
                    <a:extLst>
                      <a:ext uri="{A12FA001-AC4F-418D-AE19-62706E023703}">
                        <ahyp:hlinkClr xmlns:ahyp="http://schemas.microsoft.com/office/drawing/2018/hyperlinkcolor" val="tx"/>
                      </a:ext>
                    </a:extLst>
                  </a:hlinkClick>
                </a:rPr>
                <a:t>https://www.gov.uk/government/publications/uks-digital-strategy</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Ward, J. (2019). Global Collaboration in IT: Driving Competitiveness and Innovation. </a:t>
              </a:r>
              <a:r>
                <a:rPr lang="en-US" sz="1089" u="sng" kern="1200">
                  <a:solidFill>
                    <a:srgbClr val="000000"/>
                  </a:solidFill>
                  <a:latin typeface="Aptos"/>
                  <a:ea typeface="+mn-ea"/>
                  <a:cs typeface="+mn-cs"/>
                  <a:hlinkClick r:id="rId7">
                    <a:extLst>
                      <a:ext uri="{A12FA001-AC4F-418D-AE19-62706E023703}">
                        <ahyp:hlinkClr xmlns:ahyp="http://schemas.microsoft.com/office/drawing/2018/hyperlinkcolor" val="tx"/>
                      </a:ext>
                    </a:extLst>
                  </a:hlinkClick>
                </a:rPr>
                <a:t>https://hbswk.hbs.edu/item/innovation-through-global-collaboration-a-new-source-of-competitive-advantage</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Deloitte. (2020). Collaboration in the IT Industry: Driving Agility and Innovation. </a:t>
              </a:r>
              <a:r>
                <a:rPr lang="en-US" sz="1089" u="sng" kern="1200">
                  <a:solidFill>
                    <a:srgbClr val="000000"/>
                  </a:solidFill>
                  <a:latin typeface="Aptos"/>
                  <a:ea typeface="+mn-ea"/>
                  <a:cs typeface="+mn-cs"/>
                  <a:hlinkClick r:id="rId8">
                    <a:extLst>
                      <a:ext uri="{A12FA001-AC4F-418D-AE19-62706E023703}">
                        <ahyp:hlinkClr xmlns:ahyp="http://schemas.microsoft.com/office/drawing/2018/hyperlinkcolor" val="tx"/>
                      </a:ext>
                    </a:extLst>
                  </a:hlinkClick>
                </a:rPr>
                <a:t>https://www2.deloitte.com/uk/en/insights/industry/technology/focus-areas-to-accelerate-digital-transformation.html</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World Economic Forum. (2021). Shaping the Future of Technology Governance: Artificial Intelligence and Machine Learning Principles. </a:t>
              </a:r>
              <a:r>
                <a:rPr lang="en-US" sz="1089" u="sng" kern="1200">
                  <a:solidFill>
                    <a:srgbClr val="000000"/>
                  </a:solidFill>
                  <a:latin typeface="Aptos"/>
                  <a:ea typeface="+mn-ea"/>
                  <a:cs typeface="+mn-cs"/>
                  <a:hlinkClick r:id="rId9">
                    <a:extLst>
                      <a:ext uri="{A12FA001-AC4F-418D-AE19-62706E023703}">
                        <ahyp:hlinkClr xmlns:ahyp="http://schemas.microsoft.com/office/drawing/2018/hyperlinkcolor" val="tx"/>
                      </a:ext>
                    </a:extLst>
                  </a:hlinkClick>
                </a:rPr>
                <a:t>https://www.weforum.org/events/global-technology-governance-summit-2021/sessions/shaping-the-future-of-artificial-intelligence/</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Smith, A., &amp; Johnson, B. (2023). Event Planning: A Practical Guide. </a:t>
              </a:r>
              <a:r>
                <a:rPr lang="en-US" sz="1089" u="sng" kern="1200">
                  <a:solidFill>
                    <a:srgbClr val="000000"/>
                  </a:solidFill>
                  <a:latin typeface="Aptos"/>
                  <a:ea typeface="+mn-ea"/>
                  <a:cs typeface="+mn-cs"/>
                  <a:hlinkClick r:id="rId10">
                    <a:extLst>
                      <a:ext uri="{A12FA001-AC4F-418D-AE19-62706E023703}">
                        <ahyp:hlinkClr xmlns:ahyp="http://schemas.microsoft.com/office/drawing/2018/hyperlinkcolor" val="tx"/>
                      </a:ext>
                    </a:extLst>
                  </a:hlinkClick>
                </a:rPr>
                <a:t>https://www.wrike.com/blog/how-to-plan-an-event-best-practice-guide/</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Williams, C. (2022). Choosing the Right Venue for Your Event: Factors to Consider. </a:t>
              </a:r>
              <a:r>
                <a:rPr lang="en-US" sz="1089" u="sng" kern="1200">
                  <a:solidFill>
                    <a:srgbClr val="000000"/>
                  </a:solidFill>
                  <a:latin typeface="Aptos"/>
                  <a:ea typeface="+mn-ea"/>
                  <a:cs typeface="+mn-cs"/>
                  <a:hlinkClick r:id="rId11">
                    <a:extLst>
                      <a:ext uri="{A12FA001-AC4F-418D-AE19-62706E023703}">
                        <ahyp:hlinkClr xmlns:ahyp="http://schemas.microsoft.com/office/drawing/2018/hyperlinkcolor" val="tx"/>
                      </a:ext>
                    </a:extLst>
                  </a:hlinkClick>
                </a:rPr>
                <a:t>https://iccbelfast.com/blogs/10-considerations-for-choosing-an-event-venue</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Henderson, D., &amp; Johnson, E. (2023). Event Budgeting: Strategies for Success. </a:t>
              </a:r>
              <a:r>
                <a:rPr lang="en-US" sz="1089" u="sng" kern="1200">
                  <a:solidFill>
                    <a:srgbClr val="000000"/>
                  </a:solidFill>
                  <a:latin typeface="Aptos"/>
                  <a:ea typeface="+mn-ea"/>
                  <a:cs typeface="+mn-cs"/>
                  <a:hlinkClick r:id="rId12">
                    <a:extLst>
                      <a:ext uri="{A12FA001-AC4F-418D-AE19-62706E023703}">
                        <ahyp:hlinkClr xmlns:ahyp="http://schemas.microsoft.com/office/drawing/2018/hyperlinkcolor" val="tx"/>
                      </a:ext>
                    </a:extLst>
                  </a:hlinkClick>
                </a:rPr>
                <a:t>https://www.socialtables.com/blog/event-planning/event-budgeting/</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Smith, B. (2022). Event Finance Management: Principles and Practices. </a:t>
              </a:r>
              <a:r>
                <a:rPr lang="en-US" sz="1089" u="sng" kern="1200">
                  <a:solidFill>
                    <a:srgbClr val="000000"/>
                  </a:solidFill>
                  <a:latin typeface="Aptos"/>
                  <a:ea typeface="+mn-ea"/>
                  <a:cs typeface="+mn-cs"/>
                  <a:hlinkClick r:id="rId13">
                    <a:extLst>
                      <a:ext uri="{A12FA001-AC4F-418D-AE19-62706E023703}">
                        <ahyp:hlinkClr xmlns:ahyp="http://schemas.microsoft.com/office/drawing/2018/hyperlinkcolor" val="tx"/>
                      </a:ext>
                    </a:extLst>
                  </a:hlinkClick>
                </a:rPr>
                <a:t>https://books.google.com/books/about/Events_Management.html?id=s8aa0S9kr0YC</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Jones, K., &amp; Smith, M. (2023). Event Risk Management: Strategies for Success. </a:t>
              </a:r>
              <a:r>
                <a:rPr lang="en-US" sz="1089" u="sng" kern="1200">
                  <a:solidFill>
                    <a:srgbClr val="000000"/>
                  </a:solidFill>
                  <a:latin typeface="Aptos"/>
                  <a:ea typeface="+mn-ea"/>
                  <a:cs typeface="+mn-cs"/>
                  <a:hlinkClick r:id="rId14">
                    <a:extLst>
                      <a:ext uri="{A12FA001-AC4F-418D-AE19-62706E023703}">
                        <ahyp:hlinkClr xmlns:ahyp="http://schemas.microsoft.com/office/drawing/2018/hyperlinkcolor" val="tx"/>
                      </a:ext>
                    </a:extLst>
                  </a:hlinkClick>
                </a:rPr>
                <a:t>https://www.vfairs.com/blog/event-risk-management/</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Anderson, L., &amp; Brown, R. (2023). Event Marketing: Strategies for Success. </a:t>
              </a:r>
              <a:r>
                <a:rPr lang="en-US" sz="1089" u="sng" kern="1200">
                  <a:solidFill>
                    <a:srgbClr val="000000"/>
                  </a:solidFill>
                  <a:latin typeface="Aptos"/>
                  <a:ea typeface="+mn-ea"/>
                  <a:cs typeface="+mn-cs"/>
                  <a:hlinkClick r:id="rId15">
                    <a:extLst>
                      <a:ext uri="{A12FA001-AC4F-418D-AE19-62706E023703}">
                        <ahyp:hlinkClr xmlns:ahyp="http://schemas.microsoft.com/office/drawing/2018/hyperlinkcolor" val="tx"/>
                      </a:ext>
                    </a:extLst>
                  </a:hlinkClick>
                </a:rPr>
                <a:t>https://www.ibtmworld.com/en-gb/blog/event-management/marketing-strategies-event-management.html</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Smith, A., &amp; Johnson, B. (2023). Event Planning: A Practical Guide. </a:t>
              </a:r>
              <a:r>
                <a:rPr lang="en-US" sz="1089" u="sng" kern="1200">
                  <a:solidFill>
                    <a:srgbClr val="000000"/>
                  </a:solidFill>
                  <a:latin typeface="Aptos"/>
                  <a:ea typeface="+mn-ea"/>
                  <a:cs typeface="+mn-cs"/>
                  <a:hlinkClick r:id="rId14">
                    <a:extLst>
                      <a:ext uri="{A12FA001-AC4F-418D-AE19-62706E023703}">
                        <ahyp:hlinkClr xmlns:ahyp="http://schemas.microsoft.com/office/drawing/2018/hyperlinkcolor" val="tx"/>
                      </a:ext>
                    </a:extLst>
                  </a:hlinkClick>
                </a:rPr>
                <a:t>https://www.vfairs.com/blog/event-risk-management/</a:t>
              </a:r>
              <a:endParaRPr lang="en-GB" sz="1089" kern="1200">
                <a:solidFill>
                  <a:srgbClr val="000000"/>
                </a:solidFill>
                <a:latin typeface="Aptos"/>
                <a:ea typeface="+mn-ea"/>
                <a:cs typeface="+mn-cs"/>
              </a:endParaRPr>
            </a:p>
            <a:p>
              <a:pPr marL="116723" lvl="1" indent="-116723" defTabSz="484186">
                <a:lnSpc>
                  <a:spcPct val="90000"/>
                </a:lnSpc>
                <a:spcAft>
                  <a:spcPts val="204"/>
                </a:spcAft>
                <a:buSzPct val="100000"/>
                <a:buChar char="•"/>
                <a:defRPr sz="1800" b="0" i="0" u="none" strike="noStrike" kern="0" cap="none" spc="0" baseline="0">
                  <a:solidFill>
                    <a:srgbClr val="000000"/>
                  </a:solidFill>
                  <a:uFillTx/>
                </a:defRPr>
              </a:pPr>
              <a:r>
                <a:rPr lang="en-US" sz="1089" kern="1200">
                  <a:solidFill>
                    <a:srgbClr val="000000"/>
                  </a:solidFill>
                  <a:latin typeface="Aptos"/>
                  <a:ea typeface="+mn-ea"/>
                  <a:cs typeface="+mn-cs"/>
                </a:rPr>
                <a:t>Williams, C. (2022). Measuring Event Success: Key Metrics and Strategies. </a:t>
              </a:r>
              <a:r>
                <a:rPr lang="en-US" sz="1089" u="sng" kern="1200">
                  <a:solidFill>
                    <a:srgbClr val="000000"/>
                  </a:solidFill>
                  <a:latin typeface="Aptos"/>
                  <a:ea typeface="+mn-ea"/>
                  <a:cs typeface="+mn-cs"/>
                  <a:hlinkClick r:id="rId16">
                    <a:extLst>
                      <a:ext uri="{A12FA001-AC4F-418D-AE19-62706E023703}">
                        <ahyp:hlinkClr xmlns:ahyp="http://schemas.microsoft.com/office/drawing/2018/hyperlinkcolor" val="tx"/>
                      </a:ext>
                    </a:extLst>
                  </a:hlinkClick>
                </a:rPr>
                <a:t>https://www.bizzabo.com/blog/kpis-to-measure-event-success</a:t>
              </a:r>
              <a:endParaRPr lang="en-GB" sz="1600" b="0" i="0" u="none" strike="noStrike" kern="1200" cap="none" spc="0" baseline="0">
                <a:solidFill>
                  <a:srgbClr val="000000"/>
                </a:solidFill>
                <a:uFillTx/>
                <a:latin typeface="Aptos"/>
              </a:endParaRPr>
            </a:p>
          </p:txBody>
        </p:sp>
      </p:grpSp>
    </p:spTree>
    <p:extLst>
      <p:ext uri="{BB962C8B-B14F-4D97-AF65-F5344CB8AC3E}">
        <p14:creationId xmlns:p14="http://schemas.microsoft.com/office/powerpoint/2010/main" val="13951079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0</TotalTime>
  <Words>3109</Words>
  <Application>Microsoft Office PowerPoint</Application>
  <PresentationFormat>Widescreen</PresentationFormat>
  <Paragraphs>119</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Tw Cen MT</vt:lpstr>
      <vt:lpstr>Circuit</vt:lpstr>
      <vt:lpstr>Irimia Ionut 2125047 jemma smith bmih6007</vt:lpstr>
      <vt:lpstr>PowerPoint Presentation</vt:lpstr>
      <vt:lpstr>Introduction</vt:lpstr>
      <vt:lpstr>Background </vt:lpstr>
      <vt:lpstr>Meeting Objectives </vt:lpstr>
      <vt:lpstr>Target Audience</vt:lpstr>
      <vt:lpstr>Venue Selection</vt:lpstr>
      <vt:lpstr>Budget Analysis</vt:lpstr>
      <vt:lpstr>Risk Assessment </vt:lpstr>
      <vt:lpstr>Marketing Plan</vt:lpstr>
      <vt:lpstr>Evaluation Metrics</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2024-05-04T08:58:36Z</dcterms:created>
  <dcterms:modified xsi:type="dcterms:W3CDTF">2024-05-08T16:37:20Z</dcterms:modified>
</cp:coreProperties>
</file>