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9" r:id="rId1"/>
    <p:sldMasterId id="2147483650" r:id="rId2"/>
    <p:sldMasterId id="2147483651" r:id="rId3"/>
  </p:sldMasterIdLst>
  <p:notesMasterIdLst>
    <p:notesMasterId r:id="rId29"/>
  </p:notesMasterIdLst>
  <p:sldIdLst>
    <p:sldId id="633" r:id="rId4"/>
    <p:sldId id="652" r:id="rId5"/>
    <p:sldId id="317" r:id="rId6"/>
    <p:sldId id="639" r:id="rId7"/>
    <p:sldId id="641" r:id="rId8"/>
    <p:sldId id="640" r:id="rId9"/>
    <p:sldId id="352" r:id="rId10"/>
    <p:sldId id="637" r:id="rId11"/>
    <p:sldId id="318" r:id="rId12"/>
    <p:sldId id="647" r:id="rId13"/>
    <p:sldId id="635" r:id="rId14"/>
    <p:sldId id="643" r:id="rId15"/>
    <p:sldId id="644" r:id="rId16"/>
    <p:sldId id="648" r:id="rId17"/>
    <p:sldId id="646" r:id="rId18"/>
    <p:sldId id="346" r:id="rId19"/>
    <p:sldId id="636" r:id="rId20"/>
    <p:sldId id="642" r:id="rId21"/>
    <p:sldId id="360" r:id="rId22"/>
    <p:sldId id="649" r:id="rId23"/>
    <p:sldId id="645" r:id="rId24"/>
    <p:sldId id="650" r:id="rId25"/>
    <p:sldId id="651" r:id="rId26"/>
    <p:sldId id="347" r:id="rId27"/>
    <p:sldId id="368" r:id="rId28"/>
  </p:sldIdLst>
  <p:sldSz cx="9144000" cy="6858000" type="screen4x3"/>
  <p:notesSz cx="6858000" cy="9144000"/>
  <p:embeddedFontLst>
    <p:embeddedFont>
      <p:font typeface="Roboto" panose="02000000000000000000" pitchFamily="2" charset="0"/>
      <p:regular r:id="rId30"/>
      <p:bold r:id="rId31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2C076"/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99" autoAdjust="0"/>
    <p:restoredTop sz="51332" autoAdjust="0"/>
  </p:normalViewPr>
  <p:slideViewPr>
    <p:cSldViewPr>
      <p:cViewPr varScale="1">
        <p:scale>
          <a:sx n="114" d="100"/>
          <a:sy n="114" d="100"/>
        </p:scale>
        <p:origin x="1554" y="11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font" Target="fonts/font2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font" Target="fonts/font1.fntdata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student may adapt this approach and begin with 15 mins study / 3mins break or prefer 45 mins study/10min break. Everyone is different, what is key is making a plan and removing all distractions.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1022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student may adapt this approach and begin with 15 mins study / 3mins break or prefer 45 mins study/10min break. Everyone is different, what is key is making a plan and removing all distractions.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8162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student may adapt this approach and begin with 15 mins study / 3mins break or prefer 45 mins study/10min break. Everyone is different, what is key is making a plan and removing all distractions.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6962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06/10/2025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06/10/2025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06/10/2025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06/10/2025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06/10/2025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06/10/2025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06/10/2025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06/10/2025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06/10/2025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06/10/2025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06/10/2025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06/10/2025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tools.com/aavjrgg/how-good-is-your-time-management" TargetMode="Externa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eeze.pm/blog/how-is-time-management-related-to-productivity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uxafor.com/the-eisenhower-matrix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T89OZ7TNwc" TargetMode="External"/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www.getclockwise.com/blog/pomodoro-technique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nt2lTdcn8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ONDebHX9qk" TargetMode="External"/><Relationship Id="rId1" Type="http://schemas.openxmlformats.org/officeDocument/2006/relationships/slideLayout" Target="../slideLayouts/slideLayout2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HTE_00.htm" TargetMode="External"/><Relationship Id="rId2" Type="http://schemas.openxmlformats.org/officeDocument/2006/relationships/hyperlink" Target="https://entrepreneurhandbook.co.uk/7-proven-time-management-tips-for-busy-office-managers/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blog.hubspot.com/marketing/organize-to-do-li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2235200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043608" y="4415755"/>
            <a:ext cx="6858000" cy="1655762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 Management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06/10/2025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8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547A05-7649-F560-30FF-DF4C2CABE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7BD54-3FEF-4E21-C593-AE7E02614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5328592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b="1" dirty="0"/>
              <a:t>Activity: The busy student</a:t>
            </a:r>
          </a:p>
          <a:p>
            <a:pPr marL="0" indent="0">
              <a:buNone/>
            </a:pPr>
            <a:endParaRPr lang="en-GB" sz="2900" b="1" dirty="0"/>
          </a:p>
          <a:p>
            <a:pPr marL="0" lvl="0" indent="0" algn="justLow">
              <a:buNone/>
            </a:pPr>
            <a:r>
              <a:rPr lang="en-US" sz="2900" b="1" i="1" dirty="0"/>
              <a:t>Scenario: </a:t>
            </a:r>
            <a:r>
              <a:rPr lang="en-US" sz="2900" i="1" dirty="0"/>
              <a:t>Imagine you are a full-time worker doing 30-40 hours a week. You’ve recently started your </a:t>
            </a:r>
            <a:r>
              <a:rPr lang="en-US" sz="2900" i="1" dirty="0" err="1"/>
              <a:t>CertHE</a:t>
            </a:r>
            <a:r>
              <a:rPr lang="en-US" sz="2900" i="1" dirty="0"/>
              <a:t> course, which means coming to campus two days a week (4 </a:t>
            </a:r>
            <a:r>
              <a:rPr lang="en-US" sz="2900" i="1" dirty="0" err="1"/>
              <a:t>hrs</a:t>
            </a:r>
            <a:r>
              <a:rPr lang="en-US" sz="2900" i="1" dirty="0"/>
              <a:t> each day). You also have family responsibilities and a long commute. Your first in-class assessment is in 2 weeks’ time, but you haven’t started preparing for it yet. You’re feeling overwhelmed and unsure how to fit everything in.</a:t>
            </a:r>
            <a:endParaRPr lang="en-GB" sz="2900" i="1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b="1" dirty="0"/>
              <a:t>Task: Work in pairs or small groups to discuss the following questions. Write your answers to the questions below.</a:t>
            </a:r>
          </a:p>
          <a:p>
            <a:pPr marL="0" indent="0">
              <a:buNone/>
            </a:pPr>
            <a:r>
              <a:rPr lang="en-GB" sz="2900" dirty="0"/>
              <a:t>1. What are the biggest challenges you’re facing this week?</a:t>
            </a:r>
          </a:p>
          <a:p>
            <a:pPr marL="0" indent="0">
              <a:buNone/>
            </a:pPr>
            <a:r>
              <a:rPr lang="en-GB" sz="2900" dirty="0"/>
              <a:t>2. What would you prioritise this week and why?</a:t>
            </a:r>
          </a:p>
          <a:p>
            <a:pPr marL="0" indent="0">
              <a:buNone/>
            </a:pPr>
            <a:r>
              <a:rPr lang="en-GB" sz="2900" dirty="0"/>
              <a:t>3. What could you postpone, delegate, or drop?</a:t>
            </a:r>
          </a:p>
          <a:p>
            <a:pPr marL="0" indent="0">
              <a:buNone/>
            </a:pPr>
            <a:r>
              <a:rPr lang="en-GB" sz="2900" dirty="0"/>
              <a:t>4. How would you plan your time </a:t>
            </a:r>
            <a:r>
              <a:rPr lang="en-US" sz="2900" dirty="0"/>
              <a:t>over the next two weeks </a:t>
            </a:r>
            <a:r>
              <a:rPr lang="en-GB" sz="2900" dirty="0"/>
              <a:t>to stay on top of your studies and </a:t>
            </a:r>
            <a:r>
              <a:rPr lang="en-US" sz="2900" dirty="0"/>
              <a:t>prepare for your assessment?</a:t>
            </a:r>
            <a:endParaRPr lang="en-GB" sz="29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070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A5587-80F5-4F20-A9A1-697A8D735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924944"/>
            <a:ext cx="8928992" cy="2452687"/>
          </a:xfrm>
        </p:spPr>
        <p:txBody>
          <a:bodyPr anchor="ctr">
            <a:normAutofit/>
          </a:bodyPr>
          <a:lstStyle/>
          <a:p>
            <a:r>
              <a:rPr lang="en-GB" sz="2800" b="1" dirty="0"/>
              <a:t>Why is time management important for students?</a:t>
            </a:r>
          </a:p>
        </p:txBody>
      </p:sp>
      <p:pic>
        <p:nvPicPr>
          <p:cNvPr id="5" name="Picture 2" descr="Training &amp; Events - The DigiCentre UWTSD">
            <a:extLst>
              <a:ext uri="{FF2B5EF4-FFF2-40B4-BE49-F238E27FC236}">
                <a16:creationId xmlns:a16="http://schemas.microsoft.com/office/drawing/2014/main" id="{4E96E230-B672-8C36-A9A3-40E022D5BD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03"/>
          <a:stretch/>
        </p:blipFill>
        <p:spPr bwMode="auto"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63A0A-C05A-42B5-8CE2-7EA62462F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4437112"/>
            <a:ext cx="6840760" cy="1512168"/>
          </a:xfrm>
        </p:spPr>
        <p:txBody>
          <a:bodyPr anchor="ctr"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Discuss in pairs/threes for 3-4 mins</a:t>
            </a:r>
          </a:p>
          <a:p>
            <a:r>
              <a:rPr lang="en-GB" sz="2400" dirty="0"/>
              <a:t>Share your views with the class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54502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63A0A-C05A-42B5-8CE2-7EA62462F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332656"/>
            <a:ext cx="8229600" cy="518457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b="1" dirty="0"/>
              <a:t>Time management is crucial for students for several reasons:</a:t>
            </a:r>
          </a:p>
          <a:p>
            <a:pPr marL="0" indent="0">
              <a:buNone/>
            </a:pPr>
            <a:endParaRPr lang="en-GB" sz="9000" b="1" dirty="0"/>
          </a:p>
          <a:p>
            <a:pPr marL="0" indent="0">
              <a:buNone/>
            </a:pPr>
            <a:r>
              <a:rPr lang="en-GB" sz="8800" b="1" dirty="0"/>
              <a:t>1. Improves Academic Performance</a:t>
            </a:r>
          </a:p>
          <a:p>
            <a:r>
              <a:rPr lang="en-GB" sz="8800" b="1" dirty="0">
                <a:solidFill>
                  <a:srgbClr val="0070C0"/>
                </a:solidFill>
              </a:rPr>
              <a:t>Efficient Study Time: </a:t>
            </a:r>
            <a:r>
              <a:rPr lang="en-GB" sz="8800" dirty="0"/>
              <a:t>it allows you to prioritise your activities, making sure you allocate sufficient time to study.</a:t>
            </a:r>
          </a:p>
          <a:p>
            <a:pPr lvl="0"/>
            <a:r>
              <a:rPr lang="en-GB" sz="8800" b="1" dirty="0">
                <a:solidFill>
                  <a:srgbClr val="0070C0"/>
                </a:solidFill>
              </a:rPr>
              <a:t>Meeting Deadlines: </a:t>
            </a:r>
            <a:r>
              <a:rPr lang="en-GB" sz="8800" dirty="0"/>
              <a:t>it</a:t>
            </a:r>
            <a:r>
              <a:rPr lang="en-GB" sz="8800" b="1" dirty="0">
                <a:solidFill>
                  <a:srgbClr val="0070C0"/>
                </a:solidFill>
              </a:rPr>
              <a:t> </a:t>
            </a:r>
            <a:r>
              <a:rPr lang="en-GB" sz="8800" dirty="0"/>
              <a:t>helps in completing assignments on time (=&gt; better grades) </a:t>
            </a:r>
          </a:p>
          <a:p>
            <a:pPr marL="0" lvl="0" indent="0">
              <a:buNone/>
            </a:pPr>
            <a:endParaRPr lang="en-GB" sz="8800" dirty="0"/>
          </a:p>
          <a:p>
            <a:pPr marL="0" indent="0">
              <a:buNone/>
            </a:pPr>
            <a:r>
              <a:rPr lang="en-GB" sz="8800" b="1" dirty="0"/>
              <a:t>2. Reduces Stress</a:t>
            </a:r>
          </a:p>
          <a:p>
            <a:pPr lvl="0"/>
            <a:r>
              <a:rPr lang="en-GB" sz="8800" b="1" dirty="0">
                <a:solidFill>
                  <a:srgbClr val="0070C0"/>
                </a:solidFill>
              </a:rPr>
              <a:t>Avoids Last-Minute Rush: </a:t>
            </a:r>
            <a:r>
              <a:rPr lang="en-GB" sz="8800" dirty="0"/>
              <a:t>planning ahead</a:t>
            </a:r>
            <a:r>
              <a:rPr lang="en-GB" sz="8800" b="1" dirty="0">
                <a:solidFill>
                  <a:srgbClr val="0070C0"/>
                </a:solidFill>
              </a:rPr>
              <a:t> </a:t>
            </a:r>
            <a:r>
              <a:rPr lang="en-GB" sz="8800" dirty="0"/>
              <a:t>helps you manage stress levels, preventing you from panicking right before the deadlines.</a:t>
            </a:r>
          </a:p>
          <a:p>
            <a:pPr lvl="0"/>
            <a:r>
              <a:rPr lang="en-GB" sz="8800" b="1" dirty="0">
                <a:solidFill>
                  <a:srgbClr val="0070C0"/>
                </a:solidFill>
              </a:rPr>
              <a:t>Balanced Life: </a:t>
            </a:r>
            <a:r>
              <a:rPr lang="en-GB" sz="8800" dirty="0"/>
              <a:t>it allows you to balance academic responsibilities with extracurricular activities and personal time, reducing overall stress.</a:t>
            </a:r>
          </a:p>
          <a:p>
            <a:pPr lvl="0"/>
            <a:endParaRPr lang="en-GB" sz="7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3971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63A0A-C05A-42B5-8CE2-7EA62462F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332656"/>
            <a:ext cx="8229600" cy="5184576"/>
          </a:xfrm>
        </p:spPr>
        <p:txBody>
          <a:bodyPr>
            <a:normAutofit fontScale="25000" lnSpcReduction="20000"/>
          </a:bodyPr>
          <a:lstStyle/>
          <a:p>
            <a:pPr marL="0" lvl="0" indent="0">
              <a:buNone/>
            </a:pPr>
            <a:r>
              <a:rPr lang="en-GB" sz="8800" b="1" dirty="0"/>
              <a:t>3. Enhances Productivity</a:t>
            </a:r>
          </a:p>
          <a:p>
            <a:r>
              <a:rPr lang="en-GB" sz="8800" b="1" dirty="0">
                <a:solidFill>
                  <a:srgbClr val="0070C0"/>
                </a:solidFill>
              </a:rPr>
              <a:t>Concentrated Efforts: </a:t>
            </a:r>
            <a:r>
              <a:rPr lang="en-GB" sz="8800" dirty="0"/>
              <a:t>it allows you can focus on one task at a time, which increases efficiency and productivity.</a:t>
            </a:r>
          </a:p>
          <a:p>
            <a:r>
              <a:rPr lang="en-GB" sz="8800" b="1" dirty="0">
                <a:solidFill>
                  <a:srgbClr val="0070C0"/>
                </a:solidFill>
              </a:rPr>
              <a:t>Achieving Goals: </a:t>
            </a:r>
            <a:r>
              <a:rPr lang="en-GB" sz="8800" dirty="0"/>
              <a:t>setting and adhering to a schedule helps in achieving both short-term and long-term academic goals.</a:t>
            </a:r>
          </a:p>
          <a:p>
            <a:pPr lvl="0"/>
            <a:endParaRPr lang="en-GB" sz="8800" dirty="0"/>
          </a:p>
          <a:p>
            <a:pPr marL="0" indent="0">
              <a:buNone/>
            </a:pPr>
            <a:r>
              <a:rPr lang="en-GB" sz="8800" b="1" dirty="0"/>
              <a:t>4. Develops Self-Discipline</a:t>
            </a:r>
          </a:p>
          <a:p>
            <a:pPr marL="0" indent="0">
              <a:buNone/>
            </a:pPr>
            <a:r>
              <a:rPr lang="en-GB" sz="8800" dirty="0"/>
              <a:t>•   </a:t>
            </a:r>
            <a:r>
              <a:rPr lang="en-GB" sz="8800" b="1" dirty="0">
                <a:solidFill>
                  <a:srgbClr val="0070C0"/>
                </a:solidFill>
              </a:rPr>
              <a:t>helps build consistency: </a:t>
            </a:r>
            <a:r>
              <a:rPr lang="en-GB" sz="8800" dirty="0"/>
              <a:t>by following a schedule you develop self-discipline, which is a transferrable skill </a:t>
            </a:r>
          </a:p>
          <a:p>
            <a:pPr marL="0" indent="0">
              <a:buNone/>
            </a:pPr>
            <a:r>
              <a:rPr lang="en-GB" sz="8800" dirty="0"/>
              <a:t>•   </a:t>
            </a:r>
            <a:r>
              <a:rPr lang="en-GB" sz="8800" b="1" dirty="0">
                <a:solidFill>
                  <a:srgbClr val="0070C0"/>
                </a:solidFill>
              </a:rPr>
              <a:t>teaches you responsibility </a:t>
            </a:r>
            <a:r>
              <a:rPr lang="en-GB" sz="8800" dirty="0"/>
              <a:t>for your tasks and commitments.</a:t>
            </a:r>
          </a:p>
          <a:p>
            <a:pPr marL="0" indent="0">
              <a:buNone/>
            </a:pPr>
            <a:endParaRPr lang="en-GB" sz="8800" b="1" dirty="0"/>
          </a:p>
          <a:p>
            <a:pPr marL="0" indent="0">
              <a:buNone/>
            </a:pPr>
            <a:r>
              <a:rPr lang="en-GB" sz="8800" b="1" dirty="0"/>
              <a:t>5. Provides More Free Time</a:t>
            </a:r>
          </a:p>
          <a:p>
            <a:pPr marL="0" indent="0">
              <a:buNone/>
            </a:pPr>
            <a:r>
              <a:rPr lang="en-GB" sz="8800" b="1" dirty="0"/>
              <a:t>•   </a:t>
            </a:r>
            <a:r>
              <a:rPr lang="en-GB" sz="8800" b="1" dirty="0">
                <a:solidFill>
                  <a:srgbClr val="0070C0"/>
                </a:solidFill>
              </a:rPr>
              <a:t>Efficiency: </a:t>
            </a:r>
            <a:r>
              <a:rPr lang="en-GB" sz="8800" dirty="0"/>
              <a:t>getting things done can free up more time for hobbies, relaxation, and social activities.</a:t>
            </a:r>
          </a:p>
          <a:p>
            <a:pPr marL="0" indent="0">
              <a:buNone/>
            </a:pPr>
            <a:r>
              <a:rPr lang="en-GB" sz="8800" b="1" dirty="0"/>
              <a:t>•   </a:t>
            </a:r>
            <a:r>
              <a:rPr lang="en-GB" sz="8800" b="1" dirty="0">
                <a:solidFill>
                  <a:srgbClr val="0070C0"/>
                </a:solidFill>
              </a:rPr>
              <a:t>Work-Life Balance: </a:t>
            </a:r>
            <a:r>
              <a:rPr lang="en-GB" sz="8800" dirty="0"/>
              <a:t>ensures a healthy balance between work and leisure, contributing to overall well-being.</a:t>
            </a:r>
          </a:p>
          <a:p>
            <a:pPr lvl="0"/>
            <a:endParaRPr lang="en-GB" sz="7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667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A5587-80F5-4F20-A9A1-697A8D735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Which of these reasons is the most important to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63A0A-C05A-42B5-8CE2-7EA62462F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3"/>
            <a:ext cx="8229600" cy="3672409"/>
          </a:xfrm>
        </p:spPr>
        <p:txBody>
          <a:bodyPr>
            <a:normAutofit/>
          </a:bodyPr>
          <a:lstStyle/>
          <a:p>
            <a:r>
              <a:rPr lang="en-GB" dirty="0"/>
              <a:t>Discuss in pairs/threes</a:t>
            </a:r>
          </a:p>
          <a:p>
            <a:endParaRPr lang="en-GB" dirty="0"/>
          </a:p>
        </p:txBody>
      </p:sp>
      <p:pic>
        <p:nvPicPr>
          <p:cNvPr id="3074" name="Picture 2" descr="Lampeter Campus Life | University of Wales Trinity Saint David">
            <a:extLst>
              <a:ext uri="{FF2B5EF4-FFF2-40B4-BE49-F238E27FC236}">
                <a16:creationId xmlns:a16="http://schemas.microsoft.com/office/drawing/2014/main" id="{1BF7AC85-0761-BCDC-7C39-0F76E7A686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06" b="7967"/>
          <a:stretch/>
        </p:blipFill>
        <p:spPr bwMode="auto">
          <a:xfrm>
            <a:off x="683568" y="2451697"/>
            <a:ext cx="7200800" cy="308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1713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95536" y="260648"/>
            <a:ext cx="8229600" cy="418058"/>
          </a:xfrm>
        </p:spPr>
        <p:txBody>
          <a:bodyPr/>
          <a:lstStyle/>
          <a:p>
            <a:pPr eaLnBrk="1" hangingPunct="1"/>
            <a:r>
              <a:rPr lang="en-GB" altLang="en-US" b="1" dirty="0"/>
              <a:t>In essence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836712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dirty="0">
                <a:cs typeface="Times New Roman" pitchFamily="18" charset="0"/>
              </a:rPr>
              <a:t>Good time management is about: </a:t>
            </a:r>
          </a:p>
          <a:p>
            <a:pPr eaLnBrk="1" hangingPunct="1"/>
            <a:r>
              <a:rPr lang="en-GB" altLang="en-US" sz="2400" dirty="0">
                <a:cs typeface="Times New Roman" pitchFamily="18" charset="0"/>
              </a:rPr>
              <a:t>Allocating </a:t>
            </a:r>
            <a:r>
              <a:rPr lang="en-GB" altLang="en-US" sz="2400" b="1" dirty="0">
                <a:cs typeface="Times New Roman" pitchFamily="18" charset="0"/>
              </a:rPr>
              <a:t>sufficient</a:t>
            </a:r>
            <a:r>
              <a:rPr lang="en-GB" altLang="en-US" sz="2400" dirty="0">
                <a:cs typeface="Times New Roman" pitchFamily="18" charset="0"/>
              </a:rPr>
              <a:t> time for your activities, including time  to study</a:t>
            </a:r>
            <a:endParaRPr lang="en-US" altLang="en-US" sz="2400" dirty="0">
              <a:cs typeface="Times New Roman" pitchFamily="18" charset="0"/>
            </a:endParaRPr>
          </a:p>
          <a:p>
            <a:pPr eaLnBrk="1" hangingPunct="1"/>
            <a:r>
              <a:rPr lang="en-GB" altLang="en-US" sz="2400" dirty="0">
                <a:cs typeface="Times New Roman" pitchFamily="18" charset="0"/>
              </a:rPr>
              <a:t>Using that time </a:t>
            </a:r>
            <a:r>
              <a:rPr lang="en-GB" altLang="en-US" sz="2400" b="1" dirty="0">
                <a:cs typeface="Times New Roman" pitchFamily="18" charset="0"/>
              </a:rPr>
              <a:t>effectively</a:t>
            </a:r>
          </a:p>
          <a:p>
            <a:pPr eaLnBrk="1" hangingPunct="1"/>
            <a:r>
              <a:rPr lang="en-GB" altLang="en-US" sz="2400" b="1" dirty="0">
                <a:cs typeface="Times New Roman" pitchFamily="18" charset="0"/>
              </a:rPr>
              <a:t>Balancing</a:t>
            </a:r>
            <a:r>
              <a:rPr lang="en-GB" altLang="en-US" sz="2400" dirty="0">
                <a:cs typeface="Times New Roman" pitchFamily="18" charset="0"/>
              </a:rPr>
              <a:t> the time requirements of different aspects of your life</a:t>
            </a:r>
            <a:endParaRPr lang="en-US" altLang="en-US" sz="2400" dirty="0">
              <a:cs typeface="Times New Roman" pitchFamily="18" charset="0"/>
            </a:endParaRPr>
          </a:p>
          <a:p>
            <a:pPr eaLnBrk="1" hangingPunct="1"/>
            <a:endParaRPr lang="en-GB" altLang="en-US" dirty="0"/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B9FA9C3E-0FFF-431C-9460-FD687D53653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377952"/>
            <a:ext cx="5220072" cy="348004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27938-73C7-4196-9F4E-1E037D7C5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 b="1" dirty="0"/>
              <a:t>Your time management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CE2EE-146E-4813-BD7E-9B50B4544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003232" cy="3917032"/>
          </a:xfrm>
        </p:spPr>
        <p:txBody>
          <a:bodyPr/>
          <a:lstStyle/>
          <a:p>
            <a:r>
              <a:rPr lang="en-GB" sz="2800" dirty="0"/>
              <a:t>How do you manage your time? </a:t>
            </a:r>
          </a:p>
          <a:p>
            <a:r>
              <a:rPr lang="en-GB" sz="2800" dirty="0"/>
              <a:t>Do you think you are effective?</a:t>
            </a:r>
          </a:p>
          <a:p>
            <a:r>
              <a:rPr lang="en-GB" sz="2800" dirty="0"/>
              <a:t>Do you have any strategies? </a:t>
            </a:r>
          </a:p>
          <a:p>
            <a:r>
              <a:rPr lang="en-GB" sz="2800" dirty="0"/>
              <a:t>Do you use any tools/apps?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2800" dirty="0"/>
              <a:t>Discuss the above with a classmate.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800" dirty="0"/>
              <a:t>Do the </a:t>
            </a:r>
            <a:r>
              <a:rPr lang="en-US" altLang="en-US" sz="1800" b="1" dirty="0"/>
              <a:t>Time Management Quiz! </a:t>
            </a:r>
            <a:r>
              <a:rPr lang="en-US" altLang="en-US" sz="1800" dirty="0">
                <a:hlinkClick r:id="rId2"/>
              </a:rPr>
              <a:t>https://www.mindtools.com/aavjrgg/how-good-is-your-time-management</a:t>
            </a:r>
            <a:r>
              <a:rPr lang="en-US" altLang="en-US" sz="1800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1781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How is Time Management Related to Productivity? - Breeze">
            <a:extLst>
              <a:ext uri="{FF2B5EF4-FFF2-40B4-BE49-F238E27FC236}">
                <a16:creationId xmlns:a16="http://schemas.microsoft.com/office/drawing/2014/main" id="{DAEC6712-B2F7-4A27-B5BC-AB24359D07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6" r="11940"/>
          <a:stretch/>
        </p:blipFill>
        <p:spPr bwMode="auto">
          <a:xfrm>
            <a:off x="3635895" y="1570817"/>
            <a:ext cx="5400601" cy="3828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627938-73C7-4196-9F4E-1E037D7C5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 management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CE2EE-146E-4813-BD7E-9B50B4544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330824" cy="391703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The </a:t>
            </a:r>
            <a:r>
              <a:rPr lang="en-GB" dirty="0" err="1"/>
              <a:t>Einsehower</a:t>
            </a:r>
            <a:r>
              <a:rPr lang="en-GB" dirty="0"/>
              <a:t> method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4 D strategy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Pomodoro technique 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1D7D5D-FD02-452D-ABA2-EEE04566DE6E}"/>
              </a:ext>
            </a:extLst>
          </p:cNvPr>
          <p:cNvSpPr txBox="1"/>
          <p:nvPr/>
        </p:nvSpPr>
        <p:spPr>
          <a:xfrm>
            <a:off x="3995936" y="5428978"/>
            <a:ext cx="532859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Image source: </a:t>
            </a:r>
            <a:r>
              <a:rPr lang="en-GB" sz="900" dirty="0">
                <a:hlinkClick r:id="rId3"/>
              </a:rPr>
              <a:t>https://www.breeze.pm/blog/how-is-time-management-related-to-productivity</a:t>
            </a:r>
            <a:r>
              <a:rPr lang="en-GB" sz="9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80620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21058A-22C4-AA3B-1792-1A758898A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C301D-41E9-777E-D376-B53A8A5CC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 management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CBF7B-71F1-8569-60D8-4543AF27A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114800" cy="377301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First, prepare a list of minimum 10 activities you want/need to do over the next month or so…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We’ll come back to it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6" name="Picture 5" descr="A person biting a pencil in her mouth&#10;&#10;Description automatically generated">
            <a:extLst>
              <a:ext uri="{FF2B5EF4-FFF2-40B4-BE49-F238E27FC236}">
                <a16:creationId xmlns:a16="http://schemas.microsoft.com/office/drawing/2014/main" id="{704895CF-C0F4-2C10-105F-5034999CC2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460"/>
          <a:stretch/>
        </p:blipFill>
        <p:spPr>
          <a:xfrm>
            <a:off x="4786286" y="1524000"/>
            <a:ext cx="4155381" cy="3201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99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264F-3F18-582B-D5B6-D4AC77A22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06/10/2025</a:t>
            </a:fld>
            <a:endParaRPr lang="en-GB"/>
          </a:p>
        </p:txBody>
      </p:sp>
      <p:pic>
        <p:nvPicPr>
          <p:cNvPr id="2050" name="Picture 2" descr="The Eisenhower Matrix: Time and Task Management Made Simple - Luxafor">
            <a:extLst>
              <a:ext uri="{FF2B5EF4-FFF2-40B4-BE49-F238E27FC236}">
                <a16:creationId xmlns:a16="http://schemas.microsoft.com/office/drawing/2014/main" id="{5EA60C58-E38E-CEB9-0993-C36DE0F285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7" y="188641"/>
            <a:ext cx="7345189" cy="550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F76019-6DBD-78EC-2ADC-C9DDCD63AEDE}"/>
              </a:ext>
            </a:extLst>
          </p:cNvPr>
          <p:cNvSpPr txBox="1"/>
          <p:nvPr/>
        </p:nvSpPr>
        <p:spPr>
          <a:xfrm>
            <a:off x="2771800" y="5370082"/>
            <a:ext cx="84976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</a:t>
            </a:r>
            <a:r>
              <a:rPr lang="en-US" sz="1200" dirty="0">
                <a:hlinkClick r:id="rId3"/>
              </a:rPr>
              <a:t>https://luxafor.com/the-eisenhower-matrix/</a:t>
            </a:r>
            <a:r>
              <a:rPr lang="en-US" sz="1600" dirty="0"/>
              <a:t>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27579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US" altLang="en-US" b="1" dirty="0"/>
              <a:t>Eisenhower Matrix</a:t>
            </a:r>
            <a:endParaRPr lang="en-GB" alt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3F210-377F-4C3B-AC52-F0F82A7ADE3C}"/>
              </a:ext>
            </a:extLst>
          </p:cNvPr>
          <p:cNvSpPr txBox="1"/>
          <p:nvPr/>
        </p:nvSpPr>
        <p:spPr>
          <a:xfrm>
            <a:off x="611560" y="1844824"/>
            <a:ext cx="813690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Watch this video </a:t>
            </a:r>
          </a:p>
          <a:p>
            <a:pPr algn="ctr"/>
            <a:r>
              <a:rPr lang="en-GB" sz="2800" b="1" i="0" dirty="0">
                <a:solidFill>
                  <a:srgbClr val="0F0F0F"/>
                </a:solidFill>
                <a:effectLst/>
                <a:hlinkClick r:id="rId2"/>
              </a:rPr>
              <a:t>The Eisenhower matrix: How to manage your tasks with EISENHOWER</a:t>
            </a:r>
            <a:endParaRPr lang="en-GB" sz="2800" b="1" i="0" dirty="0">
              <a:solidFill>
                <a:srgbClr val="0F0F0F"/>
              </a:solidFill>
              <a:effectLst/>
            </a:endParaRPr>
          </a:p>
          <a:p>
            <a:pPr algn="ctr"/>
            <a:r>
              <a:rPr lang="en-GB" sz="2800" dirty="0"/>
              <a:t>(2.5 mins) </a:t>
            </a:r>
          </a:p>
          <a:p>
            <a:endParaRPr lang="en-GB" sz="2800" b="1" dirty="0">
              <a:solidFill>
                <a:srgbClr val="0F0F0F"/>
              </a:solidFill>
              <a:latin typeface="Roboto" panose="02000000000000000000" pitchFamily="2" charset="0"/>
            </a:endParaRP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815171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>
          <a:xfrm>
            <a:off x="457200" y="-29909"/>
            <a:ext cx="8229600" cy="1143000"/>
          </a:xfrm>
        </p:spPr>
        <p:txBody>
          <a:bodyPr lIns="0" tIns="0" rIns="0"/>
          <a:lstStyle/>
          <a:p>
            <a:pPr eaLnBrk="1" hangingPunct="1"/>
            <a:r>
              <a:rPr lang="en-US" altLang="en-US" b="1" dirty="0"/>
              <a:t>Eisenhower Matrix Activity</a:t>
            </a:r>
            <a:endParaRPr lang="en-GB" alt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3F210-377F-4C3B-AC52-F0F82A7ADE3C}"/>
              </a:ext>
            </a:extLst>
          </p:cNvPr>
          <p:cNvSpPr txBox="1"/>
          <p:nvPr/>
        </p:nvSpPr>
        <p:spPr>
          <a:xfrm>
            <a:off x="395536" y="1052736"/>
            <a:ext cx="813690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Now use the Eisenhower Matrix template (available on Moodle) or draw the below on a piece of paper to prioritise the activities you listed earlier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73420C-08A4-8824-C6A2-F8735C28FF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346" b="2659"/>
          <a:stretch/>
        </p:blipFill>
        <p:spPr>
          <a:xfrm>
            <a:off x="971600" y="2348880"/>
            <a:ext cx="6840760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982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740A8E-E107-0D6D-5FE9-7F97819CB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61C80-1A12-480B-E7ED-6AE78311F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268759"/>
            <a:ext cx="8229600" cy="3384377"/>
          </a:xfrm>
        </p:spPr>
        <p:txBody>
          <a:bodyPr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Based on the Eisenhower matrix but can also be used separately.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 ideas: </a:t>
            </a:r>
          </a:p>
          <a:p>
            <a:pPr>
              <a:lnSpc>
                <a:spcPct val="160000"/>
              </a:lnSpc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De-commitment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ditch/drop it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– identify things that do not really need doing right now and abandon these, 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example: unproductive meetings</a:t>
            </a:r>
          </a:p>
          <a:p>
            <a:pPr>
              <a:lnSpc>
                <a:spcPct val="160000"/>
              </a:lnSpc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Deferment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delay it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– putting things off until after assignments have been completed, 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example: redecorating the kitchen or socialising.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B23B29-DD53-0286-536F-5965FBC8B111}"/>
              </a:ext>
            </a:extLst>
          </p:cNvPr>
          <p:cNvSpPr txBox="1"/>
          <p:nvPr/>
        </p:nvSpPr>
        <p:spPr>
          <a:xfrm>
            <a:off x="7020272" y="5363924"/>
            <a:ext cx="39604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Moore et al (2010, p141)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EC7E097-7164-AA4E-A4B7-8D0A75C2B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7139"/>
            <a:ext cx="8229600" cy="1143000"/>
          </a:xfrm>
        </p:spPr>
        <p:txBody>
          <a:bodyPr/>
          <a:lstStyle/>
          <a:p>
            <a:r>
              <a:rPr lang="en-GB" b="1" dirty="0"/>
              <a:t>4D Strategy </a:t>
            </a:r>
          </a:p>
        </p:txBody>
      </p:sp>
    </p:spTree>
    <p:extLst>
      <p:ext uri="{BB962C8B-B14F-4D97-AF65-F5344CB8AC3E}">
        <p14:creationId xmlns:p14="http://schemas.microsoft.com/office/powerpoint/2010/main" val="4093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C1B543-B47A-3A90-B897-4F9B0C468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5EB98-9C4E-7490-10DC-76C34119C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96753"/>
            <a:ext cx="8301608" cy="3456384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Downgrading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– do things to a less than perfect standard, 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example: get your assignment/work report done 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time 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rather than perfect and late. </a:t>
            </a:r>
          </a:p>
          <a:p>
            <a:pPr>
              <a:lnSpc>
                <a:spcPct val="160000"/>
              </a:lnSpc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Delegation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– ask others for help to do things you previously felt were your responsibility, 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example: household chores.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B889EA-9E6E-1BC2-A2A2-D7413E449F27}"/>
              </a:ext>
            </a:extLst>
          </p:cNvPr>
          <p:cNvSpPr txBox="1"/>
          <p:nvPr/>
        </p:nvSpPr>
        <p:spPr>
          <a:xfrm>
            <a:off x="108012" y="4221088"/>
            <a:ext cx="9035988" cy="338554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When planning the next 10 weeks, think about these 4Ds, manage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precious time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effectively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89803D-91F5-4C8E-535D-51637ABFFD4F}"/>
              </a:ext>
            </a:extLst>
          </p:cNvPr>
          <p:cNvSpPr txBox="1"/>
          <p:nvPr/>
        </p:nvSpPr>
        <p:spPr>
          <a:xfrm>
            <a:off x="7020272" y="5363924"/>
            <a:ext cx="39604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Moore et al (2010, p141)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45B9D43-9774-7CFB-8D0D-19D91DBFD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7139"/>
            <a:ext cx="8229600" cy="1143000"/>
          </a:xfrm>
        </p:spPr>
        <p:txBody>
          <a:bodyPr/>
          <a:lstStyle/>
          <a:p>
            <a:r>
              <a:rPr lang="en-GB" b="1" dirty="0"/>
              <a:t>4D Strategy </a:t>
            </a:r>
          </a:p>
        </p:txBody>
      </p:sp>
    </p:spTree>
    <p:extLst>
      <p:ext uri="{BB962C8B-B14F-4D97-AF65-F5344CB8AC3E}">
        <p14:creationId xmlns:p14="http://schemas.microsoft.com/office/powerpoint/2010/main" val="257675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14275-7925-4203-BF2B-CD29B339C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Pomodoro technique </a:t>
            </a:r>
            <a:br>
              <a:rPr lang="en-GB" dirty="0"/>
            </a:br>
            <a:endParaRPr lang="en-GB" dirty="0"/>
          </a:p>
        </p:txBody>
      </p:sp>
      <p:pic>
        <p:nvPicPr>
          <p:cNvPr id="4098" name="Picture 2" descr="pomodoro technique">
            <a:extLst>
              <a:ext uri="{FF2B5EF4-FFF2-40B4-BE49-F238E27FC236}">
                <a16:creationId xmlns:a16="http://schemas.microsoft.com/office/drawing/2014/main" id="{0A37408B-412E-4EE3-ACF7-E3168CF2A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1133872"/>
            <a:ext cx="9180512" cy="4590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FAF2E3-1AD5-4208-A9B6-59AE4752DDAF}"/>
              </a:ext>
            </a:extLst>
          </p:cNvPr>
          <p:cNvSpPr txBox="1"/>
          <p:nvPr/>
        </p:nvSpPr>
        <p:spPr>
          <a:xfrm>
            <a:off x="5710066" y="5508684"/>
            <a:ext cx="345638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Image source: </a:t>
            </a:r>
            <a:r>
              <a:rPr lang="en-GB" sz="800" dirty="0">
                <a:hlinkClick r:id="rId4"/>
              </a:rPr>
              <a:t>https://www.getclockwise.com/blog/pomodoro-technique</a:t>
            </a:r>
            <a:r>
              <a:rPr lang="en-GB" sz="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629968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14275-7925-4203-BF2B-CD29B339C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Pomodoro technique </a:t>
            </a:r>
            <a:br>
              <a:rPr lang="en-GB" dirty="0"/>
            </a:br>
            <a:endParaRPr lang="en-GB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3A62F644-1A28-4406-921D-CAC4EBBDA3CD}"/>
              </a:ext>
            </a:extLst>
          </p:cNvPr>
          <p:cNvSpPr/>
          <p:nvPr/>
        </p:nvSpPr>
        <p:spPr>
          <a:xfrm>
            <a:off x="1034653" y="2129108"/>
            <a:ext cx="7292401" cy="2879724"/>
          </a:xfrm>
          <a:prstGeom prst="rightArrow">
            <a:avLst/>
          </a:prstGeom>
          <a:solidFill>
            <a:srgbClr val="F2C076"/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7AC748E-01F8-422D-A144-F88EE792544C}"/>
              </a:ext>
            </a:extLst>
          </p:cNvPr>
          <p:cNvSpPr/>
          <p:nvPr/>
        </p:nvSpPr>
        <p:spPr>
          <a:xfrm>
            <a:off x="283085" y="2997191"/>
            <a:ext cx="1175045" cy="1151889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rgbClr val="C0000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25mins Focused Study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D1874B3-0223-46BD-96FD-A431508C02AB}"/>
              </a:ext>
            </a:extLst>
          </p:cNvPr>
          <p:cNvSpPr/>
          <p:nvPr/>
        </p:nvSpPr>
        <p:spPr>
          <a:xfrm>
            <a:off x="1665157" y="3158282"/>
            <a:ext cx="894878" cy="872808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chemeClr val="accent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5 mins break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15F8122-6DB4-4ECF-9627-E3CF7F173788}"/>
              </a:ext>
            </a:extLst>
          </p:cNvPr>
          <p:cNvSpPr/>
          <p:nvPr/>
        </p:nvSpPr>
        <p:spPr>
          <a:xfrm>
            <a:off x="2735043" y="2997191"/>
            <a:ext cx="1175045" cy="1151889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rgbClr val="C0000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25mins Focused Study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5B5178A-7C07-4E8C-BCA4-1728AE3D4632}"/>
              </a:ext>
            </a:extLst>
          </p:cNvPr>
          <p:cNvSpPr/>
          <p:nvPr/>
        </p:nvSpPr>
        <p:spPr>
          <a:xfrm>
            <a:off x="4112220" y="3159916"/>
            <a:ext cx="875555" cy="872808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chemeClr val="accent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5 mins break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5B6109A-C430-4406-AD52-764DADB4E6CB}"/>
              </a:ext>
            </a:extLst>
          </p:cNvPr>
          <p:cNvSpPr/>
          <p:nvPr/>
        </p:nvSpPr>
        <p:spPr>
          <a:xfrm>
            <a:off x="5173426" y="2997191"/>
            <a:ext cx="1175045" cy="1151889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rgbClr val="C0000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25mins Focused Study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8F7BD1D-F436-49A7-A6B8-DCC3759368F8}"/>
              </a:ext>
            </a:extLst>
          </p:cNvPr>
          <p:cNvSpPr/>
          <p:nvPr/>
        </p:nvSpPr>
        <p:spPr>
          <a:xfrm>
            <a:off x="6554333" y="3126524"/>
            <a:ext cx="928240" cy="859412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chemeClr val="accent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5 mins break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8D9AE5E-042D-492B-B4DE-AC3BB5B66546}"/>
              </a:ext>
            </a:extLst>
          </p:cNvPr>
          <p:cNvSpPr/>
          <p:nvPr/>
        </p:nvSpPr>
        <p:spPr>
          <a:xfrm>
            <a:off x="7685870" y="3034870"/>
            <a:ext cx="1175045" cy="1114210"/>
          </a:xfrm>
          <a:custGeom>
            <a:avLst/>
            <a:gdLst>
              <a:gd name="connsiteX0" fmla="*/ 0 w 1175045"/>
              <a:gd name="connsiteY0" fmla="*/ 191985 h 1151889"/>
              <a:gd name="connsiteX1" fmla="*/ 191985 w 1175045"/>
              <a:gd name="connsiteY1" fmla="*/ 0 h 1151889"/>
              <a:gd name="connsiteX2" fmla="*/ 983060 w 1175045"/>
              <a:gd name="connsiteY2" fmla="*/ 0 h 1151889"/>
              <a:gd name="connsiteX3" fmla="*/ 1175045 w 1175045"/>
              <a:gd name="connsiteY3" fmla="*/ 191985 h 1151889"/>
              <a:gd name="connsiteX4" fmla="*/ 1175045 w 1175045"/>
              <a:gd name="connsiteY4" fmla="*/ 959904 h 1151889"/>
              <a:gd name="connsiteX5" fmla="*/ 983060 w 1175045"/>
              <a:gd name="connsiteY5" fmla="*/ 1151889 h 1151889"/>
              <a:gd name="connsiteX6" fmla="*/ 191985 w 1175045"/>
              <a:gd name="connsiteY6" fmla="*/ 1151889 h 1151889"/>
              <a:gd name="connsiteX7" fmla="*/ 0 w 1175045"/>
              <a:gd name="connsiteY7" fmla="*/ 959904 h 1151889"/>
              <a:gd name="connsiteX8" fmla="*/ 0 w 1175045"/>
              <a:gd name="connsiteY8" fmla="*/ 191985 h 115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5045" h="1151889">
                <a:moveTo>
                  <a:pt x="0" y="191985"/>
                </a:moveTo>
                <a:cubicBezTo>
                  <a:pt x="0" y="85955"/>
                  <a:pt x="85955" y="0"/>
                  <a:pt x="191985" y="0"/>
                </a:cubicBezTo>
                <a:lnTo>
                  <a:pt x="983060" y="0"/>
                </a:lnTo>
                <a:cubicBezTo>
                  <a:pt x="1089090" y="0"/>
                  <a:pt x="1175045" y="85955"/>
                  <a:pt x="1175045" y="191985"/>
                </a:cubicBezTo>
                <a:lnTo>
                  <a:pt x="1175045" y="959904"/>
                </a:lnTo>
                <a:cubicBezTo>
                  <a:pt x="1175045" y="1065934"/>
                  <a:pt x="1089090" y="1151889"/>
                  <a:pt x="983060" y="1151889"/>
                </a:cubicBezTo>
                <a:lnTo>
                  <a:pt x="191985" y="1151889"/>
                </a:lnTo>
                <a:cubicBezTo>
                  <a:pt x="85955" y="1151889"/>
                  <a:pt x="0" y="1065934"/>
                  <a:pt x="0" y="959904"/>
                </a:cubicBezTo>
                <a:lnTo>
                  <a:pt x="0" y="191985"/>
                </a:lnTo>
                <a:close/>
              </a:path>
            </a:pathLst>
          </a:custGeom>
          <a:solidFill>
            <a:srgbClr val="C0000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621" tIns="128621" rIns="128621" bIns="12862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25mins Focused Study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8DD940-F59B-4871-B4CD-6021D9A64EA6}"/>
              </a:ext>
            </a:extLst>
          </p:cNvPr>
          <p:cNvSpPr/>
          <p:nvPr/>
        </p:nvSpPr>
        <p:spPr>
          <a:xfrm>
            <a:off x="283085" y="955964"/>
            <a:ext cx="8549566" cy="960867"/>
          </a:xfrm>
          <a:prstGeom prst="rect">
            <a:avLst/>
          </a:prstGeom>
          <a:solidFill>
            <a:srgbClr val="F2C076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Burroughs (2019, p102) outlines the </a:t>
            </a: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Pomodoro Technique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 time management technique developed by France Cirillo, an Italian student in the 1980s. 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4AEAF68-DEAF-4097-8C97-3EEF02787C5B}"/>
              </a:ext>
            </a:extLst>
          </p:cNvPr>
          <p:cNvSpPr txBox="1"/>
          <p:nvPr/>
        </p:nvSpPr>
        <p:spPr>
          <a:xfrm>
            <a:off x="387458" y="2049254"/>
            <a:ext cx="4836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 does the Pomodoro Technique involve?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7574253-5B32-404A-988B-6638C5A7EBC0}"/>
              </a:ext>
            </a:extLst>
          </p:cNvPr>
          <p:cNvSpPr txBox="1"/>
          <p:nvPr/>
        </p:nvSpPr>
        <p:spPr>
          <a:xfrm>
            <a:off x="71500" y="5019305"/>
            <a:ext cx="9001000" cy="1015663"/>
          </a:xfrm>
          <a:prstGeom prst="rect">
            <a:avLst/>
          </a:prstGeom>
          <a:solidFill>
            <a:srgbClr val="F2C076"/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Cirillo found that by focusing completely for just 25mins at a time, followed by a 5 mins break, he was able to be more productive, in four cycles than in 4 hours of his usual study time. </a:t>
            </a:r>
          </a:p>
        </p:txBody>
      </p:sp>
    </p:spTree>
    <p:extLst>
      <p:ext uri="{BB962C8B-B14F-4D97-AF65-F5344CB8AC3E}">
        <p14:creationId xmlns:p14="http://schemas.microsoft.com/office/powerpoint/2010/main" val="391897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4" grpId="0" animBg="1"/>
      <p:bldP spid="15" grpId="0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14275-7925-4203-BF2B-CD29B339C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Pomodoro technique </a:t>
            </a:r>
            <a:br>
              <a:rPr lang="en-GB" dirty="0"/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7279C2-F6E6-02C2-8104-B7EDD4DFE770}"/>
              </a:ext>
            </a:extLst>
          </p:cNvPr>
          <p:cNvSpPr txBox="1"/>
          <p:nvPr/>
        </p:nvSpPr>
        <p:spPr>
          <a:xfrm>
            <a:off x="827584" y="1801167"/>
            <a:ext cx="7248260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Watch this video about the </a:t>
            </a:r>
          </a:p>
          <a:p>
            <a:pPr algn="ctr"/>
            <a:r>
              <a:rPr lang="en-GB" sz="2800" b="1" dirty="0">
                <a:hlinkClick r:id="rId3"/>
              </a:rPr>
              <a:t>The Pomodoro® Technique – YouTube</a:t>
            </a:r>
            <a:r>
              <a:rPr lang="en-GB" sz="2800" b="1" dirty="0"/>
              <a:t> </a:t>
            </a:r>
          </a:p>
          <a:p>
            <a:pPr algn="ctr"/>
            <a:r>
              <a:rPr lang="en-GB" sz="2800" dirty="0"/>
              <a:t>(2 mins)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48497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0424" name="Rectangle 700423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0426" name="Freeform: Shape 700425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72088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82601" y="643467"/>
            <a:ext cx="3465438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eaLnBrk="1" hangingPunct="1">
              <a:lnSpc>
                <a:spcPct val="90000"/>
              </a:lnSpc>
              <a:spcAft>
                <a:spcPts val="800"/>
              </a:spcAft>
            </a:pPr>
            <a:r>
              <a:rPr lang="en-US" altLang="en-US" sz="2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Make a study plan </a:t>
            </a:r>
            <a:br>
              <a:rPr lang="en-US" altLang="en-US" sz="2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altLang="en-US" sz="2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Each week you will have </a:t>
            </a:r>
            <a:r>
              <a:rPr lang="en-US" sz="2400" u="sng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8 hours</a:t>
            </a:r>
            <a:r>
              <a:rPr lang="en-US" sz="24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of classes and will need another 8 hours of independent reading/ research/ writing. </a:t>
            </a:r>
            <a:br>
              <a:rPr lang="en-US" sz="24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24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24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Think about </a:t>
            </a:r>
            <a:r>
              <a:rPr lang="en-US" sz="24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when</a:t>
            </a:r>
            <a:r>
              <a:rPr lang="en-US" sz="24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and </a:t>
            </a:r>
            <a:r>
              <a:rPr lang="en-US" sz="24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how</a:t>
            </a:r>
            <a:r>
              <a:rPr lang="en-US" sz="24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you will fit study into your life. </a:t>
            </a:r>
            <a:br>
              <a:rPr lang="en-US" sz="27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altLang="en-US" sz="27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00419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0096234"/>
              </p:ext>
            </p:extLst>
          </p:nvPr>
        </p:nvGraphicFramePr>
        <p:xfrm>
          <a:off x="4961330" y="1124744"/>
          <a:ext cx="3706713" cy="3748842"/>
        </p:xfrm>
        <a:graphic>
          <a:graphicData uri="http://schemas.openxmlformats.org/drawingml/2006/table">
            <a:tbl>
              <a:tblPr firstRow="1" bandRow="1"/>
              <a:tblGrid>
                <a:gridCol w="3169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33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69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0334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2212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033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1696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0334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1696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40334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172399"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Monday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Tuesday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Wednesday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Thursday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Friday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3384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6254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7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21292" marR="21292" marT="21295" marB="2129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7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1292" marR="21292" marT="21295" marB="2129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065805F-47C9-F7A7-DC6A-CDB8D36343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86" y="5709209"/>
            <a:ext cx="9146286" cy="1149077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84B982-A5A2-5522-9D82-D35C29FDFE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>
            <a:extLst>
              <a:ext uri="{FF2B5EF4-FFF2-40B4-BE49-F238E27FC236}">
                <a16:creationId xmlns:a16="http://schemas.microsoft.com/office/drawing/2014/main" id="{6483D94D-EE3E-E9DE-886D-98A4DE2D9E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5844"/>
            <a:ext cx="8229600" cy="1143000"/>
          </a:xfrm>
        </p:spPr>
        <p:txBody>
          <a:bodyPr lIns="0" tIns="0" rIns="0"/>
          <a:lstStyle/>
          <a:p>
            <a:pPr eaLnBrk="1" hangingPunct="1"/>
            <a:r>
              <a:rPr lang="en-US" altLang="en-US" b="1" dirty="0"/>
              <a:t>More tips…</a:t>
            </a:r>
            <a:endParaRPr lang="en-GB" alt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E92E3E-8AFF-EA73-BF62-A2E72F609B1C}"/>
              </a:ext>
            </a:extLst>
          </p:cNvPr>
          <p:cNvSpPr txBox="1"/>
          <p:nvPr/>
        </p:nvSpPr>
        <p:spPr>
          <a:xfrm>
            <a:off x="457200" y="1206644"/>
            <a:ext cx="850728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B13138-6766-3556-CCC1-68445FBB0286}"/>
              </a:ext>
            </a:extLst>
          </p:cNvPr>
          <p:cNvSpPr txBox="1"/>
          <p:nvPr/>
        </p:nvSpPr>
        <p:spPr>
          <a:xfrm>
            <a:off x="683568" y="2160751"/>
            <a:ext cx="77768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Watch this video: </a:t>
            </a:r>
          </a:p>
          <a:p>
            <a:pPr algn="ctr"/>
            <a:r>
              <a:rPr lang="en-GB" sz="2800" b="1" dirty="0">
                <a:hlinkClick r:id="rId2"/>
              </a:rPr>
              <a:t>How I Manage My Time - 10 Time Management Tips </a:t>
            </a:r>
            <a:endParaRPr lang="en-GB" sz="2800" b="1" dirty="0"/>
          </a:p>
          <a:p>
            <a:pPr algn="ctr"/>
            <a:r>
              <a:rPr lang="en-GB" sz="2800" dirty="0"/>
              <a:t>(12 mins) </a:t>
            </a:r>
          </a:p>
        </p:txBody>
      </p:sp>
    </p:spTree>
    <p:extLst>
      <p:ext uri="{BB962C8B-B14F-4D97-AF65-F5344CB8AC3E}">
        <p14:creationId xmlns:p14="http://schemas.microsoft.com/office/powerpoint/2010/main" val="2652820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>
          <a:xfrm>
            <a:off x="457200" y="55844"/>
            <a:ext cx="8229600" cy="1143000"/>
          </a:xfrm>
        </p:spPr>
        <p:txBody>
          <a:bodyPr lIns="0" tIns="0" rIns="0"/>
          <a:lstStyle/>
          <a:p>
            <a:pPr eaLnBrk="1" hangingPunct="1"/>
            <a:r>
              <a:rPr lang="en-US" altLang="en-US" b="1" dirty="0"/>
              <a:t>Other resources</a:t>
            </a:r>
            <a:endParaRPr lang="en-GB" alt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3F210-377F-4C3B-AC52-F0F82A7ADE3C}"/>
              </a:ext>
            </a:extLst>
          </p:cNvPr>
          <p:cNvSpPr txBox="1"/>
          <p:nvPr/>
        </p:nvSpPr>
        <p:spPr>
          <a:xfrm>
            <a:off x="457200" y="1206644"/>
            <a:ext cx="850728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 are a lot of resources (templates, reading materials and videos) on Moodle so please explore them in your independent study time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2052" name="Picture 4" descr="Payments to UWTSD | University of Wales Trinity Saint David">
            <a:extLst>
              <a:ext uri="{FF2B5EF4-FFF2-40B4-BE49-F238E27FC236}">
                <a16:creationId xmlns:a16="http://schemas.microsoft.com/office/drawing/2014/main" id="{4EA30A62-2173-85EB-0651-C6D6E99DDB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8" r="5150"/>
          <a:stretch/>
        </p:blipFill>
        <p:spPr bwMode="auto">
          <a:xfrm>
            <a:off x="0" y="2806502"/>
            <a:ext cx="9144001" cy="2926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47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0FCA55-E50D-F3B1-EFBF-2C137E7DDF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9DB84-95C2-D133-65D7-CBE6AA6FE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4777739"/>
            <a:ext cx="2564242" cy="1412119"/>
          </a:xfrm>
        </p:spPr>
        <p:txBody>
          <a:bodyPr>
            <a:normAutofit/>
          </a:bodyPr>
          <a:lstStyle/>
          <a:p>
            <a:r>
              <a:rPr lang="en-GB" sz="4200" b="1"/>
              <a:t>Recap</a:t>
            </a:r>
          </a:p>
        </p:txBody>
      </p:sp>
      <p:pic>
        <p:nvPicPr>
          <p:cNvPr id="6" name="Picture 5" descr="A person wearing glasses and a grey sweater&#10;&#10;Description automatically generated">
            <a:extLst>
              <a:ext uri="{FF2B5EF4-FFF2-40B4-BE49-F238E27FC236}">
                <a16:creationId xmlns:a16="http://schemas.microsoft.com/office/drawing/2014/main" id="{B937AB9E-FB47-2C52-D8D6-531BD63E61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45"/>
          <a:stretch/>
        </p:blipFill>
        <p:spPr>
          <a:xfrm>
            <a:off x="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onnsiteX0" fmla="*/ 0 w 1371600"/>
              <a:gd name="connsiteY0" fmla="*/ 0 h 13716"/>
              <a:gd name="connsiteX1" fmla="*/ 685800 w 1371600"/>
              <a:gd name="connsiteY1" fmla="*/ 0 h 13716"/>
              <a:gd name="connsiteX2" fmla="*/ 1371600 w 1371600"/>
              <a:gd name="connsiteY2" fmla="*/ 0 h 13716"/>
              <a:gd name="connsiteX3" fmla="*/ 1371600 w 1371600"/>
              <a:gd name="connsiteY3" fmla="*/ 13716 h 13716"/>
              <a:gd name="connsiteX4" fmla="*/ 713232 w 1371600"/>
              <a:gd name="connsiteY4" fmla="*/ 13716 h 13716"/>
              <a:gd name="connsiteX5" fmla="*/ 0 w 1371600"/>
              <a:gd name="connsiteY5" fmla="*/ 13716 h 13716"/>
              <a:gd name="connsiteX6" fmla="*/ 0 w 1371600"/>
              <a:gd name="connsiteY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127" y="2892"/>
                  <a:pt x="1371229" y="8681"/>
                  <a:pt x="1371600" y="13716"/>
                </a:cubicBezTo>
                <a:cubicBezTo>
                  <a:pt x="1107995" y="21892"/>
                  <a:pt x="1033361" y="28370"/>
                  <a:pt x="713232" y="13716"/>
                </a:cubicBezTo>
                <a:cubicBezTo>
                  <a:pt x="393103" y="-938"/>
                  <a:pt x="289343" y="38649"/>
                  <a:pt x="0" y="13716"/>
                </a:cubicBezTo>
                <a:cubicBezTo>
                  <a:pt x="227" y="7219"/>
                  <a:pt x="197" y="5990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228" y="6235"/>
                  <a:pt x="1371259" y="10206"/>
                  <a:pt x="1371600" y="13716"/>
                </a:cubicBezTo>
                <a:cubicBezTo>
                  <a:pt x="1176823" y="-5981"/>
                  <a:pt x="900830" y="5417"/>
                  <a:pt x="713232" y="13716"/>
                </a:cubicBezTo>
                <a:cubicBezTo>
                  <a:pt x="525634" y="22015"/>
                  <a:pt x="282837" y="1152"/>
                  <a:pt x="0" y="13716"/>
                </a:cubicBezTo>
                <a:cubicBezTo>
                  <a:pt x="596" y="8712"/>
                  <a:pt x="320" y="342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E9C03-7BDF-8A02-EB26-930657270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0720" y="4777739"/>
            <a:ext cx="5637278" cy="1891621"/>
          </a:xfrm>
        </p:spPr>
        <p:txBody>
          <a:bodyPr anchor="ctr">
            <a:normAutofit/>
          </a:bodyPr>
          <a:lstStyle/>
          <a:p>
            <a:endParaRPr lang="en-GB" sz="1900" dirty="0"/>
          </a:p>
          <a:p>
            <a:r>
              <a:rPr lang="en-GB" sz="2400" dirty="0"/>
              <a:t>Which of the methods you learnt about today did you like best? </a:t>
            </a:r>
          </a:p>
          <a:p>
            <a:r>
              <a:rPr lang="en-GB" sz="2400" dirty="0"/>
              <a:t>Why? 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46960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C13C46-FBA2-7E28-D475-663F45C987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77B08C-1B0A-7A6F-A203-E4772D8FA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095657-F512-1FBA-BE10-FF4DA0FB6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235" y="4777739"/>
            <a:ext cx="2974519" cy="1603589"/>
          </a:xfrm>
        </p:spPr>
        <p:txBody>
          <a:bodyPr>
            <a:normAutofit/>
          </a:bodyPr>
          <a:lstStyle/>
          <a:p>
            <a:r>
              <a:rPr lang="en-GB" sz="4200" b="1" dirty="0"/>
              <a:t>Worksheet activity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DAC233-08CB-5DB3-6FBD-EBAC4C46E4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1" b="2371"/>
          <a:stretch/>
        </p:blipFill>
        <p:spPr>
          <a:xfrm>
            <a:off x="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0570F323-D8D1-BE1A-2F1F-6A70FB2B3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onnsiteX0" fmla="*/ 0 w 1371600"/>
              <a:gd name="connsiteY0" fmla="*/ 0 h 13716"/>
              <a:gd name="connsiteX1" fmla="*/ 685800 w 1371600"/>
              <a:gd name="connsiteY1" fmla="*/ 0 h 13716"/>
              <a:gd name="connsiteX2" fmla="*/ 1371600 w 1371600"/>
              <a:gd name="connsiteY2" fmla="*/ 0 h 13716"/>
              <a:gd name="connsiteX3" fmla="*/ 1371600 w 1371600"/>
              <a:gd name="connsiteY3" fmla="*/ 13716 h 13716"/>
              <a:gd name="connsiteX4" fmla="*/ 713232 w 1371600"/>
              <a:gd name="connsiteY4" fmla="*/ 13716 h 13716"/>
              <a:gd name="connsiteX5" fmla="*/ 0 w 1371600"/>
              <a:gd name="connsiteY5" fmla="*/ 13716 h 13716"/>
              <a:gd name="connsiteX6" fmla="*/ 0 w 1371600"/>
              <a:gd name="connsiteY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127" y="2892"/>
                  <a:pt x="1371229" y="8681"/>
                  <a:pt x="1371600" y="13716"/>
                </a:cubicBezTo>
                <a:cubicBezTo>
                  <a:pt x="1107995" y="21892"/>
                  <a:pt x="1033361" y="28370"/>
                  <a:pt x="713232" y="13716"/>
                </a:cubicBezTo>
                <a:cubicBezTo>
                  <a:pt x="393103" y="-938"/>
                  <a:pt x="289343" y="38649"/>
                  <a:pt x="0" y="13716"/>
                </a:cubicBezTo>
                <a:cubicBezTo>
                  <a:pt x="227" y="7219"/>
                  <a:pt x="197" y="5990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228" y="6235"/>
                  <a:pt x="1371259" y="10206"/>
                  <a:pt x="1371600" y="13716"/>
                </a:cubicBezTo>
                <a:cubicBezTo>
                  <a:pt x="1176823" y="-5981"/>
                  <a:pt x="900830" y="5417"/>
                  <a:pt x="713232" y="13716"/>
                </a:cubicBezTo>
                <a:cubicBezTo>
                  <a:pt x="525634" y="22015"/>
                  <a:pt x="282837" y="1152"/>
                  <a:pt x="0" y="13716"/>
                </a:cubicBezTo>
                <a:cubicBezTo>
                  <a:pt x="596" y="8712"/>
                  <a:pt x="320" y="342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E7818-BB02-A5A3-B18D-2C17329C0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0720" y="4777739"/>
            <a:ext cx="5637278" cy="1891621"/>
          </a:xfrm>
        </p:spPr>
        <p:txBody>
          <a:bodyPr anchor="ctr">
            <a:normAutofit/>
          </a:bodyPr>
          <a:lstStyle/>
          <a:p>
            <a:endParaRPr lang="en-GB" sz="1900" dirty="0"/>
          </a:p>
          <a:p>
            <a:r>
              <a:rPr lang="en-GB" sz="2400" dirty="0"/>
              <a:t>Now go to Week 1 Worksheet </a:t>
            </a:r>
          </a:p>
          <a:p>
            <a:pPr marL="0" indent="0">
              <a:buNone/>
            </a:pPr>
            <a:r>
              <a:rPr lang="en-GB" sz="2400" dirty="0"/>
              <a:t>    and do activities 4-7 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537683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77564-23A8-4DAB-A0FF-691CEAEC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 b="1"/>
              <a:t>References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E0CE-8F37-40AE-82FE-3D69732F2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900" dirty="0">
                <a:ea typeface="Calibri" panose="020F0502020204030204" pitchFamily="34" charset="0"/>
                <a:cs typeface="Arial" panose="020B0604020202020204" pitchFamily="34" charset="0"/>
              </a:rPr>
              <a:t>Cameron, S. (2008) </a:t>
            </a:r>
            <a:r>
              <a:rPr lang="en-GB" sz="1900" i="1" dirty="0">
                <a:ea typeface="Calibri" panose="020F0502020204030204" pitchFamily="34" charset="0"/>
                <a:cs typeface="Arial" panose="020B0604020202020204" pitchFamily="34" charset="0"/>
              </a:rPr>
              <a:t>The Business Student's Handbook: Skills For Study And Employment.</a:t>
            </a:r>
            <a:r>
              <a:rPr lang="en-GB" sz="1900" dirty="0">
                <a:ea typeface="Calibri" panose="020F0502020204030204" pitchFamily="34" charset="0"/>
                <a:cs typeface="Arial" panose="020B0604020202020204" pitchFamily="34" charset="0"/>
              </a:rPr>
              <a:t> Fourth </a:t>
            </a:r>
            <a:r>
              <a:rPr lang="en-GB" sz="1900" dirty="0" err="1"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1900" dirty="0">
                <a:ea typeface="Calibri" panose="020F0502020204030204" pitchFamily="34" charset="0"/>
                <a:cs typeface="Arial" panose="020B0604020202020204" pitchFamily="34" charset="0"/>
              </a:rPr>
              <a:t>. Harlow: Pearson Education.</a:t>
            </a:r>
            <a:endParaRPr lang="en-GB" sz="1900" i="1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19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McPherson, F (2018) </a:t>
            </a:r>
            <a:r>
              <a:rPr lang="en-GB" sz="19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Effective Notetaking</a:t>
            </a: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Wellington: </a:t>
            </a:r>
            <a:r>
              <a:rPr lang="en-GB" sz="19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Wayz</a:t>
            </a: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Press</a:t>
            </a:r>
          </a:p>
          <a:p>
            <a:pPr marL="0" indent="0">
              <a:spcBef>
                <a:spcPts val="0"/>
              </a:spcBef>
              <a:buNone/>
            </a:pPr>
            <a:endParaRPr lang="en-GB" sz="19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900" dirty="0">
                <a:cs typeface="Arial" panose="020B0604020202020204" pitchFamily="34" charset="0"/>
              </a:rPr>
              <a:t>Moore, S., Colin, N., Murphy, M., and Connolly, C. (2010) </a:t>
            </a:r>
            <a:r>
              <a:rPr lang="en-GB" sz="1900" i="1" dirty="0">
                <a:cs typeface="Arial" panose="020B0604020202020204" pitchFamily="34" charset="0"/>
              </a:rPr>
              <a:t>The Ultimate Study Skills Handbook</a:t>
            </a:r>
            <a:r>
              <a:rPr lang="en-GB" sz="1900" dirty="0">
                <a:cs typeface="Arial" panose="020B0604020202020204" pitchFamily="34" charset="0"/>
              </a:rPr>
              <a:t>, Maidenhead: Open University Press. 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E90FF5-87D9-438C-044A-C7087BDFC4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86" y="5709209"/>
            <a:ext cx="9146286" cy="1149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8957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/>
              <a:t>Further reading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436123" y="1417638"/>
            <a:ext cx="8229600" cy="3916363"/>
          </a:xfrm>
        </p:spPr>
        <p:txBody>
          <a:bodyPr/>
          <a:lstStyle/>
          <a:p>
            <a:r>
              <a:rPr lang="en-US" altLang="en-US" sz="2000" dirty="0"/>
              <a:t>Entrepreneur Handbook (2019) ‘7 proven time management tips for busy managers’. </a:t>
            </a:r>
            <a:r>
              <a:rPr lang="en-GB" sz="2000" dirty="0">
                <a:hlinkClick r:id="rId2"/>
              </a:rPr>
              <a:t>https://entrepreneurhandbook.co.uk/7-proven-time-management-tips-for-busy-office-managers/</a:t>
            </a:r>
            <a:endParaRPr lang="en-GB" sz="2000" dirty="0"/>
          </a:p>
          <a:p>
            <a:r>
              <a:rPr lang="en-US" sz="2000" dirty="0"/>
              <a:t>Mindtools (2019) ‘What Is Time Management?’ </a:t>
            </a:r>
            <a:r>
              <a:rPr lang="en-GB" sz="2000" dirty="0">
                <a:hlinkClick r:id="rId3"/>
              </a:rPr>
              <a:t>https://www.mindtools.com/pages/article/newHTE_00.htm</a:t>
            </a:r>
            <a:endParaRPr lang="en-GB" sz="2000" dirty="0"/>
          </a:p>
          <a:p>
            <a:r>
              <a:rPr lang="en-US" altLang="en-US" sz="2000" dirty="0" err="1"/>
              <a:t>Zantal</a:t>
            </a:r>
            <a:r>
              <a:rPr lang="en-US" altLang="en-US" sz="2000" dirty="0"/>
              <a:t>-Wiener, A. (2016).  ‘How to Make the Most of Your To-Do List: 7 Styles to Try’. Available at: </a:t>
            </a:r>
            <a:r>
              <a:rPr lang="en-US" altLang="en-US" sz="2000" dirty="0">
                <a:hlinkClick r:id="rId4"/>
              </a:rPr>
              <a:t>https://blog.hubspot.com/marketing/organize-to-do-list</a:t>
            </a:r>
            <a:r>
              <a:rPr lang="en-US" altLang="en-US" sz="2000" dirty="0"/>
              <a:t> </a:t>
            </a:r>
          </a:p>
          <a:p>
            <a:r>
              <a:rPr lang="en-US" sz="2000" dirty="0"/>
              <a:t>and more on Moodle </a:t>
            </a:r>
          </a:p>
          <a:p>
            <a:endParaRPr lang="en-US" altLang="en-US" sz="2000"/>
          </a:p>
          <a:p>
            <a:endParaRPr lang="en-US" altLang="en-US" sz="2400"/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47</TotalTime>
  <Words>1488</Words>
  <Application>Microsoft Office PowerPoint</Application>
  <PresentationFormat>On-screen Show (4:3)</PresentationFormat>
  <Paragraphs>212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Calibri</vt:lpstr>
      <vt:lpstr>Roboto</vt:lpstr>
      <vt:lpstr>Arial</vt:lpstr>
      <vt:lpstr>Times New Roman</vt:lpstr>
      <vt:lpstr>Monotype Sorts</vt:lpstr>
      <vt:lpstr>Myriad Pro</vt:lpstr>
      <vt:lpstr>1_20140311PresentationUWTSDTemplate</vt:lpstr>
      <vt:lpstr>20140311PresentationUWTSDTemplate</vt:lpstr>
      <vt:lpstr>2_20140311PresentationUWTSDTemplate</vt:lpstr>
      <vt:lpstr> LCLM4001  Academic Skills (ACS)  </vt:lpstr>
      <vt:lpstr>PowerPoint Presentation</vt:lpstr>
      <vt:lpstr>Why is time management important for students?</vt:lpstr>
      <vt:lpstr>PowerPoint Presentation</vt:lpstr>
      <vt:lpstr>PowerPoint Presentation</vt:lpstr>
      <vt:lpstr>Which of these reasons is the most important to you? </vt:lpstr>
      <vt:lpstr>In essence </vt:lpstr>
      <vt:lpstr>Your time management strategies</vt:lpstr>
      <vt:lpstr>Time management strategies</vt:lpstr>
      <vt:lpstr>Time management strategies</vt:lpstr>
      <vt:lpstr>PowerPoint Presentation</vt:lpstr>
      <vt:lpstr>Eisenhower Matrix</vt:lpstr>
      <vt:lpstr>Eisenhower Matrix Activity</vt:lpstr>
      <vt:lpstr>4D Strategy </vt:lpstr>
      <vt:lpstr>4D Strategy </vt:lpstr>
      <vt:lpstr>The Pomodoro technique  </vt:lpstr>
      <vt:lpstr>The Pomodoro technique  </vt:lpstr>
      <vt:lpstr>The Pomodoro technique  </vt:lpstr>
      <vt:lpstr>Make a study plan   Each week you will have 8 hours of classes and will need another 8 hours of independent reading/ research/ writing.   Think about when and how you will fit study into your life.  </vt:lpstr>
      <vt:lpstr>More tips…</vt:lpstr>
      <vt:lpstr>Other resources</vt:lpstr>
      <vt:lpstr>Recap</vt:lpstr>
      <vt:lpstr>Worksheet activity</vt:lpstr>
      <vt:lpstr>References </vt:lpstr>
      <vt:lpstr>Further reading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396</cp:revision>
  <dcterms:created xsi:type="dcterms:W3CDTF">2012-10-20T16:04:33Z</dcterms:created>
  <dcterms:modified xsi:type="dcterms:W3CDTF">2025-10-06T16:26:41Z</dcterms:modified>
</cp:coreProperties>
</file>