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7" r:id="rId1"/>
  </p:sldMasterIdLst>
  <p:sldIdLst>
    <p:sldId id="282" r:id="rId2"/>
    <p:sldId id="256" r:id="rId3"/>
    <p:sldId id="257" r:id="rId4"/>
    <p:sldId id="258" r:id="rId5"/>
    <p:sldId id="280" r:id="rId6"/>
    <p:sldId id="269" r:id="rId7"/>
    <p:sldId id="270" r:id="rId8"/>
    <p:sldId id="271" r:id="rId9"/>
    <p:sldId id="272" r:id="rId10"/>
    <p:sldId id="279" r:id="rId11"/>
    <p:sldId id="261" r:id="rId12"/>
    <p:sldId id="259" r:id="rId13"/>
    <p:sldId id="262" r:id="rId14"/>
    <p:sldId id="263" r:id="rId15"/>
    <p:sldId id="265" r:id="rId16"/>
    <p:sldId id="266" r:id="rId17"/>
    <p:sldId id="268" r:id="rId18"/>
    <p:sldId id="276" r:id="rId19"/>
    <p:sldId id="273" r:id="rId20"/>
    <p:sldId id="274" r:id="rId21"/>
    <p:sldId id="275" r:id="rId22"/>
    <p:sldId id="281" r:id="rId23"/>
    <p:sldId id="278"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73"/>
    <p:restoredTop sz="94694"/>
  </p:normalViewPr>
  <p:slideViewPr>
    <p:cSldViewPr snapToGrid="0" snapToObjects="1">
      <p:cViewPr varScale="1">
        <p:scale>
          <a:sx n="147" d="100"/>
          <a:sy n="147" d="100"/>
        </p:scale>
        <p:origin x="8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616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1619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0625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5559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5042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24805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243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001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1BEF0D-F0BB-DE4B-95CE-6DB70DBA9567}" type="datetimeFigureOut">
              <a:rPr lang="en-US" smtClean="0"/>
              <a:pPr/>
              <a:t>4/7/19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4753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672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5624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0029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4793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7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1BEF0D-F0BB-DE4B-95CE-6DB70DBA9567}" type="datetimeFigureOut">
              <a:rPr lang="en-US" smtClean="0"/>
              <a:pPr/>
              <a:t>4/7/19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51391201"/>
      </p:ext>
    </p:extLst>
  </p:cSld>
  <p:clrMap bg1="dk1" tx1="lt1" bg2="dk2" tx2="lt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 id="2147483959" r:id="rId12"/>
    <p:sldLayoutId id="2147483960" r:id="rId13"/>
    <p:sldLayoutId id="214748396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438EEA-32C0-DE43-AD3E-F81B4BE03A4D}"/>
              </a:ext>
            </a:extLst>
          </p:cNvPr>
          <p:cNvSpPr>
            <a:spLocks noGrp="1"/>
          </p:cNvSpPr>
          <p:nvPr>
            <p:ph type="title"/>
          </p:nvPr>
        </p:nvSpPr>
        <p:spPr>
          <a:xfrm>
            <a:off x="1280559" y="1286935"/>
            <a:ext cx="9638153" cy="3913715"/>
          </a:xfrm>
          <a:effectLst/>
        </p:spPr>
        <p:txBody>
          <a:bodyPr vert="horz" lIns="91440" tIns="45720" rIns="91440" bIns="45720" rtlCol="0" anchor="b">
            <a:normAutofit/>
          </a:bodyPr>
          <a:lstStyle/>
          <a:p>
            <a:pPr algn="ctr"/>
            <a:r>
              <a:rPr lang="en-GB" dirty="0">
                <a:solidFill>
                  <a:schemeClr val="tx2"/>
                </a:solidFill>
              </a:rPr>
              <a:t>Name: James </a:t>
            </a:r>
            <a:r>
              <a:rPr lang="en-GB" dirty="0" err="1">
                <a:solidFill>
                  <a:schemeClr val="tx2"/>
                </a:solidFill>
              </a:rPr>
              <a:t>Newhook</a:t>
            </a:r>
            <a:br>
              <a:rPr lang="en-GB" dirty="0">
                <a:solidFill>
                  <a:schemeClr val="tx2"/>
                </a:solidFill>
              </a:rPr>
            </a:br>
            <a:r>
              <a:rPr lang="en-GB" dirty="0">
                <a:solidFill>
                  <a:schemeClr val="tx2"/>
                </a:solidFill>
              </a:rPr>
              <a:t>Student Number: 1808649</a:t>
            </a:r>
            <a:br>
              <a:rPr lang="en-GB" dirty="0">
                <a:solidFill>
                  <a:schemeClr val="tx2"/>
                </a:solidFill>
              </a:rPr>
            </a:br>
            <a:r>
              <a:rPr lang="en-GB" dirty="0">
                <a:solidFill>
                  <a:schemeClr val="tx2"/>
                </a:solidFill>
              </a:rPr>
              <a:t>Module Title: Development</a:t>
            </a:r>
            <a:br>
              <a:rPr lang="en-GB" dirty="0">
                <a:solidFill>
                  <a:schemeClr val="tx2"/>
                </a:solidFill>
              </a:rPr>
            </a:br>
            <a:r>
              <a:rPr lang="en-GB" dirty="0">
                <a:solidFill>
                  <a:schemeClr val="tx2"/>
                </a:solidFill>
              </a:rPr>
              <a:t>Assignment Title: Element 2c</a:t>
            </a:r>
            <a:br>
              <a:rPr lang="en-GB" dirty="0">
                <a:solidFill>
                  <a:schemeClr val="tx2"/>
                </a:solidFill>
              </a:rPr>
            </a:br>
            <a:r>
              <a:rPr lang="en-GB" dirty="0">
                <a:solidFill>
                  <a:schemeClr val="tx2"/>
                </a:solidFill>
              </a:rPr>
              <a:t>Module Lecturer’s Name: Ciarán Robinson and Helen Leigh</a:t>
            </a:r>
            <a:endParaRPr lang="en-US" sz="5400" dirty="0">
              <a:solidFill>
                <a:schemeClr val="tx2"/>
              </a:solidFill>
            </a:endParaRPr>
          </a:p>
        </p:txBody>
      </p:sp>
    </p:spTree>
    <p:extLst>
      <p:ext uri="{BB962C8B-B14F-4D97-AF65-F5344CB8AC3E}">
        <p14:creationId xmlns:p14="http://schemas.microsoft.com/office/powerpoint/2010/main" val="51104960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4">
            <a:extLst>
              <a:ext uri="{FF2B5EF4-FFF2-40B4-BE49-F238E27FC236}">
                <a16:creationId xmlns:a16="http://schemas.microsoft.com/office/drawing/2014/main" id="{209699A8-9F52-4C34-9606-370C555BC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51A55-CB5D-1645-B0F8-837DA0744522}"/>
              </a:ext>
            </a:extLst>
          </p:cNvPr>
          <p:cNvSpPr>
            <a:spLocks noGrp="1"/>
          </p:cNvSpPr>
          <p:nvPr>
            <p:ph type="ctrTitle"/>
          </p:nvPr>
        </p:nvSpPr>
        <p:spPr>
          <a:xfrm>
            <a:off x="965199" y="1240780"/>
            <a:ext cx="6086857" cy="4376440"/>
          </a:xfrm>
          <a:effectLst/>
        </p:spPr>
        <p:txBody>
          <a:bodyPr anchor="ctr">
            <a:normAutofit/>
          </a:bodyPr>
          <a:lstStyle/>
          <a:p>
            <a:pPr algn="r"/>
            <a:r>
              <a:rPr lang="en-US" sz="4400" dirty="0">
                <a:solidFill>
                  <a:schemeClr val="tx1"/>
                </a:solidFill>
              </a:rPr>
              <a:t>Shattered</a:t>
            </a:r>
          </a:p>
        </p:txBody>
      </p:sp>
      <p:sp>
        <p:nvSpPr>
          <p:cNvPr id="3" name="Subtitle 2">
            <a:extLst>
              <a:ext uri="{FF2B5EF4-FFF2-40B4-BE49-F238E27FC236}">
                <a16:creationId xmlns:a16="http://schemas.microsoft.com/office/drawing/2014/main" id="{ACBF33B3-530B-BA49-8694-7B1AE1A15542}"/>
              </a:ext>
            </a:extLst>
          </p:cNvPr>
          <p:cNvSpPr>
            <a:spLocks noGrp="1"/>
          </p:cNvSpPr>
          <p:nvPr>
            <p:ph type="subTitle" idx="1"/>
          </p:nvPr>
        </p:nvSpPr>
        <p:spPr>
          <a:xfrm>
            <a:off x="8017256" y="1240780"/>
            <a:ext cx="3364746" cy="4376440"/>
          </a:xfrm>
          <a:effectLst/>
        </p:spPr>
        <p:txBody>
          <a:bodyPr anchor="ctr">
            <a:normAutofit/>
          </a:bodyPr>
          <a:lstStyle/>
          <a:p>
            <a:r>
              <a:rPr lang="en-US" sz="2400" dirty="0"/>
              <a:t>A Max for Live device</a:t>
            </a:r>
          </a:p>
        </p:txBody>
      </p:sp>
      <p:cxnSp>
        <p:nvCxnSpPr>
          <p:cNvPr id="17" name="Straight Connector 16">
            <a:extLst>
              <a:ext uri="{FF2B5EF4-FFF2-40B4-BE49-F238E27FC236}">
                <a16:creationId xmlns:a16="http://schemas.microsoft.com/office/drawing/2014/main" id="{90CF8BA8-E7AA-4F97-9E4C-CD11742FA0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7788D2B-0FFB-E049-A49F-90B551F15827}"/>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7639" t="32791" r="18220" b="32209"/>
          <a:stretch/>
        </p:blipFill>
        <p:spPr>
          <a:xfrm>
            <a:off x="8017255" y="3856785"/>
            <a:ext cx="2393556" cy="734690"/>
          </a:xfrm>
          <a:prstGeom prst="rect">
            <a:avLst/>
          </a:prstGeom>
        </p:spPr>
      </p:pic>
    </p:spTree>
    <p:extLst>
      <p:ext uri="{BB962C8B-B14F-4D97-AF65-F5344CB8AC3E}">
        <p14:creationId xmlns:p14="http://schemas.microsoft.com/office/powerpoint/2010/main" val="454317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grpSp>
        <p:nvGrpSpPr>
          <p:cNvPr id="40" name="Group 28">
            <a:extLst>
              <a:ext uri="{FF2B5EF4-FFF2-40B4-BE49-F238E27FC236}">
                <a16:creationId xmlns:a16="http://schemas.microsoft.com/office/drawing/2014/main" id="{DE2DD4A6-DC96-421E-9E1C-7CD0D26814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9331" y="4525094"/>
            <a:ext cx="12203151" cy="2344057"/>
            <a:chOff x="0" y="4525094"/>
            <a:chExt cx="12203151" cy="2344057"/>
          </a:xfrm>
        </p:grpSpPr>
        <p:sp>
          <p:nvSpPr>
            <p:cNvPr id="30" name="Freeform 9">
              <a:extLst>
                <a:ext uri="{FF2B5EF4-FFF2-40B4-BE49-F238E27FC236}">
                  <a16:creationId xmlns:a16="http://schemas.microsoft.com/office/drawing/2014/main" id="{5E6BB74D-E85C-4CCB-90CE-024600640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52808592-600C-4349-9F27-EC36C0BA4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B5E00D3B-1E29-4E11-BCD3-8E3A56F4B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69F053B-6DB7-7E40-9478-B3277DA78762}"/>
              </a:ext>
            </a:extLst>
          </p:cNvPr>
          <p:cNvSpPr>
            <a:spLocks noGrp="1"/>
          </p:cNvSpPr>
          <p:nvPr>
            <p:ph type="title"/>
          </p:nvPr>
        </p:nvSpPr>
        <p:spPr>
          <a:xfrm>
            <a:off x="810001" y="4817533"/>
            <a:ext cx="10572000" cy="779529"/>
          </a:xfrm>
          <a:effectLst/>
        </p:spPr>
        <p:txBody>
          <a:bodyPr vert="horz" lIns="91440" tIns="45720" rIns="91440" bIns="45720" rtlCol="0" anchor="b">
            <a:normAutofit/>
          </a:bodyPr>
          <a:lstStyle/>
          <a:p>
            <a:r>
              <a:rPr lang="en-US" dirty="0">
                <a:solidFill>
                  <a:schemeClr val="tx1"/>
                </a:solidFill>
              </a:rPr>
              <a:t>What is Shattered?</a:t>
            </a:r>
          </a:p>
        </p:txBody>
      </p:sp>
      <p:sp>
        <p:nvSpPr>
          <p:cNvPr id="10" name="Content Placeholder 9">
            <a:extLst>
              <a:ext uri="{FF2B5EF4-FFF2-40B4-BE49-F238E27FC236}">
                <a16:creationId xmlns:a16="http://schemas.microsoft.com/office/drawing/2014/main" id="{99E2C3A7-CA30-4640-B095-E50A021EE9DF}"/>
              </a:ext>
            </a:extLst>
          </p:cNvPr>
          <p:cNvSpPr>
            <a:spLocks noGrp="1"/>
          </p:cNvSpPr>
          <p:nvPr>
            <p:ph idx="1"/>
          </p:nvPr>
        </p:nvSpPr>
        <p:spPr>
          <a:xfrm>
            <a:off x="810001" y="5594110"/>
            <a:ext cx="10572000" cy="770114"/>
          </a:xfrm>
          <a:effectLst/>
        </p:spPr>
        <p:txBody>
          <a:bodyPr vert="horz" lIns="91440" tIns="45720" rIns="91440" bIns="45720" rtlCol="0" anchor="t">
            <a:normAutofit/>
          </a:bodyPr>
          <a:lstStyle/>
          <a:p>
            <a:pPr marL="0" indent="0">
              <a:buNone/>
            </a:pPr>
            <a:r>
              <a:rPr lang="en-US" sz="1700" dirty="0"/>
              <a:t>Shattered is a semi-generative music instrument that randomizes the output of user based samples to create ever-changing music</a:t>
            </a:r>
          </a:p>
        </p:txBody>
      </p:sp>
      <p:pic>
        <p:nvPicPr>
          <p:cNvPr id="8" name="Content Placeholder 4">
            <a:extLst>
              <a:ext uri="{FF2B5EF4-FFF2-40B4-BE49-F238E27FC236}">
                <a16:creationId xmlns:a16="http://schemas.microsoft.com/office/drawing/2014/main" id="{997A09B7-F825-2C44-B32B-F09CD1EF0DA4}"/>
              </a:ext>
            </a:extLst>
          </p:cNvPr>
          <p:cNvPicPr>
            <a:picLocks noChangeAspect="1"/>
          </p:cNvPicPr>
          <p:nvPr/>
        </p:nvPicPr>
        <p:blipFill>
          <a:blip r:embed="rId2"/>
          <a:stretch>
            <a:fillRect/>
          </a:stretch>
        </p:blipFill>
        <p:spPr>
          <a:xfrm>
            <a:off x="6164322" y="2245306"/>
            <a:ext cx="5366776" cy="1309107"/>
          </a:xfrm>
          <a:prstGeom prst="roundRect">
            <a:avLst>
              <a:gd name="adj" fmla="val 3876"/>
            </a:avLst>
          </a:prstGeom>
          <a:ln>
            <a:solidFill>
              <a:schemeClr val="accent1"/>
            </a:solidFill>
          </a:ln>
          <a:effectLst/>
        </p:spPr>
      </p:pic>
      <p:pic>
        <p:nvPicPr>
          <p:cNvPr id="14" name="Picture 13">
            <a:extLst>
              <a:ext uri="{FF2B5EF4-FFF2-40B4-BE49-F238E27FC236}">
                <a16:creationId xmlns:a16="http://schemas.microsoft.com/office/drawing/2014/main" id="{69411E9F-498C-4E40-B213-419C20917692}"/>
              </a:ext>
            </a:extLst>
          </p:cNvPr>
          <p:cNvPicPr>
            <a:picLocks noChangeAspect="1"/>
          </p:cNvPicPr>
          <p:nvPr/>
        </p:nvPicPr>
        <p:blipFill>
          <a:blip r:embed="rId3"/>
          <a:stretch>
            <a:fillRect/>
          </a:stretch>
        </p:blipFill>
        <p:spPr>
          <a:xfrm>
            <a:off x="6164322" y="869619"/>
            <a:ext cx="5366776" cy="1307727"/>
          </a:xfrm>
          <a:prstGeom prst="roundRect">
            <a:avLst>
              <a:gd name="adj" fmla="val 3876"/>
            </a:avLst>
          </a:prstGeom>
          <a:ln>
            <a:solidFill>
              <a:schemeClr val="accent1"/>
            </a:solidFill>
          </a:ln>
          <a:effectLst/>
        </p:spPr>
      </p:pic>
      <p:pic>
        <p:nvPicPr>
          <p:cNvPr id="11" name="Picture 10">
            <a:extLst>
              <a:ext uri="{FF2B5EF4-FFF2-40B4-BE49-F238E27FC236}">
                <a16:creationId xmlns:a16="http://schemas.microsoft.com/office/drawing/2014/main" id="{9B047E3E-90F2-DC4E-91D7-0F7F9EF23A29}"/>
              </a:ext>
            </a:extLst>
          </p:cNvPr>
          <p:cNvPicPr>
            <a:picLocks noChangeAspect="1"/>
          </p:cNvPicPr>
          <p:nvPr/>
        </p:nvPicPr>
        <p:blipFill>
          <a:blip r:embed="rId4"/>
          <a:stretch>
            <a:fillRect/>
          </a:stretch>
        </p:blipFill>
        <p:spPr>
          <a:xfrm>
            <a:off x="715072" y="2241181"/>
            <a:ext cx="5371597" cy="1310283"/>
          </a:xfrm>
          <a:prstGeom prst="roundRect">
            <a:avLst>
              <a:gd name="adj" fmla="val 3876"/>
            </a:avLst>
          </a:prstGeom>
          <a:ln>
            <a:solidFill>
              <a:schemeClr val="accent1"/>
            </a:solidFill>
          </a:ln>
          <a:effectLst/>
        </p:spPr>
      </p:pic>
      <p:pic>
        <p:nvPicPr>
          <p:cNvPr id="7" name="Picture 6">
            <a:extLst>
              <a:ext uri="{FF2B5EF4-FFF2-40B4-BE49-F238E27FC236}">
                <a16:creationId xmlns:a16="http://schemas.microsoft.com/office/drawing/2014/main" id="{3E76D482-7817-524C-A0CC-5E46ACBD18E3}"/>
              </a:ext>
            </a:extLst>
          </p:cNvPr>
          <p:cNvPicPr>
            <a:picLocks noChangeAspect="1"/>
          </p:cNvPicPr>
          <p:nvPr/>
        </p:nvPicPr>
        <p:blipFill>
          <a:blip r:embed="rId5"/>
          <a:stretch>
            <a:fillRect/>
          </a:stretch>
        </p:blipFill>
        <p:spPr>
          <a:xfrm>
            <a:off x="710751" y="876747"/>
            <a:ext cx="5366774" cy="1293471"/>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706101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4F69229-6F19-B14A-8BC0-217365521F57}"/>
              </a:ext>
            </a:extLst>
          </p:cNvPr>
          <p:cNvSpPr>
            <a:spLocks noGrp="1"/>
          </p:cNvSpPr>
          <p:nvPr>
            <p:ph type="title"/>
          </p:nvPr>
        </p:nvSpPr>
        <p:spPr>
          <a:xfrm>
            <a:off x="451515" y="1734857"/>
            <a:ext cx="3765483" cy="3388287"/>
          </a:xfrm>
        </p:spPr>
        <p:txBody>
          <a:bodyPr anchor="ctr">
            <a:normAutofit/>
          </a:bodyPr>
          <a:lstStyle/>
          <a:p>
            <a:r>
              <a:rPr lang="en-US"/>
              <a:t>What is generative music?</a:t>
            </a:r>
            <a:endParaRPr lang="en-US" dirty="0"/>
          </a:p>
        </p:txBody>
      </p:sp>
      <p:sp>
        <p:nvSpPr>
          <p:cNvPr id="3" name="Content Placeholder 2">
            <a:extLst>
              <a:ext uri="{FF2B5EF4-FFF2-40B4-BE49-F238E27FC236}">
                <a16:creationId xmlns:a16="http://schemas.microsoft.com/office/drawing/2014/main" id="{8961B7CC-7DF2-594F-B920-B6B1B31E0B35}"/>
              </a:ext>
            </a:extLst>
          </p:cNvPr>
          <p:cNvSpPr>
            <a:spLocks noGrp="1"/>
          </p:cNvSpPr>
          <p:nvPr>
            <p:ph idx="1"/>
          </p:nvPr>
        </p:nvSpPr>
        <p:spPr>
          <a:xfrm>
            <a:off x="6008068" y="978993"/>
            <a:ext cx="5365218" cy="4900014"/>
          </a:xfrm>
          <a:effectLst/>
        </p:spPr>
        <p:txBody>
          <a:bodyPr>
            <a:normAutofit/>
          </a:bodyPr>
          <a:lstStyle/>
          <a:p>
            <a:r>
              <a:rPr lang="en-GB"/>
              <a:t>“Generative music is a term popularized by Brian Eno to describe music that is ever-different and changing, and that is created by a system.” (Wikipedia, 2019)</a:t>
            </a:r>
            <a:endParaRPr lang="en-US" dirty="0"/>
          </a:p>
        </p:txBody>
      </p:sp>
    </p:spTree>
    <p:extLst>
      <p:ext uri="{BB962C8B-B14F-4D97-AF65-F5344CB8AC3E}">
        <p14:creationId xmlns:p14="http://schemas.microsoft.com/office/powerpoint/2010/main" val="3677792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4F69229-6F19-B14A-8BC0-217365521F57}"/>
              </a:ext>
            </a:extLst>
          </p:cNvPr>
          <p:cNvSpPr>
            <a:spLocks noGrp="1"/>
          </p:cNvSpPr>
          <p:nvPr>
            <p:ph type="title"/>
          </p:nvPr>
        </p:nvSpPr>
        <p:spPr>
          <a:xfrm>
            <a:off x="451515" y="1734857"/>
            <a:ext cx="3765483" cy="3388287"/>
          </a:xfrm>
        </p:spPr>
        <p:txBody>
          <a:bodyPr anchor="ctr">
            <a:normAutofit/>
          </a:bodyPr>
          <a:lstStyle/>
          <a:p>
            <a:r>
              <a:rPr lang="en-US" dirty="0"/>
              <a:t>Why “semi-generative”?</a:t>
            </a:r>
          </a:p>
        </p:txBody>
      </p:sp>
      <p:sp>
        <p:nvSpPr>
          <p:cNvPr id="3" name="Content Placeholder 2">
            <a:extLst>
              <a:ext uri="{FF2B5EF4-FFF2-40B4-BE49-F238E27FC236}">
                <a16:creationId xmlns:a16="http://schemas.microsoft.com/office/drawing/2014/main" id="{8961B7CC-7DF2-594F-B920-B6B1B31E0B35}"/>
              </a:ext>
            </a:extLst>
          </p:cNvPr>
          <p:cNvSpPr>
            <a:spLocks noGrp="1"/>
          </p:cNvSpPr>
          <p:nvPr>
            <p:ph idx="1"/>
          </p:nvPr>
        </p:nvSpPr>
        <p:spPr>
          <a:xfrm>
            <a:off x="6008068" y="978993"/>
            <a:ext cx="5365218" cy="4900014"/>
          </a:xfrm>
          <a:effectLst/>
        </p:spPr>
        <p:txBody>
          <a:bodyPr>
            <a:normAutofit/>
          </a:bodyPr>
          <a:lstStyle/>
          <a:p>
            <a:r>
              <a:rPr lang="en-GB" dirty="0"/>
              <a:t>Shattered still needs to be played</a:t>
            </a:r>
            <a:endParaRPr lang="en-US" dirty="0"/>
          </a:p>
        </p:txBody>
      </p:sp>
    </p:spTree>
    <p:extLst>
      <p:ext uri="{BB962C8B-B14F-4D97-AF65-F5344CB8AC3E}">
        <p14:creationId xmlns:p14="http://schemas.microsoft.com/office/powerpoint/2010/main" val="1967317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B16C3-4FBB-854F-8DA0-57899A1166AA}"/>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Examples</a:t>
            </a:r>
          </a:p>
        </p:txBody>
      </p:sp>
    </p:spTree>
    <p:extLst>
      <p:ext uri="{BB962C8B-B14F-4D97-AF65-F5344CB8AC3E}">
        <p14:creationId xmlns:p14="http://schemas.microsoft.com/office/powerpoint/2010/main" val="3783803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D37E2-FDBF-7847-8076-BAE03A7857CF}"/>
              </a:ext>
            </a:extLst>
          </p:cNvPr>
          <p:cNvSpPr>
            <a:spLocks noGrp="1"/>
          </p:cNvSpPr>
          <p:nvPr>
            <p:ph type="title"/>
          </p:nvPr>
        </p:nvSpPr>
        <p:spPr>
          <a:xfrm>
            <a:off x="965199" y="885433"/>
            <a:ext cx="10261602" cy="3022257"/>
          </a:xfrm>
          <a:effectLst/>
        </p:spPr>
        <p:txBody>
          <a:bodyPr vert="horz" lIns="91440" tIns="45720" rIns="91440" bIns="45720" rtlCol="0" anchor="b">
            <a:normAutofit/>
          </a:bodyPr>
          <a:lstStyle/>
          <a:p>
            <a:pPr algn="ctr"/>
            <a:r>
              <a:rPr lang="en-US" sz="7200">
                <a:solidFill>
                  <a:schemeClr val="tx1"/>
                </a:solidFill>
              </a:rPr>
              <a:t>A simple song</a:t>
            </a:r>
          </a:p>
        </p:txBody>
      </p:sp>
      <p:sp>
        <p:nvSpPr>
          <p:cNvPr id="3" name="Content Placeholder 2">
            <a:extLst>
              <a:ext uri="{FF2B5EF4-FFF2-40B4-BE49-F238E27FC236}">
                <a16:creationId xmlns:a16="http://schemas.microsoft.com/office/drawing/2014/main" id="{1EF17F39-29FA-694F-B1E3-CA3B1FE8BB0D}"/>
              </a:ext>
            </a:extLst>
          </p:cNvPr>
          <p:cNvSpPr>
            <a:spLocks noGrp="1"/>
          </p:cNvSpPr>
          <p:nvPr>
            <p:ph idx="1"/>
          </p:nvPr>
        </p:nvSpPr>
        <p:spPr>
          <a:xfrm>
            <a:off x="1906955" y="4033164"/>
            <a:ext cx="8378090" cy="1181206"/>
          </a:xfrm>
          <a:effectLst/>
        </p:spPr>
        <p:txBody>
          <a:bodyPr vert="horz" lIns="91440" tIns="45720" rIns="91440" bIns="45720" rtlCol="0" anchor="t">
            <a:normAutofit/>
          </a:bodyPr>
          <a:lstStyle/>
          <a:p>
            <a:pPr marL="0" indent="0" algn="ctr">
              <a:buNone/>
            </a:pPr>
            <a:r>
              <a:rPr lang="en-US" sz="2000" dirty="0"/>
              <a:t>Here is a simple song composed in Ableton Live. It consists of drums, bass, piano and a synth.</a:t>
            </a:r>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Simple Song.mp3">
            <a:hlinkClick r:id="" action="ppaction://media"/>
            <a:extLst>
              <a:ext uri="{FF2B5EF4-FFF2-40B4-BE49-F238E27FC236}">
                <a16:creationId xmlns:a16="http://schemas.microsoft.com/office/drawing/2014/main" id="{D3D0BDB5-AC81-8946-92D9-608CFDD495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1583761"/>
            <a:ext cx="812800" cy="812800"/>
          </a:xfrm>
          <a:prstGeom prst="rect">
            <a:avLst/>
          </a:prstGeom>
        </p:spPr>
      </p:pic>
    </p:spTree>
    <p:extLst>
      <p:ext uri="{BB962C8B-B14F-4D97-AF65-F5344CB8AC3E}">
        <p14:creationId xmlns:p14="http://schemas.microsoft.com/office/powerpoint/2010/main" val="22423127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D37E2-FDBF-7847-8076-BAE03A7857CF}"/>
              </a:ext>
            </a:extLst>
          </p:cNvPr>
          <p:cNvSpPr>
            <a:spLocks noGrp="1"/>
          </p:cNvSpPr>
          <p:nvPr>
            <p:ph type="title"/>
          </p:nvPr>
        </p:nvSpPr>
        <p:spPr>
          <a:xfrm>
            <a:off x="965199" y="885433"/>
            <a:ext cx="10261602" cy="3022257"/>
          </a:xfrm>
          <a:effectLst/>
        </p:spPr>
        <p:txBody>
          <a:bodyPr vert="horz" lIns="91440" tIns="45720" rIns="91440" bIns="45720" rtlCol="0" anchor="b">
            <a:normAutofit/>
          </a:bodyPr>
          <a:lstStyle/>
          <a:p>
            <a:pPr algn="ctr"/>
            <a:r>
              <a:rPr lang="en-US" sz="7200" dirty="0">
                <a:solidFill>
                  <a:schemeClr val="tx1"/>
                </a:solidFill>
              </a:rPr>
              <a:t>A Shattered song</a:t>
            </a:r>
          </a:p>
        </p:txBody>
      </p:sp>
      <p:sp>
        <p:nvSpPr>
          <p:cNvPr id="3" name="Content Placeholder 2">
            <a:extLst>
              <a:ext uri="{FF2B5EF4-FFF2-40B4-BE49-F238E27FC236}">
                <a16:creationId xmlns:a16="http://schemas.microsoft.com/office/drawing/2014/main" id="{1EF17F39-29FA-694F-B1E3-CA3B1FE8BB0D}"/>
              </a:ext>
            </a:extLst>
          </p:cNvPr>
          <p:cNvSpPr>
            <a:spLocks noGrp="1"/>
          </p:cNvSpPr>
          <p:nvPr>
            <p:ph idx="1"/>
          </p:nvPr>
        </p:nvSpPr>
        <p:spPr>
          <a:xfrm>
            <a:off x="1906955" y="4033164"/>
            <a:ext cx="8378090" cy="1181206"/>
          </a:xfrm>
          <a:effectLst/>
        </p:spPr>
        <p:txBody>
          <a:bodyPr vert="horz" lIns="91440" tIns="45720" rIns="91440" bIns="45720" rtlCol="0" anchor="t">
            <a:normAutofit fontScale="92500"/>
          </a:bodyPr>
          <a:lstStyle/>
          <a:p>
            <a:pPr marL="0" indent="0" algn="ctr">
              <a:buNone/>
            </a:pPr>
            <a:r>
              <a:rPr lang="en-US" sz="2000" dirty="0"/>
              <a:t>Here is an example of this track being run through Shattered. Four instances of Shattered have been used, one for each element of the song. Some effects such as delay and reverb have been applied.</a:t>
            </a:r>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Example 1">
            <a:hlinkClick r:id="" action="ppaction://media"/>
            <a:extLst>
              <a:ext uri="{FF2B5EF4-FFF2-40B4-BE49-F238E27FC236}">
                <a16:creationId xmlns:a16="http://schemas.microsoft.com/office/drawing/2014/main" id="{1F0A22D3-3370-F847-A1E7-D08246F0CD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1583761"/>
            <a:ext cx="812800" cy="812800"/>
          </a:xfrm>
          <a:prstGeom prst="rect">
            <a:avLst/>
          </a:prstGeom>
        </p:spPr>
      </p:pic>
    </p:spTree>
    <p:extLst>
      <p:ext uri="{BB962C8B-B14F-4D97-AF65-F5344CB8AC3E}">
        <p14:creationId xmlns:p14="http://schemas.microsoft.com/office/powerpoint/2010/main" val="29457323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D37E2-FDBF-7847-8076-BAE03A7857CF}"/>
              </a:ext>
            </a:extLst>
          </p:cNvPr>
          <p:cNvSpPr>
            <a:spLocks noGrp="1"/>
          </p:cNvSpPr>
          <p:nvPr>
            <p:ph type="title"/>
          </p:nvPr>
        </p:nvSpPr>
        <p:spPr>
          <a:xfrm>
            <a:off x="787908" y="853411"/>
            <a:ext cx="10616184" cy="3022257"/>
          </a:xfrm>
          <a:effectLst/>
        </p:spPr>
        <p:txBody>
          <a:bodyPr vert="horz" lIns="91440" tIns="45720" rIns="91440" bIns="45720" rtlCol="0" anchor="b">
            <a:normAutofit/>
          </a:bodyPr>
          <a:lstStyle/>
          <a:p>
            <a:pPr algn="ctr"/>
            <a:r>
              <a:rPr lang="en-US" sz="7200" dirty="0">
                <a:solidFill>
                  <a:schemeClr val="tx1"/>
                </a:solidFill>
              </a:rPr>
              <a:t>Another Shattered song</a:t>
            </a:r>
          </a:p>
        </p:txBody>
      </p:sp>
      <p:sp>
        <p:nvSpPr>
          <p:cNvPr id="3" name="Content Placeholder 2">
            <a:extLst>
              <a:ext uri="{FF2B5EF4-FFF2-40B4-BE49-F238E27FC236}">
                <a16:creationId xmlns:a16="http://schemas.microsoft.com/office/drawing/2014/main" id="{1EF17F39-29FA-694F-B1E3-CA3B1FE8BB0D}"/>
              </a:ext>
            </a:extLst>
          </p:cNvPr>
          <p:cNvSpPr>
            <a:spLocks noGrp="1"/>
          </p:cNvSpPr>
          <p:nvPr>
            <p:ph idx="1"/>
          </p:nvPr>
        </p:nvSpPr>
        <p:spPr>
          <a:xfrm>
            <a:off x="1906955" y="4033164"/>
            <a:ext cx="8378090" cy="1181206"/>
          </a:xfrm>
          <a:effectLst/>
        </p:spPr>
        <p:txBody>
          <a:bodyPr vert="horz" lIns="91440" tIns="45720" rIns="91440" bIns="45720" rtlCol="0" anchor="t">
            <a:normAutofit/>
          </a:bodyPr>
          <a:lstStyle/>
          <a:p>
            <a:pPr marL="0" indent="0" algn="ctr">
              <a:buNone/>
            </a:pPr>
            <a:r>
              <a:rPr lang="en-US" sz="2000" dirty="0"/>
              <a:t>Here is another example of this track being run through Shattered. Again, four instances of Shattered have been used, one for each element of the song. Effects have been applied.</a:t>
            </a:r>
          </a:p>
        </p:txBody>
      </p:sp>
      <p:sp>
        <p:nvSpPr>
          <p:cNvPr id="12"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Example 2">
            <a:hlinkClick r:id="" action="ppaction://media"/>
            <a:extLst>
              <a:ext uri="{FF2B5EF4-FFF2-40B4-BE49-F238E27FC236}">
                <a16:creationId xmlns:a16="http://schemas.microsoft.com/office/drawing/2014/main" id="{5539FD6F-99C5-9D4F-B4BD-8B01191DA5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1551739"/>
            <a:ext cx="812800" cy="812800"/>
          </a:xfrm>
          <a:prstGeom prst="rect">
            <a:avLst/>
          </a:prstGeom>
        </p:spPr>
      </p:pic>
    </p:spTree>
    <p:extLst>
      <p:ext uri="{BB962C8B-B14F-4D97-AF65-F5344CB8AC3E}">
        <p14:creationId xmlns:p14="http://schemas.microsoft.com/office/powerpoint/2010/main" val="18719577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7673F5-FB0A-7847-9F99-EA77B6F61792}"/>
              </a:ext>
            </a:extLst>
          </p:cNvPr>
          <p:cNvSpPr>
            <a:spLocks noGrp="1"/>
          </p:cNvSpPr>
          <p:nvPr>
            <p:ph type="title"/>
          </p:nvPr>
        </p:nvSpPr>
        <p:spPr>
          <a:xfrm>
            <a:off x="451515" y="1734857"/>
            <a:ext cx="3765483" cy="3388287"/>
          </a:xfrm>
        </p:spPr>
        <p:txBody>
          <a:bodyPr anchor="ctr">
            <a:normAutofit/>
          </a:bodyPr>
          <a:lstStyle/>
          <a:p>
            <a:r>
              <a:rPr lang="en-US" dirty="0"/>
              <a:t>Uses of Shattered</a:t>
            </a:r>
          </a:p>
        </p:txBody>
      </p:sp>
      <p:sp>
        <p:nvSpPr>
          <p:cNvPr id="3" name="Content Placeholder 2">
            <a:extLst>
              <a:ext uri="{FF2B5EF4-FFF2-40B4-BE49-F238E27FC236}">
                <a16:creationId xmlns:a16="http://schemas.microsoft.com/office/drawing/2014/main" id="{56B84612-0A91-1141-9F41-3556E867798E}"/>
              </a:ext>
            </a:extLst>
          </p:cNvPr>
          <p:cNvSpPr>
            <a:spLocks noGrp="1"/>
          </p:cNvSpPr>
          <p:nvPr>
            <p:ph idx="1"/>
          </p:nvPr>
        </p:nvSpPr>
        <p:spPr>
          <a:xfrm>
            <a:off x="6008068" y="978993"/>
            <a:ext cx="5365218" cy="4900014"/>
          </a:xfrm>
          <a:effectLst/>
        </p:spPr>
        <p:txBody>
          <a:bodyPr>
            <a:normAutofit/>
          </a:bodyPr>
          <a:lstStyle/>
          <a:p>
            <a:r>
              <a:rPr lang="en-US" sz="2000" dirty="0"/>
              <a:t>Glitch style remixes</a:t>
            </a:r>
          </a:p>
          <a:p>
            <a:r>
              <a:rPr lang="en-US" sz="2000" dirty="0"/>
              <a:t>Ever changing pad sounds</a:t>
            </a:r>
          </a:p>
          <a:p>
            <a:r>
              <a:rPr lang="en-US" sz="2000" dirty="0"/>
              <a:t>Live performance/art projects</a:t>
            </a:r>
          </a:p>
        </p:txBody>
      </p:sp>
    </p:spTree>
    <p:extLst>
      <p:ext uri="{BB962C8B-B14F-4D97-AF65-F5344CB8AC3E}">
        <p14:creationId xmlns:p14="http://schemas.microsoft.com/office/powerpoint/2010/main" val="64647815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B16C3-4FBB-854F-8DA0-57899A1166AA}"/>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Features</a:t>
            </a:r>
          </a:p>
        </p:txBody>
      </p:sp>
    </p:spTree>
    <p:extLst>
      <p:ext uri="{BB962C8B-B14F-4D97-AF65-F5344CB8AC3E}">
        <p14:creationId xmlns:p14="http://schemas.microsoft.com/office/powerpoint/2010/main" val="8072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52"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289B5-957D-FC41-8595-B5CBE0D1B512}"/>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Load your sample</a:t>
            </a:r>
          </a:p>
        </p:txBody>
      </p:sp>
      <p:sp>
        <p:nvSpPr>
          <p:cNvPr id="14" name="Content Placeholder 9">
            <a:extLst>
              <a:ext uri="{FF2B5EF4-FFF2-40B4-BE49-F238E27FC236}">
                <a16:creationId xmlns:a16="http://schemas.microsoft.com/office/drawing/2014/main" id="{15BB1CD8-13C4-4FC5-BBAD-ED45186D017A}"/>
              </a:ext>
            </a:extLst>
          </p:cNvPr>
          <p:cNvSpPr>
            <a:spLocks noGrp="1"/>
          </p:cNvSpPr>
          <p:nvPr>
            <p:ph idx="1"/>
          </p:nvPr>
        </p:nvSpPr>
        <p:spPr>
          <a:xfrm>
            <a:off x="810001" y="5594110"/>
            <a:ext cx="10572000" cy="434974"/>
          </a:xfrm>
        </p:spPr>
        <p:txBody>
          <a:bodyPr vert="horz" lIns="91440" tIns="45720" rIns="91440" bIns="45720" rtlCol="0" anchor="t">
            <a:normAutofit/>
          </a:bodyPr>
          <a:lstStyle/>
          <a:p>
            <a:pPr marL="0" indent="0">
              <a:buNone/>
            </a:pPr>
            <a:r>
              <a:rPr lang="en-US" sz="1700" kern="1200">
                <a:solidFill>
                  <a:srgbClr val="FFFFFF"/>
                </a:solidFill>
                <a:latin typeface="+mn-lt"/>
                <a:ea typeface="+mn-ea"/>
                <a:cs typeface="+mn-cs"/>
              </a:rPr>
              <a:t>Like a regular sampler, you first choose and load your sample. This is where the regularity ends.</a:t>
            </a:r>
          </a:p>
        </p:txBody>
      </p:sp>
      <p:pic>
        <p:nvPicPr>
          <p:cNvPr id="11" name="Picture 10">
            <a:extLst>
              <a:ext uri="{FF2B5EF4-FFF2-40B4-BE49-F238E27FC236}">
                <a16:creationId xmlns:a16="http://schemas.microsoft.com/office/drawing/2014/main" id="{75B15306-5D69-394C-9DA4-54D591CD2E5F}"/>
              </a:ext>
            </a:extLst>
          </p:cNvPr>
          <p:cNvPicPr>
            <a:picLocks noChangeAspect="1"/>
          </p:cNvPicPr>
          <p:nvPr/>
        </p:nvPicPr>
        <p:blipFill rotWithShape="1">
          <a:blip r:embed="rId2"/>
          <a:srcRect l="736" t="-9" r="56127" b="9"/>
          <a:stretch/>
        </p:blipFill>
        <p:spPr>
          <a:xfrm>
            <a:off x="2995343" y="485651"/>
            <a:ext cx="6201313" cy="3502966"/>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807637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5"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289B5-957D-FC41-8595-B5CBE0D1B512}"/>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Sample Selection </a:t>
            </a:r>
          </a:p>
        </p:txBody>
      </p:sp>
      <p:sp>
        <p:nvSpPr>
          <p:cNvPr id="14" name="Content Placeholder 9">
            <a:extLst>
              <a:ext uri="{FF2B5EF4-FFF2-40B4-BE49-F238E27FC236}">
                <a16:creationId xmlns:a16="http://schemas.microsoft.com/office/drawing/2014/main" id="{15BB1CD8-13C4-4FC5-BBAD-ED45186D017A}"/>
              </a:ext>
            </a:extLst>
          </p:cNvPr>
          <p:cNvSpPr>
            <a:spLocks noGrp="1"/>
          </p:cNvSpPr>
          <p:nvPr>
            <p:ph idx="1"/>
          </p:nvPr>
        </p:nvSpPr>
        <p:spPr>
          <a:xfrm>
            <a:off x="810001" y="5594109"/>
            <a:ext cx="10572000" cy="998715"/>
          </a:xfrm>
        </p:spPr>
        <p:txBody>
          <a:bodyPr vert="horz" lIns="91440" tIns="45720" rIns="91440" bIns="45720" rtlCol="0" anchor="t">
            <a:normAutofit/>
          </a:bodyPr>
          <a:lstStyle/>
          <a:p>
            <a:pPr marL="0" indent="0">
              <a:buNone/>
            </a:pPr>
            <a:r>
              <a:rPr lang="en-US" kern="1200" dirty="0">
                <a:solidFill>
                  <a:srgbClr val="FFFFFF"/>
                </a:solidFill>
                <a:latin typeface="+mn-lt"/>
                <a:ea typeface="+mn-ea"/>
                <a:cs typeface="+mn-cs"/>
              </a:rPr>
              <a:t>Here’s where the randomness begins. You can define the section of the sample you wish to play or you can randomize it for each individual note. Fade applies a fade in and out to the sample.</a:t>
            </a:r>
          </a:p>
        </p:txBody>
      </p:sp>
      <p:pic>
        <p:nvPicPr>
          <p:cNvPr id="8" name="Content Placeholder 4">
            <a:extLst>
              <a:ext uri="{FF2B5EF4-FFF2-40B4-BE49-F238E27FC236}">
                <a16:creationId xmlns:a16="http://schemas.microsoft.com/office/drawing/2014/main" id="{65A54BFE-39DE-D846-BD51-365E6B325932}"/>
              </a:ext>
            </a:extLst>
          </p:cNvPr>
          <p:cNvPicPr>
            <a:picLocks noChangeAspect="1"/>
          </p:cNvPicPr>
          <p:nvPr/>
        </p:nvPicPr>
        <p:blipFill rotWithShape="1">
          <a:blip r:embed="rId2"/>
          <a:srcRect l="900" t="-685" r="78314" b="685"/>
          <a:stretch/>
        </p:blipFill>
        <p:spPr>
          <a:xfrm>
            <a:off x="2995344" y="475201"/>
            <a:ext cx="2988107" cy="3502966"/>
          </a:xfrm>
          <a:prstGeom prst="roundRect">
            <a:avLst>
              <a:gd name="adj" fmla="val 3876"/>
            </a:avLst>
          </a:prstGeom>
          <a:ln>
            <a:solidFill>
              <a:schemeClr val="accent1"/>
            </a:solidFill>
          </a:ln>
          <a:effectLst/>
        </p:spPr>
      </p:pic>
      <p:pic>
        <p:nvPicPr>
          <p:cNvPr id="7" name="Content Placeholder 4">
            <a:extLst>
              <a:ext uri="{FF2B5EF4-FFF2-40B4-BE49-F238E27FC236}">
                <a16:creationId xmlns:a16="http://schemas.microsoft.com/office/drawing/2014/main" id="{3BE882B0-1BB2-574C-87B0-3BF2A54910A5}"/>
              </a:ext>
            </a:extLst>
          </p:cNvPr>
          <p:cNvPicPr>
            <a:picLocks noChangeAspect="1"/>
          </p:cNvPicPr>
          <p:nvPr/>
        </p:nvPicPr>
        <p:blipFill rotWithShape="1">
          <a:blip r:embed="rId2"/>
          <a:srcRect l="55244" r="23970"/>
          <a:stretch/>
        </p:blipFill>
        <p:spPr>
          <a:xfrm>
            <a:off x="6208550" y="475201"/>
            <a:ext cx="2988107" cy="3502966"/>
          </a:xfrm>
          <a:prstGeom prst="roundRect">
            <a:avLst>
              <a:gd name="adj" fmla="val 3876"/>
            </a:avLst>
          </a:prstGeom>
          <a:ln>
            <a:solidFill>
              <a:schemeClr val="accent1"/>
            </a:solidFill>
          </a:ln>
          <a:effectLst/>
        </p:spPr>
      </p:pic>
      <p:sp>
        <p:nvSpPr>
          <p:cNvPr id="3" name="Rectangle 2">
            <a:extLst>
              <a:ext uri="{FF2B5EF4-FFF2-40B4-BE49-F238E27FC236}">
                <a16:creationId xmlns:a16="http://schemas.microsoft.com/office/drawing/2014/main" id="{29C242D8-0937-5849-AD63-EBDC2C11CFF9}"/>
              </a:ext>
            </a:extLst>
          </p:cNvPr>
          <p:cNvSpPr/>
          <p:nvPr/>
        </p:nvSpPr>
        <p:spPr>
          <a:xfrm>
            <a:off x="3133024" y="2954474"/>
            <a:ext cx="2560320" cy="923544"/>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6E4C6E8-8D6B-254A-8F32-33DC9C6C9313}"/>
              </a:ext>
            </a:extLst>
          </p:cNvPr>
          <p:cNvSpPr/>
          <p:nvPr/>
        </p:nvSpPr>
        <p:spPr>
          <a:xfrm>
            <a:off x="6433645" y="2715768"/>
            <a:ext cx="2541422" cy="1142999"/>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1498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5"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289B5-957D-FC41-8595-B5CBE0D1B512}"/>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Root Note and Key Range</a:t>
            </a:r>
          </a:p>
        </p:txBody>
      </p:sp>
      <p:sp>
        <p:nvSpPr>
          <p:cNvPr id="14" name="Content Placeholder 9">
            <a:extLst>
              <a:ext uri="{FF2B5EF4-FFF2-40B4-BE49-F238E27FC236}">
                <a16:creationId xmlns:a16="http://schemas.microsoft.com/office/drawing/2014/main" id="{15BB1CD8-13C4-4FC5-BBAD-ED45186D017A}"/>
              </a:ext>
            </a:extLst>
          </p:cNvPr>
          <p:cNvSpPr>
            <a:spLocks noGrp="1"/>
          </p:cNvSpPr>
          <p:nvPr>
            <p:ph idx="1"/>
          </p:nvPr>
        </p:nvSpPr>
        <p:spPr>
          <a:xfrm>
            <a:off x="810001" y="5594109"/>
            <a:ext cx="10572000" cy="778239"/>
          </a:xfrm>
        </p:spPr>
        <p:txBody>
          <a:bodyPr vert="horz" lIns="91440" tIns="45720" rIns="91440" bIns="45720" rtlCol="0" anchor="t">
            <a:normAutofit fontScale="92500" lnSpcReduction="20000"/>
          </a:bodyPr>
          <a:lstStyle/>
          <a:p>
            <a:pPr marL="0" indent="0">
              <a:buNone/>
            </a:pPr>
            <a:r>
              <a:rPr lang="en-US" kern="1200" dirty="0">
                <a:solidFill>
                  <a:srgbClr val="FFFFFF"/>
                </a:solidFill>
                <a:latin typeface="+mn-lt"/>
                <a:ea typeface="+mn-ea"/>
                <a:cs typeface="+mn-cs"/>
              </a:rPr>
              <a:t>Next, you can choose the root note of your sample which may depend on how you are using Shattered. You can also set your Key Range which defines which incoming MIDI notes the sampler responds to.</a:t>
            </a:r>
          </a:p>
        </p:txBody>
      </p:sp>
      <p:pic>
        <p:nvPicPr>
          <p:cNvPr id="9" name="Picture 8">
            <a:extLst>
              <a:ext uri="{FF2B5EF4-FFF2-40B4-BE49-F238E27FC236}">
                <a16:creationId xmlns:a16="http://schemas.microsoft.com/office/drawing/2014/main" id="{981AB352-13A2-C149-A484-3A2BB7F43574}"/>
              </a:ext>
            </a:extLst>
          </p:cNvPr>
          <p:cNvPicPr>
            <a:picLocks noChangeAspect="1"/>
          </p:cNvPicPr>
          <p:nvPr/>
        </p:nvPicPr>
        <p:blipFill rotWithShape="1">
          <a:blip r:embed="rId2"/>
          <a:srcRect l="736" t="-9" r="56127" b="9"/>
          <a:stretch/>
        </p:blipFill>
        <p:spPr>
          <a:xfrm>
            <a:off x="2995343" y="509477"/>
            <a:ext cx="6201313" cy="3502966"/>
          </a:xfrm>
          <a:prstGeom prst="roundRect">
            <a:avLst>
              <a:gd name="adj" fmla="val 3876"/>
            </a:avLst>
          </a:prstGeom>
          <a:ln>
            <a:solidFill>
              <a:schemeClr val="accent1"/>
            </a:solidFill>
          </a:ln>
          <a:effectLst/>
        </p:spPr>
      </p:pic>
      <p:sp>
        <p:nvSpPr>
          <p:cNvPr id="3" name="Rectangle 2">
            <a:extLst>
              <a:ext uri="{FF2B5EF4-FFF2-40B4-BE49-F238E27FC236}">
                <a16:creationId xmlns:a16="http://schemas.microsoft.com/office/drawing/2014/main" id="{29C242D8-0937-5849-AD63-EBDC2C11CFF9}"/>
              </a:ext>
            </a:extLst>
          </p:cNvPr>
          <p:cNvSpPr/>
          <p:nvPr/>
        </p:nvSpPr>
        <p:spPr>
          <a:xfrm>
            <a:off x="5924830" y="2981171"/>
            <a:ext cx="3026664" cy="923544"/>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8234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5"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289B5-957D-FC41-8595-B5CBE0D1B512}"/>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ADSR and Pitch/Time</a:t>
            </a:r>
          </a:p>
        </p:txBody>
      </p:sp>
      <p:sp>
        <p:nvSpPr>
          <p:cNvPr id="14" name="Content Placeholder 9">
            <a:extLst>
              <a:ext uri="{FF2B5EF4-FFF2-40B4-BE49-F238E27FC236}">
                <a16:creationId xmlns:a16="http://schemas.microsoft.com/office/drawing/2014/main" id="{15BB1CD8-13C4-4FC5-BBAD-ED45186D017A}"/>
              </a:ext>
            </a:extLst>
          </p:cNvPr>
          <p:cNvSpPr>
            <a:spLocks noGrp="1"/>
          </p:cNvSpPr>
          <p:nvPr>
            <p:ph idx="1"/>
          </p:nvPr>
        </p:nvSpPr>
        <p:spPr>
          <a:xfrm>
            <a:off x="810001" y="5594109"/>
            <a:ext cx="10572000" cy="778239"/>
          </a:xfrm>
        </p:spPr>
        <p:txBody>
          <a:bodyPr vert="horz" lIns="91440" tIns="45720" rIns="91440" bIns="45720" rtlCol="0" anchor="t">
            <a:normAutofit/>
          </a:bodyPr>
          <a:lstStyle/>
          <a:p>
            <a:pPr marL="0" indent="0">
              <a:buNone/>
            </a:pPr>
            <a:r>
              <a:rPr lang="en-US" kern="1200" dirty="0">
                <a:solidFill>
                  <a:srgbClr val="FFFFFF"/>
                </a:solidFill>
                <a:latin typeface="+mn-lt"/>
                <a:ea typeface="+mn-ea"/>
                <a:cs typeface="+mn-cs"/>
              </a:rPr>
              <a:t>As with a lot of samplers, you can set the envelope, pitch and time for sample playback. Shattered features pitch shifting and time stretching.</a:t>
            </a:r>
          </a:p>
        </p:txBody>
      </p:sp>
      <p:pic>
        <p:nvPicPr>
          <p:cNvPr id="10" name="Content Placeholder 4">
            <a:extLst>
              <a:ext uri="{FF2B5EF4-FFF2-40B4-BE49-F238E27FC236}">
                <a16:creationId xmlns:a16="http://schemas.microsoft.com/office/drawing/2014/main" id="{EB8B6256-290D-134A-8596-59B3BD6B46FA}"/>
              </a:ext>
            </a:extLst>
          </p:cNvPr>
          <p:cNvPicPr>
            <a:picLocks noChangeAspect="1"/>
          </p:cNvPicPr>
          <p:nvPr/>
        </p:nvPicPr>
        <p:blipFill rotWithShape="1">
          <a:blip r:embed="rId2"/>
          <a:srcRect l="38869" r="40345"/>
          <a:stretch/>
        </p:blipFill>
        <p:spPr>
          <a:xfrm>
            <a:off x="2995344" y="475201"/>
            <a:ext cx="2988107" cy="3502966"/>
          </a:xfrm>
          <a:prstGeom prst="roundRect">
            <a:avLst>
              <a:gd name="adj" fmla="val 3876"/>
            </a:avLst>
          </a:prstGeom>
          <a:ln>
            <a:solidFill>
              <a:schemeClr val="accent1"/>
            </a:solidFill>
          </a:ln>
          <a:effectLst/>
        </p:spPr>
      </p:pic>
      <p:pic>
        <p:nvPicPr>
          <p:cNvPr id="11" name="Content Placeholder 4">
            <a:extLst>
              <a:ext uri="{FF2B5EF4-FFF2-40B4-BE49-F238E27FC236}">
                <a16:creationId xmlns:a16="http://schemas.microsoft.com/office/drawing/2014/main" id="{2E99EDAD-B17B-AA45-9B8F-F1C374CC0EC3}"/>
              </a:ext>
            </a:extLst>
          </p:cNvPr>
          <p:cNvPicPr>
            <a:picLocks noChangeAspect="1"/>
          </p:cNvPicPr>
          <p:nvPr/>
        </p:nvPicPr>
        <p:blipFill rotWithShape="1">
          <a:blip r:embed="rId2"/>
          <a:srcRect l="73590" r="5624"/>
          <a:stretch/>
        </p:blipFill>
        <p:spPr>
          <a:xfrm>
            <a:off x="6208550" y="475201"/>
            <a:ext cx="2988107" cy="3502966"/>
          </a:xfrm>
          <a:prstGeom prst="roundRect">
            <a:avLst>
              <a:gd name="adj" fmla="val 3876"/>
            </a:avLst>
          </a:prstGeom>
          <a:ln>
            <a:solidFill>
              <a:schemeClr val="accent1"/>
            </a:solidFill>
          </a:ln>
          <a:effectLst/>
        </p:spPr>
      </p:pic>
      <p:sp>
        <p:nvSpPr>
          <p:cNvPr id="3" name="Rectangle 2">
            <a:extLst>
              <a:ext uri="{FF2B5EF4-FFF2-40B4-BE49-F238E27FC236}">
                <a16:creationId xmlns:a16="http://schemas.microsoft.com/office/drawing/2014/main" id="{29C242D8-0937-5849-AD63-EBDC2C11CFF9}"/>
              </a:ext>
            </a:extLst>
          </p:cNvPr>
          <p:cNvSpPr/>
          <p:nvPr/>
        </p:nvSpPr>
        <p:spPr>
          <a:xfrm>
            <a:off x="3676878" y="912219"/>
            <a:ext cx="1608354" cy="2964836"/>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6E4C6E8-8D6B-254A-8F32-33DC9C6C9313}"/>
              </a:ext>
            </a:extLst>
          </p:cNvPr>
          <p:cNvSpPr/>
          <p:nvPr/>
        </p:nvSpPr>
        <p:spPr>
          <a:xfrm>
            <a:off x="6598117" y="912220"/>
            <a:ext cx="2121408" cy="2964835"/>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092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5"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289B5-957D-FC41-8595-B5CBE0D1B512}"/>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Sequencing and Randomization</a:t>
            </a:r>
          </a:p>
        </p:txBody>
      </p:sp>
      <p:sp>
        <p:nvSpPr>
          <p:cNvPr id="14" name="Content Placeholder 9">
            <a:extLst>
              <a:ext uri="{FF2B5EF4-FFF2-40B4-BE49-F238E27FC236}">
                <a16:creationId xmlns:a16="http://schemas.microsoft.com/office/drawing/2014/main" id="{15BB1CD8-13C4-4FC5-BBAD-ED45186D017A}"/>
              </a:ext>
            </a:extLst>
          </p:cNvPr>
          <p:cNvSpPr>
            <a:spLocks noGrp="1"/>
          </p:cNvSpPr>
          <p:nvPr>
            <p:ph idx="1"/>
          </p:nvPr>
        </p:nvSpPr>
        <p:spPr>
          <a:xfrm>
            <a:off x="810001" y="5594109"/>
            <a:ext cx="10572000" cy="778239"/>
          </a:xfrm>
        </p:spPr>
        <p:txBody>
          <a:bodyPr vert="horz" lIns="91440" tIns="45720" rIns="91440" bIns="45720" rtlCol="0" anchor="t">
            <a:normAutofit fontScale="92500" lnSpcReduction="20000"/>
          </a:bodyPr>
          <a:lstStyle/>
          <a:p>
            <a:pPr marL="0" indent="0">
              <a:buNone/>
            </a:pPr>
            <a:r>
              <a:rPr lang="en-US" kern="1200" dirty="0">
                <a:solidFill>
                  <a:srgbClr val="FFFFFF"/>
                </a:solidFill>
                <a:latin typeface="+mn-lt"/>
                <a:ea typeface="+mn-ea"/>
                <a:cs typeface="+mn-cs"/>
              </a:rPr>
              <a:t>Finally you can set your randomization parameters. Note repeat is like a simple arpeggiator that is synced to the tempo of your Ableton set. Pressing random will disable this and the </a:t>
            </a:r>
            <a:r>
              <a:rPr lang="en-US" dirty="0">
                <a:solidFill>
                  <a:srgbClr val="FFFFFF"/>
                </a:solidFill>
              </a:rPr>
              <a:t>instrument will </a:t>
            </a:r>
            <a:r>
              <a:rPr lang="en-US" kern="1200" dirty="0">
                <a:solidFill>
                  <a:srgbClr val="FFFFFF"/>
                </a:solidFill>
                <a:latin typeface="+mn-lt"/>
                <a:ea typeface="+mn-ea"/>
                <a:cs typeface="+mn-cs"/>
              </a:rPr>
              <a:t>choose note length at random. This can be set to all, slow, medium or fast.</a:t>
            </a:r>
          </a:p>
        </p:txBody>
      </p:sp>
      <p:pic>
        <p:nvPicPr>
          <p:cNvPr id="9" name="Picture 8">
            <a:extLst>
              <a:ext uri="{FF2B5EF4-FFF2-40B4-BE49-F238E27FC236}">
                <a16:creationId xmlns:a16="http://schemas.microsoft.com/office/drawing/2014/main" id="{E94B35FB-882E-0641-912B-47AB35BA15B2}"/>
              </a:ext>
            </a:extLst>
          </p:cNvPr>
          <p:cNvPicPr>
            <a:picLocks noChangeAspect="1"/>
          </p:cNvPicPr>
          <p:nvPr/>
        </p:nvPicPr>
        <p:blipFill rotWithShape="1">
          <a:blip r:embed="rId2"/>
          <a:srcRect l="42984" t="-771" r="13879" b="771"/>
          <a:stretch/>
        </p:blipFill>
        <p:spPr>
          <a:xfrm>
            <a:off x="2995343" y="509477"/>
            <a:ext cx="6201313" cy="3502966"/>
          </a:xfrm>
          <a:prstGeom prst="roundRect">
            <a:avLst>
              <a:gd name="adj" fmla="val 3876"/>
            </a:avLst>
          </a:prstGeom>
          <a:ln>
            <a:solidFill>
              <a:schemeClr val="accent1"/>
            </a:solidFill>
          </a:ln>
          <a:effectLst/>
        </p:spPr>
      </p:pic>
      <p:sp>
        <p:nvSpPr>
          <p:cNvPr id="3" name="Rectangle 2">
            <a:extLst>
              <a:ext uri="{FF2B5EF4-FFF2-40B4-BE49-F238E27FC236}">
                <a16:creationId xmlns:a16="http://schemas.microsoft.com/office/drawing/2014/main" id="{29C242D8-0937-5849-AD63-EBDC2C11CFF9}"/>
              </a:ext>
            </a:extLst>
          </p:cNvPr>
          <p:cNvSpPr/>
          <p:nvPr/>
        </p:nvSpPr>
        <p:spPr>
          <a:xfrm>
            <a:off x="4888673" y="1027015"/>
            <a:ext cx="2724912" cy="1746504"/>
          </a:xfrm>
          <a:prstGeom prst="rect">
            <a:avLst/>
          </a:prstGeom>
          <a:noFill/>
          <a:ln w="38100">
            <a:solidFill>
              <a:schemeClr val="accent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0694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1"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EE957-17B0-0A41-8FCE-75E4736F4B23}"/>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dirty="0">
                <a:solidFill>
                  <a:srgbClr val="FFFFFF"/>
                </a:solidFill>
              </a:rPr>
              <a:t>Playing Shattered</a:t>
            </a:r>
          </a:p>
        </p:txBody>
      </p:sp>
      <p:sp>
        <p:nvSpPr>
          <p:cNvPr id="14" name="Content Placeholder 9">
            <a:extLst>
              <a:ext uri="{FF2B5EF4-FFF2-40B4-BE49-F238E27FC236}">
                <a16:creationId xmlns:a16="http://schemas.microsoft.com/office/drawing/2014/main" id="{ED45EDF0-4081-4D00-9947-5586338E2ACB}"/>
              </a:ext>
            </a:extLst>
          </p:cNvPr>
          <p:cNvSpPr>
            <a:spLocks noGrp="1"/>
          </p:cNvSpPr>
          <p:nvPr>
            <p:ph idx="1"/>
          </p:nvPr>
        </p:nvSpPr>
        <p:spPr>
          <a:xfrm>
            <a:off x="810001" y="5594109"/>
            <a:ext cx="10572000" cy="713897"/>
          </a:xfrm>
        </p:spPr>
        <p:txBody>
          <a:bodyPr vert="horz" lIns="91440" tIns="45720" rIns="91440" bIns="45720" rtlCol="0" anchor="t">
            <a:normAutofit fontScale="92500" lnSpcReduction="20000"/>
          </a:bodyPr>
          <a:lstStyle/>
          <a:p>
            <a:pPr marL="0" indent="0">
              <a:buNone/>
            </a:pPr>
            <a:r>
              <a:rPr lang="en-US" kern="1200" dirty="0">
                <a:solidFill>
                  <a:srgbClr val="FFFFFF"/>
                </a:solidFill>
                <a:latin typeface="+mn-lt"/>
                <a:ea typeface="+mn-ea"/>
                <a:cs typeface="+mn-cs"/>
              </a:rPr>
              <a:t>Now your parameters are set you can begin playing Shattered. When you feed shatter more than one note (e.g. a chord) it will choose from the notes held at random. This of course depends on how you’ve set your key range.</a:t>
            </a:r>
          </a:p>
        </p:txBody>
      </p:sp>
      <p:pic>
        <p:nvPicPr>
          <p:cNvPr id="8" name="Content Placeholder 4">
            <a:extLst>
              <a:ext uri="{FF2B5EF4-FFF2-40B4-BE49-F238E27FC236}">
                <a16:creationId xmlns:a16="http://schemas.microsoft.com/office/drawing/2014/main" id="{AE6656B2-E590-2D47-A9CC-45AFEC348F6C}"/>
              </a:ext>
            </a:extLst>
          </p:cNvPr>
          <p:cNvPicPr>
            <a:picLocks noChangeAspect="1"/>
          </p:cNvPicPr>
          <p:nvPr/>
        </p:nvPicPr>
        <p:blipFill>
          <a:blip r:embed="rId2"/>
          <a:stretch>
            <a:fillRect/>
          </a:stretch>
        </p:blipFill>
        <p:spPr>
          <a:xfrm>
            <a:off x="647056" y="1114262"/>
            <a:ext cx="10893265" cy="2654371"/>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52044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B16C3-4FBB-854F-8DA0-57899A1166AA}"/>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Demonstration</a:t>
            </a:r>
          </a:p>
        </p:txBody>
      </p:sp>
    </p:spTree>
    <p:extLst>
      <p:ext uri="{BB962C8B-B14F-4D97-AF65-F5344CB8AC3E}">
        <p14:creationId xmlns:p14="http://schemas.microsoft.com/office/powerpoint/2010/main" val="3637081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B16C3-4FBB-854F-8DA0-57899A1166AA}"/>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Known issues and additional features</a:t>
            </a:r>
          </a:p>
        </p:txBody>
      </p:sp>
    </p:spTree>
    <p:extLst>
      <p:ext uri="{BB962C8B-B14F-4D97-AF65-F5344CB8AC3E}">
        <p14:creationId xmlns:p14="http://schemas.microsoft.com/office/powerpoint/2010/main" val="2220987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Content Placeholder 4">
            <a:extLst>
              <a:ext uri="{FF2B5EF4-FFF2-40B4-BE49-F238E27FC236}">
                <a16:creationId xmlns:a16="http://schemas.microsoft.com/office/drawing/2014/main" id="{624DD2AF-C48A-5749-A852-2FCB3B2418FD}"/>
              </a:ext>
            </a:extLst>
          </p:cNvPr>
          <p:cNvPicPr>
            <a:picLocks noChangeAspect="1"/>
          </p:cNvPicPr>
          <p:nvPr/>
        </p:nvPicPr>
        <p:blipFill rotWithShape="1">
          <a:blip r:embed="rId2"/>
          <a:srcRect l="817" r="56072"/>
          <a:stretch/>
        </p:blipFill>
        <p:spPr>
          <a:xfrm>
            <a:off x="20" y="10"/>
            <a:ext cx="12191980" cy="6857989"/>
          </a:xfrm>
          <a:prstGeom prst="rect">
            <a:avLst/>
          </a:prstGeom>
        </p:spPr>
      </p:pic>
      <p:sp>
        <p:nvSpPr>
          <p:cNvPr id="20"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67345-6E34-6548-9891-89F89C316A7C}"/>
              </a:ext>
            </a:extLst>
          </p:cNvPr>
          <p:cNvSpPr>
            <a:spLocks noGrp="1"/>
          </p:cNvSpPr>
          <p:nvPr>
            <p:ph type="title"/>
          </p:nvPr>
        </p:nvSpPr>
        <p:spPr>
          <a:xfrm>
            <a:off x="810000" y="447188"/>
            <a:ext cx="4930400" cy="1559412"/>
          </a:xfrm>
        </p:spPr>
        <p:txBody>
          <a:bodyPr>
            <a:normAutofit/>
          </a:bodyPr>
          <a:lstStyle/>
          <a:p>
            <a:r>
              <a:rPr lang="en-US"/>
              <a:t>Known Issues</a:t>
            </a:r>
          </a:p>
        </p:txBody>
      </p:sp>
      <p:sp>
        <p:nvSpPr>
          <p:cNvPr id="3" name="Content Placeholder 2">
            <a:extLst>
              <a:ext uri="{FF2B5EF4-FFF2-40B4-BE49-F238E27FC236}">
                <a16:creationId xmlns:a16="http://schemas.microsoft.com/office/drawing/2014/main" id="{2F0F100F-B1D6-464C-BB82-BAE5575C1E90}"/>
              </a:ext>
            </a:extLst>
          </p:cNvPr>
          <p:cNvSpPr>
            <a:spLocks noGrp="1"/>
          </p:cNvSpPr>
          <p:nvPr>
            <p:ph idx="1"/>
          </p:nvPr>
        </p:nvSpPr>
        <p:spPr>
          <a:xfrm>
            <a:off x="818712" y="2413000"/>
            <a:ext cx="4921687" cy="3632200"/>
          </a:xfrm>
        </p:spPr>
        <p:txBody>
          <a:bodyPr>
            <a:normAutofit/>
          </a:bodyPr>
          <a:lstStyle/>
          <a:p>
            <a:r>
              <a:rPr lang="en-US" dirty="0"/>
              <a:t>Artifacts on sample retriggering</a:t>
            </a:r>
          </a:p>
          <a:p>
            <a:r>
              <a:rPr lang="en-US" dirty="0"/>
              <a:t>Unable to disable random note generator</a:t>
            </a:r>
          </a:p>
          <a:p>
            <a:r>
              <a:rPr lang="en-US" dirty="0"/>
              <a:t>Sequence does not reset on key press</a:t>
            </a:r>
          </a:p>
          <a:p>
            <a:r>
              <a:rPr lang="en-US" dirty="0"/>
              <a:t>Currently no velocity sensitivity</a:t>
            </a:r>
          </a:p>
        </p:txBody>
      </p:sp>
    </p:spTree>
    <p:extLst>
      <p:ext uri="{BB962C8B-B14F-4D97-AF65-F5344CB8AC3E}">
        <p14:creationId xmlns:p14="http://schemas.microsoft.com/office/powerpoint/2010/main" val="1605223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Content Placeholder 4">
            <a:extLst>
              <a:ext uri="{FF2B5EF4-FFF2-40B4-BE49-F238E27FC236}">
                <a16:creationId xmlns:a16="http://schemas.microsoft.com/office/drawing/2014/main" id="{624DD2AF-C48A-5749-A852-2FCB3B2418FD}"/>
              </a:ext>
            </a:extLst>
          </p:cNvPr>
          <p:cNvPicPr>
            <a:picLocks noChangeAspect="1"/>
          </p:cNvPicPr>
          <p:nvPr/>
        </p:nvPicPr>
        <p:blipFill rotWithShape="1">
          <a:blip r:embed="rId2"/>
          <a:srcRect l="33116" r="23773"/>
          <a:stretch/>
        </p:blipFill>
        <p:spPr>
          <a:xfrm>
            <a:off x="20" y="10"/>
            <a:ext cx="12191980" cy="6857989"/>
          </a:xfrm>
          <a:prstGeom prst="rect">
            <a:avLst/>
          </a:prstGeom>
        </p:spPr>
      </p:pic>
      <p:sp>
        <p:nvSpPr>
          <p:cNvPr id="20"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67345-6E34-6548-9891-89F89C316A7C}"/>
              </a:ext>
            </a:extLst>
          </p:cNvPr>
          <p:cNvSpPr>
            <a:spLocks noGrp="1"/>
          </p:cNvSpPr>
          <p:nvPr>
            <p:ph type="title"/>
          </p:nvPr>
        </p:nvSpPr>
        <p:spPr>
          <a:xfrm>
            <a:off x="810000" y="447188"/>
            <a:ext cx="4930400" cy="1559412"/>
          </a:xfrm>
        </p:spPr>
        <p:txBody>
          <a:bodyPr>
            <a:normAutofit/>
          </a:bodyPr>
          <a:lstStyle/>
          <a:p>
            <a:r>
              <a:rPr lang="en-US" dirty="0"/>
              <a:t>Additional features</a:t>
            </a:r>
          </a:p>
        </p:txBody>
      </p:sp>
      <p:sp>
        <p:nvSpPr>
          <p:cNvPr id="3" name="Content Placeholder 2">
            <a:extLst>
              <a:ext uri="{FF2B5EF4-FFF2-40B4-BE49-F238E27FC236}">
                <a16:creationId xmlns:a16="http://schemas.microsoft.com/office/drawing/2014/main" id="{2F0F100F-B1D6-464C-BB82-BAE5575C1E90}"/>
              </a:ext>
            </a:extLst>
          </p:cNvPr>
          <p:cNvSpPr>
            <a:spLocks noGrp="1"/>
          </p:cNvSpPr>
          <p:nvPr>
            <p:ph idx="1"/>
          </p:nvPr>
        </p:nvSpPr>
        <p:spPr>
          <a:xfrm>
            <a:off x="818712" y="2413000"/>
            <a:ext cx="4921687" cy="3632200"/>
          </a:xfrm>
        </p:spPr>
        <p:txBody>
          <a:bodyPr>
            <a:normAutofit/>
          </a:bodyPr>
          <a:lstStyle/>
          <a:p>
            <a:r>
              <a:rPr lang="en-US" dirty="0"/>
              <a:t>Turn into a multi output instrument with multiple instances of the sampler built into one instrument</a:t>
            </a:r>
          </a:p>
          <a:p>
            <a:r>
              <a:rPr lang="en-US" dirty="0"/>
              <a:t>Replace formant control with filter. Could add further randomization.</a:t>
            </a:r>
          </a:p>
          <a:p>
            <a:r>
              <a:rPr lang="en-US" dirty="0"/>
              <a:t>Add triplet and dotted note options to note repeat</a:t>
            </a:r>
          </a:p>
          <a:p>
            <a:r>
              <a:rPr lang="en-US" dirty="0"/>
              <a:t>Develop into commercial plugin</a:t>
            </a:r>
          </a:p>
        </p:txBody>
      </p:sp>
    </p:spTree>
    <p:extLst>
      <p:ext uri="{BB962C8B-B14F-4D97-AF65-F5344CB8AC3E}">
        <p14:creationId xmlns:p14="http://schemas.microsoft.com/office/powerpoint/2010/main" val="2951357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B16C3-4FBB-854F-8DA0-57899A1166AA}"/>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Comparison with existing instrument</a:t>
            </a:r>
          </a:p>
        </p:txBody>
      </p:sp>
    </p:spTree>
    <p:extLst>
      <p:ext uri="{BB962C8B-B14F-4D97-AF65-F5344CB8AC3E}">
        <p14:creationId xmlns:p14="http://schemas.microsoft.com/office/powerpoint/2010/main" val="5359308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1FC8BA-94E6-44F7-B346-6A2215E66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A8329D92-4903-43FF-90F4-878F5D3F1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8DBA35-7D17-9D4B-B61D-3FCDDEB447CE}"/>
              </a:ext>
            </a:extLst>
          </p:cNvPr>
          <p:cNvSpPr>
            <a:spLocks noGrp="1"/>
          </p:cNvSpPr>
          <p:nvPr>
            <p:ph type="title"/>
          </p:nvPr>
        </p:nvSpPr>
        <p:spPr>
          <a:xfrm>
            <a:off x="810001" y="447188"/>
            <a:ext cx="3413084" cy="1559412"/>
          </a:xfrm>
        </p:spPr>
        <p:txBody>
          <a:bodyPr>
            <a:normAutofit/>
          </a:bodyPr>
          <a:lstStyle/>
          <a:p>
            <a:r>
              <a:rPr lang="en-US" sz="3200"/>
              <a:t>Glitchmachines Cataract</a:t>
            </a:r>
          </a:p>
        </p:txBody>
      </p:sp>
      <p:sp>
        <p:nvSpPr>
          <p:cNvPr id="3" name="Content Placeholder 2">
            <a:extLst>
              <a:ext uri="{FF2B5EF4-FFF2-40B4-BE49-F238E27FC236}">
                <a16:creationId xmlns:a16="http://schemas.microsoft.com/office/drawing/2014/main" id="{12A17C6A-6629-0B47-B2C0-A9371B4BC761}"/>
              </a:ext>
            </a:extLst>
          </p:cNvPr>
          <p:cNvSpPr>
            <a:spLocks noGrp="1"/>
          </p:cNvSpPr>
          <p:nvPr>
            <p:ph idx="1"/>
          </p:nvPr>
        </p:nvSpPr>
        <p:spPr>
          <a:xfrm>
            <a:off x="818713" y="2413000"/>
            <a:ext cx="3404372" cy="3632200"/>
          </a:xfrm>
        </p:spPr>
        <p:txBody>
          <a:bodyPr>
            <a:normAutofit/>
          </a:bodyPr>
          <a:lstStyle/>
          <a:p>
            <a:r>
              <a:rPr lang="en-US" sz="1600">
                <a:solidFill>
                  <a:srgbClr val="FFFFFF"/>
                </a:solidFill>
              </a:rPr>
              <a:t>Cataract is a Segment Multiplexer</a:t>
            </a:r>
          </a:p>
          <a:p>
            <a:r>
              <a:rPr lang="en-US" sz="1600">
                <a:solidFill>
                  <a:srgbClr val="FFFFFF"/>
                </a:solidFill>
              </a:rPr>
              <a:t>It allows user loaded samples</a:t>
            </a:r>
          </a:p>
          <a:p>
            <a:r>
              <a:rPr lang="en-US" sz="1600">
                <a:solidFill>
                  <a:srgbClr val="FFFFFF"/>
                </a:solidFill>
              </a:rPr>
              <a:t>Features a plethora of randomization options for generative music</a:t>
            </a:r>
          </a:p>
          <a:p>
            <a:r>
              <a:rPr lang="en-US" sz="1600">
                <a:solidFill>
                  <a:srgbClr val="FFFFFF"/>
                </a:solidFill>
              </a:rPr>
              <a:t>Cannot be “played”</a:t>
            </a:r>
          </a:p>
        </p:txBody>
      </p:sp>
      <p:sp>
        <p:nvSpPr>
          <p:cNvPr id="14" name="Rounded Rectangle 17">
            <a:extLst>
              <a:ext uri="{FF2B5EF4-FFF2-40B4-BE49-F238E27FC236}">
                <a16:creationId xmlns:a16="http://schemas.microsoft.com/office/drawing/2014/main" id="{567B1EEF-AB32-40F7-AD5F-41E0EA001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6D925F-8344-F14F-BB2B-A5BB8D742A47}"/>
              </a:ext>
            </a:extLst>
          </p:cNvPr>
          <p:cNvPicPr>
            <a:picLocks noChangeAspect="1"/>
          </p:cNvPicPr>
          <p:nvPr/>
        </p:nvPicPr>
        <p:blipFill rotWithShape="1">
          <a:blip r:embed="rId2"/>
          <a:srcRect l="27175" t="27370" r="27339" b="15980"/>
          <a:stretch/>
        </p:blipFill>
        <p:spPr>
          <a:xfrm>
            <a:off x="5641651" y="1258529"/>
            <a:ext cx="5562963" cy="4330205"/>
          </a:xfrm>
          <a:prstGeom prst="rect">
            <a:avLst/>
          </a:prstGeom>
        </p:spPr>
      </p:pic>
    </p:spTree>
    <p:extLst>
      <p:ext uri="{BB962C8B-B14F-4D97-AF65-F5344CB8AC3E}">
        <p14:creationId xmlns:p14="http://schemas.microsoft.com/office/powerpoint/2010/main" val="215731321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521DDB-9261-A948-A36C-C055EE112B24}"/>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Questions?</a:t>
            </a:r>
          </a:p>
        </p:txBody>
      </p:sp>
    </p:spTree>
    <p:extLst>
      <p:ext uri="{BB962C8B-B14F-4D97-AF65-F5344CB8AC3E}">
        <p14:creationId xmlns:p14="http://schemas.microsoft.com/office/powerpoint/2010/main" val="37414382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Custom 3">
      <a:dk1>
        <a:srgbClr val="404140"/>
      </a:dk1>
      <a:lt1>
        <a:srgbClr val="FFFFFF"/>
      </a:lt1>
      <a:dk2>
        <a:srgbClr val="212121"/>
      </a:dk2>
      <a:lt2>
        <a:srgbClr val="636363"/>
      </a:lt2>
      <a:accent1>
        <a:srgbClr val="19D6D6"/>
      </a:accent1>
      <a:accent2>
        <a:srgbClr val="6FEBA0"/>
      </a:accent2>
      <a:accent3>
        <a:srgbClr val="B6DF5E"/>
      </a:accent3>
      <a:accent4>
        <a:srgbClr val="FDB600"/>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19</TotalTime>
  <Words>553</Words>
  <Application>Microsoft Macintosh PowerPoint</Application>
  <PresentationFormat>Widescreen</PresentationFormat>
  <Paragraphs>52</Paragraphs>
  <Slides>24</Slides>
  <Notes>0</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Century Gothic</vt:lpstr>
      <vt:lpstr>Wingdings 2</vt:lpstr>
      <vt:lpstr>Quotable</vt:lpstr>
      <vt:lpstr>Name: James Newhook Student Number: 1808649 Module Title: Development Assignment Title: Element 2c Module Lecturer’s Name: Ciarán Robinson and Helen Leigh</vt:lpstr>
      <vt:lpstr>Shattered</vt:lpstr>
      <vt:lpstr>What is Shattered?</vt:lpstr>
      <vt:lpstr>What is generative music?</vt:lpstr>
      <vt:lpstr>Why “semi-generative”?</vt:lpstr>
      <vt:lpstr>Examples</vt:lpstr>
      <vt:lpstr>A simple song</vt:lpstr>
      <vt:lpstr>A Shattered song</vt:lpstr>
      <vt:lpstr>Another Shattered song</vt:lpstr>
      <vt:lpstr>Uses of Shattered</vt:lpstr>
      <vt:lpstr>Features</vt:lpstr>
      <vt:lpstr>Load your sample</vt:lpstr>
      <vt:lpstr>Sample Selection </vt:lpstr>
      <vt:lpstr>Root Note and Key Range</vt:lpstr>
      <vt:lpstr>ADSR and Pitch/Time</vt:lpstr>
      <vt:lpstr>Sequencing and Randomization</vt:lpstr>
      <vt:lpstr>Playing Shattered</vt:lpstr>
      <vt:lpstr>Demonstration</vt:lpstr>
      <vt:lpstr>Known issues and additional features</vt:lpstr>
      <vt:lpstr>Known Issues</vt:lpstr>
      <vt:lpstr>Additional features</vt:lpstr>
      <vt:lpstr>Comparison with existing instrument</vt:lpstr>
      <vt:lpstr>Glitchmachines Cataract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Module Code: ADAD7005_LON Element 2c: Presentation Name: James Newhook Student Number: 1808649</dc:title>
  <dc:creator>James Newhook (1808649)</dc:creator>
  <cp:lastModifiedBy>James Newhook (1808649)</cp:lastModifiedBy>
  <cp:revision>4</cp:revision>
  <dcterms:created xsi:type="dcterms:W3CDTF">2019-04-06T17:17:40Z</dcterms:created>
  <dcterms:modified xsi:type="dcterms:W3CDTF">2019-04-07T20:33:25Z</dcterms:modified>
</cp:coreProperties>
</file>