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61" r:id="rId3"/>
    <p:sldId id="265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9" d="100"/>
          <a:sy n="79" d="100"/>
        </p:scale>
        <p:origin x="63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390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8269E7B-A867-49BF-9311-0EE96B92ECD1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6339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7C779-4399-479C-BB9A-97278CF9B7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Summary Normalisation and Determinacy Diagrams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F8403-7049-4D3A-9EDC-912DBE4D0A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9663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Enterprise Rules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2000" dirty="0"/>
              <a:t>These are the underlying rules which govern the </a:t>
            </a:r>
            <a:r>
              <a:rPr lang="en-US" altLang="en-US" sz="2000" dirty="0" err="1"/>
              <a:t>organisation’s</a:t>
            </a:r>
            <a:r>
              <a:rPr lang="en-US" altLang="en-US" sz="2000" dirty="0"/>
              <a:t> data.  They provide a reliable means of eliminating redundant data.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altLang="en-US" sz="2000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2000" dirty="0"/>
              <a:t>An enterprise rule is assumed to be obeyed by a single snapshot of data, but not necessarily by a series of time interval snapshots, e.g.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altLang="en-US" sz="2000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2000" dirty="0"/>
              <a:t>At any given time, a part# value has exactly one associated part-</a:t>
            </a:r>
            <a:r>
              <a:rPr lang="en-US" altLang="en-US" sz="2000" dirty="0" err="1"/>
              <a:t>desc</a:t>
            </a:r>
            <a:r>
              <a:rPr lang="en-US" altLang="en-US" sz="2000" dirty="0"/>
              <a:t> value, but the part-</a:t>
            </a:r>
            <a:r>
              <a:rPr lang="en-US" altLang="en-US" sz="2000" dirty="0" err="1"/>
              <a:t>desc</a:t>
            </a:r>
            <a:r>
              <a:rPr lang="en-US" altLang="en-US" sz="2000" dirty="0"/>
              <a:t> value could be changed between snapshots.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2EDC72CB-0525-4FFC-B33E-BE1A5DE9E666}" type="slidenum">
              <a:rPr lang="en-GB" altLang="en-US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0702740"/>
      </p:ext>
    </p:extLst>
  </p:cSld>
  <p:clrMapOvr>
    <a:masterClrMapping/>
  </p:clrMapOvr>
  <p:transition>
    <p:cover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Normalisation		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en-US" sz="2000" b="1" dirty="0"/>
              <a:t>NORMALISATION </a:t>
            </a:r>
            <a:r>
              <a:rPr lang="en-US" altLang="en-US" sz="2000" dirty="0"/>
              <a:t>- The elimination of repeating groups.</a:t>
            </a:r>
          </a:p>
          <a:p>
            <a:pPr>
              <a:buFont typeface="Wingdings" pitchFamily="2" charset="2"/>
              <a:buNone/>
            </a:pPr>
            <a:endParaRPr lang="en-US" altLang="en-US" sz="2000" dirty="0"/>
          </a:p>
          <a:p>
            <a:pPr>
              <a:buFont typeface="Wingdings" pitchFamily="2" charset="2"/>
              <a:buNone/>
            </a:pPr>
            <a:r>
              <a:rPr lang="en-US" altLang="en-US" sz="2000" dirty="0"/>
              <a:t>Possible methods:</a:t>
            </a:r>
          </a:p>
          <a:p>
            <a:pPr>
              <a:buFont typeface="Wingdings" pitchFamily="2" charset="2"/>
              <a:buNone/>
            </a:pPr>
            <a:endParaRPr lang="en-US" altLang="en-US" sz="2000" dirty="0"/>
          </a:p>
          <a:p>
            <a:pPr>
              <a:buFont typeface="Wingdings" pitchFamily="2" charset="2"/>
              <a:buNone/>
            </a:pPr>
            <a:r>
              <a:rPr lang="en-US" altLang="en-US" sz="2000" dirty="0"/>
              <a:t>1.	Creating a row for each occurrence of the repeating group.</a:t>
            </a:r>
          </a:p>
          <a:p>
            <a:pPr>
              <a:buFont typeface="Wingdings" pitchFamily="2" charset="2"/>
              <a:buNone/>
            </a:pPr>
            <a:endParaRPr lang="en-US" altLang="en-US" sz="2000" dirty="0"/>
          </a:p>
          <a:p>
            <a:pPr>
              <a:buFont typeface="Wingdings" pitchFamily="2" charset="2"/>
              <a:buNone/>
            </a:pPr>
            <a:r>
              <a:rPr lang="en-US" altLang="en-US" sz="2000" dirty="0"/>
              <a:t>2.	Splitting the table, the repeating group into a new table.</a:t>
            </a:r>
          </a:p>
          <a:p>
            <a:pPr>
              <a:buFont typeface="Wingdings" pitchFamily="2" charset="2"/>
              <a:buNone/>
            </a:pPr>
            <a:endParaRPr lang="en-US" altLang="en-US" sz="2000" dirty="0"/>
          </a:p>
          <a:p>
            <a:pPr>
              <a:buFont typeface="Wingdings" pitchFamily="2" charset="2"/>
              <a:buNone/>
            </a:pPr>
            <a:r>
              <a:rPr lang="en-US" altLang="en-US" sz="2000" dirty="0"/>
              <a:t>The latter method is more useful for further </a:t>
            </a:r>
            <a:r>
              <a:rPr lang="en-US" altLang="en-US" sz="2000" dirty="0" err="1"/>
              <a:t>normalisation</a:t>
            </a:r>
            <a:r>
              <a:rPr lang="en-US" altLang="en-US" sz="2000" dirty="0"/>
              <a:t>.</a:t>
            </a:r>
          </a:p>
          <a:p>
            <a:pPr>
              <a:buFont typeface="Wingdings" pitchFamily="2" charset="2"/>
              <a:buNone/>
            </a:pPr>
            <a:endParaRPr lang="en-US" altLang="en-US" sz="2000" dirty="0"/>
          </a:p>
          <a:p>
            <a:pPr>
              <a:buFont typeface="Wingdings" pitchFamily="2" charset="2"/>
              <a:buNone/>
            </a:pPr>
            <a:endParaRPr lang="en-US" altLang="en-US" sz="2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8FB13C83-E0CE-421F-AD79-F3F2354932DC}" type="slidenum">
              <a:rPr lang="en-GB" altLang="en-US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5402874"/>
      </p:ext>
    </p:extLst>
  </p:cSld>
  <p:clrMapOvr>
    <a:masterClrMapping/>
  </p:clrMapOvr>
  <p:transition>
    <p:cover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altLang="en-US" dirty="0"/>
              <a:t>Determinants	</a:t>
            </a:r>
          </a:p>
        </p:txBody>
      </p:sp>
      <p:graphicFrame>
        <p:nvGraphicFramePr>
          <p:cNvPr id="78853" name="Object 1029"/>
          <p:cNvGraphicFramePr>
            <a:graphicFrameLocks noGrp="1" noChangeAspect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344012908"/>
              </p:ext>
            </p:extLst>
          </p:nvPr>
        </p:nvGraphicFramePr>
        <p:xfrm>
          <a:off x="1626567" y="2191651"/>
          <a:ext cx="6473825" cy="1664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3" imgW="7350840" imgH="2023560" progId="Word.Document.8">
                  <p:embed/>
                </p:oleObj>
              </mc:Choice>
              <mc:Fallback>
                <p:oleObj name="Document" r:id="rId3" imgW="7350840" imgH="2023560" progId="Word.Document.8">
                  <p:embed/>
                  <p:pic>
                    <p:nvPicPr>
                      <p:cNvPr id="78853" name="Object 10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6567" y="2191651"/>
                        <a:ext cx="6473825" cy="16647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851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534114"/>
            <a:ext cx="7772400" cy="719138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None/>
            </a:pPr>
            <a:r>
              <a:rPr lang="en-US" altLang="en-US" dirty="0"/>
              <a:t>Consider the table occurrence Stock:</a:t>
            </a:r>
          </a:p>
          <a:p>
            <a:pPr>
              <a:buFont typeface="Wingdings" pitchFamily="2" charset="2"/>
              <a:buNone/>
            </a:pPr>
            <a:r>
              <a:rPr lang="en-US" altLang="en-US" dirty="0"/>
              <a:t>Table: Stock</a:t>
            </a:r>
          </a:p>
        </p:txBody>
      </p:sp>
      <p:sp>
        <p:nvSpPr>
          <p:cNvPr id="78854" name="Text Box 1030"/>
          <p:cNvSpPr txBox="1">
            <a:spLocks noChangeArrowheads="1"/>
          </p:cNvSpPr>
          <p:nvPr/>
        </p:nvSpPr>
        <p:spPr bwMode="auto">
          <a:xfrm>
            <a:off x="1431925" y="13350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lang="en-GB" altLang="en-US" sz="2400"/>
          </a:p>
        </p:txBody>
      </p:sp>
      <p:sp>
        <p:nvSpPr>
          <p:cNvPr id="78856" name="Text Box 1032"/>
          <p:cNvSpPr txBox="1">
            <a:spLocks noChangeArrowheads="1"/>
          </p:cNvSpPr>
          <p:nvPr/>
        </p:nvSpPr>
        <p:spPr bwMode="auto">
          <a:xfrm>
            <a:off x="1431925" y="3953251"/>
            <a:ext cx="7056784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en-US" dirty="0"/>
              <a:t>Enterprise Rule: A given Stock# has exactly one associated description (a given description as one or more Stock No’s associated with it).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en-US" dirty="0"/>
              <a:t>Stock# is a determinant of Description, i.e.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en-US" dirty="0"/>
              <a:t>Stock# determines description, and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en-US" dirty="0"/>
              <a:t>Description is determined by/dependent on Stock#</a:t>
            </a:r>
          </a:p>
          <a:p>
            <a:pPr eaLnBrk="0" hangingPunct="0">
              <a:spcBef>
                <a:spcPct val="50000"/>
              </a:spcBef>
            </a:pPr>
            <a:endParaRPr lang="en-US" altLang="en-US" dirty="0"/>
          </a:p>
          <a:p>
            <a:pPr eaLnBrk="0" hangingPunct="0">
              <a:spcBef>
                <a:spcPct val="50000"/>
              </a:spcBef>
            </a:pPr>
            <a:endParaRPr lang="en-US" altLang="en-US" dirty="0"/>
          </a:p>
          <a:p>
            <a:pPr eaLnBrk="0" hangingPunct="0">
              <a:spcBef>
                <a:spcPct val="50000"/>
              </a:spcBef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6247239"/>
      </p:ext>
    </p:extLst>
  </p:cSld>
  <p:clrMapOvr>
    <a:masterClrMapping/>
  </p:clrMapOvr>
  <p:transition>
    <p:cover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36525"/>
            <a:ext cx="8153400" cy="990600"/>
          </a:xfrm>
        </p:spPr>
        <p:txBody>
          <a:bodyPr/>
          <a:lstStyle/>
          <a:p>
            <a:r>
              <a:rPr lang="en-US" altLang="en-US" dirty="0"/>
              <a:t>determinacy Diagrams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403350" y="2924175"/>
            <a:ext cx="1955800" cy="433388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None/>
            </a:pPr>
            <a:endParaRPr lang="en-US" altLang="en-US" dirty="0"/>
          </a:p>
          <a:p>
            <a:pPr>
              <a:buFont typeface="Wingdings" pitchFamily="2" charset="2"/>
              <a:buNone/>
            </a:pPr>
            <a:r>
              <a:rPr lang="en-US" altLang="en-US" sz="7200" dirty="0"/>
              <a:t>Stock #</a:t>
            </a:r>
          </a:p>
        </p:txBody>
      </p:sp>
      <p:sp>
        <p:nvSpPr>
          <p:cNvPr id="81924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6084888" y="3068638"/>
            <a:ext cx="2581275" cy="61595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None/>
            </a:pPr>
            <a:endParaRPr lang="en-US" altLang="en-US" dirty="0"/>
          </a:p>
          <a:p>
            <a:pPr>
              <a:buFont typeface="Wingdings" pitchFamily="2" charset="2"/>
              <a:buNone/>
            </a:pPr>
            <a:r>
              <a:rPr lang="en-US" altLang="en-US" sz="8000" dirty="0"/>
              <a:t>Description</a:t>
            </a:r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altLang="en-US" dirty="0"/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1447800" y="2895600"/>
            <a:ext cx="2362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auto">
          <a:xfrm>
            <a:off x="5867400" y="2895600"/>
            <a:ext cx="22860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en-GB" altLang="en-US" sz="2400"/>
          </a:p>
        </p:txBody>
      </p:sp>
      <p:sp>
        <p:nvSpPr>
          <p:cNvPr id="81927" name="Line 7"/>
          <p:cNvSpPr>
            <a:spLocks noChangeShapeType="1"/>
          </p:cNvSpPr>
          <p:nvPr/>
        </p:nvSpPr>
        <p:spPr bwMode="auto">
          <a:xfrm>
            <a:off x="3810000" y="3505200"/>
            <a:ext cx="2057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1219200" y="1555751"/>
            <a:ext cx="7162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en-US" sz="2000" dirty="0"/>
              <a:t>These can be used to show determinants and the attributes they determine. Thus, for the previous example the determinacy diagram is:</a:t>
            </a:r>
          </a:p>
        </p:txBody>
      </p:sp>
      <p:sp>
        <p:nvSpPr>
          <p:cNvPr id="81930" name="Text Box 10"/>
          <p:cNvSpPr txBox="1">
            <a:spLocks noChangeArrowheads="1"/>
          </p:cNvSpPr>
          <p:nvPr/>
        </p:nvSpPr>
        <p:spPr bwMode="auto">
          <a:xfrm>
            <a:off x="1143000" y="5029200"/>
            <a:ext cx="7391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en-US" sz="2000"/>
              <a:t>The arrow shows the dependency.  The direction of the arrow head shows which attribute is the determinant.</a:t>
            </a:r>
          </a:p>
        </p:txBody>
      </p:sp>
      <p:sp>
        <p:nvSpPr>
          <p:cNvPr id="81931" name="Rectangle 11"/>
          <p:cNvSpPr>
            <a:spLocks noChangeArrowheads="1"/>
          </p:cNvSpPr>
          <p:nvPr/>
        </p:nvSpPr>
        <p:spPr bwMode="auto">
          <a:xfrm>
            <a:off x="1219200" y="2667000"/>
            <a:ext cx="7391400" cy="198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992098"/>
      </p:ext>
    </p:extLst>
  </p:cSld>
  <p:clrMapOvr>
    <a:masterClrMapping/>
  </p:clrMapOvr>
  <p:transition>
    <p:cover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Determinacy Diagrams	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idx="1"/>
          </p:nvPr>
        </p:nvSpPr>
        <p:spPr>
          <a:xfrm>
            <a:off x="803148" y="1516698"/>
            <a:ext cx="7772400" cy="4800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en-US" sz="2000" dirty="0"/>
              <a:t>Consider the following Enterprise Rules:</a:t>
            </a:r>
          </a:p>
          <a:p>
            <a:pPr>
              <a:buFont typeface="Wingdings" pitchFamily="2" charset="2"/>
              <a:buNone/>
            </a:pPr>
            <a:endParaRPr lang="en-US" altLang="en-US" sz="2000" dirty="0"/>
          </a:p>
          <a:p>
            <a:pPr>
              <a:buFont typeface="Wingdings" pitchFamily="2" charset="2"/>
              <a:buNone/>
            </a:pPr>
            <a:r>
              <a:rPr lang="en-US" altLang="en-US" sz="2000" dirty="0"/>
              <a:t>1.	A given Consultant# has exactly one </a:t>
            </a:r>
            <a:r>
              <a:rPr lang="en-US" altLang="en-US" sz="1800" dirty="0"/>
              <a:t>associated</a:t>
            </a:r>
            <a:r>
              <a:rPr lang="en-US" altLang="en-US" sz="2000" dirty="0"/>
              <a:t> Project#.</a:t>
            </a:r>
          </a:p>
          <a:p>
            <a:pPr>
              <a:buFont typeface="Wingdings" pitchFamily="2" charset="2"/>
              <a:buNone/>
            </a:pPr>
            <a:r>
              <a:rPr lang="en-US" altLang="en-US" sz="2000" dirty="0"/>
              <a:t>2.	A given Project# has exactly one associated Consultant#.</a:t>
            </a:r>
          </a:p>
          <a:p>
            <a:pPr>
              <a:buFont typeface="Wingdings" pitchFamily="2" charset="2"/>
              <a:buNone/>
            </a:pPr>
            <a:endParaRPr lang="en-US" altLang="en-US" sz="2000" dirty="0"/>
          </a:p>
          <a:p>
            <a:pPr>
              <a:buFont typeface="Wingdings" pitchFamily="2" charset="2"/>
              <a:buNone/>
            </a:pPr>
            <a:r>
              <a:rPr lang="en-US" altLang="en-US" sz="2000" dirty="0"/>
              <a:t>The resultant determinacy diagram is:</a:t>
            </a:r>
          </a:p>
          <a:p>
            <a:pPr>
              <a:buFont typeface="Wingdings" pitchFamily="2" charset="2"/>
              <a:buNone/>
            </a:pPr>
            <a:endParaRPr lang="en-US" altLang="en-US" sz="2000" dirty="0"/>
          </a:p>
          <a:p>
            <a:pPr>
              <a:buFont typeface="Wingdings" pitchFamily="2" charset="2"/>
              <a:buNone/>
            </a:pPr>
            <a:endParaRPr lang="en-US" altLang="en-US" sz="2000" dirty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622460DA-A967-40E0-B1B1-D621CCB11103}" type="slidenum">
              <a:rPr lang="en-GB" altLang="en-US"/>
              <a:pPr/>
              <a:t>6</a:t>
            </a:fld>
            <a:endParaRPr lang="en-GB" altLang="en-US"/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5334000" y="4114800"/>
            <a:ext cx="25146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en-US" sz="2400"/>
              <a:t>Project #</a:t>
            </a:r>
          </a:p>
        </p:txBody>
      </p:sp>
      <p:sp>
        <p:nvSpPr>
          <p:cNvPr id="83979" name="Text Box 11"/>
          <p:cNvSpPr txBox="1">
            <a:spLocks noChangeArrowheads="1"/>
          </p:cNvSpPr>
          <p:nvPr/>
        </p:nvSpPr>
        <p:spPr bwMode="auto">
          <a:xfrm>
            <a:off x="1752600" y="4114800"/>
            <a:ext cx="2057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en-US" sz="2400"/>
              <a:t>Consultant #</a:t>
            </a:r>
          </a:p>
        </p:txBody>
      </p:sp>
      <p:sp>
        <p:nvSpPr>
          <p:cNvPr id="83980" name="Line 12"/>
          <p:cNvSpPr>
            <a:spLocks noChangeShapeType="1"/>
          </p:cNvSpPr>
          <p:nvPr/>
        </p:nvSpPr>
        <p:spPr bwMode="auto">
          <a:xfrm>
            <a:off x="3810000" y="4343400"/>
            <a:ext cx="1524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042759"/>
      </p:ext>
    </p:extLst>
  </p:cSld>
  <p:clrMapOvr>
    <a:masterClrMapping/>
  </p:clrMapOvr>
  <p:transition>
    <p:cover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61950"/>
            <a:ext cx="8153400" cy="990600"/>
          </a:xfrm>
        </p:spPr>
        <p:txBody>
          <a:bodyPr/>
          <a:lstStyle/>
          <a:p>
            <a:r>
              <a:rPr lang="en-US" altLang="en-US" sz="3600" dirty="0"/>
              <a:t>Examples of Determinacy Diagrams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257424"/>
            <a:ext cx="8153400" cy="4495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en-US" altLang="en-US" dirty="0"/>
          </a:p>
          <a:p>
            <a:pPr>
              <a:buFont typeface="Wingdings" pitchFamily="2" charset="2"/>
              <a:buNone/>
            </a:pPr>
            <a:endParaRPr lang="en-US" altLang="en-US" dirty="0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12784F0-75C9-427C-B9FC-C3DC86B88794}" type="slidenum">
              <a:rPr lang="en-GB" altLang="en-US"/>
              <a:pPr/>
              <a:t>7</a:t>
            </a:fld>
            <a:endParaRPr lang="en-GB" alt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DAFA52C-E14B-4EB8-98E2-6D33E7E1E682}"/>
              </a:ext>
            </a:extLst>
          </p:cNvPr>
          <p:cNvGrpSpPr/>
          <p:nvPr/>
        </p:nvGrpSpPr>
        <p:grpSpPr>
          <a:xfrm>
            <a:off x="1371600" y="1799463"/>
            <a:ext cx="7086600" cy="1629537"/>
            <a:chOff x="1371600" y="1351788"/>
            <a:chExt cx="7086600" cy="1629537"/>
          </a:xfrm>
        </p:grpSpPr>
        <p:sp>
          <p:nvSpPr>
            <p:cNvPr id="86020" name="Text Box 4"/>
            <p:cNvSpPr txBox="1">
              <a:spLocks noChangeArrowheads="1"/>
            </p:cNvSpPr>
            <p:nvPr/>
          </p:nvSpPr>
          <p:spPr bwMode="auto">
            <a:xfrm>
              <a:off x="1371600" y="1351788"/>
              <a:ext cx="2133600" cy="4667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en-US" sz="2400"/>
                <a:t>Part #</a:t>
              </a:r>
            </a:p>
          </p:txBody>
        </p:sp>
        <p:sp>
          <p:nvSpPr>
            <p:cNvPr id="86022" name="Text Box 6"/>
            <p:cNvSpPr txBox="1">
              <a:spLocks noChangeArrowheads="1"/>
            </p:cNvSpPr>
            <p:nvPr/>
          </p:nvSpPr>
          <p:spPr bwMode="auto">
            <a:xfrm>
              <a:off x="5715000" y="1371600"/>
              <a:ext cx="2743200" cy="4667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en-US" sz="2400" dirty="0" err="1"/>
                <a:t>Part_Description</a:t>
              </a:r>
              <a:endParaRPr lang="en-US" altLang="en-US" sz="2400" dirty="0"/>
            </a:p>
          </p:txBody>
        </p:sp>
        <p:sp>
          <p:nvSpPr>
            <p:cNvPr id="86023" name="Text Box 7"/>
            <p:cNvSpPr txBox="1">
              <a:spLocks noChangeArrowheads="1"/>
            </p:cNvSpPr>
            <p:nvPr/>
          </p:nvSpPr>
          <p:spPr bwMode="auto">
            <a:xfrm>
              <a:off x="1371600" y="2514600"/>
              <a:ext cx="2133600" cy="4667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en-US" sz="2400" dirty="0" err="1"/>
                <a:t>Qty_in_Stock</a:t>
              </a:r>
              <a:endParaRPr lang="en-US" altLang="en-US" sz="2400" dirty="0"/>
            </a:p>
          </p:txBody>
        </p:sp>
        <p:sp>
          <p:nvSpPr>
            <p:cNvPr id="86024" name="Line 8"/>
            <p:cNvSpPr>
              <a:spLocks noChangeShapeType="1"/>
            </p:cNvSpPr>
            <p:nvPr/>
          </p:nvSpPr>
          <p:spPr bwMode="auto">
            <a:xfrm>
              <a:off x="3505200" y="1600200"/>
              <a:ext cx="220980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25" name="Line 9"/>
            <p:cNvSpPr>
              <a:spLocks noChangeShapeType="1"/>
            </p:cNvSpPr>
            <p:nvPr/>
          </p:nvSpPr>
          <p:spPr bwMode="auto">
            <a:xfrm>
              <a:off x="2438400" y="1828800"/>
              <a:ext cx="0" cy="685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713232" y="3989387"/>
            <a:ext cx="71628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en-US" sz="2000"/>
              <a:t>Part# is the determinant of Part_Description and Qty_in_Stock.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en-US" sz="2000"/>
              <a:t>Each Part# is associated with only one Part_Description and one Qty_in_Stock.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en-US" sz="2000"/>
              <a:t>A given Qty_in_Stock may be associated with many Part# values.</a:t>
            </a:r>
          </a:p>
        </p:txBody>
      </p:sp>
    </p:spTree>
    <p:extLst>
      <p:ext uri="{BB962C8B-B14F-4D97-AF65-F5344CB8AC3E}">
        <p14:creationId xmlns:p14="http://schemas.microsoft.com/office/powerpoint/2010/main" val="2146129739"/>
      </p:ext>
    </p:extLst>
  </p:cSld>
  <p:clrMapOvr>
    <a:masterClrMapping/>
  </p:clrMapOvr>
  <p:transition>
    <p:cover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6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altLang="en-US" dirty="0"/>
              <a:t>Examples of determinacy Diagrams</a:t>
            </a:r>
          </a:p>
        </p:txBody>
      </p:sp>
      <p:graphicFrame>
        <p:nvGraphicFramePr>
          <p:cNvPr id="87047" name="Object 7"/>
          <p:cNvGraphicFramePr>
            <a:graphicFrameLocks noGrp="1" noChangeAspect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497227286"/>
              </p:ext>
            </p:extLst>
          </p:nvPr>
        </p:nvGraphicFramePr>
        <p:xfrm>
          <a:off x="828675" y="3243072"/>
          <a:ext cx="7486650" cy="28910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Document" r:id="rId3" imgW="7927920" imgH="4800600" progId="Word.Document.8">
                  <p:embed/>
                </p:oleObj>
              </mc:Choice>
              <mc:Fallback>
                <p:oleObj name="Document" r:id="rId3" imgW="7927920" imgH="4800600" progId="Word.Document.8">
                  <p:embed/>
                  <p:pic>
                    <p:nvPicPr>
                      <p:cNvPr id="87047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8675" y="3243072"/>
                        <a:ext cx="7486650" cy="28910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0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371600"/>
            <a:ext cx="7772400" cy="4800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en-US" altLang="en-US" dirty="0"/>
          </a:p>
          <a:p>
            <a:pPr>
              <a:buFont typeface="Wingdings" pitchFamily="2" charset="2"/>
              <a:buNone/>
            </a:pPr>
            <a:endParaRPr lang="en-US" altLang="en-US" dirty="0"/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1228725" y="1618170"/>
            <a:ext cx="7086600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en-US" sz="2000" dirty="0"/>
              <a:t>A given </a:t>
            </a:r>
            <a:r>
              <a:rPr lang="en-US" altLang="en-US" sz="2000" dirty="0" err="1"/>
              <a:t>Part_Description</a:t>
            </a:r>
            <a:r>
              <a:rPr lang="en-US" altLang="en-US" sz="2000" dirty="0"/>
              <a:t> value may be associated with many Part# values.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en-US" sz="2000" b="1" u="sng" dirty="0"/>
              <a:t>Table: </a:t>
            </a:r>
            <a:r>
              <a:rPr lang="en-US" altLang="en-US" sz="2000" b="1" u="sng" dirty="0" err="1"/>
              <a:t>Supplier_Part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659606713"/>
      </p:ext>
    </p:extLst>
  </p:cSld>
  <p:clrMapOvr>
    <a:masterClrMapping/>
  </p:clrMapOvr>
  <p:transition>
    <p:cover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Rules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1542666"/>
            <a:ext cx="7521575" cy="2126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en-US" altLang="en-US" sz="1800" dirty="0"/>
              <a:t>1.	Supplier identified by supplier#.</a:t>
            </a:r>
          </a:p>
          <a:p>
            <a:pPr>
              <a:buFont typeface="Wingdings" pitchFamily="2" charset="2"/>
              <a:buNone/>
            </a:pPr>
            <a:r>
              <a:rPr lang="en-US" altLang="en-US" sz="1800" dirty="0"/>
              <a:t>2.	Part identified by Part#.</a:t>
            </a:r>
          </a:p>
          <a:p>
            <a:pPr>
              <a:buFont typeface="Wingdings" pitchFamily="2" charset="2"/>
              <a:buNone/>
            </a:pPr>
            <a:r>
              <a:rPr lang="en-US" altLang="en-US" sz="1800" dirty="0"/>
              <a:t>3.	A Supplier has one </a:t>
            </a:r>
            <a:r>
              <a:rPr lang="en-US" altLang="en-US" sz="1800" dirty="0" err="1"/>
              <a:t>Supplier_Name</a:t>
            </a:r>
            <a:r>
              <a:rPr lang="en-US" altLang="en-US" sz="1800" dirty="0"/>
              <a:t>.</a:t>
            </a:r>
          </a:p>
          <a:p>
            <a:pPr>
              <a:buFont typeface="Wingdings" pitchFamily="2" charset="2"/>
              <a:buNone/>
            </a:pPr>
            <a:r>
              <a:rPr lang="en-US" altLang="en-US" sz="1800" dirty="0"/>
              <a:t>4.	A Supplier may supply many parts in many </a:t>
            </a:r>
            <a:r>
              <a:rPr lang="en-US" altLang="en-US" sz="1800" dirty="0" err="1"/>
              <a:t>Pack_Sizes</a:t>
            </a:r>
            <a:r>
              <a:rPr lang="en-US" altLang="en-US" sz="1800" dirty="0"/>
              <a:t>.</a:t>
            </a:r>
          </a:p>
          <a:p>
            <a:pPr>
              <a:buFont typeface="Wingdings" pitchFamily="2" charset="2"/>
              <a:buNone/>
            </a:pPr>
            <a:r>
              <a:rPr lang="en-US" altLang="en-US" sz="1800" dirty="0"/>
              <a:t>5.	A Part may be supplied by different suppliers in different </a:t>
            </a:r>
            <a:r>
              <a:rPr lang="en-US" altLang="en-US" sz="1800" dirty="0" err="1"/>
              <a:t>Pack_Sizes</a:t>
            </a:r>
            <a:r>
              <a:rPr lang="en-US" altLang="en-US" sz="1800" dirty="0"/>
              <a:t>.</a:t>
            </a:r>
          </a:p>
          <a:p>
            <a:pPr>
              <a:buFont typeface="Wingdings" pitchFamily="2" charset="2"/>
              <a:buNone/>
            </a:pPr>
            <a:r>
              <a:rPr lang="en-US" altLang="en-US" sz="1800" dirty="0"/>
              <a:t>6.	A Supplier supplies a given part in just one </a:t>
            </a:r>
            <a:r>
              <a:rPr lang="en-US" altLang="en-US" sz="1800" dirty="0" err="1"/>
              <a:t>Pack_Size</a:t>
            </a:r>
            <a:r>
              <a:rPr lang="en-US" altLang="en-US" sz="1800" dirty="0"/>
              <a:t>.</a:t>
            </a:r>
          </a:p>
          <a:p>
            <a:pPr>
              <a:buFont typeface="Wingdings" pitchFamily="2" charset="2"/>
              <a:buNone/>
            </a:pPr>
            <a:endParaRPr lang="en-US" altLang="en-US" sz="1800" dirty="0"/>
          </a:p>
          <a:p>
            <a:pPr>
              <a:buFont typeface="Wingdings" pitchFamily="2" charset="2"/>
              <a:buNone/>
            </a:pPr>
            <a:endParaRPr lang="en-US" altLang="en-US" sz="1800" dirty="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19100" y="6021288"/>
            <a:ext cx="7848600" cy="609600"/>
          </a:xfrm>
        </p:spPr>
        <p:txBody>
          <a:bodyPr/>
          <a:lstStyle/>
          <a:p>
            <a:fld id="{C1BEE5B9-940B-4C6C-96B5-67BAECBF6D96}" type="slidenum">
              <a:rPr lang="en-GB" altLang="en-US"/>
              <a:pPr/>
              <a:t>9</a:t>
            </a:fld>
            <a:endParaRPr lang="en-GB" altLang="en-US"/>
          </a:p>
        </p:txBody>
      </p:sp>
      <p:grpSp>
        <p:nvGrpSpPr>
          <p:cNvPr id="3" name="Group 2"/>
          <p:cNvGrpSpPr/>
          <p:nvPr/>
        </p:nvGrpSpPr>
        <p:grpSpPr>
          <a:xfrm>
            <a:off x="1315963" y="4164296"/>
            <a:ext cx="6400800" cy="1752600"/>
            <a:chOff x="1524000" y="4191000"/>
            <a:chExt cx="6400800" cy="1752600"/>
          </a:xfrm>
        </p:grpSpPr>
        <p:sp>
          <p:nvSpPr>
            <p:cNvPr id="89101" name="Line 13"/>
            <p:cNvSpPr>
              <a:spLocks noChangeShapeType="1"/>
            </p:cNvSpPr>
            <p:nvPr/>
          </p:nvSpPr>
          <p:spPr bwMode="auto">
            <a:xfrm>
              <a:off x="1524000" y="4191000"/>
              <a:ext cx="0" cy="1752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02" name="Line 14"/>
            <p:cNvSpPr>
              <a:spLocks noChangeShapeType="1"/>
            </p:cNvSpPr>
            <p:nvPr/>
          </p:nvSpPr>
          <p:spPr bwMode="auto">
            <a:xfrm>
              <a:off x="1524000" y="5943600"/>
              <a:ext cx="2819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04" name="Line 16"/>
            <p:cNvSpPr>
              <a:spLocks noChangeShapeType="1"/>
            </p:cNvSpPr>
            <p:nvPr/>
          </p:nvSpPr>
          <p:spPr bwMode="auto">
            <a:xfrm>
              <a:off x="4343400" y="4191000"/>
              <a:ext cx="0" cy="1752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524000" y="4191000"/>
              <a:ext cx="6400800" cy="1533525"/>
              <a:chOff x="1524000" y="4191000"/>
              <a:chExt cx="6400800" cy="1533525"/>
            </a:xfrm>
          </p:grpSpPr>
          <p:sp>
            <p:nvSpPr>
              <p:cNvPr id="89097" name="Text Box 9"/>
              <p:cNvSpPr txBox="1">
                <a:spLocks noChangeArrowheads="1"/>
              </p:cNvSpPr>
              <p:nvPr/>
            </p:nvSpPr>
            <p:spPr bwMode="auto">
              <a:xfrm>
                <a:off x="1676400" y="4419600"/>
                <a:ext cx="2514600" cy="46672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US" altLang="en-US" sz="2400"/>
                  <a:t>Supplier #</a:t>
                </a:r>
              </a:p>
            </p:txBody>
          </p:sp>
          <p:sp>
            <p:nvSpPr>
              <p:cNvPr id="89098" name="Text Box 10"/>
              <p:cNvSpPr txBox="1">
                <a:spLocks noChangeArrowheads="1"/>
              </p:cNvSpPr>
              <p:nvPr/>
            </p:nvSpPr>
            <p:spPr bwMode="auto">
              <a:xfrm>
                <a:off x="1676400" y="5257800"/>
                <a:ext cx="2514600" cy="46672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US" altLang="en-US" sz="2400"/>
                  <a:t>Part #</a:t>
                </a:r>
              </a:p>
            </p:txBody>
          </p:sp>
          <p:sp>
            <p:nvSpPr>
              <p:cNvPr id="89103" name="Line 15"/>
              <p:cNvSpPr>
                <a:spLocks noChangeShapeType="1"/>
              </p:cNvSpPr>
              <p:nvPr/>
            </p:nvSpPr>
            <p:spPr bwMode="auto">
              <a:xfrm>
                <a:off x="1524000" y="4191000"/>
                <a:ext cx="28194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89105" name="Text Box 17"/>
              <p:cNvSpPr txBox="1">
                <a:spLocks noChangeArrowheads="1"/>
              </p:cNvSpPr>
              <p:nvPr/>
            </p:nvSpPr>
            <p:spPr bwMode="auto">
              <a:xfrm>
                <a:off x="5257800" y="4419600"/>
                <a:ext cx="2667000" cy="46672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US" altLang="en-US" sz="2400"/>
                  <a:t>Supplier_Name</a:t>
                </a:r>
              </a:p>
            </p:txBody>
          </p:sp>
          <p:sp>
            <p:nvSpPr>
              <p:cNvPr id="89106" name="Text Box 18"/>
              <p:cNvSpPr txBox="1">
                <a:spLocks noChangeArrowheads="1"/>
              </p:cNvSpPr>
              <p:nvPr/>
            </p:nvSpPr>
            <p:spPr bwMode="auto">
              <a:xfrm>
                <a:off x="5257800" y="5257800"/>
                <a:ext cx="2667000" cy="46672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US" altLang="en-US" sz="2400"/>
                  <a:t>Pack_Size</a:t>
                </a:r>
              </a:p>
            </p:txBody>
          </p:sp>
          <p:sp>
            <p:nvSpPr>
              <p:cNvPr id="89107" name="Line 19"/>
              <p:cNvSpPr>
                <a:spLocks noChangeShapeType="1"/>
              </p:cNvSpPr>
              <p:nvPr/>
            </p:nvSpPr>
            <p:spPr bwMode="auto">
              <a:xfrm>
                <a:off x="4191000" y="4648200"/>
                <a:ext cx="1066800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89108" name="Line 20"/>
              <p:cNvSpPr>
                <a:spLocks noChangeShapeType="1"/>
              </p:cNvSpPr>
              <p:nvPr/>
            </p:nvSpPr>
            <p:spPr bwMode="auto">
              <a:xfrm>
                <a:off x="4343400" y="5486400"/>
                <a:ext cx="914400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6670704"/>
      </p:ext>
    </p:extLst>
  </p:cSld>
  <p:clrMapOvr>
    <a:masterClrMapping/>
  </p:clrMapOvr>
  <p:transition>
    <p:cover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0066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normAutofit fontScale="90000"/>
          </a:bodyPr>
          <a:lstStyle/>
          <a:p>
            <a:r>
              <a:rPr lang="en-US" altLang="en-US" sz="2000" dirty="0"/>
              <a:t>Exercise 1</a:t>
            </a:r>
            <a:br>
              <a:rPr lang="en-US" altLang="en-US" sz="2000" dirty="0"/>
            </a:br>
            <a:r>
              <a:rPr lang="en-US" altLang="en-US" sz="2000" dirty="0"/>
              <a:t>Table: Order Processing</a:t>
            </a:r>
          </a:p>
        </p:txBody>
      </p:sp>
      <p:graphicFrame>
        <p:nvGraphicFramePr>
          <p:cNvPr id="167939" name="Object 3">
            <a:hlinkClick r:id="" action="ppaction://ole?verb=0"/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778700380"/>
              </p:ext>
            </p:extLst>
          </p:nvPr>
        </p:nvGraphicFramePr>
        <p:xfrm>
          <a:off x="1257681" y="1557337"/>
          <a:ext cx="6427788" cy="374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Document" r:id="rId3" imgW="7853040" imgH="4573440" progId="Word.Document.8">
                  <p:embed/>
                </p:oleObj>
              </mc:Choice>
              <mc:Fallback>
                <p:oleObj name="Document" r:id="rId3" imgW="7853040" imgH="4573440" progId="Word.Document.8">
                  <p:embed/>
                  <p:pic>
                    <p:nvPicPr>
                      <p:cNvPr id="167939" name="Object 3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7681" y="1557337"/>
                        <a:ext cx="6427788" cy="3743325"/>
                      </a:xfrm>
                      <a:prstGeom prst="rect">
                        <a:avLst/>
                      </a:prstGeom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940" name="Rectangle 4"/>
          <p:cNvSpPr>
            <a:spLocks noChangeArrowheads="1"/>
          </p:cNvSpPr>
          <p:nvPr/>
        </p:nvSpPr>
        <p:spPr bwMode="auto">
          <a:xfrm>
            <a:off x="820738" y="5461000"/>
            <a:ext cx="693102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dirty="0"/>
              <a:t>1.  Produce a determinacy diagram for the above data.</a:t>
            </a:r>
          </a:p>
          <a:p>
            <a:r>
              <a:rPr lang="en-US" altLang="en-US" dirty="0"/>
              <a:t>2.  From your diagram construct the resultant tables.</a:t>
            </a:r>
          </a:p>
        </p:txBody>
      </p:sp>
    </p:spTree>
    <p:extLst>
      <p:ext uri="{BB962C8B-B14F-4D97-AF65-F5344CB8AC3E}">
        <p14:creationId xmlns:p14="http://schemas.microsoft.com/office/powerpoint/2010/main" val="1351030438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altLang="en-US"/>
              <a:t>Initial Diagram</a:t>
            </a:r>
          </a:p>
        </p:txBody>
      </p:sp>
      <p:sp>
        <p:nvSpPr>
          <p:cNvPr id="168963" name="Rectangle 3"/>
          <p:cNvSpPr>
            <a:spLocks noChangeArrowheads="1"/>
          </p:cNvSpPr>
          <p:nvPr/>
        </p:nvSpPr>
        <p:spPr bwMode="auto">
          <a:xfrm>
            <a:off x="615950" y="2139950"/>
            <a:ext cx="1968500" cy="520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64" name="Rectangle 4"/>
          <p:cNvSpPr>
            <a:spLocks noChangeArrowheads="1"/>
          </p:cNvSpPr>
          <p:nvPr/>
        </p:nvSpPr>
        <p:spPr bwMode="auto">
          <a:xfrm>
            <a:off x="1046163" y="2189163"/>
            <a:ext cx="113347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Order #</a:t>
            </a:r>
          </a:p>
        </p:txBody>
      </p:sp>
      <p:sp>
        <p:nvSpPr>
          <p:cNvPr id="168965" name="Rectangle 5"/>
          <p:cNvSpPr>
            <a:spLocks noChangeArrowheads="1"/>
          </p:cNvSpPr>
          <p:nvPr/>
        </p:nvSpPr>
        <p:spPr bwMode="auto">
          <a:xfrm>
            <a:off x="615950" y="3816350"/>
            <a:ext cx="1968500" cy="520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66" name="Rectangle 6"/>
          <p:cNvSpPr>
            <a:spLocks noChangeArrowheads="1"/>
          </p:cNvSpPr>
          <p:nvPr/>
        </p:nvSpPr>
        <p:spPr bwMode="auto">
          <a:xfrm>
            <a:off x="615950" y="5568950"/>
            <a:ext cx="1968500" cy="520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67" name="Rectangle 7"/>
          <p:cNvSpPr>
            <a:spLocks noChangeArrowheads="1"/>
          </p:cNvSpPr>
          <p:nvPr/>
        </p:nvSpPr>
        <p:spPr bwMode="auto">
          <a:xfrm>
            <a:off x="3968750" y="4578350"/>
            <a:ext cx="1968500" cy="520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68" name="Rectangle 8"/>
          <p:cNvSpPr>
            <a:spLocks noChangeArrowheads="1"/>
          </p:cNvSpPr>
          <p:nvPr/>
        </p:nvSpPr>
        <p:spPr bwMode="auto">
          <a:xfrm>
            <a:off x="3968750" y="3816350"/>
            <a:ext cx="1968500" cy="520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69" name="Rectangle 9"/>
          <p:cNvSpPr>
            <a:spLocks noChangeArrowheads="1"/>
          </p:cNvSpPr>
          <p:nvPr/>
        </p:nvSpPr>
        <p:spPr bwMode="auto">
          <a:xfrm>
            <a:off x="6635750" y="2901950"/>
            <a:ext cx="2197100" cy="520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70" name="Rectangle 10"/>
          <p:cNvSpPr>
            <a:spLocks noChangeArrowheads="1"/>
          </p:cNvSpPr>
          <p:nvPr/>
        </p:nvSpPr>
        <p:spPr bwMode="auto">
          <a:xfrm>
            <a:off x="3968750" y="2901950"/>
            <a:ext cx="1968500" cy="520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71" name="Rectangle 11"/>
          <p:cNvSpPr>
            <a:spLocks noChangeArrowheads="1"/>
          </p:cNvSpPr>
          <p:nvPr/>
        </p:nvSpPr>
        <p:spPr bwMode="auto">
          <a:xfrm>
            <a:off x="3968750" y="2139950"/>
            <a:ext cx="1968500" cy="520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72" name="Rectangle 12"/>
          <p:cNvSpPr>
            <a:spLocks noChangeArrowheads="1"/>
          </p:cNvSpPr>
          <p:nvPr/>
        </p:nvSpPr>
        <p:spPr bwMode="auto">
          <a:xfrm>
            <a:off x="4170363" y="2189163"/>
            <a:ext cx="15557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Order Date</a:t>
            </a:r>
          </a:p>
        </p:txBody>
      </p:sp>
      <p:sp>
        <p:nvSpPr>
          <p:cNvPr id="168973" name="Rectangle 13"/>
          <p:cNvSpPr>
            <a:spLocks noChangeArrowheads="1"/>
          </p:cNvSpPr>
          <p:nvPr/>
        </p:nvSpPr>
        <p:spPr bwMode="auto">
          <a:xfrm>
            <a:off x="4170363" y="2951163"/>
            <a:ext cx="16065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Customer #</a:t>
            </a:r>
          </a:p>
        </p:txBody>
      </p:sp>
      <p:sp>
        <p:nvSpPr>
          <p:cNvPr id="168974" name="Rectangle 14"/>
          <p:cNvSpPr>
            <a:spLocks noChangeArrowheads="1"/>
          </p:cNvSpPr>
          <p:nvPr/>
        </p:nvSpPr>
        <p:spPr bwMode="auto">
          <a:xfrm>
            <a:off x="4017963" y="3865563"/>
            <a:ext cx="1944687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Product Name</a:t>
            </a:r>
          </a:p>
        </p:txBody>
      </p:sp>
      <p:sp>
        <p:nvSpPr>
          <p:cNvPr id="168975" name="Rectangle 15"/>
          <p:cNvSpPr>
            <a:spLocks noChangeArrowheads="1"/>
          </p:cNvSpPr>
          <p:nvPr/>
        </p:nvSpPr>
        <p:spPr bwMode="auto">
          <a:xfrm>
            <a:off x="4094163" y="4627563"/>
            <a:ext cx="1843087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Product Price</a:t>
            </a:r>
          </a:p>
        </p:txBody>
      </p:sp>
      <p:sp>
        <p:nvSpPr>
          <p:cNvPr id="168976" name="Rectangle 16"/>
          <p:cNvSpPr>
            <a:spLocks noChangeArrowheads="1"/>
          </p:cNvSpPr>
          <p:nvPr/>
        </p:nvSpPr>
        <p:spPr bwMode="auto">
          <a:xfrm>
            <a:off x="6684963" y="2951163"/>
            <a:ext cx="218122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Customer Name</a:t>
            </a:r>
          </a:p>
        </p:txBody>
      </p:sp>
      <p:sp>
        <p:nvSpPr>
          <p:cNvPr id="168977" name="Rectangle 17"/>
          <p:cNvSpPr>
            <a:spLocks noChangeArrowheads="1"/>
          </p:cNvSpPr>
          <p:nvPr/>
        </p:nvSpPr>
        <p:spPr bwMode="auto">
          <a:xfrm>
            <a:off x="893763" y="3865563"/>
            <a:ext cx="137001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Product #</a:t>
            </a:r>
          </a:p>
        </p:txBody>
      </p:sp>
      <p:sp>
        <p:nvSpPr>
          <p:cNvPr id="168978" name="Rectangle 18"/>
          <p:cNvSpPr>
            <a:spLocks noChangeArrowheads="1"/>
          </p:cNvSpPr>
          <p:nvPr/>
        </p:nvSpPr>
        <p:spPr bwMode="auto">
          <a:xfrm>
            <a:off x="969963" y="5618163"/>
            <a:ext cx="1258887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Quantity</a:t>
            </a:r>
          </a:p>
        </p:txBody>
      </p:sp>
      <p:sp>
        <p:nvSpPr>
          <p:cNvPr id="168979" name="Line 19"/>
          <p:cNvSpPr>
            <a:spLocks noChangeShapeType="1"/>
          </p:cNvSpPr>
          <p:nvPr/>
        </p:nvSpPr>
        <p:spPr bwMode="auto">
          <a:xfrm>
            <a:off x="2597150" y="2438400"/>
            <a:ext cx="1358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80" name="Line 20"/>
          <p:cNvSpPr>
            <a:spLocks noChangeShapeType="1"/>
          </p:cNvSpPr>
          <p:nvPr/>
        </p:nvSpPr>
        <p:spPr bwMode="auto">
          <a:xfrm>
            <a:off x="2597150" y="2673350"/>
            <a:ext cx="1358900" cy="5207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81" name="Line 21"/>
          <p:cNvSpPr>
            <a:spLocks noChangeShapeType="1"/>
          </p:cNvSpPr>
          <p:nvPr/>
        </p:nvSpPr>
        <p:spPr bwMode="auto">
          <a:xfrm>
            <a:off x="5949950" y="3124200"/>
            <a:ext cx="6731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82" name="Rectangle 22"/>
          <p:cNvSpPr>
            <a:spLocks noChangeArrowheads="1"/>
          </p:cNvSpPr>
          <p:nvPr/>
        </p:nvSpPr>
        <p:spPr bwMode="auto">
          <a:xfrm>
            <a:off x="311150" y="1911350"/>
            <a:ext cx="2578100" cy="2806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83" name="Line 23"/>
          <p:cNvSpPr>
            <a:spLocks noChangeShapeType="1"/>
          </p:cNvSpPr>
          <p:nvPr/>
        </p:nvSpPr>
        <p:spPr bwMode="auto">
          <a:xfrm>
            <a:off x="2597150" y="4038600"/>
            <a:ext cx="1358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84" name="Line 24"/>
          <p:cNvSpPr>
            <a:spLocks noChangeShapeType="1"/>
          </p:cNvSpPr>
          <p:nvPr/>
        </p:nvSpPr>
        <p:spPr bwMode="auto">
          <a:xfrm>
            <a:off x="2597150" y="4349750"/>
            <a:ext cx="1358900" cy="5207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8985" name="Line 25"/>
          <p:cNvSpPr>
            <a:spLocks noChangeShapeType="1"/>
          </p:cNvSpPr>
          <p:nvPr/>
        </p:nvSpPr>
        <p:spPr bwMode="auto">
          <a:xfrm>
            <a:off x="1524000" y="4730750"/>
            <a:ext cx="0" cy="8255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85308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altLang="en-US"/>
              <a:t>Individual Diagrams</a:t>
            </a:r>
          </a:p>
        </p:txBody>
      </p:sp>
      <p:sp>
        <p:nvSpPr>
          <p:cNvPr id="40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293D68EB-BA60-44B2-8355-57ADF5203BE4}" type="slidenum">
              <a:rPr lang="en-GB" altLang="en-US"/>
              <a:pPr/>
              <a:t>12</a:t>
            </a:fld>
            <a:endParaRPr lang="en-GB" altLang="en-US"/>
          </a:p>
        </p:txBody>
      </p:sp>
      <p:grpSp>
        <p:nvGrpSpPr>
          <p:cNvPr id="169987" name="Group 3"/>
          <p:cNvGrpSpPr>
            <a:grpSpLocks/>
          </p:cNvGrpSpPr>
          <p:nvPr/>
        </p:nvGrpSpPr>
        <p:grpSpPr bwMode="auto">
          <a:xfrm>
            <a:off x="3587750" y="1606550"/>
            <a:ext cx="5321300" cy="1282700"/>
            <a:chOff x="2260" y="1012"/>
            <a:chExt cx="3352" cy="808"/>
          </a:xfrm>
        </p:grpSpPr>
        <p:sp>
          <p:nvSpPr>
            <p:cNvPr id="169988" name="Rectangle 4"/>
            <p:cNvSpPr>
              <a:spLocks noChangeArrowheads="1"/>
            </p:cNvSpPr>
            <p:nvPr/>
          </p:nvSpPr>
          <p:spPr bwMode="auto">
            <a:xfrm>
              <a:off x="2260" y="1012"/>
              <a:ext cx="1240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9989" name="Rectangle 5"/>
            <p:cNvSpPr>
              <a:spLocks noChangeArrowheads="1"/>
            </p:cNvSpPr>
            <p:nvPr/>
          </p:nvSpPr>
          <p:spPr bwMode="auto">
            <a:xfrm>
              <a:off x="2531" y="1043"/>
              <a:ext cx="714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Order #</a:t>
              </a:r>
            </a:p>
          </p:txBody>
        </p:sp>
        <p:sp>
          <p:nvSpPr>
            <p:cNvPr id="169990" name="Rectangle 6"/>
            <p:cNvSpPr>
              <a:spLocks noChangeArrowheads="1"/>
            </p:cNvSpPr>
            <p:nvPr/>
          </p:nvSpPr>
          <p:spPr bwMode="auto">
            <a:xfrm>
              <a:off x="4372" y="1492"/>
              <a:ext cx="1240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9991" name="Rectangle 7"/>
            <p:cNvSpPr>
              <a:spLocks noChangeArrowheads="1"/>
            </p:cNvSpPr>
            <p:nvPr/>
          </p:nvSpPr>
          <p:spPr bwMode="auto">
            <a:xfrm>
              <a:off x="4372" y="1012"/>
              <a:ext cx="1240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9992" name="Rectangle 8"/>
            <p:cNvSpPr>
              <a:spLocks noChangeArrowheads="1"/>
            </p:cNvSpPr>
            <p:nvPr/>
          </p:nvSpPr>
          <p:spPr bwMode="auto">
            <a:xfrm>
              <a:off x="4499" y="1043"/>
              <a:ext cx="980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Order Date</a:t>
              </a:r>
            </a:p>
          </p:txBody>
        </p:sp>
        <p:sp>
          <p:nvSpPr>
            <p:cNvPr id="169993" name="Rectangle 9"/>
            <p:cNvSpPr>
              <a:spLocks noChangeArrowheads="1"/>
            </p:cNvSpPr>
            <p:nvPr/>
          </p:nvSpPr>
          <p:spPr bwMode="auto">
            <a:xfrm>
              <a:off x="4499" y="1523"/>
              <a:ext cx="1012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Customer #</a:t>
              </a:r>
            </a:p>
          </p:txBody>
        </p:sp>
        <p:sp>
          <p:nvSpPr>
            <p:cNvPr id="169994" name="Line 10"/>
            <p:cNvSpPr>
              <a:spLocks noChangeShapeType="1"/>
            </p:cNvSpPr>
            <p:nvPr/>
          </p:nvSpPr>
          <p:spPr bwMode="auto">
            <a:xfrm>
              <a:off x="3508" y="1200"/>
              <a:ext cx="8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9995" name="Line 11"/>
            <p:cNvSpPr>
              <a:spLocks noChangeShapeType="1"/>
            </p:cNvSpPr>
            <p:nvPr/>
          </p:nvSpPr>
          <p:spPr bwMode="auto">
            <a:xfrm>
              <a:off x="3508" y="1348"/>
              <a:ext cx="856" cy="3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69996" name="Group 12"/>
          <p:cNvGrpSpPr>
            <a:grpSpLocks/>
          </p:cNvGrpSpPr>
          <p:nvPr/>
        </p:nvGrpSpPr>
        <p:grpSpPr bwMode="auto">
          <a:xfrm>
            <a:off x="3511550" y="3359150"/>
            <a:ext cx="4973638" cy="520700"/>
            <a:chOff x="2212" y="2116"/>
            <a:chExt cx="3133" cy="328"/>
          </a:xfrm>
        </p:grpSpPr>
        <p:sp>
          <p:nvSpPr>
            <p:cNvPr id="169997" name="Rectangle 13"/>
            <p:cNvSpPr>
              <a:spLocks noChangeArrowheads="1"/>
            </p:cNvSpPr>
            <p:nvPr/>
          </p:nvSpPr>
          <p:spPr bwMode="auto">
            <a:xfrm>
              <a:off x="3892" y="2116"/>
              <a:ext cx="1384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9998" name="Rectangle 14"/>
            <p:cNvSpPr>
              <a:spLocks noChangeArrowheads="1"/>
            </p:cNvSpPr>
            <p:nvPr/>
          </p:nvSpPr>
          <p:spPr bwMode="auto">
            <a:xfrm>
              <a:off x="2212" y="2116"/>
              <a:ext cx="1240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9999" name="Rectangle 15"/>
            <p:cNvSpPr>
              <a:spLocks noChangeArrowheads="1"/>
            </p:cNvSpPr>
            <p:nvPr/>
          </p:nvSpPr>
          <p:spPr bwMode="auto">
            <a:xfrm>
              <a:off x="2339" y="2147"/>
              <a:ext cx="1012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Customer #</a:t>
              </a:r>
            </a:p>
          </p:txBody>
        </p:sp>
        <p:sp>
          <p:nvSpPr>
            <p:cNvPr id="170000" name="Rectangle 16"/>
            <p:cNvSpPr>
              <a:spLocks noChangeArrowheads="1"/>
            </p:cNvSpPr>
            <p:nvPr/>
          </p:nvSpPr>
          <p:spPr bwMode="auto">
            <a:xfrm>
              <a:off x="3971" y="2147"/>
              <a:ext cx="1374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Customer Name</a:t>
              </a:r>
            </a:p>
          </p:txBody>
        </p:sp>
        <p:sp>
          <p:nvSpPr>
            <p:cNvPr id="170001" name="Line 17"/>
            <p:cNvSpPr>
              <a:spLocks noChangeShapeType="1"/>
            </p:cNvSpPr>
            <p:nvPr/>
          </p:nvSpPr>
          <p:spPr bwMode="auto">
            <a:xfrm>
              <a:off x="3460" y="2256"/>
              <a:ext cx="42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70002" name="Group 18"/>
          <p:cNvGrpSpPr>
            <a:grpSpLocks/>
          </p:cNvGrpSpPr>
          <p:nvPr/>
        </p:nvGrpSpPr>
        <p:grpSpPr bwMode="auto">
          <a:xfrm>
            <a:off x="3511550" y="4578350"/>
            <a:ext cx="5422900" cy="1282700"/>
            <a:chOff x="2212" y="2884"/>
            <a:chExt cx="3416" cy="808"/>
          </a:xfrm>
        </p:grpSpPr>
        <p:sp>
          <p:nvSpPr>
            <p:cNvPr id="170003" name="Rectangle 19"/>
            <p:cNvSpPr>
              <a:spLocks noChangeArrowheads="1"/>
            </p:cNvSpPr>
            <p:nvPr/>
          </p:nvSpPr>
          <p:spPr bwMode="auto">
            <a:xfrm>
              <a:off x="2212" y="2884"/>
              <a:ext cx="1240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0004" name="Rectangle 20"/>
            <p:cNvSpPr>
              <a:spLocks noChangeArrowheads="1"/>
            </p:cNvSpPr>
            <p:nvPr/>
          </p:nvSpPr>
          <p:spPr bwMode="auto">
            <a:xfrm>
              <a:off x="4324" y="3364"/>
              <a:ext cx="1240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0005" name="Rectangle 21"/>
            <p:cNvSpPr>
              <a:spLocks noChangeArrowheads="1"/>
            </p:cNvSpPr>
            <p:nvPr/>
          </p:nvSpPr>
          <p:spPr bwMode="auto">
            <a:xfrm>
              <a:off x="4324" y="2884"/>
              <a:ext cx="1240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0006" name="Rectangle 22"/>
            <p:cNvSpPr>
              <a:spLocks noChangeArrowheads="1"/>
            </p:cNvSpPr>
            <p:nvPr/>
          </p:nvSpPr>
          <p:spPr bwMode="auto">
            <a:xfrm>
              <a:off x="4403" y="2915"/>
              <a:ext cx="1225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Product Name</a:t>
              </a:r>
            </a:p>
          </p:txBody>
        </p:sp>
        <p:sp>
          <p:nvSpPr>
            <p:cNvPr id="170007" name="Rectangle 23"/>
            <p:cNvSpPr>
              <a:spLocks noChangeArrowheads="1"/>
            </p:cNvSpPr>
            <p:nvPr/>
          </p:nvSpPr>
          <p:spPr bwMode="auto">
            <a:xfrm>
              <a:off x="4403" y="3395"/>
              <a:ext cx="1161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Product Price</a:t>
              </a:r>
            </a:p>
          </p:txBody>
        </p:sp>
        <p:sp>
          <p:nvSpPr>
            <p:cNvPr id="170008" name="Rectangle 24"/>
            <p:cNvSpPr>
              <a:spLocks noChangeArrowheads="1"/>
            </p:cNvSpPr>
            <p:nvPr/>
          </p:nvSpPr>
          <p:spPr bwMode="auto">
            <a:xfrm>
              <a:off x="2387" y="2915"/>
              <a:ext cx="863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Product #</a:t>
              </a:r>
            </a:p>
          </p:txBody>
        </p:sp>
        <p:sp>
          <p:nvSpPr>
            <p:cNvPr id="170009" name="Line 25"/>
            <p:cNvSpPr>
              <a:spLocks noChangeShapeType="1"/>
            </p:cNvSpPr>
            <p:nvPr/>
          </p:nvSpPr>
          <p:spPr bwMode="auto">
            <a:xfrm>
              <a:off x="3460" y="3024"/>
              <a:ext cx="8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0010" name="Line 26"/>
            <p:cNvSpPr>
              <a:spLocks noChangeShapeType="1"/>
            </p:cNvSpPr>
            <p:nvPr/>
          </p:nvSpPr>
          <p:spPr bwMode="auto">
            <a:xfrm>
              <a:off x="3460" y="3220"/>
              <a:ext cx="856" cy="3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70011" name="Group 27"/>
          <p:cNvGrpSpPr>
            <a:grpSpLocks/>
          </p:cNvGrpSpPr>
          <p:nvPr/>
        </p:nvGrpSpPr>
        <p:grpSpPr bwMode="auto">
          <a:xfrm>
            <a:off x="387350" y="1606550"/>
            <a:ext cx="2578100" cy="4178300"/>
            <a:chOff x="244" y="1012"/>
            <a:chExt cx="1624" cy="2632"/>
          </a:xfrm>
        </p:grpSpPr>
        <p:sp>
          <p:nvSpPr>
            <p:cNvPr id="170012" name="Rectangle 28"/>
            <p:cNvSpPr>
              <a:spLocks noChangeArrowheads="1"/>
            </p:cNvSpPr>
            <p:nvPr/>
          </p:nvSpPr>
          <p:spPr bwMode="auto">
            <a:xfrm>
              <a:off x="436" y="1156"/>
              <a:ext cx="1240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0013" name="Rectangle 29"/>
            <p:cNvSpPr>
              <a:spLocks noChangeArrowheads="1"/>
            </p:cNvSpPr>
            <p:nvPr/>
          </p:nvSpPr>
          <p:spPr bwMode="auto">
            <a:xfrm>
              <a:off x="707" y="1187"/>
              <a:ext cx="714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Order #</a:t>
              </a:r>
            </a:p>
          </p:txBody>
        </p:sp>
        <p:sp>
          <p:nvSpPr>
            <p:cNvPr id="170014" name="Rectangle 30"/>
            <p:cNvSpPr>
              <a:spLocks noChangeArrowheads="1"/>
            </p:cNvSpPr>
            <p:nvPr/>
          </p:nvSpPr>
          <p:spPr bwMode="auto">
            <a:xfrm>
              <a:off x="436" y="2212"/>
              <a:ext cx="1240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0015" name="Rectangle 31"/>
            <p:cNvSpPr>
              <a:spLocks noChangeArrowheads="1"/>
            </p:cNvSpPr>
            <p:nvPr/>
          </p:nvSpPr>
          <p:spPr bwMode="auto">
            <a:xfrm>
              <a:off x="436" y="3316"/>
              <a:ext cx="1240" cy="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0016" name="Rectangle 32"/>
            <p:cNvSpPr>
              <a:spLocks noChangeArrowheads="1"/>
            </p:cNvSpPr>
            <p:nvPr/>
          </p:nvSpPr>
          <p:spPr bwMode="auto">
            <a:xfrm>
              <a:off x="611" y="2243"/>
              <a:ext cx="863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Product #</a:t>
              </a:r>
            </a:p>
          </p:txBody>
        </p:sp>
        <p:sp>
          <p:nvSpPr>
            <p:cNvPr id="170017" name="Rectangle 33"/>
            <p:cNvSpPr>
              <a:spLocks noChangeArrowheads="1"/>
            </p:cNvSpPr>
            <p:nvPr/>
          </p:nvSpPr>
          <p:spPr bwMode="auto">
            <a:xfrm>
              <a:off x="659" y="3347"/>
              <a:ext cx="793" cy="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 defTabSz="7620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/>
                <a:t>Quantity</a:t>
              </a:r>
            </a:p>
          </p:txBody>
        </p:sp>
        <p:sp>
          <p:nvSpPr>
            <p:cNvPr id="170018" name="Rectangle 34"/>
            <p:cNvSpPr>
              <a:spLocks noChangeArrowheads="1"/>
            </p:cNvSpPr>
            <p:nvPr/>
          </p:nvSpPr>
          <p:spPr bwMode="auto">
            <a:xfrm>
              <a:off x="244" y="1012"/>
              <a:ext cx="1624" cy="176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0019" name="Line 35"/>
            <p:cNvSpPr>
              <a:spLocks noChangeShapeType="1"/>
            </p:cNvSpPr>
            <p:nvPr/>
          </p:nvSpPr>
          <p:spPr bwMode="auto">
            <a:xfrm>
              <a:off x="1008" y="2788"/>
              <a:ext cx="0" cy="52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70020" name="Rectangle 36"/>
          <p:cNvSpPr>
            <a:spLocks noChangeArrowheads="1"/>
          </p:cNvSpPr>
          <p:nvPr/>
        </p:nvSpPr>
        <p:spPr bwMode="auto">
          <a:xfrm>
            <a:off x="311150" y="1454150"/>
            <a:ext cx="2806700" cy="4864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0021" name="Rectangle 37"/>
          <p:cNvSpPr>
            <a:spLocks noChangeArrowheads="1"/>
          </p:cNvSpPr>
          <p:nvPr/>
        </p:nvSpPr>
        <p:spPr bwMode="auto">
          <a:xfrm>
            <a:off x="3359150" y="4425950"/>
            <a:ext cx="5626100" cy="1892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0022" name="Rectangle 38"/>
          <p:cNvSpPr>
            <a:spLocks noChangeArrowheads="1"/>
          </p:cNvSpPr>
          <p:nvPr/>
        </p:nvSpPr>
        <p:spPr bwMode="auto">
          <a:xfrm>
            <a:off x="3359150" y="1454150"/>
            <a:ext cx="5626100" cy="1663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0023" name="Rectangle 39"/>
          <p:cNvSpPr>
            <a:spLocks noChangeArrowheads="1"/>
          </p:cNvSpPr>
          <p:nvPr/>
        </p:nvSpPr>
        <p:spPr bwMode="auto">
          <a:xfrm>
            <a:off x="3359150" y="3206750"/>
            <a:ext cx="5626100" cy="1130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5229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altLang="en-US"/>
              <a:t>Construct Tables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idx="1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altLang="en-US" sz="2400" dirty="0"/>
              <a:t>Table: Order</a:t>
            </a:r>
          </a:p>
          <a:p>
            <a:pPr lvl="1"/>
            <a:r>
              <a:rPr lang="en-US" altLang="en-US" sz="2000" dirty="0"/>
              <a:t>Order  (</a:t>
            </a:r>
            <a:r>
              <a:rPr lang="en-US" altLang="en-US" sz="2000" u="sng" dirty="0"/>
              <a:t>Order #</a:t>
            </a:r>
            <a:r>
              <a:rPr lang="en-US" altLang="en-US" sz="2000" dirty="0"/>
              <a:t>, Order Date, Customer #)</a:t>
            </a:r>
          </a:p>
          <a:p>
            <a:pPr lvl="1">
              <a:buFont typeface="Wingdings" pitchFamily="2" charset="2"/>
              <a:buNone/>
            </a:pPr>
            <a:endParaRPr lang="en-US" altLang="en-US" sz="2000" dirty="0"/>
          </a:p>
          <a:p>
            <a:r>
              <a:rPr lang="en-US" altLang="en-US" sz="2400" dirty="0"/>
              <a:t>Table: Customer</a:t>
            </a:r>
          </a:p>
          <a:p>
            <a:pPr lvl="1"/>
            <a:r>
              <a:rPr lang="en-US" altLang="en-US" sz="2000" dirty="0"/>
              <a:t>Customer (</a:t>
            </a:r>
            <a:r>
              <a:rPr lang="en-US" altLang="en-US" sz="2000" u="sng" dirty="0"/>
              <a:t>Customer #</a:t>
            </a:r>
            <a:r>
              <a:rPr lang="en-US" altLang="en-US" sz="2000" dirty="0"/>
              <a:t>, Customer Name)</a:t>
            </a:r>
          </a:p>
          <a:p>
            <a:pPr lvl="1">
              <a:buFont typeface="Wingdings" pitchFamily="2" charset="2"/>
              <a:buNone/>
            </a:pPr>
            <a:endParaRPr lang="en-US" altLang="en-US" sz="2000" dirty="0"/>
          </a:p>
          <a:p>
            <a:r>
              <a:rPr lang="en-US" altLang="en-US" sz="2400" dirty="0"/>
              <a:t>Table: Product</a:t>
            </a:r>
          </a:p>
          <a:p>
            <a:pPr lvl="1"/>
            <a:r>
              <a:rPr lang="en-US" altLang="en-US" sz="2000" dirty="0"/>
              <a:t>Product (</a:t>
            </a:r>
            <a:r>
              <a:rPr lang="en-US" altLang="en-US" sz="2000" u="sng" dirty="0"/>
              <a:t>Product #</a:t>
            </a:r>
            <a:r>
              <a:rPr lang="en-US" altLang="en-US" sz="2000" dirty="0"/>
              <a:t>, Product Name, Product Price)</a:t>
            </a:r>
          </a:p>
          <a:p>
            <a:pPr lvl="1">
              <a:buFont typeface="Wingdings" pitchFamily="2" charset="2"/>
              <a:buNone/>
            </a:pPr>
            <a:endParaRPr lang="en-US" altLang="en-US" sz="2000" dirty="0"/>
          </a:p>
          <a:p>
            <a:r>
              <a:rPr lang="en-US" altLang="en-US" sz="2400" dirty="0"/>
              <a:t>Table Order Line</a:t>
            </a:r>
          </a:p>
          <a:p>
            <a:pPr lvl="1"/>
            <a:r>
              <a:rPr lang="en-US" altLang="en-US" sz="2000" dirty="0"/>
              <a:t>Order Line (</a:t>
            </a:r>
            <a:r>
              <a:rPr lang="en-US" altLang="en-US" sz="2000" u="sng" dirty="0"/>
              <a:t>Order #, Product </a:t>
            </a:r>
            <a:r>
              <a:rPr lang="en-US" altLang="en-US" sz="2000" dirty="0"/>
              <a:t>#, Quantity)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0869E44-5711-440E-B120-06D82BC82444}" type="slidenum">
              <a:rPr lang="en-GB" altLang="en-US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9572911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chool1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school1" id="{3F82C9B8-1D77-4337-BD32-9E8320840CA7}" vid="{EE16EB6E-78D7-4DC4-89EA-79CF5CEE97F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newschool1</Template>
  <TotalTime>20</TotalTime>
  <Words>593</Words>
  <Application>Microsoft Office PowerPoint</Application>
  <PresentationFormat>On-screen Show (4:3)</PresentationFormat>
  <Paragraphs>105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Calibri</vt:lpstr>
      <vt:lpstr>Cambria</vt:lpstr>
      <vt:lpstr>Times New Roman</vt:lpstr>
      <vt:lpstr>Wingdings</vt:lpstr>
      <vt:lpstr>Wingdings 2</vt:lpstr>
      <vt:lpstr>newschool1</vt:lpstr>
      <vt:lpstr>Document</vt:lpstr>
      <vt:lpstr>Summary Normalisation and Determinacy Diagrams</vt:lpstr>
      <vt:lpstr>Enterprise Rules</vt:lpstr>
      <vt:lpstr>Normalisation  </vt:lpstr>
      <vt:lpstr>Determinants </vt:lpstr>
      <vt:lpstr>determinacy Diagrams</vt:lpstr>
      <vt:lpstr>Determinacy Diagrams </vt:lpstr>
      <vt:lpstr>Examples of Determinacy Diagrams</vt:lpstr>
      <vt:lpstr>Examples of determinacy Diagrams</vt:lpstr>
      <vt:lpstr>Rules</vt:lpstr>
      <vt:lpstr>Exercise 1 Table: Order Processing</vt:lpstr>
      <vt:lpstr>Initial Diagram</vt:lpstr>
      <vt:lpstr>Individual Diagrams</vt:lpstr>
      <vt:lpstr>Construct Tables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Summary Normalisation and Determinacy Diagrams</dc:title>
  <dc:creator>Beverley Holland</dc:creator>
  <cp:lastModifiedBy>Beverley Holland</cp:lastModifiedBy>
  <cp:revision>3</cp:revision>
  <dcterms:created xsi:type="dcterms:W3CDTF">2020-10-06T07:17:07Z</dcterms:created>
  <dcterms:modified xsi:type="dcterms:W3CDTF">2020-10-06T07:37:22Z</dcterms:modified>
</cp:coreProperties>
</file>