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5"/>
  </p:notesMasterIdLst>
  <p:sldIdLst>
    <p:sldId id="269" r:id="rId2"/>
    <p:sldId id="256" r:id="rId3"/>
    <p:sldId id="257" r:id="rId4"/>
    <p:sldId id="258" r:id="rId5"/>
    <p:sldId id="268" r:id="rId6"/>
    <p:sldId id="260" r:id="rId7"/>
    <p:sldId id="259" r:id="rId8"/>
    <p:sldId id="261" r:id="rId9"/>
    <p:sldId id="262" r:id="rId10"/>
    <p:sldId id="263" r:id="rId11"/>
    <p:sldId id="264" r:id="rId12"/>
    <p:sldId id="265" r:id="rId13"/>
    <p:sldId id="266" r:id="rId14"/>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8" roundtripDataSignature="AMtx7mjPySENMGd7kWuknfZ3vz+4DBp0r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212DDC-C852-4D9A-91A9-F3CC8501BB4F}" v="4" dt="2023-12-13T12:32:58.109"/>
  </p1510:revLst>
</p1510:revInfo>
</file>

<file path=ppt/tableStyles.xml><?xml version="1.0" encoding="utf-8"?>
<a:tblStyleLst xmlns:a="http://schemas.openxmlformats.org/drawingml/2006/main" def="{376581BC-A99B-4977-820B-79E07724BB23}">
  <a:tblStyle styleId="{376581BC-A99B-4977-820B-79E07724BB23}" styleName="Table_0">
    <a:wholeTbl>
      <a:tcTxStyle b="off" i="off">
        <a:font>
          <a:latin typeface="Arial"/>
          <a:ea typeface="Arial"/>
          <a:cs typeface="Arial"/>
        </a:font>
        <a:srgbClr val="000000"/>
      </a:tcTxStyle>
      <a:tcStyle>
        <a:tcBdr>
          <a:left>
            <a:ln w="12700" cap="flat" cmpd="sng">
              <a:solidFill>
                <a:srgbClr val="000000"/>
              </a:solidFill>
              <a:prstDash val="solid"/>
              <a:round/>
              <a:headEnd type="none" w="sm" len="sm"/>
              <a:tailEnd type="none" w="sm" len="sm"/>
            </a:ln>
          </a:left>
          <a:right>
            <a:ln w="12700" cap="flat" cmpd="sng">
              <a:solidFill>
                <a:srgbClr val="000000"/>
              </a:solidFill>
              <a:prstDash val="solid"/>
              <a:round/>
              <a:headEnd type="none" w="sm" len="sm"/>
              <a:tailEnd type="none" w="sm" len="sm"/>
            </a:ln>
          </a:right>
          <a:top>
            <a:ln w="12700" cap="flat" cmpd="sng">
              <a:solidFill>
                <a:srgbClr val="000000"/>
              </a:solidFill>
              <a:prstDash val="solid"/>
              <a:round/>
              <a:headEnd type="none" w="sm" len="sm"/>
              <a:tailEnd type="none" w="sm" len="sm"/>
            </a:ln>
          </a:top>
          <a:bottom>
            <a:ln w="12700" cap="flat" cmpd="sng">
              <a:solidFill>
                <a:srgbClr val="000000"/>
              </a:solidFill>
              <a:prstDash val="solid"/>
              <a:round/>
              <a:headEnd type="none" w="sm" len="sm"/>
              <a:tailEnd type="none" w="sm" len="sm"/>
            </a:ln>
          </a:bottom>
          <a:insideH>
            <a:ln w="12700" cap="flat" cmpd="sng">
              <a:solidFill>
                <a:srgbClr val="000000"/>
              </a:solidFill>
              <a:prstDash val="solid"/>
              <a:round/>
              <a:headEnd type="none" w="sm" len="sm"/>
              <a:tailEnd type="none" w="sm" len="sm"/>
            </a:ln>
          </a:insideH>
          <a:insideV>
            <a:ln w="12700" cap="flat" cmpd="sng">
              <a:solidFill>
                <a:srgbClr val="000000"/>
              </a:solidFill>
              <a:prstDash val="solid"/>
              <a:round/>
              <a:headEnd type="none" w="sm" len="sm"/>
              <a:tailEnd type="none" w="sm" len="sm"/>
            </a:ln>
          </a:insideV>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 styleId="{0142F3D1-51B0-4445-AA21-33B5B5F4C565}" styleName="Table_1">
    <a:wholeTbl>
      <a:tcTxStyle b="off" i="off">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221" autoAdjust="0"/>
  </p:normalViewPr>
  <p:slideViewPr>
    <p:cSldViewPr snapToGrid="0">
      <p:cViewPr>
        <p:scale>
          <a:sx n="77" d="100"/>
          <a:sy n="77" d="100"/>
        </p:scale>
        <p:origin x="1206" y="5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customschemas.google.com/relationships/presentationmetadata" Target="meta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notesMaster" Target="notesMasters/notesMaster1.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hammed Azharudeen Master House" userId="9284e60ca189d54a" providerId="LiveId" clId="{09212DDC-C852-4D9A-91A9-F3CC8501BB4F}"/>
    <pc:docChg chg="custSel addSld delSld modSld sldOrd">
      <pc:chgData name="Ahammed Azharudeen Master House" userId="9284e60ca189d54a" providerId="LiveId" clId="{09212DDC-C852-4D9A-91A9-F3CC8501BB4F}" dt="2023-12-13T12:56:36.819" v="318" actId="1036"/>
      <pc:docMkLst>
        <pc:docMk/>
      </pc:docMkLst>
      <pc:sldChg chg="addSp modSp mod">
        <pc:chgData name="Ahammed Azharudeen Master House" userId="9284e60ca189d54a" providerId="LiveId" clId="{09212DDC-C852-4D9A-91A9-F3CC8501BB4F}" dt="2023-12-13T12:14:27.524" v="45" actId="14100"/>
        <pc:sldMkLst>
          <pc:docMk/>
          <pc:sldMk cId="0" sldId="256"/>
        </pc:sldMkLst>
        <pc:picChg chg="add mod">
          <ac:chgData name="Ahammed Azharudeen Master House" userId="9284e60ca189d54a" providerId="LiveId" clId="{09212DDC-C852-4D9A-91A9-F3CC8501BB4F}" dt="2023-12-13T12:14:27.524" v="45" actId="14100"/>
          <ac:picMkLst>
            <pc:docMk/>
            <pc:sldMk cId="0" sldId="256"/>
            <ac:picMk id="3" creationId="{1B9C22B5-6AE3-A53E-58A0-A54C4E56B592}"/>
          </ac:picMkLst>
        </pc:picChg>
      </pc:sldChg>
      <pc:sldChg chg="addSp modSp mod">
        <pc:chgData name="Ahammed Azharudeen Master House" userId="9284e60ca189d54a" providerId="LiveId" clId="{09212DDC-C852-4D9A-91A9-F3CC8501BB4F}" dt="2023-12-13T12:44:51.497" v="283" actId="14100"/>
        <pc:sldMkLst>
          <pc:docMk/>
          <pc:sldMk cId="0" sldId="258"/>
        </pc:sldMkLst>
        <pc:spChg chg="mod">
          <ac:chgData name="Ahammed Azharudeen Master House" userId="9284e60ca189d54a" providerId="LiveId" clId="{09212DDC-C852-4D9A-91A9-F3CC8501BB4F}" dt="2023-12-13T12:10:26.498" v="19" actId="20577"/>
          <ac:spMkLst>
            <pc:docMk/>
            <pc:sldMk cId="0" sldId="258"/>
            <ac:spMk id="109" creationId="{00000000-0000-0000-0000-000000000000}"/>
          </ac:spMkLst>
        </pc:spChg>
        <pc:picChg chg="add mod">
          <ac:chgData name="Ahammed Azharudeen Master House" userId="9284e60ca189d54a" providerId="LiveId" clId="{09212DDC-C852-4D9A-91A9-F3CC8501BB4F}" dt="2023-12-13T12:44:51.497" v="283" actId="14100"/>
          <ac:picMkLst>
            <pc:docMk/>
            <pc:sldMk cId="0" sldId="258"/>
            <ac:picMk id="3" creationId="{8035711B-F106-90FB-44F7-C33E8E887B3A}"/>
          </ac:picMkLst>
        </pc:picChg>
      </pc:sldChg>
      <pc:sldChg chg="modSp mod ord">
        <pc:chgData name="Ahammed Azharudeen Master House" userId="9284e60ca189d54a" providerId="LiveId" clId="{09212DDC-C852-4D9A-91A9-F3CC8501BB4F}" dt="2023-12-13T12:56:36.819" v="318" actId="1036"/>
        <pc:sldMkLst>
          <pc:docMk/>
          <pc:sldMk cId="0" sldId="260"/>
        </pc:sldMkLst>
        <pc:spChg chg="mod">
          <ac:chgData name="Ahammed Azharudeen Master House" userId="9284e60ca189d54a" providerId="LiveId" clId="{09212DDC-C852-4D9A-91A9-F3CC8501BB4F}" dt="2023-12-13T12:56:36.819" v="318" actId="1036"/>
          <ac:spMkLst>
            <pc:docMk/>
            <pc:sldMk cId="0" sldId="260"/>
            <ac:spMk id="124" creationId="{00000000-0000-0000-0000-000000000000}"/>
          </ac:spMkLst>
        </pc:spChg>
      </pc:sldChg>
      <pc:sldChg chg="modSp mod">
        <pc:chgData name="Ahammed Azharudeen Master House" userId="9284e60ca189d54a" providerId="LiveId" clId="{09212DDC-C852-4D9A-91A9-F3CC8501BB4F}" dt="2023-12-13T12:26:50.871" v="71" actId="14734"/>
        <pc:sldMkLst>
          <pc:docMk/>
          <pc:sldMk cId="0" sldId="261"/>
        </pc:sldMkLst>
        <pc:spChg chg="mod">
          <ac:chgData name="Ahammed Azharudeen Master House" userId="9284e60ca189d54a" providerId="LiveId" clId="{09212DDC-C852-4D9A-91A9-F3CC8501BB4F}" dt="2023-12-13T12:21:44.955" v="54" actId="1076"/>
          <ac:spMkLst>
            <pc:docMk/>
            <pc:sldMk cId="0" sldId="261"/>
            <ac:spMk id="131" creationId="{00000000-0000-0000-0000-000000000000}"/>
          </ac:spMkLst>
        </pc:spChg>
        <pc:spChg chg="mod">
          <ac:chgData name="Ahammed Azharudeen Master House" userId="9284e60ca189d54a" providerId="LiveId" clId="{09212DDC-C852-4D9A-91A9-F3CC8501BB4F}" dt="2023-12-13T12:23:16.738" v="61" actId="14100"/>
          <ac:spMkLst>
            <pc:docMk/>
            <pc:sldMk cId="0" sldId="261"/>
            <ac:spMk id="133" creationId="{00000000-0000-0000-0000-000000000000}"/>
          </ac:spMkLst>
        </pc:spChg>
        <pc:graphicFrameChg chg="mod modGraphic">
          <ac:chgData name="Ahammed Azharudeen Master House" userId="9284e60ca189d54a" providerId="LiveId" clId="{09212DDC-C852-4D9A-91A9-F3CC8501BB4F}" dt="2023-12-13T12:26:50.871" v="71" actId="14734"/>
          <ac:graphicFrameMkLst>
            <pc:docMk/>
            <pc:sldMk cId="0" sldId="261"/>
            <ac:graphicFrameMk id="130" creationId="{00000000-0000-0000-0000-000000000000}"/>
          </ac:graphicFrameMkLst>
        </pc:graphicFrameChg>
        <pc:picChg chg="mod">
          <ac:chgData name="Ahammed Azharudeen Master House" userId="9284e60ca189d54a" providerId="LiveId" clId="{09212DDC-C852-4D9A-91A9-F3CC8501BB4F}" dt="2023-12-13T12:23:07.443" v="60" actId="14100"/>
          <ac:picMkLst>
            <pc:docMk/>
            <pc:sldMk cId="0" sldId="261"/>
            <ac:picMk id="132" creationId="{00000000-0000-0000-0000-000000000000}"/>
          </ac:picMkLst>
        </pc:picChg>
      </pc:sldChg>
      <pc:sldChg chg="modSp mod">
        <pc:chgData name="Ahammed Azharudeen Master House" userId="9284e60ca189d54a" providerId="LiveId" clId="{09212DDC-C852-4D9A-91A9-F3CC8501BB4F}" dt="2023-12-13T12:18:30.604" v="49" actId="113"/>
        <pc:sldMkLst>
          <pc:docMk/>
          <pc:sldMk cId="0" sldId="262"/>
        </pc:sldMkLst>
        <pc:graphicFrameChg chg="modGraphic">
          <ac:chgData name="Ahammed Azharudeen Master House" userId="9284e60ca189d54a" providerId="LiveId" clId="{09212DDC-C852-4D9A-91A9-F3CC8501BB4F}" dt="2023-12-13T12:18:30.604" v="49" actId="113"/>
          <ac:graphicFrameMkLst>
            <pc:docMk/>
            <pc:sldMk cId="0" sldId="262"/>
            <ac:graphicFrameMk id="139" creationId="{00000000-0000-0000-0000-000000000000}"/>
          </ac:graphicFrameMkLst>
        </pc:graphicFrameChg>
      </pc:sldChg>
      <pc:sldChg chg="new del">
        <pc:chgData name="Ahammed Azharudeen Master House" userId="9284e60ca189d54a" providerId="LiveId" clId="{09212DDC-C852-4D9A-91A9-F3CC8501BB4F}" dt="2023-12-13T12:07:39.877" v="2" actId="47"/>
        <pc:sldMkLst>
          <pc:docMk/>
          <pc:sldMk cId="3159948497" sldId="267"/>
        </pc:sldMkLst>
      </pc:sldChg>
      <pc:sldChg chg="add modNotesTx">
        <pc:chgData name="Ahammed Azharudeen Master House" userId="9284e60ca189d54a" providerId="LiveId" clId="{09212DDC-C852-4D9A-91A9-F3CC8501BB4F}" dt="2023-12-13T12:08:48.200" v="10" actId="20577"/>
        <pc:sldMkLst>
          <pc:docMk/>
          <pc:sldMk cId="2569287021" sldId="268"/>
        </pc:sldMkLst>
      </pc:sldChg>
      <pc:sldChg chg="addSp modSp new mod ord">
        <pc:chgData name="Ahammed Azharudeen Master House" userId="9284e60ca189d54a" providerId="LiveId" clId="{09212DDC-C852-4D9A-91A9-F3CC8501BB4F}" dt="2023-12-13T12:42:44.987" v="280" actId="207"/>
        <pc:sldMkLst>
          <pc:docMk/>
          <pc:sldMk cId="559506747" sldId="269"/>
        </pc:sldMkLst>
        <pc:spChg chg="mod">
          <ac:chgData name="Ahammed Azharudeen Master House" userId="9284e60ca189d54a" providerId="LiveId" clId="{09212DDC-C852-4D9A-91A9-F3CC8501BB4F}" dt="2023-12-13T12:42:44.987" v="280" actId="207"/>
          <ac:spMkLst>
            <pc:docMk/>
            <pc:sldMk cId="559506747" sldId="269"/>
            <ac:spMk id="3" creationId="{6E03AE9D-148B-0FB8-BB04-182B62DA2E46}"/>
          </ac:spMkLst>
        </pc:spChg>
        <pc:picChg chg="add mod">
          <ac:chgData name="Ahammed Azharudeen Master House" userId="9284e60ca189d54a" providerId="LiveId" clId="{09212DDC-C852-4D9A-91A9-F3CC8501BB4F}" dt="2023-12-13T12:33:45.678" v="188" actId="1076"/>
          <ac:picMkLst>
            <pc:docMk/>
            <pc:sldMk cId="559506747" sldId="269"/>
            <ac:picMk id="5" creationId="{ADFBB763-3AD6-A44B-4BE7-13CC041047DD}"/>
          </ac:picMkLst>
        </pc:picChg>
      </pc:sldChg>
      <pc:sldChg chg="new del ord">
        <pc:chgData name="Ahammed Azharudeen Master House" userId="9284e60ca189d54a" providerId="LiveId" clId="{09212DDC-C852-4D9A-91A9-F3CC8501BB4F}" dt="2023-12-13T12:29:02.373" v="79" actId="47"/>
        <pc:sldMkLst>
          <pc:docMk/>
          <pc:sldMk cId="2169848477" sldId="269"/>
        </pc:sldMkLst>
      </pc:sldChg>
      <pc:sldChg chg="new del">
        <pc:chgData name="Ahammed Azharudeen Master House" userId="9284e60ca189d54a" providerId="LiveId" clId="{09212DDC-C852-4D9A-91A9-F3CC8501BB4F}" dt="2023-12-13T12:28:59.518" v="78" actId="47"/>
        <pc:sldMkLst>
          <pc:docMk/>
          <pc:sldMk cId="1311833635" sldId="27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2" name="Google Shape;9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8" name="Google Shape;98;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5" name="Google Shape;105;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457200" lvl="0" indent="-298450" algn="just" rtl="0">
              <a:lnSpc>
                <a:spcPct val="150000"/>
              </a:lnSpc>
              <a:spcBef>
                <a:spcPts val="0"/>
              </a:spcBef>
              <a:spcAft>
                <a:spcPts val="0"/>
              </a:spcAft>
              <a:buSzPts val="1100"/>
              <a:buChar char="●"/>
            </a:pPr>
            <a:r>
              <a:rPr lang="en-GB" sz="1800">
                <a:latin typeface="Arial"/>
                <a:ea typeface="Arial"/>
                <a:cs typeface="Arial"/>
                <a:sym typeface="Arial"/>
              </a:rPr>
              <a:t>Particularly in places with limited access to grid electricity, the solar panel included in the mobile cover offers clean energy for charging mobile devices. This advances off-grid energy alternatives and advances SDG 7</a:t>
            </a:r>
            <a:r>
              <a:rPr lang="en-GB" sz="1800" i="1">
                <a:latin typeface="Arial"/>
                <a:ea typeface="Arial"/>
                <a:cs typeface="Arial"/>
                <a:sym typeface="Arial"/>
              </a:rPr>
              <a:t> </a:t>
            </a:r>
            <a:r>
              <a:rPr lang="en-GB" sz="1800">
                <a:latin typeface="Arial"/>
                <a:ea typeface="Arial"/>
                <a:cs typeface="Arial"/>
                <a:sym typeface="Arial"/>
              </a:rPr>
              <a:t>(United Nations, 2023)</a:t>
            </a:r>
            <a:r>
              <a:rPr lang="en-GB" sz="1800" i="1">
                <a:latin typeface="Arial"/>
                <a:ea typeface="Arial"/>
                <a:cs typeface="Arial"/>
                <a:sym typeface="Arial"/>
              </a:rPr>
              <a:t>.</a:t>
            </a:r>
            <a:r>
              <a:rPr lang="en-GB" sz="1800">
                <a:latin typeface="Arial"/>
                <a:ea typeface="Arial"/>
                <a:cs typeface="Arial"/>
                <a:sym typeface="Arial"/>
              </a:rPr>
              <a:t> By using solar power, the mobile cover lessens dependency on fossil fuels and encourages the switch to renewable energy sources, which helps achieve SDG 7</a:t>
            </a:r>
            <a:r>
              <a:rPr lang="en-GB" sz="1800" i="1">
                <a:latin typeface="Arial"/>
                <a:ea typeface="Arial"/>
                <a:cs typeface="Arial"/>
                <a:sym typeface="Arial"/>
              </a:rPr>
              <a:t> </a:t>
            </a:r>
            <a:r>
              <a:rPr lang="en-GB" sz="1800">
                <a:latin typeface="Arial"/>
                <a:ea typeface="Arial"/>
                <a:cs typeface="Arial"/>
                <a:sym typeface="Arial"/>
              </a:rPr>
              <a:t>(United Nations, 2023)</a:t>
            </a:r>
            <a:r>
              <a:rPr lang="en-GB" sz="1800" i="1">
                <a:latin typeface="Arial"/>
                <a:ea typeface="Arial"/>
                <a:cs typeface="Arial"/>
                <a:sym typeface="Arial"/>
              </a:rPr>
              <a:t>. </a:t>
            </a:r>
            <a:r>
              <a:rPr lang="en-GB" sz="1800">
                <a:latin typeface="Arial"/>
                <a:ea typeface="Arial"/>
                <a:cs typeface="Arial"/>
                <a:sym typeface="Arial"/>
              </a:rPr>
              <a:t>The mobile cover supports SDG 13 by encouraging resource efficiency and renewable energy, that helps in the reduction of emissions of the greenhouse gas and overall climatic changes (United Nations, 2023).</a:t>
            </a:r>
            <a:endParaRPr sz="1800">
              <a:latin typeface="Arial"/>
              <a:ea typeface="Arial"/>
              <a:cs typeface="Arial"/>
              <a:sym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GB" dirty="0"/>
              <a:t>Here is some example of existing product in the market that are almost similar to my product . The final last picture shows the slide cover that use to cover the camera, but in my product I am using same  slide cover to cover the solar panel for nice look of the mobile case </a:t>
            </a:r>
          </a:p>
          <a:p>
            <a:pPr marL="158750" indent="0">
              <a:buNone/>
            </a:pPr>
            <a:endParaRPr lang="en-GB" dirty="0"/>
          </a:p>
        </p:txBody>
      </p:sp>
    </p:spTree>
    <p:extLst>
      <p:ext uri="{BB962C8B-B14F-4D97-AF65-F5344CB8AC3E}">
        <p14:creationId xmlns:p14="http://schemas.microsoft.com/office/powerpoint/2010/main" val="4364198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1" name="Google Shape;121;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4" name="Google Shape;114;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rPr>
              <a:t>In this slide, I am going to put the major focus on Porter’s five forces analysis which helps in analysing the overall competitive advantage of the company. </a:t>
            </a:r>
            <a:endParaRPr sz="1200" dirty="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GB" sz="1200" b="1" dirty="0">
                <a:solidFill>
                  <a:schemeClr val="dk1"/>
                </a:solidFill>
              </a:rPr>
              <a:t>Threats of new entrants</a:t>
            </a:r>
            <a:endParaRPr sz="1200" b="1" dirty="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rPr>
              <a:t>The global Mobile Phone Accessories Market has been projected to experience the forecasted growth of 6.0% of the CAGR by 2032 (Transparency Market Research, 2023). This implies the key opportunity for the new entrants to envision the growth of the mobile accessories market and based on the key potential, they can enter into this marketplace and this can incur a high threat for new companies in terms of market competitiveness. </a:t>
            </a:r>
            <a:r>
              <a:rPr lang="en-GB" sz="1200" dirty="0" err="1">
                <a:solidFill>
                  <a:schemeClr val="dk1"/>
                </a:solidFill>
              </a:rPr>
              <a:t>Laricchia</a:t>
            </a:r>
            <a:r>
              <a:rPr lang="en-GB" sz="1200" dirty="0">
                <a:solidFill>
                  <a:schemeClr val="dk1"/>
                </a:solidFill>
              </a:rPr>
              <a:t> (2022), reported that $413.2 billion is the expected market size of the mobile accessories in 2030, resulting in the major potential for the new companies (</a:t>
            </a:r>
            <a:r>
              <a:rPr lang="en-GB" sz="1200" b="1" i="1" dirty="0">
                <a:solidFill>
                  <a:schemeClr val="dk1"/>
                </a:solidFill>
              </a:rPr>
              <a:t>Refer to Figure 2</a:t>
            </a:r>
            <a:r>
              <a:rPr lang="en-GB" sz="1200" dirty="0">
                <a:solidFill>
                  <a:schemeClr val="dk1"/>
                </a:solidFill>
              </a:rPr>
              <a:t>).</a:t>
            </a:r>
            <a:endParaRPr sz="1200" dirty="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GB" sz="1200" b="1" dirty="0">
                <a:solidFill>
                  <a:schemeClr val="dk1"/>
                </a:solidFill>
              </a:rPr>
              <a:t>Threats of substitutes</a:t>
            </a:r>
            <a:endParaRPr sz="1200" b="1" dirty="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rPr>
              <a:t>Several companies such as  BBK Electronics, Apple Inc., Bose Corporation, Energizer Holdings, Inc., BYD Company Ltd, Samsung Electronics Co. Ltd, KDM,  </a:t>
            </a:r>
            <a:r>
              <a:rPr lang="en-GB" sz="1200" dirty="0" err="1">
                <a:solidFill>
                  <a:schemeClr val="dk1"/>
                </a:solidFill>
              </a:rPr>
              <a:t>Sanqi</a:t>
            </a:r>
            <a:r>
              <a:rPr lang="en-GB" sz="1200" dirty="0">
                <a:solidFill>
                  <a:schemeClr val="dk1"/>
                </a:solidFill>
              </a:rPr>
              <a:t> </a:t>
            </a:r>
            <a:r>
              <a:rPr lang="en-GB" sz="1200" dirty="0" err="1">
                <a:solidFill>
                  <a:schemeClr val="dk1"/>
                </a:solidFill>
              </a:rPr>
              <a:t>Youpin</a:t>
            </a:r>
            <a:r>
              <a:rPr lang="en-GB" sz="1200" dirty="0">
                <a:solidFill>
                  <a:schemeClr val="dk1"/>
                </a:solidFill>
              </a:rPr>
              <a:t> (Shenzhen) Co., Ltd. are the potential market competitors in the global Mobile Phone Accessories Market (Transparency Market Research, 2023). This can incur a high threat for small and medium-sized companies to expand and attract the customer base in a highly competitive market.</a:t>
            </a:r>
            <a:endParaRPr sz="1200" dirty="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GB" sz="1200" b="1" dirty="0">
                <a:solidFill>
                  <a:schemeClr val="dk1"/>
                </a:solidFill>
              </a:rPr>
              <a:t>Bargaining power of buyers</a:t>
            </a:r>
            <a:endParaRPr sz="1200" b="1" dirty="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rPr>
              <a:t>Based on the high number of substitutes, it can be evaluated that the buyers can experience high switching costs and they are able to switch their preferences towards the company. Therefore, it can be stated that the companies can experience the major threat of high buyer switching costs. </a:t>
            </a:r>
            <a:endParaRPr sz="1200" dirty="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GB" sz="1200" b="1" dirty="0">
                <a:solidFill>
                  <a:schemeClr val="dk1"/>
                </a:solidFill>
              </a:rPr>
              <a:t>Bargaining power of suppliers</a:t>
            </a:r>
            <a:endParaRPr sz="1200" b="1" dirty="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rPr>
              <a:t>This factor can be determined as low due to the high number of substitutes and low chances of switching. </a:t>
            </a:r>
            <a:endParaRPr sz="1200" dirty="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GB" sz="1200" b="1" dirty="0">
                <a:solidFill>
                  <a:schemeClr val="dk1"/>
                </a:solidFill>
              </a:rPr>
              <a:t>Competitive rivalry</a:t>
            </a:r>
            <a:endParaRPr sz="1200" b="1" dirty="0">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rPr>
              <a:t>The competitive rivalry is high due to the major importance of the renowned companies and the inclined market competitiveness.</a:t>
            </a:r>
            <a:endParaRPr sz="1800" dirty="0">
              <a:solidFill>
                <a:schemeClr val="dk1"/>
              </a:solidFill>
            </a:endParaRPr>
          </a:p>
        </p:txBody>
      </p:sp>
      <p:sp>
        <p:nvSpPr>
          <p:cNvPr id="127" name="Google Shape;127;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6" name="Google Shape;136;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rPr>
              <a:t>Financial planning for the launch of the innovative Mobile Covers with Inbuilt Power Bank and Solar Panels is going to be presented in this slide. For several reasons, financial planning is essential while developing new products (</a:t>
            </a:r>
            <a:r>
              <a:rPr lang="en-GB" sz="1200" dirty="0" err="1">
                <a:solidFill>
                  <a:schemeClr val="dk1"/>
                </a:solidFill>
              </a:rPr>
              <a:t>Banihani</a:t>
            </a:r>
            <a:r>
              <a:rPr lang="en-GB" sz="1200" dirty="0">
                <a:solidFill>
                  <a:schemeClr val="dk1"/>
                </a:solidFill>
              </a:rPr>
              <a:t>, 2020). It aids companies in cost control, effective resource allocation, and ensuring the new product's financial sustainability (Bogan, </a:t>
            </a:r>
            <a:r>
              <a:rPr lang="en-GB" sz="1200" dirty="0" err="1">
                <a:solidFill>
                  <a:schemeClr val="dk1"/>
                </a:solidFill>
              </a:rPr>
              <a:t>Geczy</a:t>
            </a:r>
            <a:r>
              <a:rPr lang="en-GB" sz="1200" dirty="0">
                <a:solidFill>
                  <a:schemeClr val="dk1"/>
                </a:solidFill>
              </a:rPr>
              <a:t> and Grable, 2020). The total cost has been determined as $15000 which will involve some of the crucial aspects such as operational costing, technological investments, Research and Development, distribution channel, marketing, and promotion, along with production and manufacturing costs. Besides the cost estimation, the profitability analysis by calculating the gross profit margin calculated by dividing the overall profit by the amount of goods sold (cost of goods sold) will be helpful to identify the overall budgetary information.</a:t>
            </a:r>
            <a:endParaRPr sz="1800" dirty="0">
              <a:solidFill>
                <a:schemeClr val="dk1"/>
              </a:solidFill>
              <a:latin typeface="Arial"/>
              <a:ea typeface="Arial"/>
              <a:cs typeface="Arial"/>
              <a:sym typeface="Arial"/>
            </a:endParaRPr>
          </a:p>
        </p:txBody>
      </p:sp>
      <p:sp>
        <p:nvSpPr>
          <p:cNvPr id="142" name="Google Shape;142;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lvl="0" indent="0" algn="just" rtl="0">
              <a:lnSpc>
                <a:spcPct val="150000"/>
              </a:lnSpc>
              <a:spcBef>
                <a:spcPts val="0"/>
              </a:spcBef>
              <a:spcAft>
                <a:spcPts val="0"/>
              </a:spcAft>
              <a:buSzPts val="1100"/>
              <a:buNone/>
            </a:pPr>
            <a:r>
              <a:rPr lang="en-GB" sz="1800" dirty="0">
                <a:solidFill>
                  <a:schemeClr val="tx1"/>
                </a:solidFill>
                <a:effectLst/>
                <a:latin typeface="Arial" panose="020B0604020202020204" pitchFamily="34" charset="0"/>
                <a:ea typeface="Arial" panose="020B0604020202020204" pitchFamily="34" charset="0"/>
              </a:rPr>
              <a:t>The ongoing slide helps in analysing the overall marketing sales and strategy that might be helpful for analysing the key marketing mix strategy that can be used for the sustainable and innovative product. According to Franco and </a:t>
            </a:r>
            <a:r>
              <a:rPr lang="en-GB" sz="1800" dirty="0" err="1">
                <a:solidFill>
                  <a:schemeClr val="tx1"/>
                </a:solidFill>
                <a:effectLst/>
                <a:latin typeface="Arial" panose="020B0604020202020204" pitchFamily="34" charset="0"/>
                <a:ea typeface="Arial" panose="020B0604020202020204" pitchFamily="34" charset="0"/>
              </a:rPr>
              <a:t>Groesser</a:t>
            </a:r>
            <a:r>
              <a:rPr lang="en-GB" sz="1800" dirty="0">
                <a:solidFill>
                  <a:schemeClr val="tx1"/>
                </a:solidFill>
                <a:effectLst/>
                <a:latin typeface="Arial" panose="020B0604020202020204" pitchFamily="34" charset="0"/>
                <a:ea typeface="Arial" panose="020B0604020202020204" pitchFamily="34" charset="0"/>
              </a:rPr>
              <a:t> (2021), for the previous 10 years, there has been an exponential rise in the demand for solar photovoltaic (PV) electricity worldwide. Therefore, the new product's innovative mobile covers combine the convenience of a power bank with the eco-friendliness of solar power. Moreover, </a:t>
            </a:r>
            <a:r>
              <a:rPr lang="en-GB" sz="1800" dirty="0" err="1">
                <a:solidFill>
                  <a:schemeClr val="tx1"/>
                </a:solidFill>
                <a:effectLst/>
                <a:latin typeface="Arial" panose="020B0604020202020204" pitchFamily="34" charset="0"/>
                <a:ea typeface="Arial" panose="020B0604020202020204" pitchFamily="34" charset="0"/>
              </a:rPr>
              <a:t>Eicke</a:t>
            </a:r>
            <a:r>
              <a:rPr lang="en-GB" sz="1800" dirty="0">
                <a:solidFill>
                  <a:schemeClr val="tx1"/>
                </a:solidFill>
                <a:effectLst/>
                <a:latin typeface="Arial" panose="020B0604020202020204" pitchFamily="34" charset="0"/>
                <a:ea typeface="Arial" panose="020B0604020202020204" pitchFamily="34" charset="0"/>
              </a:rPr>
              <a:t>, </a:t>
            </a:r>
            <a:r>
              <a:rPr lang="en-GB" sz="1800" dirty="0" err="1">
                <a:solidFill>
                  <a:schemeClr val="tx1"/>
                </a:solidFill>
                <a:effectLst/>
                <a:latin typeface="Arial" panose="020B0604020202020204" pitchFamily="34" charset="0"/>
                <a:ea typeface="Arial" panose="020B0604020202020204" pitchFamily="34" charset="0"/>
              </a:rPr>
              <a:t>Eicke</a:t>
            </a:r>
            <a:r>
              <a:rPr lang="en-GB" sz="1800" dirty="0">
                <a:solidFill>
                  <a:schemeClr val="tx1"/>
                </a:solidFill>
                <a:effectLst/>
                <a:latin typeface="Arial" panose="020B0604020202020204" pitchFamily="34" charset="0"/>
                <a:ea typeface="Arial" panose="020B0604020202020204" pitchFamily="34" charset="0"/>
              </a:rPr>
              <a:t> and Hafner (2022), informed that PV developed over this time from a small-scale, specialised sector to being a major source of renewable power. The sales and profit margin are expected to be high since the demand of the solar products is high. Moreover, the expected sales are 1000 unit per year and selling price will be £35. Besides that, it is expected that the yearly increase of 5% in sales for next 4 years. A competitive pricing strategy will be chosen for the product to attract the customers and raise the demand for the product in the market. Based on the report from  Fernández (2023), it has been found that globally, 125.2 gigawatts of solar PV are anticipated to be needed by 2024.  Fernández (2023), also reported that in order to reach almost 509,000 megawatts, the total installed solar power generation capacity worldwide more than doubled between 2015 and 2018. The most significant regions for photovoltaic solar energy installations by the end of 2018 were China, the US, Japan, and Germany  (Fernández, 2023). Therefore, the markets of these countries can be chosen for launching the product. Moreover, for the promotion of the product partnership with major mobile retailers, both online and offline, social media marketing through Facebook, Instagram, YouTube and the utilisation of the e-commerce platforms will be helpful.</a:t>
            </a:r>
            <a:endParaRPr sz="1800" dirty="0">
              <a:solidFill>
                <a:schemeClr val="tx1"/>
              </a:solidFill>
              <a:latin typeface="Arial"/>
              <a:ea typeface="Arial"/>
              <a:cs typeface="Arial"/>
              <a:sym typeface="Arial"/>
            </a:endParaRPr>
          </a:p>
        </p:txBody>
      </p:sp>
      <p:sp>
        <p:nvSpPr>
          <p:cNvPr id="149" name="Google Shape;149;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8" name="Google Shape;158;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g2637c171ae6_0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4" name="Google Shape;164;g2637c171ae6_0_1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Custom layout">
  <p:cSld name="AUTOLAYOUT">
    <p:bg>
      <p:bgPr>
        <a:solidFill>
          <a:srgbClr val="FFFFFF"/>
        </a:solidFill>
        <a:effectLst/>
      </p:bgPr>
    </p:bg>
    <p:spTree>
      <p:nvGrpSpPr>
        <p:cNvPr id="1" name="Shape 9"/>
        <p:cNvGrpSpPr/>
        <p:nvPr/>
      </p:nvGrpSpPr>
      <p:grpSpPr>
        <a:xfrm>
          <a:off x="0" y="0"/>
          <a:ext cx="0" cy="0"/>
          <a:chOff x="0" y="0"/>
          <a:chExt cx="0" cy="0"/>
        </a:xfrm>
      </p:grpSpPr>
      <p:sp>
        <p:nvSpPr>
          <p:cNvPr id="10" name="Google Shape;10;p12"/>
          <p:cNvSpPr/>
          <p:nvPr/>
        </p:nvSpPr>
        <p:spPr>
          <a:xfrm>
            <a:off x="0" y="0"/>
            <a:ext cx="9144000" cy="5143500"/>
          </a:xfrm>
          <a:prstGeom prst="rect">
            <a:avLst/>
          </a:prstGeom>
          <a:solidFill>
            <a:srgbClr val="00DED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 name="Google Shape;11;p12"/>
          <p:cNvSpPr/>
          <p:nvPr/>
        </p:nvSpPr>
        <p:spPr>
          <a:xfrm>
            <a:off x="0" y="714000"/>
            <a:ext cx="9144000" cy="3715500"/>
          </a:xfrm>
          <a:prstGeom prst="rect">
            <a:avLst/>
          </a:prstGeom>
          <a:solidFill>
            <a:srgbClr val="0D65B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12;p12"/>
          <p:cNvSpPr/>
          <p:nvPr/>
        </p:nvSpPr>
        <p:spPr>
          <a:xfrm>
            <a:off x="8187900" y="4426200"/>
            <a:ext cx="956100" cy="717300"/>
          </a:xfrm>
          <a:prstGeom prst="rect">
            <a:avLst/>
          </a:prstGeom>
          <a:solidFill>
            <a:srgbClr val="A7C9DA"/>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12"/>
          <p:cNvSpPr/>
          <p:nvPr/>
        </p:nvSpPr>
        <p:spPr>
          <a:xfrm>
            <a:off x="0" y="4429500"/>
            <a:ext cx="2021400" cy="714000"/>
          </a:xfrm>
          <a:prstGeom prst="rect">
            <a:avLst/>
          </a:prstGeom>
          <a:solidFill>
            <a:srgbClr val="0B539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 name="Google Shape;14;p12"/>
          <p:cNvSpPr/>
          <p:nvPr/>
        </p:nvSpPr>
        <p:spPr>
          <a:xfrm>
            <a:off x="4019525" y="4426200"/>
            <a:ext cx="3187200" cy="717300"/>
          </a:xfrm>
          <a:prstGeom prst="rect">
            <a:avLst/>
          </a:prstGeom>
          <a:solidFill>
            <a:srgbClr val="78B5EE"/>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 name="Google Shape;15;p12"/>
          <p:cNvSpPr/>
          <p:nvPr/>
        </p:nvSpPr>
        <p:spPr>
          <a:xfrm>
            <a:off x="7206725" y="4429500"/>
            <a:ext cx="981000" cy="714000"/>
          </a:xfrm>
          <a:prstGeom prst="rect">
            <a:avLst/>
          </a:prstGeom>
          <a:solidFill>
            <a:srgbClr val="FFCF0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12"/>
          <p:cNvSpPr/>
          <p:nvPr/>
        </p:nvSpPr>
        <p:spPr>
          <a:xfrm>
            <a:off x="4602600" y="0"/>
            <a:ext cx="4541400" cy="717300"/>
          </a:xfrm>
          <a:prstGeom prst="rect">
            <a:avLst/>
          </a:prstGeom>
          <a:solidFill>
            <a:srgbClr val="0B539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 name="Google Shape;17;p12"/>
          <p:cNvSpPr txBox="1">
            <a:spLocks noGrp="1"/>
          </p:cNvSpPr>
          <p:nvPr>
            <p:ph type="ctrTitle"/>
          </p:nvPr>
        </p:nvSpPr>
        <p:spPr>
          <a:xfrm>
            <a:off x="973325" y="1341476"/>
            <a:ext cx="6264000" cy="24525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rgbClr val="FFFFFF"/>
              </a:buClr>
              <a:buSzPts val="3600"/>
              <a:buNone/>
              <a:defRPr sz="3600" b="1">
                <a:solidFill>
                  <a:srgbClr val="FFFFFF"/>
                </a:solidFill>
              </a:defRPr>
            </a:lvl1pPr>
            <a:lvl2pPr lvl="1" algn="l">
              <a:lnSpc>
                <a:spcPct val="100000"/>
              </a:lnSpc>
              <a:spcBef>
                <a:spcPts val="0"/>
              </a:spcBef>
              <a:spcAft>
                <a:spcPts val="0"/>
              </a:spcAft>
              <a:buClr>
                <a:srgbClr val="FFFFFF"/>
              </a:buClr>
              <a:buSzPts val="6000"/>
              <a:buNone/>
              <a:defRPr sz="6000" b="1">
                <a:solidFill>
                  <a:srgbClr val="FFFFFF"/>
                </a:solidFill>
              </a:defRPr>
            </a:lvl2pPr>
            <a:lvl3pPr lvl="2" algn="l">
              <a:lnSpc>
                <a:spcPct val="100000"/>
              </a:lnSpc>
              <a:spcBef>
                <a:spcPts val="0"/>
              </a:spcBef>
              <a:spcAft>
                <a:spcPts val="0"/>
              </a:spcAft>
              <a:buClr>
                <a:srgbClr val="FFFFFF"/>
              </a:buClr>
              <a:buSzPts val="6000"/>
              <a:buNone/>
              <a:defRPr sz="6000" b="1">
                <a:solidFill>
                  <a:srgbClr val="FFFFFF"/>
                </a:solidFill>
              </a:defRPr>
            </a:lvl3pPr>
            <a:lvl4pPr lvl="3" algn="l">
              <a:lnSpc>
                <a:spcPct val="100000"/>
              </a:lnSpc>
              <a:spcBef>
                <a:spcPts val="0"/>
              </a:spcBef>
              <a:spcAft>
                <a:spcPts val="0"/>
              </a:spcAft>
              <a:buClr>
                <a:srgbClr val="FFFFFF"/>
              </a:buClr>
              <a:buSzPts val="6000"/>
              <a:buNone/>
              <a:defRPr sz="6000" b="1">
                <a:solidFill>
                  <a:srgbClr val="FFFFFF"/>
                </a:solidFill>
              </a:defRPr>
            </a:lvl4pPr>
            <a:lvl5pPr lvl="4" algn="l">
              <a:lnSpc>
                <a:spcPct val="100000"/>
              </a:lnSpc>
              <a:spcBef>
                <a:spcPts val="0"/>
              </a:spcBef>
              <a:spcAft>
                <a:spcPts val="0"/>
              </a:spcAft>
              <a:buClr>
                <a:srgbClr val="FFFFFF"/>
              </a:buClr>
              <a:buSzPts val="6000"/>
              <a:buNone/>
              <a:defRPr sz="6000" b="1">
                <a:solidFill>
                  <a:srgbClr val="FFFFFF"/>
                </a:solidFill>
              </a:defRPr>
            </a:lvl5pPr>
            <a:lvl6pPr lvl="5" algn="l">
              <a:lnSpc>
                <a:spcPct val="100000"/>
              </a:lnSpc>
              <a:spcBef>
                <a:spcPts val="0"/>
              </a:spcBef>
              <a:spcAft>
                <a:spcPts val="0"/>
              </a:spcAft>
              <a:buClr>
                <a:srgbClr val="FFFFFF"/>
              </a:buClr>
              <a:buSzPts val="6000"/>
              <a:buNone/>
              <a:defRPr sz="6000" b="1">
                <a:solidFill>
                  <a:srgbClr val="FFFFFF"/>
                </a:solidFill>
              </a:defRPr>
            </a:lvl6pPr>
            <a:lvl7pPr lvl="6" algn="l">
              <a:lnSpc>
                <a:spcPct val="100000"/>
              </a:lnSpc>
              <a:spcBef>
                <a:spcPts val="0"/>
              </a:spcBef>
              <a:spcAft>
                <a:spcPts val="0"/>
              </a:spcAft>
              <a:buClr>
                <a:srgbClr val="FFFFFF"/>
              </a:buClr>
              <a:buSzPts val="6000"/>
              <a:buNone/>
              <a:defRPr sz="6000" b="1">
                <a:solidFill>
                  <a:srgbClr val="FFFFFF"/>
                </a:solidFill>
              </a:defRPr>
            </a:lvl7pPr>
            <a:lvl8pPr lvl="7" algn="l">
              <a:lnSpc>
                <a:spcPct val="100000"/>
              </a:lnSpc>
              <a:spcBef>
                <a:spcPts val="0"/>
              </a:spcBef>
              <a:spcAft>
                <a:spcPts val="0"/>
              </a:spcAft>
              <a:buClr>
                <a:srgbClr val="FFFFFF"/>
              </a:buClr>
              <a:buSzPts val="6000"/>
              <a:buNone/>
              <a:defRPr sz="6000" b="1">
                <a:solidFill>
                  <a:srgbClr val="FFFFFF"/>
                </a:solidFill>
              </a:defRPr>
            </a:lvl8pPr>
            <a:lvl9pPr lvl="8" algn="l">
              <a:lnSpc>
                <a:spcPct val="100000"/>
              </a:lnSpc>
              <a:spcBef>
                <a:spcPts val="0"/>
              </a:spcBef>
              <a:spcAft>
                <a:spcPts val="0"/>
              </a:spcAft>
              <a:buClr>
                <a:srgbClr val="FFFFFF"/>
              </a:buClr>
              <a:buSzPts val="6000"/>
              <a:buNone/>
              <a:defRPr sz="6000" b="1">
                <a:solidFill>
                  <a:srgbClr val="FFFFFF"/>
                </a:solidFill>
              </a:defRPr>
            </a:lvl9pPr>
          </a:lstStyle>
          <a:p>
            <a:endParaRPr/>
          </a:p>
        </p:txBody>
      </p:sp>
      <p:sp>
        <p:nvSpPr>
          <p:cNvPr id="18" name="Google Shape;18;p1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Custom layout 1">
  <p:cSld name="AUTOLAYOUT_1">
    <p:bg>
      <p:bgPr>
        <a:solidFill>
          <a:srgbClr val="FFFFFF"/>
        </a:solidFill>
        <a:effectLst/>
      </p:bgPr>
    </p:bg>
    <p:spTree>
      <p:nvGrpSpPr>
        <p:cNvPr id="1" name="Shape 19"/>
        <p:cNvGrpSpPr/>
        <p:nvPr/>
      </p:nvGrpSpPr>
      <p:grpSpPr>
        <a:xfrm>
          <a:off x="0" y="0"/>
          <a:ext cx="0" cy="0"/>
          <a:chOff x="0" y="0"/>
          <a:chExt cx="0" cy="0"/>
        </a:xfrm>
      </p:grpSpPr>
      <p:sp>
        <p:nvSpPr>
          <p:cNvPr id="20" name="Google Shape;20;p13"/>
          <p:cNvSpPr/>
          <p:nvPr/>
        </p:nvSpPr>
        <p:spPr>
          <a:xfrm>
            <a:off x="0" y="0"/>
            <a:ext cx="91440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cxnSp>
        <p:nvCxnSpPr>
          <p:cNvPr id="21" name="Google Shape;21;p13"/>
          <p:cNvCxnSpPr/>
          <p:nvPr/>
        </p:nvCxnSpPr>
        <p:spPr>
          <a:xfrm>
            <a:off x="474475" y="336950"/>
            <a:ext cx="3163200" cy="0"/>
          </a:xfrm>
          <a:prstGeom prst="straightConnector1">
            <a:avLst/>
          </a:prstGeom>
          <a:noFill/>
          <a:ln w="9525" cap="flat" cmpd="sng">
            <a:solidFill>
              <a:schemeClr val="dk1"/>
            </a:solidFill>
            <a:prstDash val="solid"/>
            <a:round/>
            <a:headEnd type="none" w="sm" len="sm"/>
            <a:tailEnd type="none" w="sm" len="sm"/>
          </a:ln>
        </p:spPr>
      </p:cxnSp>
      <p:cxnSp>
        <p:nvCxnSpPr>
          <p:cNvPr id="22" name="Google Shape;22;p13"/>
          <p:cNvCxnSpPr/>
          <p:nvPr/>
        </p:nvCxnSpPr>
        <p:spPr>
          <a:xfrm>
            <a:off x="3828800" y="344225"/>
            <a:ext cx="4863000" cy="0"/>
          </a:xfrm>
          <a:prstGeom prst="straightConnector1">
            <a:avLst/>
          </a:prstGeom>
          <a:noFill/>
          <a:ln w="9525" cap="flat" cmpd="sng">
            <a:solidFill>
              <a:schemeClr val="dk1"/>
            </a:solidFill>
            <a:prstDash val="solid"/>
            <a:round/>
            <a:headEnd type="none" w="sm" len="sm"/>
            <a:tailEnd type="none" w="sm" len="sm"/>
          </a:ln>
        </p:spPr>
      </p:cxnSp>
      <p:sp>
        <p:nvSpPr>
          <p:cNvPr id="23" name="Google Shape;23;p13"/>
          <p:cNvSpPr txBox="1">
            <a:spLocks noGrp="1"/>
          </p:cNvSpPr>
          <p:nvPr>
            <p:ph type="title"/>
          </p:nvPr>
        </p:nvSpPr>
        <p:spPr>
          <a:xfrm>
            <a:off x="474475" y="450125"/>
            <a:ext cx="3163200" cy="20622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dk1"/>
              </a:buClr>
              <a:buSzPts val="3000"/>
              <a:buNone/>
              <a:defRPr sz="3000" b="1">
                <a:solidFill>
                  <a:schemeClr val="dk1"/>
                </a:solidFill>
              </a:defRPr>
            </a:lvl1pPr>
            <a:lvl2pPr lvl="1" algn="l">
              <a:lnSpc>
                <a:spcPct val="100000"/>
              </a:lnSpc>
              <a:spcBef>
                <a:spcPts val="0"/>
              </a:spcBef>
              <a:spcAft>
                <a:spcPts val="0"/>
              </a:spcAft>
              <a:buClr>
                <a:schemeClr val="dk1"/>
              </a:buClr>
              <a:buSzPts val="3000"/>
              <a:buNone/>
              <a:defRPr sz="3000" b="1">
                <a:solidFill>
                  <a:schemeClr val="dk1"/>
                </a:solidFill>
              </a:defRPr>
            </a:lvl2pPr>
            <a:lvl3pPr lvl="2" algn="l">
              <a:lnSpc>
                <a:spcPct val="100000"/>
              </a:lnSpc>
              <a:spcBef>
                <a:spcPts val="0"/>
              </a:spcBef>
              <a:spcAft>
                <a:spcPts val="0"/>
              </a:spcAft>
              <a:buClr>
                <a:schemeClr val="dk1"/>
              </a:buClr>
              <a:buSzPts val="3000"/>
              <a:buNone/>
              <a:defRPr sz="3000" b="1">
                <a:solidFill>
                  <a:schemeClr val="dk1"/>
                </a:solidFill>
              </a:defRPr>
            </a:lvl3pPr>
            <a:lvl4pPr lvl="3" algn="l">
              <a:lnSpc>
                <a:spcPct val="100000"/>
              </a:lnSpc>
              <a:spcBef>
                <a:spcPts val="0"/>
              </a:spcBef>
              <a:spcAft>
                <a:spcPts val="0"/>
              </a:spcAft>
              <a:buClr>
                <a:schemeClr val="dk1"/>
              </a:buClr>
              <a:buSzPts val="3000"/>
              <a:buNone/>
              <a:defRPr sz="3000" b="1">
                <a:solidFill>
                  <a:schemeClr val="dk1"/>
                </a:solidFill>
              </a:defRPr>
            </a:lvl4pPr>
            <a:lvl5pPr lvl="4" algn="l">
              <a:lnSpc>
                <a:spcPct val="100000"/>
              </a:lnSpc>
              <a:spcBef>
                <a:spcPts val="0"/>
              </a:spcBef>
              <a:spcAft>
                <a:spcPts val="0"/>
              </a:spcAft>
              <a:buClr>
                <a:schemeClr val="dk1"/>
              </a:buClr>
              <a:buSzPts val="3000"/>
              <a:buNone/>
              <a:defRPr sz="3000" b="1">
                <a:solidFill>
                  <a:schemeClr val="dk1"/>
                </a:solidFill>
              </a:defRPr>
            </a:lvl5pPr>
            <a:lvl6pPr lvl="5" algn="l">
              <a:lnSpc>
                <a:spcPct val="100000"/>
              </a:lnSpc>
              <a:spcBef>
                <a:spcPts val="0"/>
              </a:spcBef>
              <a:spcAft>
                <a:spcPts val="0"/>
              </a:spcAft>
              <a:buClr>
                <a:schemeClr val="dk1"/>
              </a:buClr>
              <a:buSzPts val="3000"/>
              <a:buNone/>
              <a:defRPr sz="3000" b="1">
                <a:solidFill>
                  <a:schemeClr val="dk1"/>
                </a:solidFill>
              </a:defRPr>
            </a:lvl6pPr>
            <a:lvl7pPr lvl="6" algn="l">
              <a:lnSpc>
                <a:spcPct val="100000"/>
              </a:lnSpc>
              <a:spcBef>
                <a:spcPts val="0"/>
              </a:spcBef>
              <a:spcAft>
                <a:spcPts val="0"/>
              </a:spcAft>
              <a:buClr>
                <a:schemeClr val="dk1"/>
              </a:buClr>
              <a:buSzPts val="3000"/>
              <a:buNone/>
              <a:defRPr sz="3000" b="1">
                <a:solidFill>
                  <a:schemeClr val="dk1"/>
                </a:solidFill>
              </a:defRPr>
            </a:lvl7pPr>
            <a:lvl8pPr lvl="7" algn="l">
              <a:lnSpc>
                <a:spcPct val="100000"/>
              </a:lnSpc>
              <a:spcBef>
                <a:spcPts val="0"/>
              </a:spcBef>
              <a:spcAft>
                <a:spcPts val="0"/>
              </a:spcAft>
              <a:buClr>
                <a:schemeClr val="dk1"/>
              </a:buClr>
              <a:buSzPts val="3000"/>
              <a:buNone/>
              <a:defRPr sz="3000" b="1">
                <a:solidFill>
                  <a:schemeClr val="dk1"/>
                </a:solidFill>
              </a:defRPr>
            </a:lvl8pPr>
            <a:lvl9pPr lvl="8" algn="l">
              <a:lnSpc>
                <a:spcPct val="100000"/>
              </a:lnSpc>
              <a:spcBef>
                <a:spcPts val="0"/>
              </a:spcBef>
              <a:spcAft>
                <a:spcPts val="0"/>
              </a:spcAft>
              <a:buClr>
                <a:schemeClr val="dk1"/>
              </a:buClr>
              <a:buSzPts val="3000"/>
              <a:buNone/>
              <a:defRPr sz="3000" b="1">
                <a:solidFill>
                  <a:schemeClr val="dk1"/>
                </a:solidFill>
              </a:defRPr>
            </a:lvl9pPr>
          </a:lstStyle>
          <a:p>
            <a:endParaRPr/>
          </a:p>
        </p:txBody>
      </p:sp>
      <p:sp>
        <p:nvSpPr>
          <p:cNvPr id="24" name="Google Shape;24;p13"/>
          <p:cNvSpPr txBox="1">
            <a:spLocks noGrp="1"/>
          </p:cNvSpPr>
          <p:nvPr>
            <p:ph type="body" idx="1"/>
          </p:nvPr>
        </p:nvSpPr>
        <p:spPr>
          <a:xfrm>
            <a:off x="3828775" y="450125"/>
            <a:ext cx="4863000" cy="4115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Clr>
                <a:schemeClr val="dk2"/>
              </a:buClr>
              <a:buSzPts val="1800"/>
              <a:buChar char="●"/>
              <a:defRPr sz="1800">
                <a:solidFill>
                  <a:schemeClr val="dk2"/>
                </a:solidFill>
              </a:defRPr>
            </a:lvl1pPr>
            <a:lvl2pPr marL="914400" lvl="1" indent="-317500" algn="l">
              <a:lnSpc>
                <a:spcPct val="115000"/>
              </a:lnSpc>
              <a:spcBef>
                <a:spcPts val="0"/>
              </a:spcBef>
              <a:spcAft>
                <a:spcPts val="0"/>
              </a:spcAft>
              <a:buClr>
                <a:schemeClr val="dk2"/>
              </a:buClr>
              <a:buSzPts val="1400"/>
              <a:buChar char="○"/>
              <a:defRPr sz="1400">
                <a:solidFill>
                  <a:schemeClr val="dk2"/>
                </a:solidFill>
              </a:defRPr>
            </a:lvl2pPr>
            <a:lvl3pPr marL="1371600" lvl="2" indent="-317500" algn="l">
              <a:lnSpc>
                <a:spcPct val="115000"/>
              </a:lnSpc>
              <a:spcBef>
                <a:spcPts val="0"/>
              </a:spcBef>
              <a:spcAft>
                <a:spcPts val="0"/>
              </a:spcAft>
              <a:buClr>
                <a:schemeClr val="dk2"/>
              </a:buClr>
              <a:buSzPts val="1400"/>
              <a:buChar char="■"/>
              <a:defRPr sz="1400">
                <a:solidFill>
                  <a:schemeClr val="dk2"/>
                </a:solidFill>
              </a:defRPr>
            </a:lvl3pPr>
            <a:lvl4pPr marL="1828800" lvl="3" indent="-317500" algn="l">
              <a:lnSpc>
                <a:spcPct val="115000"/>
              </a:lnSpc>
              <a:spcBef>
                <a:spcPts val="0"/>
              </a:spcBef>
              <a:spcAft>
                <a:spcPts val="0"/>
              </a:spcAft>
              <a:buClr>
                <a:schemeClr val="dk2"/>
              </a:buClr>
              <a:buSzPts val="1400"/>
              <a:buChar char="●"/>
              <a:defRPr sz="1400">
                <a:solidFill>
                  <a:schemeClr val="dk2"/>
                </a:solidFill>
              </a:defRPr>
            </a:lvl4pPr>
            <a:lvl5pPr marL="2286000" lvl="4" indent="-317500" algn="l">
              <a:lnSpc>
                <a:spcPct val="115000"/>
              </a:lnSpc>
              <a:spcBef>
                <a:spcPts val="0"/>
              </a:spcBef>
              <a:spcAft>
                <a:spcPts val="0"/>
              </a:spcAft>
              <a:buClr>
                <a:schemeClr val="dk2"/>
              </a:buClr>
              <a:buSzPts val="1400"/>
              <a:buChar char="○"/>
              <a:defRPr sz="1400">
                <a:solidFill>
                  <a:schemeClr val="dk2"/>
                </a:solidFill>
              </a:defRPr>
            </a:lvl5pPr>
            <a:lvl6pPr marL="2743200" lvl="5" indent="-317500" algn="l">
              <a:lnSpc>
                <a:spcPct val="115000"/>
              </a:lnSpc>
              <a:spcBef>
                <a:spcPts val="0"/>
              </a:spcBef>
              <a:spcAft>
                <a:spcPts val="0"/>
              </a:spcAft>
              <a:buClr>
                <a:schemeClr val="dk2"/>
              </a:buClr>
              <a:buSzPts val="1400"/>
              <a:buChar char="■"/>
              <a:defRPr sz="1400">
                <a:solidFill>
                  <a:schemeClr val="dk2"/>
                </a:solidFill>
              </a:defRPr>
            </a:lvl6pPr>
            <a:lvl7pPr marL="3200400" lvl="6" indent="-317500" algn="l">
              <a:lnSpc>
                <a:spcPct val="115000"/>
              </a:lnSpc>
              <a:spcBef>
                <a:spcPts val="0"/>
              </a:spcBef>
              <a:spcAft>
                <a:spcPts val="0"/>
              </a:spcAft>
              <a:buClr>
                <a:schemeClr val="dk2"/>
              </a:buClr>
              <a:buSzPts val="1400"/>
              <a:buChar char="●"/>
              <a:defRPr sz="1400">
                <a:solidFill>
                  <a:schemeClr val="dk2"/>
                </a:solidFill>
              </a:defRPr>
            </a:lvl7pPr>
            <a:lvl8pPr marL="3657600" lvl="7" indent="-317500" algn="l">
              <a:lnSpc>
                <a:spcPct val="115000"/>
              </a:lnSpc>
              <a:spcBef>
                <a:spcPts val="0"/>
              </a:spcBef>
              <a:spcAft>
                <a:spcPts val="0"/>
              </a:spcAft>
              <a:buClr>
                <a:schemeClr val="dk2"/>
              </a:buClr>
              <a:buSzPts val="1400"/>
              <a:buChar char="○"/>
              <a:defRPr sz="1400">
                <a:solidFill>
                  <a:schemeClr val="dk2"/>
                </a:solidFill>
              </a:defRPr>
            </a:lvl8pPr>
            <a:lvl9pPr marL="4114800" lvl="8" indent="-317500" algn="l">
              <a:lnSpc>
                <a:spcPct val="115000"/>
              </a:lnSpc>
              <a:spcBef>
                <a:spcPts val="0"/>
              </a:spcBef>
              <a:spcAft>
                <a:spcPts val="0"/>
              </a:spcAft>
              <a:buClr>
                <a:schemeClr val="dk2"/>
              </a:buClr>
              <a:buSzPts val="1400"/>
              <a:buChar char="■"/>
              <a:defRPr sz="1400">
                <a:solidFill>
                  <a:schemeClr val="dk2"/>
                </a:solidFill>
              </a:defRPr>
            </a:lvl9pPr>
          </a:lstStyle>
          <a:p>
            <a:endParaRPr/>
          </a:p>
        </p:txBody>
      </p:sp>
      <p:sp>
        <p:nvSpPr>
          <p:cNvPr id="25" name="Google Shape;25;p13"/>
          <p:cNvSpPr txBox="1">
            <a:spLocks noGrp="1"/>
          </p:cNvSpPr>
          <p:nvPr>
            <p:ph type="sldNum" idx="12"/>
          </p:nvPr>
        </p:nvSpPr>
        <p:spPr>
          <a:xfrm>
            <a:off x="8556784" y="4749851"/>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Custom layout 3">
  <p:cSld name="AUTOLAYOUT_3">
    <p:bg>
      <p:bgPr>
        <a:solidFill>
          <a:srgbClr val="FFFFFF"/>
        </a:solidFill>
        <a:effectLst/>
      </p:bgPr>
    </p:bg>
    <p:spTree>
      <p:nvGrpSpPr>
        <p:cNvPr id="1" name="Shape 26"/>
        <p:cNvGrpSpPr/>
        <p:nvPr/>
      </p:nvGrpSpPr>
      <p:grpSpPr>
        <a:xfrm>
          <a:off x="0" y="0"/>
          <a:ext cx="0" cy="0"/>
          <a:chOff x="0" y="0"/>
          <a:chExt cx="0" cy="0"/>
        </a:xfrm>
      </p:grpSpPr>
      <p:sp>
        <p:nvSpPr>
          <p:cNvPr id="27" name="Google Shape;27;p14"/>
          <p:cNvSpPr/>
          <p:nvPr/>
        </p:nvSpPr>
        <p:spPr>
          <a:xfrm>
            <a:off x="0" y="0"/>
            <a:ext cx="91440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 name="Google Shape;28;p14"/>
          <p:cNvSpPr/>
          <p:nvPr/>
        </p:nvSpPr>
        <p:spPr>
          <a:xfrm>
            <a:off x="0" y="0"/>
            <a:ext cx="3512700" cy="5143500"/>
          </a:xfrm>
          <a:prstGeom prst="rect">
            <a:avLst/>
          </a:prstGeom>
          <a:solidFill>
            <a:srgbClr val="000000"/>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 name="Google Shape;29;p14"/>
          <p:cNvSpPr txBox="1">
            <a:spLocks noGrp="1"/>
          </p:cNvSpPr>
          <p:nvPr>
            <p:ph type="title"/>
          </p:nvPr>
        </p:nvSpPr>
        <p:spPr>
          <a:xfrm>
            <a:off x="311700" y="307825"/>
            <a:ext cx="2631900" cy="4316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rgbClr val="FFFFFF"/>
              </a:buClr>
              <a:buSzPts val="3000"/>
              <a:buNone/>
              <a:defRPr sz="3000">
                <a:solidFill>
                  <a:srgbClr val="FFFFFF"/>
                </a:solidFill>
              </a:defRPr>
            </a:lvl1pPr>
            <a:lvl2pPr lvl="1" algn="l">
              <a:lnSpc>
                <a:spcPct val="100000"/>
              </a:lnSpc>
              <a:spcBef>
                <a:spcPts val="0"/>
              </a:spcBef>
              <a:spcAft>
                <a:spcPts val="0"/>
              </a:spcAft>
              <a:buClr>
                <a:srgbClr val="FFFFFF"/>
              </a:buClr>
              <a:buSzPts val="3000"/>
              <a:buNone/>
              <a:defRPr sz="3000">
                <a:solidFill>
                  <a:srgbClr val="FFFFFF"/>
                </a:solidFill>
              </a:defRPr>
            </a:lvl2pPr>
            <a:lvl3pPr lvl="2" algn="l">
              <a:lnSpc>
                <a:spcPct val="100000"/>
              </a:lnSpc>
              <a:spcBef>
                <a:spcPts val="0"/>
              </a:spcBef>
              <a:spcAft>
                <a:spcPts val="0"/>
              </a:spcAft>
              <a:buClr>
                <a:srgbClr val="FFFFFF"/>
              </a:buClr>
              <a:buSzPts val="3000"/>
              <a:buNone/>
              <a:defRPr sz="3000">
                <a:solidFill>
                  <a:srgbClr val="FFFFFF"/>
                </a:solidFill>
              </a:defRPr>
            </a:lvl3pPr>
            <a:lvl4pPr lvl="3" algn="l">
              <a:lnSpc>
                <a:spcPct val="100000"/>
              </a:lnSpc>
              <a:spcBef>
                <a:spcPts val="0"/>
              </a:spcBef>
              <a:spcAft>
                <a:spcPts val="0"/>
              </a:spcAft>
              <a:buClr>
                <a:srgbClr val="FFFFFF"/>
              </a:buClr>
              <a:buSzPts val="3000"/>
              <a:buNone/>
              <a:defRPr sz="3000">
                <a:solidFill>
                  <a:srgbClr val="FFFFFF"/>
                </a:solidFill>
              </a:defRPr>
            </a:lvl4pPr>
            <a:lvl5pPr lvl="4" algn="l">
              <a:lnSpc>
                <a:spcPct val="100000"/>
              </a:lnSpc>
              <a:spcBef>
                <a:spcPts val="0"/>
              </a:spcBef>
              <a:spcAft>
                <a:spcPts val="0"/>
              </a:spcAft>
              <a:buClr>
                <a:srgbClr val="FFFFFF"/>
              </a:buClr>
              <a:buSzPts val="3000"/>
              <a:buNone/>
              <a:defRPr sz="3000">
                <a:solidFill>
                  <a:srgbClr val="FFFFFF"/>
                </a:solidFill>
              </a:defRPr>
            </a:lvl5pPr>
            <a:lvl6pPr lvl="5" algn="l">
              <a:lnSpc>
                <a:spcPct val="100000"/>
              </a:lnSpc>
              <a:spcBef>
                <a:spcPts val="0"/>
              </a:spcBef>
              <a:spcAft>
                <a:spcPts val="0"/>
              </a:spcAft>
              <a:buClr>
                <a:srgbClr val="FFFFFF"/>
              </a:buClr>
              <a:buSzPts val="3000"/>
              <a:buNone/>
              <a:defRPr sz="3000">
                <a:solidFill>
                  <a:srgbClr val="FFFFFF"/>
                </a:solidFill>
              </a:defRPr>
            </a:lvl6pPr>
            <a:lvl7pPr lvl="6" algn="l">
              <a:lnSpc>
                <a:spcPct val="100000"/>
              </a:lnSpc>
              <a:spcBef>
                <a:spcPts val="0"/>
              </a:spcBef>
              <a:spcAft>
                <a:spcPts val="0"/>
              </a:spcAft>
              <a:buClr>
                <a:srgbClr val="FFFFFF"/>
              </a:buClr>
              <a:buSzPts val="3000"/>
              <a:buNone/>
              <a:defRPr sz="3000">
                <a:solidFill>
                  <a:srgbClr val="FFFFFF"/>
                </a:solidFill>
              </a:defRPr>
            </a:lvl7pPr>
            <a:lvl8pPr lvl="7" algn="l">
              <a:lnSpc>
                <a:spcPct val="100000"/>
              </a:lnSpc>
              <a:spcBef>
                <a:spcPts val="0"/>
              </a:spcBef>
              <a:spcAft>
                <a:spcPts val="0"/>
              </a:spcAft>
              <a:buClr>
                <a:srgbClr val="FFFFFF"/>
              </a:buClr>
              <a:buSzPts val="3000"/>
              <a:buNone/>
              <a:defRPr sz="3000">
                <a:solidFill>
                  <a:srgbClr val="FFFFFF"/>
                </a:solidFill>
              </a:defRPr>
            </a:lvl8pPr>
            <a:lvl9pPr lvl="8" algn="l">
              <a:lnSpc>
                <a:spcPct val="100000"/>
              </a:lnSpc>
              <a:spcBef>
                <a:spcPts val="0"/>
              </a:spcBef>
              <a:spcAft>
                <a:spcPts val="0"/>
              </a:spcAft>
              <a:buClr>
                <a:srgbClr val="FFFFFF"/>
              </a:buClr>
              <a:buSzPts val="3000"/>
              <a:buNone/>
              <a:defRPr sz="3000">
                <a:solidFill>
                  <a:srgbClr val="FFFFFF"/>
                </a:solidFill>
              </a:defRPr>
            </a:lvl9pPr>
          </a:lstStyle>
          <a:p>
            <a:endParaRPr/>
          </a:p>
        </p:txBody>
      </p:sp>
      <p:sp>
        <p:nvSpPr>
          <p:cNvPr id="30" name="Google Shape;30;p14"/>
          <p:cNvSpPr txBox="1">
            <a:spLocks noGrp="1"/>
          </p:cNvSpPr>
          <p:nvPr>
            <p:ph type="body" idx="1"/>
          </p:nvPr>
        </p:nvSpPr>
        <p:spPr>
          <a:xfrm>
            <a:off x="4011825" y="364950"/>
            <a:ext cx="4850400" cy="42597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Clr>
                <a:schemeClr val="dk2"/>
              </a:buClr>
              <a:buSzPts val="1800"/>
              <a:buChar char="●"/>
              <a:defRPr sz="1800">
                <a:solidFill>
                  <a:schemeClr val="dk2"/>
                </a:solidFill>
              </a:defRPr>
            </a:lvl1pPr>
            <a:lvl2pPr marL="914400" lvl="1" indent="-317500" algn="l">
              <a:lnSpc>
                <a:spcPct val="115000"/>
              </a:lnSpc>
              <a:spcBef>
                <a:spcPts val="0"/>
              </a:spcBef>
              <a:spcAft>
                <a:spcPts val="0"/>
              </a:spcAft>
              <a:buClr>
                <a:schemeClr val="dk2"/>
              </a:buClr>
              <a:buSzPts val="1400"/>
              <a:buChar char="○"/>
              <a:defRPr sz="1400">
                <a:solidFill>
                  <a:schemeClr val="dk2"/>
                </a:solidFill>
              </a:defRPr>
            </a:lvl2pPr>
            <a:lvl3pPr marL="1371600" lvl="2" indent="-317500" algn="l">
              <a:lnSpc>
                <a:spcPct val="115000"/>
              </a:lnSpc>
              <a:spcBef>
                <a:spcPts val="0"/>
              </a:spcBef>
              <a:spcAft>
                <a:spcPts val="0"/>
              </a:spcAft>
              <a:buClr>
                <a:schemeClr val="dk2"/>
              </a:buClr>
              <a:buSzPts val="1400"/>
              <a:buChar char="■"/>
              <a:defRPr sz="1400">
                <a:solidFill>
                  <a:schemeClr val="dk2"/>
                </a:solidFill>
              </a:defRPr>
            </a:lvl3pPr>
            <a:lvl4pPr marL="1828800" lvl="3" indent="-317500" algn="l">
              <a:lnSpc>
                <a:spcPct val="115000"/>
              </a:lnSpc>
              <a:spcBef>
                <a:spcPts val="0"/>
              </a:spcBef>
              <a:spcAft>
                <a:spcPts val="0"/>
              </a:spcAft>
              <a:buClr>
                <a:schemeClr val="dk2"/>
              </a:buClr>
              <a:buSzPts val="1400"/>
              <a:buChar char="●"/>
              <a:defRPr sz="1400">
                <a:solidFill>
                  <a:schemeClr val="dk2"/>
                </a:solidFill>
              </a:defRPr>
            </a:lvl4pPr>
            <a:lvl5pPr marL="2286000" lvl="4" indent="-317500" algn="l">
              <a:lnSpc>
                <a:spcPct val="115000"/>
              </a:lnSpc>
              <a:spcBef>
                <a:spcPts val="0"/>
              </a:spcBef>
              <a:spcAft>
                <a:spcPts val="0"/>
              </a:spcAft>
              <a:buClr>
                <a:schemeClr val="dk2"/>
              </a:buClr>
              <a:buSzPts val="1400"/>
              <a:buChar char="○"/>
              <a:defRPr sz="1400">
                <a:solidFill>
                  <a:schemeClr val="dk2"/>
                </a:solidFill>
              </a:defRPr>
            </a:lvl5pPr>
            <a:lvl6pPr marL="2743200" lvl="5" indent="-317500" algn="l">
              <a:lnSpc>
                <a:spcPct val="115000"/>
              </a:lnSpc>
              <a:spcBef>
                <a:spcPts val="0"/>
              </a:spcBef>
              <a:spcAft>
                <a:spcPts val="0"/>
              </a:spcAft>
              <a:buClr>
                <a:schemeClr val="dk2"/>
              </a:buClr>
              <a:buSzPts val="1400"/>
              <a:buChar char="■"/>
              <a:defRPr sz="1400">
                <a:solidFill>
                  <a:schemeClr val="dk2"/>
                </a:solidFill>
              </a:defRPr>
            </a:lvl6pPr>
            <a:lvl7pPr marL="3200400" lvl="6" indent="-317500" algn="l">
              <a:lnSpc>
                <a:spcPct val="115000"/>
              </a:lnSpc>
              <a:spcBef>
                <a:spcPts val="0"/>
              </a:spcBef>
              <a:spcAft>
                <a:spcPts val="0"/>
              </a:spcAft>
              <a:buClr>
                <a:schemeClr val="dk2"/>
              </a:buClr>
              <a:buSzPts val="1400"/>
              <a:buChar char="●"/>
              <a:defRPr sz="1400">
                <a:solidFill>
                  <a:schemeClr val="dk2"/>
                </a:solidFill>
              </a:defRPr>
            </a:lvl7pPr>
            <a:lvl8pPr marL="3657600" lvl="7" indent="-317500" algn="l">
              <a:lnSpc>
                <a:spcPct val="115000"/>
              </a:lnSpc>
              <a:spcBef>
                <a:spcPts val="0"/>
              </a:spcBef>
              <a:spcAft>
                <a:spcPts val="0"/>
              </a:spcAft>
              <a:buClr>
                <a:schemeClr val="dk2"/>
              </a:buClr>
              <a:buSzPts val="1400"/>
              <a:buChar char="○"/>
              <a:defRPr sz="1400">
                <a:solidFill>
                  <a:schemeClr val="dk2"/>
                </a:solidFill>
              </a:defRPr>
            </a:lvl8pPr>
            <a:lvl9pPr marL="4114800" lvl="8" indent="-317500" algn="l">
              <a:lnSpc>
                <a:spcPct val="115000"/>
              </a:lnSpc>
              <a:spcBef>
                <a:spcPts val="0"/>
              </a:spcBef>
              <a:spcAft>
                <a:spcPts val="0"/>
              </a:spcAft>
              <a:buClr>
                <a:schemeClr val="dk2"/>
              </a:buClr>
              <a:buSzPts val="1400"/>
              <a:buChar char="■"/>
              <a:defRPr sz="1400">
                <a:solidFill>
                  <a:schemeClr val="dk2"/>
                </a:solidFill>
              </a:defRPr>
            </a:lvl9pPr>
          </a:lstStyle>
          <a:p>
            <a:endParaRPr/>
          </a:p>
        </p:txBody>
      </p:sp>
      <p:sp>
        <p:nvSpPr>
          <p:cNvPr id="31" name="Google Shape;31;p1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ustom layout 2">
  <p:cSld name="AUTOLAYOUT_2">
    <p:spTree>
      <p:nvGrpSpPr>
        <p:cNvPr id="1" name="Shape 32"/>
        <p:cNvGrpSpPr/>
        <p:nvPr/>
      </p:nvGrpSpPr>
      <p:grpSpPr>
        <a:xfrm>
          <a:off x="0" y="0"/>
          <a:ext cx="0" cy="0"/>
          <a:chOff x="0" y="0"/>
          <a:chExt cx="0" cy="0"/>
        </a:xfrm>
      </p:grpSpPr>
      <p:sp>
        <p:nvSpPr>
          <p:cNvPr id="33" name="Google Shape;33;p15"/>
          <p:cNvSpPr/>
          <p:nvPr/>
        </p:nvSpPr>
        <p:spPr>
          <a:xfrm>
            <a:off x="0" y="0"/>
            <a:ext cx="9144000" cy="5143500"/>
          </a:xfrm>
          <a:prstGeom prst="rect">
            <a:avLst/>
          </a:prstGeom>
          <a:solidFill>
            <a:srgbClr val="F1EAE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cxnSp>
        <p:nvCxnSpPr>
          <p:cNvPr id="34" name="Google Shape;34;p15"/>
          <p:cNvCxnSpPr/>
          <p:nvPr/>
        </p:nvCxnSpPr>
        <p:spPr>
          <a:xfrm rot="10800000">
            <a:off x="398200" y="977175"/>
            <a:ext cx="505800" cy="0"/>
          </a:xfrm>
          <a:prstGeom prst="straightConnector1">
            <a:avLst/>
          </a:prstGeom>
          <a:noFill/>
          <a:ln w="19050" cap="flat" cmpd="sng">
            <a:solidFill>
              <a:srgbClr val="FF5822"/>
            </a:solidFill>
            <a:prstDash val="solid"/>
            <a:round/>
            <a:headEnd type="none" w="sm" len="sm"/>
            <a:tailEnd type="none" w="sm" len="sm"/>
          </a:ln>
        </p:spPr>
      </p:cxnSp>
      <p:sp>
        <p:nvSpPr>
          <p:cNvPr id="35" name="Google Shape;35;p15"/>
          <p:cNvSpPr txBox="1">
            <a:spLocks noGrp="1"/>
          </p:cNvSpPr>
          <p:nvPr>
            <p:ph type="title"/>
          </p:nvPr>
        </p:nvSpPr>
        <p:spPr>
          <a:xfrm>
            <a:off x="311700" y="1153900"/>
            <a:ext cx="2655000" cy="8589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2800"/>
              <a:buNone/>
              <a:defRPr sz="2400">
                <a:solidFill>
                  <a:srgbClr val="000000"/>
                </a:solidFill>
              </a:defRPr>
            </a:lvl1pPr>
            <a:lvl2pPr lvl="1" algn="l">
              <a:lnSpc>
                <a:spcPct val="100000"/>
              </a:lnSpc>
              <a:spcBef>
                <a:spcPts val="0"/>
              </a:spcBef>
              <a:spcAft>
                <a:spcPts val="0"/>
              </a:spcAft>
              <a:buSzPts val="2800"/>
              <a:buNone/>
              <a:defRPr sz="2400">
                <a:solidFill>
                  <a:srgbClr val="000000"/>
                </a:solidFill>
              </a:defRPr>
            </a:lvl2pPr>
            <a:lvl3pPr lvl="2" algn="l">
              <a:lnSpc>
                <a:spcPct val="100000"/>
              </a:lnSpc>
              <a:spcBef>
                <a:spcPts val="0"/>
              </a:spcBef>
              <a:spcAft>
                <a:spcPts val="0"/>
              </a:spcAft>
              <a:buSzPts val="2800"/>
              <a:buNone/>
              <a:defRPr sz="2400">
                <a:solidFill>
                  <a:srgbClr val="000000"/>
                </a:solidFill>
              </a:defRPr>
            </a:lvl3pPr>
            <a:lvl4pPr lvl="3" algn="l">
              <a:lnSpc>
                <a:spcPct val="100000"/>
              </a:lnSpc>
              <a:spcBef>
                <a:spcPts val="0"/>
              </a:spcBef>
              <a:spcAft>
                <a:spcPts val="0"/>
              </a:spcAft>
              <a:buSzPts val="2800"/>
              <a:buNone/>
              <a:defRPr sz="2400">
                <a:solidFill>
                  <a:srgbClr val="000000"/>
                </a:solidFill>
              </a:defRPr>
            </a:lvl4pPr>
            <a:lvl5pPr lvl="4" algn="l">
              <a:lnSpc>
                <a:spcPct val="100000"/>
              </a:lnSpc>
              <a:spcBef>
                <a:spcPts val="0"/>
              </a:spcBef>
              <a:spcAft>
                <a:spcPts val="0"/>
              </a:spcAft>
              <a:buSzPts val="2800"/>
              <a:buNone/>
              <a:defRPr sz="2400">
                <a:solidFill>
                  <a:srgbClr val="000000"/>
                </a:solidFill>
              </a:defRPr>
            </a:lvl5pPr>
            <a:lvl6pPr lvl="5" algn="l">
              <a:lnSpc>
                <a:spcPct val="100000"/>
              </a:lnSpc>
              <a:spcBef>
                <a:spcPts val="0"/>
              </a:spcBef>
              <a:spcAft>
                <a:spcPts val="0"/>
              </a:spcAft>
              <a:buSzPts val="2800"/>
              <a:buNone/>
              <a:defRPr sz="2400">
                <a:solidFill>
                  <a:srgbClr val="000000"/>
                </a:solidFill>
              </a:defRPr>
            </a:lvl6pPr>
            <a:lvl7pPr lvl="6" algn="l">
              <a:lnSpc>
                <a:spcPct val="100000"/>
              </a:lnSpc>
              <a:spcBef>
                <a:spcPts val="0"/>
              </a:spcBef>
              <a:spcAft>
                <a:spcPts val="0"/>
              </a:spcAft>
              <a:buSzPts val="2800"/>
              <a:buNone/>
              <a:defRPr sz="2400">
                <a:solidFill>
                  <a:srgbClr val="000000"/>
                </a:solidFill>
              </a:defRPr>
            </a:lvl7pPr>
            <a:lvl8pPr lvl="7" algn="l">
              <a:lnSpc>
                <a:spcPct val="100000"/>
              </a:lnSpc>
              <a:spcBef>
                <a:spcPts val="0"/>
              </a:spcBef>
              <a:spcAft>
                <a:spcPts val="0"/>
              </a:spcAft>
              <a:buSzPts val="2800"/>
              <a:buNone/>
              <a:defRPr sz="2400">
                <a:solidFill>
                  <a:srgbClr val="000000"/>
                </a:solidFill>
              </a:defRPr>
            </a:lvl8pPr>
            <a:lvl9pPr lvl="8" algn="l">
              <a:lnSpc>
                <a:spcPct val="100000"/>
              </a:lnSpc>
              <a:spcBef>
                <a:spcPts val="0"/>
              </a:spcBef>
              <a:spcAft>
                <a:spcPts val="0"/>
              </a:spcAft>
              <a:buSzPts val="2800"/>
              <a:buNone/>
              <a:defRPr sz="2400">
                <a:solidFill>
                  <a:srgbClr val="000000"/>
                </a:solidFill>
              </a:defRPr>
            </a:lvl9pPr>
          </a:lstStyle>
          <a:p>
            <a:endParaRPr/>
          </a:p>
        </p:txBody>
      </p:sp>
      <p:sp>
        <p:nvSpPr>
          <p:cNvPr id="36" name="Google Shape;36;p15"/>
          <p:cNvSpPr txBox="1">
            <a:spLocks noGrp="1"/>
          </p:cNvSpPr>
          <p:nvPr>
            <p:ph type="body" idx="1"/>
          </p:nvPr>
        </p:nvSpPr>
        <p:spPr>
          <a:xfrm>
            <a:off x="311700" y="2022050"/>
            <a:ext cx="2655000" cy="2928300"/>
          </a:xfrm>
          <a:prstGeom prst="rect">
            <a:avLst/>
          </a:prstGeom>
          <a:noFill/>
          <a:ln>
            <a:noFill/>
          </a:ln>
        </p:spPr>
        <p:txBody>
          <a:bodyPr spcFirstLastPara="1" wrap="square" lIns="91425" tIns="91425" rIns="91425" bIns="91425" anchor="t" anchorCtr="0">
            <a:normAutofit/>
          </a:bodyPr>
          <a:lstStyle>
            <a:lvl1pPr marL="457200" lvl="0" indent="-292100" algn="l">
              <a:lnSpc>
                <a:spcPct val="115000"/>
              </a:lnSpc>
              <a:spcBef>
                <a:spcPts val="0"/>
              </a:spcBef>
              <a:spcAft>
                <a:spcPts val="0"/>
              </a:spcAft>
              <a:buClr>
                <a:srgbClr val="434343"/>
              </a:buClr>
              <a:buSzPts val="1000"/>
              <a:buChar char="●"/>
              <a:defRPr sz="1000">
                <a:solidFill>
                  <a:srgbClr val="434343"/>
                </a:solidFill>
              </a:defRPr>
            </a:lvl1pPr>
            <a:lvl2pPr marL="914400" lvl="1" indent="-292100" algn="l">
              <a:lnSpc>
                <a:spcPct val="115000"/>
              </a:lnSpc>
              <a:spcBef>
                <a:spcPts val="0"/>
              </a:spcBef>
              <a:spcAft>
                <a:spcPts val="0"/>
              </a:spcAft>
              <a:buClr>
                <a:srgbClr val="434343"/>
              </a:buClr>
              <a:buSzPts val="1000"/>
              <a:buChar char="○"/>
              <a:defRPr sz="1000">
                <a:solidFill>
                  <a:srgbClr val="434343"/>
                </a:solidFill>
              </a:defRPr>
            </a:lvl2pPr>
            <a:lvl3pPr marL="1371600" lvl="2" indent="-292100" algn="l">
              <a:lnSpc>
                <a:spcPct val="115000"/>
              </a:lnSpc>
              <a:spcBef>
                <a:spcPts val="0"/>
              </a:spcBef>
              <a:spcAft>
                <a:spcPts val="0"/>
              </a:spcAft>
              <a:buClr>
                <a:srgbClr val="434343"/>
              </a:buClr>
              <a:buSzPts val="1000"/>
              <a:buChar char="■"/>
              <a:defRPr sz="1000">
                <a:solidFill>
                  <a:srgbClr val="434343"/>
                </a:solidFill>
              </a:defRPr>
            </a:lvl3pPr>
            <a:lvl4pPr marL="1828800" lvl="3" indent="-292100" algn="l">
              <a:lnSpc>
                <a:spcPct val="115000"/>
              </a:lnSpc>
              <a:spcBef>
                <a:spcPts val="0"/>
              </a:spcBef>
              <a:spcAft>
                <a:spcPts val="0"/>
              </a:spcAft>
              <a:buClr>
                <a:srgbClr val="434343"/>
              </a:buClr>
              <a:buSzPts val="1000"/>
              <a:buChar char="●"/>
              <a:defRPr sz="1000">
                <a:solidFill>
                  <a:srgbClr val="434343"/>
                </a:solidFill>
              </a:defRPr>
            </a:lvl4pPr>
            <a:lvl5pPr marL="2286000" lvl="4" indent="-292100" algn="l">
              <a:lnSpc>
                <a:spcPct val="115000"/>
              </a:lnSpc>
              <a:spcBef>
                <a:spcPts val="0"/>
              </a:spcBef>
              <a:spcAft>
                <a:spcPts val="0"/>
              </a:spcAft>
              <a:buClr>
                <a:srgbClr val="434343"/>
              </a:buClr>
              <a:buSzPts val="1000"/>
              <a:buChar char="○"/>
              <a:defRPr sz="1000">
                <a:solidFill>
                  <a:srgbClr val="434343"/>
                </a:solidFill>
              </a:defRPr>
            </a:lvl5pPr>
            <a:lvl6pPr marL="2743200" lvl="5" indent="-292100" algn="l">
              <a:lnSpc>
                <a:spcPct val="115000"/>
              </a:lnSpc>
              <a:spcBef>
                <a:spcPts val="0"/>
              </a:spcBef>
              <a:spcAft>
                <a:spcPts val="0"/>
              </a:spcAft>
              <a:buClr>
                <a:srgbClr val="434343"/>
              </a:buClr>
              <a:buSzPts val="1000"/>
              <a:buChar char="■"/>
              <a:defRPr sz="1000">
                <a:solidFill>
                  <a:srgbClr val="434343"/>
                </a:solidFill>
              </a:defRPr>
            </a:lvl6pPr>
            <a:lvl7pPr marL="3200400" lvl="6" indent="-292100" algn="l">
              <a:lnSpc>
                <a:spcPct val="115000"/>
              </a:lnSpc>
              <a:spcBef>
                <a:spcPts val="0"/>
              </a:spcBef>
              <a:spcAft>
                <a:spcPts val="0"/>
              </a:spcAft>
              <a:buClr>
                <a:srgbClr val="434343"/>
              </a:buClr>
              <a:buSzPts val="1000"/>
              <a:buChar char="●"/>
              <a:defRPr sz="1000">
                <a:solidFill>
                  <a:srgbClr val="434343"/>
                </a:solidFill>
              </a:defRPr>
            </a:lvl7pPr>
            <a:lvl8pPr marL="3657600" lvl="7" indent="-292100" algn="l">
              <a:lnSpc>
                <a:spcPct val="115000"/>
              </a:lnSpc>
              <a:spcBef>
                <a:spcPts val="0"/>
              </a:spcBef>
              <a:spcAft>
                <a:spcPts val="0"/>
              </a:spcAft>
              <a:buClr>
                <a:srgbClr val="434343"/>
              </a:buClr>
              <a:buSzPts val="1000"/>
              <a:buChar char="○"/>
              <a:defRPr sz="1000">
                <a:solidFill>
                  <a:srgbClr val="434343"/>
                </a:solidFill>
              </a:defRPr>
            </a:lvl8pPr>
            <a:lvl9pPr marL="4114800" lvl="8" indent="-292100" algn="l">
              <a:lnSpc>
                <a:spcPct val="115000"/>
              </a:lnSpc>
              <a:spcBef>
                <a:spcPts val="0"/>
              </a:spcBef>
              <a:spcAft>
                <a:spcPts val="0"/>
              </a:spcAft>
              <a:buClr>
                <a:srgbClr val="434343"/>
              </a:buClr>
              <a:buSzPts val="1000"/>
              <a:buChar char="■"/>
              <a:defRPr sz="1000">
                <a:solidFill>
                  <a:srgbClr val="434343"/>
                </a:solidFill>
              </a:defRPr>
            </a:lvl9pPr>
          </a:lstStyle>
          <a:p>
            <a:endParaRPr/>
          </a:p>
        </p:txBody>
      </p:sp>
      <p:sp>
        <p:nvSpPr>
          <p:cNvPr id="37" name="Google Shape;37;p1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61616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61616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61616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61616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61616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61616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61616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61616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61616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ustom layout 4">
  <p:cSld name="AUTOLAYOUT_4">
    <p:bg>
      <p:bgPr>
        <a:solidFill>
          <a:srgbClr val="FFFFFF"/>
        </a:solidFill>
        <a:effectLst/>
      </p:bgPr>
    </p:bg>
    <p:spTree>
      <p:nvGrpSpPr>
        <p:cNvPr id="1" name="Shape 38"/>
        <p:cNvGrpSpPr/>
        <p:nvPr/>
      </p:nvGrpSpPr>
      <p:grpSpPr>
        <a:xfrm>
          <a:off x="0" y="0"/>
          <a:ext cx="0" cy="0"/>
          <a:chOff x="0" y="0"/>
          <a:chExt cx="0" cy="0"/>
        </a:xfrm>
      </p:grpSpPr>
      <p:sp>
        <p:nvSpPr>
          <p:cNvPr id="39" name="Google Shape;39;p16"/>
          <p:cNvSpPr/>
          <p:nvPr/>
        </p:nvSpPr>
        <p:spPr>
          <a:xfrm>
            <a:off x="0" y="0"/>
            <a:ext cx="9144000" cy="5143500"/>
          </a:xfrm>
          <a:prstGeom prst="rect">
            <a:avLst/>
          </a:prstGeom>
          <a:solidFill>
            <a:schemeClr val="l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 name="Google Shape;40;p16"/>
          <p:cNvSpPr txBox="1">
            <a:spLocks noGrp="1"/>
          </p:cNvSpPr>
          <p:nvPr>
            <p:ph type="title"/>
          </p:nvPr>
        </p:nvSpPr>
        <p:spPr>
          <a:xfrm rot="-5400000">
            <a:off x="-620225" y="1797500"/>
            <a:ext cx="4064100" cy="1506900"/>
          </a:xfrm>
          <a:prstGeom prst="rect">
            <a:avLst/>
          </a:prstGeom>
          <a:noFill/>
          <a:ln>
            <a:noFill/>
          </a:ln>
        </p:spPr>
        <p:txBody>
          <a:bodyPr spcFirstLastPara="1" wrap="square" lIns="91425" tIns="91425" rIns="91425" bIns="91425" anchor="b" anchorCtr="0">
            <a:normAutofit/>
          </a:bodyPr>
          <a:lstStyle>
            <a:lvl1pPr lvl="0" algn="r">
              <a:lnSpc>
                <a:spcPct val="100000"/>
              </a:lnSpc>
              <a:spcBef>
                <a:spcPts val="0"/>
              </a:spcBef>
              <a:spcAft>
                <a:spcPts val="0"/>
              </a:spcAft>
              <a:buClr>
                <a:schemeClr val="dk1"/>
              </a:buClr>
              <a:buSzPts val="4800"/>
              <a:buNone/>
              <a:defRPr sz="4800" b="1">
                <a:solidFill>
                  <a:schemeClr val="dk1"/>
                </a:solidFill>
              </a:defRPr>
            </a:lvl1pPr>
            <a:lvl2pPr lvl="1" algn="r">
              <a:lnSpc>
                <a:spcPct val="100000"/>
              </a:lnSpc>
              <a:spcBef>
                <a:spcPts val="0"/>
              </a:spcBef>
              <a:spcAft>
                <a:spcPts val="0"/>
              </a:spcAft>
              <a:buClr>
                <a:schemeClr val="dk1"/>
              </a:buClr>
              <a:buSzPts val="4800"/>
              <a:buNone/>
              <a:defRPr sz="4800" b="1">
                <a:solidFill>
                  <a:schemeClr val="dk1"/>
                </a:solidFill>
              </a:defRPr>
            </a:lvl2pPr>
            <a:lvl3pPr lvl="2" algn="r">
              <a:lnSpc>
                <a:spcPct val="100000"/>
              </a:lnSpc>
              <a:spcBef>
                <a:spcPts val="0"/>
              </a:spcBef>
              <a:spcAft>
                <a:spcPts val="0"/>
              </a:spcAft>
              <a:buClr>
                <a:schemeClr val="dk1"/>
              </a:buClr>
              <a:buSzPts val="4800"/>
              <a:buNone/>
              <a:defRPr sz="4800" b="1">
                <a:solidFill>
                  <a:schemeClr val="dk1"/>
                </a:solidFill>
              </a:defRPr>
            </a:lvl3pPr>
            <a:lvl4pPr lvl="3" algn="r">
              <a:lnSpc>
                <a:spcPct val="100000"/>
              </a:lnSpc>
              <a:spcBef>
                <a:spcPts val="0"/>
              </a:spcBef>
              <a:spcAft>
                <a:spcPts val="0"/>
              </a:spcAft>
              <a:buClr>
                <a:schemeClr val="dk1"/>
              </a:buClr>
              <a:buSzPts val="4800"/>
              <a:buNone/>
              <a:defRPr sz="4800" b="1">
                <a:solidFill>
                  <a:schemeClr val="dk1"/>
                </a:solidFill>
              </a:defRPr>
            </a:lvl4pPr>
            <a:lvl5pPr lvl="4" algn="r">
              <a:lnSpc>
                <a:spcPct val="100000"/>
              </a:lnSpc>
              <a:spcBef>
                <a:spcPts val="0"/>
              </a:spcBef>
              <a:spcAft>
                <a:spcPts val="0"/>
              </a:spcAft>
              <a:buClr>
                <a:schemeClr val="dk1"/>
              </a:buClr>
              <a:buSzPts val="4800"/>
              <a:buNone/>
              <a:defRPr sz="4800" b="1">
                <a:solidFill>
                  <a:schemeClr val="dk1"/>
                </a:solidFill>
              </a:defRPr>
            </a:lvl5pPr>
            <a:lvl6pPr lvl="5" algn="r">
              <a:lnSpc>
                <a:spcPct val="100000"/>
              </a:lnSpc>
              <a:spcBef>
                <a:spcPts val="0"/>
              </a:spcBef>
              <a:spcAft>
                <a:spcPts val="0"/>
              </a:spcAft>
              <a:buClr>
                <a:schemeClr val="dk1"/>
              </a:buClr>
              <a:buSzPts val="4800"/>
              <a:buNone/>
              <a:defRPr sz="4800" b="1">
                <a:solidFill>
                  <a:schemeClr val="dk1"/>
                </a:solidFill>
              </a:defRPr>
            </a:lvl6pPr>
            <a:lvl7pPr lvl="6" algn="r">
              <a:lnSpc>
                <a:spcPct val="100000"/>
              </a:lnSpc>
              <a:spcBef>
                <a:spcPts val="0"/>
              </a:spcBef>
              <a:spcAft>
                <a:spcPts val="0"/>
              </a:spcAft>
              <a:buClr>
                <a:schemeClr val="dk1"/>
              </a:buClr>
              <a:buSzPts val="4800"/>
              <a:buNone/>
              <a:defRPr sz="4800" b="1">
                <a:solidFill>
                  <a:schemeClr val="dk1"/>
                </a:solidFill>
              </a:defRPr>
            </a:lvl7pPr>
            <a:lvl8pPr lvl="7" algn="r">
              <a:lnSpc>
                <a:spcPct val="100000"/>
              </a:lnSpc>
              <a:spcBef>
                <a:spcPts val="0"/>
              </a:spcBef>
              <a:spcAft>
                <a:spcPts val="0"/>
              </a:spcAft>
              <a:buClr>
                <a:schemeClr val="dk1"/>
              </a:buClr>
              <a:buSzPts val="4800"/>
              <a:buNone/>
              <a:defRPr sz="4800" b="1">
                <a:solidFill>
                  <a:schemeClr val="dk1"/>
                </a:solidFill>
              </a:defRPr>
            </a:lvl8pPr>
            <a:lvl9pPr lvl="8" algn="r">
              <a:lnSpc>
                <a:spcPct val="100000"/>
              </a:lnSpc>
              <a:spcBef>
                <a:spcPts val="0"/>
              </a:spcBef>
              <a:spcAft>
                <a:spcPts val="0"/>
              </a:spcAft>
              <a:buClr>
                <a:schemeClr val="dk1"/>
              </a:buClr>
              <a:buSzPts val="4800"/>
              <a:buNone/>
              <a:defRPr sz="4800" b="1">
                <a:solidFill>
                  <a:schemeClr val="dk1"/>
                </a:solidFill>
              </a:defRPr>
            </a:lvl9pPr>
          </a:lstStyle>
          <a:p>
            <a:endParaRPr/>
          </a:p>
        </p:txBody>
      </p:sp>
      <p:sp>
        <p:nvSpPr>
          <p:cNvPr id="41" name="Google Shape;41;p16"/>
          <p:cNvSpPr txBox="1">
            <a:spLocks noGrp="1"/>
          </p:cNvSpPr>
          <p:nvPr>
            <p:ph type="body" idx="1"/>
          </p:nvPr>
        </p:nvSpPr>
        <p:spPr>
          <a:xfrm>
            <a:off x="2601000" y="518875"/>
            <a:ext cx="5913300" cy="4064100"/>
          </a:xfrm>
          <a:prstGeom prst="rect">
            <a:avLst/>
          </a:prstGeom>
          <a:noFill/>
          <a:ln>
            <a:noFill/>
          </a:ln>
        </p:spPr>
        <p:txBody>
          <a:bodyPr spcFirstLastPara="1" wrap="square" lIns="91425" tIns="91425" rIns="91425" bIns="91425" anchor="t" anchorCtr="0">
            <a:normAutofit/>
          </a:bodyPr>
          <a:lstStyle>
            <a:lvl1pPr marL="457200" lvl="0" indent="-330200" algn="l">
              <a:lnSpc>
                <a:spcPct val="115000"/>
              </a:lnSpc>
              <a:spcBef>
                <a:spcPts val="0"/>
              </a:spcBef>
              <a:spcAft>
                <a:spcPts val="0"/>
              </a:spcAft>
              <a:buClr>
                <a:schemeClr val="dk2"/>
              </a:buClr>
              <a:buSzPts val="1600"/>
              <a:buChar char="●"/>
              <a:defRPr sz="1600">
                <a:solidFill>
                  <a:schemeClr val="dk2"/>
                </a:solidFill>
              </a:defRPr>
            </a:lvl1pPr>
            <a:lvl2pPr marL="914400" lvl="1" indent="-317500" algn="l">
              <a:lnSpc>
                <a:spcPct val="115000"/>
              </a:lnSpc>
              <a:spcBef>
                <a:spcPts val="0"/>
              </a:spcBef>
              <a:spcAft>
                <a:spcPts val="0"/>
              </a:spcAft>
              <a:buClr>
                <a:schemeClr val="dk2"/>
              </a:buClr>
              <a:buSzPts val="1400"/>
              <a:buChar char="○"/>
              <a:defRPr sz="1400">
                <a:solidFill>
                  <a:schemeClr val="dk2"/>
                </a:solidFill>
              </a:defRPr>
            </a:lvl2pPr>
            <a:lvl3pPr marL="1371600" lvl="2" indent="-317500" algn="l">
              <a:lnSpc>
                <a:spcPct val="115000"/>
              </a:lnSpc>
              <a:spcBef>
                <a:spcPts val="0"/>
              </a:spcBef>
              <a:spcAft>
                <a:spcPts val="0"/>
              </a:spcAft>
              <a:buClr>
                <a:schemeClr val="dk2"/>
              </a:buClr>
              <a:buSzPts val="1400"/>
              <a:buChar char="■"/>
              <a:defRPr sz="1400">
                <a:solidFill>
                  <a:schemeClr val="dk2"/>
                </a:solidFill>
              </a:defRPr>
            </a:lvl3pPr>
            <a:lvl4pPr marL="1828800" lvl="3" indent="-317500" algn="l">
              <a:lnSpc>
                <a:spcPct val="115000"/>
              </a:lnSpc>
              <a:spcBef>
                <a:spcPts val="0"/>
              </a:spcBef>
              <a:spcAft>
                <a:spcPts val="0"/>
              </a:spcAft>
              <a:buClr>
                <a:schemeClr val="dk2"/>
              </a:buClr>
              <a:buSzPts val="1400"/>
              <a:buChar char="●"/>
              <a:defRPr sz="1400">
                <a:solidFill>
                  <a:schemeClr val="dk2"/>
                </a:solidFill>
              </a:defRPr>
            </a:lvl4pPr>
            <a:lvl5pPr marL="2286000" lvl="4" indent="-317500" algn="l">
              <a:lnSpc>
                <a:spcPct val="115000"/>
              </a:lnSpc>
              <a:spcBef>
                <a:spcPts val="0"/>
              </a:spcBef>
              <a:spcAft>
                <a:spcPts val="0"/>
              </a:spcAft>
              <a:buClr>
                <a:schemeClr val="dk2"/>
              </a:buClr>
              <a:buSzPts val="1400"/>
              <a:buChar char="○"/>
              <a:defRPr sz="1400">
                <a:solidFill>
                  <a:schemeClr val="dk2"/>
                </a:solidFill>
              </a:defRPr>
            </a:lvl5pPr>
            <a:lvl6pPr marL="2743200" lvl="5" indent="-317500" algn="l">
              <a:lnSpc>
                <a:spcPct val="115000"/>
              </a:lnSpc>
              <a:spcBef>
                <a:spcPts val="0"/>
              </a:spcBef>
              <a:spcAft>
                <a:spcPts val="0"/>
              </a:spcAft>
              <a:buClr>
                <a:schemeClr val="dk2"/>
              </a:buClr>
              <a:buSzPts val="1400"/>
              <a:buChar char="■"/>
              <a:defRPr sz="1400">
                <a:solidFill>
                  <a:schemeClr val="dk2"/>
                </a:solidFill>
              </a:defRPr>
            </a:lvl6pPr>
            <a:lvl7pPr marL="3200400" lvl="6" indent="-317500" algn="l">
              <a:lnSpc>
                <a:spcPct val="115000"/>
              </a:lnSpc>
              <a:spcBef>
                <a:spcPts val="0"/>
              </a:spcBef>
              <a:spcAft>
                <a:spcPts val="0"/>
              </a:spcAft>
              <a:buClr>
                <a:schemeClr val="dk2"/>
              </a:buClr>
              <a:buSzPts val="1400"/>
              <a:buChar char="●"/>
              <a:defRPr sz="1400">
                <a:solidFill>
                  <a:schemeClr val="dk2"/>
                </a:solidFill>
              </a:defRPr>
            </a:lvl7pPr>
            <a:lvl8pPr marL="3657600" lvl="7" indent="-317500" algn="l">
              <a:lnSpc>
                <a:spcPct val="115000"/>
              </a:lnSpc>
              <a:spcBef>
                <a:spcPts val="0"/>
              </a:spcBef>
              <a:spcAft>
                <a:spcPts val="0"/>
              </a:spcAft>
              <a:buClr>
                <a:schemeClr val="dk2"/>
              </a:buClr>
              <a:buSzPts val="1400"/>
              <a:buChar char="○"/>
              <a:defRPr sz="1400">
                <a:solidFill>
                  <a:schemeClr val="dk2"/>
                </a:solidFill>
              </a:defRPr>
            </a:lvl8pPr>
            <a:lvl9pPr marL="4114800" lvl="8" indent="-317500" algn="l">
              <a:lnSpc>
                <a:spcPct val="115000"/>
              </a:lnSpc>
              <a:spcBef>
                <a:spcPts val="0"/>
              </a:spcBef>
              <a:spcAft>
                <a:spcPts val="0"/>
              </a:spcAft>
              <a:buClr>
                <a:schemeClr val="dk2"/>
              </a:buClr>
              <a:buSzPts val="1400"/>
              <a:buChar char="■"/>
              <a:defRPr sz="1400">
                <a:solidFill>
                  <a:schemeClr val="dk2"/>
                </a:solidFill>
              </a:defRPr>
            </a:lvl9pPr>
          </a:lstStyle>
          <a:p>
            <a:endParaRPr/>
          </a:p>
        </p:txBody>
      </p:sp>
      <p:sp>
        <p:nvSpPr>
          <p:cNvPr id="42" name="Google Shape;42;p1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ustom layout 5">
  <p:cSld name="AUTOLAYOUT_5">
    <p:bg>
      <p:bgPr>
        <a:solidFill>
          <a:srgbClr val="FFFFFF"/>
        </a:solidFill>
        <a:effectLst/>
      </p:bgPr>
    </p:bg>
    <p:spTree>
      <p:nvGrpSpPr>
        <p:cNvPr id="1" name="Shape 43"/>
        <p:cNvGrpSpPr/>
        <p:nvPr/>
      </p:nvGrpSpPr>
      <p:grpSpPr>
        <a:xfrm>
          <a:off x="0" y="0"/>
          <a:ext cx="0" cy="0"/>
          <a:chOff x="0" y="0"/>
          <a:chExt cx="0" cy="0"/>
        </a:xfrm>
      </p:grpSpPr>
      <p:sp>
        <p:nvSpPr>
          <p:cNvPr id="44" name="Google Shape;44;p17"/>
          <p:cNvSpPr/>
          <p:nvPr/>
        </p:nvSpPr>
        <p:spPr>
          <a:xfrm>
            <a:off x="0" y="0"/>
            <a:ext cx="9144000" cy="5143500"/>
          </a:xfrm>
          <a:prstGeom prst="rect">
            <a:avLst/>
          </a:prstGeom>
          <a:gradFill>
            <a:gsLst>
              <a:gs pos="0">
                <a:srgbClr val="FFFFFF"/>
              </a:gs>
              <a:gs pos="72000">
                <a:srgbClr val="D6D6D6"/>
              </a:gs>
              <a:gs pos="85000">
                <a:srgbClr val="D6D6D6"/>
              </a:gs>
              <a:gs pos="100000">
                <a:srgbClr val="E3E3E3"/>
              </a:gs>
            </a:gsLst>
            <a:lin ang="5400012"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 name="Google Shape;45;p17"/>
          <p:cNvSpPr/>
          <p:nvPr/>
        </p:nvSpPr>
        <p:spPr>
          <a:xfrm>
            <a:off x="1516687" y="1473896"/>
            <a:ext cx="48300" cy="21957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 name="Google Shape;46;p17"/>
          <p:cNvSpPr txBox="1">
            <a:spLocks noGrp="1"/>
          </p:cNvSpPr>
          <p:nvPr>
            <p:ph type="ctrTitle"/>
          </p:nvPr>
        </p:nvSpPr>
        <p:spPr>
          <a:xfrm>
            <a:off x="1824925" y="1473900"/>
            <a:ext cx="6246900" cy="21957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rgbClr val="212121"/>
              </a:buClr>
              <a:buSzPts val="3600"/>
              <a:buNone/>
              <a:defRPr sz="3600" b="1">
                <a:solidFill>
                  <a:srgbClr val="212121"/>
                </a:solidFill>
              </a:defRPr>
            </a:lvl1pPr>
            <a:lvl2pPr lvl="1" algn="l">
              <a:lnSpc>
                <a:spcPct val="100000"/>
              </a:lnSpc>
              <a:spcBef>
                <a:spcPts val="0"/>
              </a:spcBef>
              <a:spcAft>
                <a:spcPts val="0"/>
              </a:spcAft>
              <a:buClr>
                <a:srgbClr val="212121"/>
              </a:buClr>
              <a:buSzPts val="3600"/>
              <a:buNone/>
              <a:defRPr sz="3600" b="1">
                <a:solidFill>
                  <a:srgbClr val="212121"/>
                </a:solidFill>
              </a:defRPr>
            </a:lvl2pPr>
            <a:lvl3pPr lvl="2" algn="l">
              <a:lnSpc>
                <a:spcPct val="100000"/>
              </a:lnSpc>
              <a:spcBef>
                <a:spcPts val="0"/>
              </a:spcBef>
              <a:spcAft>
                <a:spcPts val="0"/>
              </a:spcAft>
              <a:buClr>
                <a:srgbClr val="212121"/>
              </a:buClr>
              <a:buSzPts val="3600"/>
              <a:buNone/>
              <a:defRPr sz="3600" b="1">
                <a:solidFill>
                  <a:srgbClr val="212121"/>
                </a:solidFill>
              </a:defRPr>
            </a:lvl3pPr>
            <a:lvl4pPr lvl="3" algn="l">
              <a:lnSpc>
                <a:spcPct val="100000"/>
              </a:lnSpc>
              <a:spcBef>
                <a:spcPts val="0"/>
              </a:spcBef>
              <a:spcAft>
                <a:spcPts val="0"/>
              </a:spcAft>
              <a:buClr>
                <a:srgbClr val="212121"/>
              </a:buClr>
              <a:buSzPts val="3600"/>
              <a:buNone/>
              <a:defRPr sz="3600" b="1">
                <a:solidFill>
                  <a:srgbClr val="212121"/>
                </a:solidFill>
              </a:defRPr>
            </a:lvl4pPr>
            <a:lvl5pPr lvl="4" algn="l">
              <a:lnSpc>
                <a:spcPct val="100000"/>
              </a:lnSpc>
              <a:spcBef>
                <a:spcPts val="0"/>
              </a:spcBef>
              <a:spcAft>
                <a:spcPts val="0"/>
              </a:spcAft>
              <a:buClr>
                <a:srgbClr val="212121"/>
              </a:buClr>
              <a:buSzPts val="3600"/>
              <a:buNone/>
              <a:defRPr sz="3600" b="1">
                <a:solidFill>
                  <a:srgbClr val="212121"/>
                </a:solidFill>
              </a:defRPr>
            </a:lvl5pPr>
            <a:lvl6pPr lvl="5" algn="l">
              <a:lnSpc>
                <a:spcPct val="100000"/>
              </a:lnSpc>
              <a:spcBef>
                <a:spcPts val="0"/>
              </a:spcBef>
              <a:spcAft>
                <a:spcPts val="0"/>
              </a:spcAft>
              <a:buClr>
                <a:srgbClr val="212121"/>
              </a:buClr>
              <a:buSzPts val="3600"/>
              <a:buNone/>
              <a:defRPr sz="3600" b="1">
                <a:solidFill>
                  <a:srgbClr val="212121"/>
                </a:solidFill>
              </a:defRPr>
            </a:lvl6pPr>
            <a:lvl7pPr lvl="6" algn="l">
              <a:lnSpc>
                <a:spcPct val="100000"/>
              </a:lnSpc>
              <a:spcBef>
                <a:spcPts val="0"/>
              </a:spcBef>
              <a:spcAft>
                <a:spcPts val="0"/>
              </a:spcAft>
              <a:buClr>
                <a:srgbClr val="212121"/>
              </a:buClr>
              <a:buSzPts val="3600"/>
              <a:buNone/>
              <a:defRPr sz="3600" b="1">
                <a:solidFill>
                  <a:srgbClr val="212121"/>
                </a:solidFill>
              </a:defRPr>
            </a:lvl7pPr>
            <a:lvl8pPr lvl="7" algn="l">
              <a:lnSpc>
                <a:spcPct val="100000"/>
              </a:lnSpc>
              <a:spcBef>
                <a:spcPts val="0"/>
              </a:spcBef>
              <a:spcAft>
                <a:spcPts val="0"/>
              </a:spcAft>
              <a:buClr>
                <a:srgbClr val="212121"/>
              </a:buClr>
              <a:buSzPts val="3600"/>
              <a:buNone/>
              <a:defRPr sz="3600" b="1">
                <a:solidFill>
                  <a:srgbClr val="212121"/>
                </a:solidFill>
              </a:defRPr>
            </a:lvl8pPr>
            <a:lvl9pPr lvl="8" algn="l">
              <a:lnSpc>
                <a:spcPct val="100000"/>
              </a:lnSpc>
              <a:spcBef>
                <a:spcPts val="0"/>
              </a:spcBef>
              <a:spcAft>
                <a:spcPts val="0"/>
              </a:spcAft>
              <a:buClr>
                <a:srgbClr val="212121"/>
              </a:buClr>
              <a:buSzPts val="3600"/>
              <a:buNone/>
              <a:defRPr sz="3600" b="1">
                <a:solidFill>
                  <a:srgbClr val="212121"/>
                </a:solidFill>
              </a:defRPr>
            </a:lvl9pPr>
          </a:lstStyle>
          <a:p>
            <a:endParaRPr/>
          </a:p>
        </p:txBody>
      </p:sp>
      <p:sp>
        <p:nvSpPr>
          <p:cNvPr id="47" name="Google Shape;47;p1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616161"/>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616161"/>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616161"/>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616161"/>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616161"/>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616161"/>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616161"/>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616161"/>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61616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8"/>
        <p:cNvGrpSpPr/>
        <p:nvPr/>
      </p:nvGrpSpPr>
      <p:grpSpPr>
        <a:xfrm>
          <a:off x="0" y="0"/>
          <a:ext cx="0" cy="0"/>
          <a:chOff x="0" y="0"/>
          <a:chExt cx="0" cy="0"/>
        </a:xfrm>
      </p:grpSpPr>
      <p:sp>
        <p:nvSpPr>
          <p:cNvPr id="49" name="Google Shape;49;p18"/>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50" name="Google Shape;50;p1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ustom layout 6">
  <p:cSld name="AUTOLAYOUT_6">
    <p:bg>
      <p:bgPr>
        <a:solidFill>
          <a:srgbClr val="37474F"/>
        </a:solidFill>
        <a:effectLst/>
      </p:bgPr>
    </p:bg>
    <p:spTree>
      <p:nvGrpSpPr>
        <p:cNvPr id="1" name="Shape 51"/>
        <p:cNvGrpSpPr/>
        <p:nvPr/>
      </p:nvGrpSpPr>
      <p:grpSpPr>
        <a:xfrm>
          <a:off x="0" y="0"/>
          <a:ext cx="0" cy="0"/>
          <a:chOff x="0" y="0"/>
          <a:chExt cx="0" cy="0"/>
        </a:xfrm>
      </p:grpSpPr>
      <p:sp>
        <p:nvSpPr>
          <p:cNvPr id="52" name="Google Shape;52;p19"/>
          <p:cNvSpPr/>
          <p:nvPr/>
        </p:nvSpPr>
        <p:spPr>
          <a:xfrm>
            <a:off x="0" y="0"/>
            <a:ext cx="9144000" cy="5143500"/>
          </a:xfrm>
          <a:prstGeom prst="rect">
            <a:avLst/>
          </a:prstGeom>
          <a:solidFill>
            <a:srgbClr val="37474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 name="Google Shape;53;p19"/>
          <p:cNvSpPr/>
          <p:nvPr/>
        </p:nvSpPr>
        <p:spPr>
          <a:xfrm>
            <a:off x="0" y="0"/>
            <a:ext cx="4568400" cy="5143500"/>
          </a:xfrm>
          <a:prstGeom prst="rect">
            <a:avLst/>
          </a:prstGeom>
          <a:solidFill>
            <a:srgbClr val="FFFFFF">
              <a:alpha val="11764"/>
            </a:srgb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 name="Google Shape;54;p19"/>
          <p:cNvSpPr/>
          <p:nvPr/>
        </p:nvSpPr>
        <p:spPr>
          <a:xfrm>
            <a:off x="6795047" y="584570"/>
            <a:ext cx="143700" cy="143700"/>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 name="Google Shape;55;p19"/>
          <p:cNvSpPr/>
          <p:nvPr/>
        </p:nvSpPr>
        <p:spPr>
          <a:xfrm>
            <a:off x="6795047" y="4415195"/>
            <a:ext cx="143700" cy="143700"/>
          </a:xfrm>
          <a:prstGeom prst="ellipse">
            <a:avLst/>
          </a:prstGeom>
          <a:noFill/>
          <a:ln w="952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cxnSp>
        <p:nvCxnSpPr>
          <p:cNvPr id="56" name="Google Shape;56;p19"/>
          <p:cNvCxnSpPr/>
          <p:nvPr/>
        </p:nvCxnSpPr>
        <p:spPr>
          <a:xfrm>
            <a:off x="4895600" y="656926"/>
            <a:ext cx="3942600" cy="0"/>
          </a:xfrm>
          <a:prstGeom prst="straightConnector1">
            <a:avLst/>
          </a:prstGeom>
          <a:noFill/>
          <a:ln w="9525" cap="flat" cmpd="sng">
            <a:solidFill>
              <a:srgbClr val="FFFFFF"/>
            </a:solidFill>
            <a:prstDash val="solid"/>
            <a:round/>
            <a:headEnd type="none" w="sm" len="sm"/>
            <a:tailEnd type="none" w="sm" len="sm"/>
          </a:ln>
        </p:spPr>
      </p:cxnSp>
      <p:cxnSp>
        <p:nvCxnSpPr>
          <p:cNvPr id="57" name="Google Shape;57;p19"/>
          <p:cNvCxnSpPr/>
          <p:nvPr/>
        </p:nvCxnSpPr>
        <p:spPr>
          <a:xfrm>
            <a:off x="4895600" y="4487700"/>
            <a:ext cx="3942600" cy="0"/>
          </a:xfrm>
          <a:prstGeom prst="straightConnector1">
            <a:avLst/>
          </a:prstGeom>
          <a:noFill/>
          <a:ln w="9525" cap="flat" cmpd="sng">
            <a:solidFill>
              <a:srgbClr val="FFFFFF"/>
            </a:solidFill>
            <a:prstDash val="solid"/>
            <a:round/>
            <a:headEnd type="none" w="sm" len="sm"/>
            <a:tailEnd type="none" w="sm" len="sm"/>
          </a:ln>
        </p:spPr>
      </p:cxnSp>
      <p:sp>
        <p:nvSpPr>
          <p:cNvPr id="58" name="Google Shape;58;p19"/>
          <p:cNvSpPr txBox="1">
            <a:spLocks noGrp="1"/>
          </p:cNvSpPr>
          <p:nvPr>
            <p:ph type="title"/>
          </p:nvPr>
        </p:nvSpPr>
        <p:spPr>
          <a:xfrm>
            <a:off x="312850" y="1069200"/>
            <a:ext cx="3942600" cy="30051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rgbClr val="FFFFFF"/>
              </a:buClr>
              <a:buSzPts val="3000"/>
              <a:buNone/>
              <a:defRPr sz="3000">
                <a:solidFill>
                  <a:srgbClr val="FFFFFF"/>
                </a:solidFill>
              </a:defRPr>
            </a:lvl1pPr>
            <a:lvl2pPr lvl="1" algn="ctr">
              <a:lnSpc>
                <a:spcPct val="100000"/>
              </a:lnSpc>
              <a:spcBef>
                <a:spcPts val="0"/>
              </a:spcBef>
              <a:spcAft>
                <a:spcPts val="0"/>
              </a:spcAft>
              <a:buClr>
                <a:srgbClr val="FFFFFF"/>
              </a:buClr>
              <a:buSzPts val="3000"/>
              <a:buNone/>
              <a:defRPr sz="3000">
                <a:solidFill>
                  <a:srgbClr val="FFFFFF"/>
                </a:solidFill>
              </a:defRPr>
            </a:lvl2pPr>
            <a:lvl3pPr lvl="2" algn="ctr">
              <a:lnSpc>
                <a:spcPct val="100000"/>
              </a:lnSpc>
              <a:spcBef>
                <a:spcPts val="0"/>
              </a:spcBef>
              <a:spcAft>
                <a:spcPts val="0"/>
              </a:spcAft>
              <a:buClr>
                <a:srgbClr val="FFFFFF"/>
              </a:buClr>
              <a:buSzPts val="3000"/>
              <a:buNone/>
              <a:defRPr sz="3000">
                <a:solidFill>
                  <a:srgbClr val="FFFFFF"/>
                </a:solidFill>
              </a:defRPr>
            </a:lvl3pPr>
            <a:lvl4pPr lvl="3" algn="ctr">
              <a:lnSpc>
                <a:spcPct val="100000"/>
              </a:lnSpc>
              <a:spcBef>
                <a:spcPts val="0"/>
              </a:spcBef>
              <a:spcAft>
                <a:spcPts val="0"/>
              </a:spcAft>
              <a:buClr>
                <a:srgbClr val="FFFFFF"/>
              </a:buClr>
              <a:buSzPts val="3000"/>
              <a:buNone/>
              <a:defRPr sz="3000">
                <a:solidFill>
                  <a:srgbClr val="FFFFFF"/>
                </a:solidFill>
              </a:defRPr>
            </a:lvl4pPr>
            <a:lvl5pPr lvl="4" algn="ctr">
              <a:lnSpc>
                <a:spcPct val="100000"/>
              </a:lnSpc>
              <a:spcBef>
                <a:spcPts val="0"/>
              </a:spcBef>
              <a:spcAft>
                <a:spcPts val="0"/>
              </a:spcAft>
              <a:buClr>
                <a:srgbClr val="FFFFFF"/>
              </a:buClr>
              <a:buSzPts val="3000"/>
              <a:buNone/>
              <a:defRPr sz="3000">
                <a:solidFill>
                  <a:srgbClr val="FFFFFF"/>
                </a:solidFill>
              </a:defRPr>
            </a:lvl5pPr>
            <a:lvl6pPr lvl="5" algn="ctr">
              <a:lnSpc>
                <a:spcPct val="100000"/>
              </a:lnSpc>
              <a:spcBef>
                <a:spcPts val="0"/>
              </a:spcBef>
              <a:spcAft>
                <a:spcPts val="0"/>
              </a:spcAft>
              <a:buClr>
                <a:srgbClr val="FFFFFF"/>
              </a:buClr>
              <a:buSzPts val="3000"/>
              <a:buNone/>
              <a:defRPr sz="3000">
                <a:solidFill>
                  <a:srgbClr val="FFFFFF"/>
                </a:solidFill>
              </a:defRPr>
            </a:lvl6pPr>
            <a:lvl7pPr lvl="6" algn="ctr">
              <a:lnSpc>
                <a:spcPct val="100000"/>
              </a:lnSpc>
              <a:spcBef>
                <a:spcPts val="0"/>
              </a:spcBef>
              <a:spcAft>
                <a:spcPts val="0"/>
              </a:spcAft>
              <a:buClr>
                <a:srgbClr val="FFFFFF"/>
              </a:buClr>
              <a:buSzPts val="3000"/>
              <a:buNone/>
              <a:defRPr sz="3000">
                <a:solidFill>
                  <a:srgbClr val="FFFFFF"/>
                </a:solidFill>
              </a:defRPr>
            </a:lvl7pPr>
            <a:lvl8pPr lvl="7" algn="ctr">
              <a:lnSpc>
                <a:spcPct val="100000"/>
              </a:lnSpc>
              <a:spcBef>
                <a:spcPts val="0"/>
              </a:spcBef>
              <a:spcAft>
                <a:spcPts val="0"/>
              </a:spcAft>
              <a:buClr>
                <a:srgbClr val="FFFFFF"/>
              </a:buClr>
              <a:buSzPts val="3000"/>
              <a:buNone/>
              <a:defRPr sz="3000">
                <a:solidFill>
                  <a:srgbClr val="FFFFFF"/>
                </a:solidFill>
              </a:defRPr>
            </a:lvl8pPr>
            <a:lvl9pPr lvl="8" algn="ctr">
              <a:lnSpc>
                <a:spcPct val="100000"/>
              </a:lnSpc>
              <a:spcBef>
                <a:spcPts val="0"/>
              </a:spcBef>
              <a:spcAft>
                <a:spcPts val="0"/>
              </a:spcAft>
              <a:buClr>
                <a:srgbClr val="FFFFFF"/>
              </a:buClr>
              <a:buSzPts val="3000"/>
              <a:buNone/>
              <a:defRPr sz="3000">
                <a:solidFill>
                  <a:srgbClr val="FFFFFF"/>
                </a:solidFill>
              </a:defRPr>
            </a:lvl9pPr>
          </a:lstStyle>
          <a:p>
            <a:endParaRPr/>
          </a:p>
        </p:txBody>
      </p:sp>
      <p:sp>
        <p:nvSpPr>
          <p:cNvPr id="59" name="Google Shape;59;p19"/>
          <p:cNvSpPr txBox="1">
            <a:spLocks noGrp="1"/>
          </p:cNvSpPr>
          <p:nvPr>
            <p:ph type="body" idx="1"/>
          </p:nvPr>
        </p:nvSpPr>
        <p:spPr>
          <a:xfrm>
            <a:off x="4891175" y="1069200"/>
            <a:ext cx="3942600" cy="3005100"/>
          </a:xfrm>
          <a:prstGeom prst="rect">
            <a:avLst/>
          </a:prstGeom>
          <a:noFill/>
          <a:ln>
            <a:noFill/>
          </a:ln>
        </p:spPr>
        <p:txBody>
          <a:bodyPr spcFirstLastPara="1" wrap="square" lIns="91425" tIns="91425" rIns="91425" bIns="91425" anchor="ctr" anchorCtr="0">
            <a:normAutofit/>
          </a:bodyPr>
          <a:lstStyle>
            <a:lvl1pPr marL="457200" lvl="0" indent="-317500" algn="l">
              <a:lnSpc>
                <a:spcPct val="115000"/>
              </a:lnSpc>
              <a:spcBef>
                <a:spcPts val="0"/>
              </a:spcBef>
              <a:spcAft>
                <a:spcPts val="0"/>
              </a:spcAft>
              <a:buClr>
                <a:srgbClr val="FFFFFF"/>
              </a:buClr>
              <a:buSzPts val="1400"/>
              <a:buChar char="●"/>
              <a:defRPr sz="1400">
                <a:solidFill>
                  <a:srgbClr val="FFFFFF"/>
                </a:solidFill>
              </a:defRPr>
            </a:lvl1pPr>
            <a:lvl2pPr marL="914400" lvl="1" indent="-304800" algn="l">
              <a:lnSpc>
                <a:spcPct val="115000"/>
              </a:lnSpc>
              <a:spcBef>
                <a:spcPts val="0"/>
              </a:spcBef>
              <a:spcAft>
                <a:spcPts val="0"/>
              </a:spcAft>
              <a:buClr>
                <a:srgbClr val="FFFFFF"/>
              </a:buClr>
              <a:buSzPts val="1200"/>
              <a:buChar char="○"/>
              <a:defRPr sz="1200">
                <a:solidFill>
                  <a:srgbClr val="FFFFFF"/>
                </a:solidFill>
              </a:defRPr>
            </a:lvl2pPr>
            <a:lvl3pPr marL="1371600" lvl="2" indent="-304800" algn="l">
              <a:lnSpc>
                <a:spcPct val="115000"/>
              </a:lnSpc>
              <a:spcBef>
                <a:spcPts val="0"/>
              </a:spcBef>
              <a:spcAft>
                <a:spcPts val="0"/>
              </a:spcAft>
              <a:buClr>
                <a:srgbClr val="FFFFFF"/>
              </a:buClr>
              <a:buSzPts val="1200"/>
              <a:buChar char="■"/>
              <a:defRPr sz="1200">
                <a:solidFill>
                  <a:srgbClr val="FFFFFF"/>
                </a:solidFill>
              </a:defRPr>
            </a:lvl3pPr>
            <a:lvl4pPr marL="1828800" lvl="3" indent="-304800" algn="l">
              <a:lnSpc>
                <a:spcPct val="115000"/>
              </a:lnSpc>
              <a:spcBef>
                <a:spcPts val="0"/>
              </a:spcBef>
              <a:spcAft>
                <a:spcPts val="0"/>
              </a:spcAft>
              <a:buClr>
                <a:srgbClr val="FFFFFF"/>
              </a:buClr>
              <a:buSzPts val="1200"/>
              <a:buChar char="●"/>
              <a:defRPr sz="1200">
                <a:solidFill>
                  <a:srgbClr val="FFFFFF"/>
                </a:solidFill>
              </a:defRPr>
            </a:lvl4pPr>
            <a:lvl5pPr marL="2286000" lvl="4" indent="-304800" algn="l">
              <a:lnSpc>
                <a:spcPct val="115000"/>
              </a:lnSpc>
              <a:spcBef>
                <a:spcPts val="0"/>
              </a:spcBef>
              <a:spcAft>
                <a:spcPts val="0"/>
              </a:spcAft>
              <a:buClr>
                <a:srgbClr val="FFFFFF"/>
              </a:buClr>
              <a:buSzPts val="1200"/>
              <a:buChar char="○"/>
              <a:defRPr sz="1200">
                <a:solidFill>
                  <a:srgbClr val="FFFFFF"/>
                </a:solidFill>
              </a:defRPr>
            </a:lvl5pPr>
            <a:lvl6pPr marL="2743200" lvl="5" indent="-304800" algn="l">
              <a:lnSpc>
                <a:spcPct val="115000"/>
              </a:lnSpc>
              <a:spcBef>
                <a:spcPts val="0"/>
              </a:spcBef>
              <a:spcAft>
                <a:spcPts val="0"/>
              </a:spcAft>
              <a:buClr>
                <a:srgbClr val="FFFFFF"/>
              </a:buClr>
              <a:buSzPts val="1200"/>
              <a:buChar char="■"/>
              <a:defRPr sz="1200">
                <a:solidFill>
                  <a:srgbClr val="FFFFFF"/>
                </a:solidFill>
              </a:defRPr>
            </a:lvl6pPr>
            <a:lvl7pPr marL="3200400" lvl="6" indent="-304800" algn="l">
              <a:lnSpc>
                <a:spcPct val="115000"/>
              </a:lnSpc>
              <a:spcBef>
                <a:spcPts val="0"/>
              </a:spcBef>
              <a:spcAft>
                <a:spcPts val="0"/>
              </a:spcAft>
              <a:buClr>
                <a:srgbClr val="FFFFFF"/>
              </a:buClr>
              <a:buSzPts val="1200"/>
              <a:buChar char="●"/>
              <a:defRPr sz="1200">
                <a:solidFill>
                  <a:srgbClr val="FFFFFF"/>
                </a:solidFill>
              </a:defRPr>
            </a:lvl7pPr>
            <a:lvl8pPr marL="3657600" lvl="7" indent="-304800" algn="l">
              <a:lnSpc>
                <a:spcPct val="115000"/>
              </a:lnSpc>
              <a:spcBef>
                <a:spcPts val="0"/>
              </a:spcBef>
              <a:spcAft>
                <a:spcPts val="0"/>
              </a:spcAft>
              <a:buClr>
                <a:srgbClr val="FFFFFF"/>
              </a:buClr>
              <a:buSzPts val="1200"/>
              <a:buChar char="○"/>
              <a:defRPr sz="1200">
                <a:solidFill>
                  <a:srgbClr val="FFFFFF"/>
                </a:solidFill>
              </a:defRPr>
            </a:lvl8pPr>
            <a:lvl9pPr marL="4114800" lvl="8" indent="-304800" algn="l">
              <a:lnSpc>
                <a:spcPct val="115000"/>
              </a:lnSpc>
              <a:spcBef>
                <a:spcPts val="0"/>
              </a:spcBef>
              <a:spcAft>
                <a:spcPts val="0"/>
              </a:spcAft>
              <a:buClr>
                <a:srgbClr val="FFFFFF"/>
              </a:buClr>
              <a:buSzPts val="1200"/>
              <a:buChar char="■"/>
              <a:defRPr sz="1200">
                <a:solidFill>
                  <a:srgbClr val="FFFFFF"/>
                </a:solidFill>
              </a:defRPr>
            </a:lvl9pPr>
          </a:lstStyle>
          <a:p>
            <a:endParaRPr/>
          </a:p>
        </p:txBody>
      </p:sp>
      <p:sp>
        <p:nvSpPr>
          <p:cNvPr id="60" name="Google Shape;60;p1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61"/>
        <p:cNvGrpSpPr/>
        <p:nvPr/>
      </p:nvGrpSpPr>
      <p:grpSpPr>
        <a:xfrm>
          <a:off x="0" y="0"/>
          <a:ext cx="0" cy="0"/>
          <a:chOff x="0" y="0"/>
          <a:chExt cx="0" cy="0"/>
        </a:xfrm>
      </p:grpSpPr>
      <p:sp>
        <p:nvSpPr>
          <p:cNvPr id="62" name="Google Shape;62;p20"/>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63" name="Google Shape;63;p20"/>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64" name="Google Shape;64;p2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65"/>
        <p:cNvGrpSpPr/>
        <p:nvPr/>
      </p:nvGrpSpPr>
      <p:grpSpPr>
        <a:xfrm>
          <a:off x="0" y="0"/>
          <a:ext cx="0" cy="0"/>
          <a:chOff x="0" y="0"/>
          <a:chExt cx="0" cy="0"/>
        </a:xfrm>
      </p:grpSpPr>
      <p:sp>
        <p:nvSpPr>
          <p:cNvPr id="66" name="Google Shape;66;p21"/>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67" name="Google Shape;67;p2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68"/>
        <p:cNvGrpSpPr/>
        <p:nvPr/>
      </p:nvGrpSpPr>
      <p:grpSpPr>
        <a:xfrm>
          <a:off x="0" y="0"/>
          <a:ext cx="0" cy="0"/>
          <a:chOff x="0" y="0"/>
          <a:chExt cx="0" cy="0"/>
        </a:xfrm>
      </p:grpSpPr>
      <p:sp>
        <p:nvSpPr>
          <p:cNvPr id="69" name="Google Shape;69;p2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70" name="Google Shape;70;p22"/>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71" name="Google Shape;71;p22"/>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72" name="Google Shape;72;p2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73"/>
        <p:cNvGrpSpPr/>
        <p:nvPr/>
      </p:nvGrpSpPr>
      <p:grpSpPr>
        <a:xfrm>
          <a:off x="0" y="0"/>
          <a:ext cx="0" cy="0"/>
          <a:chOff x="0" y="0"/>
          <a:chExt cx="0" cy="0"/>
        </a:xfrm>
      </p:grpSpPr>
      <p:sp>
        <p:nvSpPr>
          <p:cNvPr id="74" name="Google Shape;74;p23"/>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75" name="Google Shape;75;p23"/>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76" name="Google Shape;76;p2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77"/>
        <p:cNvGrpSpPr/>
        <p:nvPr/>
      </p:nvGrpSpPr>
      <p:grpSpPr>
        <a:xfrm>
          <a:off x="0" y="0"/>
          <a:ext cx="0" cy="0"/>
          <a:chOff x="0" y="0"/>
          <a:chExt cx="0" cy="0"/>
        </a:xfrm>
      </p:grpSpPr>
      <p:sp>
        <p:nvSpPr>
          <p:cNvPr id="78" name="Google Shape;78;p24"/>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 name="Google Shape;79;p24"/>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80" name="Google Shape;80;p24"/>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81" name="Google Shape;81;p24"/>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82" name="Google Shape;82;p2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83"/>
        <p:cNvGrpSpPr/>
        <p:nvPr/>
      </p:nvGrpSpPr>
      <p:grpSpPr>
        <a:xfrm>
          <a:off x="0" y="0"/>
          <a:ext cx="0" cy="0"/>
          <a:chOff x="0" y="0"/>
          <a:chExt cx="0" cy="0"/>
        </a:xfrm>
      </p:grpSpPr>
      <p:sp>
        <p:nvSpPr>
          <p:cNvPr id="84" name="Google Shape;84;p25"/>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85" name="Google Shape;85;p2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86"/>
        <p:cNvGrpSpPr/>
        <p:nvPr/>
      </p:nvGrpSpPr>
      <p:grpSpPr>
        <a:xfrm>
          <a:off x="0" y="0"/>
          <a:ext cx="0" cy="0"/>
          <a:chOff x="0" y="0"/>
          <a:chExt cx="0" cy="0"/>
        </a:xfrm>
      </p:grpSpPr>
      <p:sp>
        <p:nvSpPr>
          <p:cNvPr id="87" name="Google Shape;87;p26"/>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88" name="Google Shape;88;p26"/>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89" name="Google Shape;89;p2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1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p1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7.jp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image" Target="../media/image8.jpg"/><Relationship Id="rId7"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10.jpg"/><Relationship Id="rId5" Type="http://schemas.openxmlformats.org/officeDocument/2006/relationships/image" Target="../media/image3.jpg"/><Relationship Id="rId4" Type="http://schemas.openxmlformats.org/officeDocument/2006/relationships/image" Target="../media/image9.jp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902CA-5857-12F7-79DC-B79DAD438916}"/>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6E03AE9D-148B-0FB8-BB04-182B62DA2E46}"/>
              </a:ext>
            </a:extLst>
          </p:cNvPr>
          <p:cNvSpPr>
            <a:spLocks noGrp="1"/>
          </p:cNvSpPr>
          <p:nvPr>
            <p:ph type="body" idx="1"/>
          </p:nvPr>
        </p:nvSpPr>
        <p:spPr>
          <a:xfrm>
            <a:off x="2743200" y="3344449"/>
            <a:ext cx="5948575" cy="1221076"/>
          </a:xfrm>
        </p:spPr>
        <p:txBody>
          <a:bodyPr>
            <a:normAutofit/>
          </a:bodyPr>
          <a:lstStyle/>
          <a:p>
            <a:r>
              <a:rPr lang="en-GB" dirty="0">
                <a:solidFill>
                  <a:schemeClr val="tx1"/>
                </a:solidFill>
              </a:rPr>
              <a:t>Name: Ahammed Azharudeen master house</a:t>
            </a:r>
          </a:p>
          <a:p>
            <a:r>
              <a:rPr lang="en-GB" dirty="0">
                <a:solidFill>
                  <a:schemeClr val="tx1"/>
                </a:solidFill>
              </a:rPr>
              <a:t>Student id : 2229990</a:t>
            </a:r>
          </a:p>
          <a:p>
            <a:r>
              <a:rPr lang="en-GB" dirty="0">
                <a:solidFill>
                  <a:schemeClr val="tx1"/>
                </a:solidFill>
              </a:rPr>
              <a:t>Submitted date: 13/12/23</a:t>
            </a:r>
          </a:p>
          <a:p>
            <a:pPr marL="114300" indent="0">
              <a:buNone/>
            </a:pPr>
            <a:endParaRPr lang="en-GB" dirty="0"/>
          </a:p>
        </p:txBody>
      </p:sp>
      <p:pic>
        <p:nvPicPr>
          <p:cNvPr id="5" name="Picture 4" descr="A close-up of a sign&#10;&#10;Description automatically generated">
            <a:extLst>
              <a:ext uri="{FF2B5EF4-FFF2-40B4-BE49-F238E27FC236}">
                <a16:creationId xmlns:a16="http://schemas.microsoft.com/office/drawing/2014/main" id="{ADFBB763-3AD6-A44B-4BE7-13CC041047DD}"/>
              </a:ext>
            </a:extLst>
          </p:cNvPr>
          <p:cNvPicPr>
            <a:picLocks noChangeAspect="1"/>
          </p:cNvPicPr>
          <p:nvPr/>
        </p:nvPicPr>
        <p:blipFill>
          <a:blip r:embed="rId2"/>
          <a:stretch>
            <a:fillRect/>
          </a:stretch>
        </p:blipFill>
        <p:spPr>
          <a:xfrm>
            <a:off x="363255" y="349891"/>
            <a:ext cx="6225436" cy="2898319"/>
          </a:xfrm>
          <a:prstGeom prst="rect">
            <a:avLst/>
          </a:prstGeom>
        </p:spPr>
      </p:pic>
    </p:spTree>
    <p:extLst>
      <p:ext uri="{BB962C8B-B14F-4D97-AF65-F5344CB8AC3E}">
        <p14:creationId xmlns:p14="http://schemas.microsoft.com/office/powerpoint/2010/main" val="559506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
          <p:cNvSpPr txBox="1">
            <a:spLocks noGrp="1"/>
          </p:cNvSpPr>
          <p:nvPr>
            <p:ph type="ctrTitle"/>
          </p:nvPr>
        </p:nvSpPr>
        <p:spPr>
          <a:xfrm>
            <a:off x="108850" y="1341475"/>
            <a:ext cx="5858400" cy="24525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600"/>
              <a:buNone/>
            </a:pPr>
            <a:r>
              <a:rPr lang="en-GB" dirty="0"/>
              <a:t>Empowering Mobile Users with Sustainable Solutions Innovative Mobile Covers with Inbuilt </a:t>
            </a:r>
            <a:r>
              <a:rPr lang="en-GB" dirty="0" err="1"/>
              <a:t>Powerbank</a:t>
            </a:r>
            <a:r>
              <a:rPr lang="en-GB" dirty="0"/>
              <a:t> and Solar Panels</a:t>
            </a:r>
            <a:endParaRPr dirty="0"/>
          </a:p>
        </p:txBody>
      </p:sp>
      <p:pic>
        <p:nvPicPr>
          <p:cNvPr id="95" name="Google Shape;95;p1"/>
          <p:cNvPicPr preferRelativeResize="0"/>
          <p:nvPr/>
        </p:nvPicPr>
        <p:blipFill rotWithShape="1">
          <a:blip r:embed="rId3">
            <a:alphaModFix/>
          </a:blip>
          <a:srcRect/>
          <a:stretch/>
        </p:blipFill>
        <p:spPr>
          <a:xfrm>
            <a:off x="6087650" y="1061075"/>
            <a:ext cx="2871950" cy="2871950"/>
          </a:xfrm>
          <a:prstGeom prst="rect">
            <a:avLst/>
          </a:prstGeom>
          <a:noFill/>
          <a:ln>
            <a:noFill/>
          </a:ln>
        </p:spPr>
      </p:pic>
      <p:pic>
        <p:nvPicPr>
          <p:cNvPr id="3" name="Picture 2" descr="A black cell phone case with a solar panel&#10;&#10;Description automatically generated">
            <a:extLst>
              <a:ext uri="{FF2B5EF4-FFF2-40B4-BE49-F238E27FC236}">
                <a16:creationId xmlns:a16="http://schemas.microsoft.com/office/drawing/2014/main" id="{1B9C22B5-6AE3-A53E-58A0-A54C4E56B592}"/>
              </a:ext>
            </a:extLst>
          </p:cNvPr>
          <p:cNvPicPr>
            <a:picLocks noChangeAspect="1"/>
          </p:cNvPicPr>
          <p:nvPr/>
        </p:nvPicPr>
        <p:blipFill>
          <a:blip r:embed="rId4"/>
          <a:stretch>
            <a:fillRect/>
          </a:stretch>
        </p:blipFill>
        <p:spPr>
          <a:xfrm>
            <a:off x="6087650" y="1061076"/>
            <a:ext cx="2925244" cy="287195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2"/>
          <p:cNvSpPr txBox="1">
            <a:spLocks noGrp="1"/>
          </p:cNvSpPr>
          <p:nvPr>
            <p:ph type="title"/>
          </p:nvPr>
        </p:nvSpPr>
        <p:spPr>
          <a:xfrm>
            <a:off x="404225" y="706225"/>
            <a:ext cx="3163200" cy="20622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GB" sz="2500"/>
              <a:t>Introduction</a:t>
            </a:r>
            <a:endParaRPr sz="2500"/>
          </a:p>
        </p:txBody>
      </p:sp>
      <p:sp>
        <p:nvSpPr>
          <p:cNvPr id="101" name="Google Shape;101;p2"/>
          <p:cNvSpPr txBox="1">
            <a:spLocks noGrp="1"/>
          </p:cNvSpPr>
          <p:nvPr>
            <p:ph type="body" idx="1"/>
          </p:nvPr>
        </p:nvSpPr>
        <p:spPr>
          <a:xfrm>
            <a:off x="3828775" y="450125"/>
            <a:ext cx="4863000" cy="41154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1800"/>
              <a:buNone/>
            </a:pPr>
            <a:r>
              <a:rPr lang="en-GB"/>
              <a:t>The Rising Demand for Sustainable Mobile Accessories</a:t>
            </a:r>
            <a:endParaRPr/>
          </a:p>
          <a:p>
            <a:pPr marL="457200" lvl="0" indent="-342900" algn="l" rtl="0">
              <a:lnSpc>
                <a:spcPct val="115000"/>
              </a:lnSpc>
              <a:spcBef>
                <a:spcPts val="1600"/>
              </a:spcBef>
              <a:spcAft>
                <a:spcPts val="0"/>
              </a:spcAft>
              <a:buSzPts val="1800"/>
              <a:buChar char="●"/>
            </a:pPr>
            <a:r>
              <a:rPr lang="en-GB"/>
              <a:t>Mobile phone usage is at an all-time high, driving the need for portable power solutions.</a:t>
            </a:r>
            <a:endParaRPr/>
          </a:p>
          <a:p>
            <a:pPr marL="457200" lvl="0" indent="-342900" algn="l" rtl="0">
              <a:lnSpc>
                <a:spcPct val="115000"/>
              </a:lnSpc>
              <a:spcBef>
                <a:spcPts val="0"/>
              </a:spcBef>
              <a:spcAft>
                <a:spcPts val="0"/>
              </a:spcAft>
              <a:buSzPts val="1800"/>
              <a:buChar char="●"/>
            </a:pPr>
            <a:r>
              <a:rPr lang="en-GB"/>
              <a:t>Conventional power banks are bulky and inconvenient, while solar power offers a green alternative.</a:t>
            </a:r>
            <a:endParaRPr/>
          </a:p>
          <a:p>
            <a:pPr marL="457200" lvl="0" indent="-342900" algn="l" rtl="0">
              <a:lnSpc>
                <a:spcPct val="115000"/>
              </a:lnSpc>
              <a:spcBef>
                <a:spcPts val="0"/>
              </a:spcBef>
              <a:spcAft>
                <a:spcPts val="0"/>
              </a:spcAft>
              <a:buSzPts val="1800"/>
              <a:buChar char="●"/>
            </a:pPr>
            <a:r>
              <a:rPr lang="en-GB"/>
              <a:t>Our innovative mobile covers combine the convenience of a power bank with the eco-friendliness of solar power.</a:t>
            </a:r>
            <a:endParaRPr/>
          </a:p>
        </p:txBody>
      </p:sp>
      <p:pic>
        <p:nvPicPr>
          <p:cNvPr id="102" name="Google Shape;102;p2"/>
          <p:cNvPicPr preferRelativeResize="0"/>
          <p:nvPr/>
        </p:nvPicPr>
        <p:blipFill rotWithShape="1">
          <a:blip r:embed="rId3">
            <a:alphaModFix/>
          </a:blip>
          <a:srcRect/>
          <a:stretch/>
        </p:blipFill>
        <p:spPr>
          <a:xfrm>
            <a:off x="88375" y="1893399"/>
            <a:ext cx="3794909" cy="21346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pic>
        <p:nvPicPr>
          <p:cNvPr id="107" name="Google Shape;107;p3"/>
          <p:cNvPicPr preferRelativeResize="0"/>
          <p:nvPr/>
        </p:nvPicPr>
        <p:blipFill rotWithShape="1">
          <a:blip r:embed="rId3">
            <a:alphaModFix amt="60000"/>
          </a:blip>
          <a:srcRect l="30790" r="30793" b="18440"/>
          <a:stretch/>
        </p:blipFill>
        <p:spPr>
          <a:xfrm>
            <a:off x="0" y="0"/>
            <a:ext cx="3512950" cy="2832124"/>
          </a:xfrm>
          <a:prstGeom prst="rect">
            <a:avLst/>
          </a:prstGeom>
          <a:noFill/>
          <a:ln>
            <a:noFill/>
          </a:ln>
        </p:spPr>
      </p:pic>
      <p:sp>
        <p:nvSpPr>
          <p:cNvPr id="108" name="Google Shape;108;p3"/>
          <p:cNvSpPr txBox="1">
            <a:spLocks noGrp="1"/>
          </p:cNvSpPr>
          <p:nvPr>
            <p:ph type="title"/>
          </p:nvPr>
        </p:nvSpPr>
        <p:spPr>
          <a:xfrm>
            <a:off x="311700" y="307825"/>
            <a:ext cx="2631900" cy="43167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r>
              <a:rPr lang="en-GB" sz="2500" b="1"/>
              <a:t>Product Description</a:t>
            </a:r>
            <a:endParaRPr sz="2500" b="1"/>
          </a:p>
        </p:txBody>
      </p:sp>
      <p:sp>
        <p:nvSpPr>
          <p:cNvPr id="109" name="Google Shape;109;p3"/>
          <p:cNvSpPr txBox="1">
            <a:spLocks noGrp="1"/>
          </p:cNvSpPr>
          <p:nvPr>
            <p:ph type="body" idx="1"/>
          </p:nvPr>
        </p:nvSpPr>
        <p:spPr>
          <a:xfrm>
            <a:off x="3576950" y="0"/>
            <a:ext cx="5567100" cy="4259700"/>
          </a:xfrm>
          <a:prstGeom prst="rect">
            <a:avLst/>
          </a:prstGeom>
          <a:noFill/>
          <a:ln>
            <a:noFill/>
          </a:ln>
        </p:spPr>
        <p:txBody>
          <a:bodyPr spcFirstLastPara="1" wrap="square" lIns="91425" tIns="91425" rIns="91425" bIns="91425" anchor="t" anchorCtr="0">
            <a:normAutofit fontScale="85000" lnSpcReduction="20000"/>
          </a:bodyPr>
          <a:lstStyle/>
          <a:p>
            <a:pPr marL="0" lvl="0" indent="0" algn="l" rtl="0">
              <a:lnSpc>
                <a:spcPct val="115000"/>
              </a:lnSpc>
              <a:spcBef>
                <a:spcPts val="0"/>
              </a:spcBef>
              <a:spcAft>
                <a:spcPts val="0"/>
              </a:spcAft>
              <a:buSzPct val="117647"/>
              <a:buNone/>
            </a:pPr>
            <a:r>
              <a:rPr lang="en-GB" dirty="0"/>
              <a:t>Our Unique Mobile Covers</a:t>
            </a:r>
            <a:endParaRPr dirty="0"/>
          </a:p>
          <a:p>
            <a:pPr marL="431165" lvl="0" indent="-285749" algn="l" rtl="0">
              <a:lnSpc>
                <a:spcPct val="120000"/>
              </a:lnSpc>
              <a:spcBef>
                <a:spcPts val="1600"/>
              </a:spcBef>
              <a:spcAft>
                <a:spcPts val="0"/>
              </a:spcAft>
              <a:buClr>
                <a:schemeClr val="dk1"/>
              </a:buClr>
              <a:buSzPct val="100000"/>
              <a:buChar char="●"/>
            </a:pPr>
            <a:r>
              <a:rPr lang="en-GB" sz="1600" dirty="0">
                <a:solidFill>
                  <a:schemeClr val="dk1"/>
                </a:solidFill>
              </a:rPr>
              <a:t>Our mobile covers seamlessly integrate a powerful power bank with a solar panel.</a:t>
            </a:r>
            <a:endParaRPr sz="1600" dirty="0">
              <a:solidFill>
                <a:schemeClr val="dk1"/>
              </a:solidFill>
            </a:endParaRPr>
          </a:p>
          <a:p>
            <a:pPr marL="431165" lvl="0" indent="-285749" algn="l" rtl="0">
              <a:lnSpc>
                <a:spcPct val="120000"/>
              </a:lnSpc>
              <a:spcBef>
                <a:spcPts val="0"/>
              </a:spcBef>
              <a:spcAft>
                <a:spcPts val="0"/>
              </a:spcAft>
              <a:buClr>
                <a:schemeClr val="dk1"/>
              </a:buClr>
              <a:buSzPct val="100000"/>
              <a:buChar char="●"/>
            </a:pPr>
            <a:r>
              <a:rPr lang="en-GB" sz="1600" dirty="0">
                <a:solidFill>
                  <a:schemeClr val="dk1"/>
                </a:solidFill>
              </a:rPr>
              <a:t>The slide cover allows users to conceal the solar panel when not in use, maintaining a stylish look.</a:t>
            </a:r>
            <a:endParaRPr sz="1600" dirty="0">
              <a:solidFill>
                <a:schemeClr val="dk1"/>
              </a:solidFill>
            </a:endParaRPr>
          </a:p>
          <a:p>
            <a:pPr marL="431165" lvl="0" indent="-285749" algn="l" rtl="0">
              <a:lnSpc>
                <a:spcPct val="120000"/>
              </a:lnSpc>
              <a:spcBef>
                <a:spcPts val="0"/>
              </a:spcBef>
              <a:spcAft>
                <a:spcPts val="0"/>
              </a:spcAft>
              <a:buClr>
                <a:schemeClr val="dk1"/>
              </a:buClr>
              <a:buSzPct val="100000"/>
              <a:buChar char="●"/>
            </a:pPr>
            <a:r>
              <a:rPr lang="en-GB" sz="1600" dirty="0">
                <a:solidFill>
                  <a:schemeClr val="dk1"/>
                </a:solidFill>
              </a:rPr>
              <a:t>The covers are designed for various mobile phone models and offer a range of </a:t>
            </a:r>
            <a:r>
              <a:rPr lang="en-GB" sz="1600" dirty="0" err="1">
                <a:solidFill>
                  <a:schemeClr val="dk1"/>
                </a:solidFill>
              </a:rPr>
              <a:t>colors</a:t>
            </a:r>
            <a:r>
              <a:rPr lang="en-GB" sz="1600" dirty="0">
                <a:solidFill>
                  <a:schemeClr val="dk1"/>
                </a:solidFill>
              </a:rPr>
              <a:t> and patterns to suit individual preferences.</a:t>
            </a:r>
            <a:endParaRPr sz="1600" dirty="0">
              <a:solidFill>
                <a:schemeClr val="dk1"/>
              </a:solidFill>
            </a:endParaRPr>
          </a:p>
          <a:p>
            <a:pPr marL="431165" lvl="0" indent="-285749" algn="l" rtl="0">
              <a:lnSpc>
                <a:spcPct val="120000"/>
              </a:lnSpc>
              <a:spcBef>
                <a:spcPts val="0"/>
              </a:spcBef>
              <a:spcAft>
                <a:spcPts val="0"/>
              </a:spcAft>
              <a:buClr>
                <a:schemeClr val="dk1"/>
              </a:buClr>
              <a:buSzPct val="100000"/>
              <a:buChar char="●"/>
            </a:pPr>
            <a:r>
              <a:rPr lang="en-GB" sz="1600" dirty="0">
                <a:solidFill>
                  <a:schemeClr val="dk1"/>
                </a:solidFill>
              </a:rPr>
              <a:t>Our mobile covers are designed to be both stylish and functional, providing users with a convenient and sustainable power solution for their mobile devices </a:t>
            </a:r>
            <a:endParaRPr dirty="0"/>
          </a:p>
          <a:p>
            <a:pPr marL="431165" lvl="0" indent="-285749" algn="l" rtl="0">
              <a:lnSpc>
                <a:spcPct val="120000"/>
              </a:lnSpc>
              <a:spcBef>
                <a:spcPts val="0"/>
              </a:spcBef>
              <a:spcAft>
                <a:spcPts val="0"/>
              </a:spcAft>
              <a:buClr>
                <a:schemeClr val="dk1"/>
              </a:buClr>
              <a:buSzPct val="100000"/>
              <a:buChar char="●"/>
            </a:pPr>
            <a:r>
              <a:rPr lang="en-GB" sz="1600" dirty="0">
                <a:solidFill>
                  <a:schemeClr val="dk1"/>
                </a:solidFill>
              </a:rPr>
              <a:t>The integrated solar panel allows our mobile covers to harness renewable energy from the sun, reducing reliance on fossil fuels and contributing to a more sustainable future.</a:t>
            </a:r>
            <a:endParaRPr dirty="0"/>
          </a:p>
          <a:p>
            <a:pPr marL="431165" lvl="0" indent="-285749" algn="l" rtl="0">
              <a:lnSpc>
                <a:spcPct val="120000"/>
              </a:lnSpc>
              <a:spcBef>
                <a:spcPts val="0"/>
              </a:spcBef>
              <a:spcAft>
                <a:spcPts val="0"/>
              </a:spcAft>
              <a:buClr>
                <a:schemeClr val="dk1"/>
              </a:buClr>
              <a:buSzPct val="100000"/>
              <a:buChar char="●"/>
            </a:pPr>
            <a:r>
              <a:rPr lang="en-GB" sz="1600" u="none" strike="noStrike" dirty="0">
                <a:solidFill>
                  <a:schemeClr val="dk1"/>
                </a:solidFill>
                <a:latin typeface="Arial"/>
                <a:ea typeface="Arial"/>
                <a:cs typeface="Arial"/>
                <a:sym typeface="Arial"/>
              </a:rPr>
              <a:t>The development of the new product is connected with the Sustainable Development Goal (SDG) 7 and SDG 13 (United Nations, 2023).</a:t>
            </a:r>
            <a:endParaRPr sz="1600" u="none" strike="noStrike" dirty="0">
              <a:solidFill>
                <a:schemeClr val="dk1"/>
              </a:solidFill>
              <a:latin typeface="Arial"/>
              <a:ea typeface="Arial"/>
              <a:cs typeface="Arial"/>
              <a:sym typeface="Arial"/>
            </a:endParaRPr>
          </a:p>
        </p:txBody>
      </p:sp>
      <p:pic>
        <p:nvPicPr>
          <p:cNvPr id="110" name="Google Shape;110;p3"/>
          <p:cNvPicPr preferRelativeResize="0"/>
          <p:nvPr/>
        </p:nvPicPr>
        <p:blipFill rotWithShape="1">
          <a:blip r:embed="rId4">
            <a:alphaModFix/>
          </a:blip>
          <a:srcRect/>
          <a:stretch/>
        </p:blipFill>
        <p:spPr>
          <a:xfrm>
            <a:off x="0" y="2832125"/>
            <a:ext cx="3512949" cy="1920800"/>
          </a:xfrm>
          <a:prstGeom prst="rect">
            <a:avLst/>
          </a:prstGeom>
          <a:noFill/>
          <a:ln>
            <a:noFill/>
          </a:ln>
        </p:spPr>
      </p:pic>
      <p:sp>
        <p:nvSpPr>
          <p:cNvPr id="111" name="Google Shape;111;p3"/>
          <p:cNvSpPr txBox="1"/>
          <p:nvPr/>
        </p:nvSpPr>
        <p:spPr>
          <a:xfrm>
            <a:off x="256475" y="4689600"/>
            <a:ext cx="3000000" cy="507801"/>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700"/>
              <a:buFont typeface="Arial"/>
              <a:buNone/>
            </a:pPr>
            <a:r>
              <a:rPr lang="en-GB" sz="700" b="1" i="1" u="none" strike="noStrike" cap="none">
                <a:solidFill>
                  <a:schemeClr val="lt1"/>
                </a:solidFill>
                <a:latin typeface="Times New Roman"/>
                <a:ea typeface="Times New Roman"/>
                <a:cs typeface="Times New Roman"/>
                <a:sym typeface="Times New Roman"/>
              </a:rPr>
              <a:t>Figure: UN Sustainable Development Goals</a:t>
            </a:r>
            <a:endParaRPr sz="700" b="1" i="1" u="none" strike="noStrike" cap="none">
              <a:solidFill>
                <a:schemeClr val="lt1"/>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700"/>
              <a:buFont typeface="Arial"/>
              <a:buNone/>
            </a:pPr>
            <a:r>
              <a:rPr lang="en-GB" sz="700" b="0" i="0" u="none" strike="noStrike" cap="none">
                <a:solidFill>
                  <a:schemeClr val="lt1"/>
                </a:solidFill>
                <a:latin typeface="Times New Roman"/>
                <a:ea typeface="Times New Roman"/>
                <a:cs typeface="Times New Roman"/>
                <a:sym typeface="Times New Roman"/>
              </a:rPr>
              <a:t>(Source: United Nations, 2023)</a:t>
            </a:r>
            <a:endParaRPr sz="900" b="0" i="0" u="none" strike="noStrike" cap="none">
              <a:solidFill>
                <a:schemeClr val="lt1"/>
              </a:solidFill>
              <a:latin typeface="Arial"/>
              <a:ea typeface="Arial"/>
              <a:cs typeface="Arial"/>
              <a:sym typeface="Arial"/>
            </a:endParaRPr>
          </a:p>
        </p:txBody>
      </p:sp>
      <p:pic>
        <p:nvPicPr>
          <p:cNvPr id="3" name="Picture 2" descr="A cell phone with solar panels&#10;&#10;Description automatically generated">
            <a:extLst>
              <a:ext uri="{FF2B5EF4-FFF2-40B4-BE49-F238E27FC236}">
                <a16:creationId xmlns:a16="http://schemas.microsoft.com/office/drawing/2014/main" id="{8035711B-F106-90FB-44F7-C33E8E887B3A}"/>
              </a:ext>
            </a:extLst>
          </p:cNvPr>
          <p:cNvPicPr>
            <a:picLocks noChangeAspect="1"/>
          </p:cNvPicPr>
          <p:nvPr/>
        </p:nvPicPr>
        <p:blipFill>
          <a:blip r:embed="rId5"/>
          <a:stretch>
            <a:fillRect/>
          </a:stretch>
        </p:blipFill>
        <p:spPr>
          <a:xfrm>
            <a:off x="0" y="0"/>
            <a:ext cx="3512949" cy="276705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DED87B2-712A-3DAA-450E-F3E114281CBB}"/>
              </a:ext>
            </a:extLst>
          </p:cNvPr>
          <p:cNvSpPr>
            <a:spLocks noGrp="1"/>
          </p:cNvSpPr>
          <p:nvPr>
            <p:ph type="body" idx="1"/>
          </p:nvPr>
        </p:nvSpPr>
        <p:spPr/>
        <p:txBody>
          <a:bodyPr/>
          <a:lstStyle/>
          <a:p>
            <a:pPr marL="114300" indent="0">
              <a:buNone/>
            </a:pPr>
            <a:endParaRPr lang="en-GB" dirty="0"/>
          </a:p>
        </p:txBody>
      </p:sp>
      <p:pic>
        <p:nvPicPr>
          <p:cNvPr id="15" name="Picture 14" descr="A cell phone with a battery&#10;&#10;Description automatically generated">
            <a:extLst>
              <a:ext uri="{FF2B5EF4-FFF2-40B4-BE49-F238E27FC236}">
                <a16:creationId xmlns:a16="http://schemas.microsoft.com/office/drawing/2014/main" id="{C35FCE55-684B-542B-9C10-DF21D70F90B6}"/>
              </a:ext>
            </a:extLst>
          </p:cNvPr>
          <p:cNvPicPr>
            <a:picLocks noChangeAspect="1"/>
          </p:cNvPicPr>
          <p:nvPr/>
        </p:nvPicPr>
        <p:blipFill>
          <a:blip r:embed="rId3"/>
          <a:stretch>
            <a:fillRect/>
          </a:stretch>
        </p:blipFill>
        <p:spPr>
          <a:xfrm>
            <a:off x="-1" y="-1"/>
            <a:ext cx="2914049" cy="2632621"/>
          </a:xfrm>
          <a:prstGeom prst="rect">
            <a:avLst/>
          </a:prstGeom>
        </p:spPr>
      </p:pic>
      <p:pic>
        <p:nvPicPr>
          <p:cNvPr id="17" name="Picture 16" descr="A solar panel on a cellphone&#10;&#10;Description automatically generated">
            <a:extLst>
              <a:ext uri="{FF2B5EF4-FFF2-40B4-BE49-F238E27FC236}">
                <a16:creationId xmlns:a16="http://schemas.microsoft.com/office/drawing/2014/main" id="{F333FA2E-B2CE-8475-11CB-944C3457AAF4}"/>
              </a:ext>
            </a:extLst>
          </p:cNvPr>
          <p:cNvPicPr>
            <a:picLocks noChangeAspect="1"/>
          </p:cNvPicPr>
          <p:nvPr/>
        </p:nvPicPr>
        <p:blipFill>
          <a:blip r:embed="rId4"/>
          <a:stretch>
            <a:fillRect/>
          </a:stretch>
        </p:blipFill>
        <p:spPr>
          <a:xfrm>
            <a:off x="3018773" y="0"/>
            <a:ext cx="2751210" cy="2667558"/>
          </a:xfrm>
          <a:prstGeom prst="rect">
            <a:avLst/>
          </a:prstGeom>
        </p:spPr>
      </p:pic>
      <p:pic>
        <p:nvPicPr>
          <p:cNvPr id="19" name="Picture 18" descr="A black cell phone case with a solar panel&#10;&#10;Description automatically generated">
            <a:extLst>
              <a:ext uri="{FF2B5EF4-FFF2-40B4-BE49-F238E27FC236}">
                <a16:creationId xmlns:a16="http://schemas.microsoft.com/office/drawing/2014/main" id="{ED4E79E7-4731-8A9D-A19C-1B187983D11F}"/>
              </a:ext>
            </a:extLst>
          </p:cNvPr>
          <p:cNvPicPr>
            <a:picLocks noChangeAspect="1"/>
          </p:cNvPicPr>
          <p:nvPr/>
        </p:nvPicPr>
        <p:blipFill>
          <a:blip r:embed="rId5"/>
          <a:stretch>
            <a:fillRect/>
          </a:stretch>
        </p:blipFill>
        <p:spPr>
          <a:xfrm>
            <a:off x="-22895" y="2673108"/>
            <a:ext cx="3041667" cy="2571751"/>
          </a:xfrm>
          <a:prstGeom prst="rect">
            <a:avLst/>
          </a:prstGeom>
        </p:spPr>
      </p:pic>
      <p:pic>
        <p:nvPicPr>
          <p:cNvPr id="21" name="Picture 20" descr="A phone with a battery charging case&#10;&#10;Description automatically generated with medium confidence">
            <a:extLst>
              <a:ext uri="{FF2B5EF4-FFF2-40B4-BE49-F238E27FC236}">
                <a16:creationId xmlns:a16="http://schemas.microsoft.com/office/drawing/2014/main" id="{62E9B26C-4D28-8504-5C4D-25ED88FF7C97}"/>
              </a:ext>
            </a:extLst>
          </p:cNvPr>
          <p:cNvPicPr>
            <a:picLocks noChangeAspect="1"/>
          </p:cNvPicPr>
          <p:nvPr/>
        </p:nvPicPr>
        <p:blipFill>
          <a:blip r:embed="rId6"/>
          <a:stretch>
            <a:fillRect/>
          </a:stretch>
        </p:blipFill>
        <p:spPr>
          <a:xfrm>
            <a:off x="3018773" y="2648056"/>
            <a:ext cx="2855935" cy="2507484"/>
          </a:xfrm>
          <a:prstGeom prst="rect">
            <a:avLst/>
          </a:prstGeom>
        </p:spPr>
      </p:pic>
      <p:pic>
        <p:nvPicPr>
          <p:cNvPr id="23" name="Picture 22" descr="A cell phone with solar panels&#10;&#10;Description automatically generated">
            <a:extLst>
              <a:ext uri="{FF2B5EF4-FFF2-40B4-BE49-F238E27FC236}">
                <a16:creationId xmlns:a16="http://schemas.microsoft.com/office/drawing/2014/main" id="{D745AC18-890D-A3CE-EBD5-7D5DDA00B035}"/>
              </a:ext>
            </a:extLst>
          </p:cNvPr>
          <p:cNvPicPr>
            <a:picLocks noChangeAspect="1"/>
          </p:cNvPicPr>
          <p:nvPr/>
        </p:nvPicPr>
        <p:blipFill>
          <a:blip r:embed="rId7"/>
          <a:stretch>
            <a:fillRect/>
          </a:stretch>
        </p:blipFill>
        <p:spPr>
          <a:xfrm>
            <a:off x="5769983" y="0"/>
            <a:ext cx="3428228" cy="2664341"/>
          </a:xfrm>
          <a:prstGeom prst="rect">
            <a:avLst/>
          </a:prstGeom>
        </p:spPr>
      </p:pic>
      <p:pic>
        <p:nvPicPr>
          <p:cNvPr id="25" name="Picture 24" descr="A back and side view of a cell phone&#10;&#10;Description automatically generated">
            <a:extLst>
              <a:ext uri="{FF2B5EF4-FFF2-40B4-BE49-F238E27FC236}">
                <a16:creationId xmlns:a16="http://schemas.microsoft.com/office/drawing/2014/main" id="{7F6877BC-319C-A190-5DB2-E50ECFA4D3B1}"/>
              </a:ext>
            </a:extLst>
          </p:cNvPr>
          <p:cNvPicPr>
            <a:picLocks noChangeAspect="1"/>
          </p:cNvPicPr>
          <p:nvPr/>
        </p:nvPicPr>
        <p:blipFill>
          <a:blip r:embed="rId8"/>
          <a:stretch>
            <a:fillRect/>
          </a:stretch>
        </p:blipFill>
        <p:spPr>
          <a:xfrm>
            <a:off x="5874708" y="2632620"/>
            <a:ext cx="3041667" cy="2522920"/>
          </a:xfrm>
          <a:prstGeom prst="rect">
            <a:avLst/>
          </a:prstGeom>
        </p:spPr>
      </p:pic>
    </p:spTree>
    <p:extLst>
      <p:ext uri="{BB962C8B-B14F-4D97-AF65-F5344CB8AC3E}">
        <p14:creationId xmlns:p14="http://schemas.microsoft.com/office/powerpoint/2010/main" val="25692870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5"/>
          <p:cNvSpPr txBox="1">
            <a:spLocks noGrp="1"/>
          </p:cNvSpPr>
          <p:nvPr>
            <p:ph type="title"/>
          </p:nvPr>
        </p:nvSpPr>
        <p:spPr>
          <a:xfrm rot="-5400000">
            <a:off x="-1110625" y="1968575"/>
            <a:ext cx="4064100" cy="1506900"/>
          </a:xfrm>
          <a:prstGeom prst="rect">
            <a:avLst/>
          </a:prstGeom>
          <a:noFill/>
          <a:ln>
            <a:noFill/>
          </a:ln>
        </p:spPr>
        <p:txBody>
          <a:bodyPr spcFirstLastPara="1" wrap="square" lIns="91425" tIns="91425" rIns="91425" bIns="91425" anchor="b" anchorCtr="0">
            <a:normAutofit/>
          </a:bodyPr>
          <a:lstStyle/>
          <a:p>
            <a:pPr marL="0" lvl="0" indent="0" algn="r" rtl="0">
              <a:lnSpc>
                <a:spcPct val="100000"/>
              </a:lnSpc>
              <a:spcBef>
                <a:spcPts val="0"/>
              </a:spcBef>
              <a:spcAft>
                <a:spcPts val="0"/>
              </a:spcAft>
              <a:buSzPts val="5333"/>
              <a:buNone/>
            </a:pPr>
            <a:r>
              <a:rPr lang="en-GB" sz="2500" dirty="0"/>
              <a:t>Product Benefits</a:t>
            </a:r>
            <a:endParaRPr sz="2500" dirty="0"/>
          </a:p>
        </p:txBody>
      </p:sp>
      <p:sp>
        <p:nvSpPr>
          <p:cNvPr id="124" name="Google Shape;124;p5"/>
          <p:cNvSpPr txBox="1">
            <a:spLocks noGrp="1"/>
          </p:cNvSpPr>
          <p:nvPr>
            <p:ph type="body" idx="1"/>
          </p:nvPr>
        </p:nvSpPr>
        <p:spPr>
          <a:xfrm>
            <a:off x="2601000" y="531401"/>
            <a:ext cx="5913300" cy="4064100"/>
          </a:xfrm>
          <a:prstGeom prst="rect">
            <a:avLst/>
          </a:prstGeom>
          <a:noFill/>
          <a:ln>
            <a:noFill/>
          </a:ln>
        </p:spPr>
        <p:txBody>
          <a:bodyPr spcFirstLastPara="1" wrap="square" lIns="91425" tIns="91425" rIns="91425" bIns="91425" anchor="t" anchorCtr="0">
            <a:normAutofit fontScale="92500" lnSpcReduction="20000"/>
          </a:bodyPr>
          <a:lstStyle/>
          <a:p>
            <a:pPr marL="0" lvl="0" indent="0" algn="l" rtl="0">
              <a:lnSpc>
                <a:spcPct val="115000"/>
              </a:lnSpc>
              <a:spcBef>
                <a:spcPts val="0"/>
              </a:spcBef>
              <a:spcAft>
                <a:spcPts val="0"/>
              </a:spcAft>
              <a:buSzPct val="117647"/>
              <a:buNone/>
            </a:pPr>
            <a:r>
              <a:rPr lang="en-GB" dirty="0"/>
              <a:t>Enhancing Mobile Experience and Sustainability</a:t>
            </a:r>
            <a:endParaRPr dirty="0"/>
          </a:p>
          <a:p>
            <a:pPr marL="457200" lvl="0" indent="-322579" algn="l" rtl="0">
              <a:lnSpc>
                <a:spcPct val="115000"/>
              </a:lnSpc>
              <a:spcBef>
                <a:spcPts val="1600"/>
              </a:spcBef>
              <a:spcAft>
                <a:spcPts val="0"/>
              </a:spcAft>
              <a:buSzPct val="100000"/>
              <a:buChar char="●"/>
            </a:pPr>
            <a:r>
              <a:rPr lang="en-GB" dirty="0"/>
              <a:t>Our mobile covers provide users with a convenient and portable power source, eliminating the need for constant charging.</a:t>
            </a:r>
            <a:endParaRPr dirty="0"/>
          </a:p>
          <a:p>
            <a:pPr marL="457200" lvl="0" indent="-322579" algn="l" rtl="0">
              <a:lnSpc>
                <a:spcPct val="115000"/>
              </a:lnSpc>
              <a:spcBef>
                <a:spcPts val="0"/>
              </a:spcBef>
              <a:spcAft>
                <a:spcPts val="0"/>
              </a:spcAft>
              <a:buSzPct val="100000"/>
              <a:buChar char="●"/>
            </a:pPr>
            <a:r>
              <a:rPr lang="en-GB" dirty="0"/>
              <a:t>The integrated solar panel allows users to collect renewable energy from the sun, reducing reliance on fossil fuels or electricity.</a:t>
            </a:r>
            <a:endParaRPr dirty="0"/>
          </a:p>
          <a:p>
            <a:pPr marL="457200" lvl="0" indent="-322579" algn="l" rtl="0">
              <a:lnSpc>
                <a:spcPct val="115000"/>
              </a:lnSpc>
              <a:spcBef>
                <a:spcPts val="0"/>
              </a:spcBef>
              <a:spcAft>
                <a:spcPts val="0"/>
              </a:spcAft>
              <a:buSzPct val="100000"/>
              <a:buChar char="●"/>
            </a:pPr>
            <a:r>
              <a:rPr lang="en-GB" dirty="0"/>
              <a:t>The stylish and durable covers add a personal touch to mobile phones, offering a combination of functionality and aesthetics.</a:t>
            </a:r>
            <a:endParaRPr dirty="0"/>
          </a:p>
          <a:p>
            <a:pPr marL="0" lvl="0" indent="0" algn="l" rtl="0">
              <a:lnSpc>
                <a:spcPct val="115000"/>
              </a:lnSpc>
              <a:spcBef>
                <a:spcPts val="1600"/>
              </a:spcBef>
              <a:spcAft>
                <a:spcPts val="0"/>
              </a:spcAft>
              <a:buSzPct val="117647"/>
              <a:buNone/>
            </a:pPr>
            <a:r>
              <a:rPr lang="en-GB" dirty="0"/>
              <a:t>Potential Outcomes:</a:t>
            </a:r>
            <a:endParaRPr dirty="0"/>
          </a:p>
          <a:p>
            <a:pPr marL="457200" lvl="0" indent="-322579" algn="l" rtl="0">
              <a:lnSpc>
                <a:spcPct val="115000"/>
              </a:lnSpc>
              <a:spcBef>
                <a:spcPts val="1600"/>
              </a:spcBef>
              <a:spcAft>
                <a:spcPts val="0"/>
              </a:spcAft>
              <a:buSzPct val="100000"/>
              <a:buChar char="●"/>
            </a:pPr>
            <a:r>
              <a:rPr lang="en-GB" dirty="0"/>
              <a:t>Increased customer satisfaction and loyalty due to enhanced mobile experience .</a:t>
            </a:r>
            <a:endParaRPr dirty="0"/>
          </a:p>
          <a:p>
            <a:pPr marL="457200" lvl="0" indent="-322579" algn="l" rtl="0">
              <a:lnSpc>
                <a:spcPct val="115000"/>
              </a:lnSpc>
              <a:spcBef>
                <a:spcPts val="0"/>
              </a:spcBef>
              <a:spcAft>
                <a:spcPts val="0"/>
              </a:spcAft>
              <a:buSzPct val="100000"/>
              <a:buChar char="●"/>
            </a:pPr>
            <a:r>
              <a:rPr lang="en-GB" dirty="0"/>
              <a:t>Reduced environmental impact by promoting solar energy adoption.</a:t>
            </a:r>
            <a:endParaRPr dirty="0"/>
          </a:p>
          <a:p>
            <a:pPr marL="457200" lvl="0" indent="-322579" algn="l" rtl="0">
              <a:lnSpc>
                <a:spcPct val="115000"/>
              </a:lnSpc>
              <a:spcBef>
                <a:spcPts val="0"/>
              </a:spcBef>
              <a:spcAft>
                <a:spcPts val="0"/>
              </a:spcAft>
              <a:buSzPct val="100000"/>
              <a:buChar char="●"/>
            </a:pPr>
            <a:r>
              <a:rPr lang="en-GB" dirty="0"/>
              <a:t>Strong brand reputation for innovation and sustainability .</a:t>
            </a:r>
            <a:endParaRPr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pic>
        <p:nvPicPr>
          <p:cNvPr id="116" name="Google Shape;116;p4"/>
          <p:cNvPicPr preferRelativeResize="0"/>
          <p:nvPr/>
        </p:nvPicPr>
        <p:blipFill rotWithShape="1">
          <a:blip r:embed="rId3">
            <a:alphaModFix/>
          </a:blip>
          <a:srcRect l="3672" r="4716"/>
          <a:stretch/>
        </p:blipFill>
        <p:spPr>
          <a:xfrm>
            <a:off x="3278400" y="0"/>
            <a:ext cx="5865600" cy="5143499"/>
          </a:xfrm>
          <a:prstGeom prst="rect">
            <a:avLst/>
          </a:prstGeom>
          <a:noFill/>
          <a:ln>
            <a:noFill/>
          </a:ln>
        </p:spPr>
      </p:pic>
      <p:sp>
        <p:nvSpPr>
          <p:cNvPr id="117" name="Google Shape;117;p4"/>
          <p:cNvSpPr txBox="1">
            <a:spLocks noGrp="1"/>
          </p:cNvSpPr>
          <p:nvPr>
            <p:ph type="title"/>
          </p:nvPr>
        </p:nvSpPr>
        <p:spPr>
          <a:xfrm>
            <a:off x="311700" y="1036525"/>
            <a:ext cx="2655000" cy="8589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3111"/>
              <a:buNone/>
            </a:pPr>
            <a:r>
              <a:rPr lang="en-GB" sz="2500" b="1"/>
              <a:t>Current Market Statistics</a:t>
            </a:r>
            <a:endParaRPr sz="2500" b="1"/>
          </a:p>
        </p:txBody>
      </p:sp>
      <p:sp>
        <p:nvSpPr>
          <p:cNvPr id="118" name="Google Shape;118;p4"/>
          <p:cNvSpPr txBox="1">
            <a:spLocks noGrp="1"/>
          </p:cNvSpPr>
          <p:nvPr>
            <p:ph type="body" idx="1"/>
          </p:nvPr>
        </p:nvSpPr>
        <p:spPr>
          <a:xfrm>
            <a:off x="311700" y="2022050"/>
            <a:ext cx="2655000" cy="2928300"/>
          </a:xfrm>
          <a:prstGeom prst="rect">
            <a:avLst/>
          </a:prstGeom>
          <a:noFill/>
          <a:ln>
            <a:noFill/>
          </a:ln>
        </p:spPr>
        <p:txBody>
          <a:bodyPr spcFirstLastPara="1" wrap="square" lIns="91425" tIns="91425" rIns="91425" bIns="91425" anchor="t" anchorCtr="0">
            <a:normAutofit/>
          </a:bodyPr>
          <a:lstStyle/>
          <a:p>
            <a:pPr marL="457200" lvl="0" indent="-292100" algn="l" rtl="0">
              <a:lnSpc>
                <a:spcPct val="115000"/>
              </a:lnSpc>
              <a:spcBef>
                <a:spcPts val="0"/>
              </a:spcBef>
              <a:spcAft>
                <a:spcPts val="0"/>
              </a:spcAft>
              <a:buSzPts val="1000"/>
              <a:buChar char="●"/>
            </a:pPr>
            <a:r>
              <a:rPr lang="en-GB" dirty="0"/>
              <a:t>According to a report by Statista, the global mobile phone accessories market is expected to reach $367.5 billion by 2027, with power banks being a major segment (</a:t>
            </a:r>
            <a:r>
              <a:rPr lang="en-GB" dirty="0" err="1"/>
              <a:t>Laricchia</a:t>
            </a:r>
            <a:r>
              <a:rPr lang="en-GB" dirty="0"/>
              <a:t>, 2022).</a:t>
            </a:r>
            <a:endParaRPr dirty="0"/>
          </a:p>
          <a:p>
            <a:pPr marL="457200" lvl="0" indent="-292100" algn="l" rtl="0">
              <a:lnSpc>
                <a:spcPct val="115000"/>
              </a:lnSpc>
              <a:spcBef>
                <a:spcPts val="0"/>
              </a:spcBef>
              <a:spcAft>
                <a:spcPts val="0"/>
              </a:spcAft>
              <a:buSzPts val="1000"/>
              <a:buChar char="●"/>
            </a:pPr>
            <a:r>
              <a:rPr lang="en-GB" dirty="0"/>
              <a:t>The demand for eco-friendly mobile accessories is steadily increasing due to environmental concerns, such as the impact of electronic waste on landfills and the use of fossil fuels in traditional power generation </a:t>
            </a:r>
            <a:endParaRPr dirty="0"/>
          </a:p>
          <a:p>
            <a:pPr marL="457200" lvl="0" indent="-228600" algn="l" rtl="0">
              <a:lnSpc>
                <a:spcPct val="115000"/>
              </a:lnSpc>
              <a:spcBef>
                <a:spcPts val="0"/>
              </a:spcBef>
              <a:spcAft>
                <a:spcPts val="0"/>
              </a:spcAft>
              <a:buSzPts val="1000"/>
              <a:buNone/>
            </a:pPr>
            <a:endParaRPr dirty="0"/>
          </a:p>
          <a:p>
            <a:pPr marL="0" lvl="0" indent="0" algn="l" rtl="0">
              <a:lnSpc>
                <a:spcPct val="115000"/>
              </a:lnSpc>
              <a:spcBef>
                <a:spcPts val="1600"/>
              </a:spcBef>
              <a:spcAft>
                <a:spcPts val="1600"/>
              </a:spcAft>
              <a:buSzPts val="1000"/>
              <a:buNone/>
            </a:pPr>
            <a:endParaRP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6"/>
          <p:cNvSpPr txBox="1">
            <a:spLocks noGrp="1"/>
          </p:cNvSpPr>
          <p:nvPr>
            <p:ph type="title"/>
          </p:nvPr>
        </p:nvSpPr>
        <p:spPr>
          <a:xfrm rot="-5400000">
            <a:off x="-1069975" y="1595375"/>
            <a:ext cx="4564200" cy="2062200"/>
          </a:xfrm>
          <a:prstGeom prst="rect">
            <a:avLst/>
          </a:prstGeom>
          <a:noFill/>
          <a:ln>
            <a:noFill/>
          </a:ln>
        </p:spPr>
        <p:txBody>
          <a:bodyPr spcFirstLastPara="1" wrap="square" lIns="91425" tIns="91425" rIns="91425" bIns="91425" anchor="t" anchorCtr="0">
            <a:normAutofit/>
          </a:bodyPr>
          <a:lstStyle/>
          <a:p>
            <a:pPr marL="0" lvl="0" indent="0" algn="ctr" rtl="0">
              <a:lnSpc>
                <a:spcPct val="100000"/>
              </a:lnSpc>
              <a:spcBef>
                <a:spcPts val="0"/>
              </a:spcBef>
              <a:spcAft>
                <a:spcPts val="0"/>
              </a:spcAft>
              <a:buClr>
                <a:schemeClr val="dk1"/>
              </a:buClr>
              <a:buSzPts val="3000"/>
              <a:buNone/>
            </a:pPr>
            <a:r>
              <a:rPr lang="en-GB" dirty="0"/>
              <a:t>Porter’s five force analysis</a:t>
            </a:r>
            <a:endParaRPr dirty="0"/>
          </a:p>
        </p:txBody>
      </p:sp>
      <p:graphicFrame>
        <p:nvGraphicFramePr>
          <p:cNvPr id="130" name="Google Shape;130;p6"/>
          <p:cNvGraphicFramePr/>
          <p:nvPr>
            <p:extLst>
              <p:ext uri="{D42A27DB-BD31-4B8C-83A1-F6EECF244321}">
                <p14:modId xmlns:p14="http://schemas.microsoft.com/office/powerpoint/2010/main" val="184301624"/>
              </p:ext>
            </p:extLst>
          </p:nvPr>
        </p:nvGraphicFramePr>
        <p:xfrm>
          <a:off x="1277655" y="344375"/>
          <a:ext cx="4947781" cy="4202573"/>
        </p:xfrm>
        <a:graphic>
          <a:graphicData uri="http://schemas.openxmlformats.org/drawingml/2006/table">
            <a:tbl>
              <a:tblPr>
                <a:noFill/>
                <a:tableStyleId>{376581BC-A99B-4977-820B-79E07724BB23}</a:tableStyleId>
              </a:tblPr>
              <a:tblGrid>
                <a:gridCol w="1334244">
                  <a:extLst>
                    <a:ext uri="{9D8B030D-6E8A-4147-A177-3AD203B41FA5}">
                      <a16:colId xmlns:a16="http://schemas.microsoft.com/office/drawing/2014/main" val="20000"/>
                    </a:ext>
                  </a:extLst>
                </a:gridCol>
                <a:gridCol w="2776848">
                  <a:extLst>
                    <a:ext uri="{9D8B030D-6E8A-4147-A177-3AD203B41FA5}">
                      <a16:colId xmlns:a16="http://schemas.microsoft.com/office/drawing/2014/main" val="20001"/>
                    </a:ext>
                  </a:extLst>
                </a:gridCol>
                <a:gridCol w="836689">
                  <a:extLst>
                    <a:ext uri="{9D8B030D-6E8A-4147-A177-3AD203B41FA5}">
                      <a16:colId xmlns:a16="http://schemas.microsoft.com/office/drawing/2014/main" val="20002"/>
                    </a:ext>
                  </a:extLst>
                </a:gridCol>
              </a:tblGrid>
              <a:tr h="339909">
                <a:tc>
                  <a:txBody>
                    <a:bodyPr/>
                    <a:lstStyle/>
                    <a:p>
                      <a:pPr marL="0" marR="0" lvl="0" indent="0" algn="ctr" rtl="0">
                        <a:lnSpc>
                          <a:spcPct val="100000"/>
                        </a:lnSpc>
                        <a:spcBef>
                          <a:spcPts val="0"/>
                        </a:spcBef>
                        <a:spcAft>
                          <a:spcPts val="0"/>
                        </a:spcAft>
                        <a:buClr>
                          <a:srgbClr val="000000"/>
                        </a:buClr>
                        <a:buSzPts val="1200"/>
                        <a:buFont typeface="Arial"/>
                        <a:buNone/>
                      </a:pPr>
                      <a:r>
                        <a:rPr lang="en-GB" sz="1200" b="1" u="none" strike="noStrike" cap="none">
                          <a:latin typeface="Times New Roman"/>
                          <a:ea typeface="Times New Roman"/>
                          <a:cs typeface="Times New Roman"/>
                          <a:sym typeface="Times New Roman"/>
                        </a:rPr>
                        <a:t>Factors</a:t>
                      </a:r>
                      <a:endParaRPr sz="1200" b="1"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ctr" rtl="0">
                        <a:lnSpc>
                          <a:spcPct val="100000"/>
                        </a:lnSpc>
                        <a:spcBef>
                          <a:spcPts val="0"/>
                        </a:spcBef>
                        <a:spcAft>
                          <a:spcPts val="0"/>
                        </a:spcAft>
                        <a:buClr>
                          <a:srgbClr val="000000"/>
                        </a:buClr>
                        <a:buSzPts val="1200"/>
                        <a:buFont typeface="Arial"/>
                        <a:buNone/>
                      </a:pPr>
                      <a:r>
                        <a:rPr lang="en-GB" sz="1200" b="1" u="none" strike="noStrike" cap="none">
                          <a:latin typeface="Times New Roman"/>
                          <a:ea typeface="Times New Roman"/>
                          <a:cs typeface="Times New Roman"/>
                          <a:sym typeface="Times New Roman"/>
                        </a:rPr>
                        <a:t>Description </a:t>
                      </a:r>
                      <a:endParaRPr sz="1200" b="1" u="none" strike="noStrike" cap="none">
                        <a:latin typeface="Times New Roman"/>
                        <a:ea typeface="Times New Roman"/>
                        <a:cs typeface="Times New Roman"/>
                        <a:sym typeface="Times New Roman"/>
                      </a:endParaRPr>
                    </a:p>
                  </a:txBody>
                  <a:tcPr marL="63500" marR="63500" marT="63500" marB="63500"/>
                </a:tc>
                <a:tc>
                  <a:txBody>
                    <a:bodyPr/>
                    <a:lstStyle/>
                    <a:p>
                      <a:pPr marL="0" marR="0" lvl="0" indent="0" algn="ctr" rtl="0">
                        <a:lnSpc>
                          <a:spcPct val="100000"/>
                        </a:lnSpc>
                        <a:spcBef>
                          <a:spcPts val="0"/>
                        </a:spcBef>
                        <a:spcAft>
                          <a:spcPts val="0"/>
                        </a:spcAft>
                        <a:buClr>
                          <a:srgbClr val="000000"/>
                        </a:buClr>
                        <a:buSzPts val="1200"/>
                        <a:buFont typeface="Arial"/>
                        <a:buNone/>
                      </a:pPr>
                      <a:r>
                        <a:rPr lang="en-GB" sz="1200" b="1" u="none" strike="noStrike" cap="none">
                          <a:latin typeface="Times New Roman"/>
                          <a:ea typeface="Times New Roman"/>
                          <a:cs typeface="Times New Roman"/>
                          <a:sym typeface="Times New Roman"/>
                        </a:rPr>
                        <a:t>Impact</a:t>
                      </a:r>
                      <a:endParaRPr sz="1200" b="1" u="none" strike="noStrike" cap="none">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0"/>
                  </a:ext>
                </a:extLst>
              </a:tr>
              <a:tr h="779550">
                <a:tc>
                  <a:txBody>
                    <a:bodyPr/>
                    <a:lstStyle/>
                    <a:p>
                      <a:pPr marL="0" marR="0" lvl="0" indent="0" algn="just" rtl="0">
                        <a:lnSpc>
                          <a:spcPct val="150000"/>
                        </a:lnSpc>
                        <a:spcBef>
                          <a:spcPts val="0"/>
                        </a:spcBef>
                        <a:spcAft>
                          <a:spcPts val="0"/>
                        </a:spcAft>
                        <a:buClr>
                          <a:srgbClr val="000000"/>
                        </a:buClr>
                        <a:buSzPts val="900"/>
                        <a:buFont typeface="Arial"/>
                        <a:buNone/>
                      </a:pPr>
                      <a:r>
                        <a:rPr lang="en-GB" sz="900" u="none" strike="noStrike" cap="none" dirty="0">
                          <a:latin typeface="Times New Roman"/>
                          <a:ea typeface="Times New Roman"/>
                          <a:cs typeface="Times New Roman"/>
                          <a:sym typeface="Times New Roman"/>
                        </a:rPr>
                        <a:t>Threats of new entrants</a:t>
                      </a:r>
                      <a:endParaRPr sz="900" u="none" strike="noStrike" cap="none" dirty="0">
                        <a:latin typeface="Times New Roman"/>
                        <a:ea typeface="Times New Roman"/>
                        <a:cs typeface="Times New Roman"/>
                        <a:sym typeface="Times New Roman"/>
                      </a:endParaRPr>
                    </a:p>
                  </a:txBody>
                  <a:tcPr marL="63500" marR="63500" marT="63500" marB="63500"/>
                </a:tc>
                <a:tc>
                  <a:txBody>
                    <a:bodyPr/>
                    <a:lstStyle/>
                    <a:p>
                      <a:pPr marL="457200" marR="0" lvl="0" indent="-273050" algn="just" rtl="0">
                        <a:lnSpc>
                          <a:spcPct val="150000"/>
                        </a:lnSpc>
                        <a:spcBef>
                          <a:spcPts val="0"/>
                        </a:spcBef>
                        <a:spcAft>
                          <a:spcPts val="0"/>
                        </a:spcAft>
                        <a:buClr>
                          <a:srgbClr val="000000"/>
                        </a:buClr>
                        <a:buSzPts val="700"/>
                        <a:buFont typeface="Times New Roman"/>
                        <a:buChar char="●"/>
                      </a:pPr>
                      <a:r>
                        <a:rPr lang="en-GB" sz="900" u="none" strike="noStrike" cap="none" dirty="0">
                          <a:latin typeface="Times New Roman"/>
                          <a:ea typeface="Times New Roman"/>
                          <a:cs typeface="Times New Roman"/>
                          <a:sym typeface="Times New Roman"/>
                        </a:rPr>
                        <a:t>6.0% Compound Annual Growth Rate (CAGR) by 2032 (Transparency Market Research, 2023)</a:t>
                      </a:r>
                      <a:endParaRPr sz="900" u="none" strike="noStrike" cap="none" dirty="0">
                        <a:latin typeface="Times New Roman"/>
                        <a:ea typeface="Times New Roman"/>
                        <a:cs typeface="Times New Roman"/>
                        <a:sym typeface="Times New Roman"/>
                      </a:endParaRPr>
                    </a:p>
                    <a:p>
                      <a:pPr marL="457200" marR="0" lvl="0" indent="-273050" algn="just" rtl="0">
                        <a:lnSpc>
                          <a:spcPct val="150000"/>
                        </a:lnSpc>
                        <a:spcBef>
                          <a:spcPts val="0"/>
                        </a:spcBef>
                        <a:spcAft>
                          <a:spcPts val="0"/>
                        </a:spcAft>
                        <a:buClr>
                          <a:srgbClr val="000000"/>
                        </a:buClr>
                        <a:buSzPts val="700"/>
                        <a:buFont typeface="Times New Roman"/>
                        <a:buChar char="●"/>
                      </a:pPr>
                      <a:r>
                        <a:rPr lang="en-GB" sz="900" u="none" strike="noStrike" cap="none" dirty="0">
                          <a:latin typeface="Times New Roman"/>
                          <a:ea typeface="Times New Roman"/>
                          <a:cs typeface="Times New Roman"/>
                          <a:sym typeface="Times New Roman"/>
                        </a:rPr>
                        <a:t>This can incur a high threat for new companies in terms of market competitiveness</a:t>
                      </a:r>
                      <a:endParaRPr sz="900" u="none" strike="noStrike" cap="none" dirty="0">
                        <a:latin typeface="Times New Roman"/>
                        <a:ea typeface="Times New Roman"/>
                        <a:cs typeface="Times New Roman"/>
                        <a:sym typeface="Times New Roman"/>
                      </a:endParaRPr>
                    </a:p>
                  </a:txBody>
                  <a:tcPr marL="63500" marR="63500" marT="63500" marB="63500"/>
                </a:tc>
                <a:tc>
                  <a:txBody>
                    <a:bodyPr/>
                    <a:lstStyle/>
                    <a:p>
                      <a:pPr marL="0" marR="0" lvl="0" indent="0" algn="just" rtl="0">
                        <a:lnSpc>
                          <a:spcPct val="150000"/>
                        </a:lnSpc>
                        <a:spcBef>
                          <a:spcPts val="0"/>
                        </a:spcBef>
                        <a:spcAft>
                          <a:spcPts val="0"/>
                        </a:spcAft>
                        <a:buClr>
                          <a:srgbClr val="000000"/>
                        </a:buClr>
                        <a:buSzPts val="900"/>
                        <a:buFont typeface="Arial"/>
                        <a:buNone/>
                      </a:pPr>
                      <a:r>
                        <a:rPr lang="en-GB" sz="900" u="none" strike="noStrike" cap="none">
                          <a:latin typeface="Times New Roman"/>
                          <a:ea typeface="Times New Roman"/>
                          <a:cs typeface="Times New Roman"/>
                          <a:sym typeface="Times New Roman"/>
                        </a:rPr>
                        <a:t>High</a:t>
                      </a:r>
                      <a:endParaRPr sz="900" u="none" strike="noStrike" cap="none">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1"/>
                  </a:ext>
                </a:extLst>
              </a:tr>
              <a:tr h="984525">
                <a:tc>
                  <a:txBody>
                    <a:bodyPr/>
                    <a:lstStyle/>
                    <a:p>
                      <a:pPr marL="0" marR="0" lvl="0" indent="0" algn="just" rtl="0">
                        <a:lnSpc>
                          <a:spcPct val="150000"/>
                        </a:lnSpc>
                        <a:spcBef>
                          <a:spcPts val="0"/>
                        </a:spcBef>
                        <a:spcAft>
                          <a:spcPts val="0"/>
                        </a:spcAft>
                        <a:buClr>
                          <a:srgbClr val="000000"/>
                        </a:buClr>
                        <a:buSzPts val="900"/>
                        <a:buFont typeface="Arial"/>
                        <a:buNone/>
                      </a:pPr>
                      <a:r>
                        <a:rPr lang="en-GB" sz="900" u="none" strike="noStrike" cap="none" dirty="0">
                          <a:latin typeface="Times New Roman"/>
                          <a:ea typeface="Times New Roman"/>
                          <a:cs typeface="Times New Roman"/>
                          <a:sym typeface="Times New Roman"/>
                        </a:rPr>
                        <a:t>Threats of substitutes</a:t>
                      </a:r>
                      <a:endParaRPr sz="900" u="none" strike="noStrike" cap="none" dirty="0">
                        <a:latin typeface="Times New Roman"/>
                        <a:ea typeface="Times New Roman"/>
                        <a:cs typeface="Times New Roman"/>
                        <a:sym typeface="Times New Roman"/>
                      </a:endParaRPr>
                    </a:p>
                  </a:txBody>
                  <a:tcPr marL="63500" marR="63500" marT="63500" marB="63500"/>
                </a:tc>
                <a:tc>
                  <a:txBody>
                    <a:bodyPr/>
                    <a:lstStyle/>
                    <a:p>
                      <a:pPr marL="457200" marR="0" lvl="0" indent="-273050" algn="just" rtl="0">
                        <a:lnSpc>
                          <a:spcPct val="150000"/>
                        </a:lnSpc>
                        <a:spcBef>
                          <a:spcPts val="0"/>
                        </a:spcBef>
                        <a:spcAft>
                          <a:spcPts val="0"/>
                        </a:spcAft>
                        <a:buClr>
                          <a:srgbClr val="000000"/>
                        </a:buClr>
                        <a:buSzPts val="700"/>
                        <a:buFont typeface="Times New Roman"/>
                        <a:buChar char="●"/>
                      </a:pPr>
                      <a:r>
                        <a:rPr lang="en-GB" sz="900" u="none" strike="noStrike" cap="none" dirty="0">
                          <a:latin typeface="Times New Roman"/>
                          <a:ea typeface="Times New Roman"/>
                          <a:cs typeface="Times New Roman"/>
                          <a:sym typeface="Times New Roman"/>
                        </a:rPr>
                        <a:t>BBK Electronics, Apple Inc., Bose Corporation, Energizer Holdings, Inc., BYD Company Ltd, Samsung Electronics Co. Ltd, KDM,  </a:t>
                      </a:r>
                      <a:r>
                        <a:rPr lang="en-GB" sz="900" u="none" strike="noStrike" cap="none" dirty="0" err="1">
                          <a:latin typeface="Times New Roman"/>
                          <a:ea typeface="Times New Roman"/>
                          <a:cs typeface="Times New Roman"/>
                          <a:sym typeface="Times New Roman"/>
                        </a:rPr>
                        <a:t>Sanqi</a:t>
                      </a:r>
                      <a:r>
                        <a:rPr lang="en-GB" sz="900" u="none" strike="noStrike" cap="none" dirty="0">
                          <a:latin typeface="Times New Roman"/>
                          <a:ea typeface="Times New Roman"/>
                          <a:cs typeface="Times New Roman"/>
                          <a:sym typeface="Times New Roman"/>
                        </a:rPr>
                        <a:t> </a:t>
                      </a:r>
                      <a:r>
                        <a:rPr lang="en-GB" sz="900" u="none" strike="noStrike" cap="none" dirty="0" err="1">
                          <a:latin typeface="Times New Roman"/>
                          <a:ea typeface="Times New Roman"/>
                          <a:cs typeface="Times New Roman"/>
                          <a:sym typeface="Times New Roman"/>
                        </a:rPr>
                        <a:t>Youpin</a:t>
                      </a:r>
                      <a:r>
                        <a:rPr lang="en-GB" sz="900" u="none" strike="noStrike" cap="none" dirty="0">
                          <a:latin typeface="Times New Roman"/>
                          <a:ea typeface="Times New Roman"/>
                          <a:cs typeface="Times New Roman"/>
                          <a:sym typeface="Times New Roman"/>
                        </a:rPr>
                        <a:t> (Shenzhen) Co., Ltd. are the potential market competitors.</a:t>
                      </a:r>
                      <a:endParaRPr sz="900" u="none" strike="noStrike" cap="none" dirty="0">
                        <a:latin typeface="Times New Roman"/>
                        <a:ea typeface="Times New Roman"/>
                        <a:cs typeface="Times New Roman"/>
                        <a:sym typeface="Times New Roman"/>
                      </a:endParaRPr>
                    </a:p>
                    <a:p>
                      <a:pPr marL="457200" marR="0" lvl="0" indent="-273050" algn="just" rtl="0">
                        <a:lnSpc>
                          <a:spcPct val="150000"/>
                        </a:lnSpc>
                        <a:spcBef>
                          <a:spcPts val="0"/>
                        </a:spcBef>
                        <a:spcAft>
                          <a:spcPts val="0"/>
                        </a:spcAft>
                        <a:buClr>
                          <a:srgbClr val="000000"/>
                        </a:buClr>
                        <a:buSzPts val="700"/>
                        <a:buFont typeface="Times New Roman"/>
                        <a:buChar char="●"/>
                      </a:pPr>
                      <a:r>
                        <a:rPr lang="en-GB" sz="900" u="none" strike="noStrike" cap="none" dirty="0">
                          <a:latin typeface="Times New Roman"/>
                          <a:ea typeface="Times New Roman"/>
                          <a:cs typeface="Times New Roman"/>
                          <a:sym typeface="Times New Roman"/>
                        </a:rPr>
                        <a:t>This can incur a high threat for small and medium-sized companies.</a:t>
                      </a:r>
                      <a:endParaRPr sz="900" u="none" strike="noStrike" cap="none" dirty="0">
                        <a:latin typeface="Times New Roman"/>
                        <a:ea typeface="Times New Roman"/>
                        <a:cs typeface="Times New Roman"/>
                        <a:sym typeface="Times New Roman"/>
                      </a:endParaRPr>
                    </a:p>
                  </a:txBody>
                  <a:tcPr marL="63500" marR="63500" marT="63500" marB="63500"/>
                </a:tc>
                <a:tc>
                  <a:txBody>
                    <a:bodyPr/>
                    <a:lstStyle/>
                    <a:p>
                      <a:pPr marL="0" marR="0" lvl="0" indent="0" algn="just" rtl="0">
                        <a:lnSpc>
                          <a:spcPct val="150000"/>
                        </a:lnSpc>
                        <a:spcBef>
                          <a:spcPts val="0"/>
                        </a:spcBef>
                        <a:spcAft>
                          <a:spcPts val="0"/>
                        </a:spcAft>
                        <a:buClr>
                          <a:srgbClr val="000000"/>
                        </a:buClr>
                        <a:buSzPts val="900"/>
                        <a:buFont typeface="Arial"/>
                        <a:buNone/>
                      </a:pPr>
                      <a:r>
                        <a:rPr lang="en-GB" sz="900" u="none" strike="noStrike" cap="none">
                          <a:latin typeface="Times New Roman"/>
                          <a:ea typeface="Times New Roman"/>
                          <a:cs typeface="Times New Roman"/>
                          <a:sym typeface="Times New Roman"/>
                        </a:rPr>
                        <a:t>High</a:t>
                      </a:r>
                      <a:endParaRPr sz="900" u="none" strike="noStrike" cap="none">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2"/>
                  </a:ext>
                </a:extLst>
              </a:tr>
              <a:tr h="267100">
                <a:tc>
                  <a:txBody>
                    <a:bodyPr/>
                    <a:lstStyle/>
                    <a:p>
                      <a:pPr marL="0" marR="0" lvl="0" indent="0" algn="just" rtl="0">
                        <a:lnSpc>
                          <a:spcPct val="150000"/>
                        </a:lnSpc>
                        <a:spcBef>
                          <a:spcPts val="0"/>
                        </a:spcBef>
                        <a:spcAft>
                          <a:spcPts val="0"/>
                        </a:spcAft>
                        <a:buClr>
                          <a:srgbClr val="000000"/>
                        </a:buClr>
                        <a:buSzPts val="900"/>
                        <a:buFont typeface="Arial"/>
                        <a:buNone/>
                      </a:pPr>
                      <a:r>
                        <a:rPr lang="en-GB" sz="900" u="none" strike="noStrike" cap="none" dirty="0">
                          <a:latin typeface="Times New Roman"/>
                          <a:ea typeface="Times New Roman"/>
                          <a:cs typeface="Times New Roman"/>
                          <a:sym typeface="Times New Roman"/>
                        </a:rPr>
                        <a:t>Bargaining power of buyers</a:t>
                      </a:r>
                      <a:endParaRPr sz="900" u="none" strike="noStrike" cap="none" dirty="0">
                        <a:latin typeface="Times New Roman"/>
                        <a:ea typeface="Times New Roman"/>
                        <a:cs typeface="Times New Roman"/>
                        <a:sym typeface="Times New Roman"/>
                      </a:endParaRPr>
                    </a:p>
                  </a:txBody>
                  <a:tcPr marL="63500" marR="63500" marT="63500" marB="63500"/>
                </a:tc>
                <a:tc>
                  <a:txBody>
                    <a:bodyPr/>
                    <a:lstStyle/>
                    <a:p>
                      <a:pPr marL="457200" marR="0" lvl="0" indent="-273050" algn="just" rtl="0">
                        <a:lnSpc>
                          <a:spcPct val="150000"/>
                        </a:lnSpc>
                        <a:spcBef>
                          <a:spcPts val="0"/>
                        </a:spcBef>
                        <a:spcAft>
                          <a:spcPts val="0"/>
                        </a:spcAft>
                        <a:buClr>
                          <a:srgbClr val="000000"/>
                        </a:buClr>
                        <a:buSzPts val="700"/>
                        <a:buFont typeface="Times New Roman"/>
                        <a:buChar char="●"/>
                      </a:pPr>
                      <a:r>
                        <a:rPr lang="en-GB" sz="900" u="none" strike="noStrike" cap="none" dirty="0">
                          <a:latin typeface="Times New Roman"/>
                          <a:ea typeface="Times New Roman"/>
                          <a:cs typeface="Times New Roman"/>
                          <a:sym typeface="Times New Roman"/>
                        </a:rPr>
                        <a:t> High switching cost</a:t>
                      </a:r>
                      <a:endParaRPr sz="900" u="none" strike="noStrike" cap="none" dirty="0">
                        <a:latin typeface="Times New Roman"/>
                        <a:ea typeface="Times New Roman"/>
                        <a:cs typeface="Times New Roman"/>
                        <a:sym typeface="Times New Roman"/>
                      </a:endParaRPr>
                    </a:p>
                  </a:txBody>
                  <a:tcPr marL="63500" marR="63500" marT="63500" marB="63500"/>
                </a:tc>
                <a:tc>
                  <a:txBody>
                    <a:bodyPr/>
                    <a:lstStyle/>
                    <a:p>
                      <a:pPr marL="0" marR="0" lvl="0" indent="0" algn="just" rtl="0">
                        <a:lnSpc>
                          <a:spcPct val="150000"/>
                        </a:lnSpc>
                        <a:spcBef>
                          <a:spcPts val="0"/>
                        </a:spcBef>
                        <a:spcAft>
                          <a:spcPts val="0"/>
                        </a:spcAft>
                        <a:buClr>
                          <a:srgbClr val="000000"/>
                        </a:buClr>
                        <a:buSzPts val="900"/>
                        <a:buFont typeface="Arial"/>
                        <a:buNone/>
                      </a:pPr>
                      <a:r>
                        <a:rPr lang="en-GB" sz="900" u="none" strike="noStrike" cap="none">
                          <a:latin typeface="Times New Roman"/>
                          <a:ea typeface="Times New Roman"/>
                          <a:cs typeface="Times New Roman"/>
                          <a:sym typeface="Times New Roman"/>
                        </a:rPr>
                        <a:t>High</a:t>
                      </a:r>
                      <a:endParaRPr sz="900" u="none" strike="noStrike" cap="none">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3"/>
                  </a:ext>
                </a:extLst>
              </a:tr>
              <a:tr h="267100">
                <a:tc>
                  <a:txBody>
                    <a:bodyPr/>
                    <a:lstStyle/>
                    <a:p>
                      <a:pPr marL="0" marR="0" lvl="0" indent="0" algn="just" rtl="0">
                        <a:lnSpc>
                          <a:spcPct val="150000"/>
                        </a:lnSpc>
                        <a:spcBef>
                          <a:spcPts val="0"/>
                        </a:spcBef>
                        <a:spcAft>
                          <a:spcPts val="0"/>
                        </a:spcAft>
                        <a:buClr>
                          <a:srgbClr val="000000"/>
                        </a:buClr>
                        <a:buSzPts val="900"/>
                        <a:buFont typeface="Arial"/>
                        <a:buNone/>
                      </a:pPr>
                      <a:r>
                        <a:rPr lang="en-GB" sz="900" u="none" strike="noStrike" cap="none">
                          <a:latin typeface="Times New Roman"/>
                          <a:ea typeface="Times New Roman"/>
                          <a:cs typeface="Times New Roman"/>
                          <a:sym typeface="Times New Roman"/>
                        </a:rPr>
                        <a:t>Bargaining power of suppliers</a:t>
                      </a:r>
                      <a:endParaRPr sz="900" u="none" strike="noStrike" cap="none">
                        <a:latin typeface="Times New Roman"/>
                        <a:ea typeface="Times New Roman"/>
                        <a:cs typeface="Times New Roman"/>
                        <a:sym typeface="Times New Roman"/>
                      </a:endParaRPr>
                    </a:p>
                  </a:txBody>
                  <a:tcPr marL="63500" marR="63500" marT="63500" marB="63500"/>
                </a:tc>
                <a:tc>
                  <a:txBody>
                    <a:bodyPr/>
                    <a:lstStyle/>
                    <a:p>
                      <a:pPr marL="457200" marR="0" lvl="0" indent="-273050" algn="just" rtl="0">
                        <a:lnSpc>
                          <a:spcPct val="150000"/>
                        </a:lnSpc>
                        <a:spcBef>
                          <a:spcPts val="0"/>
                        </a:spcBef>
                        <a:spcAft>
                          <a:spcPts val="0"/>
                        </a:spcAft>
                        <a:buClr>
                          <a:srgbClr val="000000"/>
                        </a:buClr>
                        <a:buSzPts val="700"/>
                        <a:buFont typeface="Times New Roman"/>
                        <a:buChar char="●"/>
                      </a:pPr>
                      <a:r>
                        <a:rPr lang="en-GB" sz="900" u="none" strike="noStrike" cap="none" dirty="0">
                          <a:latin typeface="Times New Roman"/>
                          <a:ea typeface="Times New Roman"/>
                          <a:cs typeface="Times New Roman"/>
                          <a:sym typeface="Times New Roman"/>
                        </a:rPr>
                        <a:t>Low chances of switching</a:t>
                      </a:r>
                      <a:endParaRPr sz="900" u="none" strike="noStrike" cap="none" dirty="0">
                        <a:latin typeface="Times New Roman"/>
                        <a:ea typeface="Times New Roman"/>
                        <a:cs typeface="Times New Roman"/>
                        <a:sym typeface="Times New Roman"/>
                      </a:endParaRPr>
                    </a:p>
                  </a:txBody>
                  <a:tcPr marL="63500" marR="63500" marT="63500" marB="63500"/>
                </a:tc>
                <a:tc>
                  <a:txBody>
                    <a:bodyPr/>
                    <a:lstStyle/>
                    <a:p>
                      <a:pPr marL="0" marR="0" lvl="0" indent="0" algn="just" rtl="0">
                        <a:lnSpc>
                          <a:spcPct val="150000"/>
                        </a:lnSpc>
                        <a:spcBef>
                          <a:spcPts val="0"/>
                        </a:spcBef>
                        <a:spcAft>
                          <a:spcPts val="0"/>
                        </a:spcAft>
                        <a:buClr>
                          <a:srgbClr val="000000"/>
                        </a:buClr>
                        <a:buSzPts val="900"/>
                        <a:buFont typeface="Arial"/>
                        <a:buNone/>
                      </a:pPr>
                      <a:r>
                        <a:rPr lang="en-GB" sz="900" u="none" strike="noStrike" cap="none" dirty="0">
                          <a:latin typeface="Times New Roman"/>
                          <a:ea typeface="Times New Roman"/>
                          <a:cs typeface="Times New Roman"/>
                          <a:sym typeface="Times New Roman"/>
                        </a:rPr>
                        <a:t>Low</a:t>
                      </a:r>
                      <a:endParaRPr sz="900" u="none" strike="noStrike" cap="none" dirty="0">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4"/>
                  </a:ext>
                </a:extLst>
              </a:tr>
              <a:tr h="367116">
                <a:tc>
                  <a:txBody>
                    <a:bodyPr/>
                    <a:lstStyle/>
                    <a:p>
                      <a:pPr marL="0" marR="0" lvl="0" indent="0" algn="just" rtl="0">
                        <a:lnSpc>
                          <a:spcPct val="150000"/>
                        </a:lnSpc>
                        <a:spcBef>
                          <a:spcPts val="0"/>
                        </a:spcBef>
                        <a:spcAft>
                          <a:spcPts val="0"/>
                        </a:spcAft>
                        <a:buClr>
                          <a:srgbClr val="000000"/>
                        </a:buClr>
                        <a:buSzPts val="900"/>
                        <a:buFont typeface="Arial"/>
                        <a:buNone/>
                      </a:pPr>
                      <a:r>
                        <a:rPr lang="en-GB" sz="900" u="none" strike="noStrike" cap="none" dirty="0">
                          <a:latin typeface="Times New Roman"/>
                          <a:ea typeface="Times New Roman"/>
                          <a:cs typeface="Times New Roman"/>
                          <a:sym typeface="Times New Roman"/>
                        </a:rPr>
                        <a:t>Competitive rivalry</a:t>
                      </a:r>
                      <a:endParaRPr sz="900" u="none" strike="noStrike" cap="none" dirty="0">
                        <a:latin typeface="Times New Roman"/>
                        <a:ea typeface="Times New Roman"/>
                        <a:cs typeface="Times New Roman"/>
                        <a:sym typeface="Times New Roman"/>
                      </a:endParaRPr>
                    </a:p>
                  </a:txBody>
                  <a:tcPr marL="63500" marR="63500" marT="63500" marB="63500"/>
                </a:tc>
                <a:tc>
                  <a:txBody>
                    <a:bodyPr/>
                    <a:lstStyle/>
                    <a:p>
                      <a:pPr marL="457200" marR="0" lvl="0" indent="-273050" algn="just" rtl="0">
                        <a:lnSpc>
                          <a:spcPct val="150000"/>
                        </a:lnSpc>
                        <a:spcBef>
                          <a:spcPts val="0"/>
                        </a:spcBef>
                        <a:spcAft>
                          <a:spcPts val="0"/>
                        </a:spcAft>
                        <a:buClr>
                          <a:srgbClr val="000000"/>
                        </a:buClr>
                        <a:buSzPts val="700"/>
                        <a:buFont typeface="Times New Roman"/>
                        <a:buChar char="●"/>
                      </a:pPr>
                      <a:r>
                        <a:rPr lang="en-GB" sz="900" u="none" strike="noStrike" cap="none" dirty="0">
                          <a:latin typeface="Times New Roman"/>
                          <a:ea typeface="Times New Roman"/>
                          <a:cs typeface="Times New Roman"/>
                          <a:sym typeface="Times New Roman"/>
                        </a:rPr>
                        <a:t>The competitive rivalry is high</a:t>
                      </a:r>
                      <a:endParaRPr sz="900" u="none" strike="noStrike" cap="none" dirty="0">
                        <a:latin typeface="Times New Roman"/>
                        <a:ea typeface="Times New Roman"/>
                        <a:cs typeface="Times New Roman"/>
                        <a:sym typeface="Times New Roman"/>
                      </a:endParaRPr>
                    </a:p>
                  </a:txBody>
                  <a:tcPr marL="63500" marR="63500" marT="63500" marB="63500"/>
                </a:tc>
                <a:tc>
                  <a:txBody>
                    <a:bodyPr/>
                    <a:lstStyle/>
                    <a:p>
                      <a:pPr marL="0" marR="0" lvl="0" indent="0" algn="just" rtl="0">
                        <a:lnSpc>
                          <a:spcPct val="150000"/>
                        </a:lnSpc>
                        <a:spcBef>
                          <a:spcPts val="0"/>
                        </a:spcBef>
                        <a:spcAft>
                          <a:spcPts val="0"/>
                        </a:spcAft>
                        <a:buClr>
                          <a:srgbClr val="000000"/>
                        </a:buClr>
                        <a:buSzPts val="900"/>
                        <a:buFont typeface="Arial"/>
                        <a:buNone/>
                      </a:pPr>
                      <a:r>
                        <a:rPr lang="en-GB" sz="900" u="none" strike="noStrike" cap="none" dirty="0">
                          <a:latin typeface="Times New Roman"/>
                          <a:ea typeface="Times New Roman"/>
                          <a:cs typeface="Times New Roman"/>
                          <a:sym typeface="Times New Roman"/>
                        </a:rPr>
                        <a:t>High</a:t>
                      </a:r>
                      <a:endParaRPr sz="900" u="none" strike="noStrike" cap="none" dirty="0">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5"/>
                  </a:ext>
                </a:extLst>
              </a:tr>
            </a:tbl>
          </a:graphicData>
        </a:graphic>
      </p:graphicFrame>
      <p:sp>
        <p:nvSpPr>
          <p:cNvPr id="131" name="Google Shape;131;p6"/>
          <p:cNvSpPr txBox="1"/>
          <p:nvPr/>
        </p:nvSpPr>
        <p:spPr>
          <a:xfrm>
            <a:off x="2002664" y="4430081"/>
            <a:ext cx="3000000" cy="6465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200"/>
              <a:buFont typeface="Arial"/>
              <a:buNone/>
            </a:pPr>
            <a:r>
              <a:rPr lang="en-GB" sz="1200" b="1" i="1" u="none" strike="noStrike" cap="none" dirty="0">
                <a:solidFill>
                  <a:schemeClr val="dk1"/>
                </a:solidFill>
                <a:latin typeface="Arial"/>
                <a:ea typeface="Arial"/>
                <a:cs typeface="Arial"/>
                <a:sym typeface="Arial"/>
              </a:rPr>
              <a:t>Table 1: Porter’s five forces analysis</a:t>
            </a:r>
            <a:r>
              <a:rPr lang="en-GB" sz="1200" b="1" i="1" u="none" strike="noStrike" cap="none" dirty="0">
                <a:solidFill>
                  <a:schemeClr val="dk1"/>
                </a:solidFill>
                <a:latin typeface="Times New Roman"/>
                <a:ea typeface="Times New Roman"/>
                <a:cs typeface="Times New Roman"/>
                <a:sym typeface="Times New Roman"/>
              </a:rPr>
              <a:t> </a:t>
            </a:r>
            <a:endParaRPr sz="1200" b="1" i="1" u="none" strike="noStrike" cap="none" dirty="0">
              <a:solidFill>
                <a:schemeClr val="dk1"/>
              </a:solidFill>
              <a:latin typeface="Times New Roman"/>
              <a:ea typeface="Times New Roman"/>
              <a:cs typeface="Times New Roman"/>
              <a:sym typeface="Times New Roman"/>
            </a:endParaRPr>
          </a:p>
          <a:p>
            <a:pPr marL="0" marR="0" lvl="0" indent="0" algn="ctr" rtl="0">
              <a:lnSpc>
                <a:spcPct val="150000"/>
              </a:lnSpc>
              <a:spcBef>
                <a:spcPts val="0"/>
              </a:spcBef>
              <a:spcAft>
                <a:spcPts val="0"/>
              </a:spcAft>
              <a:buClr>
                <a:srgbClr val="000000"/>
              </a:buClr>
              <a:buSzPts val="1200"/>
              <a:buFont typeface="Arial"/>
              <a:buNone/>
            </a:pPr>
            <a:r>
              <a:rPr lang="en-GB" sz="1200" b="0" i="0" u="none" strike="noStrike" cap="none" dirty="0">
                <a:solidFill>
                  <a:schemeClr val="dk1"/>
                </a:solidFill>
                <a:latin typeface="Arial"/>
                <a:ea typeface="Arial"/>
                <a:cs typeface="Arial"/>
                <a:sym typeface="Arial"/>
              </a:rPr>
              <a:t>(Source: Author)</a:t>
            </a:r>
            <a:endParaRPr sz="1400" b="0" i="0" u="none" strike="noStrike" cap="none" dirty="0">
              <a:solidFill>
                <a:srgbClr val="000000"/>
              </a:solidFill>
              <a:latin typeface="Arial"/>
              <a:ea typeface="Arial"/>
              <a:cs typeface="Arial"/>
              <a:sym typeface="Arial"/>
            </a:endParaRPr>
          </a:p>
        </p:txBody>
      </p:sp>
      <p:pic>
        <p:nvPicPr>
          <p:cNvPr id="132" name="Google Shape;132;p6"/>
          <p:cNvPicPr preferRelativeResize="0"/>
          <p:nvPr/>
        </p:nvPicPr>
        <p:blipFill>
          <a:blip r:embed="rId3">
            <a:alphaModFix/>
          </a:blip>
          <a:stretch>
            <a:fillRect/>
          </a:stretch>
        </p:blipFill>
        <p:spPr>
          <a:xfrm>
            <a:off x="6225436" y="819474"/>
            <a:ext cx="2776763" cy="1916089"/>
          </a:xfrm>
          <a:prstGeom prst="rect">
            <a:avLst/>
          </a:prstGeom>
          <a:noFill/>
          <a:ln>
            <a:noFill/>
          </a:ln>
        </p:spPr>
      </p:pic>
      <p:sp>
        <p:nvSpPr>
          <p:cNvPr id="133" name="Google Shape;133;p6"/>
          <p:cNvSpPr txBox="1"/>
          <p:nvPr/>
        </p:nvSpPr>
        <p:spPr>
          <a:xfrm>
            <a:off x="6413326" y="2793075"/>
            <a:ext cx="2588874" cy="1015632"/>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GB" sz="1200" b="1" i="1" dirty="0">
                <a:solidFill>
                  <a:schemeClr val="dk1"/>
                </a:solidFill>
              </a:rPr>
              <a:t>Figure 2: Market size of global mobile accessories</a:t>
            </a:r>
          </a:p>
          <a:p>
            <a:pPr marL="0" lvl="0" indent="0" algn="ctr" rtl="0">
              <a:lnSpc>
                <a:spcPct val="150000"/>
              </a:lnSpc>
              <a:spcBef>
                <a:spcPts val="0"/>
              </a:spcBef>
              <a:spcAft>
                <a:spcPts val="0"/>
              </a:spcAft>
              <a:buNone/>
            </a:pPr>
            <a:r>
              <a:rPr lang="en-GB" sz="1200" dirty="0">
                <a:solidFill>
                  <a:schemeClr val="dk1"/>
                </a:solidFill>
              </a:rPr>
              <a:t>(Source: </a:t>
            </a:r>
            <a:r>
              <a:rPr lang="en-GB" sz="1200" dirty="0" err="1">
                <a:solidFill>
                  <a:schemeClr val="dk1"/>
                </a:solidFill>
              </a:rPr>
              <a:t>Laricchia</a:t>
            </a:r>
            <a:r>
              <a:rPr lang="en-GB" sz="1200" dirty="0">
                <a:solidFill>
                  <a:schemeClr val="dk1"/>
                </a:solidFill>
              </a:rPr>
              <a:t>, 2022)</a:t>
            </a:r>
            <a:endParaRPr lang="en-GB" dirty="0">
              <a:solidFill>
                <a:schemeClr val="dk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7"/>
          <p:cNvSpPr txBox="1">
            <a:spLocks noGrp="1"/>
          </p:cNvSpPr>
          <p:nvPr>
            <p:ph type="ctrTitle"/>
          </p:nvPr>
        </p:nvSpPr>
        <p:spPr>
          <a:xfrm>
            <a:off x="3977500" y="64975"/>
            <a:ext cx="3000600" cy="690000"/>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SzPts val="4000"/>
              <a:buNone/>
            </a:pPr>
            <a:r>
              <a:rPr lang="en-GB" sz="2500"/>
              <a:t>SWOT Analysis</a:t>
            </a:r>
            <a:endParaRPr sz="2500"/>
          </a:p>
        </p:txBody>
      </p:sp>
      <p:graphicFrame>
        <p:nvGraphicFramePr>
          <p:cNvPr id="139" name="Google Shape;139;p7"/>
          <p:cNvGraphicFramePr/>
          <p:nvPr>
            <p:extLst>
              <p:ext uri="{D42A27DB-BD31-4B8C-83A1-F6EECF244321}">
                <p14:modId xmlns:p14="http://schemas.microsoft.com/office/powerpoint/2010/main" val="2697469661"/>
              </p:ext>
            </p:extLst>
          </p:nvPr>
        </p:nvGraphicFramePr>
        <p:xfrm>
          <a:off x="2025025" y="662875"/>
          <a:ext cx="6905550" cy="4294000"/>
        </p:xfrm>
        <a:graphic>
          <a:graphicData uri="http://schemas.openxmlformats.org/drawingml/2006/table">
            <a:tbl>
              <a:tblPr>
                <a:noFill/>
                <a:tableStyleId>{0142F3D1-51B0-4445-AA21-33B5B5F4C565}</a:tableStyleId>
              </a:tblPr>
              <a:tblGrid>
                <a:gridCol w="3452775">
                  <a:extLst>
                    <a:ext uri="{9D8B030D-6E8A-4147-A177-3AD203B41FA5}">
                      <a16:colId xmlns:a16="http://schemas.microsoft.com/office/drawing/2014/main" val="20000"/>
                    </a:ext>
                  </a:extLst>
                </a:gridCol>
                <a:gridCol w="3452775">
                  <a:extLst>
                    <a:ext uri="{9D8B030D-6E8A-4147-A177-3AD203B41FA5}">
                      <a16:colId xmlns:a16="http://schemas.microsoft.com/office/drawing/2014/main" val="20001"/>
                    </a:ext>
                  </a:extLst>
                </a:gridCol>
              </a:tblGrid>
              <a:tr h="1932300">
                <a:tc>
                  <a:txBody>
                    <a:bodyPr/>
                    <a:lstStyle/>
                    <a:p>
                      <a:pPr marL="0" marR="0" lvl="0" indent="0" algn="l" rtl="0">
                        <a:lnSpc>
                          <a:spcPct val="100000"/>
                        </a:lnSpc>
                        <a:spcBef>
                          <a:spcPts val="0"/>
                        </a:spcBef>
                        <a:spcAft>
                          <a:spcPts val="0"/>
                        </a:spcAft>
                        <a:buClr>
                          <a:srgbClr val="000000"/>
                        </a:buClr>
                        <a:buSzPts val="1200"/>
                        <a:buFont typeface="Arial"/>
                        <a:buNone/>
                      </a:pPr>
                      <a:r>
                        <a:rPr lang="en-GB" sz="1200" b="1" u="none" strike="noStrike" cap="none" dirty="0"/>
                        <a:t>Strengths</a:t>
                      </a:r>
                      <a:r>
                        <a:rPr lang="en-GB" sz="1200" u="none" strike="noStrike" cap="none" dirty="0"/>
                        <a:t>:</a:t>
                      </a:r>
                      <a:endParaRPr sz="1200" u="none" strike="noStrike" cap="none" dirty="0"/>
                    </a:p>
                    <a:p>
                      <a:pPr marL="0" marR="0" lvl="0" indent="0" algn="l" rtl="0">
                        <a:lnSpc>
                          <a:spcPct val="100000"/>
                        </a:lnSpc>
                        <a:spcBef>
                          <a:spcPts val="0"/>
                        </a:spcBef>
                        <a:spcAft>
                          <a:spcPts val="0"/>
                        </a:spcAft>
                        <a:buClr>
                          <a:srgbClr val="000000"/>
                        </a:buClr>
                        <a:buSzPts val="1200"/>
                        <a:buFont typeface="Arial"/>
                        <a:buNone/>
                      </a:pPr>
                      <a:r>
                        <a:rPr lang="en-GB" sz="1200" u="none" strike="noStrike" cap="none" dirty="0"/>
                        <a:t>•	Unique product concept combining power banks and solar panels .</a:t>
                      </a:r>
                      <a:endParaRPr sz="1200" u="none" strike="noStrike" cap="none" dirty="0"/>
                    </a:p>
                    <a:p>
                      <a:pPr marL="0" marR="0" lvl="0" indent="0" algn="l" rtl="0">
                        <a:lnSpc>
                          <a:spcPct val="100000"/>
                        </a:lnSpc>
                        <a:spcBef>
                          <a:spcPts val="0"/>
                        </a:spcBef>
                        <a:spcAft>
                          <a:spcPts val="0"/>
                        </a:spcAft>
                        <a:buClr>
                          <a:srgbClr val="000000"/>
                        </a:buClr>
                        <a:buSzPts val="1200"/>
                        <a:buFont typeface="Arial"/>
                        <a:buNone/>
                      </a:pPr>
                      <a:r>
                        <a:rPr lang="en-GB" sz="1200" u="none" strike="noStrike" cap="none" dirty="0"/>
                        <a:t>•	Stylish and durable designs catering to diverse preferences .</a:t>
                      </a:r>
                      <a:endParaRPr sz="1200" u="none" strike="noStrike" cap="none" dirty="0"/>
                    </a:p>
                    <a:p>
                      <a:pPr marL="0" marR="0" lvl="0" indent="0" algn="l" rtl="0">
                        <a:lnSpc>
                          <a:spcPct val="100000"/>
                        </a:lnSpc>
                        <a:spcBef>
                          <a:spcPts val="0"/>
                        </a:spcBef>
                        <a:spcAft>
                          <a:spcPts val="0"/>
                        </a:spcAft>
                        <a:buClr>
                          <a:srgbClr val="000000"/>
                        </a:buClr>
                        <a:buSzPts val="1200"/>
                        <a:buFont typeface="Arial"/>
                        <a:buNone/>
                      </a:pPr>
                      <a:r>
                        <a:rPr lang="en-GB" sz="1200" u="none" strike="noStrike" cap="none" dirty="0"/>
                        <a:t>•	Eco-friendly approach aligns with growing sustainability trends .</a:t>
                      </a:r>
                      <a:endParaRPr sz="1200" u="none" strike="noStrike" cap="none" dirty="0"/>
                    </a:p>
                  </a:txBody>
                  <a:tcPr marL="91425" marR="91425" marT="91425" marB="91425"/>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u="none" strike="noStrike" cap="none" dirty="0"/>
                        <a:t>Weaknesses:</a:t>
                      </a:r>
                      <a:endParaRPr sz="1200" b="1" u="none" strike="noStrike" cap="none" dirty="0"/>
                    </a:p>
                    <a:p>
                      <a:pPr marL="0" marR="0" lvl="0" indent="0" algn="l" rtl="0">
                        <a:lnSpc>
                          <a:spcPct val="100000"/>
                        </a:lnSpc>
                        <a:spcBef>
                          <a:spcPts val="0"/>
                        </a:spcBef>
                        <a:spcAft>
                          <a:spcPts val="0"/>
                        </a:spcAft>
                        <a:buClr>
                          <a:srgbClr val="000000"/>
                        </a:buClr>
                        <a:buSzPts val="1200"/>
                        <a:buFont typeface="Arial"/>
                        <a:buNone/>
                      </a:pPr>
                      <a:r>
                        <a:rPr lang="en-GB" sz="1200" u="none" strike="noStrike" cap="none" dirty="0"/>
                        <a:t>•Higher price point compared to conventional power banks (Statista, 2022).</a:t>
                      </a:r>
                      <a:endParaRPr sz="1200" u="none" strike="noStrike" cap="none" dirty="0"/>
                    </a:p>
                    <a:p>
                      <a:pPr marL="0" marR="0" lvl="0" indent="0" algn="l" rtl="0">
                        <a:lnSpc>
                          <a:spcPct val="100000"/>
                        </a:lnSpc>
                        <a:spcBef>
                          <a:spcPts val="0"/>
                        </a:spcBef>
                        <a:spcAft>
                          <a:spcPts val="0"/>
                        </a:spcAft>
                        <a:buClr>
                          <a:srgbClr val="000000"/>
                        </a:buClr>
                        <a:buSzPts val="1200"/>
                        <a:buFont typeface="Arial"/>
                        <a:buNone/>
                      </a:pPr>
                      <a:r>
                        <a:rPr lang="en-GB" sz="1200" u="none" strike="noStrike" cap="none" dirty="0"/>
                        <a:t>•Limited initial production capacity .</a:t>
                      </a:r>
                      <a:endParaRPr sz="1200" u="none" strike="noStrike" cap="none" dirty="0"/>
                    </a:p>
                    <a:p>
                      <a:pPr marL="0" marR="0" lvl="0" indent="0" algn="l" rtl="0">
                        <a:lnSpc>
                          <a:spcPct val="100000"/>
                        </a:lnSpc>
                        <a:spcBef>
                          <a:spcPts val="0"/>
                        </a:spcBef>
                        <a:spcAft>
                          <a:spcPts val="0"/>
                        </a:spcAft>
                        <a:buClr>
                          <a:srgbClr val="000000"/>
                        </a:buClr>
                        <a:buSzPts val="1200"/>
                        <a:buFont typeface="Arial"/>
                        <a:buNone/>
                      </a:pPr>
                      <a:r>
                        <a:rPr lang="en-GB" sz="1200" u="none" strike="noStrike" cap="none" dirty="0"/>
                        <a:t>•Need to educate consumers on the benefits of solar power .</a:t>
                      </a:r>
                      <a:endParaRPr sz="1200" u="none" strike="noStrike" cap="none" dirty="0"/>
                    </a:p>
                  </a:txBody>
                  <a:tcPr marL="91425" marR="91425" marT="91425" marB="91425"/>
                </a:tc>
                <a:extLst>
                  <a:ext uri="{0D108BD9-81ED-4DB2-BD59-A6C34878D82A}">
                    <a16:rowId xmlns:a16="http://schemas.microsoft.com/office/drawing/2014/main" val="10000"/>
                  </a:ext>
                </a:extLst>
              </a:tr>
              <a:tr h="2361700">
                <a:tc>
                  <a:txBody>
                    <a:bodyPr/>
                    <a:lstStyle/>
                    <a:p>
                      <a:pPr marL="0" marR="0" lvl="0" indent="0" algn="l" rtl="0">
                        <a:lnSpc>
                          <a:spcPct val="100000"/>
                        </a:lnSpc>
                        <a:spcBef>
                          <a:spcPts val="0"/>
                        </a:spcBef>
                        <a:spcAft>
                          <a:spcPts val="0"/>
                        </a:spcAft>
                        <a:buClr>
                          <a:srgbClr val="000000"/>
                        </a:buClr>
                        <a:buSzPts val="1200"/>
                        <a:buFont typeface="Arial"/>
                        <a:buNone/>
                      </a:pPr>
                      <a:r>
                        <a:rPr lang="en-GB" sz="1200" b="1" u="none" strike="noStrike" cap="none" dirty="0"/>
                        <a:t>Opportunities</a:t>
                      </a:r>
                      <a:r>
                        <a:rPr lang="en-GB" sz="1200" u="none" strike="noStrike" cap="none" dirty="0"/>
                        <a:t>:</a:t>
                      </a:r>
                      <a:endParaRPr sz="1200" u="none" strike="noStrike" cap="none" dirty="0"/>
                    </a:p>
                    <a:p>
                      <a:pPr marL="0" marR="0" lvl="0" indent="0" algn="l" rtl="0">
                        <a:lnSpc>
                          <a:spcPct val="100000"/>
                        </a:lnSpc>
                        <a:spcBef>
                          <a:spcPts val="0"/>
                        </a:spcBef>
                        <a:spcAft>
                          <a:spcPts val="0"/>
                        </a:spcAft>
                        <a:buClr>
                          <a:srgbClr val="000000"/>
                        </a:buClr>
                        <a:buSzPts val="1200"/>
                        <a:buFont typeface="Arial"/>
                        <a:buNone/>
                      </a:pPr>
                      <a:r>
                        <a:rPr lang="en-GB" sz="1200" u="none" strike="noStrike" cap="none" dirty="0"/>
                        <a:t>•	Growing demand for sustainable mobile accessories .</a:t>
                      </a:r>
                      <a:endParaRPr sz="1200" u="none" strike="noStrike" cap="none" dirty="0"/>
                    </a:p>
                    <a:p>
                      <a:pPr marL="0" marR="0" lvl="0" indent="0" algn="l" rtl="0">
                        <a:lnSpc>
                          <a:spcPct val="100000"/>
                        </a:lnSpc>
                        <a:spcBef>
                          <a:spcPts val="0"/>
                        </a:spcBef>
                        <a:spcAft>
                          <a:spcPts val="0"/>
                        </a:spcAft>
                        <a:buClr>
                          <a:srgbClr val="000000"/>
                        </a:buClr>
                        <a:buSzPts val="1200"/>
                        <a:buFont typeface="Arial"/>
                        <a:buNone/>
                      </a:pPr>
                      <a:r>
                        <a:rPr lang="en-GB" sz="1200" u="none" strike="noStrike" cap="none" dirty="0"/>
                        <a:t>•	Expanding into international markets, where there is growing demand for sustainable mobile accessories .</a:t>
                      </a:r>
                      <a:endParaRPr sz="1200" u="none" strike="noStrike" cap="none" dirty="0"/>
                    </a:p>
                    <a:p>
                      <a:pPr marL="0" marR="0" lvl="0" indent="0" algn="l" rtl="0">
                        <a:lnSpc>
                          <a:spcPct val="100000"/>
                        </a:lnSpc>
                        <a:spcBef>
                          <a:spcPts val="0"/>
                        </a:spcBef>
                        <a:spcAft>
                          <a:spcPts val="0"/>
                        </a:spcAft>
                        <a:buClr>
                          <a:srgbClr val="000000"/>
                        </a:buClr>
                        <a:buSzPts val="1200"/>
                        <a:buFont typeface="Arial"/>
                        <a:buNone/>
                      </a:pPr>
                      <a:r>
                        <a:rPr lang="en-GB" sz="1200" u="none" strike="noStrike" cap="none" dirty="0"/>
                        <a:t>•	Collaborating with mobile phone brands for product integration .</a:t>
                      </a:r>
                      <a:endParaRPr sz="1200" u="none" strike="noStrike" cap="none" dirty="0"/>
                    </a:p>
                  </a:txBody>
                  <a:tcPr marL="91425" marR="91425" marT="91425" marB="91425"/>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u="none" strike="noStrike" cap="none" dirty="0"/>
                        <a:t>Threats</a:t>
                      </a:r>
                      <a:r>
                        <a:rPr lang="en-GB" sz="1200" u="none" strike="noStrike" cap="none" dirty="0"/>
                        <a:t>:</a:t>
                      </a:r>
                      <a:endParaRPr sz="1200" u="none" strike="noStrike" cap="none" dirty="0"/>
                    </a:p>
                    <a:p>
                      <a:pPr marL="0" marR="0" lvl="0" indent="0" algn="l" rtl="0">
                        <a:lnSpc>
                          <a:spcPct val="100000"/>
                        </a:lnSpc>
                        <a:spcBef>
                          <a:spcPts val="0"/>
                        </a:spcBef>
                        <a:spcAft>
                          <a:spcPts val="0"/>
                        </a:spcAft>
                        <a:buClr>
                          <a:srgbClr val="000000"/>
                        </a:buClr>
                        <a:buSzPts val="1200"/>
                        <a:buFont typeface="Arial"/>
                        <a:buNone/>
                      </a:pPr>
                      <a:r>
                        <a:rPr lang="en-GB" sz="1200" u="none" strike="noStrike" cap="none" dirty="0"/>
                        <a:t>•	Competition from established power bank brands and also bulk producing countries such as China .</a:t>
                      </a:r>
                      <a:endParaRPr sz="1200" u="none" strike="noStrike" cap="none" dirty="0"/>
                    </a:p>
                    <a:p>
                      <a:pPr marL="0" marR="0" lvl="0" indent="0" algn="l" rtl="0">
                        <a:lnSpc>
                          <a:spcPct val="100000"/>
                        </a:lnSpc>
                        <a:spcBef>
                          <a:spcPts val="0"/>
                        </a:spcBef>
                        <a:spcAft>
                          <a:spcPts val="0"/>
                        </a:spcAft>
                        <a:buClr>
                          <a:srgbClr val="000000"/>
                        </a:buClr>
                        <a:buSzPts val="1200"/>
                        <a:buFont typeface="Arial"/>
                        <a:buNone/>
                      </a:pPr>
                      <a:r>
                        <a:rPr lang="en-GB" sz="1200" u="none" strike="noStrike" cap="none" dirty="0"/>
                        <a:t>•	Rapid technological changes</a:t>
                      </a:r>
                      <a:endParaRPr sz="1200" u="none" strike="noStrike" cap="none" dirty="0"/>
                    </a:p>
                    <a:p>
                      <a:pPr marL="0" marR="0" lvl="0" indent="0" algn="l" rtl="0">
                        <a:lnSpc>
                          <a:spcPct val="100000"/>
                        </a:lnSpc>
                        <a:spcBef>
                          <a:spcPts val="0"/>
                        </a:spcBef>
                        <a:spcAft>
                          <a:spcPts val="0"/>
                        </a:spcAft>
                        <a:buClr>
                          <a:srgbClr val="000000"/>
                        </a:buClr>
                        <a:buSzPts val="1200"/>
                        <a:buFont typeface="Arial"/>
                        <a:buNone/>
                      </a:pPr>
                      <a:endParaRPr sz="1200" u="none" strike="noStrike" cap="none" dirty="0"/>
                    </a:p>
                  </a:txBody>
                  <a:tcPr marL="91425" marR="91425" marT="91425" marB="91425"/>
                </a:tc>
                <a:extLst>
                  <a:ext uri="{0D108BD9-81ED-4DB2-BD59-A6C34878D82A}">
                    <a16:rowId xmlns:a16="http://schemas.microsoft.com/office/drawing/2014/main" val="10001"/>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8"/>
          <p:cNvSpPr txBox="1">
            <a:spLocks noGrp="1"/>
          </p:cNvSpPr>
          <p:nvPr>
            <p:ph type="title"/>
          </p:nvPr>
        </p:nvSpPr>
        <p:spPr>
          <a:xfrm>
            <a:off x="243275" y="1713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GB" b="1"/>
              <a:t>Financial Planning</a:t>
            </a:r>
            <a:endParaRPr b="1"/>
          </a:p>
        </p:txBody>
      </p:sp>
      <p:graphicFrame>
        <p:nvGraphicFramePr>
          <p:cNvPr id="145" name="Google Shape;145;p8"/>
          <p:cNvGraphicFramePr/>
          <p:nvPr>
            <p:extLst>
              <p:ext uri="{D42A27DB-BD31-4B8C-83A1-F6EECF244321}">
                <p14:modId xmlns:p14="http://schemas.microsoft.com/office/powerpoint/2010/main" val="3165958322"/>
              </p:ext>
            </p:extLst>
          </p:nvPr>
        </p:nvGraphicFramePr>
        <p:xfrm>
          <a:off x="1461375" y="893700"/>
          <a:ext cx="6414200" cy="2882205"/>
        </p:xfrm>
        <a:graphic>
          <a:graphicData uri="http://schemas.openxmlformats.org/drawingml/2006/table">
            <a:tbl>
              <a:tblPr>
                <a:noFill/>
                <a:tableStyleId>{376581BC-A99B-4977-820B-79E07724BB23}</a:tableStyleId>
              </a:tblPr>
              <a:tblGrid>
                <a:gridCol w="3207100">
                  <a:extLst>
                    <a:ext uri="{9D8B030D-6E8A-4147-A177-3AD203B41FA5}">
                      <a16:colId xmlns:a16="http://schemas.microsoft.com/office/drawing/2014/main" val="20000"/>
                    </a:ext>
                  </a:extLst>
                </a:gridCol>
                <a:gridCol w="3207100">
                  <a:extLst>
                    <a:ext uri="{9D8B030D-6E8A-4147-A177-3AD203B41FA5}">
                      <a16:colId xmlns:a16="http://schemas.microsoft.com/office/drawing/2014/main" val="20001"/>
                    </a:ext>
                  </a:extLst>
                </a:gridCol>
              </a:tblGrid>
              <a:tr h="0">
                <a:tc>
                  <a:txBody>
                    <a:bodyPr/>
                    <a:lstStyle/>
                    <a:p>
                      <a:pPr marL="0" marR="0" lvl="0" indent="0" algn="ctr" rtl="0">
                        <a:lnSpc>
                          <a:spcPct val="100000"/>
                        </a:lnSpc>
                        <a:spcBef>
                          <a:spcPts val="0"/>
                        </a:spcBef>
                        <a:spcAft>
                          <a:spcPts val="0"/>
                        </a:spcAft>
                        <a:buClr>
                          <a:srgbClr val="000000"/>
                        </a:buClr>
                        <a:buSzPts val="1200"/>
                        <a:buFont typeface="Arial"/>
                        <a:buNone/>
                      </a:pPr>
                      <a:r>
                        <a:rPr lang="en-GB" sz="1200" b="1" i="1" u="none" strike="noStrike" cap="none"/>
                        <a:t>Resources Needed</a:t>
                      </a:r>
                      <a:endParaRPr sz="1200" b="1" i="1" u="none" strike="noStrike" cap="none"/>
                    </a:p>
                  </a:txBody>
                  <a:tcPr marL="63500" marR="63500" marT="63500" marB="63500">
                    <a:lnR w="12700" cap="flat" cmpd="sng">
                      <a:solidFill>
                        <a:srgbClr val="000000"/>
                      </a:solidFill>
                      <a:prstDash val="solid"/>
                      <a:round/>
                      <a:headEnd type="none" w="sm" len="sm"/>
                      <a:tailEnd type="none" w="sm" len="sm"/>
                    </a:lnR>
                  </a:tcPr>
                </a:tc>
                <a:tc>
                  <a:txBody>
                    <a:bodyPr/>
                    <a:lstStyle/>
                    <a:p>
                      <a:pPr marL="0" lvl="0" indent="0" algn="ctr" rtl="0">
                        <a:spcBef>
                          <a:spcPts val="0"/>
                        </a:spcBef>
                        <a:spcAft>
                          <a:spcPts val="0"/>
                        </a:spcAft>
                        <a:buNone/>
                      </a:pPr>
                      <a:r>
                        <a:rPr lang="en-GB" sz="1200" b="1" i="1">
                          <a:solidFill>
                            <a:schemeClr val="dk1"/>
                          </a:solidFill>
                        </a:rPr>
                        <a:t>Costs (</a:t>
                      </a:r>
                      <a:r>
                        <a:rPr lang="en-GB" sz="1200">
                          <a:solidFill>
                            <a:schemeClr val="dk1"/>
                          </a:solidFill>
                        </a:rPr>
                        <a:t>£</a:t>
                      </a:r>
                      <a:r>
                        <a:rPr lang="en-GB" sz="1200" b="1" i="1">
                          <a:solidFill>
                            <a:schemeClr val="dk1"/>
                          </a:solidFill>
                        </a:rPr>
                        <a:t>)</a:t>
                      </a:r>
                      <a:endParaRPr sz="1200" b="1" i="1">
                        <a:solidFill>
                          <a:schemeClr val="dk1"/>
                        </a:solidFill>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0">
                <a:tc>
                  <a:txBody>
                    <a:bodyPr/>
                    <a:lstStyle/>
                    <a:p>
                      <a:pPr marL="0" marR="0" lvl="0" indent="0" algn="just" rtl="0">
                        <a:lnSpc>
                          <a:spcPct val="150000"/>
                        </a:lnSpc>
                        <a:spcBef>
                          <a:spcPts val="0"/>
                        </a:spcBef>
                        <a:spcAft>
                          <a:spcPts val="0"/>
                        </a:spcAft>
                        <a:buClr>
                          <a:srgbClr val="000000"/>
                        </a:buClr>
                        <a:buSzPts val="1200"/>
                        <a:buFont typeface="Arial"/>
                        <a:buNone/>
                      </a:pPr>
                      <a:r>
                        <a:rPr lang="en-GB" sz="1200" u="none" strike="noStrike" cap="none"/>
                        <a:t>Manufacturing and packaging costs</a:t>
                      </a:r>
                      <a:endParaRPr sz="1200" u="none" strike="noStrike" cap="none"/>
                    </a:p>
                  </a:txBody>
                  <a:tcPr marL="63500" marR="63500" marT="63500" marB="63500">
                    <a:lnR w="12700" cap="flat" cmpd="sng">
                      <a:solidFill>
                        <a:srgbClr val="000000"/>
                      </a:solidFill>
                      <a:prstDash val="solid"/>
                      <a:round/>
                      <a:headEnd type="none" w="sm" len="sm"/>
                      <a:tailEnd type="none" w="sm" len="sm"/>
                    </a:lnR>
                  </a:tcPr>
                </a:tc>
                <a:tc>
                  <a:txBody>
                    <a:bodyPr/>
                    <a:lstStyle/>
                    <a:p>
                      <a:pPr marL="0" lvl="0" indent="0" algn="just" rtl="0">
                        <a:lnSpc>
                          <a:spcPct val="150000"/>
                        </a:lnSpc>
                        <a:spcBef>
                          <a:spcPts val="0"/>
                        </a:spcBef>
                        <a:spcAft>
                          <a:spcPts val="0"/>
                        </a:spcAft>
                        <a:buNone/>
                      </a:pPr>
                      <a:r>
                        <a:rPr lang="en-GB" sz="1200">
                          <a:solidFill>
                            <a:schemeClr val="dk1"/>
                          </a:solidFill>
                        </a:rPr>
                        <a:t>£ 3500</a:t>
                      </a:r>
                      <a:endParaRPr sz="1200">
                        <a:solidFill>
                          <a:schemeClr val="dk1"/>
                        </a:solidFill>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0">
                <a:tc>
                  <a:txBody>
                    <a:bodyPr/>
                    <a:lstStyle/>
                    <a:p>
                      <a:pPr marL="0" marR="0" lvl="0" indent="0" algn="just" rtl="0">
                        <a:lnSpc>
                          <a:spcPct val="150000"/>
                        </a:lnSpc>
                        <a:spcBef>
                          <a:spcPts val="0"/>
                        </a:spcBef>
                        <a:spcAft>
                          <a:spcPts val="0"/>
                        </a:spcAft>
                        <a:buClr>
                          <a:srgbClr val="000000"/>
                        </a:buClr>
                        <a:buSzPts val="1200"/>
                        <a:buFont typeface="Arial"/>
                        <a:buNone/>
                      </a:pPr>
                      <a:r>
                        <a:rPr lang="en-GB" sz="1200" u="none" strike="noStrike" cap="none"/>
                        <a:t>Marketing and promotion</a:t>
                      </a:r>
                      <a:endParaRPr sz="1200" u="none" strike="noStrike" cap="none"/>
                    </a:p>
                  </a:txBody>
                  <a:tcPr marL="63500" marR="63500" marT="63500" marB="63500">
                    <a:lnR w="12700" cap="flat" cmpd="sng">
                      <a:solidFill>
                        <a:srgbClr val="000000"/>
                      </a:solidFill>
                      <a:prstDash val="solid"/>
                      <a:round/>
                      <a:headEnd type="none" w="sm" len="sm"/>
                      <a:tailEnd type="none" w="sm" len="sm"/>
                    </a:lnR>
                  </a:tcPr>
                </a:tc>
                <a:tc>
                  <a:txBody>
                    <a:bodyPr/>
                    <a:lstStyle/>
                    <a:p>
                      <a:pPr marL="0" lvl="0" indent="0" algn="just" rtl="0">
                        <a:lnSpc>
                          <a:spcPct val="150000"/>
                        </a:lnSpc>
                        <a:spcBef>
                          <a:spcPts val="0"/>
                        </a:spcBef>
                        <a:spcAft>
                          <a:spcPts val="0"/>
                        </a:spcAft>
                        <a:buNone/>
                      </a:pPr>
                      <a:r>
                        <a:rPr lang="en-GB" sz="1200">
                          <a:solidFill>
                            <a:schemeClr val="dk1"/>
                          </a:solidFill>
                        </a:rPr>
                        <a:t>£ 1500</a:t>
                      </a:r>
                      <a:endParaRPr sz="1200">
                        <a:solidFill>
                          <a:schemeClr val="dk1"/>
                        </a:solidFill>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0">
                <a:tc>
                  <a:txBody>
                    <a:bodyPr/>
                    <a:lstStyle/>
                    <a:p>
                      <a:pPr marL="0" marR="0" lvl="0" indent="0" algn="just" rtl="0">
                        <a:lnSpc>
                          <a:spcPct val="150000"/>
                        </a:lnSpc>
                        <a:spcBef>
                          <a:spcPts val="0"/>
                        </a:spcBef>
                        <a:spcAft>
                          <a:spcPts val="0"/>
                        </a:spcAft>
                        <a:buClr>
                          <a:srgbClr val="000000"/>
                        </a:buClr>
                        <a:buSzPts val="1200"/>
                        <a:buFont typeface="Arial"/>
                        <a:buNone/>
                      </a:pPr>
                      <a:r>
                        <a:rPr lang="en-GB" sz="1200" u="none" strike="noStrike" cap="none"/>
                        <a:t>Distribution channel costs</a:t>
                      </a:r>
                      <a:endParaRPr sz="1200" u="none" strike="noStrike" cap="none"/>
                    </a:p>
                  </a:txBody>
                  <a:tcPr marL="63500" marR="63500" marT="63500" marB="63500">
                    <a:lnR w="12700" cap="flat" cmpd="sng">
                      <a:solidFill>
                        <a:srgbClr val="000000"/>
                      </a:solidFill>
                      <a:prstDash val="solid"/>
                      <a:round/>
                      <a:headEnd type="none" w="sm" len="sm"/>
                      <a:tailEnd type="none" w="sm" len="sm"/>
                    </a:lnR>
                  </a:tcPr>
                </a:tc>
                <a:tc>
                  <a:txBody>
                    <a:bodyPr/>
                    <a:lstStyle/>
                    <a:p>
                      <a:pPr marL="0" lvl="0" indent="0" algn="just" rtl="0">
                        <a:lnSpc>
                          <a:spcPct val="150000"/>
                        </a:lnSpc>
                        <a:spcBef>
                          <a:spcPts val="0"/>
                        </a:spcBef>
                        <a:spcAft>
                          <a:spcPts val="0"/>
                        </a:spcAft>
                        <a:buNone/>
                      </a:pPr>
                      <a:r>
                        <a:rPr lang="en-GB" sz="1200">
                          <a:solidFill>
                            <a:schemeClr val="dk1"/>
                          </a:solidFill>
                        </a:rPr>
                        <a:t>£ 2000</a:t>
                      </a:r>
                      <a:endParaRPr sz="1200">
                        <a:solidFill>
                          <a:schemeClr val="dk1"/>
                        </a:solidFill>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0">
                <a:tc>
                  <a:txBody>
                    <a:bodyPr/>
                    <a:lstStyle/>
                    <a:p>
                      <a:pPr marL="0" marR="0" lvl="0" indent="0" algn="just" rtl="0">
                        <a:lnSpc>
                          <a:spcPct val="150000"/>
                        </a:lnSpc>
                        <a:spcBef>
                          <a:spcPts val="0"/>
                        </a:spcBef>
                        <a:spcAft>
                          <a:spcPts val="0"/>
                        </a:spcAft>
                        <a:buClr>
                          <a:srgbClr val="000000"/>
                        </a:buClr>
                        <a:buSzPts val="1200"/>
                        <a:buFont typeface="Arial"/>
                        <a:buNone/>
                      </a:pPr>
                      <a:r>
                        <a:rPr lang="en-GB" sz="1200" u="none" strike="noStrike" cap="none"/>
                        <a:t>Technological instruments</a:t>
                      </a:r>
                      <a:endParaRPr sz="1200" u="none" strike="noStrike" cap="none"/>
                    </a:p>
                  </a:txBody>
                  <a:tcPr marL="63500" marR="63500" marT="63500" marB="63500">
                    <a:lnR w="12700" cap="flat" cmpd="sng">
                      <a:solidFill>
                        <a:srgbClr val="000000"/>
                      </a:solidFill>
                      <a:prstDash val="solid"/>
                      <a:round/>
                      <a:headEnd type="none" w="sm" len="sm"/>
                      <a:tailEnd type="none" w="sm" len="sm"/>
                    </a:lnR>
                  </a:tcPr>
                </a:tc>
                <a:tc>
                  <a:txBody>
                    <a:bodyPr/>
                    <a:lstStyle/>
                    <a:p>
                      <a:pPr marL="0" lvl="0" indent="0" algn="just" rtl="0">
                        <a:lnSpc>
                          <a:spcPct val="150000"/>
                        </a:lnSpc>
                        <a:spcBef>
                          <a:spcPts val="0"/>
                        </a:spcBef>
                        <a:spcAft>
                          <a:spcPts val="0"/>
                        </a:spcAft>
                        <a:buNone/>
                      </a:pPr>
                      <a:r>
                        <a:rPr lang="en-GB" sz="1200">
                          <a:solidFill>
                            <a:schemeClr val="dk1"/>
                          </a:solidFill>
                        </a:rPr>
                        <a:t>£ 3500</a:t>
                      </a:r>
                      <a:endParaRPr sz="1200">
                        <a:solidFill>
                          <a:schemeClr val="dk1"/>
                        </a:solidFill>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r h="0">
                <a:tc>
                  <a:txBody>
                    <a:bodyPr/>
                    <a:lstStyle/>
                    <a:p>
                      <a:pPr marL="0" marR="0" lvl="0" indent="0" algn="just" rtl="0">
                        <a:lnSpc>
                          <a:spcPct val="150000"/>
                        </a:lnSpc>
                        <a:spcBef>
                          <a:spcPts val="0"/>
                        </a:spcBef>
                        <a:spcAft>
                          <a:spcPts val="0"/>
                        </a:spcAft>
                        <a:buClr>
                          <a:srgbClr val="000000"/>
                        </a:buClr>
                        <a:buSzPts val="1200"/>
                        <a:buFont typeface="Arial"/>
                        <a:buNone/>
                      </a:pPr>
                      <a:r>
                        <a:rPr lang="en-GB" sz="1200" u="none" strike="noStrike" cap="none"/>
                        <a:t>Research and development</a:t>
                      </a:r>
                      <a:endParaRPr sz="1200" u="none" strike="noStrike" cap="none"/>
                    </a:p>
                  </a:txBody>
                  <a:tcPr marL="63500" marR="63500" marT="63500" marB="63500">
                    <a:lnR w="12700" cap="flat" cmpd="sng">
                      <a:solidFill>
                        <a:srgbClr val="000000"/>
                      </a:solidFill>
                      <a:prstDash val="solid"/>
                      <a:round/>
                      <a:headEnd type="none" w="sm" len="sm"/>
                      <a:tailEnd type="none" w="sm" len="sm"/>
                    </a:lnR>
                  </a:tcPr>
                </a:tc>
                <a:tc>
                  <a:txBody>
                    <a:bodyPr/>
                    <a:lstStyle/>
                    <a:p>
                      <a:pPr marL="0" lvl="0" indent="0" algn="just" rtl="0">
                        <a:lnSpc>
                          <a:spcPct val="150000"/>
                        </a:lnSpc>
                        <a:spcBef>
                          <a:spcPts val="0"/>
                        </a:spcBef>
                        <a:spcAft>
                          <a:spcPts val="0"/>
                        </a:spcAft>
                        <a:buNone/>
                      </a:pPr>
                      <a:r>
                        <a:rPr lang="en-GB" sz="1200">
                          <a:solidFill>
                            <a:schemeClr val="dk1"/>
                          </a:solidFill>
                        </a:rPr>
                        <a:t>£ 2500</a:t>
                      </a:r>
                      <a:endParaRPr sz="1200">
                        <a:solidFill>
                          <a:schemeClr val="dk1"/>
                        </a:solidFill>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5"/>
                  </a:ext>
                </a:extLst>
              </a:tr>
              <a:tr h="0">
                <a:tc>
                  <a:txBody>
                    <a:bodyPr/>
                    <a:lstStyle/>
                    <a:p>
                      <a:pPr marL="0" marR="0" lvl="0" indent="0" algn="just" rtl="0">
                        <a:lnSpc>
                          <a:spcPct val="150000"/>
                        </a:lnSpc>
                        <a:spcBef>
                          <a:spcPts val="0"/>
                        </a:spcBef>
                        <a:spcAft>
                          <a:spcPts val="0"/>
                        </a:spcAft>
                        <a:buClr>
                          <a:srgbClr val="000000"/>
                        </a:buClr>
                        <a:buSzPts val="1200"/>
                        <a:buFont typeface="Arial"/>
                        <a:buNone/>
                      </a:pPr>
                      <a:r>
                        <a:rPr lang="en-GB" sz="1200" u="none" strike="noStrike" cap="none"/>
                        <a:t>Operational costs</a:t>
                      </a:r>
                      <a:endParaRPr sz="1200" u="none" strike="noStrike" cap="none"/>
                    </a:p>
                  </a:txBody>
                  <a:tcPr marL="63500" marR="63500" marT="63500" marB="63500">
                    <a:lnR w="12700" cap="flat" cmpd="sng">
                      <a:solidFill>
                        <a:srgbClr val="000000"/>
                      </a:solidFill>
                      <a:prstDash val="solid"/>
                      <a:round/>
                      <a:headEnd type="none" w="sm" len="sm"/>
                      <a:tailEnd type="none" w="sm" len="sm"/>
                    </a:lnR>
                  </a:tcPr>
                </a:tc>
                <a:tc>
                  <a:txBody>
                    <a:bodyPr/>
                    <a:lstStyle/>
                    <a:p>
                      <a:pPr marL="0" lvl="0" indent="0" algn="just" rtl="0">
                        <a:lnSpc>
                          <a:spcPct val="150000"/>
                        </a:lnSpc>
                        <a:spcBef>
                          <a:spcPts val="0"/>
                        </a:spcBef>
                        <a:spcAft>
                          <a:spcPts val="0"/>
                        </a:spcAft>
                        <a:buNone/>
                      </a:pPr>
                      <a:r>
                        <a:rPr lang="en-GB" sz="1200">
                          <a:solidFill>
                            <a:schemeClr val="dk1"/>
                          </a:solidFill>
                        </a:rPr>
                        <a:t>£ 2000</a:t>
                      </a:r>
                      <a:endParaRPr sz="1200">
                        <a:solidFill>
                          <a:schemeClr val="dk1"/>
                        </a:solidFill>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6"/>
                  </a:ext>
                </a:extLst>
              </a:tr>
              <a:tr h="320106">
                <a:tc>
                  <a:txBody>
                    <a:bodyPr/>
                    <a:lstStyle/>
                    <a:p>
                      <a:pPr marL="0" marR="0" lvl="0" indent="0" algn="ctr" rtl="0">
                        <a:lnSpc>
                          <a:spcPct val="150000"/>
                        </a:lnSpc>
                        <a:spcBef>
                          <a:spcPts val="0"/>
                        </a:spcBef>
                        <a:spcAft>
                          <a:spcPts val="0"/>
                        </a:spcAft>
                        <a:buClr>
                          <a:srgbClr val="000000"/>
                        </a:buClr>
                        <a:buSzPts val="1200"/>
                        <a:buFont typeface="Arial"/>
                        <a:buNone/>
                      </a:pPr>
                      <a:r>
                        <a:rPr lang="en-GB" sz="1200" i="1" u="none" strike="noStrike" cap="none" dirty="0"/>
                        <a:t>Total costs</a:t>
                      </a:r>
                      <a:endParaRPr sz="1200" i="1" u="none" strike="noStrike" cap="none" dirty="0"/>
                    </a:p>
                  </a:txBody>
                  <a:tcPr marL="63500" marR="63500" marT="63500" marB="63500">
                    <a:lnR w="12700" cap="flat" cmpd="sng">
                      <a:solidFill>
                        <a:srgbClr val="000000"/>
                      </a:solidFill>
                      <a:prstDash val="solid"/>
                      <a:round/>
                      <a:headEnd type="none" w="sm" len="sm"/>
                      <a:tailEnd type="none" w="sm" len="sm"/>
                    </a:lnR>
                  </a:tcPr>
                </a:tc>
                <a:tc>
                  <a:txBody>
                    <a:bodyPr/>
                    <a:lstStyle/>
                    <a:p>
                      <a:pPr marL="0" lvl="0" indent="0" algn="ctr" rtl="0">
                        <a:lnSpc>
                          <a:spcPct val="150000"/>
                        </a:lnSpc>
                        <a:spcBef>
                          <a:spcPts val="0"/>
                        </a:spcBef>
                        <a:spcAft>
                          <a:spcPts val="0"/>
                        </a:spcAft>
                        <a:buNone/>
                      </a:pPr>
                      <a:r>
                        <a:rPr lang="en-GB" sz="1200" dirty="0">
                          <a:solidFill>
                            <a:schemeClr val="dk1"/>
                          </a:solidFill>
                        </a:rPr>
                        <a:t>£</a:t>
                      </a:r>
                      <a:r>
                        <a:rPr lang="en-GB" sz="1200" i="1" dirty="0">
                          <a:solidFill>
                            <a:schemeClr val="dk1"/>
                          </a:solidFill>
                        </a:rPr>
                        <a:t>15000</a:t>
                      </a:r>
                      <a:endParaRPr sz="1200" i="1" dirty="0">
                        <a:solidFill>
                          <a:schemeClr val="dk1"/>
                        </a:solidFill>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7"/>
                  </a:ext>
                </a:extLst>
              </a:tr>
            </a:tbl>
          </a:graphicData>
        </a:graphic>
      </p:graphicFrame>
      <p:sp>
        <p:nvSpPr>
          <p:cNvPr id="146" name="Google Shape;146;p8"/>
          <p:cNvSpPr txBox="1"/>
          <p:nvPr/>
        </p:nvSpPr>
        <p:spPr>
          <a:xfrm>
            <a:off x="3171675" y="4173925"/>
            <a:ext cx="3000000" cy="6465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200"/>
              <a:buFont typeface="Arial"/>
              <a:buNone/>
            </a:pPr>
            <a:r>
              <a:rPr lang="en-GB" sz="1200" b="1" i="1" u="none" strike="noStrike" cap="none">
                <a:solidFill>
                  <a:schemeClr val="dk1"/>
                </a:solidFill>
                <a:latin typeface="Arial"/>
                <a:ea typeface="Arial"/>
                <a:cs typeface="Arial"/>
                <a:sym typeface="Arial"/>
              </a:rPr>
              <a:t>Table 2: Financial planning</a:t>
            </a:r>
            <a:endParaRPr sz="1200" b="1" i="1" u="none" strike="noStrike" cap="none">
              <a:solidFill>
                <a:schemeClr val="dk1"/>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1200"/>
              <a:buFont typeface="Arial"/>
              <a:buNone/>
            </a:pPr>
            <a:r>
              <a:rPr lang="en-GB" sz="1200" b="0" i="0" u="none" strike="noStrike" cap="none">
                <a:solidFill>
                  <a:schemeClr val="dk1"/>
                </a:solidFill>
                <a:latin typeface="Arial"/>
                <a:ea typeface="Arial"/>
                <a:cs typeface="Arial"/>
                <a:sym typeface="Arial"/>
              </a:rPr>
              <a:t>(Source: Author)</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9"/>
          <p:cNvSpPr txBox="1">
            <a:spLocks noGrp="1"/>
          </p:cNvSpPr>
          <p:nvPr>
            <p:ph type="title"/>
          </p:nvPr>
        </p:nvSpPr>
        <p:spPr>
          <a:xfrm>
            <a:off x="2413925" y="244175"/>
            <a:ext cx="6680100" cy="5727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00000"/>
              </a:lnSpc>
              <a:spcBef>
                <a:spcPts val="0"/>
              </a:spcBef>
              <a:spcAft>
                <a:spcPts val="0"/>
              </a:spcAft>
              <a:buSzPct val="111111"/>
              <a:buNone/>
            </a:pPr>
            <a:r>
              <a:rPr lang="en-GB" b="1"/>
              <a:t>Marketing and sales strategy</a:t>
            </a:r>
            <a:endParaRPr b="1"/>
          </a:p>
        </p:txBody>
      </p:sp>
      <p:graphicFrame>
        <p:nvGraphicFramePr>
          <p:cNvPr id="152" name="Google Shape;152;p9"/>
          <p:cNvGraphicFramePr/>
          <p:nvPr>
            <p:extLst>
              <p:ext uri="{D42A27DB-BD31-4B8C-83A1-F6EECF244321}">
                <p14:modId xmlns:p14="http://schemas.microsoft.com/office/powerpoint/2010/main" val="1596492918"/>
              </p:ext>
            </p:extLst>
          </p:nvPr>
        </p:nvGraphicFramePr>
        <p:xfrm>
          <a:off x="2994000" y="1002713"/>
          <a:ext cx="5936175" cy="3233520"/>
        </p:xfrm>
        <a:graphic>
          <a:graphicData uri="http://schemas.openxmlformats.org/drawingml/2006/table">
            <a:tbl>
              <a:tblPr>
                <a:noFill/>
                <a:tableStyleId>{376581BC-A99B-4977-820B-79E07724BB23}</a:tableStyleId>
              </a:tblPr>
              <a:tblGrid>
                <a:gridCol w="1305925">
                  <a:extLst>
                    <a:ext uri="{9D8B030D-6E8A-4147-A177-3AD203B41FA5}">
                      <a16:colId xmlns:a16="http://schemas.microsoft.com/office/drawing/2014/main" val="20000"/>
                    </a:ext>
                  </a:extLst>
                </a:gridCol>
                <a:gridCol w="4630250">
                  <a:extLst>
                    <a:ext uri="{9D8B030D-6E8A-4147-A177-3AD203B41FA5}">
                      <a16:colId xmlns:a16="http://schemas.microsoft.com/office/drawing/2014/main" val="20001"/>
                    </a:ext>
                  </a:extLst>
                </a:gridCol>
              </a:tblGrid>
              <a:tr h="303325">
                <a:tc>
                  <a:txBody>
                    <a:bodyPr/>
                    <a:lstStyle/>
                    <a:p>
                      <a:pPr marL="0" marR="0" lvl="0" indent="0" algn="ctr" rtl="0">
                        <a:lnSpc>
                          <a:spcPct val="100000"/>
                        </a:lnSpc>
                        <a:spcBef>
                          <a:spcPts val="0"/>
                        </a:spcBef>
                        <a:spcAft>
                          <a:spcPts val="0"/>
                        </a:spcAft>
                        <a:buClr>
                          <a:srgbClr val="000000"/>
                        </a:buClr>
                        <a:buSzPts val="1200"/>
                        <a:buFont typeface="Arial"/>
                        <a:buNone/>
                      </a:pPr>
                      <a:r>
                        <a:rPr lang="en-GB" sz="1200" b="1" i="1" u="none" strike="noStrike" cap="none"/>
                        <a:t>Factors</a:t>
                      </a:r>
                      <a:endParaRPr sz="1200" b="1" i="1" u="none" strike="noStrike" cap="none"/>
                    </a:p>
                  </a:txBody>
                  <a:tcPr marL="63500" marR="63500" marT="63500" marB="63500"/>
                </a:tc>
                <a:tc>
                  <a:txBody>
                    <a:bodyPr/>
                    <a:lstStyle/>
                    <a:p>
                      <a:pPr marL="0" marR="0" lvl="0" indent="0" algn="ctr" rtl="0">
                        <a:lnSpc>
                          <a:spcPct val="100000"/>
                        </a:lnSpc>
                        <a:spcBef>
                          <a:spcPts val="0"/>
                        </a:spcBef>
                        <a:spcAft>
                          <a:spcPts val="0"/>
                        </a:spcAft>
                        <a:buClr>
                          <a:srgbClr val="000000"/>
                        </a:buClr>
                        <a:buSzPts val="1200"/>
                        <a:buFont typeface="Arial"/>
                        <a:buNone/>
                      </a:pPr>
                      <a:r>
                        <a:rPr lang="en-GB" sz="1200" b="1" i="1" u="none" strike="noStrike" cap="none"/>
                        <a:t>Description</a:t>
                      </a:r>
                      <a:endParaRPr sz="1200" b="1" i="1" u="none" strike="noStrike" cap="none"/>
                    </a:p>
                  </a:txBody>
                  <a:tcPr marL="63500" marR="63500" marT="63500" marB="63500"/>
                </a:tc>
                <a:extLst>
                  <a:ext uri="{0D108BD9-81ED-4DB2-BD59-A6C34878D82A}">
                    <a16:rowId xmlns:a16="http://schemas.microsoft.com/office/drawing/2014/main" val="10000"/>
                  </a:ext>
                </a:extLst>
              </a:tr>
              <a:tr h="669175">
                <a:tc>
                  <a:txBody>
                    <a:bodyPr/>
                    <a:lstStyle/>
                    <a:p>
                      <a:pPr marL="0" marR="0" lvl="0" indent="0" algn="just" rtl="0">
                        <a:lnSpc>
                          <a:spcPct val="150000"/>
                        </a:lnSpc>
                        <a:spcBef>
                          <a:spcPts val="0"/>
                        </a:spcBef>
                        <a:spcAft>
                          <a:spcPts val="0"/>
                        </a:spcAft>
                        <a:buClr>
                          <a:srgbClr val="000000"/>
                        </a:buClr>
                        <a:buSzPts val="1200"/>
                        <a:buFont typeface="Arial"/>
                        <a:buNone/>
                      </a:pPr>
                      <a:r>
                        <a:rPr lang="en-GB" sz="1200" u="none" strike="noStrike" cap="none"/>
                        <a:t>Product</a:t>
                      </a:r>
                      <a:endParaRPr sz="1200" u="none" strike="noStrike" cap="none"/>
                    </a:p>
                  </a:txBody>
                  <a:tcPr marL="63500" marR="63500" marT="63500" marB="63500"/>
                </a:tc>
                <a:tc>
                  <a:txBody>
                    <a:bodyPr/>
                    <a:lstStyle/>
                    <a:p>
                      <a:pPr marL="0" marR="0" lvl="0" indent="0" algn="just" rtl="0">
                        <a:lnSpc>
                          <a:spcPct val="150000"/>
                        </a:lnSpc>
                        <a:spcBef>
                          <a:spcPts val="0"/>
                        </a:spcBef>
                        <a:spcAft>
                          <a:spcPts val="0"/>
                        </a:spcAft>
                        <a:buClr>
                          <a:srgbClr val="000000"/>
                        </a:buClr>
                        <a:buSzPts val="1200"/>
                        <a:buFont typeface="Arial"/>
                        <a:buNone/>
                      </a:pPr>
                      <a:r>
                        <a:rPr lang="en-GB" sz="1200" u="none" strike="noStrike" cap="none"/>
                        <a:t>Innovative Mobile Covers with Inbuilt Power Bank and Solar Panels are the key product</a:t>
                      </a:r>
                      <a:endParaRPr sz="1200" u="none" strike="noStrike" cap="none"/>
                    </a:p>
                  </a:txBody>
                  <a:tcPr marL="63500" marR="63500" marT="63500" marB="63500"/>
                </a:tc>
                <a:extLst>
                  <a:ext uri="{0D108BD9-81ED-4DB2-BD59-A6C34878D82A}">
                    <a16:rowId xmlns:a16="http://schemas.microsoft.com/office/drawing/2014/main" val="10001"/>
                  </a:ext>
                </a:extLst>
              </a:tr>
              <a:tr h="669175">
                <a:tc>
                  <a:txBody>
                    <a:bodyPr/>
                    <a:lstStyle/>
                    <a:p>
                      <a:pPr marL="0" marR="0" lvl="0" indent="0" algn="just" rtl="0">
                        <a:lnSpc>
                          <a:spcPct val="150000"/>
                        </a:lnSpc>
                        <a:spcBef>
                          <a:spcPts val="0"/>
                        </a:spcBef>
                        <a:spcAft>
                          <a:spcPts val="0"/>
                        </a:spcAft>
                        <a:buClr>
                          <a:srgbClr val="000000"/>
                        </a:buClr>
                        <a:buSzPts val="1200"/>
                        <a:buFont typeface="Arial"/>
                        <a:buNone/>
                      </a:pPr>
                      <a:r>
                        <a:rPr lang="en-GB" sz="1200" u="none" strike="noStrike" cap="none"/>
                        <a:t>Price</a:t>
                      </a:r>
                      <a:endParaRPr sz="1200" u="none" strike="noStrike" cap="none"/>
                    </a:p>
                  </a:txBody>
                  <a:tcPr marL="63500" marR="63500" marT="63500" marB="63500"/>
                </a:tc>
                <a:tc>
                  <a:txBody>
                    <a:bodyPr/>
                    <a:lstStyle/>
                    <a:p>
                      <a:pPr marL="0" marR="0" lvl="0" indent="0" algn="just" rtl="0">
                        <a:lnSpc>
                          <a:spcPct val="150000"/>
                        </a:lnSpc>
                        <a:spcBef>
                          <a:spcPts val="0"/>
                        </a:spcBef>
                        <a:spcAft>
                          <a:spcPts val="0"/>
                        </a:spcAft>
                        <a:buClr>
                          <a:srgbClr val="000000"/>
                        </a:buClr>
                        <a:buSzPts val="1200"/>
                        <a:buFont typeface="Arial"/>
                        <a:buNone/>
                      </a:pPr>
                      <a:r>
                        <a:rPr lang="en-GB" sz="1200" u="none" strike="noStrike" cap="none" dirty="0"/>
                        <a:t>The competitive pricing strategy is going to be followed. The price will b</a:t>
                      </a:r>
                      <a:r>
                        <a:rPr lang="en-GB" sz="1200" u="none" strike="noStrike" cap="none" dirty="0">
                          <a:solidFill>
                            <a:schemeClr val="dk1"/>
                          </a:solidFill>
                        </a:rPr>
                        <a:t>e </a:t>
                      </a:r>
                      <a:r>
                        <a:rPr lang="en-GB" sz="1200" dirty="0">
                          <a:solidFill>
                            <a:schemeClr val="dk1"/>
                          </a:solidFill>
                        </a:rPr>
                        <a:t>£35</a:t>
                      </a:r>
                      <a:r>
                        <a:rPr lang="en-GB" sz="1200" u="none" strike="noStrike" cap="none" dirty="0">
                          <a:solidFill>
                            <a:schemeClr val="dk1"/>
                          </a:solidFill>
                        </a:rPr>
                        <a:t>.</a:t>
                      </a:r>
                      <a:endParaRPr sz="1200" u="none" strike="noStrike" cap="none" dirty="0">
                        <a:solidFill>
                          <a:schemeClr val="dk1"/>
                        </a:solidFill>
                      </a:endParaRPr>
                    </a:p>
                  </a:txBody>
                  <a:tcPr marL="63500" marR="63500" marT="63500" marB="63500"/>
                </a:tc>
                <a:extLst>
                  <a:ext uri="{0D108BD9-81ED-4DB2-BD59-A6C34878D82A}">
                    <a16:rowId xmlns:a16="http://schemas.microsoft.com/office/drawing/2014/main" val="10002"/>
                  </a:ext>
                </a:extLst>
              </a:tr>
              <a:tr h="669175">
                <a:tc>
                  <a:txBody>
                    <a:bodyPr/>
                    <a:lstStyle/>
                    <a:p>
                      <a:pPr marL="0" marR="0" lvl="0" indent="0" algn="just" rtl="0">
                        <a:lnSpc>
                          <a:spcPct val="150000"/>
                        </a:lnSpc>
                        <a:spcBef>
                          <a:spcPts val="0"/>
                        </a:spcBef>
                        <a:spcAft>
                          <a:spcPts val="0"/>
                        </a:spcAft>
                        <a:buClr>
                          <a:srgbClr val="000000"/>
                        </a:buClr>
                        <a:buSzPts val="1200"/>
                        <a:buFont typeface="Arial"/>
                        <a:buNone/>
                      </a:pPr>
                      <a:r>
                        <a:rPr lang="en-GB" sz="1200" u="none" strike="noStrike" cap="none"/>
                        <a:t>Place</a:t>
                      </a:r>
                      <a:endParaRPr sz="1200" u="none" strike="noStrike" cap="none"/>
                    </a:p>
                  </a:txBody>
                  <a:tcPr marL="63500" marR="63500" marT="63500" marB="63500"/>
                </a:tc>
                <a:tc>
                  <a:txBody>
                    <a:bodyPr/>
                    <a:lstStyle/>
                    <a:p>
                      <a:pPr marL="0" marR="0" lvl="0" indent="0" algn="just" rtl="0">
                        <a:lnSpc>
                          <a:spcPct val="150000"/>
                        </a:lnSpc>
                        <a:spcBef>
                          <a:spcPts val="0"/>
                        </a:spcBef>
                        <a:spcAft>
                          <a:spcPts val="0"/>
                        </a:spcAft>
                        <a:buClr>
                          <a:srgbClr val="000000"/>
                        </a:buClr>
                        <a:buSzPts val="1200"/>
                        <a:buFont typeface="Arial"/>
                        <a:buNone/>
                      </a:pPr>
                      <a:r>
                        <a:rPr lang="en-GB" sz="1200" u="none" strike="noStrike" cap="none"/>
                        <a:t>Since the installation rate of solar PV is high in China, the US, Japan, and Germany, therefore, the market of these countries will be chosen</a:t>
                      </a:r>
                      <a:endParaRPr sz="1200" u="none" strike="noStrike" cap="none"/>
                    </a:p>
                  </a:txBody>
                  <a:tcPr marL="63500" marR="63500" marT="63500" marB="63500"/>
                </a:tc>
                <a:extLst>
                  <a:ext uri="{0D108BD9-81ED-4DB2-BD59-A6C34878D82A}">
                    <a16:rowId xmlns:a16="http://schemas.microsoft.com/office/drawing/2014/main" val="10003"/>
                  </a:ext>
                </a:extLst>
              </a:tr>
              <a:tr h="669175">
                <a:tc>
                  <a:txBody>
                    <a:bodyPr/>
                    <a:lstStyle/>
                    <a:p>
                      <a:pPr marL="0" marR="0" lvl="0" indent="0" algn="just" rtl="0">
                        <a:lnSpc>
                          <a:spcPct val="150000"/>
                        </a:lnSpc>
                        <a:spcBef>
                          <a:spcPts val="0"/>
                        </a:spcBef>
                        <a:spcAft>
                          <a:spcPts val="0"/>
                        </a:spcAft>
                        <a:buClr>
                          <a:srgbClr val="000000"/>
                        </a:buClr>
                        <a:buSzPts val="1200"/>
                        <a:buFont typeface="Arial"/>
                        <a:buNone/>
                      </a:pPr>
                      <a:r>
                        <a:rPr lang="en-GB" sz="1200" u="none" strike="noStrike" cap="none"/>
                        <a:t>Promotion</a:t>
                      </a:r>
                      <a:endParaRPr sz="1200" u="none" strike="noStrike" cap="none"/>
                    </a:p>
                  </a:txBody>
                  <a:tcPr marL="63500" marR="63500" marT="63500" marB="63500"/>
                </a:tc>
                <a:tc>
                  <a:txBody>
                    <a:bodyPr/>
                    <a:lstStyle/>
                    <a:p>
                      <a:pPr marL="0" marR="0" lvl="0" indent="0" algn="just" rtl="0">
                        <a:lnSpc>
                          <a:spcPct val="150000"/>
                        </a:lnSpc>
                        <a:spcBef>
                          <a:spcPts val="0"/>
                        </a:spcBef>
                        <a:spcAft>
                          <a:spcPts val="0"/>
                        </a:spcAft>
                        <a:buClr>
                          <a:srgbClr val="000000"/>
                        </a:buClr>
                        <a:buSzPts val="1200"/>
                        <a:buFont typeface="Arial"/>
                        <a:buNone/>
                      </a:pPr>
                      <a:r>
                        <a:rPr lang="en-GB" sz="1200" u="none" strike="noStrike" cap="none" dirty="0"/>
                        <a:t>The social media marketing strategy will be used for the promotion of this sustainable product.</a:t>
                      </a:r>
                      <a:endParaRPr sz="1200" u="none" strike="noStrike" cap="none" dirty="0"/>
                    </a:p>
                  </a:txBody>
                  <a:tcPr marL="63500" marR="63500" marT="63500" marB="63500"/>
                </a:tc>
                <a:extLst>
                  <a:ext uri="{0D108BD9-81ED-4DB2-BD59-A6C34878D82A}">
                    <a16:rowId xmlns:a16="http://schemas.microsoft.com/office/drawing/2014/main" val="10004"/>
                  </a:ext>
                </a:extLst>
              </a:tr>
            </a:tbl>
          </a:graphicData>
        </a:graphic>
      </p:graphicFrame>
      <p:sp>
        <p:nvSpPr>
          <p:cNvPr id="153" name="Google Shape;153;p9"/>
          <p:cNvSpPr txBox="1"/>
          <p:nvPr/>
        </p:nvSpPr>
        <p:spPr>
          <a:xfrm>
            <a:off x="4299925" y="4435525"/>
            <a:ext cx="3000000" cy="6465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200"/>
              <a:buFont typeface="Arial"/>
              <a:buNone/>
            </a:pPr>
            <a:r>
              <a:rPr lang="en-GB" sz="1200" b="1" i="1" u="none" strike="noStrike" cap="none">
                <a:solidFill>
                  <a:schemeClr val="dk1"/>
                </a:solidFill>
                <a:latin typeface="Arial"/>
                <a:ea typeface="Arial"/>
                <a:cs typeface="Arial"/>
                <a:sym typeface="Arial"/>
              </a:rPr>
              <a:t>Table 3: 4Ps of the marketing mix</a:t>
            </a:r>
            <a:endParaRPr sz="1200" b="1" i="1" u="none" strike="noStrike" cap="none">
              <a:solidFill>
                <a:schemeClr val="dk1"/>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1200"/>
              <a:buFont typeface="Arial"/>
              <a:buNone/>
            </a:pPr>
            <a:r>
              <a:rPr lang="en-GB" sz="1200" b="0" i="0" u="none" strike="noStrike" cap="none">
                <a:solidFill>
                  <a:schemeClr val="dk1"/>
                </a:solidFill>
                <a:latin typeface="Arial"/>
                <a:ea typeface="Arial"/>
                <a:cs typeface="Arial"/>
                <a:sym typeface="Arial"/>
              </a:rPr>
              <a:t>(Source: Author)</a:t>
            </a:r>
            <a:endParaRPr sz="1400" b="0" i="0" u="none" strike="noStrike" cap="none">
              <a:solidFill>
                <a:srgbClr val="000000"/>
              </a:solidFill>
              <a:latin typeface="Arial"/>
              <a:ea typeface="Arial"/>
              <a:cs typeface="Arial"/>
              <a:sym typeface="Arial"/>
            </a:endParaRPr>
          </a:p>
        </p:txBody>
      </p:sp>
      <p:pic>
        <p:nvPicPr>
          <p:cNvPr id="154" name="Google Shape;154;p9"/>
          <p:cNvPicPr preferRelativeResize="0"/>
          <p:nvPr/>
        </p:nvPicPr>
        <p:blipFill rotWithShape="1">
          <a:blip r:embed="rId3">
            <a:alphaModFix/>
          </a:blip>
          <a:srcRect/>
          <a:stretch/>
        </p:blipFill>
        <p:spPr>
          <a:xfrm>
            <a:off x="236150" y="1619225"/>
            <a:ext cx="2563565" cy="1607824"/>
          </a:xfrm>
          <a:prstGeom prst="rect">
            <a:avLst/>
          </a:prstGeom>
          <a:noFill/>
          <a:ln>
            <a:noFill/>
          </a:ln>
        </p:spPr>
      </p:pic>
      <p:sp>
        <p:nvSpPr>
          <p:cNvPr id="155" name="Google Shape;155;p9"/>
          <p:cNvSpPr txBox="1"/>
          <p:nvPr/>
        </p:nvSpPr>
        <p:spPr>
          <a:xfrm>
            <a:off x="154798" y="3512125"/>
            <a:ext cx="2563500" cy="9234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1200"/>
              <a:buFont typeface="Arial"/>
              <a:buNone/>
            </a:pPr>
            <a:r>
              <a:rPr lang="en-GB" sz="1200" b="1" i="1" u="none" strike="noStrike" cap="none">
                <a:solidFill>
                  <a:schemeClr val="dk1"/>
                </a:solidFill>
                <a:latin typeface="Arial"/>
                <a:ea typeface="Arial"/>
                <a:cs typeface="Arial"/>
                <a:sym typeface="Arial"/>
              </a:rPr>
              <a:t>Figure </a:t>
            </a:r>
            <a:r>
              <a:rPr lang="en-GB" sz="1200" b="1" i="1">
                <a:solidFill>
                  <a:schemeClr val="dk1"/>
                </a:solidFill>
              </a:rPr>
              <a:t>3</a:t>
            </a:r>
            <a:r>
              <a:rPr lang="en-GB" sz="1200" b="1" i="1" u="none" strike="noStrike" cap="none">
                <a:solidFill>
                  <a:schemeClr val="dk1"/>
                </a:solidFill>
                <a:latin typeface="Arial"/>
                <a:ea typeface="Arial"/>
                <a:cs typeface="Arial"/>
                <a:sym typeface="Arial"/>
              </a:rPr>
              <a:t>: Demand for solar PV energy globally from 2015-2024</a:t>
            </a:r>
            <a:endParaRPr sz="1200" b="1" i="1" u="none" strike="noStrike" cap="none">
              <a:solidFill>
                <a:schemeClr val="dk1"/>
              </a:solidFill>
              <a:latin typeface="Arial"/>
              <a:ea typeface="Arial"/>
              <a:cs typeface="Arial"/>
              <a:sym typeface="Arial"/>
            </a:endParaRPr>
          </a:p>
          <a:p>
            <a:pPr marL="0" marR="0" lvl="0" indent="0" algn="ctr" rtl="0">
              <a:lnSpc>
                <a:spcPct val="150000"/>
              </a:lnSpc>
              <a:spcBef>
                <a:spcPts val="0"/>
              </a:spcBef>
              <a:spcAft>
                <a:spcPts val="0"/>
              </a:spcAft>
              <a:buClr>
                <a:srgbClr val="000000"/>
              </a:buClr>
              <a:buSzPts val="1200"/>
              <a:buFont typeface="Arial"/>
              <a:buNone/>
            </a:pPr>
            <a:r>
              <a:rPr lang="en-GB" sz="1200" b="0" i="0" u="none" strike="noStrike" cap="none">
                <a:solidFill>
                  <a:schemeClr val="dk1"/>
                </a:solidFill>
                <a:latin typeface="Arial"/>
                <a:ea typeface="Arial"/>
                <a:cs typeface="Arial"/>
                <a:sym typeface="Arial"/>
              </a:rPr>
              <a:t>(Source: Fernández, 2023)</a:t>
            </a:r>
            <a:endParaRPr sz="1200" b="0" i="0" u="none" strike="noStrike" cap="none">
              <a:solidFill>
                <a:schemeClr val="dk1"/>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10"/>
          <p:cNvSpPr txBox="1">
            <a:spLocks noGrp="1"/>
          </p:cNvSpPr>
          <p:nvPr>
            <p:ph type="title"/>
          </p:nvPr>
        </p:nvSpPr>
        <p:spPr>
          <a:xfrm>
            <a:off x="312850" y="1069200"/>
            <a:ext cx="3942600" cy="3005100"/>
          </a:xfrm>
          <a:prstGeom prst="rect">
            <a:avLst/>
          </a:prstGeom>
          <a:noFill/>
          <a:ln>
            <a:noFill/>
          </a:ln>
        </p:spPr>
        <p:txBody>
          <a:bodyPr spcFirstLastPara="1" wrap="square" lIns="91425" tIns="91425" rIns="91425" bIns="91425" anchor="ctr" anchorCtr="0">
            <a:normAutofit/>
          </a:bodyPr>
          <a:lstStyle/>
          <a:p>
            <a:pPr marL="0" lvl="0" indent="0" algn="ctr" rtl="0">
              <a:lnSpc>
                <a:spcPct val="100000"/>
              </a:lnSpc>
              <a:spcBef>
                <a:spcPts val="0"/>
              </a:spcBef>
              <a:spcAft>
                <a:spcPts val="0"/>
              </a:spcAft>
              <a:buSzPts val="3000"/>
              <a:buNone/>
            </a:pPr>
            <a:r>
              <a:rPr lang="en-GB" sz="2500" b="1"/>
              <a:t>Conclusion</a:t>
            </a:r>
            <a:endParaRPr sz="2500" b="1"/>
          </a:p>
        </p:txBody>
      </p:sp>
      <p:sp>
        <p:nvSpPr>
          <p:cNvPr id="161" name="Google Shape;161;p10"/>
          <p:cNvSpPr txBox="1">
            <a:spLocks noGrp="1"/>
          </p:cNvSpPr>
          <p:nvPr>
            <p:ph type="body" idx="1"/>
          </p:nvPr>
        </p:nvSpPr>
        <p:spPr>
          <a:xfrm>
            <a:off x="4891175" y="1069200"/>
            <a:ext cx="3942600" cy="3005100"/>
          </a:xfrm>
          <a:prstGeom prst="rect">
            <a:avLst/>
          </a:prstGeom>
          <a:noFill/>
          <a:ln>
            <a:noFill/>
          </a:ln>
        </p:spPr>
        <p:txBody>
          <a:bodyPr spcFirstLastPara="1" wrap="square" lIns="91425" tIns="91425" rIns="91425" bIns="91425" anchor="ctr" anchorCtr="0">
            <a:normAutofit fontScale="92500"/>
          </a:bodyPr>
          <a:lstStyle/>
          <a:p>
            <a:pPr marL="0" lvl="0" indent="0" algn="l" rtl="0">
              <a:lnSpc>
                <a:spcPct val="115000"/>
              </a:lnSpc>
              <a:spcBef>
                <a:spcPts val="0"/>
              </a:spcBef>
              <a:spcAft>
                <a:spcPts val="0"/>
              </a:spcAft>
              <a:buSzPct val="108108"/>
              <a:buNone/>
            </a:pPr>
            <a:r>
              <a:rPr lang="en-GB"/>
              <a:t>Our Commitment to Sustainable Mobile Solutions</a:t>
            </a:r>
            <a:endParaRPr/>
          </a:p>
          <a:p>
            <a:pPr marL="0" lvl="0" indent="0" algn="l" rtl="0">
              <a:lnSpc>
                <a:spcPct val="115000"/>
              </a:lnSpc>
              <a:spcBef>
                <a:spcPts val="1600"/>
              </a:spcBef>
              <a:spcAft>
                <a:spcPts val="0"/>
              </a:spcAft>
              <a:buSzPct val="108108"/>
              <a:buNone/>
            </a:pPr>
            <a:r>
              <a:rPr lang="en-GB"/>
              <a:t>•	Our unique mobile covers offer a compelling solution to the growing demand for both portable power and eco-friendly mobile accessories.</a:t>
            </a:r>
            <a:endParaRPr/>
          </a:p>
          <a:p>
            <a:pPr marL="0" lvl="0" indent="0" algn="l" rtl="0">
              <a:lnSpc>
                <a:spcPct val="115000"/>
              </a:lnSpc>
              <a:spcBef>
                <a:spcPts val="1600"/>
              </a:spcBef>
              <a:spcAft>
                <a:spcPts val="0"/>
              </a:spcAft>
              <a:buSzPct val="108108"/>
              <a:buNone/>
            </a:pPr>
            <a:r>
              <a:rPr lang="en-GB"/>
              <a:t>•	We are committed to providing our customers with innovative, stylish, and sustainable products that enhance their mobile experience while minimizing the environmental impact.</a:t>
            </a:r>
            <a:endParaRPr/>
          </a:p>
          <a:p>
            <a:pPr marL="0" lvl="0" indent="0" algn="l" rtl="0">
              <a:lnSpc>
                <a:spcPct val="115000"/>
              </a:lnSpc>
              <a:spcBef>
                <a:spcPts val="1600"/>
              </a:spcBef>
              <a:spcAft>
                <a:spcPts val="1600"/>
              </a:spcAft>
              <a:buSzPct val="108108"/>
              <a:buNone/>
            </a:pP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CCCCCC"/>
        </a:solidFill>
        <a:effectLst/>
      </p:bgPr>
    </p:bg>
    <p:spTree>
      <p:nvGrpSpPr>
        <p:cNvPr id="1" name="Shape 165"/>
        <p:cNvGrpSpPr/>
        <p:nvPr/>
      </p:nvGrpSpPr>
      <p:grpSpPr>
        <a:xfrm>
          <a:off x="0" y="0"/>
          <a:ext cx="0" cy="0"/>
          <a:chOff x="0" y="0"/>
          <a:chExt cx="0" cy="0"/>
        </a:xfrm>
      </p:grpSpPr>
      <p:sp>
        <p:nvSpPr>
          <p:cNvPr id="166" name="Google Shape;166;g2637c171ae6_0_18"/>
          <p:cNvSpPr txBox="1">
            <a:spLocks noGrp="1"/>
          </p:cNvSpPr>
          <p:nvPr>
            <p:ph type="title"/>
          </p:nvPr>
        </p:nvSpPr>
        <p:spPr>
          <a:xfrm>
            <a:off x="312850" y="1069200"/>
            <a:ext cx="3942600" cy="3005100"/>
          </a:xfrm>
          <a:prstGeom prst="rect">
            <a:avLst/>
          </a:prstGeom>
          <a:noFill/>
          <a:ln>
            <a:noFill/>
          </a:ln>
        </p:spPr>
        <p:txBody>
          <a:bodyPr spcFirstLastPara="1" wrap="square" lIns="91425" tIns="91425" rIns="91425" bIns="91425" anchor="ctr" anchorCtr="0">
            <a:normAutofit/>
          </a:bodyPr>
          <a:lstStyle/>
          <a:p>
            <a:pPr marL="0" lvl="0" indent="0" algn="ctr" rtl="0">
              <a:lnSpc>
                <a:spcPct val="100000"/>
              </a:lnSpc>
              <a:spcBef>
                <a:spcPts val="0"/>
              </a:spcBef>
              <a:spcAft>
                <a:spcPts val="0"/>
              </a:spcAft>
              <a:buSzPts val="3000"/>
              <a:buNone/>
            </a:pPr>
            <a:r>
              <a:rPr lang="en-GB" sz="2500" b="1" dirty="0"/>
              <a:t>References</a:t>
            </a:r>
            <a:endParaRPr sz="2500" b="1" dirty="0"/>
          </a:p>
        </p:txBody>
      </p:sp>
      <p:sp>
        <p:nvSpPr>
          <p:cNvPr id="167" name="Google Shape;167;g2637c171ae6_0_18"/>
          <p:cNvSpPr txBox="1">
            <a:spLocks noGrp="1"/>
          </p:cNvSpPr>
          <p:nvPr>
            <p:ph type="body" idx="1"/>
          </p:nvPr>
        </p:nvSpPr>
        <p:spPr>
          <a:xfrm>
            <a:off x="4572000" y="484475"/>
            <a:ext cx="4511400" cy="3760500"/>
          </a:xfrm>
          <a:prstGeom prst="rect">
            <a:avLst/>
          </a:prstGeom>
          <a:noFill/>
          <a:ln>
            <a:noFill/>
          </a:ln>
        </p:spPr>
        <p:txBody>
          <a:bodyPr spcFirstLastPara="1" wrap="square" lIns="91425" tIns="91425" rIns="91425" bIns="91425" anchor="ctr" anchorCtr="0">
            <a:noAutofit/>
          </a:bodyPr>
          <a:lstStyle/>
          <a:p>
            <a:pPr marL="0" lvl="0" indent="0" algn="just" rtl="0">
              <a:lnSpc>
                <a:spcPct val="150000"/>
              </a:lnSpc>
              <a:spcBef>
                <a:spcPts val="0"/>
              </a:spcBef>
              <a:spcAft>
                <a:spcPts val="0"/>
              </a:spcAft>
              <a:buClr>
                <a:schemeClr val="dk1"/>
              </a:buClr>
              <a:buSzPts val="1100"/>
              <a:buFont typeface="Arial"/>
              <a:buNone/>
            </a:pPr>
            <a:r>
              <a:rPr lang="en-GB" sz="600" dirty="0" err="1">
                <a:solidFill>
                  <a:schemeClr val="lt1"/>
                </a:solidFill>
              </a:rPr>
              <a:t>Banihani</a:t>
            </a:r>
            <a:r>
              <a:rPr lang="en-GB" sz="600" dirty="0">
                <a:solidFill>
                  <a:schemeClr val="lt1"/>
                </a:solidFill>
              </a:rPr>
              <a:t>, L. (2020) ‘A Study of Financial Planning and Investment of Individual’.</a:t>
            </a:r>
            <a:endParaRPr sz="600" dirty="0">
              <a:solidFill>
                <a:schemeClr val="lt1"/>
              </a:solidFill>
            </a:endParaRPr>
          </a:p>
          <a:p>
            <a:pPr marL="0" lvl="0" indent="0" algn="just" rtl="0">
              <a:lnSpc>
                <a:spcPct val="150000"/>
              </a:lnSpc>
              <a:spcBef>
                <a:spcPts val="1200"/>
              </a:spcBef>
              <a:spcAft>
                <a:spcPts val="0"/>
              </a:spcAft>
              <a:buClr>
                <a:schemeClr val="dk1"/>
              </a:buClr>
              <a:buSzPts val="1100"/>
              <a:buFont typeface="Arial"/>
              <a:buNone/>
            </a:pPr>
            <a:r>
              <a:rPr lang="en-GB" sz="600" dirty="0">
                <a:solidFill>
                  <a:schemeClr val="lt1"/>
                </a:solidFill>
              </a:rPr>
              <a:t>Bogan, V. L., </a:t>
            </a:r>
            <a:r>
              <a:rPr lang="en-GB" sz="600" dirty="0" err="1">
                <a:solidFill>
                  <a:schemeClr val="lt1"/>
                </a:solidFill>
              </a:rPr>
              <a:t>Geczy</a:t>
            </a:r>
            <a:r>
              <a:rPr lang="en-GB" sz="600" dirty="0">
                <a:solidFill>
                  <a:schemeClr val="lt1"/>
                </a:solidFill>
              </a:rPr>
              <a:t>, C. C. and Grable, J. E. (2020) ‘Financial planning: A research agenda for the next decade’, </a:t>
            </a:r>
            <a:r>
              <a:rPr lang="en-GB" sz="600" i="1" dirty="0">
                <a:solidFill>
                  <a:schemeClr val="lt1"/>
                </a:solidFill>
              </a:rPr>
              <a:t>FINANCIAL PLANNING REVIEW</a:t>
            </a:r>
            <a:r>
              <a:rPr lang="en-GB" sz="600" dirty="0">
                <a:solidFill>
                  <a:schemeClr val="lt1"/>
                </a:solidFill>
              </a:rPr>
              <a:t>. </a:t>
            </a:r>
            <a:endParaRPr sz="600" dirty="0">
              <a:solidFill>
                <a:schemeClr val="lt1"/>
              </a:solidFill>
            </a:endParaRPr>
          </a:p>
          <a:p>
            <a:pPr marL="0" lvl="0" indent="0" algn="just" rtl="0">
              <a:lnSpc>
                <a:spcPct val="150000"/>
              </a:lnSpc>
              <a:spcBef>
                <a:spcPts val="1200"/>
              </a:spcBef>
              <a:spcAft>
                <a:spcPts val="0"/>
              </a:spcAft>
              <a:buClr>
                <a:schemeClr val="dk1"/>
              </a:buClr>
              <a:buSzPts val="1100"/>
              <a:buFont typeface="Arial"/>
              <a:buNone/>
            </a:pPr>
            <a:r>
              <a:rPr lang="en-GB" sz="600" dirty="0" err="1">
                <a:solidFill>
                  <a:schemeClr val="lt1"/>
                </a:solidFill>
              </a:rPr>
              <a:t>Laricchia</a:t>
            </a:r>
            <a:r>
              <a:rPr lang="en-GB" sz="600" dirty="0">
                <a:solidFill>
                  <a:schemeClr val="lt1"/>
                </a:solidFill>
              </a:rPr>
              <a:t>, F. (2022) </a:t>
            </a:r>
            <a:r>
              <a:rPr lang="en-GB" sz="600" i="1" dirty="0">
                <a:solidFill>
                  <a:schemeClr val="lt1"/>
                </a:solidFill>
              </a:rPr>
              <a:t>Global mobile phone accessories market revenues 2030</a:t>
            </a:r>
            <a:r>
              <a:rPr lang="en-GB" sz="600" dirty="0">
                <a:solidFill>
                  <a:schemeClr val="lt1"/>
                </a:solidFill>
              </a:rPr>
              <a:t>, </a:t>
            </a:r>
            <a:r>
              <a:rPr lang="en-GB" sz="600" i="1" dirty="0">
                <a:solidFill>
                  <a:schemeClr val="lt1"/>
                </a:solidFill>
              </a:rPr>
              <a:t>Statista</a:t>
            </a:r>
            <a:r>
              <a:rPr lang="en-GB" sz="600" dirty="0">
                <a:solidFill>
                  <a:schemeClr val="lt1"/>
                </a:solidFill>
              </a:rPr>
              <a:t>. www.statista.com. Available at: https://www.statista.com/statistics/1256273/worldwide-mobile-phone-accessories-market-revenues/ (Accessed: 12 December 2023).</a:t>
            </a:r>
            <a:endParaRPr sz="600" dirty="0">
              <a:solidFill>
                <a:schemeClr val="lt1"/>
              </a:solidFill>
            </a:endParaRPr>
          </a:p>
          <a:p>
            <a:pPr marL="0" lvl="0" indent="0" algn="just" rtl="0">
              <a:lnSpc>
                <a:spcPct val="150000"/>
              </a:lnSpc>
              <a:spcBef>
                <a:spcPts val="1200"/>
              </a:spcBef>
              <a:spcAft>
                <a:spcPts val="0"/>
              </a:spcAft>
              <a:buClr>
                <a:schemeClr val="dk1"/>
              </a:buClr>
              <a:buSzPts val="1100"/>
              <a:buFont typeface="Arial"/>
              <a:buNone/>
            </a:pPr>
            <a:r>
              <a:rPr lang="en-GB" sz="600" dirty="0">
                <a:solidFill>
                  <a:schemeClr val="lt1"/>
                </a:solidFill>
              </a:rPr>
              <a:t>Transparency Market Research (2023) </a:t>
            </a:r>
            <a:r>
              <a:rPr lang="en-GB" sz="600" i="1" dirty="0">
                <a:solidFill>
                  <a:schemeClr val="lt1"/>
                </a:solidFill>
              </a:rPr>
              <a:t>Mobile Phone Accessories Market Poised for Remarkable Growth: Forecasted to Reach US$ 469.6 Billion Worldwide by 2032 with a 6.0% CAGR, According to Transparency Market Research</a:t>
            </a:r>
            <a:r>
              <a:rPr lang="en-GB" sz="600" dirty="0">
                <a:solidFill>
                  <a:schemeClr val="lt1"/>
                </a:solidFill>
              </a:rPr>
              <a:t>, </a:t>
            </a:r>
            <a:r>
              <a:rPr lang="en-GB" sz="600" i="1" dirty="0">
                <a:solidFill>
                  <a:schemeClr val="lt1"/>
                </a:solidFill>
              </a:rPr>
              <a:t>GlobeNewswire </a:t>
            </a:r>
            <a:r>
              <a:rPr lang="en-GB" sz="600" dirty="0">
                <a:solidFill>
                  <a:schemeClr val="lt1"/>
                </a:solidFill>
              </a:rPr>
              <a:t>. www.globenewswire.com. Available at: https://www.globenewswire.com/news-release/2023/09/04/2736577/32656/en/Mobile-Phone-Accessories-Market-Poised-for-Remarkable-Growth-Forecasted-to-Reach-US-469-6-Billion-Worldwide-by-2032-with-a-6-0-CAGR-According-to-Transparency-Market-Research.html (Accessed: 11 December 2023).</a:t>
            </a:r>
            <a:endParaRPr sz="600" dirty="0">
              <a:solidFill>
                <a:schemeClr val="lt1"/>
              </a:solidFill>
            </a:endParaRPr>
          </a:p>
          <a:p>
            <a:pPr marL="0" lvl="0" indent="0" algn="just" rtl="0">
              <a:lnSpc>
                <a:spcPct val="150000"/>
              </a:lnSpc>
              <a:spcBef>
                <a:spcPts val="1200"/>
              </a:spcBef>
              <a:spcAft>
                <a:spcPts val="0"/>
              </a:spcAft>
              <a:buClr>
                <a:schemeClr val="dk1"/>
              </a:buClr>
              <a:buSzPts val="1100"/>
              <a:buFont typeface="Arial"/>
              <a:buNone/>
            </a:pPr>
            <a:r>
              <a:rPr lang="en-GB" sz="600" dirty="0" err="1">
                <a:solidFill>
                  <a:schemeClr val="lt1"/>
                </a:solidFill>
              </a:rPr>
              <a:t>Eicke</a:t>
            </a:r>
            <a:r>
              <a:rPr lang="en-GB" sz="600" dirty="0">
                <a:solidFill>
                  <a:schemeClr val="lt1"/>
                </a:solidFill>
              </a:rPr>
              <a:t>, L., </a:t>
            </a:r>
            <a:r>
              <a:rPr lang="en-GB" sz="600" dirty="0" err="1">
                <a:solidFill>
                  <a:schemeClr val="lt1"/>
                </a:solidFill>
              </a:rPr>
              <a:t>Eicke</a:t>
            </a:r>
            <a:r>
              <a:rPr lang="en-GB" sz="600" dirty="0">
                <a:solidFill>
                  <a:schemeClr val="lt1"/>
                </a:solidFill>
              </a:rPr>
              <a:t>, A. and Hafner, M. (2022) ‘Solar Power Generation’, </a:t>
            </a:r>
            <a:r>
              <a:rPr lang="en-GB" sz="600" i="1" dirty="0">
                <a:solidFill>
                  <a:schemeClr val="lt1"/>
                </a:solidFill>
              </a:rPr>
              <a:t>The Palgrave Handbook of International Energy Economics</a:t>
            </a:r>
            <a:r>
              <a:rPr lang="en-GB" sz="600" dirty="0">
                <a:solidFill>
                  <a:schemeClr val="lt1"/>
                </a:solidFill>
              </a:rPr>
              <a:t>, pp. 157–169. </a:t>
            </a:r>
            <a:r>
              <a:rPr lang="en-GB" sz="600" dirty="0" err="1">
                <a:solidFill>
                  <a:schemeClr val="lt1"/>
                </a:solidFill>
              </a:rPr>
              <a:t>doi</a:t>
            </a:r>
            <a:r>
              <a:rPr lang="en-GB" sz="600" dirty="0">
                <a:solidFill>
                  <a:schemeClr val="lt1"/>
                </a:solidFill>
              </a:rPr>
              <a:t>: https://doi.org/10.1007/978-3-030-86884-0_9.</a:t>
            </a:r>
            <a:endParaRPr sz="600" dirty="0">
              <a:solidFill>
                <a:schemeClr val="lt1"/>
              </a:solidFill>
            </a:endParaRPr>
          </a:p>
          <a:p>
            <a:pPr marL="0" lvl="0" indent="0" algn="just" rtl="0">
              <a:lnSpc>
                <a:spcPct val="150000"/>
              </a:lnSpc>
              <a:spcBef>
                <a:spcPts val="1200"/>
              </a:spcBef>
              <a:spcAft>
                <a:spcPts val="0"/>
              </a:spcAft>
              <a:buClr>
                <a:schemeClr val="dk1"/>
              </a:buClr>
              <a:buSzPts val="1100"/>
              <a:buFont typeface="Arial"/>
              <a:buNone/>
            </a:pPr>
            <a:r>
              <a:rPr lang="en-GB" sz="600" dirty="0">
                <a:solidFill>
                  <a:schemeClr val="lt1"/>
                </a:solidFill>
              </a:rPr>
              <a:t>Fernández, L. (2023) </a:t>
            </a:r>
            <a:r>
              <a:rPr lang="en-GB" sz="600" i="1" dirty="0">
                <a:solidFill>
                  <a:schemeClr val="lt1"/>
                </a:solidFill>
              </a:rPr>
              <a:t>Forecast of solar PV energy demand globally 2024 | Statista</a:t>
            </a:r>
            <a:r>
              <a:rPr lang="en-GB" sz="600" dirty="0">
                <a:solidFill>
                  <a:schemeClr val="lt1"/>
                </a:solidFill>
              </a:rPr>
              <a:t>, </a:t>
            </a:r>
            <a:r>
              <a:rPr lang="en-GB" sz="600" i="1" dirty="0">
                <a:solidFill>
                  <a:schemeClr val="lt1"/>
                </a:solidFill>
              </a:rPr>
              <a:t>Statista</a:t>
            </a:r>
            <a:r>
              <a:rPr lang="en-GB" sz="600" dirty="0">
                <a:solidFill>
                  <a:schemeClr val="lt1"/>
                </a:solidFill>
              </a:rPr>
              <a:t>. Statista. Available at: https://www.statista.com/statistics/500250/solar-photovoltaic-demand-outlook-worldwide/ (Accessed: 11 December 2023).</a:t>
            </a:r>
            <a:endParaRPr sz="600" dirty="0">
              <a:solidFill>
                <a:schemeClr val="lt1"/>
              </a:solidFill>
            </a:endParaRPr>
          </a:p>
          <a:p>
            <a:pPr marL="0" lvl="0" indent="0" algn="just" rtl="0">
              <a:lnSpc>
                <a:spcPct val="150000"/>
              </a:lnSpc>
              <a:spcBef>
                <a:spcPts val="1200"/>
              </a:spcBef>
              <a:spcAft>
                <a:spcPts val="0"/>
              </a:spcAft>
              <a:buClr>
                <a:schemeClr val="dk1"/>
              </a:buClr>
              <a:buSzPts val="1100"/>
              <a:buFont typeface="Arial"/>
              <a:buNone/>
            </a:pPr>
            <a:r>
              <a:rPr lang="en-GB" sz="600" dirty="0">
                <a:solidFill>
                  <a:schemeClr val="lt1"/>
                </a:solidFill>
              </a:rPr>
              <a:t>Franco, M. A. and </a:t>
            </a:r>
            <a:r>
              <a:rPr lang="en-GB" sz="600" dirty="0" err="1">
                <a:solidFill>
                  <a:schemeClr val="lt1"/>
                </a:solidFill>
              </a:rPr>
              <a:t>Groesser</a:t>
            </a:r>
            <a:r>
              <a:rPr lang="en-GB" sz="600" dirty="0">
                <a:solidFill>
                  <a:schemeClr val="lt1"/>
                </a:solidFill>
              </a:rPr>
              <a:t>, S. N. (2021) ‘A Systematic Literature Review of the Solar Photovoltaic Value Chain for a Circular Economy’, </a:t>
            </a:r>
            <a:r>
              <a:rPr lang="en-GB" sz="600" i="1" dirty="0">
                <a:solidFill>
                  <a:schemeClr val="lt1"/>
                </a:solidFill>
              </a:rPr>
              <a:t>Sustainability</a:t>
            </a:r>
            <a:r>
              <a:rPr lang="en-GB" sz="600" dirty="0">
                <a:solidFill>
                  <a:schemeClr val="lt1"/>
                </a:solidFill>
              </a:rPr>
              <a:t>, 13(17), p. 9615. </a:t>
            </a:r>
            <a:r>
              <a:rPr lang="en-GB" sz="600" dirty="0" err="1">
                <a:solidFill>
                  <a:schemeClr val="lt1"/>
                </a:solidFill>
              </a:rPr>
              <a:t>doi</a:t>
            </a:r>
            <a:r>
              <a:rPr lang="en-GB" sz="600" dirty="0">
                <a:solidFill>
                  <a:schemeClr val="lt1"/>
                </a:solidFill>
              </a:rPr>
              <a:t>: https://doi.org/10.3390/su13179615.</a:t>
            </a:r>
            <a:endParaRPr sz="600" dirty="0">
              <a:solidFill>
                <a:schemeClr val="lt1"/>
              </a:solidFill>
            </a:endParaRPr>
          </a:p>
          <a:p>
            <a:pPr marL="0" lvl="0" indent="0" algn="just" rtl="0">
              <a:lnSpc>
                <a:spcPct val="150000"/>
              </a:lnSpc>
              <a:spcBef>
                <a:spcPts val="1200"/>
              </a:spcBef>
              <a:spcAft>
                <a:spcPts val="1200"/>
              </a:spcAft>
              <a:buClr>
                <a:schemeClr val="dk1"/>
              </a:buClr>
              <a:buSzPts val="1100"/>
              <a:buFont typeface="Arial"/>
              <a:buNone/>
            </a:pPr>
            <a:r>
              <a:rPr lang="en-GB" sz="600" dirty="0">
                <a:solidFill>
                  <a:schemeClr val="lt1"/>
                </a:solidFill>
              </a:rPr>
              <a:t>United Nations (2023) </a:t>
            </a:r>
            <a:r>
              <a:rPr lang="en-GB" sz="600" i="1" dirty="0">
                <a:solidFill>
                  <a:schemeClr val="lt1"/>
                </a:solidFill>
              </a:rPr>
              <a:t>Sustainable development goals launch in 2016</a:t>
            </a:r>
            <a:r>
              <a:rPr lang="en-GB" sz="600" dirty="0">
                <a:solidFill>
                  <a:schemeClr val="lt1"/>
                </a:solidFill>
              </a:rPr>
              <a:t>, </a:t>
            </a:r>
            <a:r>
              <a:rPr lang="en-GB" sz="600" i="1" dirty="0">
                <a:solidFill>
                  <a:schemeClr val="lt1"/>
                </a:solidFill>
              </a:rPr>
              <a:t>United Nations Sustainable Development</a:t>
            </a:r>
            <a:r>
              <a:rPr lang="en-GB" sz="600" dirty="0">
                <a:solidFill>
                  <a:schemeClr val="lt1"/>
                </a:solidFill>
              </a:rPr>
              <a:t>. Available at: https://www.un.org/sustainabledevelopment/blog/2015/12/sustainable-development-goals-kick-off-with-start-of-new-year/ (Accessed: 9 December 2023).</a:t>
            </a:r>
            <a:endParaRPr sz="205" dirty="0">
              <a:solidFill>
                <a:schemeClr val="lt1"/>
              </a:solidFill>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70</TotalTime>
  <Words>2288</Words>
  <Application>Microsoft Office PowerPoint</Application>
  <PresentationFormat>On-screen Show (16:9)</PresentationFormat>
  <Paragraphs>134</Paragraphs>
  <Slides>13</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Times New Roman</vt:lpstr>
      <vt:lpstr>Simple Light</vt:lpstr>
      <vt:lpstr>PowerPoint Presentation</vt:lpstr>
      <vt:lpstr>Empowering Mobile Users with Sustainable Solutions Innovative Mobile Covers with Inbuilt Powerbank and Solar Panels</vt:lpstr>
      <vt:lpstr>Introduction</vt:lpstr>
      <vt:lpstr>Product Description</vt:lpstr>
      <vt:lpstr>PowerPoint Presentation</vt:lpstr>
      <vt:lpstr>Product Benefits</vt:lpstr>
      <vt:lpstr>Current Market Statistics</vt:lpstr>
      <vt:lpstr>Porter’s five force analysis</vt:lpstr>
      <vt:lpstr>SWOT Analysis</vt:lpstr>
      <vt:lpstr>Financial Planning</vt:lpstr>
      <vt:lpstr>Marketing and sales strategy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 Mobile Users with Sustainable Solutions Innovative Mobile Covers with Inbuilt Powerbank and Solar Panels</dc:title>
  <dc:creator>azar master</dc:creator>
  <cp:lastModifiedBy>Ahammed Azharudeen Master House</cp:lastModifiedBy>
  <cp:revision>1</cp:revision>
  <cp:lastPrinted>2023-12-13T12:49:00Z</cp:lastPrinted>
  <dcterms:modified xsi:type="dcterms:W3CDTF">2023-12-13T12:56:45Z</dcterms:modified>
</cp:coreProperties>
</file>