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57"/>
    <p:restoredTop sz="95890"/>
  </p:normalViewPr>
  <p:slideViewPr>
    <p:cSldViewPr snapToGrid="0">
      <p:cViewPr varScale="1">
        <p:scale>
          <a:sx n="101" d="100"/>
          <a:sy n="101" d="100"/>
        </p:scale>
        <p:origin x="216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909F8-0FBF-C344-BB79-1B033FCEF671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BDFA59-F421-634C-B5BB-E1B51656F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079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www.epa.gov</a:t>
            </a:r>
            <a:r>
              <a:rPr lang="en-GB" dirty="0"/>
              <a:t>/report-environment/land-use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BDFA59-F421-634C-B5BB-E1B51656F31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683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62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285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04479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335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063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333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034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650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194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880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63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0496BF-B9EC-9E4C-AF8C-69D4D4EE9E53}" type="datetimeFigureOut">
              <a:rPr lang="en-GB" smtClean="0"/>
              <a:t>06/02/2023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79636-FC9F-5B45-901E-29234CA982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040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vdYFO8i4VO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CE3618-1D7A-4256-B2AF-9DB692996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91A9185-A7D5-460B-98BC-0BF2EBD3EE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37" name="Freeform 5">
              <a:extLst>
                <a:ext uri="{FF2B5EF4-FFF2-40B4-BE49-F238E27FC236}">
                  <a16:creationId xmlns:a16="http://schemas.microsoft.com/office/drawing/2014/main" id="{8AFC1764-6516-4F77-BF30-B8ADB3C9F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8" name="Freeform 6">
              <a:extLst>
                <a:ext uri="{FF2B5EF4-FFF2-40B4-BE49-F238E27FC236}">
                  <a16:creationId xmlns:a16="http://schemas.microsoft.com/office/drawing/2014/main" id="{FCAFF9F9-F806-47EC-BCAC-9921E719F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39" name="Freeform 7">
              <a:extLst>
                <a:ext uri="{FF2B5EF4-FFF2-40B4-BE49-F238E27FC236}">
                  <a16:creationId xmlns:a16="http://schemas.microsoft.com/office/drawing/2014/main" id="{09D92491-36BD-4861-BA54-DD88E60898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8">
              <a:extLst>
                <a:ext uri="{FF2B5EF4-FFF2-40B4-BE49-F238E27FC236}">
                  <a16:creationId xmlns:a16="http://schemas.microsoft.com/office/drawing/2014/main" id="{23740E15-AB86-4E5C-A137-07E0DDC03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1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9">
              <a:extLst>
                <a:ext uri="{FF2B5EF4-FFF2-40B4-BE49-F238E27FC236}">
                  <a16:creationId xmlns:a16="http://schemas.microsoft.com/office/drawing/2014/main" id="{BE097852-1F54-4EF0-A1BE-561272FCD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10">
              <a:extLst>
                <a:ext uri="{FF2B5EF4-FFF2-40B4-BE49-F238E27FC236}">
                  <a16:creationId xmlns:a16="http://schemas.microsoft.com/office/drawing/2014/main" id="{5C2DF1F9-21CC-430E-84C8-356C73C6F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7F11B45B-3EDE-4B6A-903B-0AE6E9DD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7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F77FDDC5-477E-420D-B98F-42ABA2477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A92C0474-B573-45C5-84C5-194CE1715F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6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2FBC62F8-64D0-4025-99AE-A04E291D9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6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7632F945-80B5-4575-A538-29495BF8F2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5562CC17-43D4-4E57-AE08-83952EE59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E1D78CFE-04CA-4101-AFCF-196940B2D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41F2A149-A64E-4690-B049-18C156A8E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D9313C72-D62D-4416-A6AE-7EB7D6B54A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77B03BEA-76E5-4ECB-B9BB-D89D27509E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6AF6BECE-416D-4C3A-AD6F-68B08F3CA7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B9197E2A-A098-480D-A2A6-3F3B889EDA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5A493EDB-6C9E-483F-86A6-0F473E5908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BE1ABC-1594-BDC7-86A8-0B5E9E026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7374" y="1263404"/>
            <a:ext cx="8247189" cy="3115075"/>
          </a:xfrm>
        </p:spPr>
        <p:txBody>
          <a:bodyPr>
            <a:normAutofit/>
          </a:bodyPr>
          <a:lstStyle/>
          <a:p>
            <a:pPr algn="l"/>
            <a:r>
              <a:rPr lang="en-GB" sz="7200" dirty="0">
                <a:solidFill>
                  <a:schemeClr val="accent1"/>
                </a:solidFill>
              </a:rPr>
              <a:t>Land Use at COP 27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1C6F9A-5089-C2C7-06AD-E48B679033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37374" y="4560432"/>
            <a:ext cx="8300202" cy="1228171"/>
          </a:xfrm>
        </p:spPr>
        <p:txBody>
          <a:bodyPr>
            <a:normAutofit/>
          </a:bodyPr>
          <a:lstStyle/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3F39476B-1A6D-47CB-AC7A-FB87EF00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490253" y="3276595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43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CA255-899F-0BB1-687B-46B6918F82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types of land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AA9E0A-F5B6-7FDB-9D5E-1BD9A695C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en-GB" dirty="0"/>
              <a:t>What is Land Use?</a:t>
            </a:r>
          </a:p>
          <a:p>
            <a:pPr lvl="2"/>
            <a:r>
              <a:rPr lang="en-GB" dirty="0"/>
              <a:t>Human use on land</a:t>
            </a:r>
          </a:p>
          <a:p>
            <a:pPr lvl="2"/>
            <a:r>
              <a:rPr lang="en-GB" dirty="0"/>
              <a:t>Activities that are practiced on a certain part of the land</a:t>
            </a:r>
          </a:p>
          <a:p>
            <a:pPr lvl="1"/>
            <a:r>
              <a:rPr lang="en-GB" dirty="0"/>
              <a:t>Types of Land Use</a:t>
            </a:r>
          </a:p>
          <a:p>
            <a:pPr lvl="2"/>
            <a:r>
              <a:rPr lang="en-GB" dirty="0"/>
              <a:t>Agriculture </a:t>
            </a:r>
          </a:p>
          <a:p>
            <a:pPr lvl="2"/>
            <a:r>
              <a:rPr lang="en-GB" dirty="0"/>
              <a:t>Nature and Habitat</a:t>
            </a:r>
          </a:p>
          <a:p>
            <a:pPr lvl="2"/>
            <a:r>
              <a:rPr lang="en-GB" dirty="0"/>
              <a:t>Forests and Woodlands</a:t>
            </a:r>
          </a:p>
          <a:p>
            <a:pPr lvl="2"/>
            <a:r>
              <a:rPr lang="en-GB" dirty="0"/>
              <a:t>Adaptation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956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42925-F4F1-209C-33E3-C3223E917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Forests and woodlands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FFB05-E48F-2DA4-CA99-98982E128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Deforestation</a:t>
            </a:r>
          </a:p>
          <a:p>
            <a:pPr lvl="1"/>
            <a:r>
              <a:rPr lang="en-GB" dirty="0"/>
              <a:t>Loss of carbon cycle</a:t>
            </a:r>
          </a:p>
          <a:p>
            <a:pPr lvl="1"/>
            <a:r>
              <a:rPr lang="en-GB" dirty="0"/>
              <a:t>Soil damage</a:t>
            </a:r>
          </a:p>
          <a:p>
            <a:r>
              <a:rPr lang="en-GB" dirty="0"/>
              <a:t>Urban Parks </a:t>
            </a:r>
          </a:p>
          <a:p>
            <a:pPr lvl="1"/>
            <a:r>
              <a:rPr lang="en-GB" dirty="0"/>
              <a:t>Being built </a:t>
            </a:r>
          </a:p>
          <a:p>
            <a:pPr lvl="1"/>
            <a:r>
              <a:rPr lang="en-GB" dirty="0"/>
              <a:t>Positive for communities</a:t>
            </a:r>
          </a:p>
          <a:p>
            <a:r>
              <a:rPr lang="en-GB" dirty="0"/>
              <a:t>Forest emission reduction </a:t>
            </a:r>
          </a:p>
          <a:p>
            <a:r>
              <a:rPr lang="en-GB" dirty="0"/>
              <a:t>Exposures to humans</a:t>
            </a:r>
          </a:p>
          <a:p>
            <a:pPr lvl="1"/>
            <a:r>
              <a:rPr lang="en-GB" dirty="0"/>
              <a:t>Increase in disease</a:t>
            </a:r>
          </a:p>
          <a:p>
            <a:pPr lvl="1"/>
            <a:r>
              <a:rPr lang="en-GB" dirty="0"/>
              <a:t>Wild animal exposure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Amazon Rainforest: Highest deforestation rate in six years - BBC News">
            <a:extLst>
              <a:ext uri="{FF2B5EF4-FFF2-40B4-BE49-F238E27FC236}">
                <a16:creationId xmlns:a16="http://schemas.microsoft.com/office/drawing/2014/main" id="{37F61BDB-535B-DA2C-EC1B-6FCC660247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2179" y="4450876"/>
            <a:ext cx="3939652" cy="2216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rotecting Our Urban Parks from the Impacts of Climate Change">
            <a:extLst>
              <a:ext uri="{FF2B5EF4-FFF2-40B4-BE49-F238E27FC236}">
                <a16:creationId xmlns:a16="http://schemas.microsoft.com/office/drawing/2014/main" id="{CEBEAFF2-FF9F-B834-D9FB-9D0090BFE7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3664" y="43298"/>
            <a:ext cx="3248167" cy="4060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542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4EADC-D58D-5310-78F1-66FAC7DFA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Agriculture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C628F-7FA6-348A-6389-0C4598D9AC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Farming </a:t>
            </a:r>
          </a:p>
          <a:p>
            <a:pPr lvl="1"/>
            <a:r>
              <a:rPr lang="en-GB" dirty="0"/>
              <a:t>Food production</a:t>
            </a:r>
          </a:p>
          <a:p>
            <a:pPr lvl="1"/>
            <a:r>
              <a:rPr lang="en-GB" dirty="0"/>
              <a:t>Animal well being</a:t>
            </a:r>
          </a:p>
          <a:p>
            <a:r>
              <a:rPr lang="en-GB" dirty="0"/>
              <a:t>Financial agriculture and affordable</a:t>
            </a:r>
          </a:p>
          <a:p>
            <a:pPr lvl="1"/>
            <a:r>
              <a:rPr lang="en-GB" dirty="0"/>
              <a:t>Food prices</a:t>
            </a:r>
          </a:p>
          <a:p>
            <a:pPr lvl="1"/>
            <a:r>
              <a:rPr lang="en-GB" dirty="0"/>
              <a:t>Demand</a:t>
            </a:r>
          </a:p>
          <a:p>
            <a:r>
              <a:rPr lang="en-GB" dirty="0"/>
              <a:t>Food security </a:t>
            </a:r>
          </a:p>
          <a:p>
            <a:pPr lvl="1"/>
            <a:r>
              <a:rPr lang="en-GB" dirty="0"/>
              <a:t>Production </a:t>
            </a:r>
          </a:p>
          <a:p>
            <a:r>
              <a:rPr lang="en-GB" dirty="0"/>
              <a:t>Greenhouse contribution </a:t>
            </a:r>
          </a:p>
          <a:p>
            <a:pPr lvl="1"/>
            <a:r>
              <a:rPr lang="en-GB" dirty="0"/>
              <a:t>Whilst farming</a:t>
            </a:r>
          </a:p>
          <a:p>
            <a:pPr lvl="1"/>
            <a:r>
              <a:rPr lang="en-GB" dirty="0"/>
              <a:t>Trade – import and export</a:t>
            </a:r>
          </a:p>
          <a:p>
            <a:r>
              <a:rPr lang="en-GB" dirty="0"/>
              <a:t>Growing Population</a:t>
            </a:r>
          </a:p>
          <a:p>
            <a:pPr lvl="1"/>
            <a:r>
              <a:rPr lang="en-GB" dirty="0"/>
              <a:t>Increase in demand </a:t>
            </a:r>
          </a:p>
        </p:txBody>
      </p:sp>
      <p:pic>
        <p:nvPicPr>
          <p:cNvPr id="2050" name="Picture 2" descr="Farmer - Wikipedia">
            <a:extLst>
              <a:ext uri="{FF2B5EF4-FFF2-40B4-BE49-F238E27FC236}">
                <a16:creationId xmlns:a16="http://schemas.microsoft.com/office/drawing/2014/main" id="{A4217DBC-4E6E-9A1D-C011-C400E79B62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0352" y="1"/>
            <a:ext cx="3061648" cy="2186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ood security | Nature">
            <a:extLst>
              <a:ext uri="{FF2B5EF4-FFF2-40B4-BE49-F238E27FC236}">
                <a16:creationId xmlns:a16="http://schemas.microsoft.com/office/drawing/2014/main" id="{23ADEA27-8B6F-6314-9377-0B89C54740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8671" y="2349925"/>
            <a:ext cx="3061649" cy="4023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3965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74954-A17F-D8EF-C226-56E1B54A4E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Habitat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4F4C8-E8BF-A92D-5852-A7BD149BC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Habitat loss</a:t>
            </a:r>
          </a:p>
          <a:p>
            <a:pPr lvl="1"/>
            <a:r>
              <a:rPr lang="en-GB" dirty="0"/>
              <a:t>Deforestation </a:t>
            </a:r>
          </a:p>
          <a:p>
            <a:pPr lvl="1"/>
            <a:r>
              <a:rPr lang="en-GB" dirty="0"/>
              <a:t>Rural homes</a:t>
            </a:r>
          </a:p>
          <a:p>
            <a:r>
              <a:rPr lang="en-GB" dirty="0"/>
              <a:t>Adaptation</a:t>
            </a:r>
          </a:p>
          <a:p>
            <a:pPr lvl="1"/>
            <a:r>
              <a:rPr lang="en-GB" dirty="0"/>
              <a:t>To new weather </a:t>
            </a:r>
          </a:p>
          <a:p>
            <a:pPr lvl="1"/>
            <a:r>
              <a:rPr lang="en-GB" dirty="0"/>
              <a:t>Speeding climate change impacts</a:t>
            </a:r>
          </a:p>
          <a:p>
            <a:r>
              <a:rPr lang="en-GB" dirty="0"/>
              <a:t>Ecosystems</a:t>
            </a:r>
          </a:p>
          <a:p>
            <a:pPr lvl="1"/>
            <a:r>
              <a:rPr lang="en-GB" dirty="0"/>
              <a:t>Damaged</a:t>
            </a:r>
          </a:p>
          <a:p>
            <a:pPr lvl="1"/>
            <a:r>
              <a:rPr lang="en-GB" dirty="0"/>
              <a:t>Changed</a:t>
            </a:r>
          </a:p>
          <a:p>
            <a:r>
              <a:rPr lang="en-GB" dirty="0"/>
              <a:t>Wildfires and weather events</a:t>
            </a:r>
          </a:p>
          <a:p>
            <a:pPr lvl="1"/>
            <a:r>
              <a:rPr lang="en-GB" dirty="0"/>
              <a:t>More frequent</a:t>
            </a:r>
          </a:p>
          <a:p>
            <a:pPr lvl="1"/>
            <a:r>
              <a:rPr lang="en-GB" dirty="0"/>
              <a:t>Stronger</a:t>
            </a:r>
          </a:p>
          <a:p>
            <a:r>
              <a:rPr lang="en-GB" dirty="0"/>
              <a:t>Changing oceans</a:t>
            </a:r>
          </a:p>
          <a:p>
            <a:endParaRPr lang="en-GB" dirty="0"/>
          </a:p>
        </p:txBody>
      </p:sp>
      <p:pic>
        <p:nvPicPr>
          <p:cNvPr id="3076" name="Picture 4" descr="Land Habitats | Different Habitat Types | DK Find Out">
            <a:extLst>
              <a:ext uri="{FF2B5EF4-FFF2-40B4-BE49-F238E27FC236}">
                <a16:creationId xmlns:a16="http://schemas.microsoft.com/office/drawing/2014/main" id="{DD6C0FA8-34A5-05A4-2EFA-AE512F08F6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389" b="98667" l="2865" r="96250">
                        <a14:foregroundMark x1="5833" y1="37611" x2="5833" y2="37611"/>
                        <a14:foregroundMark x1="5833" y1="37611" x2="3438" y2="52333"/>
                        <a14:foregroundMark x1="3438" y1="52333" x2="8073" y2="69833"/>
                        <a14:foregroundMark x1="8438" y1="69667" x2="26615" y2="67556"/>
                        <a14:foregroundMark x1="26615" y1="67556" x2="32344" y2="64889"/>
                        <a14:foregroundMark x1="22083" y1="92167" x2="39375" y2="92500"/>
                        <a14:foregroundMark x1="39375" y1="92500" x2="54896" y2="88333"/>
                        <a14:foregroundMark x1="54896" y1="88333" x2="61615" y2="88167"/>
                        <a14:foregroundMark x1="61615" y1="88167" x2="73021" y2="89000"/>
                        <a14:foregroundMark x1="73021" y1="89000" x2="81146" y2="86444"/>
                        <a14:foregroundMark x1="81146" y1="86444" x2="84740" y2="83778"/>
                        <a14:foregroundMark x1="41302" y1="96333" x2="62604" y2="94111"/>
                        <a14:foregroundMark x1="62604" y1="94111" x2="65573" y2="94333"/>
                        <a14:foregroundMark x1="46875" y1="98722" x2="51563" y2="98111"/>
                        <a14:foregroundMark x1="12760" y1="62667" x2="34010" y2="60111"/>
                        <a14:foregroundMark x1="19844" y1="53556" x2="39740" y2="53722"/>
                        <a14:foregroundMark x1="39740" y1="53722" x2="42760" y2="53333"/>
                        <a14:foregroundMark x1="46354" y1="52944" x2="46354" y2="52944"/>
                        <a14:foregroundMark x1="91094" y1="71444" x2="91458" y2="42611"/>
                        <a14:foregroundMark x1="96510" y1="58889" x2="96354" y2="51611"/>
                        <a14:foregroundMark x1="96354" y1="51611" x2="96146" y2="51333"/>
                        <a14:foregroundMark x1="6042" y1="76833" x2="2865" y2="70833"/>
                        <a14:foregroundMark x1="5677" y1="37611" x2="4740" y2="36833"/>
                        <a14:foregroundMark x1="6771" y1="36000" x2="6771" y2="36000"/>
                        <a14:foregroundMark x1="7500" y1="36833" x2="7708" y2="35833"/>
                        <a14:foregroundMark x1="45417" y1="8944" x2="53177" y2="9278"/>
                        <a14:foregroundMark x1="53177" y1="9278" x2="53958" y2="9167"/>
                        <a14:foregroundMark x1="46354" y1="3389" x2="45781" y2="5556"/>
                        <a14:foregroundMark x1="52500" y1="3556" x2="52500" y2="3556"/>
                        <a14:backgroundMark x1="7917" y1="37222" x2="7917" y2="372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7375" y="3171525"/>
            <a:ext cx="3932239" cy="36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553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31AC8-495D-0DEA-5D43-8E15B20CB0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Land use was spoken about in Cop 27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CA93E-6AA9-BF00-D691-F62DCDEC2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Impacts are growing </a:t>
            </a:r>
          </a:p>
          <a:p>
            <a:r>
              <a:rPr lang="en-GB" dirty="0"/>
              <a:t>Becoming more frequently</a:t>
            </a:r>
          </a:p>
          <a:p>
            <a:r>
              <a:rPr lang="en-GB" dirty="0"/>
              <a:t>Country emissions</a:t>
            </a:r>
          </a:p>
          <a:p>
            <a:r>
              <a:rPr lang="en-GB" dirty="0"/>
              <a:t>Deforestation</a:t>
            </a:r>
          </a:p>
          <a:p>
            <a:r>
              <a:rPr lang="en-GB" dirty="0"/>
              <a:t>’Race to zero’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 descr="Race To Zero - UKGBC - UK Green Building Council">
            <a:extLst>
              <a:ext uri="{FF2B5EF4-FFF2-40B4-BE49-F238E27FC236}">
                <a16:creationId xmlns:a16="http://schemas.microsoft.com/office/drawing/2014/main" id="{8D25728C-313C-45D4-C0A4-5D359B183F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7660" y="4069625"/>
            <a:ext cx="5095164" cy="1473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975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4B8D4-606F-9CB5-1EA0-E54253BE2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Adaptation &amp; Agriculture day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40EED3-596F-38AD-8C11-9771B8F36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Took place on the 12</a:t>
            </a:r>
            <a:r>
              <a:rPr lang="en-GB" baseline="30000" dirty="0"/>
              <a:t>th</a:t>
            </a:r>
            <a:r>
              <a:rPr lang="en-GB" dirty="0"/>
              <a:t> November</a:t>
            </a:r>
          </a:p>
          <a:p>
            <a:r>
              <a:rPr lang="en-GB" dirty="0"/>
              <a:t>Looking into developing countries</a:t>
            </a:r>
          </a:p>
          <a:p>
            <a:r>
              <a:rPr lang="en-GB" dirty="0"/>
              <a:t>Weather events</a:t>
            </a:r>
          </a:p>
          <a:p>
            <a:r>
              <a:rPr lang="en-GB" dirty="0">
                <a:hlinkClick r:id="rId2"/>
              </a:rPr>
              <a:t>https://youtu.be/vdYFO8i4VOI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502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90C68-AFA0-26F4-6EED-A5FCB34E2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Rainforest 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7ED5E-A688-1E92-27F5-FCD393476B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Biggest rainforest development</a:t>
            </a:r>
          </a:p>
          <a:p>
            <a:pPr lvl="1"/>
            <a:r>
              <a:rPr lang="en-GB" dirty="0"/>
              <a:t>52% of all rainforests</a:t>
            </a:r>
          </a:p>
          <a:p>
            <a:r>
              <a:rPr lang="en-GB" dirty="0"/>
              <a:t>Featured 3 of the biggest countries covered by rainforest</a:t>
            </a:r>
          </a:p>
          <a:p>
            <a:r>
              <a:rPr lang="en-GB" dirty="0"/>
              <a:t>Luiz </a:t>
            </a:r>
            <a:r>
              <a:rPr lang="en-GB" dirty="0" err="1"/>
              <a:t>Inacio</a:t>
            </a:r>
            <a:r>
              <a:rPr lang="en-GB" dirty="0"/>
              <a:t> Lula Da Silva seemed to be at the fore front</a:t>
            </a:r>
          </a:p>
          <a:p>
            <a:r>
              <a:rPr lang="en-GB" dirty="0"/>
              <a:t>Was spoken about at G20 summit</a:t>
            </a:r>
          </a:p>
          <a:p>
            <a:r>
              <a:rPr lang="en-GB" dirty="0"/>
              <a:t>Will reduce greenhouse gas</a:t>
            </a:r>
          </a:p>
          <a:p>
            <a:r>
              <a:rPr lang="en-GB" dirty="0"/>
              <a:t>Hoping for funding from REDD+ program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427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4EBB0-71C9-FC77-0776-4C50ABD2C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Past COP events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7309E-AA24-F9BB-0B41-FA9393459D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COP13</a:t>
            </a:r>
          </a:p>
          <a:p>
            <a:pPr lvl="1"/>
            <a:r>
              <a:rPr lang="en-GB" dirty="0"/>
              <a:t>Forest degradation</a:t>
            </a:r>
          </a:p>
          <a:p>
            <a:pPr lvl="2"/>
            <a:r>
              <a:rPr lang="en-GB" dirty="0"/>
              <a:t>Make it more effectively</a:t>
            </a:r>
          </a:p>
          <a:p>
            <a:pPr lvl="1"/>
            <a:r>
              <a:rPr lang="en-GB" dirty="0"/>
              <a:t>Timber usage</a:t>
            </a:r>
          </a:p>
          <a:p>
            <a:pPr lvl="1"/>
            <a:endParaRPr lang="en-GB" dirty="0"/>
          </a:p>
          <a:p>
            <a:r>
              <a:rPr lang="en-GB" dirty="0"/>
              <a:t>Greenhouse gases</a:t>
            </a:r>
          </a:p>
          <a:p>
            <a:pPr lvl="1"/>
            <a:r>
              <a:rPr lang="en-GB" dirty="0"/>
              <a:t>Main importance</a:t>
            </a:r>
          </a:p>
          <a:p>
            <a:endParaRPr lang="en-GB" dirty="0"/>
          </a:p>
        </p:txBody>
      </p:sp>
      <p:pic>
        <p:nvPicPr>
          <p:cNvPr id="5124" name="Picture 4" descr="2007 United Nations Climate Change Conference - Wikipedia">
            <a:extLst>
              <a:ext uri="{FF2B5EF4-FFF2-40B4-BE49-F238E27FC236}">
                <a16:creationId xmlns:a16="http://schemas.microsoft.com/office/drawing/2014/main" id="{E0D5542E-3F9A-414A-F2AC-ACC3E9698B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9369" y="1310185"/>
            <a:ext cx="3176176" cy="4562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9203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2FCE3-89CA-DA26-7CBE-9290E6C235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 19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F8AC8D-4454-FE24-EBBD-4DEA3CEB0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Reducing Emissions from Deforestation and Forest Degradation (REDD+)</a:t>
            </a:r>
          </a:p>
          <a:p>
            <a:pPr lvl="1"/>
            <a:r>
              <a:rPr lang="en-GB" dirty="0"/>
              <a:t>National Strategies – readiness phase</a:t>
            </a:r>
          </a:p>
          <a:p>
            <a:pPr lvl="1"/>
            <a:r>
              <a:rPr lang="en-GB" dirty="0"/>
              <a:t>Results</a:t>
            </a:r>
          </a:p>
          <a:p>
            <a:pPr lvl="2"/>
            <a:r>
              <a:rPr lang="en-GB" dirty="0"/>
              <a:t>CO2 emitted</a:t>
            </a:r>
          </a:p>
          <a:p>
            <a:pPr lvl="2"/>
            <a:r>
              <a:rPr lang="en-GB" dirty="0"/>
              <a:t>Forest reference level</a:t>
            </a:r>
          </a:p>
          <a:p>
            <a:r>
              <a:rPr lang="en-GB" dirty="0"/>
              <a:t>Green Climate Fund</a:t>
            </a:r>
          </a:p>
          <a:p>
            <a:pPr lvl="1"/>
            <a:r>
              <a:rPr lang="en-GB" dirty="0"/>
              <a:t>Fair and balanced finance</a:t>
            </a:r>
          </a:p>
          <a:p>
            <a:pPr lvl="1"/>
            <a:r>
              <a:rPr lang="en-GB" dirty="0"/>
              <a:t>Increase number of countries with funding</a:t>
            </a:r>
          </a:p>
          <a:p>
            <a:endParaRPr lang="en-GB" dirty="0"/>
          </a:p>
        </p:txBody>
      </p:sp>
      <p:pic>
        <p:nvPicPr>
          <p:cNvPr id="6146" name="Picture 2" descr="COP 19 - ENERGIES 2050">
            <a:extLst>
              <a:ext uri="{FF2B5EF4-FFF2-40B4-BE49-F238E27FC236}">
                <a16:creationId xmlns:a16="http://schemas.microsoft.com/office/drawing/2014/main" id="{76CE3720-3C6D-B6AE-D17E-B241A4875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667" b="94000" l="10000" r="90000">
                        <a14:foregroundMark x1="23167" y1="68333" x2="45667" y2="68667"/>
                        <a14:foregroundMark x1="45667" y1="68667" x2="64333" y2="67500"/>
                        <a14:foregroundMark x1="64333" y1="67500" x2="56500" y2="80500"/>
                        <a14:foregroundMark x1="56500" y1="80500" x2="40667" y2="89833"/>
                        <a14:foregroundMark x1="40667" y1="89833" x2="55833" y2="89167"/>
                        <a14:foregroundMark x1="55833" y1="89167" x2="11500" y2="88000"/>
                        <a14:foregroundMark x1="11500" y1="88000" x2="27167" y2="80000"/>
                        <a14:foregroundMark x1="27167" y1="80000" x2="42667" y2="79333"/>
                        <a14:foregroundMark x1="42667" y1="79333" x2="37667" y2="72500"/>
                        <a14:foregroundMark x1="30000" y1="67500" x2="46333" y2="67833"/>
                        <a14:foregroundMark x1="46333" y1="67833" x2="63500" y2="66667"/>
                        <a14:foregroundMark x1="63500" y1="66667" x2="75667" y2="78500"/>
                        <a14:foregroundMark x1="75667" y1="78500" x2="66000" y2="91167"/>
                        <a14:foregroundMark x1="66000" y1="91167" x2="30000" y2="94000"/>
                        <a14:foregroundMark x1="30000" y1="94000" x2="21167" y2="74500"/>
                        <a14:foregroundMark x1="21167" y1="74500" x2="20333" y2="67000"/>
                        <a14:foregroundMark x1="55333" y1="51000" x2="53167" y2="27000"/>
                        <a14:foregroundMark x1="53167" y1="27000" x2="36500" y2="23833"/>
                        <a14:foregroundMark x1="36500" y1="23833" x2="58667" y2="34500"/>
                        <a14:foregroundMark x1="22000" y1="10500" x2="19667" y2="91500"/>
                        <a14:foregroundMark x1="19667" y1="91500" x2="34167" y2="96167"/>
                        <a14:foregroundMark x1="34167" y1="96167" x2="65333" y2="97500"/>
                        <a14:foregroundMark x1="65333" y1="97500" x2="81667" y2="94667"/>
                        <a14:foregroundMark x1="81667" y1="94667" x2="83667" y2="74333"/>
                        <a14:foregroundMark x1="83667" y1="74333" x2="70500" y2="13500"/>
                        <a14:foregroundMark x1="70500" y1="13500" x2="55500" y2="7667"/>
                        <a14:foregroundMark x1="55500" y1="7667" x2="23667" y2="12500"/>
                        <a14:foregroundMark x1="23667" y1="12500" x2="22000" y2="10833"/>
                        <a14:foregroundMark x1="65500" y1="67000" x2="60167" y2="51667"/>
                        <a14:foregroundMark x1="60167" y1="51667" x2="38000" y2="52333"/>
                        <a14:foregroundMark x1="38000" y1="52333" x2="49667" y2="42500"/>
                        <a14:foregroundMark x1="49667" y1="42500" x2="32000" y2="33833"/>
                        <a14:foregroundMark x1="32000" y1="33833" x2="39667" y2="41667"/>
                        <a14:foregroundMark x1="39667" y1="67500" x2="39333" y2="51333"/>
                        <a14:foregroundMark x1="39333" y1="51333" x2="35833" y2="66167"/>
                        <a14:foregroundMark x1="35833" y1="66167" x2="28333" y2="34167"/>
                        <a14:foregroundMark x1="28333" y1="34167" x2="27000" y2="50333"/>
                        <a14:foregroundMark x1="27000" y1="50333" x2="26667" y2="32500"/>
                        <a14:foregroundMark x1="26667" y1="32500" x2="41000" y2="28333"/>
                        <a14:foregroundMark x1="41000" y1="28333" x2="35833" y2="18167"/>
                        <a14:foregroundMark x1="32500" y1="18167" x2="37167" y2="16000"/>
                        <a14:foregroundMark x1="58333" y1="18167" x2="57500" y2="23500"/>
                        <a14:foregroundMark x1="40167" y1="77667" x2="20000" y2="77833"/>
                        <a14:foregroundMark x1="20000" y1="77833" x2="62167" y2="75167"/>
                        <a14:foregroundMark x1="62167" y1="75167" x2="67167" y2="90500"/>
                        <a14:foregroundMark x1="67167" y1="90500" x2="69667" y2="92333"/>
                        <a14:foregroundMark x1="70500" y1="78500" x2="64667" y2="56167"/>
                        <a14:foregroundMark x1="64667" y1="56167" x2="81500" y2="68500"/>
                        <a14:foregroundMark x1="81500" y1="68500" x2="62500" y2="46333"/>
                        <a14:foregroundMark x1="69667" y1="67833" x2="71000" y2="70000"/>
                        <a14:foregroundMark x1="71000" y1="68667" x2="70500" y2="66667"/>
                        <a14:foregroundMark x1="78167" y1="78500" x2="78167" y2="78500"/>
                        <a14:foregroundMark x1="77667" y1="79667" x2="77333" y2="741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9912" y="1694231"/>
            <a:ext cx="3233382" cy="3233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879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B727F-E67B-DB62-BBEE-4B83746D26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 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38A35-C628-8621-555E-C235B64418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security</a:t>
            </a:r>
          </a:p>
          <a:p>
            <a:pPr lvl="1"/>
            <a:r>
              <a:rPr lang="en-GB" dirty="0"/>
              <a:t>Growing hunger</a:t>
            </a:r>
          </a:p>
          <a:p>
            <a:r>
              <a:rPr lang="en-GB" dirty="0"/>
              <a:t>Risk of disruption of supply</a:t>
            </a:r>
          </a:p>
          <a:p>
            <a:r>
              <a:rPr lang="en-GB" dirty="0"/>
              <a:t>Expecting more extreme land weather events</a:t>
            </a:r>
          </a:p>
          <a:p>
            <a:pPr lvl="1"/>
            <a:r>
              <a:rPr lang="en-GB" dirty="0"/>
              <a:t>Desertification </a:t>
            </a:r>
          </a:p>
          <a:p>
            <a:pPr lvl="1"/>
            <a:r>
              <a:rPr lang="en-GB" dirty="0"/>
              <a:t>Droughts</a:t>
            </a:r>
          </a:p>
          <a:p>
            <a:pPr lvl="1"/>
            <a:r>
              <a:rPr lang="en-GB" dirty="0"/>
              <a:t>Land degradation</a:t>
            </a:r>
          </a:p>
        </p:txBody>
      </p:sp>
      <p:pic>
        <p:nvPicPr>
          <p:cNvPr id="7170" name="Picture 2" descr="With COP23 Approaching – What Happened at COP21? - The Carbon Literacy  Project">
            <a:extLst>
              <a:ext uri="{FF2B5EF4-FFF2-40B4-BE49-F238E27FC236}">
                <a16:creationId xmlns:a16="http://schemas.microsoft.com/office/drawing/2014/main" id="{A5BCB3D4-A016-D4D5-79AD-EAD992885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9069" y="0"/>
            <a:ext cx="4502931" cy="253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378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F884F-99F3-9CB7-4F63-31DCFA0017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they plan to do in the future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0875B-877E-8940-398F-9B81633B17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Funding agreements</a:t>
            </a:r>
          </a:p>
          <a:p>
            <a:pPr lvl="1"/>
            <a:r>
              <a:rPr lang="en-GB" dirty="0"/>
              <a:t>Loss and damage fund</a:t>
            </a:r>
          </a:p>
          <a:p>
            <a:pPr lvl="1"/>
            <a:r>
              <a:rPr lang="en-GB" dirty="0"/>
              <a:t>Adaptation fund</a:t>
            </a:r>
          </a:p>
          <a:p>
            <a:pPr lvl="2"/>
            <a:r>
              <a:rPr lang="en-GB" dirty="0"/>
              <a:t>From lots of European Countries</a:t>
            </a:r>
          </a:p>
          <a:p>
            <a:r>
              <a:rPr lang="en-GB" dirty="0"/>
              <a:t>First global stocktake</a:t>
            </a:r>
          </a:p>
          <a:p>
            <a:pPr lvl="1"/>
            <a:r>
              <a:rPr lang="en-GB" dirty="0"/>
              <a:t>Will conclude in COP28</a:t>
            </a:r>
          </a:p>
          <a:p>
            <a:r>
              <a:rPr lang="en-GB" dirty="0"/>
              <a:t>Forest protection</a:t>
            </a:r>
          </a:p>
          <a:p>
            <a:pPr lvl="1"/>
            <a:r>
              <a:rPr lang="en-GB" dirty="0"/>
              <a:t>Halt forest loss and land degradation</a:t>
            </a:r>
          </a:p>
          <a:p>
            <a:pPr lvl="1"/>
            <a:r>
              <a:rPr lang="en-GB" dirty="0"/>
              <a:t>Uniting governments and leaders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62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369AE-10FD-71EA-E9DE-7DED5F291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ED0B2-D5B3-85D0-F150-8FA85A2AE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most important aspect in land use that will affect climate change the most?</a:t>
            </a:r>
          </a:p>
          <a:p>
            <a:pPr lvl="1"/>
            <a:r>
              <a:rPr lang="en-GB" dirty="0"/>
              <a:t>Agriculture</a:t>
            </a:r>
          </a:p>
          <a:p>
            <a:pPr lvl="1"/>
            <a:r>
              <a:rPr lang="en-GB" dirty="0"/>
              <a:t>Deforestation</a:t>
            </a:r>
          </a:p>
          <a:p>
            <a:pPr lvl="1"/>
            <a:r>
              <a:rPr lang="en-GB" dirty="0"/>
              <a:t>Nature &amp; Habitat</a:t>
            </a:r>
          </a:p>
          <a:p>
            <a:r>
              <a:rPr lang="en-GB" dirty="0"/>
              <a:t>For each aspect think of one point which might be beneficial for how they impact climate change</a:t>
            </a:r>
          </a:p>
          <a:p>
            <a:pPr lvl="1"/>
            <a:r>
              <a:rPr lang="en-GB" dirty="0"/>
              <a:t>This could be due to the new funding or pact</a:t>
            </a:r>
          </a:p>
          <a:p>
            <a:pPr lvl="1"/>
            <a:r>
              <a:rPr lang="en-GB" dirty="0"/>
              <a:t>New things that you believe could be important</a:t>
            </a:r>
          </a:p>
        </p:txBody>
      </p:sp>
    </p:spTree>
    <p:extLst>
      <p:ext uri="{BB962C8B-B14F-4D97-AF65-F5344CB8AC3E}">
        <p14:creationId xmlns:p14="http://schemas.microsoft.com/office/powerpoint/2010/main" val="558579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{96A46B3C-A584-4244-95A6-4492C63E9012}tf16401369</Template>
  <TotalTime>2988</TotalTime>
  <Words>406</Words>
  <Application>Microsoft Macintosh PowerPoint</Application>
  <PresentationFormat>Widescreen</PresentationFormat>
  <Paragraphs>114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Calibri Light</vt:lpstr>
      <vt:lpstr>Rockwell</vt:lpstr>
      <vt:lpstr>Wingdings</vt:lpstr>
      <vt:lpstr>Atlas</vt:lpstr>
      <vt:lpstr>Land Use at COP 27</vt:lpstr>
      <vt:lpstr>Different types of land use</vt:lpstr>
      <vt:lpstr>Forests and woodlands</vt:lpstr>
      <vt:lpstr>Agriculture</vt:lpstr>
      <vt:lpstr>Nature and Habitat </vt:lpstr>
      <vt:lpstr>How Land use was spoken about in Cop 27</vt:lpstr>
      <vt:lpstr>Adaptation &amp; Agriculture day </vt:lpstr>
      <vt:lpstr>Rainforest Pact</vt:lpstr>
      <vt:lpstr>Past COP events</vt:lpstr>
      <vt:lpstr>COP 19</vt:lpstr>
      <vt:lpstr>COP 23</vt:lpstr>
      <vt:lpstr>Things they plan to do in the future</vt:lpstr>
      <vt:lpstr>Discussion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 Use at COP 27</dc:title>
  <dc:creator>joe allwood</dc:creator>
  <cp:lastModifiedBy>joe allwood</cp:lastModifiedBy>
  <cp:revision>12</cp:revision>
  <dcterms:created xsi:type="dcterms:W3CDTF">2022-11-21T14:12:59Z</dcterms:created>
  <dcterms:modified xsi:type="dcterms:W3CDTF">2023-02-06T13:16:23Z</dcterms:modified>
</cp:coreProperties>
</file>