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  <p:sldMasterId id="2147483684" r:id="rId6"/>
  </p:sldMasterIdLst>
  <p:notesMasterIdLst>
    <p:notesMasterId r:id="rId37"/>
  </p:notesMasterIdLst>
  <p:sldIdLst>
    <p:sldId id="284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86" r:id="rId21"/>
    <p:sldId id="285" r:id="rId22"/>
    <p:sldId id="270" r:id="rId23"/>
    <p:sldId id="271" r:id="rId24"/>
    <p:sldId id="272" r:id="rId25"/>
    <p:sldId id="273" r:id="rId26"/>
    <p:sldId id="274" r:id="rId27"/>
    <p:sldId id="275" r:id="rId28"/>
    <p:sldId id="276" r:id="rId29"/>
    <p:sldId id="277" r:id="rId30"/>
    <p:sldId id="278" r:id="rId31"/>
    <p:sldId id="279" r:id="rId32"/>
    <p:sldId id="280" r:id="rId33"/>
    <p:sldId id="283" r:id="rId34"/>
    <p:sldId id="281" r:id="rId35"/>
    <p:sldId id="28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9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23AFF5-BB20-4BD9-BE7B-C68D6D5F5DED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5FA87-EF0F-470B-8C85-E4E65660B1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09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Plastic?</a:t>
            </a:r>
          </a:p>
          <a:p>
            <a:r>
              <a:rPr lang="en-GB" dirty="0"/>
              <a:t>Affordance</a:t>
            </a:r>
          </a:p>
          <a:p>
            <a:r>
              <a:rPr lang="en-GB" dirty="0"/>
              <a:t>Exploration</a:t>
            </a:r>
          </a:p>
          <a:p>
            <a:r>
              <a:rPr lang="en-GB" dirty="0"/>
              <a:t>Role of adult?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822C0E-A081-4C63-8944-EE7BAD54BF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8341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Thoughts,</a:t>
            </a:r>
          </a:p>
          <a:p>
            <a:r>
              <a:rPr lang="en-GB" dirty="0"/>
              <a:t>Mud kitchen- or mud play</a:t>
            </a:r>
          </a:p>
          <a:p>
            <a:r>
              <a:rPr lang="en-GB" dirty="0"/>
              <a:t>Cost</a:t>
            </a:r>
          </a:p>
          <a:p>
            <a:r>
              <a:rPr lang="en-GB" dirty="0"/>
              <a:t>Time</a:t>
            </a:r>
          </a:p>
          <a:p>
            <a:endParaRPr lang="en-GB" dirty="0"/>
          </a:p>
          <a:p>
            <a:r>
              <a:rPr lang="en-GB" dirty="0"/>
              <a:t>Imagination?</a:t>
            </a:r>
          </a:p>
          <a:p>
            <a:endParaRPr lang="en-GB" dirty="0"/>
          </a:p>
          <a:p>
            <a:r>
              <a:rPr lang="en-GB" dirty="0"/>
              <a:t>Clothing- correct clothing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822C0E-A081-4C63-8944-EE7BAD54BF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1832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Is going outside only forest school. Do we need certification to go outside. Why</a:t>
            </a:r>
            <a:r>
              <a:rPr lang="en-GB" baseline="0" dirty="0"/>
              <a:t> outdoors perceived as more risky than indoors . School yard?</a:t>
            </a:r>
          </a:p>
          <a:p>
            <a:endParaRPr lang="en-GB" baseline="0" dirty="0"/>
          </a:p>
          <a:p>
            <a:r>
              <a:rPr lang="en-GB" baseline="0" dirty="0"/>
              <a:t>Empathy for nature</a:t>
            </a:r>
          </a:p>
          <a:p>
            <a:r>
              <a:rPr lang="en-GB" baseline="0" dirty="0"/>
              <a:t>Wellbeing of Future Generation Act</a:t>
            </a:r>
          </a:p>
          <a:p>
            <a:r>
              <a:rPr lang="en-GB" baseline="0" dirty="0" err="1"/>
              <a:t>Biophilia</a:t>
            </a:r>
            <a:r>
              <a:rPr lang="en-GB" baseline="0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822C0E-A081-4C63-8944-EE7BAD54BF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36562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Control, </a:t>
            </a:r>
          </a:p>
          <a:p>
            <a:r>
              <a:rPr lang="en-GB" dirty="0"/>
              <a:t>Risk aversion by adult influences child</a:t>
            </a:r>
          </a:p>
          <a:p>
            <a:r>
              <a:rPr lang="en-GB" dirty="0"/>
              <a:t>Affordance – can it only be a </a:t>
            </a:r>
            <a:r>
              <a:rPr lang="en-GB" dirty="0" err="1"/>
              <a:t>slire</a:t>
            </a:r>
            <a:endParaRPr lang="en-GB" dirty="0"/>
          </a:p>
          <a:p>
            <a:r>
              <a:rPr lang="en-GB" dirty="0"/>
              <a:t>Can it only be a seat, Can it only be tyre</a:t>
            </a:r>
          </a:p>
          <a:p>
            <a:r>
              <a:rPr lang="en-GB" dirty="0"/>
              <a:t>M stick etc.</a:t>
            </a:r>
          </a:p>
          <a:p>
            <a:r>
              <a:rPr lang="en-GB" dirty="0"/>
              <a:t>Bruner representation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822C0E-A081-4C63-8944-EE7BAD54BF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6861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822C0E-A081-4C63-8944-EE7BAD54BF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4543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Bruner</a:t>
            </a:r>
          </a:p>
          <a:p>
            <a:r>
              <a:rPr lang="en-GB" dirty="0"/>
              <a:t>Vygotsky</a:t>
            </a:r>
          </a:p>
          <a:p>
            <a:r>
              <a:rPr lang="en-GB" dirty="0"/>
              <a:t>Dewey</a:t>
            </a:r>
          </a:p>
          <a:p>
            <a:r>
              <a:rPr lang="en-GB" dirty="0"/>
              <a:t>Piaget</a:t>
            </a:r>
          </a:p>
          <a:p>
            <a:r>
              <a:rPr lang="en-GB" dirty="0"/>
              <a:t>Froebel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822C0E-A081-4C63-8944-EE7BAD54BF3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9746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161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37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52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428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823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456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247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033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525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69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8992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1454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56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23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824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3714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563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152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565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7292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1115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4440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7766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5357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8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0099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8697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8476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0548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44336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6386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6631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652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026C4-0BFE-4A2F-8572-6B77C12F4057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1016D5-D927-4F6F-955E-015A08B0F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5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16/04/2021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360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16/04/2021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58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-oAzH79niws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lGrYqaI26U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wE3I9jePa0" TargetMode="External"/><Relationship Id="rId2" Type="http://schemas.openxmlformats.org/officeDocument/2006/relationships/hyperlink" Target="https://www.youtube.com/watch?v=HQKD5evdcrg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bs.com.au/news/dateline/story/kids-gone-wild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mmunityplaythings.com/resources/articles/2014/the-power-of-purposeful-environments" TargetMode="External"/><Relationship Id="rId2" Type="http://schemas.openxmlformats.org/officeDocument/2006/relationships/hyperlink" Target="https://www.virtuallabschool.org/preschool/learning-environments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communityplaythings.com/resources?topic=Classroom-Design" TargetMode="External"/><Relationship Id="rId4" Type="http://schemas.openxmlformats.org/officeDocument/2006/relationships/hyperlink" Target="http://www.communityplaythings.com/resources/articles/2016/outdoor-learnin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beginningsatgrace.com/space.html" TargetMode="External"/><Relationship Id="rId2" Type="http://schemas.openxmlformats.org/officeDocument/2006/relationships/hyperlink" Target="https://www.earlyyearseducator.co.uk/features/article/possibilities-on-off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heimaginationtree.com/2016/05/inspiring-outdoor-play-spaces-kids.html" TargetMode="External"/><Relationship Id="rId5" Type="http://schemas.openxmlformats.org/officeDocument/2006/relationships/hyperlink" Target="http://play-based-learning.weebly.com/respecting-the-natural-environment.html" TargetMode="External"/><Relationship Id="rId4" Type="http://schemas.openxmlformats.org/officeDocument/2006/relationships/hyperlink" Target="https://www.pinterest.co.uk/aliciadover15/forest-schools/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EAEE5005 </a:t>
            </a:r>
            <a:br>
              <a:rPr lang="en-GB" dirty="0"/>
            </a:br>
            <a:r>
              <a:rPr lang="en-GB" dirty="0"/>
              <a:t>EAEE5010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2"/>
                </a:solidFill>
              </a:rPr>
              <a:t>Darlith</a:t>
            </a:r>
            <a:r>
              <a:rPr lang="en-GB" dirty="0">
                <a:solidFill>
                  <a:schemeClr val="bg2"/>
                </a:solidFill>
              </a:rPr>
              <a:t> 2</a:t>
            </a:r>
          </a:p>
          <a:p>
            <a:r>
              <a:rPr lang="en-GB" dirty="0">
                <a:solidFill>
                  <a:schemeClr val="bg2"/>
                </a:solidFill>
              </a:rPr>
              <a:t>Lecture 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681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sz="3200" dirty="0"/>
            </a:br>
            <a:r>
              <a:rPr lang="en-GB" sz="3200" dirty="0" err="1"/>
              <a:t>Ymarfer</a:t>
            </a: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b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Meddyliwch am eich plentyndod. Ble a beth wnaethoch chwarae?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Think about your own childhood. Where and what did you play?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535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015" y="135155"/>
            <a:ext cx="10515600" cy="1255609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>
                <a:solidFill>
                  <a:prstClr val="black"/>
                </a:solidFill>
              </a:rPr>
              <a:t>Ymarfer</a:t>
            </a:r>
            <a:r>
              <a:rPr lang="en-GB" sz="3200" i="1" dirty="0">
                <a:solidFill>
                  <a:srgbClr val="5B9BD5">
                    <a:lumMod val="75000"/>
                  </a:srgbClr>
                </a:solidFill>
              </a:rPr>
              <a:t> </a:t>
            </a:r>
            <a:br>
              <a:rPr lang="en-GB" sz="3200" i="1" dirty="0">
                <a:solidFill>
                  <a:srgbClr val="5B9BD5">
                    <a:lumMod val="75000"/>
                  </a:srgbClr>
                </a:solidFill>
              </a:rPr>
            </a:br>
            <a:r>
              <a:rPr lang="en-GB" sz="3200" i="1" dirty="0">
                <a:solidFill>
                  <a:srgbClr val="5B9BD5">
                    <a:lumMod val="75000"/>
                  </a:srgbClr>
                </a:solidFill>
              </a:rPr>
              <a:t>Exercise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4000" dirty="0"/>
              <a:t>Beth oedd yn bwysig am yr amgylchedd?</a:t>
            </a:r>
          </a:p>
          <a:p>
            <a:r>
              <a:rPr lang="cy-GB" sz="4000" dirty="0"/>
              <a:t>Beth oedd rôl yr oedolyn?</a:t>
            </a:r>
            <a:br>
              <a:rPr lang="cy-GB" sz="4000" dirty="0"/>
            </a:br>
            <a:endParaRPr lang="cy-GB" sz="4000" dirty="0"/>
          </a:p>
          <a:p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What was special about the environment?</a:t>
            </a:r>
          </a:p>
          <a:p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What was the role of the adult?</a:t>
            </a:r>
            <a:b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40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965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err="1">
                <a:solidFill>
                  <a:prstClr val="black"/>
                </a:solidFill>
              </a:rPr>
              <a:t>Ymarfer</a:t>
            </a:r>
            <a:r>
              <a:rPr lang="en-GB" sz="3200" i="1" dirty="0">
                <a:solidFill>
                  <a:srgbClr val="5B9BD5">
                    <a:lumMod val="75000"/>
                  </a:srgbClr>
                </a:solidFill>
              </a:rPr>
              <a:t> </a:t>
            </a:r>
            <a:br>
              <a:rPr lang="en-GB" sz="3200" i="1" dirty="0">
                <a:solidFill>
                  <a:srgbClr val="5B9BD5">
                    <a:lumMod val="75000"/>
                  </a:srgbClr>
                </a:solidFill>
              </a:rPr>
            </a:br>
            <a:r>
              <a:rPr lang="en-GB" sz="3200" i="1" dirty="0">
                <a:solidFill>
                  <a:srgbClr val="5B9BD5">
                    <a:lumMod val="75000"/>
                  </a:srgbClr>
                </a:solidFill>
              </a:rPr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-861134" y="1825625"/>
            <a:ext cx="6356412" cy="4351338"/>
          </a:xfrm>
        </p:spPr>
        <p:txBody>
          <a:bodyPr>
            <a:normAutofit/>
          </a:bodyPr>
          <a:lstStyle/>
          <a:p>
            <a:pPr lvl="4"/>
            <a:r>
              <a:rPr lang="cy-GB" sz="4000" dirty="0"/>
              <a:t>Beth ydych wedi arsylwi am yr amgylchedd a </a:t>
            </a:r>
            <a:r>
              <a:rPr lang="cy-GB" sz="4000" dirty="0" err="1"/>
              <a:t>rol</a:t>
            </a:r>
            <a:r>
              <a:rPr lang="cy-GB" sz="4000" dirty="0"/>
              <a:t> yr oedolyn ar gyfer chwarae plant heddiw?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What have  you observed about the environment and the role of the adult for young children’s play today? </a:t>
            </a:r>
            <a:b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40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029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Ble</a:t>
            </a:r>
            <a:r>
              <a:rPr lang="en-GB" sz="3200" dirty="0"/>
              <a:t> </a:t>
            </a:r>
            <a:r>
              <a:rPr lang="en-GB" sz="3200" dirty="0" err="1"/>
              <a:t>ydym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? Beth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amgylchedd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? </a:t>
            </a:r>
            <a:br>
              <a:rPr lang="en-GB" sz="3200" dirty="0"/>
            </a:br>
            <a:r>
              <a:rPr lang="en-GB" sz="3200" i="1" dirty="0">
                <a:solidFill>
                  <a:schemeClr val="accent1"/>
                </a:solidFill>
              </a:rPr>
              <a:t>Where do we learn? What are learning environments?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073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Gwahanol Amgylcheddau Dysgu</a:t>
            </a:r>
            <a:br>
              <a:rPr lang="cy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Different Learning Environments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5730" y="1593521"/>
            <a:ext cx="4928047" cy="3662909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96000" y="1690688"/>
            <a:ext cx="4710456" cy="3766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583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8517" y="2042508"/>
            <a:ext cx="3991289" cy="31810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772" y="3268843"/>
            <a:ext cx="4003979" cy="34823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4834" y="365125"/>
            <a:ext cx="4973475" cy="3412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031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Montessori</a:t>
            </a:r>
            <a:br>
              <a:rPr lang="en-GB" dirty="0"/>
            </a:b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Montessori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Learning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https://www.youtube.com/watch?v=-oAzH79niws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197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Steiner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Steiner Learning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https://www.youtube.com/watch?v=5lGrYqaI26U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598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Reggio Emilia 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Reggio Emilia  Learning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https://www.youtube.com/watch?v=HQKD5evdcrg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https://www.youtube.com/watch?v=4wE3I9jePa0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0161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86165"/>
            <a:ext cx="10515600" cy="1504523"/>
          </a:xfrm>
        </p:spPr>
        <p:txBody>
          <a:bodyPr>
            <a:noAutofit/>
          </a:bodyPr>
          <a:lstStyle/>
          <a:p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ôl</a:t>
            </a:r>
            <a:r>
              <a:rPr lang="en-GB" sz="2800" dirty="0"/>
              <a:t> </a:t>
            </a:r>
            <a:r>
              <a:rPr lang="en-GB" sz="2800" dirty="0" err="1"/>
              <a:t>gwylio’r</a:t>
            </a:r>
            <a:r>
              <a:rPr lang="en-GB" sz="2800" dirty="0"/>
              <a:t> </a:t>
            </a:r>
            <a:r>
              <a:rPr lang="en-GB" sz="2800" dirty="0" err="1"/>
              <a:t>clipiau</a:t>
            </a:r>
            <a:r>
              <a:rPr lang="en-GB" sz="2800" dirty="0"/>
              <a:t>. Beth </a:t>
            </a:r>
            <a:r>
              <a:rPr lang="en-GB" sz="2800" dirty="0" err="1"/>
              <a:t>yw’r</a:t>
            </a:r>
            <a:r>
              <a:rPr lang="en-GB" sz="2800" dirty="0"/>
              <a:t> </a:t>
            </a:r>
            <a:r>
              <a:rPr lang="en-GB" sz="2800" dirty="0" err="1"/>
              <a:t>materiaon</a:t>
            </a:r>
            <a:r>
              <a:rPr lang="en-GB" sz="2800" dirty="0"/>
              <a:t> </a:t>
            </a:r>
            <a:r>
              <a:rPr lang="en-GB" sz="2800" dirty="0" err="1"/>
              <a:t>neu</a:t>
            </a:r>
            <a:r>
              <a:rPr lang="en-GB" sz="2800" dirty="0"/>
              <a:t> </a:t>
            </a:r>
            <a:r>
              <a:rPr lang="en-GB" sz="2800" dirty="0" err="1"/>
              <a:t>heriau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codi</a:t>
            </a:r>
            <a:r>
              <a:rPr lang="en-GB" sz="2800" dirty="0"/>
              <a:t>?</a:t>
            </a:r>
            <a:br>
              <a:rPr lang="en-GB" sz="2800" dirty="0"/>
            </a:br>
            <a:r>
              <a:rPr lang="en-GB" sz="2800" i="1" dirty="0">
                <a:solidFill>
                  <a:schemeClr val="accent1"/>
                </a:solidFill>
              </a:rPr>
              <a:t>Consider the clips you have seen? What are the significant issues /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814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Environments for learning?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Tu-fewn</a:t>
            </a:r>
          </a:p>
          <a:p>
            <a:r>
              <a:rPr lang="cy-GB" dirty="0"/>
              <a:t>Tu allan</a:t>
            </a:r>
          </a:p>
          <a:p>
            <a:r>
              <a:rPr lang="cy-GB" dirty="0"/>
              <a:t>Natur</a:t>
            </a:r>
          </a:p>
          <a:p>
            <a:r>
              <a:rPr lang="cy-GB" dirty="0"/>
              <a:t>Strwythuredig</a:t>
            </a:r>
          </a:p>
          <a:p>
            <a:r>
              <a:rPr lang="cy-GB" dirty="0"/>
              <a:t>Penagored</a:t>
            </a:r>
          </a:p>
          <a:p>
            <a:r>
              <a:rPr lang="cy-GB" dirty="0"/>
              <a:t>Adnoddau penagored</a:t>
            </a:r>
          </a:p>
          <a:p>
            <a:r>
              <a:rPr lang="cy-GB" dirty="0"/>
              <a:t>Deunyddiau rhydd</a:t>
            </a:r>
          </a:p>
          <a:p>
            <a:r>
              <a:rPr lang="cy-GB" dirty="0"/>
              <a:t>‘Affordance'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Inside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Outside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Nature based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Structured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Open-ended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Open-ended resources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‘Loose parts’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Affordance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2075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‘Loose parts’ Nicholson, 1971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4469" y="1877077"/>
            <a:ext cx="3951563" cy="26565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5489" y="3596366"/>
            <a:ext cx="3722992" cy="2705875"/>
          </a:xfrm>
          <a:prstGeom prst="rect">
            <a:avLst/>
          </a:prstGeom>
        </p:spPr>
      </p:pic>
      <p:pic>
        <p:nvPicPr>
          <p:cNvPr id="1026" name="Picture 2" descr="Image result for loose par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283" y="1646451"/>
            <a:ext cx="3734255" cy="2766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68519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‘Loose parts’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9499" y="1690688"/>
            <a:ext cx="4297914" cy="301697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407" y="1450994"/>
            <a:ext cx="4226734" cy="30826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3274" y="3838290"/>
            <a:ext cx="4018980" cy="2909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507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Affordance theory (Gibson, 1966)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925727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‘Affordance theory states that the world is perceived not only in terms of object shapes and spatial relationships but also in terms of object possibilities for action (affordances) — perception drives action’.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allai</a:t>
            </a:r>
            <a:r>
              <a:rPr lang="en-GB" dirty="0"/>
              <a:t> darn o </a:t>
            </a:r>
            <a:r>
              <a:rPr lang="en-GB" dirty="0" err="1"/>
              <a:t>bren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What might a plank of wood afford a child?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738022" y="1825625"/>
            <a:ext cx="615778" cy="43513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726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Play Affordance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38200" y="2570205"/>
            <a:ext cx="10515600" cy="39912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‘</a:t>
            </a:r>
            <a:r>
              <a:rPr lang="en-GB" i="1" dirty="0"/>
              <a:t>Play affordance is active, it is about experiencing – affordance arises through active detection, through sensing and acting at the same time. A toddler explores the affordance of blocks by mouthing them, stacking them and throwing them. Children are ‘affordance connoisseurs’, they naturally seek play experiences through intense interaction with their environments’.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(Early Years Education, 2016) </a:t>
            </a:r>
          </a:p>
        </p:txBody>
      </p:sp>
    </p:spTree>
    <p:extLst>
      <p:ext uri="{BB962C8B-B14F-4D97-AF65-F5344CB8AC3E}">
        <p14:creationId xmlns:p14="http://schemas.microsoft.com/office/powerpoint/2010/main" val="35254223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?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Outdoor Learning Environment?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80374" y="1652360"/>
            <a:ext cx="7626074" cy="5004245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89538" y="5825878"/>
            <a:ext cx="2664262" cy="351085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Image: </a:t>
            </a:r>
            <a:r>
              <a:rPr lang="en-GB" dirty="0" err="1"/>
              <a:t>Newbeginningsatgrace</a:t>
            </a:r>
            <a:r>
              <a:rPr lang="en-GB" dirty="0"/>
              <a:t>, 2017</a:t>
            </a:r>
          </a:p>
        </p:txBody>
      </p:sp>
    </p:spTree>
    <p:extLst>
      <p:ext uri="{BB962C8B-B14F-4D97-AF65-F5344CB8AC3E}">
        <p14:creationId xmlns:p14="http://schemas.microsoft.com/office/powerpoint/2010/main" val="968528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1576" y="5814928"/>
            <a:ext cx="1892224" cy="602298"/>
          </a:xfrm>
        </p:spPr>
        <p:txBody>
          <a:bodyPr>
            <a:noAutofit/>
          </a:bodyPr>
          <a:lstStyle/>
          <a:p>
            <a:r>
              <a:rPr lang="en-GB" sz="1600" dirty="0"/>
              <a:t>Image:  The Imagination Tree, 2017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14022" y="81053"/>
            <a:ext cx="9093666" cy="57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4105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Goedwig</a:t>
            </a:r>
            <a:r>
              <a:rPr lang="en-GB" dirty="0"/>
              <a:t>?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Forest School?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804987" y="1604308"/>
            <a:ext cx="7673015" cy="4818394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828430" y="5760171"/>
            <a:ext cx="1949261" cy="83226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Image:  Pinterest, 2017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8668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Natur fel Amgylchedd Dysgu</a:t>
            </a:r>
            <a:br>
              <a:rPr lang="cy-GB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Nature as Learning Environment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01605" y="1828224"/>
            <a:ext cx="5026007" cy="4227623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1977746"/>
            <a:ext cx="5181600" cy="407810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969882" y="6293397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Image: Play Based Learning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Weebly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2017</a:t>
            </a:r>
          </a:p>
        </p:txBody>
      </p:sp>
    </p:spTree>
    <p:extLst>
      <p:ext uri="{BB962C8B-B14F-4D97-AF65-F5344CB8AC3E}">
        <p14:creationId xmlns:p14="http://schemas.microsoft.com/office/powerpoint/2010/main" val="522118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Amgylecheddau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Environments for learning?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Dewis</a:t>
            </a:r>
          </a:p>
          <a:p>
            <a:r>
              <a:rPr lang="cy-GB" dirty="0"/>
              <a:t>Mynediad</a:t>
            </a:r>
          </a:p>
          <a:p>
            <a:r>
              <a:rPr lang="cy-GB" dirty="0"/>
              <a:t>Rhyddid</a:t>
            </a:r>
          </a:p>
          <a:p>
            <a:r>
              <a:rPr lang="cy-GB" dirty="0"/>
              <a:t>Ffiniau</a:t>
            </a:r>
          </a:p>
          <a:p>
            <a:r>
              <a:rPr lang="cy-GB" dirty="0"/>
              <a:t>Risg</a:t>
            </a:r>
          </a:p>
          <a:p>
            <a:r>
              <a:rPr lang="cy-GB" dirty="0"/>
              <a:t>Unigol</a:t>
            </a:r>
          </a:p>
          <a:p>
            <a:r>
              <a:rPr lang="cy-GB" dirty="0"/>
              <a:t>Grŵp</a:t>
            </a:r>
          </a:p>
          <a:p>
            <a:r>
              <a:rPr lang="cy-GB" dirty="0"/>
              <a:t>Cydweithio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Choice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Access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Freedom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Boundaries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Risk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Individual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Group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Cooperation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5771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Rôl yr Oedolyn</a:t>
            </a:r>
            <a:br>
              <a:rPr lang="cy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Role of Adult?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Cefnogi</a:t>
            </a:r>
          </a:p>
          <a:p>
            <a:r>
              <a:rPr lang="cy-GB" dirty="0" err="1"/>
              <a:t>Scaffold</a:t>
            </a:r>
            <a:endParaRPr lang="cy-GB" dirty="0"/>
          </a:p>
          <a:p>
            <a:r>
              <a:rPr lang="cy-GB" dirty="0"/>
              <a:t>Gwneud penderfyniadau</a:t>
            </a:r>
          </a:p>
          <a:p>
            <a:r>
              <a:rPr lang="cy-GB" dirty="0"/>
              <a:t>Arsylwi ac ymateb</a:t>
            </a:r>
          </a:p>
          <a:p>
            <a:r>
              <a:rPr lang="cy-GB" dirty="0"/>
              <a:t>Addasu’r </a:t>
            </a:r>
            <a:r>
              <a:rPr lang="cy-GB" dirty="0" err="1"/>
              <a:t>amgyechedd</a:t>
            </a:r>
            <a:endParaRPr lang="cy-GB" dirty="0"/>
          </a:p>
          <a:p>
            <a:r>
              <a:rPr lang="cy-GB" dirty="0"/>
              <a:t>Amser</a:t>
            </a:r>
          </a:p>
          <a:p>
            <a:r>
              <a:rPr lang="cy-GB" dirty="0"/>
              <a:t>Hyblygrwydd</a:t>
            </a:r>
          </a:p>
          <a:p>
            <a:r>
              <a:rPr lang="cy-GB" dirty="0"/>
              <a:t>Gofod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Scaffold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Decision maker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Observe and respond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Adapt environment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Time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Flexibility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Space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1865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>
                <a:solidFill>
                  <a:schemeClr val="accent1"/>
                </a:solidFill>
              </a:rPr>
              <a:t>Our own experiences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874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Diwylliant ac Amgylchedd?</a:t>
            </a:r>
            <a:br>
              <a:rPr lang="cy-GB" dirty="0"/>
            </a:br>
            <a:r>
              <a:rPr lang="en-GB" i="1" dirty="0">
                <a:solidFill>
                  <a:schemeClr val="accent1"/>
                </a:solidFill>
              </a:rPr>
              <a:t>Culture and Environment?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http://www.sbs.com.au/news/dateline/story/kids-gone-wild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6368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274042"/>
          </a:xfrm>
        </p:spPr>
        <p:txBody>
          <a:bodyPr>
            <a:noAutofit/>
          </a:bodyPr>
          <a:lstStyle/>
          <a:p>
            <a:r>
              <a:rPr lang="en-GB" sz="2800" dirty="0" err="1"/>
              <a:t>Damcaniaeth</a:t>
            </a:r>
            <a:r>
              <a:rPr lang="en-GB" sz="2800" dirty="0"/>
              <a:t> ac </a:t>
            </a:r>
            <a:r>
              <a:rPr lang="en-GB" sz="2800" dirty="0" err="1"/>
              <a:t>Ymchwil</a:t>
            </a:r>
            <a:br>
              <a:rPr lang="en-GB" sz="2800" dirty="0"/>
            </a:br>
            <a:r>
              <a:rPr lang="en-GB" sz="2800" dirty="0">
                <a:solidFill>
                  <a:srgbClr val="0070C0"/>
                </a:solidFill>
              </a:rPr>
              <a:t>Theory and Research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1981200" y="764705"/>
            <a:ext cx="4038600" cy="482453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Pestalozzi</a:t>
            </a:r>
          </a:p>
          <a:p>
            <a:r>
              <a:rPr lang="en-GB" dirty="0"/>
              <a:t>Froebel </a:t>
            </a:r>
          </a:p>
          <a:p>
            <a:r>
              <a:rPr lang="en-GB" dirty="0"/>
              <a:t>McMillan</a:t>
            </a:r>
          </a:p>
          <a:p>
            <a:r>
              <a:rPr lang="en-GB" dirty="0"/>
              <a:t>Bruner</a:t>
            </a:r>
          </a:p>
          <a:p>
            <a:r>
              <a:rPr lang="en-GB" dirty="0"/>
              <a:t>Piaget </a:t>
            </a:r>
          </a:p>
          <a:p>
            <a:r>
              <a:rPr lang="en-GB" dirty="0"/>
              <a:t>Gardner</a:t>
            </a:r>
          </a:p>
          <a:p>
            <a:r>
              <a:rPr lang="en-GB" dirty="0"/>
              <a:t>Steiner </a:t>
            </a:r>
          </a:p>
          <a:p>
            <a:r>
              <a:rPr lang="en-GB" dirty="0" err="1"/>
              <a:t>Laevers</a:t>
            </a:r>
            <a:endParaRPr lang="en-GB" dirty="0"/>
          </a:p>
          <a:p>
            <a:r>
              <a:rPr lang="en-GB" dirty="0" err="1"/>
              <a:t>Malaguzzi</a:t>
            </a:r>
            <a:endParaRPr lang="en-GB" dirty="0"/>
          </a:p>
          <a:p>
            <a:r>
              <a:rPr lang="en-GB" dirty="0"/>
              <a:t>Knight</a:t>
            </a:r>
          </a:p>
          <a:p>
            <a:r>
              <a:rPr lang="en-GB" dirty="0" err="1"/>
              <a:t>Louv</a:t>
            </a:r>
            <a:endParaRPr lang="en-GB" dirty="0"/>
          </a:p>
          <a:p>
            <a:r>
              <a:rPr lang="en-GB" dirty="0" err="1"/>
              <a:t>Bilton</a:t>
            </a:r>
            <a:endParaRPr lang="en-GB" dirty="0"/>
          </a:p>
          <a:p>
            <a:r>
              <a:rPr lang="en-GB" dirty="0" err="1"/>
              <a:t>Sgandinafia</a:t>
            </a:r>
            <a:endParaRPr lang="en-GB" dirty="0"/>
          </a:p>
          <a:p>
            <a:r>
              <a:rPr lang="en-GB" dirty="0" err="1"/>
              <a:t>Theorïau</a:t>
            </a:r>
            <a:r>
              <a:rPr lang="en-GB" dirty="0"/>
              <a:t> </a:t>
            </a:r>
            <a:r>
              <a:rPr lang="en-GB" dirty="0" err="1"/>
              <a:t>cymhelliad</a:t>
            </a:r>
            <a:endParaRPr lang="en-GB" dirty="0"/>
          </a:p>
          <a:p>
            <a:r>
              <a:rPr lang="en-GB" dirty="0" err="1"/>
              <a:t>Erthygl</a:t>
            </a:r>
            <a:r>
              <a:rPr lang="en-GB" dirty="0"/>
              <a:t> 31 </a:t>
            </a:r>
            <a:r>
              <a:rPr lang="en-GB" dirty="0" err="1"/>
              <a:t>yr</a:t>
            </a:r>
            <a:r>
              <a:rPr lang="en-GB" dirty="0"/>
              <a:t> UNCRC</a:t>
            </a:r>
          </a:p>
          <a:p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diweddar</a:t>
            </a:r>
            <a:endParaRPr lang="en-GB" dirty="0"/>
          </a:p>
          <a:p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Estyn</a:t>
            </a:r>
            <a:endParaRPr lang="en-GB" dirty="0"/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6240016" y="764705"/>
            <a:ext cx="3970784" cy="4824537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Pestalozzi</a:t>
            </a:r>
          </a:p>
          <a:p>
            <a:r>
              <a:rPr lang="en-GB" dirty="0">
                <a:solidFill>
                  <a:srgbClr val="0070C0"/>
                </a:solidFill>
              </a:rPr>
              <a:t>Froebel </a:t>
            </a:r>
          </a:p>
          <a:p>
            <a:r>
              <a:rPr lang="en-GB" dirty="0">
                <a:solidFill>
                  <a:srgbClr val="0070C0"/>
                </a:solidFill>
              </a:rPr>
              <a:t>McMillan</a:t>
            </a:r>
          </a:p>
          <a:p>
            <a:r>
              <a:rPr lang="en-GB" dirty="0">
                <a:solidFill>
                  <a:srgbClr val="0070C0"/>
                </a:solidFill>
              </a:rPr>
              <a:t>Bruner</a:t>
            </a:r>
          </a:p>
          <a:p>
            <a:r>
              <a:rPr lang="en-GB" dirty="0">
                <a:solidFill>
                  <a:srgbClr val="0070C0"/>
                </a:solidFill>
              </a:rPr>
              <a:t>Piaget </a:t>
            </a:r>
          </a:p>
          <a:p>
            <a:r>
              <a:rPr lang="en-GB" dirty="0">
                <a:solidFill>
                  <a:srgbClr val="0070C0"/>
                </a:solidFill>
              </a:rPr>
              <a:t>Gardner</a:t>
            </a:r>
          </a:p>
          <a:p>
            <a:r>
              <a:rPr lang="en-GB" dirty="0" err="1">
                <a:solidFill>
                  <a:srgbClr val="0070C0"/>
                </a:solidFill>
              </a:rPr>
              <a:t>Laevers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Steiner </a:t>
            </a:r>
          </a:p>
          <a:p>
            <a:r>
              <a:rPr lang="en-GB" dirty="0" err="1">
                <a:solidFill>
                  <a:srgbClr val="0070C0"/>
                </a:solidFill>
              </a:rPr>
              <a:t>Malaguzzi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Knight</a:t>
            </a:r>
          </a:p>
          <a:p>
            <a:r>
              <a:rPr lang="en-GB" dirty="0" err="1">
                <a:solidFill>
                  <a:srgbClr val="0070C0"/>
                </a:solidFill>
              </a:rPr>
              <a:t>Louv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Bilton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Scandinavia</a:t>
            </a:r>
          </a:p>
          <a:p>
            <a:r>
              <a:rPr lang="en-GB" dirty="0">
                <a:solidFill>
                  <a:srgbClr val="0070C0"/>
                </a:solidFill>
              </a:rPr>
              <a:t>Theories of motivation</a:t>
            </a:r>
          </a:p>
          <a:p>
            <a:r>
              <a:rPr lang="en-GB" dirty="0">
                <a:solidFill>
                  <a:srgbClr val="0070C0"/>
                </a:solidFill>
              </a:rPr>
              <a:t>UNCRC article 31</a:t>
            </a:r>
          </a:p>
          <a:p>
            <a:r>
              <a:rPr lang="en-GB" dirty="0">
                <a:solidFill>
                  <a:srgbClr val="0070C0"/>
                </a:solidFill>
              </a:rPr>
              <a:t>Recent research</a:t>
            </a:r>
          </a:p>
          <a:p>
            <a:r>
              <a:rPr lang="en-GB" dirty="0" err="1">
                <a:solidFill>
                  <a:srgbClr val="0070C0"/>
                </a:solidFill>
              </a:rPr>
              <a:t>Estyn</a:t>
            </a:r>
            <a:r>
              <a:rPr lang="en-GB" dirty="0">
                <a:solidFill>
                  <a:srgbClr val="0070C0"/>
                </a:solidFill>
              </a:rPr>
              <a:t> Report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3006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Edrychwch ar yr adnoddau ar </a:t>
            </a:r>
            <a:r>
              <a:rPr lang="cy-GB" dirty="0" err="1"/>
              <a:t>Moodle</a:t>
            </a:r>
            <a:r>
              <a:rPr lang="cy-GB" dirty="0"/>
              <a:t> sy’n rhoi gwybodaeth cefndirol i gefnogi’r modiwl.</a:t>
            </a:r>
          </a:p>
          <a:p>
            <a:r>
              <a:rPr lang="cy-GB" dirty="0"/>
              <a:t>Erbyn wythnos nesaf mewn dyfnder ystyriwch sut mae syniadau un o’r damcaniaethwyr  yn cysylltu gyda amgylcheddau dysgu.</a:t>
            </a:r>
          </a:p>
          <a:p>
            <a:r>
              <a:rPr lang="cy-GB" dirty="0"/>
              <a:t>Dewch yn barod i rannu eich syniadau.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Look at the resources on Moodle which give background information to support the module.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By next week consider in depth one of the ways an early years theorist links to learning environments.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Come prepared to share your ideas.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8889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Mae’r adnoddau yma ar </a:t>
            </a:r>
            <a:r>
              <a:rPr lang="cy-GB" dirty="0" err="1"/>
              <a:t>Moodle</a:t>
            </a:r>
            <a:r>
              <a:rPr lang="cy-GB" dirty="0"/>
              <a:t> i’w darganfod</a:t>
            </a:r>
            <a:br>
              <a:rPr lang="en-GB" dirty="0"/>
            </a:br>
            <a:r>
              <a:rPr lang="en-GB" i="1" dirty="0">
                <a:solidFill>
                  <a:schemeClr val="accent1"/>
                </a:solidFill>
              </a:rPr>
              <a:t>These resources are on Moodle to explore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10222207" cy="4351338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https://www.virtuallabschool.org/preschool/learning-environments</a:t>
            </a:r>
            <a:endParaRPr lang="en-GB" dirty="0"/>
          </a:p>
          <a:p>
            <a:r>
              <a:rPr lang="en-GB" dirty="0">
                <a:hlinkClick r:id="rId3"/>
              </a:rPr>
              <a:t>http://www.communityplaythings.com/resources/articles/2014/the-power-of-purposeful-environments</a:t>
            </a:r>
            <a:endParaRPr lang="en-GB" dirty="0"/>
          </a:p>
          <a:p>
            <a:r>
              <a:rPr lang="en-GB" dirty="0">
                <a:hlinkClick r:id="rId4"/>
              </a:rPr>
              <a:t>http://www.communityplaythings.com/resources/articles/2016/outdoor-learning</a:t>
            </a:r>
            <a:endParaRPr lang="en-GB" dirty="0"/>
          </a:p>
          <a:p>
            <a:r>
              <a:rPr lang="en-GB" dirty="0">
                <a:hlinkClick r:id="rId5"/>
              </a:rPr>
              <a:t>http://www.communityplaythings.com/resources?topic=Classroom-Design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4834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200" b="1" dirty="0" err="1">
                <a:latin typeface="Arial" panose="020B0604020202020204" pitchFamily="34" charset="0"/>
                <a:ea typeface="Times New Roman" panose="02020603050405020304" pitchFamily="18" charset="0"/>
              </a:rPr>
              <a:t>Cyfeirnodau</a:t>
            </a:r>
            <a:br>
              <a:rPr lang="en-GB" sz="3200" b="1" dirty="0"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References</a:t>
            </a:r>
            <a:br>
              <a:rPr lang="en-GB" sz="4800" dirty="0">
                <a:solidFill>
                  <a:schemeClr val="accent1">
                    <a:lumMod val="75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357912"/>
            <a:ext cx="10515600" cy="5146922"/>
          </a:xfrm>
        </p:spPr>
        <p:txBody>
          <a:bodyPr>
            <a:normAutofit fontScale="77500" lnSpcReduction="20000"/>
          </a:bodyPr>
          <a:lstStyle/>
          <a:p>
            <a:pPr marL="0" indent="0" algn="just" fontAlgn="base" hangingPunct="0"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Early Years Education (2016) ‘</a:t>
            </a:r>
            <a:r>
              <a:rPr lang="en-GB" dirty="0"/>
              <a:t>Possibilities on offer’ </a:t>
            </a:r>
            <a:r>
              <a:rPr lang="en-GB" dirty="0">
                <a:hlinkClick r:id="rId2"/>
              </a:rPr>
              <a:t>https://www.earlyyearseducator.co.uk/features/article/possibilities-on-offer</a:t>
            </a:r>
            <a:r>
              <a:rPr lang="en-GB" dirty="0"/>
              <a:t> (Accessed 6th April 2020).</a:t>
            </a:r>
          </a:p>
          <a:p>
            <a:pPr marL="0" indent="0" algn="just" fontAlgn="base" hangingPunct="0">
              <a:buNone/>
            </a:pPr>
            <a:endParaRPr lang="en-GB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just" fontAlgn="base" hangingPunct="0"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New Beginnings at Grace (2017) ‘Image’ 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http://www.newbeginningsatgrace.com/space.html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(Accessed 15th July 2017).</a:t>
            </a:r>
          </a:p>
          <a:p>
            <a:pPr marL="0" lvl="0" indent="0" algn="just" fontAlgn="base" hangingPunct="0"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Nicholson, S. (1971) ‘The Theory of loose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arts: how not to cheat children’, </a:t>
            </a:r>
            <a:r>
              <a:rPr lang="en-GB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Landscape Architecture, 62, pp. 30-34.</a:t>
            </a:r>
          </a:p>
          <a:p>
            <a:pPr marL="0" lvl="0" indent="0" algn="just" fontAlgn="base" hangingPunct="0">
              <a:buNone/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interest (2017) ‘Image’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https://www.pinterest.co.uk/aliciadover15/forest-schools/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(Accessed 15th July 2017).</a:t>
            </a:r>
          </a:p>
          <a:p>
            <a:pPr marL="0" indent="0" algn="just" fontAlgn="base" hangingPunct="0">
              <a:spcAft>
                <a:spcPts val="0"/>
              </a:spcAft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Play Based Learning </a:t>
            </a: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Weebly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(2017) ‘Image’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http://play-based-learning.weebly.com/respecting-the-natural-environment.html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 15th July 2017).</a:t>
            </a:r>
          </a:p>
          <a:p>
            <a:pPr marL="0" lvl="0" indent="0" algn="just" fontAlgn="base" hangingPunct="0">
              <a:buNone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 Imagination Tree ‘Image’ (2017) 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http://theimaginationtree.com/2016/05/inspiring-outdoor-play-spaces-kids.html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[Accessed 15th July 2017].</a:t>
            </a:r>
          </a:p>
          <a:p>
            <a:pPr marL="0" lvl="0" indent="0" algn="just" fontAlgn="base" hangingPunct="0">
              <a:buNone/>
            </a:pPr>
            <a:endParaRPr lang="en-GB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 algn="just" fontAlgn="base" hangingPunct="0">
              <a:buNone/>
            </a:pPr>
            <a:endParaRPr lang="en-GB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just" fontAlgn="base" hangingPunct="0">
              <a:spcAft>
                <a:spcPts val="0"/>
              </a:spcAft>
              <a:buNone/>
            </a:pP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algn="just" fontAlgn="base" hangingPunct="0">
              <a:spcAft>
                <a:spcPts val="0"/>
              </a:spcAft>
              <a:buNone/>
            </a:pP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51951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668461" y="124206"/>
            <a:ext cx="10515600" cy="59855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dirty="0" err="1"/>
              <a:t>Rhestr</a:t>
            </a:r>
            <a:r>
              <a:rPr lang="en-GB" sz="2400" dirty="0"/>
              <a:t> </a:t>
            </a:r>
            <a:r>
              <a:rPr lang="en-GB" sz="2400" dirty="0" err="1"/>
              <a:t>Ddarllen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Reading List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21610" y="722760"/>
            <a:ext cx="11547722" cy="582587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6400" dirty="0" err="1"/>
              <a:t>Bilton</a:t>
            </a:r>
            <a:r>
              <a:rPr lang="en-GB" sz="6400" dirty="0"/>
              <a:t>, H. (2010) Outdoor Learning in the Early Years: Management and Innovation. 3rd edition. London: David Fulton. </a:t>
            </a:r>
            <a:r>
              <a:rPr lang="en-GB" sz="6400" dirty="0" err="1"/>
              <a:t>Ebook</a:t>
            </a:r>
            <a:endParaRPr lang="en-GB" sz="6400" dirty="0"/>
          </a:p>
          <a:p>
            <a:pPr marL="0" indent="0">
              <a:buNone/>
            </a:pPr>
            <a:r>
              <a:rPr lang="en-GB" sz="6400" dirty="0"/>
              <a:t>Department for Children, Education, Lifelong Learning and Skills (2015) Foundation Phase Framework for Children’s Learning for 3-7-year-olds in Wales. Cardiff: Welsh Government.</a:t>
            </a:r>
          </a:p>
          <a:p>
            <a:pPr marL="0" indent="0">
              <a:buNone/>
            </a:pPr>
            <a:r>
              <a:rPr lang="en-GB" sz="6400" dirty="0"/>
              <a:t>Donaldson, G. (2015) Successful Futures: Independent Review of Curriculum and Assessment Arrangements in Wales. Welsh Government.</a:t>
            </a:r>
          </a:p>
          <a:p>
            <a:pPr marL="0" indent="0">
              <a:buNone/>
            </a:pPr>
            <a:r>
              <a:rPr lang="en-GB" sz="6400" dirty="0"/>
              <a:t>Joyce, R. (2012) Outdoor Learning: Past and Present. UK: Open University Press. </a:t>
            </a:r>
            <a:r>
              <a:rPr lang="en-GB" sz="6400" dirty="0" err="1"/>
              <a:t>Ebook</a:t>
            </a:r>
            <a:r>
              <a:rPr lang="en-GB" sz="6400" dirty="0"/>
              <a:t>. </a:t>
            </a:r>
          </a:p>
          <a:p>
            <a:pPr marL="0" indent="0">
              <a:buNone/>
            </a:pPr>
            <a:r>
              <a:rPr lang="en-GB" sz="6400" dirty="0"/>
              <a:t>Knight, S. (2012) Forest School for All. London: Sage Publications. </a:t>
            </a:r>
            <a:r>
              <a:rPr lang="en-GB" sz="6400" dirty="0" err="1"/>
              <a:t>Ebook</a:t>
            </a:r>
            <a:endParaRPr lang="en-GB" sz="6400" dirty="0"/>
          </a:p>
          <a:p>
            <a:pPr marL="0" indent="0">
              <a:buNone/>
            </a:pPr>
            <a:r>
              <a:rPr lang="en-GB" sz="6400" dirty="0" err="1"/>
              <a:t>Louv</a:t>
            </a:r>
            <a:r>
              <a:rPr lang="en-GB" sz="6400" dirty="0"/>
              <a:t>, R. (2010) Last Child in the Woods, (2nd Ed)  London: Atlantic Books. </a:t>
            </a:r>
            <a:r>
              <a:rPr lang="en-GB" sz="6400" dirty="0" err="1"/>
              <a:t>Ebook</a:t>
            </a:r>
            <a:endParaRPr lang="en-GB" sz="6400" dirty="0"/>
          </a:p>
          <a:p>
            <a:pPr marL="0" indent="0">
              <a:buNone/>
            </a:pPr>
            <a:r>
              <a:rPr lang="en-GB" sz="6400" dirty="0"/>
              <a:t>Williams-</a:t>
            </a:r>
            <a:r>
              <a:rPr lang="en-GB" sz="6400" dirty="0" err="1"/>
              <a:t>Siegfredsen</a:t>
            </a:r>
            <a:r>
              <a:rPr lang="en-GB" sz="6400" dirty="0"/>
              <a:t>, J. (2012) Understanding the Danish Forest School Approach: Early Years Education in Practice. London: David Fulton. </a:t>
            </a:r>
            <a:r>
              <a:rPr lang="en-GB" sz="6400" dirty="0" err="1"/>
              <a:t>Ebook</a:t>
            </a:r>
            <a:r>
              <a:rPr lang="en-GB" sz="6400" dirty="0"/>
              <a:t> </a:t>
            </a:r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695459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Reading List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1021" y="1671087"/>
            <a:ext cx="10515600" cy="48598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Einarsdottir</a:t>
            </a:r>
            <a:r>
              <a:rPr lang="en-GB" dirty="0"/>
              <a:t>, J. and Wagner, J.T. (</a:t>
            </a:r>
            <a:r>
              <a:rPr lang="en-GB" dirty="0" err="1"/>
              <a:t>Eds</a:t>
            </a:r>
            <a:r>
              <a:rPr lang="en-GB" dirty="0"/>
              <a:t>), (2006) Nordic Childhoods and Early Education Philosophy, Research, Policy and Practice in Denmark, Finland, Iceland, Norway and Sweden. Greenwich: Information Age Publishing. </a:t>
            </a:r>
            <a:r>
              <a:rPr lang="en-GB" dirty="0" err="1"/>
              <a:t>Ebook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Ryder Richardson, G. (2014) Creating a Space to Grow.  (2nd Ed)  London: David Fulton. </a:t>
            </a:r>
            <a:r>
              <a:rPr lang="en-GB" dirty="0" err="1"/>
              <a:t>Ebook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Waite, S. (Ed) (2011) Children Learning Outside the Classroom: From Birth to Eleven. London: Sage Publications. </a:t>
            </a:r>
            <a:r>
              <a:rPr lang="en-GB" dirty="0" err="1"/>
              <a:t>Ebook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75424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3" ma:contentTypeDescription="Create a new document." ma:contentTypeScope="" ma:versionID="d178181441776d2d9efccd46e9866ef6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c18d56cd1b313a2406c73447eb9b6ddf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OCR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75A91E-0261-44C3-8F08-699C8F7EF697}">
  <ds:schemaRefs>
    <ds:schemaRef ds:uri="http://purl.org/dc/elements/1.1/"/>
    <ds:schemaRef ds:uri="http://schemas.microsoft.com/office/2006/metadata/properties"/>
    <ds:schemaRef ds:uri="19514574-b5d9-49eb-9678-28308461b4ba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4f627824-a7cf-4e54-9661-934e5f85792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AD31E15-AE2B-4107-A846-E382AC585B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807D136-7569-4974-B608-379C24B94E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2125</TotalTime>
  <Words>1309</Words>
  <Application>Microsoft Office PowerPoint</Application>
  <PresentationFormat>Widescreen</PresentationFormat>
  <Paragraphs>203</Paragraphs>
  <Slides>30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Myriad Pro</vt:lpstr>
      <vt:lpstr>Arial</vt:lpstr>
      <vt:lpstr>Calibri</vt:lpstr>
      <vt:lpstr>Calibri Light</vt:lpstr>
      <vt:lpstr>Times New Roman</vt:lpstr>
      <vt:lpstr>1_Office Theme</vt:lpstr>
      <vt:lpstr>1_20140311PresentationUWTSDTemplate</vt:lpstr>
      <vt:lpstr>20140311PresentationUWTSDTemplate</vt:lpstr>
      <vt:lpstr>EAEE5005  EAEE5010</vt:lpstr>
      <vt:lpstr> Ymarfer  Exercise</vt:lpstr>
      <vt:lpstr>Ymarfer  Exercise</vt:lpstr>
      <vt:lpstr>Ymarfer  Exercise</vt:lpstr>
      <vt:lpstr>Ble ydym yn dysgu? Beth yw amgylchedd dysgu?  Where do we learn? What are learning environments? </vt:lpstr>
      <vt:lpstr>Gwahanol Amgylcheddau Dysgu Different Learning Environments</vt:lpstr>
      <vt:lpstr>PowerPoint Presentation</vt:lpstr>
      <vt:lpstr>Amgylchedd Dysgu Montessori Montessori Learning Environment</vt:lpstr>
      <vt:lpstr>Amgylchedd Dysgu Steiner Steiner Learning Environment</vt:lpstr>
      <vt:lpstr>Amgylchedd Dysgu Reggio Emilia  Reggio Emilia  Learning Environment</vt:lpstr>
      <vt:lpstr>Ar ôl gwylio’r clipiau. Beth yw’r materiaon neu heriau sy’n codi? Consider the clips you have seen? What are the significant issues / challenges</vt:lpstr>
      <vt:lpstr>Amgylcheddau Dysgu Environments for learning?</vt:lpstr>
      <vt:lpstr>‘Loose parts’ Nicholson, 1971</vt:lpstr>
      <vt:lpstr>‘Loose parts’</vt:lpstr>
      <vt:lpstr>Affordance theory (Gibson, 1966)</vt:lpstr>
      <vt:lpstr>Play Affordance </vt:lpstr>
      <vt:lpstr>Amgylchedd Dysgu Tu allan? Outdoor Learning Environment?</vt:lpstr>
      <vt:lpstr>PowerPoint Presentation</vt:lpstr>
      <vt:lpstr>Ysgol Goedwig? Forest School?</vt:lpstr>
      <vt:lpstr>Natur fel Amgylchedd Dysgu Nature as Learning Environment </vt:lpstr>
      <vt:lpstr>Amgylecheddau Dysgu Environments for learning?</vt:lpstr>
      <vt:lpstr>Rôl yr Oedolyn Role of Adult?</vt:lpstr>
      <vt:lpstr>Profiadau ni  Our own experiences</vt:lpstr>
      <vt:lpstr>Diwylliant ac Amgylchedd? Culture and Environment?</vt:lpstr>
      <vt:lpstr>Damcaniaeth ac Ymchwil Theory and Research</vt:lpstr>
      <vt:lpstr>PowerPoint Presentation</vt:lpstr>
      <vt:lpstr>Mae’r adnoddau yma ar Moodle i’w darganfod These resources are on Moodle to explore</vt:lpstr>
      <vt:lpstr>Cyfeirnodau References </vt:lpstr>
      <vt:lpstr>Rhestr Ddarllen  Reading List </vt:lpstr>
      <vt:lpstr>Rhestr Ddarllen  Reading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EAEE5005  EAEE5010</dc:title>
  <dc:creator>Glenda Tinney</dc:creator>
  <cp:lastModifiedBy>Glenda Tinney</cp:lastModifiedBy>
  <cp:revision>13</cp:revision>
  <dcterms:created xsi:type="dcterms:W3CDTF">2020-04-13T15:18:57Z</dcterms:created>
  <dcterms:modified xsi:type="dcterms:W3CDTF">2021-04-16T11:08:55Z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