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theme/theme4.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notesSlides/notesSlide28.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 id="2147483660" r:id="rId2"/>
  </p:sldMasterIdLst>
  <p:notesMasterIdLst>
    <p:notesMasterId r:id="rId31"/>
  </p:notesMasterIdLst>
  <p:handoutMasterIdLst>
    <p:handoutMasterId r:id="rId32"/>
  </p:handoutMasterIdLst>
  <p:sldIdLst>
    <p:sldId id="273" r:id="rId3"/>
    <p:sldId id="307" r:id="rId4"/>
    <p:sldId id="304" r:id="rId5"/>
    <p:sldId id="306" r:id="rId6"/>
    <p:sldId id="295" r:id="rId7"/>
    <p:sldId id="264" r:id="rId8"/>
    <p:sldId id="268" r:id="rId9"/>
    <p:sldId id="310" r:id="rId10"/>
    <p:sldId id="280" r:id="rId11"/>
    <p:sldId id="281" r:id="rId12"/>
    <p:sldId id="282" r:id="rId13"/>
    <p:sldId id="283" r:id="rId14"/>
    <p:sldId id="284" r:id="rId15"/>
    <p:sldId id="285" r:id="rId16"/>
    <p:sldId id="286" r:id="rId17"/>
    <p:sldId id="287" r:id="rId18"/>
    <p:sldId id="288" r:id="rId19"/>
    <p:sldId id="289" r:id="rId20"/>
    <p:sldId id="290" r:id="rId21"/>
    <p:sldId id="291" r:id="rId22"/>
    <p:sldId id="299" r:id="rId23"/>
    <p:sldId id="293" r:id="rId24"/>
    <p:sldId id="308" r:id="rId25"/>
    <p:sldId id="302" r:id="rId26"/>
    <p:sldId id="303" r:id="rId27"/>
    <p:sldId id="305" r:id="rId28"/>
    <p:sldId id="309" r:id="rId29"/>
    <p:sldId id="300" r:id="rId30"/>
  </p:sldIdLst>
  <p:sldSz cx="9144000" cy="6858000" type="screen4x3"/>
  <p:notesSz cx="6797675" cy="9926638"/>
  <p:defaultTextStyle>
    <a:defPPr>
      <a:defRPr lang="en-GB"/>
    </a:defPPr>
    <a:lvl1pPr algn="l" rtl="0" fontAlgn="base">
      <a:spcBef>
        <a:spcPct val="0"/>
      </a:spcBef>
      <a:spcAft>
        <a:spcPct val="0"/>
      </a:spcAft>
      <a:defRPr kern="1200">
        <a:solidFill>
          <a:schemeClr val="tx1"/>
        </a:solidFill>
        <a:latin typeface="Arial" charset="0"/>
        <a:ea typeface="+mn-ea"/>
        <a:cs typeface="Arial" charset="0"/>
      </a:defRPr>
    </a:lvl1pPr>
    <a:lvl2pPr marL="457200" algn="l" rtl="0" fontAlgn="base">
      <a:spcBef>
        <a:spcPct val="0"/>
      </a:spcBef>
      <a:spcAft>
        <a:spcPct val="0"/>
      </a:spcAft>
      <a:defRPr kern="1200">
        <a:solidFill>
          <a:schemeClr val="tx1"/>
        </a:solidFill>
        <a:latin typeface="Arial" charset="0"/>
        <a:ea typeface="+mn-ea"/>
        <a:cs typeface="Arial" charset="0"/>
      </a:defRPr>
    </a:lvl2pPr>
    <a:lvl3pPr marL="914400" algn="l" rtl="0" fontAlgn="base">
      <a:spcBef>
        <a:spcPct val="0"/>
      </a:spcBef>
      <a:spcAft>
        <a:spcPct val="0"/>
      </a:spcAft>
      <a:defRPr kern="1200">
        <a:solidFill>
          <a:schemeClr val="tx1"/>
        </a:solidFill>
        <a:latin typeface="Arial" charset="0"/>
        <a:ea typeface="+mn-ea"/>
        <a:cs typeface="Arial" charset="0"/>
      </a:defRPr>
    </a:lvl3pPr>
    <a:lvl4pPr marL="1371600" algn="l" rtl="0" fontAlgn="base">
      <a:spcBef>
        <a:spcPct val="0"/>
      </a:spcBef>
      <a:spcAft>
        <a:spcPct val="0"/>
      </a:spcAft>
      <a:defRPr kern="1200">
        <a:solidFill>
          <a:schemeClr val="tx1"/>
        </a:solidFill>
        <a:latin typeface="Arial" charset="0"/>
        <a:ea typeface="+mn-ea"/>
        <a:cs typeface="Arial" charset="0"/>
      </a:defRPr>
    </a:lvl4pPr>
    <a:lvl5pPr marL="1828800" algn="l" rtl="0" fontAlgn="base">
      <a:spcBef>
        <a:spcPct val="0"/>
      </a:spcBef>
      <a:spcAft>
        <a:spcPct val="0"/>
      </a:spcAft>
      <a:defRPr kern="1200">
        <a:solidFill>
          <a:schemeClr val="tx1"/>
        </a:solidFill>
        <a:latin typeface="Arial" charset="0"/>
        <a:ea typeface="+mn-ea"/>
        <a:cs typeface="Arial" charset="0"/>
      </a:defRPr>
    </a:lvl5pPr>
    <a:lvl6pPr marL="2286000" algn="l" defTabSz="914400" rtl="0" eaLnBrk="1" latinLnBrk="0" hangingPunct="1">
      <a:defRPr kern="1200">
        <a:solidFill>
          <a:schemeClr val="tx1"/>
        </a:solidFill>
        <a:latin typeface="Arial" charset="0"/>
        <a:ea typeface="+mn-ea"/>
        <a:cs typeface="Arial" charset="0"/>
      </a:defRPr>
    </a:lvl6pPr>
    <a:lvl7pPr marL="2743200" algn="l" defTabSz="914400" rtl="0" eaLnBrk="1" latinLnBrk="0" hangingPunct="1">
      <a:defRPr kern="1200">
        <a:solidFill>
          <a:schemeClr val="tx1"/>
        </a:solidFill>
        <a:latin typeface="Arial" charset="0"/>
        <a:ea typeface="+mn-ea"/>
        <a:cs typeface="Arial" charset="0"/>
      </a:defRPr>
    </a:lvl7pPr>
    <a:lvl8pPr marL="3200400" algn="l" defTabSz="914400" rtl="0" eaLnBrk="1" latinLnBrk="0" hangingPunct="1">
      <a:defRPr kern="1200">
        <a:solidFill>
          <a:schemeClr val="tx1"/>
        </a:solidFill>
        <a:latin typeface="Arial" charset="0"/>
        <a:ea typeface="+mn-ea"/>
        <a:cs typeface="Arial" charset="0"/>
      </a:defRPr>
    </a:lvl8pPr>
    <a:lvl9pPr marL="3657600" algn="l" defTabSz="914400" rtl="0" eaLnBrk="1" latinLnBrk="0" hangingPunct="1">
      <a:defRPr kern="1200">
        <a:solidFill>
          <a:schemeClr val="tx1"/>
        </a:solidFill>
        <a:latin typeface="Arial" charset="0"/>
        <a:ea typeface="+mn-ea"/>
        <a:cs typeface="Arial" charset="0"/>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D1D1D1"/>
    <a:srgbClr val="C8CACA"/>
    <a:srgbClr val="C6CBCC"/>
    <a:srgbClr val="C0C0C0"/>
    <a:srgbClr val="DDDDDD"/>
    <a:srgbClr val="FF0000"/>
    <a:srgbClr val="0000FF"/>
    <a:srgbClr val="008000"/>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588" autoAdjust="0"/>
    <p:restoredTop sz="83425" autoAdjust="0"/>
  </p:normalViewPr>
  <p:slideViewPr>
    <p:cSldViewPr>
      <p:cViewPr varScale="1">
        <p:scale>
          <a:sx n="60" d="100"/>
          <a:sy n="60" d="100"/>
        </p:scale>
        <p:origin x="1686" y="78"/>
      </p:cViewPr>
      <p:guideLst>
        <p:guide orient="horz" pos="2160"/>
        <p:guide pos="2880"/>
      </p:guideLst>
    </p:cSldViewPr>
  </p:slideViewPr>
  <p:outlineViewPr>
    <p:cViewPr>
      <p:scale>
        <a:sx n="33" d="100"/>
        <a:sy n="33" d="100"/>
      </p:scale>
      <p:origin x="0" y="0"/>
    </p:cViewPr>
  </p:outlineViewPr>
  <p:notesTextViewPr>
    <p:cViewPr>
      <p:scale>
        <a:sx n="100" d="100"/>
        <a:sy n="100" d="100"/>
      </p:scale>
      <p:origin x="0" y="0"/>
    </p:cViewPr>
  </p:notesTextViewPr>
  <p:sorterViewPr>
    <p:cViewPr>
      <p:scale>
        <a:sx n="110" d="100"/>
        <a:sy n="110" d="100"/>
      </p:scale>
      <p:origin x="0" y="0"/>
    </p:cViewPr>
  </p:sorter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6.xml"/><Relationship Id="rId13" Type="http://schemas.openxmlformats.org/officeDocument/2006/relationships/slide" Target="slides/slide11.xml"/><Relationship Id="rId18" Type="http://schemas.openxmlformats.org/officeDocument/2006/relationships/slide" Target="slides/slide16.xml"/><Relationship Id="rId26" Type="http://schemas.openxmlformats.org/officeDocument/2006/relationships/slide" Target="slides/slide24.xml"/><Relationship Id="rId3" Type="http://schemas.openxmlformats.org/officeDocument/2006/relationships/slide" Target="slides/slide1.xml"/><Relationship Id="rId21" Type="http://schemas.openxmlformats.org/officeDocument/2006/relationships/slide" Target="slides/slide19.xml"/><Relationship Id="rId34" Type="http://schemas.openxmlformats.org/officeDocument/2006/relationships/viewProps" Target="viewProps.xml"/><Relationship Id="rId7" Type="http://schemas.openxmlformats.org/officeDocument/2006/relationships/slide" Target="slides/slide5.xml"/><Relationship Id="rId12" Type="http://schemas.openxmlformats.org/officeDocument/2006/relationships/slide" Target="slides/slide10.xml"/><Relationship Id="rId17" Type="http://schemas.openxmlformats.org/officeDocument/2006/relationships/slide" Target="slides/slide15.xml"/><Relationship Id="rId25" Type="http://schemas.openxmlformats.org/officeDocument/2006/relationships/slide" Target="slides/slide23.xml"/><Relationship Id="rId33" Type="http://schemas.openxmlformats.org/officeDocument/2006/relationships/presProps" Target="presProps.xml"/><Relationship Id="rId2" Type="http://schemas.openxmlformats.org/officeDocument/2006/relationships/slideMaster" Target="slideMasters/slideMaster2.xml"/><Relationship Id="rId16" Type="http://schemas.openxmlformats.org/officeDocument/2006/relationships/slide" Target="slides/slide14.xml"/><Relationship Id="rId20" Type="http://schemas.openxmlformats.org/officeDocument/2006/relationships/slide" Target="slides/slide18.xml"/><Relationship Id="rId29" Type="http://schemas.openxmlformats.org/officeDocument/2006/relationships/slide" Target="slides/slide27.xml"/><Relationship Id="rId1" Type="http://schemas.openxmlformats.org/officeDocument/2006/relationships/slideMaster" Target="slideMasters/slideMaster1.xml"/><Relationship Id="rId6" Type="http://schemas.openxmlformats.org/officeDocument/2006/relationships/slide" Target="slides/slide4.xml"/><Relationship Id="rId11" Type="http://schemas.openxmlformats.org/officeDocument/2006/relationships/slide" Target="slides/slide9.xml"/><Relationship Id="rId24" Type="http://schemas.openxmlformats.org/officeDocument/2006/relationships/slide" Target="slides/slide22.xml"/><Relationship Id="rId32" Type="http://schemas.openxmlformats.org/officeDocument/2006/relationships/handoutMaster" Target="handoutMasters/handoutMaster1.xml"/><Relationship Id="rId5" Type="http://schemas.openxmlformats.org/officeDocument/2006/relationships/slide" Target="slides/slide3.xml"/><Relationship Id="rId15" Type="http://schemas.openxmlformats.org/officeDocument/2006/relationships/slide" Target="slides/slide13.xml"/><Relationship Id="rId23" Type="http://schemas.openxmlformats.org/officeDocument/2006/relationships/slide" Target="slides/slide21.xml"/><Relationship Id="rId28" Type="http://schemas.openxmlformats.org/officeDocument/2006/relationships/slide" Target="slides/slide26.xml"/><Relationship Id="rId36" Type="http://schemas.openxmlformats.org/officeDocument/2006/relationships/tableStyles" Target="tableStyles.xml"/><Relationship Id="rId10" Type="http://schemas.openxmlformats.org/officeDocument/2006/relationships/slide" Target="slides/slide8.xml"/><Relationship Id="rId19" Type="http://schemas.openxmlformats.org/officeDocument/2006/relationships/slide" Target="slides/slide17.xml"/><Relationship Id="rId31" Type="http://schemas.openxmlformats.org/officeDocument/2006/relationships/notesMaster" Target="notesMasters/notesMaster1.xml"/><Relationship Id="rId4" Type="http://schemas.openxmlformats.org/officeDocument/2006/relationships/slide" Target="slides/slide2.xml"/><Relationship Id="rId9" Type="http://schemas.openxmlformats.org/officeDocument/2006/relationships/slide" Target="slides/slide7.xml"/><Relationship Id="rId14" Type="http://schemas.openxmlformats.org/officeDocument/2006/relationships/slide" Target="slides/slide12.xml"/><Relationship Id="rId22" Type="http://schemas.openxmlformats.org/officeDocument/2006/relationships/slide" Target="slides/slide20.xml"/><Relationship Id="rId27" Type="http://schemas.openxmlformats.org/officeDocument/2006/relationships/slide" Target="slides/slide25.xml"/><Relationship Id="rId30" Type="http://schemas.openxmlformats.org/officeDocument/2006/relationships/slide" Target="slides/slide28.xml"/><Relationship Id="rId35" Type="http://schemas.openxmlformats.org/officeDocument/2006/relationships/theme" Target="theme/theme1.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4.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a:extLst>
              <a:ext uri="{FF2B5EF4-FFF2-40B4-BE49-F238E27FC236}">
                <a16:creationId xmlns:a16="http://schemas.microsoft.com/office/drawing/2014/main" id="{9B04262C-E561-478C-8FB3-3DD299BA90D6}"/>
              </a:ext>
            </a:extLst>
          </p:cNvPr>
          <p:cNvSpPr>
            <a:spLocks noGrp="1"/>
          </p:cNvSpPr>
          <p:nvPr>
            <p:ph type="hdr" sz="quarter"/>
          </p:nvPr>
        </p:nvSpPr>
        <p:spPr>
          <a:xfrm>
            <a:off x="0" y="0"/>
            <a:ext cx="2946400" cy="496888"/>
          </a:xfrm>
          <a:prstGeom prst="rect">
            <a:avLst/>
          </a:prstGeom>
        </p:spPr>
        <p:txBody>
          <a:bodyPr vert="horz" lIns="91440" tIns="45720" rIns="91440" bIns="45720" rtlCol="0"/>
          <a:lstStyle>
            <a:lvl1pPr algn="l">
              <a:defRPr sz="1200"/>
            </a:lvl1pPr>
          </a:lstStyle>
          <a:p>
            <a:endParaRPr lang="en-GB"/>
          </a:p>
        </p:txBody>
      </p:sp>
      <p:sp>
        <p:nvSpPr>
          <p:cNvPr id="3" name="Date Placeholder 2">
            <a:extLst>
              <a:ext uri="{FF2B5EF4-FFF2-40B4-BE49-F238E27FC236}">
                <a16:creationId xmlns:a16="http://schemas.microsoft.com/office/drawing/2014/main" id="{44807A9E-1506-4529-9131-14EC2F4F918A}"/>
              </a:ext>
            </a:extLst>
          </p:cNvPr>
          <p:cNvSpPr>
            <a:spLocks noGrp="1"/>
          </p:cNvSpPr>
          <p:nvPr>
            <p:ph type="dt" sz="quarter" idx="1"/>
          </p:nvPr>
        </p:nvSpPr>
        <p:spPr>
          <a:xfrm>
            <a:off x="3849688" y="0"/>
            <a:ext cx="2946400" cy="496888"/>
          </a:xfrm>
          <a:prstGeom prst="rect">
            <a:avLst/>
          </a:prstGeom>
        </p:spPr>
        <p:txBody>
          <a:bodyPr vert="horz" lIns="91440" tIns="45720" rIns="91440" bIns="45720" rtlCol="0"/>
          <a:lstStyle>
            <a:lvl1pPr algn="r">
              <a:defRPr sz="1200"/>
            </a:lvl1pPr>
          </a:lstStyle>
          <a:p>
            <a:fld id="{8B07B0D9-2A8E-4F7B-90BC-4BF33CC4AE65}" type="datetimeFigureOut">
              <a:rPr lang="en-GB" smtClean="0"/>
              <a:t>12/02/2020</a:t>
            </a:fld>
            <a:endParaRPr lang="en-GB"/>
          </a:p>
        </p:txBody>
      </p:sp>
      <p:sp>
        <p:nvSpPr>
          <p:cNvPr id="4" name="Footer Placeholder 3">
            <a:extLst>
              <a:ext uri="{FF2B5EF4-FFF2-40B4-BE49-F238E27FC236}">
                <a16:creationId xmlns:a16="http://schemas.microsoft.com/office/drawing/2014/main" id="{E8558F2D-F5DC-471A-9E4E-E84FDFA63C41}"/>
              </a:ext>
            </a:extLst>
          </p:cNvPr>
          <p:cNvSpPr>
            <a:spLocks noGrp="1"/>
          </p:cNvSpPr>
          <p:nvPr>
            <p:ph type="ftr" sz="quarter" idx="2"/>
          </p:nvPr>
        </p:nvSpPr>
        <p:spPr>
          <a:xfrm>
            <a:off x="0" y="9429750"/>
            <a:ext cx="2946400" cy="496888"/>
          </a:xfrm>
          <a:prstGeom prst="rect">
            <a:avLst/>
          </a:prstGeom>
        </p:spPr>
        <p:txBody>
          <a:bodyPr vert="horz" lIns="91440" tIns="45720" rIns="91440" bIns="45720" rtlCol="0" anchor="b"/>
          <a:lstStyle>
            <a:lvl1pPr algn="l">
              <a:defRPr sz="1200"/>
            </a:lvl1pPr>
          </a:lstStyle>
          <a:p>
            <a:endParaRPr lang="en-GB"/>
          </a:p>
        </p:txBody>
      </p:sp>
      <p:sp>
        <p:nvSpPr>
          <p:cNvPr id="5" name="Slide Number Placeholder 4">
            <a:extLst>
              <a:ext uri="{FF2B5EF4-FFF2-40B4-BE49-F238E27FC236}">
                <a16:creationId xmlns:a16="http://schemas.microsoft.com/office/drawing/2014/main" id="{78E8CA1A-62CC-4692-8BF6-C17A27DAF772}"/>
              </a:ext>
            </a:extLst>
          </p:cNvPr>
          <p:cNvSpPr>
            <a:spLocks noGrp="1"/>
          </p:cNvSpPr>
          <p:nvPr>
            <p:ph type="sldNum" sz="quarter" idx="3"/>
          </p:nvPr>
        </p:nvSpPr>
        <p:spPr>
          <a:xfrm>
            <a:off x="3849688" y="9429750"/>
            <a:ext cx="2946400" cy="496888"/>
          </a:xfrm>
          <a:prstGeom prst="rect">
            <a:avLst/>
          </a:prstGeom>
        </p:spPr>
        <p:txBody>
          <a:bodyPr vert="horz" lIns="91440" tIns="45720" rIns="91440" bIns="45720" rtlCol="0" anchor="b"/>
          <a:lstStyle>
            <a:lvl1pPr algn="r">
              <a:defRPr sz="1200"/>
            </a:lvl1pPr>
          </a:lstStyle>
          <a:p>
            <a:fld id="{3FB399F3-0AF8-4FE0-8F47-FC3893BB8673}" type="slidenum">
              <a:rPr lang="en-GB" smtClean="0"/>
              <a:t>‹#›</a:t>
            </a:fld>
            <a:endParaRPr lang="en-GB"/>
          </a:p>
        </p:txBody>
      </p:sp>
    </p:spTree>
    <p:extLst>
      <p:ext uri="{BB962C8B-B14F-4D97-AF65-F5344CB8AC3E}">
        <p14:creationId xmlns:p14="http://schemas.microsoft.com/office/powerpoint/2010/main" val="2829820185"/>
      </p:ext>
    </p:extLst>
  </p:cSld>
  <p:clrMap bg1="lt1" tx1="dk1" bg2="lt2" tx2="dk2" accent1="accent1" accent2="accent2" accent3="accent3" accent4="accent4" accent5="accent5" accent6="accent6" hlink="hlink" folHlink="folHlink"/>
  <p:hf hdr="0" ftr="0" dt="0"/>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3.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4338" name="Rectangle 2"/>
          <p:cNvSpPr>
            <a:spLocks noGrp="1" noChangeArrowheads="1"/>
          </p:cNvSpPr>
          <p:nvPr>
            <p:ph type="hdr" sz="quarter"/>
          </p:nvPr>
        </p:nvSpPr>
        <p:spPr bwMode="auto">
          <a:xfrm>
            <a:off x="0" y="0"/>
            <a:ext cx="2945659" cy="496332"/>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defRPr sz="1200"/>
            </a:lvl1pPr>
          </a:lstStyle>
          <a:p>
            <a:endParaRPr lang="en-GB"/>
          </a:p>
        </p:txBody>
      </p:sp>
      <p:sp>
        <p:nvSpPr>
          <p:cNvPr id="14339" name="Rectangle 3"/>
          <p:cNvSpPr>
            <a:spLocks noGrp="1" noChangeArrowheads="1"/>
          </p:cNvSpPr>
          <p:nvPr>
            <p:ph type="dt" idx="1"/>
          </p:nvPr>
        </p:nvSpPr>
        <p:spPr bwMode="auto">
          <a:xfrm>
            <a:off x="3850443" y="0"/>
            <a:ext cx="2945659" cy="496332"/>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lgn="r">
              <a:defRPr sz="1200"/>
            </a:lvl1pPr>
          </a:lstStyle>
          <a:p>
            <a:endParaRPr lang="en-GB"/>
          </a:p>
        </p:txBody>
      </p:sp>
      <p:sp>
        <p:nvSpPr>
          <p:cNvPr id="14340" name="Rectangle 4"/>
          <p:cNvSpPr>
            <a:spLocks noGrp="1" noRot="1" noChangeAspect="1" noChangeArrowheads="1" noTextEdit="1"/>
          </p:cNvSpPr>
          <p:nvPr>
            <p:ph type="sldImg" idx="2"/>
          </p:nvPr>
        </p:nvSpPr>
        <p:spPr bwMode="auto">
          <a:xfrm>
            <a:off x="917575" y="744538"/>
            <a:ext cx="4962525" cy="3722687"/>
          </a:xfrm>
          <a:prstGeom prst="rect">
            <a:avLst/>
          </a:prstGeom>
          <a:noFill/>
          <a:ln w="9525">
            <a:solidFill>
              <a:srgbClr val="000000"/>
            </a:solidFill>
            <a:miter lim="800000"/>
            <a:headEnd/>
            <a:tailEnd/>
          </a:ln>
          <a:effectLst/>
        </p:spPr>
      </p:sp>
      <p:sp>
        <p:nvSpPr>
          <p:cNvPr id="14341" name="Rectangle 5"/>
          <p:cNvSpPr>
            <a:spLocks noGrp="1" noChangeArrowheads="1"/>
          </p:cNvSpPr>
          <p:nvPr>
            <p:ph type="body" sz="quarter" idx="3"/>
          </p:nvPr>
        </p:nvSpPr>
        <p:spPr bwMode="auto">
          <a:xfrm>
            <a:off x="679768" y="4715153"/>
            <a:ext cx="5438140" cy="4466987"/>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14342" name="Rectangle 6"/>
          <p:cNvSpPr>
            <a:spLocks noGrp="1" noChangeArrowheads="1"/>
          </p:cNvSpPr>
          <p:nvPr>
            <p:ph type="ftr" sz="quarter" idx="4"/>
          </p:nvPr>
        </p:nvSpPr>
        <p:spPr bwMode="auto">
          <a:xfrm>
            <a:off x="0" y="9428583"/>
            <a:ext cx="2945659" cy="496332"/>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a:defRPr sz="1200"/>
            </a:lvl1pPr>
          </a:lstStyle>
          <a:p>
            <a:endParaRPr lang="en-GB"/>
          </a:p>
        </p:txBody>
      </p:sp>
      <p:sp>
        <p:nvSpPr>
          <p:cNvPr id="14343" name="Rectangle 7"/>
          <p:cNvSpPr>
            <a:spLocks noGrp="1" noChangeArrowheads="1"/>
          </p:cNvSpPr>
          <p:nvPr>
            <p:ph type="sldNum" sz="quarter" idx="5"/>
          </p:nvPr>
        </p:nvSpPr>
        <p:spPr bwMode="auto">
          <a:xfrm>
            <a:off x="3850443" y="9428583"/>
            <a:ext cx="2945659" cy="496332"/>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algn="r">
              <a:defRPr sz="1200"/>
            </a:lvl1pPr>
          </a:lstStyle>
          <a:p>
            <a:fld id="{30709883-1451-407B-A27E-3DFDA8DE8D7E}" type="slidenum">
              <a:rPr lang="en-GB"/>
              <a:pPr/>
              <a:t>‹#›</a:t>
            </a:fld>
            <a:endParaRPr lang="en-GB"/>
          </a:p>
        </p:txBody>
      </p:sp>
    </p:spTree>
    <p:extLst>
      <p:ext uri="{BB962C8B-B14F-4D97-AF65-F5344CB8AC3E}">
        <p14:creationId xmlns:p14="http://schemas.microsoft.com/office/powerpoint/2010/main" val="934036927"/>
      </p:ext>
    </p:extLst>
  </p:cSld>
  <p:clrMap bg1="lt1" tx1="dk1" bg2="lt2" tx2="dk2" accent1="accent1" accent2="accent2" accent3="accent3" accent4="accent4" accent5="accent5" accent6="accent6" hlink="hlink" folHlink="folHlink"/>
  <p:hf hdr="0" ftr="0" dt="0"/>
  <p:notesStyle>
    <a:lvl1pPr algn="l" rtl="0" fontAlgn="base">
      <a:spcBef>
        <a:spcPct val="30000"/>
      </a:spcBef>
      <a:spcAft>
        <a:spcPct val="0"/>
      </a:spcAft>
      <a:defRPr sz="1200" kern="1200">
        <a:solidFill>
          <a:schemeClr val="tx1"/>
        </a:solidFill>
        <a:latin typeface="Arial" charset="0"/>
        <a:ea typeface="+mn-ea"/>
        <a:cs typeface="Arial" charset="0"/>
      </a:defRPr>
    </a:lvl1pPr>
    <a:lvl2pPr marL="457200" algn="l" rtl="0" fontAlgn="base">
      <a:spcBef>
        <a:spcPct val="30000"/>
      </a:spcBef>
      <a:spcAft>
        <a:spcPct val="0"/>
      </a:spcAft>
      <a:defRPr sz="1200" kern="1200">
        <a:solidFill>
          <a:schemeClr val="tx1"/>
        </a:solidFill>
        <a:latin typeface="Arial" charset="0"/>
        <a:ea typeface="+mn-ea"/>
        <a:cs typeface="Arial" charset="0"/>
      </a:defRPr>
    </a:lvl2pPr>
    <a:lvl3pPr marL="914400" algn="l" rtl="0" fontAlgn="base">
      <a:spcBef>
        <a:spcPct val="30000"/>
      </a:spcBef>
      <a:spcAft>
        <a:spcPct val="0"/>
      </a:spcAft>
      <a:defRPr sz="1200" kern="1200">
        <a:solidFill>
          <a:schemeClr val="tx1"/>
        </a:solidFill>
        <a:latin typeface="Arial" charset="0"/>
        <a:ea typeface="+mn-ea"/>
        <a:cs typeface="Arial" charset="0"/>
      </a:defRPr>
    </a:lvl3pPr>
    <a:lvl4pPr marL="1371600" algn="l" rtl="0" fontAlgn="base">
      <a:spcBef>
        <a:spcPct val="30000"/>
      </a:spcBef>
      <a:spcAft>
        <a:spcPct val="0"/>
      </a:spcAft>
      <a:defRPr sz="1200" kern="1200">
        <a:solidFill>
          <a:schemeClr val="tx1"/>
        </a:solidFill>
        <a:latin typeface="Arial" charset="0"/>
        <a:ea typeface="+mn-ea"/>
        <a:cs typeface="Arial" charset="0"/>
      </a:defRPr>
    </a:lvl4pPr>
    <a:lvl5pPr marL="1828800" algn="l" rtl="0" fontAlgn="base">
      <a:spcBef>
        <a:spcPct val="30000"/>
      </a:spcBef>
      <a:spcAft>
        <a:spcPct val="0"/>
      </a:spcAft>
      <a:defRPr sz="1200" kern="1200">
        <a:solidFill>
          <a:schemeClr val="tx1"/>
        </a:solidFill>
        <a:latin typeface="Arial" charset="0"/>
        <a:ea typeface="+mn-ea"/>
        <a:cs typeface="Arial" charset="0"/>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marL="0" marR="0" lvl="0" indent="0" algn="r" defTabSz="457200" rtl="0" eaLnBrk="1" fontAlgn="auto" latinLnBrk="0" hangingPunct="1">
              <a:lnSpc>
                <a:spcPct val="100000"/>
              </a:lnSpc>
              <a:spcBef>
                <a:spcPts val="0"/>
              </a:spcBef>
              <a:spcAft>
                <a:spcPts val="0"/>
              </a:spcAft>
              <a:buClrTx/>
              <a:buSzTx/>
              <a:buFontTx/>
              <a:buNone/>
              <a:tabLst/>
              <a:defRPr/>
            </a:pPr>
            <a:fld id="{6FDF6337-1354-4182-AA60-6E3DF6887F2B}"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Arial" charset="0"/>
              </a:rPr>
              <a:pPr marL="0" marR="0" lvl="0" indent="0" algn="r" defTabSz="457200" rtl="0" eaLnBrk="1" fontAlgn="auto" latinLnBrk="0" hangingPunct="1">
                <a:lnSpc>
                  <a:spcPct val="100000"/>
                </a:lnSpc>
                <a:spcBef>
                  <a:spcPts val="0"/>
                </a:spcBef>
                <a:spcAft>
                  <a:spcPts val="0"/>
                </a:spcAft>
                <a:buClrTx/>
                <a:buSzTx/>
                <a:buFontTx/>
                <a:buNone/>
                <a:tabLst/>
                <a:defRPr/>
              </a:pPr>
              <a:t>1</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Arial" charset="0"/>
            </a:endParaRPr>
          </a:p>
        </p:txBody>
      </p:sp>
    </p:spTree>
    <p:extLst>
      <p:ext uri="{BB962C8B-B14F-4D97-AF65-F5344CB8AC3E}">
        <p14:creationId xmlns:p14="http://schemas.microsoft.com/office/powerpoint/2010/main" val="3978852280"/>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1" u="none" strike="noStrike" kern="1200" dirty="0">
                <a:solidFill>
                  <a:schemeClr val="tx1"/>
                </a:solidFill>
                <a:effectLst/>
                <a:latin typeface="Arial" charset="0"/>
                <a:ea typeface="+mn-ea"/>
                <a:cs typeface="Arial" charset="0"/>
              </a:rPr>
              <a:t>Solvency and liquidity </a:t>
            </a:r>
            <a:r>
              <a:rPr lang="en-GB" sz="1200" u="none" strike="noStrike" kern="1200" dirty="0">
                <a:solidFill>
                  <a:schemeClr val="tx1"/>
                </a:solidFill>
                <a:effectLst/>
                <a:latin typeface="Arial" charset="0"/>
                <a:ea typeface="+mn-ea"/>
                <a:cs typeface="Arial" charset="0"/>
              </a:rPr>
              <a:t>are both terms that </a:t>
            </a:r>
            <a:r>
              <a:rPr lang="en-GB" sz="1200" b="1" u="none" strike="noStrike" kern="1200" dirty="0">
                <a:solidFill>
                  <a:schemeClr val="tx1"/>
                </a:solidFill>
                <a:effectLst/>
                <a:latin typeface="Arial" charset="0"/>
                <a:ea typeface="+mn-ea"/>
                <a:cs typeface="Arial" charset="0"/>
              </a:rPr>
              <a:t>refer to an enterprise’s state of financial health</a:t>
            </a:r>
            <a:r>
              <a:rPr lang="en-GB" sz="1200" u="none" strike="noStrike" kern="1200" dirty="0">
                <a:solidFill>
                  <a:schemeClr val="tx1"/>
                </a:solidFill>
                <a:effectLst/>
                <a:latin typeface="Arial" charset="0"/>
                <a:ea typeface="+mn-ea"/>
                <a:cs typeface="Arial" charset="0"/>
              </a:rPr>
              <a:t>, but with some notable differences: </a:t>
            </a:r>
          </a:p>
          <a:p>
            <a:r>
              <a:rPr lang="en-GB" sz="1200" b="1" u="none" strike="noStrike" kern="1200" dirty="0">
                <a:solidFill>
                  <a:schemeClr val="tx1"/>
                </a:solidFill>
                <a:effectLst/>
                <a:latin typeface="Arial" charset="0"/>
                <a:ea typeface="+mn-ea"/>
                <a:cs typeface="Arial" charset="0"/>
              </a:rPr>
              <a:t>Solvency</a:t>
            </a:r>
            <a:r>
              <a:rPr lang="en-GB" sz="1200" u="none" strike="noStrike" kern="1200" dirty="0">
                <a:solidFill>
                  <a:schemeClr val="tx1"/>
                </a:solidFill>
                <a:effectLst/>
                <a:latin typeface="Arial" charset="0"/>
                <a:ea typeface="+mn-ea"/>
                <a:cs typeface="Arial" charset="0"/>
              </a:rPr>
              <a:t> refers to an enterprise's capacity to meet its long-term financial commitments. </a:t>
            </a:r>
          </a:p>
          <a:p>
            <a:r>
              <a:rPr lang="en-GB" sz="1200" b="1" u="none" strike="noStrike" kern="1200" dirty="0">
                <a:solidFill>
                  <a:schemeClr val="tx1"/>
                </a:solidFill>
                <a:effectLst/>
                <a:latin typeface="Arial" charset="0"/>
                <a:ea typeface="+mn-ea"/>
                <a:cs typeface="Arial" charset="0"/>
              </a:rPr>
              <a:t>Liquidity</a:t>
            </a:r>
            <a:r>
              <a:rPr lang="en-GB" sz="1200" u="none" strike="noStrike" kern="1200" dirty="0">
                <a:solidFill>
                  <a:schemeClr val="tx1"/>
                </a:solidFill>
                <a:effectLst/>
                <a:latin typeface="Arial" charset="0"/>
                <a:ea typeface="+mn-ea"/>
                <a:cs typeface="Arial" charset="0"/>
              </a:rPr>
              <a:t> refers to an enterprise’s ability to pay short-term obligations; the term also refers to its capability to sell assets quickly to raise cash. </a:t>
            </a:r>
          </a:p>
          <a:p>
            <a:endParaRPr lang="en-GB" sz="1200" u="none" strike="noStrike" kern="1200" dirty="0">
              <a:solidFill>
                <a:schemeClr val="tx1"/>
              </a:solidFill>
              <a:effectLst/>
              <a:latin typeface="Arial" charset="0"/>
              <a:ea typeface="+mn-ea"/>
              <a:cs typeface="Arial" charset="0"/>
            </a:endParaRPr>
          </a:p>
          <a:p>
            <a:r>
              <a:rPr lang="en-GB" sz="1200" u="none" strike="noStrike" kern="1200" dirty="0">
                <a:solidFill>
                  <a:schemeClr val="tx1"/>
                </a:solidFill>
                <a:effectLst/>
                <a:latin typeface="Arial" charset="0"/>
                <a:ea typeface="+mn-ea"/>
                <a:cs typeface="Arial" charset="0"/>
              </a:rPr>
              <a:t>A </a:t>
            </a:r>
            <a:r>
              <a:rPr lang="en-GB" sz="1200" b="1" u="none" strike="noStrike" kern="1200" dirty="0">
                <a:solidFill>
                  <a:schemeClr val="tx1"/>
                </a:solidFill>
                <a:effectLst/>
                <a:latin typeface="Arial" charset="0"/>
                <a:ea typeface="+mn-ea"/>
                <a:cs typeface="Arial" charset="0"/>
              </a:rPr>
              <a:t>solvent</a:t>
            </a:r>
            <a:r>
              <a:rPr lang="en-GB" sz="1200" u="none" strike="noStrike" kern="1200" dirty="0">
                <a:solidFill>
                  <a:schemeClr val="tx1"/>
                </a:solidFill>
                <a:effectLst/>
                <a:latin typeface="Arial" charset="0"/>
                <a:ea typeface="+mn-ea"/>
                <a:cs typeface="Arial" charset="0"/>
              </a:rPr>
              <a:t> company is one that </a:t>
            </a:r>
            <a:r>
              <a:rPr lang="en-GB" sz="1200" b="1" u="none" strike="noStrike" kern="1200" dirty="0">
                <a:solidFill>
                  <a:schemeClr val="tx1"/>
                </a:solidFill>
                <a:effectLst/>
                <a:latin typeface="Arial" charset="0"/>
                <a:ea typeface="+mn-ea"/>
                <a:cs typeface="Arial" charset="0"/>
              </a:rPr>
              <a:t>owns more than it owes</a:t>
            </a:r>
            <a:r>
              <a:rPr lang="en-GB" sz="1200" u="none" strike="noStrike" kern="1200" dirty="0">
                <a:solidFill>
                  <a:schemeClr val="tx1"/>
                </a:solidFill>
                <a:effectLst/>
                <a:latin typeface="Arial" charset="0"/>
                <a:ea typeface="+mn-ea"/>
                <a:cs typeface="Arial" charset="0"/>
              </a:rPr>
              <a:t>; in other words, it has a positive net worth and a manageable debt load. </a:t>
            </a:r>
          </a:p>
          <a:p>
            <a:endParaRPr lang="en-GB" sz="1200" u="none" strike="noStrike" kern="1200" dirty="0">
              <a:solidFill>
                <a:schemeClr val="tx1"/>
              </a:solidFill>
              <a:effectLst/>
              <a:latin typeface="Arial" charset="0"/>
              <a:ea typeface="+mn-ea"/>
              <a:cs typeface="Arial" charset="0"/>
            </a:endParaRPr>
          </a:p>
          <a:p>
            <a:r>
              <a:rPr lang="en-GB" sz="1200" u="none" strike="noStrike" kern="1200" dirty="0">
                <a:solidFill>
                  <a:schemeClr val="tx1"/>
                </a:solidFill>
                <a:effectLst/>
                <a:latin typeface="Arial" charset="0"/>
                <a:ea typeface="+mn-ea"/>
                <a:cs typeface="Arial" charset="0"/>
              </a:rPr>
              <a:t>On the other hand, a company with </a:t>
            </a:r>
            <a:r>
              <a:rPr lang="en-GB" sz="1200" b="1" u="none" strike="noStrike" kern="1200" dirty="0">
                <a:solidFill>
                  <a:schemeClr val="tx1"/>
                </a:solidFill>
                <a:effectLst/>
                <a:latin typeface="Arial" charset="0"/>
                <a:ea typeface="+mn-ea"/>
                <a:cs typeface="Arial" charset="0"/>
              </a:rPr>
              <a:t>adequate liquidity</a:t>
            </a:r>
            <a:r>
              <a:rPr lang="en-GB" sz="1200" u="none" strike="noStrike" kern="1200" dirty="0">
                <a:solidFill>
                  <a:schemeClr val="tx1"/>
                </a:solidFill>
                <a:effectLst/>
                <a:latin typeface="Arial" charset="0"/>
                <a:ea typeface="+mn-ea"/>
                <a:cs typeface="Arial" charset="0"/>
              </a:rPr>
              <a:t> may have enough cash available to pay its bills, but it </a:t>
            </a:r>
            <a:r>
              <a:rPr lang="en-GB" sz="1200" b="1" u="none" strike="noStrike" kern="1200" dirty="0">
                <a:solidFill>
                  <a:schemeClr val="tx1"/>
                </a:solidFill>
                <a:effectLst/>
                <a:latin typeface="Arial" charset="0"/>
                <a:ea typeface="+mn-ea"/>
                <a:cs typeface="Arial" charset="0"/>
              </a:rPr>
              <a:t>may be heading for financial disaster </a:t>
            </a:r>
            <a:r>
              <a:rPr lang="en-GB" sz="1200" u="none" strike="noStrike" kern="1200" dirty="0">
                <a:solidFill>
                  <a:schemeClr val="tx1"/>
                </a:solidFill>
                <a:effectLst/>
                <a:latin typeface="Arial" charset="0"/>
                <a:ea typeface="+mn-ea"/>
                <a:cs typeface="Arial" charset="0"/>
              </a:rPr>
              <a:t>down the road.</a:t>
            </a:r>
          </a:p>
          <a:p>
            <a:r>
              <a:rPr lang="en-GB" sz="1200" u="none" strike="noStrike" kern="1200" dirty="0">
                <a:solidFill>
                  <a:schemeClr val="tx1"/>
                </a:solidFill>
                <a:effectLst/>
                <a:latin typeface="Arial" charset="0"/>
                <a:ea typeface="+mn-ea"/>
                <a:cs typeface="Arial" charset="0"/>
              </a:rPr>
              <a:t>Solvency and liquidity are equally important, and healthy companies are both solvent and possess adequate liquidity. </a:t>
            </a:r>
          </a:p>
          <a:p>
            <a:br>
              <a:rPr lang="en-GB" sz="1200" u="none" strike="noStrike" kern="1200" dirty="0">
                <a:solidFill>
                  <a:schemeClr val="tx1"/>
                </a:solidFill>
                <a:effectLst/>
                <a:latin typeface="Arial" charset="0"/>
                <a:ea typeface="+mn-ea"/>
                <a:cs typeface="Arial" charset="0"/>
              </a:rPr>
            </a:br>
            <a:endParaRPr lang="en-GB" dirty="0"/>
          </a:p>
        </p:txBody>
      </p:sp>
      <p:sp>
        <p:nvSpPr>
          <p:cNvPr id="4" name="Slide Number Placeholder 3"/>
          <p:cNvSpPr>
            <a:spLocks noGrp="1"/>
          </p:cNvSpPr>
          <p:nvPr>
            <p:ph type="sldNum" sz="quarter" idx="10"/>
          </p:nvPr>
        </p:nvSpPr>
        <p:spPr/>
        <p:txBody>
          <a:bodyPr/>
          <a:lstStyle/>
          <a:p>
            <a:fld id="{30709883-1451-407B-A27E-3DFDA8DE8D7E}" type="slidenum">
              <a:rPr lang="en-GB" smtClean="0"/>
              <a:pPr/>
              <a:t>2</a:t>
            </a:fld>
            <a:endParaRPr lang="en-GB"/>
          </a:p>
        </p:txBody>
      </p:sp>
    </p:spTree>
    <p:extLst>
      <p:ext uri="{BB962C8B-B14F-4D97-AF65-F5344CB8AC3E}">
        <p14:creationId xmlns:p14="http://schemas.microsoft.com/office/powerpoint/2010/main" val="168690910"/>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1" dirty="0"/>
              <a:t>Common elements </a:t>
            </a:r>
            <a:r>
              <a:rPr lang="en-GB" dirty="0"/>
              <a:t>of working capital….others may be short-term loans, bank overdraft, etc.</a:t>
            </a:r>
          </a:p>
          <a:p>
            <a:endParaRPr lang="en-GB" dirty="0"/>
          </a:p>
          <a:p>
            <a:r>
              <a:rPr lang="en-GB" dirty="0"/>
              <a:t>The key point here is </a:t>
            </a:r>
            <a:r>
              <a:rPr lang="en-GB" b="1" dirty="0"/>
              <a:t>Working Capital = Current Assets - Current Liabilities</a:t>
            </a:r>
          </a:p>
          <a:p>
            <a:endParaRPr lang="en-GB" dirty="0"/>
          </a:p>
          <a:p>
            <a:r>
              <a:rPr lang="en-GB" dirty="0"/>
              <a:t>Where are these components </a:t>
            </a:r>
            <a:r>
              <a:rPr lang="en-GB" b="1" dirty="0"/>
              <a:t>found?.....on the Balance Sheet</a:t>
            </a:r>
            <a:r>
              <a:rPr lang="en-GB" dirty="0"/>
              <a:t>.  </a:t>
            </a:r>
          </a:p>
          <a:p>
            <a:endParaRPr lang="en-GB" dirty="0"/>
          </a:p>
        </p:txBody>
      </p:sp>
      <p:sp>
        <p:nvSpPr>
          <p:cNvPr id="4" name="Slide Number Placeholder 3"/>
          <p:cNvSpPr>
            <a:spLocks noGrp="1"/>
          </p:cNvSpPr>
          <p:nvPr>
            <p:ph type="sldNum" sz="quarter" idx="10"/>
          </p:nvPr>
        </p:nvSpPr>
        <p:spPr/>
        <p:txBody>
          <a:bodyPr/>
          <a:lstStyle/>
          <a:p>
            <a:fld id="{30709883-1451-407B-A27E-3DFDA8DE8D7E}" type="slidenum">
              <a:rPr lang="en-GB" smtClean="0"/>
              <a:pPr/>
              <a:t>3</a:t>
            </a:fld>
            <a:endParaRPr lang="en-GB"/>
          </a:p>
        </p:txBody>
      </p:sp>
    </p:spTree>
    <p:extLst>
      <p:ext uri="{BB962C8B-B14F-4D97-AF65-F5344CB8AC3E}">
        <p14:creationId xmlns:p14="http://schemas.microsoft.com/office/powerpoint/2010/main" val="23844856"/>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71450" marR="0" indent="-171450" algn="l" defTabSz="914400" rtl="0" eaLnBrk="1" fontAlgn="base" latinLnBrk="0" hangingPunct="1">
              <a:lnSpc>
                <a:spcPct val="100000"/>
              </a:lnSpc>
              <a:spcBef>
                <a:spcPct val="30000"/>
              </a:spcBef>
              <a:spcAft>
                <a:spcPct val="0"/>
              </a:spcAft>
              <a:buClrTx/>
              <a:buSzTx/>
              <a:buFontTx/>
              <a:buChar char="-"/>
              <a:tabLst/>
              <a:defRPr/>
            </a:pPr>
            <a:r>
              <a:rPr lang="en-GB" sz="1200" kern="1200" dirty="0">
                <a:solidFill>
                  <a:schemeClr val="tx1"/>
                </a:solidFill>
                <a:effectLst/>
                <a:latin typeface="Arial" charset="0"/>
                <a:ea typeface="+mn-ea"/>
                <a:cs typeface="Arial" charset="0"/>
              </a:rPr>
              <a:t>It is necessary for management to decide </a:t>
            </a:r>
            <a:r>
              <a:rPr lang="en-GB" sz="1200" b="1" kern="1200" dirty="0">
                <a:solidFill>
                  <a:schemeClr val="tx1"/>
                </a:solidFill>
                <a:effectLst/>
                <a:latin typeface="Arial" charset="0"/>
                <a:ea typeface="+mn-ea"/>
                <a:cs typeface="Arial" charset="0"/>
              </a:rPr>
              <a:t>how much of each element</a:t>
            </a:r>
            <a:r>
              <a:rPr lang="en-GB" sz="1200" kern="1200" dirty="0">
                <a:solidFill>
                  <a:schemeClr val="tx1"/>
                </a:solidFill>
                <a:effectLst/>
                <a:latin typeface="Arial" charset="0"/>
                <a:ea typeface="+mn-ea"/>
                <a:cs typeface="Arial" charset="0"/>
              </a:rPr>
              <a:t> should be held.</a:t>
            </a:r>
          </a:p>
          <a:p>
            <a:pPr marL="171450" marR="0" indent="-171450" algn="l" defTabSz="914400" rtl="0" eaLnBrk="1" fontAlgn="base" latinLnBrk="0" hangingPunct="1">
              <a:lnSpc>
                <a:spcPct val="100000"/>
              </a:lnSpc>
              <a:spcBef>
                <a:spcPct val="30000"/>
              </a:spcBef>
              <a:spcAft>
                <a:spcPct val="0"/>
              </a:spcAft>
              <a:buClrTx/>
              <a:buSzTx/>
              <a:buFontTx/>
              <a:buChar char="-"/>
              <a:tabLst/>
              <a:defRPr/>
            </a:pPr>
            <a:endParaRPr lang="en-GB" sz="1200" kern="1200" dirty="0">
              <a:solidFill>
                <a:schemeClr val="tx1"/>
              </a:solidFill>
              <a:effectLst/>
              <a:latin typeface="Arial" charset="0"/>
              <a:ea typeface="+mn-ea"/>
              <a:cs typeface="Arial" charset="0"/>
            </a:endParaRPr>
          </a:p>
          <a:p>
            <a:pPr marL="171450" marR="0" indent="-171450" algn="l" defTabSz="914400" rtl="0" eaLnBrk="1" fontAlgn="base" latinLnBrk="0" hangingPunct="1">
              <a:lnSpc>
                <a:spcPct val="100000"/>
              </a:lnSpc>
              <a:spcBef>
                <a:spcPct val="30000"/>
              </a:spcBef>
              <a:spcAft>
                <a:spcPct val="0"/>
              </a:spcAft>
              <a:buClrTx/>
              <a:buSzTx/>
              <a:buFontTx/>
              <a:buChar char="-"/>
              <a:tabLst/>
              <a:defRPr/>
            </a:pPr>
            <a:r>
              <a:rPr lang="en-GB" sz="1200" kern="1200" dirty="0">
                <a:solidFill>
                  <a:schemeClr val="tx1"/>
                </a:solidFill>
                <a:effectLst/>
                <a:latin typeface="Arial" charset="0"/>
                <a:ea typeface="+mn-ea"/>
                <a:cs typeface="Arial" charset="0"/>
              </a:rPr>
              <a:t>There are costs associated with holding either too much or too little of each element.  </a:t>
            </a:r>
            <a:r>
              <a:rPr lang="en-GB" sz="1200" b="1" kern="1200" dirty="0">
                <a:solidFill>
                  <a:schemeClr val="tx1"/>
                </a:solidFill>
                <a:effectLst/>
                <a:latin typeface="Arial" charset="0"/>
                <a:ea typeface="+mn-ea"/>
                <a:cs typeface="Arial" charset="0"/>
              </a:rPr>
              <a:t>WHY THIS CONCERN – ISN’T CASH ON HAND “FREE”…all cash held in the business originates from a source that requires a an ongoing return e.g. from a bank loan, share issues (demanding dividends), other? </a:t>
            </a:r>
          </a:p>
          <a:p>
            <a:pPr marL="171450" marR="0" indent="-171450" algn="l" defTabSz="914400" rtl="0" eaLnBrk="1" fontAlgn="base" latinLnBrk="0" hangingPunct="1">
              <a:lnSpc>
                <a:spcPct val="100000"/>
              </a:lnSpc>
              <a:spcBef>
                <a:spcPct val="30000"/>
              </a:spcBef>
              <a:spcAft>
                <a:spcPct val="0"/>
              </a:spcAft>
              <a:buClrTx/>
              <a:buSzTx/>
              <a:buFontTx/>
              <a:buChar char="-"/>
              <a:tabLst/>
              <a:defRPr/>
            </a:pPr>
            <a:endParaRPr lang="en-GB" sz="1200" kern="1200" dirty="0">
              <a:solidFill>
                <a:schemeClr val="tx1"/>
              </a:solidFill>
              <a:effectLst/>
              <a:latin typeface="Arial" charset="0"/>
              <a:ea typeface="+mn-ea"/>
              <a:cs typeface="Arial" charset="0"/>
            </a:endParaRPr>
          </a:p>
          <a:p>
            <a:pPr marL="171450" marR="0" indent="-171450" algn="l" defTabSz="914400" rtl="0" eaLnBrk="1" fontAlgn="base" latinLnBrk="0" hangingPunct="1">
              <a:lnSpc>
                <a:spcPct val="100000"/>
              </a:lnSpc>
              <a:spcBef>
                <a:spcPct val="30000"/>
              </a:spcBef>
              <a:spcAft>
                <a:spcPct val="0"/>
              </a:spcAft>
              <a:buClrTx/>
              <a:buSzTx/>
              <a:buFontTx/>
              <a:buChar char="-"/>
              <a:tabLst/>
              <a:defRPr/>
            </a:pPr>
            <a:r>
              <a:rPr lang="en-GB" sz="1200" kern="1200" dirty="0">
                <a:solidFill>
                  <a:schemeClr val="tx1"/>
                </a:solidFill>
                <a:effectLst/>
                <a:latin typeface="Arial" charset="0"/>
                <a:ea typeface="+mn-ea"/>
                <a:cs typeface="Arial" charset="0"/>
              </a:rPr>
              <a:t>Management must be aware of these costs, which include </a:t>
            </a:r>
            <a:r>
              <a:rPr lang="en-GB" sz="1200" b="1" kern="1200" dirty="0">
                <a:solidFill>
                  <a:schemeClr val="tx1"/>
                </a:solidFill>
                <a:effectLst/>
                <a:latin typeface="Arial" charset="0"/>
                <a:ea typeface="+mn-ea"/>
                <a:cs typeface="Arial" charset="0"/>
              </a:rPr>
              <a:t>opportunity costs</a:t>
            </a:r>
            <a:r>
              <a:rPr lang="en-GB" sz="1200" kern="1200" dirty="0">
                <a:solidFill>
                  <a:schemeClr val="tx1"/>
                </a:solidFill>
                <a:effectLst/>
                <a:latin typeface="Arial" charset="0"/>
                <a:ea typeface="+mn-ea"/>
                <a:cs typeface="Arial" charset="0"/>
              </a:rPr>
              <a:t>, in order to manage it effectively.</a:t>
            </a:r>
          </a:p>
        </p:txBody>
      </p:sp>
      <p:sp>
        <p:nvSpPr>
          <p:cNvPr id="4" name="Slide Number Placeholder 3"/>
          <p:cNvSpPr>
            <a:spLocks noGrp="1"/>
          </p:cNvSpPr>
          <p:nvPr>
            <p:ph type="sldNum" sz="quarter" idx="10"/>
          </p:nvPr>
        </p:nvSpPr>
        <p:spPr/>
        <p:txBody>
          <a:bodyPr/>
          <a:lstStyle/>
          <a:p>
            <a:fld id="{30709883-1451-407B-A27E-3DFDA8DE8D7E}" type="slidenum">
              <a:rPr lang="en-GB" smtClean="0"/>
              <a:pPr/>
              <a:t>4</a:t>
            </a:fld>
            <a:endParaRPr lang="en-GB"/>
          </a:p>
        </p:txBody>
      </p:sp>
    </p:spTree>
    <p:extLst>
      <p:ext uri="{BB962C8B-B14F-4D97-AF65-F5344CB8AC3E}">
        <p14:creationId xmlns:p14="http://schemas.microsoft.com/office/powerpoint/2010/main" val="2263068489"/>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71450" indent="-171450">
              <a:buFont typeface="Arial" panose="020B0604020202020204" pitchFamily="34" charset="0"/>
              <a:buChar char="•"/>
            </a:pPr>
            <a:r>
              <a:rPr lang="en-GB" sz="1200" kern="1200" dirty="0">
                <a:solidFill>
                  <a:schemeClr val="tx1"/>
                </a:solidFill>
                <a:effectLst/>
                <a:latin typeface="Arial" charset="0"/>
                <a:ea typeface="+mn-ea"/>
                <a:cs typeface="Arial" charset="0"/>
              </a:rPr>
              <a:t>The chain starts with the firm </a:t>
            </a:r>
            <a:r>
              <a:rPr lang="en-GB" sz="1200" b="0" kern="1200" dirty="0">
                <a:solidFill>
                  <a:schemeClr val="tx1"/>
                </a:solidFill>
                <a:effectLst/>
                <a:latin typeface="Arial" charset="0"/>
                <a:ea typeface="+mn-ea"/>
                <a:cs typeface="Arial" charset="0"/>
              </a:rPr>
              <a:t>buying raw materials </a:t>
            </a:r>
            <a:r>
              <a:rPr lang="en-GB" sz="1200" b="1" kern="1200" dirty="0">
                <a:solidFill>
                  <a:schemeClr val="tx1"/>
                </a:solidFill>
                <a:effectLst/>
                <a:latin typeface="Arial" charset="0"/>
                <a:ea typeface="+mn-ea"/>
                <a:cs typeface="Arial" charset="0"/>
              </a:rPr>
              <a:t>on credit</a:t>
            </a:r>
            <a:r>
              <a:rPr lang="en-GB" sz="1200" kern="1200" dirty="0">
                <a:solidFill>
                  <a:schemeClr val="tx1"/>
                </a:solidFill>
                <a:effectLst/>
                <a:latin typeface="Arial" charset="0"/>
                <a:ea typeface="+mn-ea"/>
                <a:cs typeface="Arial" charset="0"/>
              </a:rPr>
              <a:t>, thus generating </a:t>
            </a:r>
            <a:r>
              <a:rPr lang="en-GB" sz="1200" b="1" kern="1200" dirty="0">
                <a:solidFill>
                  <a:schemeClr val="tx1"/>
                </a:solidFill>
                <a:effectLst/>
                <a:latin typeface="Arial" charset="0"/>
                <a:ea typeface="+mn-ea"/>
                <a:cs typeface="Arial" charset="0"/>
              </a:rPr>
              <a:t>Creditors (suppliers)</a:t>
            </a:r>
            <a:r>
              <a:rPr lang="en-GB" sz="1200" kern="1200" dirty="0">
                <a:solidFill>
                  <a:schemeClr val="tx1"/>
                </a:solidFill>
                <a:effectLst/>
                <a:latin typeface="Arial" charset="0"/>
                <a:ea typeface="+mn-ea"/>
                <a:cs typeface="Arial" charset="0"/>
              </a:rPr>
              <a:t>.  </a:t>
            </a:r>
          </a:p>
          <a:p>
            <a:pPr marL="171450" indent="-171450">
              <a:buFont typeface="Arial" panose="020B0604020202020204" pitchFamily="34" charset="0"/>
              <a:buChar char="•"/>
            </a:pPr>
            <a:r>
              <a:rPr lang="en-GB" sz="1200" kern="1200" dirty="0">
                <a:solidFill>
                  <a:schemeClr val="tx1"/>
                </a:solidFill>
                <a:effectLst/>
                <a:latin typeface="Arial" charset="0"/>
                <a:ea typeface="+mn-ea"/>
                <a:cs typeface="Arial" charset="0"/>
              </a:rPr>
              <a:t>In due course this </a:t>
            </a:r>
            <a:r>
              <a:rPr lang="en-GB" sz="1200" b="1" kern="1200" dirty="0">
                <a:solidFill>
                  <a:schemeClr val="tx1"/>
                </a:solidFill>
                <a:effectLst/>
                <a:latin typeface="Arial" charset="0"/>
                <a:ea typeface="+mn-ea"/>
                <a:cs typeface="Arial" charset="0"/>
              </a:rPr>
              <a:t>stock</a:t>
            </a:r>
            <a:r>
              <a:rPr lang="en-GB" sz="1200" kern="1200" dirty="0">
                <a:solidFill>
                  <a:schemeClr val="tx1"/>
                </a:solidFill>
                <a:effectLst/>
                <a:latin typeface="Arial" charset="0"/>
                <a:ea typeface="+mn-ea"/>
                <a:cs typeface="Arial" charset="0"/>
              </a:rPr>
              <a:t> will be used in production, work will be carried out on the stock and it will become part of the businesses </a:t>
            </a:r>
            <a:r>
              <a:rPr lang="en-GB" sz="1200" b="1" kern="1200" dirty="0">
                <a:solidFill>
                  <a:schemeClr val="tx1"/>
                </a:solidFill>
                <a:effectLst/>
                <a:latin typeface="Arial" charset="0"/>
                <a:ea typeface="+mn-ea"/>
                <a:cs typeface="Arial" charset="0"/>
              </a:rPr>
              <a:t>Work In Progress (WIP)</a:t>
            </a:r>
            <a:r>
              <a:rPr lang="en-GB" sz="1200" kern="1200" dirty="0">
                <a:solidFill>
                  <a:schemeClr val="tx1"/>
                </a:solidFill>
                <a:effectLst/>
                <a:latin typeface="Arial" charset="0"/>
                <a:ea typeface="+mn-ea"/>
                <a:cs typeface="Arial" charset="0"/>
              </a:rPr>
              <a:t>.</a:t>
            </a:r>
          </a:p>
          <a:p>
            <a:pPr marL="171450" indent="-171450">
              <a:buFont typeface="Arial" panose="020B0604020202020204" pitchFamily="34" charset="0"/>
              <a:buChar char="•"/>
            </a:pPr>
            <a:r>
              <a:rPr lang="en-GB" sz="1200" kern="1200" dirty="0">
                <a:solidFill>
                  <a:schemeClr val="tx1"/>
                </a:solidFill>
                <a:effectLst/>
                <a:latin typeface="Arial" charset="0"/>
                <a:ea typeface="+mn-ea"/>
                <a:cs typeface="Arial" charset="0"/>
              </a:rPr>
              <a:t>Work will continue until it eventually emerges in the </a:t>
            </a:r>
            <a:r>
              <a:rPr lang="en-GB" sz="1200" b="1" kern="1200" dirty="0">
                <a:solidFill>
                  <a:schemeClr val="tx1"/>
                </a:solidFill>
                <a:effectLst/>
                <a:latin typeface="Arial" charset="0"/>
                <a:ea typeface="+mn-ea"/>
                <a:cs typeface="Arial" charset="0"/>
              </a:rPr>
              <a:t>finished product</a:t>
            </a:r>
            <a:r>
              <a:rPr lang="en-GB" sz="1200" kern="1200" dirty="0">
                <a:solidFill>
                  <a:schemeClr val="tx1"/>
                </a:solidFill>
                <a:effectLst/>
                <a:latin typeface="Arial" charset="0"/>
                <a:ea typeface="+mn-ea"/>
                <a:cs typeface="Arial" charset="0"/>
              </a:rPr>
              <a:t>.  </a:t>
            </a:r>
          </a:p>
          <a:p>
            <a:pPr marL="171450" indent="-171450">
              <a:buFont typeface="Arial" panose="020B0604020202020204" pitchFamily="34" charset="0"/>
              <a:buChar char="•"/>
            </a:pPr>
            <a:r>
              <a:rPr lang="en-GB" sz="1200" kern="1200" dirty="0">
                <a:solidFill>
                  <a:schemeClr val="tx1"/>
                </a:solidFill>
                <a:effectLst/>
                <a:latin typeface="Arial" charset="0"/>
                <a:ea typeface="+mn-ea"/>
                <a:cs typeface="Arial" charset="0"/>
              </a:rPr>
              <a:t>As production progresses, </a:t>
            </a:r>
            <a:r>
              <a:rPr lang="en-GB" sz="1200" b="1" kern="1200" dirty="0">
                <a:solidFill>
                  <a:schemeClr val="tx1"/>
                </a:solidFill>
                <a:effectLst/>
                <a:latin typeface="Arial" charset="0"/>
                <a:ea typeface="+mn-ea"/>
                <a:cs typeface="Arial" charset="0"/>
              </a:rPr>
              <a:t>labour costs and overheads </a:t>
            </a:r>
            <a:r>
              <a:rPr lang="en-GB" sz="1200" kern="1200" dirty="0">
                <a:solidFill>
                  <a:schemeClr val="tx1"/>
                </a:solidFill>
                <a:effectLst/>
                <a:latin typeface="Arial" charset="0"/>
                <a:ea typeface="+mn-ea"/>
                <a:cs typeface="Arial" charset="0"/>
              </a:rPr>
              <a:t>will need to be paid, as well as the trade creditors (suppliers). </a:t>
            </a:r>
          </a:p>
          <a:p>
            <a:pPr marL="171450" indent="-171450">
              <a:buFont typeface="Arial" panose="020B0604020202020204" pitchFamily="34" charset="0"/>
              <a:buChar char="•"/>
            </a:pPr>
            <a:r>
              <a:rPr lang="en-GB" sz="1200" kern="1200" dirty="0">
                <a:solidFill>
                  <a:schemeClr val="tx1"/>
                </a:solidFill>
                <a:effectLst/>
                <a:latin typeface="Arial" charset="0"/>
                <a:ea typeface="+mn-ea"/>
                <a:cs typeface="Arial" charset="0"/>
              </a:rPr>
              <a:t>When the finished goods are </a:t>
            </a:r>
            <a:r>
              <a:rPr lang="en-GB" sz="1200" b="1" kern="1200" dirty="0">
                <a:solidFill>
                  <a:schemeClr val="tx1"/>
                </a:solidFill>
                <a:effectLst/>
                <a:latin typeface="Arial" charset="0"/>
                <a:ea typeface="+mn-ea"/>
                <a:cs typeface="Arial" charset="0"/>
              </a:rPr>
              <a:t>sold on credit, debtors </a:t>
            </a:r>
            <a:r>
              <a:rPr lang="en-GB" sz="1200" kern="1200" dirty="0">
                <a:solidFill>
                  <a:schemeClr val="tx1"/>
                </a:solidFill>
                <a:effectLst/>
                <a:latin typeface="Arial" charset="0"/>
                <a:ea typeface="+mn-ea"/>
                <a:cs typeface="Arial" charset="0"/>
              </a:rPr>
              <a:t>are increased and the </a:t>
            </a:r>
            <a:r>
              <a:rPr lang="en-GB" sz="1200" b="1" kern="1200" dirty="0">
                <a:solidFill>
                  <a:schemeClr val="tx1"/>
                </a:solidFill>
                <a:effectLst/>
                <a:latin typeface="Arial" charset="0"/>
                <a:ea typeface="+mn-ea"/>
                <a:cs typeface="Arial" charset="0"/>
              </a:rPr>
              <a:t>debtors will </a:t>
            </a:r>
            <a:r>
              <a:rPr lang="en-GB" sz="1200" b="0" kern="1200" dirty="0">
                <a:solidFill>
                  <a:schemeClr val="tx1"/>
                </a:solidFill>
                <a:effectLst/>
                <a:latin typeface="Arial" charset="0"/>
                <a:ea typeface="+mn-ea"/>
                <a:cs typeface="Arial" charset="0"/>
              </a:rPr>
              <a:t>eventually pay so that cash is re-injected into the business.</a:t>
            </a:r>
          </a:p>
          <a:p>
            <a:endParaRPr lang="en-GB" sz="1200" kern="1200" dirty="0">
              <a:solidFill>
                <a:schemeClr val="tx1"/>
              </a:solidFill>
              <a:effectLst/>
              <a:latin typeface="Arial" charset="0"/>
              <a:ea typeface="+mn-ea"/>
              <a:cs typeface="Arial" charset="0"/>
            </a:endParaRPr>
          </a:p>
          <a:p>
            <a:r>
              <a:rPr lang="en-GB" sz="1200" kern="1200" dirty="0">
                <a:solidFill>
                  <a:schemeClr val="tx1"/>
                </a:solidFill>
                <a:effectLst/>
                <a:latin typeface="Arial" charset="0"/>
                <a:ea typeface="+mn-ea"/>
                <a:cs typeface="Arial" charset="0"/>
              </a:rPr>
              <a:t>As managers try to identify these to ensure the level of working capital is appropriate, decisions about working capital are frequently being made.</a:t>
            </a:r>
          </a:p>
          <a:p>
            <a:r>
              <a:rPr lang="en-GB" sz="1200" b="1" kern="1200" dirty="0">
                <a:solidFill>
                  <a:schemeClr val="tx1"/>
                </a:solidFill>
                <a:effectLst/>
                <a:latin typeface="Arial" charset="0"/>
                <a:ea typeface="+mn-ea"/>
                <a:cs typeface="Arial" charset="0"/>
              </a:rPr>
              <a:t>What kind of changes?  Interest rates        Market demand- Seasonal?       State of the economy</a:t>
            </a:r>
          </a:p>
          <a:p>
            <a:r>
              <a:rPr lang="en-GB" sz="1200" kern="1200" dirty="0">
                <a:solidFill>
                  <a:schemeClr val="tx1"/>
                </a:solidFill>
                <a:effectLst/>
                <a:latin typeface="Arial" charset="0"/>
                <a:ea typeface="+mn-ea"/>
                <a:cs typeface="Arial" charset="0"/>
              </a:rPr>
              <a:t>Internal changes may include changes in production methods (maybe less inventories as a result) and changes in the level of risk managers are prepared to take.</a:t>
            </a:r>
          </a:p>
          <a:p>
            <a:endParaRPr lang="en-GB" dirty="0"/>
          </a:p>
        </p:txBody>
      </p:sp>
      <p:sp>
        <p:nvSpPr>
          <p:cNvPr id="4" name="Slide Number Placeholder 3"/>
          <p:cNvSpPr>
            <a:spLocks noGrp="1"/>
          </p:cNvSpPr>
          <p:nvPr>
            <p:ph type="sldNum" sz="quarter" idx="10"/>
          </p:nvPr>
        </p:nvSpPr>
        <p:spPr/>
        <p:txBody>
          <a:bodyPr/>
          <a:lstStyle/>
          <a:p>
            <a:fld id="{30709883-1451-407B-A27E-3DFDA8DE8D7E}" type="slidenum">
              <a:rPr lang="en-GB" smtClean="0"/>
              <a:pPr/>
              <a:t>5</a:t>
            </a:fld>
            <a:endParaRPr lang="en-GB"/>
          </a:p>
        </p:txBody>
      </p:sp>
    </p:spTree>
    <p:extLst>
      <p:ext uri="{BB962C8B-B14F-4D97-AF65-F5344CB8AC3E}">
        <p14:creationId xmlns:p14="http://schemas.microsoft.com/office/powerpoint/2010/main" val="2423834595"/>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a:p>
            <a:r>
              <a:rPr lang="en-GB" dirty="0"/>
              <a:t>Working Capital ratio is often</a:t>
            </a:r>
            <a:r>
              <a:rPr lang="en-GB" baseline="0" dirty="0"/>
              <a:t> termed the </a:t>
            </a:r>
            <a:r>
              <a:rPr lang="en-GB" b="1" baseline="0" dirty="0"/>
              <a:t>Current Ratio.</a:t>
            </a:r>
          </a:p>
          <a:p>
            <a:r>
              <a:rPr lang="en-GB" baseline="0" dirty="0"/>
              <a:t>  </a:t>
            </a:r>
          </a:p>
          <a:p>
            <a:r>
              <a:rPr lang="en-GB" b="1" baseline="0" dirty="0"/>
              <a:t>It is a measure of liquidity </a:t>
            </a:r>
            <a:r>
              <a:rPr lang="en-GB" baseline="0" dirty="0"/>
              <a:t>i.e. can the organisation </a:t>
            </a:r>
            <a:r>
              <a:rPr lang="en-GB" b="1" baseline="0" dirty="0"/>
              <a:t>cover it’s short term debts with it’s short term assets</a:t>
            </a:r>
            <a:r>
              <a:rPr lang="en-GB" baseline="0" dirty="0"/>
              <a:t>.  </a:t>
            </a:r>
          </a:p>
          <a:p>
            <a:r>
              <a:rPr lang="en-GB" baseline="0" dirty="0"/>
              <a:t>Short term assets are cash or items which can (theoretically) be quickly converted into cash…….Debtors, Stock, ST investments.  </a:t>
            </a:r>
          </a:p>
          <a:p>
            <a:endParaRPr lang="en-GB" baseline="0" dirty="0"/>
          </a:p>
          <a:p>
            <a:r>
              <a:rPr lang="en-GB" b="1" baseline="0" dirty="0"/>
              <a:t>The ratio has to be &gt; 1 (or 100%)</a:t>
            </a:r>
          </a:p>
          <a:p>
            <a:r>
              <a:rPr lang="en-GB" baseline="0" dirty="0"/>
              <a:t>However if </a:t>
            </a:r>
            <a:r>
              <a:rPr lang="en-GB" b="1" baseline="0" dirty="0"/>
              <a:t>very high</a:t>
            </a:r>
            <a:r>
              <a:rPr lang="en-GB" baseline="0" dirty="0"/>
              <a:t>, much greater than 1, the working capital is </a:t>
            </a:r>
            <a:r>
              <a:rPr lang="en-GB" b="1" baseline="0" dirty="0"/>
              <a:t>not being efficiently used- too much cash on hand should be invested </a:t>
            </a:r>
            <a:r>
              <a:rPr lang="en-GB" baseline="0" dirty="0"/>
              <a:t>to gain a return, too much stock is unproductive, too high Debtors are a financial risk (poor credit control).</a:t>
            </a:r>
          </a:p>
          <a:p>
            <a:endParaRPr lang="en-GB" baseline="0" dirty="0"/>
          </a:p>
        </p:txBody>
      </p:sp>
      <p:sp>
        <p:nvSpPr>
          <p:cNvPr id="5" name="Slide Number Placeholder 4"/>
          <p:cNvSpPr>
            <a:spLocks noGrp="1"/>
          </p:cNvSpPr>
          <p:nvPr>
            <p:ph type="sldNum" sz="quarter" idx="11"/>
          </p:nvPr>
        </p:nvSpPr>
        <p:spPr/>
        <p:txBody>
          <a:bodyPr/>
          <a:lstStyle/>
          <a:p>
            <a:fld id="{4DBD18BD-32CB-4AF2-B023-6C96FA81C777}" type="slidenum">
              <a:rPr lang="en-US" smtClean="0"/>
              <a:pPr/>
              <a:t>6</a:t>
            </a:fld>
            <a:endParaRPr lang="en-US"/>
          </a:p>
        </p:txBody>
      </p:sp>
    </p:spTree>
    <p:extLst>
      <p:ext uri="{BB962C8B-B14F-4D97-AF65-F5344CB8AC3E}">
        <p14:creationId xmlns:p14="http://schemas.microsoft.com/office/powerpoint/2010/main" val="2165749000"/>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1" dirty="0"/>
              <a:t>Debtor Days</a:t>
            </a:r>
          </a:p>
          <a:p>
            <a:r>
              <a:rPr lang="en-GB" dirty="0"/>
              <a:t>It is the</a:t>
            </a:r>
            <a:r>
              <a:rPr lang="en-GB" baseline="0" dirty="0"/>
              <a:t> </a:t>
            </a:r>
            <a:r>
              <a:rPr lang="en-GB" b="1" baseline="0" dirty="0"/>
              <a:t>average time taken to call in a debt from the customers</a:t>
            </a:r>
            <a:r>
              <a:rPr lang="en-GB" baseline="0" dirty="0"/>
              <a:t>.</a:t>
            </a:r>
            <a:endParaRPr lang="en-GB" dirty="0"/>
          </a:p>
          <a:p>
            <a:r>
              <a:rPr lang="en-GB" dirty="0"/>
              <a:t>Need to keep </a:t>
            </a:r>
            <a:r>
              <a:rPr lang="en-GB" b="1" dirty="0"/>
              <a:t>Debtor Days to a minimum </a:t>
            </a:r>
            <a:r>
              <a:rPr lang="en-GB" dirty="0"/>
              <a:t>as the company’s money is tied up in the company which owes us.</a:t>
            </a:r>
          </a:p>
          <a:p>
            <a:r>
              <a:rPr lang="en-GB" dirty="0"/>
              <a:t>However, this is an </a:t>
            </a:r>
            <a:r>
              <a:rPr lang="en-GB" b="1" dirty="0"/>
              <a:t>average</a:t>
            </a:r>
            <a:r>
              <a:rPr lang="en-GB" b="1" baseline="0" dirty="0"/>
              <a:t> figure </a:t>
            </a:r>
            <a:r>
              <a:rPr lang="en-GB" baseline="0" dirty="0"/>
              <a:t>– this </a:t>
            </a:r>
            <a:r>
              <a:rPr lang="en-GB" b="1" baseline="0" dirty="0"/>
              <a:t>may be badly distorted </a:t>
            </a:r>
            <a:r>
              <a:rPr lang="en-GB" baseline="0" dirty="0"/>
              <a:t>by a small number of large customers who are slow payers.</a:t>
            </a:r>
            <a:endParaRPr lang="en-GB" dirty="0"/>
          </a:p>
          <a:p>
            <a:endParaRPr lang="en-GB" dirty="0"/>
          </a:p>
          <a:p>
            <a:r>
              <a:rPr lang="en-GB" b="1" dirty="0"/>
              <a:t>Stock</a:t>
            </a:r>
            <a:r>
              <a:rPr lang="en-GB" dirty="0"/>
              <a:t> is an expensive asset and often forms a major</a:t>
            </a:r>
            <a:r>
              <a:rPr lang="en-GB" baseline="0" dirty="0"/>
              <a:t> element of the company’s total assets</a:t>
            </a:r>
          </a:p>
          <a:p>
            <a:r>
              <a:rPr lang="en-GB" baseline="0" dirty="0"/>
              <a:t>It is </a:t>
            </a:r>
            <a:r>
              <a:rPr lang="en-GB" b="1" baseline="0" dirty="0"/>
              <a:t>expensive </a:t>
            </a:r>
            <a:r>
              <a:rPr lang="en-GB" b="1" dirty="0"/>
              <a:t>to buy and also to hold </a:t>
            </a:r>
            <a:r>
              <a:rPr lang="en-GB" dirty="0"/>
              <a:t>e.g. Amazon warehouse.</a:t>
            </a:r>
          </a:p>
          <a:p>
            <a:endParaRPr lang="en-GB" dirty="0"/>
          </a:p>
          <a:p>
            <a:r>
              <a:rPr lang="en-GB" b="1" dirty="0"/>
              <a:t>Stock Days is the number of days on average the stock is in the warehouse.</a:t>
            </a:r>
          </a:p>
          <a:p>
            <a:r>
              <a:rPr lang="en-GB" dirty="0"/>
              <a:t>It needs to be a minimum number of days so that we do not hold it </a:t>
            </a:r>
            <a:r>
              <a:rPr lang="en-GB" baseline="0" dirty="0"/>
              <a:t>for long periods. Stock is expensive to have.</a:t>
            </a:r>
          </a:p>
          <a:p>
            <a:r>
              <a:rPr lang="en-GB" baseline="0" dirty="0"/>
              <a:t>However, we have to consider stock cover for seasonal fluctuations.</a:t>
            </a:r>
          </a:p>
        </p:txBody>
      </p:sp>
      <p:sp>
        <p:nvSpPr>
          <p:cNvPr id="5" name="Slide Number Placeholder 4"/>
          <p:cNvSpPr>
            <a:spLocks noGrp="1"/>
          </p:cNvSpPr>
          <p:nvPr>
            <p:ph type="sldNum" sz="quarter" idx="11"/>
          </p:nvPr>
        </p:nvSpPr>
        <p:spPr/>
        <p:txBody>
          <a:bodyPr/>
          <a:lstStyle/>
          <a:p>
            <a:fld id="{4DBD18BD-32CB-4AF2-B023-6C96FA81C777}" type="slidenum">
              <a:rPr lang="en-US" smtClean="0"/>
              <a:pPr/>
              <a:t>7</a:t>
            </a:fld>
            <a:endParaRPr lang="en-US"/>
          </a:p>
        </p:txBody>
      </p:sp>
    </p:spTree>
    <p:extLst>
      <p:ext uri="{BB962C8B-B14F-4D97-AF65-F5344CB8AC3E}">
        <p14:creationId xmlns:p14="http://schemas.microsoft.com/office/powerpoint/2010/main" val="1794906198"/>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1" dirty="0"/>
              <a:t>Creditor</a:t>
            </a:r>
            <a:r>
              <a:rPr lang="en-GB" b="1" baseline="0" dirty="0"/>
              <a:t> Days </a:t>
            </a:r>
            <a:r>
              <a:rPr lang="en-GB" baseline="0" dirty="0"/>
              <a:t>- i</a:t>
            </a:r>
            <a:r>
              <a:rPr lang="en-GB" dirty="0"/>
              <a:t>t is </a:t>
            </a:r>
            <a:r>
              <a:rPr lang="en-GB" b="1" dirty="0"/>
              <a:t>the number of days, on average, the company</a:t>
            </a:r>
            <a:r>
              <a:rPr lang="en-GB" b="1" baseline="0" dirty="0"/>
              <a:t> takes to pay it’s suppliers.</a:t>
            </a:r>
          </a:p>
          <a:p>
            <a:endParaRPr lang="en-GB" b="1" baseline="0" dirty="0"/>
          </a:p>
          <a:p>
            <a:r>
              <a:rPr lang="en-GB" baseline="0" dirty="0"/>
              <a:t>Company needs to </a:t>
            </a:r>
            <a:r>
              <a:rPr lang="en-GB" b="1" baseline="0" dirty="0"/>
              <a:t>keep this as long as possible</a:t>
            </a:r>
            <a:r>
              <a:rPr lang="en-GB" baseline="0" dirty="0"/>
              <a:t> within the credit agreement terms, without any repercussions. </a:t>
            </a:r>
          </a:p>
          <a:p>
            <a:endParaRPr lang="en-GB" baseline="0" dirty="0"/>
          </a:p>
          <a:p>
            <a:r>
              <a:rPr lang="en-GB" baseline="0" dirty="0"/>
              <a:t>Like Debtor Days, it </a:t>
            </a:r>
            <a:r>
              <a:rPr lang="en-GB" b="1" baseline="0" dirty="0"/>
              <a:t>can be distorted </a:t>
            </a:r>
            <a:r>
              <a:rPr lang="en-GB" baseline="0" dirty="0"/>
              <a:t>by the payment period for a small number of large suppliers.</a:t>
            </a:r>
          </a:p>
          <a:p>
            <a:endParaRPr lang="en-GB" dirty="0"/>
          </a:p>
        </p:txBody>
      </p:sp>
      <p:sp>
        <p:nvSpPr>
          <p:cNvPr id="5" name="Slide Number Placeholder 4"/>
          <p:cNvSpPr>
            <a:spLocks noGrp="1"/>
          </p:cNvSpPr>
          <p:nvPr>
            <p:ph type="sldNum" sz="quarter" idx="11"/>
          </p:nvPr>
        </p:nvSpPr>
        <p:spPr/>
        <p:txBody>
          <a:bodyPr/>
          <a:lstStyle/>
          <a:p>
            <a:fld id="{4DBD18BD-32CB-4AF2-B023-6C96FA81C777}" type="slidenum">
              <a:rPr lang="en-US" smtClean="0"/>
              <a:pPr/>
              <a:t>8</a:t>
            </a:fld>
            <a:endParaRPr lang="en-US"/>
          </a:p>
        </p:txBody>
      </p:sp>
    </p:spTree>
    <p:extLst>
      <p:ext uri="{BB962C8B-B14F-4D97-AF65-F5344CB8AC3E}">
        <p14:creationId xmlns:p14="http://schemas.microsoft.com/office/powerpoint/2010/main" val="3175397199"/>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1" u="sng" kern="1200" dirty="0">
                <a:solidFill>
                  <a:schemeClr val="tx1"/>
                </a:solidFill>
                <a:effectLst/>
                <a:latin typeface="Arial" charset="0"/>
                <a:ea typeface="+mn-ea"/>
                <a:cs typeface="Arial" charset="0"/>
              </a:rPr>
              <a:t>For 1</a:t>
            </a:r>
            <a:r>
              <a:rPr lang="en-GB" sz="1200" b="1" u="sng" kern="1200" baseline="30000" dirty="0">
                <a:solidFill>
                  <a:schemeClr val="tx1"/>
                </a:solidFill>
                <a:effectLst/>
                <a:latin typeface="Arial" charset="0"/>
                <a:ea typeface="+mn-ea"/>
                <a:cs typeface="Arial" charset="0"/>
              </a:rPr>
              <a:t>st</a:t>
            </a:r>
            <a:r>
              <a:rPr lang="en-GB" sz="1200" b="1" u="sng" kern="1200" dirty="0">
                <a:solidFill>
                  <a:schemeClr val="tx1"/>
                </a:solidFill>
                <a:effectLst/>
                <a:latin typeface="Arial" charset="0"/>
                <a:ea typeface="+mn-ea"/>
                <a:cs typeface="Arial" charset="0"/>
              </a:rPr>
              <a:t> Bullet point:</a:t>
            </a:r>
          </a:p>
          <a:p>
            <a:pPr marL="0" indent="0">
              <a:spcBef>
                <a:spcPts val="0"/>
              </a:spcBef>
              <a:buFont typeface="Arial" panose="020B0604020202020204" pitchFamily="34" charset="0"/>
              <a:buNone/>
            </a:pPr>
            <a:r>
              <a:rPr lang="en-GB" sz="1200" kern="1200" dirty="0">
                <a:solidFill>
                  <a:schemeClr val="tx1"/>
                </a:solidFill>
                <a:effectLst/>
                <a:latin typeface="Arial" charset="0"/>
                <a:ea typeface="+mn-ea"/>
                <a:cs typeface="Arial" charset="0"/>
              </a:rPr>
              <a:t>Selling goods or services will result in costs being incurred including </a:t>
            </a:r>
            <a:r>
              <a:rPr lang="en-GB" sz="1200" b="1" kern="1200" dirty="0">
                <a:solidFill>
                  <a:schemeClr val="tx1"/>
                </a:solidFill>
                <a:effectLst/>
                <a:latin typeface="Arial" charset="0"/>
                <a:ea typeface="+mn-ea"/>
                <a:cs typeface="Arial" charset="0"/>
              </a:rPr>
              <a:t>administration costs, bad debts and opportunities forgone </a:t>
            </a:r>
            <a:r>
              <a:rPr lang="en-GB" sz="1200" kern="1200" dirty="0">
                <a:solidFill>
                  <a:schemeClr val="tx1"/>
                </a:solidFill>
                <a:effectLst/>
                <a:latin typeface="Arial" charset="0"/>
                <a:ea typeface="+mn-ea"/>
                <a:cs typeface="Arial" charset="0"/>
              </a:rPr>
              <a:t>but they must be </a:t>
            </a:r>
            <a:r>
              <a:rPr lang="en-GB" sz="1200" b="1" kern="1200" dirty="0">
                <a:solidFill>
                  <a:schemeClr val="tx1"/>
                </a:solidFill>
                <a:effectLst/>
                <a:latin typeface="Arial" charset="0"/>
                <a:ea typeface="+mn-ea"/>
                <a:cs typeface="Arial" charset="0"/>
              </a:rPr>
              <a:t>weighed</a:t>
            </a:r>
            <a:r>
              <a:rPr lang="en-GB" sz="1200" kern="1200" dirty="0">
                <a:solidFill>
                  <a:schemeClr val="tx1"/>
                </a:solidFill>
                <a:effectLst/>
                <a:latin typeface="Arial" charset="0"/>
                <a:ea typeface="+mn-ea"/>
                <a:cs typeface="Arial" charset="0"/>
              </a:rPr>
              <a:t> </a:t>
            </a:r>
            <a:r>
              <a:rPr lang="en-GB" sz="1200" b="1" kern="1200" dirty="0">
                <a:solidFill>
                  <a:schemeClr val="tx1"/>
                </a:solidFill>
                <a:effectLst/>
                <a:latin typeface="Arial" charset="0"/>
                <a:ea typeface="+mn-ea"/>
                <a:cs typeface="Arial" charset="0"/>
              </a:rPr>
              <a:t>against</a:t>
            </a:r>
            <a:r>
              <a:rPr lang="en-GB" sz="1200" kern="1200" dirty="0">
                <a:solidFill>
                  <a:schemeClr val="tx1"/>
                </a:solidFill>
                <a:effectLst/>
                <a:latin typeface="Arial" charset="0"/>
                <a:ea typeface="+mn-ea"/>
                <a:cs typeface="Arial" charset="0"/>
              </a:rPr>
              <a:t> the </a:t>
            </a:r>
            <a:r>
              <a:rPr lang="en-GB" sz="1200" b="1" kern="1200" dirty="0">
                <a:solidFill>
                  <a:schemeClr val="tx1"/>
                </a:solidFill>
                <a:effectLst/>
                <a:latin typeface="Arial" charset="0"/>
                <a:ea typeface="+mn-ea"/>
                <a:cs typeface="Arial" charset="0"/>
              </a:rPr>
              <a:t>benefits of increased sales </a:t>
            </a:r>
            <a:r>
              <a:rPr lang="en-GB" sz="1200" kern="1200" dirty="0">
                <a:solidFill>
                  <a:schemeClr val="tx1"/>
                </a:solidFill>
                <a:effectLst/>
                <a:latin typeface="Arial" charset="0"/>
                <a:ea typeface="+mn-ea"/>
                <a:cs typeface="Arial" charset="0"/>
              </a:rPr>
              <a:t>resulting from the opportunity for customers to delay payment. </a:t>
            </a:r>
          </a:p>
          <a:p>
            <a:pPr marL="171450" indent="-171450">
              <a:spcBef>
                <a:spcPts val="0"/>
              </a:spcBef>
              <a:buFont typeface="Arial" panose="020B0604020202020204" pitchFamily="34" charset="0"/>
              <a:buChar char="•"/>
            </a:pPr>
            <a:endParaRPr lang="en-GB" sz="1200" kern="1200" dirty="0">
              <a:solidFill>
                <a:schemeClr val="tx1"/>
              </a:solidFill>
              <a:effectLst/>
              <a:latin typeface="Arial" charset="0"/>
              <a:ea typeface="+mn-ea"/>
              <a:cs typeface="Arial" charset="0"/>
            </a:endParaRPr>
          </a:p>
          <a:p>
            <a:pPr marL="0" indent="0">
              <a:spcBef>
                <a:spcPts val="0"/>
              </a:spcBef>
              <a:buFont typeface="Arial" panose="020B0604020202020204" pitchFamily="34" charset="0"/>
              <a:buNone/>
            </a:pPr>
            <a:r>
              <a:rPr lang="en-GB" sz="1200" b="1" kern="1200" dirty="0">
                <a:solidFill>
                  <a:schemeClr val="tx1"/>
                </a:solidFill>
                <a:effectLst/>
                <a:latin typeface="Arial" charset="0"/>
                <a:ea typeface="+mn-ea"/>
                <a:cs typeface="Arial" charset="0"/>
              </a:rPr>
              <a:t>Must have clear policies re:</a:t>
            </a:r>
          </a:p>
          <a:p>
            <a:pPr marL="171450" indent="-171450">
              <a:spcBef>
                <a:spcPts val="0"/>
              </a:spcBef>
              <a:buFont typeface="Arial" panose="020B0604020202020204" pitchFamily="34" charset="0"/>
              <a:buChar char="•"/>
            </a:pPr>
            <a:r>
              <a:rPr lang="en-GB" sz="1200" kern="1200" dirty="0">
                <a:solidFill>
                  <a:schemeClr val="tx1"/>
                </a:solidFill>
                <a:effectLst/>
                <a:latin typeface="Arial" charset="0"/>
                <a:ea typeface="+mn-ea"/>
                <a:cs typeface="Arial" charset="0"/>
              </a:rPr>
              <a:t>Which customers should receive credit – credit screening</a:t>
            </a:r>
          </a:p>
          <a:p>
            <a:pPr marL="171450" indent="-171450">
              <a:spcBef>
                <a:spcPts val="0"/>
              </a:spcBef>
              <a:buFont typeface="Arial" panose="020B0604020202020204" pitchFamily="34" charset="0"/>
              <a:buChar char="•"/>
            </a:pPr>
            <a:r>
              <a:rPr lang="en-GB" sz="1200" kern="1200" dirty="0">
                <a:solidFill>
                  <a:schemeClr val="tx1"/>
                </a:solidFill>
                <a:effectLst/>
                <a:latin typeface="Arial" charset="0"/>
                <a:ea typeface="+mn-ea"/>
                <a:cs typeface="Arial" charset="0"/>
              </a:rPr>
              <a:t>How much credit to be offered</a:t>
            </a:r>
          </a:p>
          <a:p>
            <a:pPr marL="171450" indent="-171450">
              <a:spcBef>
                <a:spcPts val="0"/>
              </a:spcBef>
              <a:buFont typeface="Arial" panose="020B0604020202020204" pitchFamily="34" charset="0"/>
              <a:buChar char="•"/>
            </a:pPr>
            <a:r>
              <a:rPr lang="en-GB" sz="1200" kern="1200" dirty="0">
                <a:solidFill>
                  <a:schemeClr val="tx1"/>
                </a:solidFill>
                <a:effectLst/>
                <a:latin typeface="Arial" charset="0"/>
                <a:ea typeface="+mn-ea"/>
                <a:cs typeface="Arial" charset="0"/>
              </a:rPr>
              <a:t>What length of credit period</a:t>
            </a:r>
          </a:p>
          <a:p>
            <a:pPr marL="171450" indent="-171450">
              <a:spcBef>
                <a:spcPts val="0"/>
              </a:spcBef>
              <a:buFont typeface="Arial" panose="020B0604020202020204" pitchFamily="34" charset="0"/>
              <a:buChar char="•"/>
            </a:pPr>
            <a:r>
              <a:rPr lang="en-GB" sz="1200" kern="1200" dirty="0">
                <a:solidFill>
                  <a:schemeClr val="tx1"/>
                </a:solidFill>
                <a:effectLst/>
                <a:latin typeface="Arial" charset="0"/>
                <a:ea typeface="+mn-ea"/>
                <a:cs typeface="Arial" charset="0"/>
              </a:rPr>
              <a:t>Will discounts apply for prompt payment – may take discount and still delay – maybe quarterly credit notes.</a:t>
            </a:r>
          </a:p>
          <a:p>
            <a:pPr marL="171450" indent="-171450">
              <a:spcBef>
                <a:spcPts val="0"/>
              </a:spcBef>
              <a:buFont typeface="Arial" panose="020B0604020202020204" pitchFamily="34" charset="0"/>
              <a:buChar char="•"/>
            </a:pPr>
            <a:r>
              <a:rPr lang="en-GB" sz="1200" kern="1200" dirty="0">
                <a:solidFill>
                  <a:schemeClr val="tx1"/>
                </a:solidFill>
                <a:effectLst/>
                <a:latin typeface="Arial" charset="0"/>
                <a:ea typeface="+mn-ea"/>
                <a:cs typeface="Arial" charset="0"/>
              </a:rPr>
              <a:t>What collection policies should be adopted</a:t>
            </a:r>
          </a:p>
          <a:p>
            <a:pPr marL="171450" indent="-171450">
              <a:spcBef>
                <a:spcPts val="0"/>
              </a:spcBef>
              <a:buFont typeface="Arial" panose="020B0604020202020204" pitchFamily="34" charset="0"/>
              <a:buChar char="•"/>
            </a:pPr>
            <a:r>
              <a:rPr lang="en-GB" sz="1200" kern="1200" dirty="0">
                <a:solidFill>
                  <a:schemeClr val="tx1"/>
                </a:solidFill>
                <a:effectLst/>
                <a:latin typeface="Arial" charset="0"/>
                <a:ea typeface="+mn-ea"/>
                <a:cs typeface="Arial" charset="0"/>
              </a:rPr>
              <a:t>How the risk of non-payment can be reduced.</a:t>
            </a:r>
          </a:p>
          <a:p>
            <a:r>
              <a:rPr lang="en-GB" sz="1200" kern="1200" dirty="0">
                <a:solidFill>
                  <a:schemeClr val="tx1"/>
                </a:solidFill>
                <a:effectLst/>
                <a:latin typeface="Arial" charset="0"/>
                <a:ea typeface="+mn-ea"/>
                <a:cs typeface="Arial" charset="0"/>
              </a:rPr>
              <a:t> </a:t>
            </a:r>
          </a:p>
          <a:p>
            <a:endParaRPr lang="en-GB" dirty="0"/>
          </a:p>
        </p:txBody>
      </p:sp>
      <p:sp>
        <p:nvSpPr>
          <p:cNvPr id="4" name="Slide Number Placeholder 3"/>
          <p:cNvSpPr>
            <a:spLocks noGrp="1"/>
          </p:cNvSpPr>
          <p:nvPr>
            <p:ph type="sldNum" sz="quarter" idx="10"/>
          </p:nvPr>
        </p:nvSpPr>
        <p:spPr/>
        <p:txBody>
          <a:bodyPr/>
          <a:lstStyle/>
          <a:p>
            <a:fld id="{30709883-1451-407B-A27E-3DFDA8DE8D7E}" type="slidenum">
              <a:rPr lang="en-GB" smtClean="0"/>
              <a:pPr/>
              <a:t>9</a:t>
            </a:fld>
            <a:endParaRPr lang="en-GB"/>
          </a:p>
        </p:txBody>
      </p:sp>
    </p:spTree>
    <p:extLst>
      <p:ext uri="{BB962C8B-B14F-4D97-AF65-F5344CB8AC3E}">
        <p14:creationId xmlns:p14="http://schemas.microsoft.com/office/powerpoint/2010/main" val="2195368943"/>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30709883-1451-407B-A27E-3DFDA8DE8D7E}" type="slidenum">
              <a:rPr lang="en-GB" smtClean="0"/>
              <a:pPr/>
              <a:t>10</a:t>
            </a:fld>
            <a:endParaRPr lang="en-GB"/>
          </a:p>
        </p:txBody>
      </p:sp>
    </p:spTree>
    <p:extLst>
      <p:ext uri="{BB962C8B-B14F-4D97-AF65-F5344CB8AC3E}">
        <p14:creationId xmlns:p14="http://schemas.microsoft.com/office/powerpoint/2010/main" val="2149585803"/>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How much for How Long?</a:t>
            </a:r>
          </a:p>
          <a:p>
            <a:endParaRPr lang="en-GB" dirty="0"/>
          </a:p>
          <a:p>
            <a:r>
              <a:rPr lang="en-GB" b="1" dirty="0"/>
              <a:t>This must be actively managed!</a:t>
            </a:r>
          </a:p>
        </p:txBody>
      </p:sp>
      <p:sp>
        <p:nvSpPr>
          <p:cNvPr id="4" name="Slide Number Placeholder 3"/>
          <p:cNvSpPr>
            <a:spLocks noGrp="1"/>
          </p:cNvSpPr>
          <p:nvPr>
            <p:ph type="sldNum" sz="quarter" idx="10"/>
          </p:nvPr>
        </p:nvSpPr>
        <p:spPr/>
        <p:txBody>
          <a:bodyPr/>
          <a:lstStyle/>
          <a:p>
            <a:fld id="{30709883-1451-407B-A27E-3DFDA8DE8D7E}" type="slidenum">
              <a:rPr lang="en-GB" smtClean="0"/>
              <a:pPr/>
              <a:t>11</a:t>
            </a:fld>
            <a:endParaRPr lang="en-GB"/>
          </a:p>
        </p:txBody>
      </p:sp>
    </p:spTree>
    <p:extLst>
      <p:ext uri="{BB962C8B-B14F-4D97-AF65-F5344CB8AC3E}">
        <p14:creationId xmlns:p14="http://schemas.microsoft.com/office/powerpoint/2010/main" val="949397785"/>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All accounting systems have the facility to generate bespoke management reports including Aged Debtor analysis e.g. weekly, monthly.</a:t>
            </a:r>
          </a:p>
          <a:p>
            <a:endParaRPr lang="en-GB" dirty="0"/>
          </a:p>
        </p:txBody>
      </p:sp>
      <p:sp>
        <p:nvSpPr>
          <p:cNvPr id="4" name="Slide Number Placeholder 3"/>
          <p:cNvSpPr>
            <a:spLocks noGrp="1"/>
          </p:cNvSpPr>
          <p:nvPr>
            <p:ph type="sldNum" sz="quarter" idx="10"/>
          </p:nvPr>
        </p:nvSpPr>
        <p:spPr/>
        <p:txBody>
          <a:bodyPr/>
          <a:lstStyle/>
          <a:p>
            <a:fld id="{30709883-1451-407B-A27E-3DFDA8DE8D7E}" type="slidenum">
              <a:rPr lang="en-GB" smtClean="0"/>
              <a:pPr/>
              <a:t>12</a:t>
            </a:fld>
            <a:endParaRPr lang="en-GB"/>
          </a:p>
        </p:txBody>
      </p:sp>
    </p:spTree>
    <p:extLst>
      <p:ext uri="{BB962C8B-B14F-4D97-AF65-F5344CB8AC3E}">
        <p14:creationId xmlns:p14="http://schemas.microsoft.com/office/powerpoint/2010/main" val="2273052553"/>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1" kern="1200" dirty="0">
                <a:solidFill>
                  <a:schemeClr val="tx1"/>
                </a:solidFill>
                <a:effectLst/>
                <a:latin typeface="Arial" charset="0"/>
                <a:ea typeface="+mn-ea"/>
                <a:cs typeface="Arial" charset="0"/>
              </a:rPr>
              <a:t>Which customers: 5 C’s</a:t>
            </a:r>
          </a:p>
          <a:p>
            <a:pPr marL="171450" indent="-171450">
              <a:buFont typeface="Arial" panose="020B0604020202020204" pitchFamily="34" charset="0"/>
              <a:buChar char="•"/>
            </a:pPr>
            <a:r>
              <a:rPr lang="en-GB" sz="1200" b="1" kern="1200" dirty="0">
                <a:solidFill>
                  <a:schemeClr val="tx1"/>
                </a:solidFill>
                <a:effectLst/>
                <a:latin typeface="Arial" charset="0"/>
                <a:ea typeface="+mn-ea"/>
                <a:cs typeface="Arial" charset="0"/>
              </a:rPr>
              <a:t>Capital</a:t>
            </a:r>
            <a:r>
              <a:rPr lang="en-GB" sz="1200" kern="1200" dirty="0">
                <a:solidFill>
                  <a:schemeClr val="tx1"/>
                </a:solidFill>
                <a:effectLst/>
                <a:latin typeface="Arial" charset="0"/>
                <a:ea typeface="+mn-ea"/>
                <a:cs typeface="Arial" charset="0"/>
              </a:rPr>
              <a:t> - financially sound – future profitability and liquidity and any financial commitments</a:t>
            </a:r>
          </a:p>
          <a:p>
            <a:pPr marL="171450" indent="-171450">
              <a:buFont typeface="Arial" panose="020B0604020202020204" pitchFamily="34" charset="0"/>
              <a:buChar char="•"/>
            </a:pPr>
            <a:endParaRPr lang="en-GB" sz="1200" kern="1200" dirty="0">
              <a:solidFill>
                <a:schemeClr val="tx1"/>
              </a:solidFill>
              <a:effectLst/>
              <a:latin typeface="Arial" charset="0"/>
              <a:ea typeface="+mn-ea"/>
              <a:cs typeface="Arial" charset="0"/>
            </a:endParaRPr>
          </a:p>
          <a:p>
            <a:pPr marL="171450" indent="-171450">
              <a:buFont typeface="Arial" panose="020B0604020202020204" pitchFamily="34" charset="0"/>
              <a:buChar char="•"/>
            </a:pPr>
            <a:r>
              <a:rPr lang="en-GB" sz="1200" b="1" kern="1200" dirty="0">
                <a:solidFill>
                  <a:schemeClr val="tx1"/>
                </a:solidFill>
                <a:effectLst/>
                <a:latin typeface="Arial" charset="0"/>
                <a:ea typeface="+mn-ea"/>
                <a:cs typeface="Arial" charset="0"/>
              </a:rPr>
              <a:t>Capacity</a:t>
            </a:r>
            <a:r>
              <a:rPr lang="en-GB" sz="1200" kern="1200" dirty="0">
                <a:solidFill>
                  <a:schemeClr val="tx1"/>
                </a:solidFill>
                <a:effectLst/>
                <a:latin typeface="Arial" charset="0"/>
                <a:ea typeface="+mn-ea"/>
                <a:cs typeface="Arial" charset="0"/>
              </a:rPr>
              <a:t> – examine payment records if possible, what type of business is it – must relate to customer’s total financial resources</a:t>
            </a:r>
          </a:p>
          <a:p>
            <a:pPr marL="171450" indent="-171450">
              <a:buFont typeface="Arial" panose="020B0604020202020204" pitchFamily="34" charset="0"/>
              <a:buChar char="•"/>
            </a:pPr>
            <a:endParaRPr lang="en-GB" sz="1200" kern="1200" dirty="0">
              <a:solidFill>
                <a:schemeClr val="tx1"/>
              </a:solidFill>
              <a:effectLst/>
              <a:latin typeface="Arial" charset="0"/>
              <a:ea typeface="+mn-ea"/>
              <a:cs typeface="Arial" charset="0"/>
            </a:endParaRPr>
          </a:p>
          <a:p>
            <a:pPr marL="171450" indent="-171450">
              <a:buFont typeface="Arial" panose="020B0604020202020204" pitchFamily="34" charset="0"/>
              <a:buChar char="•"/>
            </a:pPr>
            <a:r>
              <a:rPr lang="en-GB" sz="1200" b="1" kern="1200" dirty="0">
                <a:solidFill>
                  <a:schemeClr val="tx1"/>
                </a:solidFill>
                <a:effectLst/>
                <a:latin typeface="Arial" charset="0"/>
                <a:ea typeface="+mn-ea"/>
                <a:cs typeface="Arial" charset="0"/>
              </a:rPr>
              <a:t>Collateral</a:t>
            </a:r>
            <a:r>
              <a:rPr lang="en-GB" sz="1200" kern="1200" dirty="0">
                <a:solidFill>
                  <a:schemeClr val="tx1"/>
                </a:solidFill>
                <a:effectLst/>
                <a:latin typeface="Arial" charset="0"/>
                <a:ea typeface="+mn-ea"/>
                <a:cs typeface="Arial" charset="0"/>
              </a:rPr>
              <a:t> – some kind of security for goods on credit – should be satisfactory</a:t>
            </a:r>
          </a:p>
          <a:p>
            <a:pPr marL="171450" indent="-171450">
              <a:buFont typeface="Arial" panose="020B0604020202020204" pitchFamily="34" charset="0"/>
              <a:buChar char="•"/>
            </a:pPr>
            <a:endParaRPr lang="en-GB" sz="1200" kern="1200" dirty="0">
              <a:solidFill>
                <a:schemeClr val="tx1"/>
              </a:solidFill>
              <a:effectLst/>
              <a:latin typeface="Arial" charset="0"/>
              <a:ea typeface="+mn-ea"/>
              <a:cs typeface="Arial" charset="0"/>
            </a:endParaRPr>
          </a:p>
          <a:p>
            <a:pPr marL="171450" indent="-171450">
              <a:buFont typeface="Arial" panose="020B0604020202020204" pitchFamily="34" charset="0"/>
              <a:buChar char="•"/>
            </a:pPr>
            <a:r>
              <a:rPr lang="en-GB" sz="1200" b="1" kern="1200" dirty="0">
                <a:solidFill>
                  <a:schemeClr val="tx1"/>
                </a:solidFill>
                <a:effectLst/>
                <a:latin typeface="Arial" charset="0"/>
                <a:ea typeface="+mn-ea"/>
                <a:cs typeface="Arial" charset="0"/>
              </a:rPr>
              <a:t>Conditions</a:t>
            </a:r>
            <a:r>
              <a:rPr lang="en-GB" sz="1200" kern="1200" dirty="0">
                <a:solidFill>
                  <a:schemeClr val="tx1"/>
                </a:solidFill>
                <a:effectLst/>
                <a:latin typeface="Arial" charset="0"/>
                <a:ea typeface="+mn-ea"/>
                <a:cs typeface="Arial" charset="0"/>
              </a:rPr>
              <a:t> – state of the industry and general economic conditions of region or country</a:t>
            </a:r>
          </a:p>
          <a:p>
            <a:pPr marL="171450" indent="-171450">
              <a:buFont typeface="Arial" panose="020B0604020202020204" pitchFamily="34" charset="0"/>
              <a:buChar char="•"/>
            </a:pPr>
            <a:endParaRPr lang="en-GB" sz="1200" kern="1200" dirty="0">
              <a:solidFill>
                <a:schemeClr val="tx1"/>
              </a:solidFill>
              <a:effectLst/>
              <a:latin typeface="Arial" charset="0"/>
              <a:ea typeface="+mn-ea"/>
              <a:cs typeface="Arial" charset="0"/>
            </a:endParaRPr>
          </a:p>
          <a:p>
            <a:pPr marL="171450" indent="-171450">
              <a:buFont typeface="Arial" panose="020B0604020202020204" pitchFamily="34" charset="0"/>
              <a:buChar char="•"/>
            </a:pPr>
            <a:r>
              <a:rPr lang="en-GB" sz="1200" b="1" kern="1200" dirty="0">
                <a:solidFill>
                  <a:schemeClr val="tx1"/>
                </a:solidFill>
                <a:effectLst/>
                <a:latin typeface="Arial" charset="0"/>
                <a:ea typeface="+mn-ea"/>
                <a:cs typeface="Arial" charset="0"/>
              </a:rPr>
              <a:t>Character</a:t>
            </a:r>
            <a:r>
              <a:rPr lang="en-GB" sz="1200" kern="1200" dirty="0">
                <a:solidFill>
                  <a:schemeClr val="tx1"/>
                </a:solidFill>
                <a:effectLst/>
                <a:latin typeface="Arial" charset="0"/>
                <a:ea typeface="+mn-ea"/>
                <a:cs typeface="Arial" charset="0"/>
              </a:rPr>
              <a:t> – make an assessment on a customer’s character – willingness to pay will depend on honesty and integrity of the individual/senior managers, if a business.</a:t>
            </a:r>
          </a:p>
          <a:p>
            <a:endParaRPr lang="en-GB" dirty="0"/>
          </a:p>
        </p:txBody>
      </p:sp>
      <p:sp>
        <p:nvSpPr>
          <p:cNvPr id="4" name="Slide Number Placeholder 3"/>
          <p:cNvSpPr>
            <a:spLocks noGrp="1"/>
          </p:cNvSpPr>
          <p:nvPr>
            <p:ph type="sldNum" sz="quarter" idx="10"/>
          </p:nvPr>
        </p:nvSpPr>
        <p:spPr/>
        <p:txBody>
          <a:bodyPr/>
          <a:lstStyle/>
          <a:p>
            <a:fld id="{30709883-1451-407B-A27E-3DFDA8DE8D7E}" type="slidenum">
              <a:rPr lang="en-GB" smtClean="0"/>
              <a:pPr/>
              <a:t>13</a:t>
            </a:fld>
            <a:endParaRPr lang="en-GB"/>
          </a:p>
        </p:txBody>
      </p:sp>
    </p:spTree>
    <p:extLst>
      <p:ext uri="{BB962C8B-B14F-4D97-AF65-F5344CB8AC3E}">
        <p14:creationId xmlns:p14="http://schemas.microsoft.com/office/powerpoint/2010/main" val="404674427"/>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1" kern="1200" dirty="0">
                <a:solidFill>
                  <a:schemeClr val="tx1"/>
                </a:solidFill>
                <a:effectLst/>
                <a:latin typeface="Arial" charset="0"/>
                <a:ea typeface="+mn-ea"/>
                <a:cs typeface="Arial" charset="0"/>
              </a:rPr>
              <a:t>Creditor Control:</a:t>
            </a:r>
          </a:p>
          <a:p>
            <a:r>
              <a:rPr lang="en-GB" sz="1200" kern="1200" dirty="0">
                <a:solidFill>
                  <a:schemeClr val="tx1"/>
                </a:solidFill>
                <a:effectLst/>
                <a:latin typeface="Arial" charset="0"/>
                <a:ea typeface="+mn-ea"/>
                <a:cs typeface="Arial" charset="0"/>
              </a:rPr>
              <a:t>Trade credit is widely regarded as a ‘</a:t>
            </a:r>
            <a:r>
              <a:rPr lang="en-GB" sz="1200" b="1" kern="1200" dirty="0">
                <a:solidFill>
                  <a:schemeClr val="tx1"/>
                </a:solidFill>
                <a:effectLst/>
                <a:latin typeface="Arial" charset="0"/>
                <a:ea typeface="+mn-ea"/>
                <a:cs typeface="Arial" charset="0"/>
              </a:rPr>
              <a:t>free source’ of finance </a:t>
            </a:r>
            <a:r>
              <a:rPr lang="en-GB" sz="1200" kern="1200" dirty="0">
                <a:solidFill>
                  <a:schemeClr val="tx1"/>
                </a:solidFill>
                <a:effectLst/>
                <a:latin typeface="Arial" charset="0"/>
                <a:ea typeface="+mn-ea"/>
                <a:cs typeface="Arial" charset="0"/>
              </a:rPr>
              <a:t>and therefore a good thing for a business but there </a:t>
            </a:r>
            <a:r>
              <a:rPr lang="en-GB" sz="1200" b="1" kern="1200" dirty="0">
                <a:solidFill>
                  <a:schemeClr val="tx1"/>
                </a:solidFill>
                <a:effectLst/>
                <a:latin typeface="Arial" charset="0"/>
                <a:ea typeface="+mn-ea"/>
                <a:cs typeface="Arial" charset="0"/>
              </a:rPr>
              <a:t>may be real costs associated with taking trade credit</a:t>
            </a:r>
            <a:r>
              <a:rPr lang="en-GB" sz="1200" kern="1200" dirty="0">
                <a:solidFill>
                  <a:schemeClr val="tx1"/>
                </a:solidFill>
                <a:effectLst/>
                <a:latin typeface="Arial" charset="0"/>
                <a:ea typeface="+mn-ea"/>
                <a:cs typeface="Arial" charset="0"/>
              </a:rPr>
              <a:t>.</a:t>
            </a:r>
          </a:p>
          <a:p>
            <a:endParaRPr lang="en-GB" sz="1200" kern="1200" dirty="0">
              <a:solidFill>
                <a:schemeClr val="tx1"/>
              </a:solidFill>
              <a:effectLst/>
              <a:latin typeface="Arial" charset="0"/>
              <a:ea typeface="+mn-ea"/>
              <a:cs typeface="Arial" charset="0"/>
            </a:endParaRPr>
          </a:p>
          <a:p>
            <a:pPr lvl="0"/>
            <a:r>
              <a:rPr lang="en-GB" sz="1200" kern="1200" dirty="0">
                <a:solidFill>
                  <a:schemeClr val="tx1"/>
                </a:solidFill>
                <a:effectLst/>
                <a:latin typeface="Arial" charset="0"/>
                <a:ea typeface="+mn-ea"/>
                <a:cs typeface="Arial" charset="0"/>
              </a:rPr>
              <a:t>They may </a:t>
            </a:r>
            <a:r>
              <a:rPr lang="en-GB" sz="1200" b="1" kern="1200" dirty="0">
                <a:solidFill>
                  <a:schemeClr val="tx1"/>
                </a:solidFill>
                <a:effectLst/>
                <a:latin typeface="Arial" charset="0"/>
                <a:ea typeface="+mn-ea"/>
                <a:cs typeface="Arial" charset="0"/>
              </a:rPr>
              <a:t>not be treated as well </a:t>
            </a:r>
            <a:r>
              <a:rPr lang="en-GB" sz="1200" kern="1200" dirty="0">
                <a:solidFill>
                  <a:schemeClr val="tx1"/>
                </a:solidFill>
                <a:effectLst/>
                <a:latin typeface="Arial" charset="0"/>
                <a:ea typeface="+mn-ea"/>
                <a:cs typeface="Arial" charset="0"/>
              </a:rPr>
              <a:t>as those that pay immediately e.g. lower priority if goods in short supply; less favoured re delivery dates or technical support.</a:t>
            </a:r>
          </a:p>
          <a:p>
            <a:pPr lvl="0"/>
            <a:endParaRPr lang="en-GB" sz="1200" kern="1200" dirty="0">
              <a:solidFill>
                <a:schemeClr val="tx1"/>
              </a:solidFill>
              <a:effectLst/>
              <a:latin typeface="Arial" charset="0"/>
              <a:ea typeface="+mn-ea"/>
              <a:cs typeface="Arial" charset="0"/>
            </a:endParaRPr>
          </a:p>
          <a:p>
            <a:pPr lvl="0"/>
            <a:r>
              <a:rPr lang="en-GB" sz="1200" b="1" kern="1200" dirty="0">
                <a:solidFill>
                  <a:schemeClr val="tx1"/>
                </a:solidFill>
                <a:effectLst/>
                <a:latin typeface="Arial" charset="0"/>
                <a:ea typeface="+mn-ea"/>
                <a:cs typeface="Arial" charset="0"/>
              </a:rPr>
              <a:t>Goods can be more costly</a:t>
            </a:r>
            <a:r>
              <a:rPr lang="en-GB" sz="1200" kern="1200" dirty="0">
                <a:solidFill>
                  <a:schemeClr val="tx1"/>
                </a:solidFill>
                <a:effectLst/>
                <a:latin typeface="Arial" charset="0"/>
                <a:ea typeface="+mn-ea"/>
                <a:cs typeface="Arial" charset="0"/>
              </a:rPr>
              <a:t>, but it is generally accepted as the norm. so the above points may not apply, unless credit facilities are abused.</a:t>
            </a:r>
          </a:p>
          <a:p>
            <a:pPr lvl="0"/>
            <a:endParaRPr lang="en-GB" sz="1200" kern="1200" dirty="0">
              <a:solidFill>
                <a:schemeClr val="tx1"/>
              </a:solidFill>
              <a:effectLst/>
              <a:latin typeface="Arial" charset="0"/>
              <a:ea typeface="+mn-ea"/>
              <a:cs typeface="Arial" charset="0"/>
            </a:endParaRPr>
          </a:p>
          <a:p>
            <a:pPr lvl="0"/>
            <a:r>
              <a:rPr lang="en-GB" sz="1200" kern="1200" dirty="0">
                <a:solidFill>
                  <a:schemeClr val="tx1"/>
                </a:solidFill>
                <a:effectLst/>
                <a:latin typeface="Arial" charset="0"/>
                <a:ea typeface="+mn-ea"/>
                <a:cs typeface="Arial" charset="0"/>
              </a:rPr>
              <a:t>Additional </a:t>
            </a:r>
            <a:r>
              <a:rPr lang="en-GB" sz="1200" b="1" kern="1200" dirty="0">
                <a:solidFill>
                  <a:schemeClr val="tx1"/>
                </a:solidFill>
                <a:effectLst/>
                <a:latin typeface="Arial" charset="0"/>
                <a:ea typeface="+mn-ea"/>
                <a:cs typeface="Arial" charset="0"/>
              </a:rPr>
              <a:t>administration/accounting costs </a:t>
            </a:r>
            <a:r>
              <a:rPr lang="en-GB" sz="1200" kern="1200" dirty="0">
                <a:solidFill>
                  <a:schemeClr val="tx1"/>
                </a:solidFill>
                <a:effectLst/>
                <a:latin typeface="Arial" charset="0"/>
                <a:ea typeface="+mn-ea"/>
                <a:cs typeface="Arial" charset="0"/>
              </a:rPr>
              <a:t>in dealing with scrutiny and payment of invoices, maintaining and updating accounts etc.</a:t>
            </a:r>
          </a:p>
          <a:p>
            <a:endParaRPr lang="en-GB" dirty="0"/>
          </a:p>
        </p:txBody>
      </p:sp>
      <p:sp>
        <p:nvSpPr>
          <p:cNvPr id="4" name="Slide Number Placeholder 3"/>
          <p:cNvSpPr>
            <a:spLocks noGrp="1"/>
          </p:cNvSpPr>
          <p:nvPr>
            <p:ph type="sldNum" sz="quarter" idx="10"/>
          </p:nvPr>
        </p:nvSpPr>
        <p:spPr/>
        <p:txBody>
          <a:bodyPr/>
          <a:lstStyle/>
          <a:p>
            <a:fld id="{30709883-1451-407B-A27E-3DFDA8DE8D7E}" type="slidenum">
              <a:rPr lang="en-GB" smtClean="0"/>
              <a:pPr/>
              <a:t>14</a:t>
            </a:fld>
            <a:endParaRPr lang="en-GB"/>
          </a:p>
        </p:txBody>
      </p:sp>
    </p:spTree>
    <p:extLst>
      <p:ext uri="{BB962C8B-B14F-4D97-AF65-F5344CB8AC3E}">
        <p14:creationId xmlns:p14="http://schemas.microsoft.com/office/powerpoint/2010/main" val="68296676"/>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Arial" charset="0"/>
                <a:ea typeface="+mn-ea"/>
                <a:cs typeface="Arial" charset="0"/>
              </a:rPr>
              <a:t>This could represent a </a:t>
            </a:r>
            <a:r>
              <a:rPr lang="en-GB" sz="1200" b="1" kern="1200" dirty="0">
                <a:solidFill>
                  <a:schemeClr val="tx1"/>
                </a:solidFill>
                <a:effectLst/>
                <a:latin typeface="Arial" charset="0"/>
                <a:ea typeface="+mn-ea"/>
                <a:cs typeface="Arial" charset="0"/>
              </a:rPr>
              <a:t>substantial proportion of total assets </a:t>
            </a:r>
            <a:r>
              <a:rPr lang="en-GB" sz="1200" kern="1200" dirty="0">
                <a:solidFill>
                  <a:schemeClr val="tx1"/>
                </a:solidFill>
                <a:effectLst/>
                <a:latin typeface="Arial" charset="0"/>
                <a:ea typeface="+mn-ea"/>
                <a:cs typeface="Arial" charset="0"/>
              </a:rPr>
              <a:t>held.  </a:t>
            </a:r>
          </a:p>
          <a:p>
            <a:endParaRPr lang="en-GB" sz="1200" kern="1200" dirty="0">
              <a:solidFill>
                <a:schemeClr val="tx1"/>
              </a:solidFill>
              <a:effectLst/>
              <a:latin typeface="Arial" charset="0"/>
              <a:ea typeface="+mn-ea"/>
              <a:cs typeface="Arial" charset="0"/>
            </a:endParaRPr>
          </a:p>
          <a:p>
            <a:r>
              <a:rPr lang="en-GB" sz="1200" kern="1200" dirty="0">
                <a:solidFill>
                  <a:schemeClr val="tx1"/>
                </a:solidFill>
                <a:effectLst/>
                <a:latin typeface="Arial" charset="0"/>
                <a:ea typeface="+mn-ea"/>
                <a:cs typeface="Arial" charset="0"/>
              </a:rPr>
              <a:t>In some businesses the </a:t>
            </a:r>
            <a:r>
              <a:rPr lang="en-GB" sz="1200" b="1" kern="1200" dirty="0">
                <a:solidFill>
                  <a:schemeClr val="tx1"/>
                </a:solidFill>
                <a:effectLst/>
                <a:latin typeface="Arial" charset="0"/>
                <a:ea typeface="+mn-ea"/>
                <a:cs typeface="Arial" charset="0"/>
              </a:rPr>
              <a:t>level can fluctuate </a:t>
            </a:r>
            <a:r>
              <a:rPr lang="en-GB" sz="1200" kern="1200" dirty="0">
                <a:solidFill>
                  <a:schemeClr val="tx1"/>
                </a:solidFill>
                <a:effectLst/>
                <a:latin typeface="Arial" charset="0"/>
                <a:ea typeface="+mn-ea"/>
                <a:cs typeface="Arial" charset="0"/>
              </a:rPr>
              <a:t>owing to the </a:t>
            </a:r>
            <a:r>
              <a:rPr lang="en-GB" sz="1200" b="1" kern="1200" dirty="0">
                <a:solidFill>
                  <a:schemeClr val="tx1"/>
                </a:solidFill>
                <a:effectLst/>
                <a:latin typeface="Arial" charset="0"/>
                <a:ea typeface="+mn-ea"/>
                <a:cs typeface="Arial" charset="0"/>
              </a:rPr>
              <a:t>seasonal nature of the industry </a:t>
            </a:r>
            <a:r>
              <a:rPr lang="en-GB" sz="1200" kern="1200" dirty="0">
                <a:solidFill>
                  <a:schemeClr val="tx1"/>
                </a:solidFill>
                <a:effectLst/>
                <a:latin typeface="Arial" charset="0"/>
                <a:ea typeface="+mn-ea"/>
                <a:cs typeface="Arial" charset="0"/>
              </a:rPr>
              <a:t>e.g. greetings card manufacturer.</a:t>
            </a:r>
          </a:p>
          <a:p>
            <a:endParaRPr lang="en-GB" sz="1200" kern="1200" dirty="0">
              <a:solidFill>
                <a:schemeClr val="tx1"/>
              </a:solidFill>
              <a:effectLst/>
              <a:latin typeface="Arial" charset="0"/>
              <a:ea typeface="+mn-ea"/>
              <a:cs typeface="Arial" charset="0"/>
            </a:endParaRPr>
          </a:p>
          <a:p>
            <a:r>
              <a:rPr lang="en-GB" sz="1200" kern="1200" dirty="0">
                <a:solidFill>
                  <a:schemeClr val="tx1"/>
                </a:solidFill>
                <a:effectLst/>
                <a:latin typeface="Arial" charset="0"/>
                <a:ea typeface="+mn-ea"/>
                <a:cs typeface="Arial" charset="0"/>
              </a:rPr>
              <a:t>If they hold inventories simply to meet </a:t>
            </a:r>
            <a:r>
              <a:rPr lang="en-GB" sz="1200" b="1" kern="1200" dirty="0">
                <a:solidFill>
                  <a:schemeClr val="tx1"/>
                </a:solidFill>
                <a:effectLst/>
                <a:latin typeface="Arial" charset="0"/>
                <a:ea typeface="+mn-ea"/>
                <a:cs typeface="Arial" charset="0"/>
              </a:rPr>
              <a:t>the day-to-day requirements </a:t>
            </a:r>
            <a:r>
              <a:rPr lang="en-GB" sz="1200" kern="1200" dirty="0">
                <a:solidFill>
                  <a:schemeClr val="tx1"/>
                </a:solidFill>
                <a:effectLst/>
                <a:latin typeface="Arial" charset="0"/>
                <a:ea typeface="+mn-ea"/>
                <a:cs typeface="Arial" charset="0"/>
              </a:rPr>
              <a:t>of customers and production, they will seek to minimise the amount held as there are costs involved.</a:t>
            </a:r>
          </a:p>
        </p:txBody>
      </p:sp>
      <p:sp>
        <p:nvSpPr>
          <p:cNvPr id="4" name="Slide Number Placeholder 3"/>
          <p:cNvSpPr>
            <a:spLocks noGrp="1"/>
          </p:cNvSpPr>
          <p:nvPr>
            <p:ph type="sldNum" sz="quarter" idx="10"/>
          </p:nvPr>
        </p:nvSpPr>
        <p:spPr/>
        <p:txBody>
          <a:bodyPr/>
          <a:lstStyle/>
          <a:p>
            <a:fld id="{30709883-1451-407B-A27E-3DFDA8DE8D7E}" type="slidenum">
              <a:rPr lang="en-GB" smtClean="0"/>
              <a:pPr/>
              <a:t>15</a:t>
            </a:fld>
            <a:endParaRPr lang="en-GB"/>
          </a:p>
        </p:txBody>
      </p:sp>
    </p:spTree>
    <p:extLst>
      <p:ext uri="{BB962C8B-B14F-4D97-AF65-F5344CB8AC3E}">
        <p14:creationId xmlns:p14="http://schemas.microsoft.com/office/powerpoint/2010/main" val="1690140952"/>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1" fontAlgn="base" latinLnBrk="0" hangingPunct="1">
              <a:lnSpc>
                <a:spcPct val="100000"/>
              </a:lnSpc>
              <a:spcBef>
                <a:spcPct val="30000"/>
              </a:spcBef>
              <a:spcAft>
                <a:spcPct val="0"/>
              </a:spcAft>
              <a:buClrTx/>
              <a:buSzTx/>
              <a:buFontTx/>
              <a:buNone/>
              <a:tabLst/>
              <a:defRPr/>
            </a:pPr>
            <a:r>
              <a:rPr lang="en-GB" sz="1200" b="1" kern="1200" dirty="0">
                <a:solidFill>
                  <a:schemeClr val="tx1"/>
                </a:solidFill>
                <a:effectLst/>
                <a:latin typeface="Arial" charset="0"/>
                <a:ea typeface="+mn-ea"/>
                <a:cs typeface="Arial" charset="0"/>
              </a:rPr>
              <a:t>There are costs however in holding too low a level of stock ……see next slide.</a:t>
            </a:r>
          </a:p>
          <a:p>
            <a:endParaRPr lang="en-GB" dirty="0"/>
          </a:p>
        </p:txBody>
      </p:sp>
      <p:sp>
        <p:nvSpPr>
          <p:cNvPr id="4" name="Slide Number Placeholder 3"/>
          <p:cNvSpPr>
            <a:spLocks noGrp="1"/>
          </p:cNvSpPr>
          <p:nvPr>
            <p:ph type="sldNum" sz="quarter" idx="10"/>
          </p:nvPr>
        </p:nvSpPr>
        <p:spPr/>
        <p:txBody>
          <a:bodyPr/>
          <a:lstStyle/>
          <a:p>
            <a:fld id="{30709883-1451-407B-A27E-3DFDA8DE8D7E}" type="slidenum">
              <a:rPr lang="en-GB" smtClean="0"/>
              <a:pPr/>
              <a:t>16</a:t>
            </a:fld>
            <a:endParaRPr lang="en-GB"/>
          </a:p>
        </p:txBody>
      </p:sp>
    </p:spTree>
    <p:extLst>
      <p:ext uri="{BB962C8B-B14F-4D97-AF65-F5344CB8AC3E}">
        <p14:creationId xmlns:p14="http://schemas.microsoft.com/office/powerpoint/2010/main" val="2487618866"/>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Arial" charset="0"/>
                <a:ea typeface="+mn-ea"/>
                <a:cs typeface="Arial" charset="0"/>
              </a:rPr>
              <a:t>A number of procedures and techniques may be used to try to ensure inventories are properly managed.</a:t>
            </a:r>
          </a:p>
          <a:p>
            <a:endParaRPr lang="en-GB" sz="1200" kern="1200" dirty="0">
              <a:solidFill>
                <a:schemeClr val="tx1"/>
              </a:solidFill>
              <a:effectLst/>
              <a:latin typeface="Arial" charset="0"/>
              <a:ea typeface="+mn-ea"/>
              <a:cs typeface="Arial" charset="0"/>
            </a:endParaRPr>
          </a:p>
          <a:p>
            <a:r>
              <a:rPr lang="en-GB" sz="1200" b="1" u="sng" kern="1200" dirty="0">
                <a:solidFill>
                  <a:schemeClr val="tx1"/>
                </a:solidFill>
                <a:effectLst/>
                <a:latin typeface="Arial" charset="0"/>
                <a:ea typeface="+mn-ea"/>
                <a:cs typeface="Arial" charset="0"/>
              </a:rPr>
              <a:t>Budgeting future demand</a:t>
            </a:r>
            <a:r>
              <a:rPr lang="en-GB" sz="1200" kern="1200" dirty="0">
                <a:solidFill>
                  <a:schemeClr val="tx1"/>
                </a:solidFill>
                <a:effectLst/>
                <a:latin typeface="Arial" charset="0"/>
                <a:ea typeface="+mn-ea"/>
                <a:cs typeface="Arial" charset="0"/>
              </a:rPr>
              <a:t>: Make and follow appropriate plans using statistical techniques or time series analysis or the judgement of sales and marketing staff.</a:t>
            </a:r>
          </a:p>
          <a:p>
            <a:endParaRPr lang="en-GB" sz="1200" u="sng" kern="1200" dirty="0">
              <a:solidFill>
                <a:schemeClr val="tx1"/>
              </a:solidFill>
              <a:effectLst/>
              <a:latin typeface="Arial" charset="0"/>
              <a:ea typeface="+mn-ea"/>
              <a:cs typeface="Arial" charset="0"/>
            </a:endParaRPr>
          </a:p>
          <a:p>
            <a:r>
              <a:rPr lang="en-GB" sz="1200" b="1" u="sng" kern="1200" dirty="0">
                <a:solidFill>
                  <a:schemeClr val="tx1"/>
                </a:solidFill>
                <a:effectLst/>
                <a:latin typeface="Arial" charset="0"/>
                <a:ea typeface="+mn-ea"/>
                <a:cs typeface="Arial" charset="0"/>
              </a:rPr>
              <a:t>Financial ratios</a:t>
            </a:r>
            <a:r>
              <a:rPr lang="en-GB" sz="1200" kern="1200" dirty="0">
                <a:solidFill>
                  <a:schemeClr val="tx1"/>
                </a:solidFill>
                <a:effectLst/>
                <a:latin typeface="Arial" charset="0"/>
                <a:ea typeface="+mn-ea"/>
                <a:cs typeface="Arial" charset="0"/>
              </a:rPr>
              <a:t>: average inventories turnover period   =     </a:t>
            </a:r>
            <a:r>
              <a:rPr lang="en-GB" sz="1200" u="sng" kern="1200" dirty="0">
                <a:solidFill>
                  <a:schemeClr val="tx1"/>
                </a:solidFill>
                <a:effectLst/>
                <a:latin typeface="Arial" charset="0"/>
                <a:ea typeface="+mn-ea"/>
                <a:cs typeface="Arial" charset="0"/>
              </a:rPr>
              <a:t>average stock held</a:t>
            </a:r>
            <a:endParaRPr lang="en-GB" sz="1200" kern="1200" dirty="0">
              <a:solidFill>
                <a:schemeClr val="tx1"/>
              </a:solidFill>
              <a:effectLst/>
              <a:latin typeface="Arial" charset="0"/>
              <a:ea typeface="+mn-ea"/>
              <a:cs typeface="Arial" charset="0"/>
            </a:endParaRPr>
          </a:p>
          <a:p>
            <a:r>
              <a:rPr lang="en-GB" sz="1200" kern="1200" dirty="0">
                <a:solidFill>
                  <a:schemeClr val="tx1"/>
                </a:solidFill>
                <a:effectLst/>
                <a:latin typeface="Arial" charset="0"/>
                <a:ea typeface="+mn-ea"/>
                <a:cs typeface="Arial" charset="0"/>
              </a:rPr>
              <a:t>				Cost of sales x 365</a:t>
            </a:r>
          </a:p>
          <a:p>
            <a:r>
              <a:rPr lang="en-GB" sz="1200" b="1" kern="1200" dirty="0">
                <a:solidFill>
                  <a:schemeClr val="tx1"/>
                </a:solidFill>
                <a:effectLst/>
                <a:latin typeface="Arial" charset="0"/>
                <a:ea typeface="+mn-ea"/>
                <a:cs typeface="Arial" charset="0"/>
              </a:rPr>
              <a:t>Recording and reordering systems</a:t>
            </a:r>
            <a:r>
              <a:rPr lang="en-GB" sz="1200" kern="1200" dirty="0">
                <a:solidFill>
                  <a:schemeClr val="tx1"/>
                </a:solidFill>
                <a:effectLst/>
                <a:latin typeface="Arial" charset="0"/>
                <a:ea typeface="+mn-ea"/>
                <a:cs typeface="Arial" charset="0"/>
              </a:rPr>
              <a:t>: </a:t>
            </a:r>
          </a:p>
          <a:p>
            <a:pPr marL="171450" indent="-171450">
              <a:buFont typeface="Arial" panose="020B0604020202020204" pitchFamily="34" charset="0"/>
              <a:buChar char="•"/>
            </a:pPr>
            <a:r>
              <a:rPr lang="en-GB" sz="1200" kern="1200" dirty="0">
                <a:solidFill>
                  <a:schemeClr val="tx1"/>
                </a:solidFill>
                <a:effectLst/>
                <a:latin typeface="Arial" charset="0"/>
                <a:ea typeface="+mn-ea"/>
                <a:cs typeface="Arial" charset="0"/>
              </a:rPr>
              <a:t>periodic checks to ensure consistency with clear procedures for reordering, limiting authorisation to a few nominated members of staff.  </a:t>
            </a:r>
          </a:p>
          <a:p>
            <a:pPr marL="171450" indent="-171450">
              <a:buFont typeface="Arial" panose="020B0604020202020204" pitchFamily="34" charset="0"/>
              <a:buChar char="•"/>
            </a:pPr>
            <a:r>
              <a:rPr lang="en-GB" sz="1200" kern="1200" dirty="0">
                <a:solidFill>
                  <a:schemeClr val="tx1"/>
                </a:solidFill>
                <a:effectLst/>
                <a:latin typeface="Arial" charset="0"/>
                <a:ea typeface="+mn-ea"/>
                <a:cs typeface="Arial" charset="0"/>
              </a:rPr>
              <a:t>Information will be required on the lead time (i.e. time between placing order and receiving goods).</a:t>
            </a:r>
          </a:p>
          <a:p>
            <a:endParaRPr lang="en-GB" sz="1200" kern="1200" dirty="0">
              <a:solidFill>
                <a:schemeClr val="tx1"/>
              </a:solidFill>
              <a:effectLst/>
              <a:latin typeface="Arial" charset="0"/>
              <a:ea typeface="+mn-ea"/>
              <a:cs typeface="Arial" charset="0"/>
            </a:endParaRPr>
          </a:p>
          <a:p>
            <a:r>
              <a:rPr lang="en-GB" sz="1200" b="1" kern="1200" dirty="0">
                <a:solidFill>
                  <a:schemeClr val="tx1"/>
                </a:solidFill>
                <a:effectLst/>
                <a:latin typeface="Arial" charset="0"/>
                <a:ea typeface="+mn-ea"/>
                <a:cs typeface="Arial" charset="0"/>
              </a:rPr>
              <a:t>Levels of control</a:t>
            </a:r>
            <a:r>
              <a:rPr lang="en-GB" sz="1200" kern="1200" dirty="0">
                <a:solidFill>
                  <a:schemeClr val="tx1"/>
                </a:solidFill>
                <a:effectLst/>
                <a:latin typeface="Arial" charset="0"/>
                <a:ea typeface="+mn-ea"/>
                <a:cs typeface="Arial" charset="0"/>
              </a:rPr>
              <a:t>: The cost of controlling inventories must be outweighed against the potential benefits.  </a:t>
            </a:r>
          </a:p>
          <a:p>
            <a:endParaRPr lang="en-GB" sz="1200" kern="1200" dirty="0">
              <a:solidFill>
                <a:schemeClr val="tx1"/>
              </a:solidFill>
              <a:effectLst/>
              <a:latin typeface="Arial" charset="0"/>
              <a:ea typeface="+mn-ea"/>
              <a:cs typeface="Arial" charset="0"/>
            </a:endParaRPr>
          </a:p>
          <a:p>
            <a:endParaRPr lang="en-GB" dirty="0"/>
          </a:p>
        </p:txBody>
      </p:sp>
      <p:sp>
        <p:nvSpPr>
          <p:cNvPr id="4" name="Slide Number Placeholder 3"/>
          <p:cNvSpPr>
            <a:spLocks noGrp="1"/>
          </p:cNvSpPr>
          <p:nvPr>
            <p:ph type="sldNum" sz="quarter" idx="10"/>
          </p:nvPr>
        </p:nvSpPr>
        <p:spPr/>
        <p:txBody>
          <a:bodyPr/>
          <a:lstStyle/>
          <a:p>
            <a:fld id="{30709883-1451-407B-A27E-3DFDA8DE8D7E}" type="slidenum">
              <a:rPr lang="en-GB" smtClean="0"/>
              <a:pPr/>
              <a:t>17</a:t>
            </a:fld>
            <a:endParaRPr lang="en-GB"/>
          </a:p>
        </p:txBody>
      </p:sp>
    </p:spTree>
    <p:extLst>
      <p:ext uri="{BB962C8B-B14F-4D97-AF65-F5344CB8AC3E}">
        <p14:creationId xmlns:p14="http://schemas.microsoft.com/office/powerpoint/2010/main" val="2221447724"/>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Arial" charset="0"/>
                <a:ea typeface="+mn-ea"/>
                <a:cs typeface="Arial" charset="0"/>
              </a:rPr>
              <a:t>The EOQ model is concerned with </a:t>
            </a:r>
            <a:r>
              <a:rPr lang="en-GB" sz="1200" b="1" kern="1200" dirty="0">
                <a:solidFill>
                  <a:schemeClr val="tx1"/>
                </a:solidFill>
                <a:effectLst/>
                <a:latin typeface="Arial" charset="0"/>
                <a:ea typeface="+mn-ea"/>
                <a:cs typeface="Arial" charset="0"/>
              </a:rPr>
              <a:t>determining the quantity of a particular inventory that should be ordered each time</a:t>
            </a:r>
            <a:r>
              <a:rPr lang="en-GB" sz="1200" kern="1200" dirty="0">
                <a:solidFill>
                  <a:schemeClr val="tx1"/>
                </a:solidFill>
                <a:effectLst/>
                <a:latin typeface="Arial" charset="0"/>
                <a:ea typeface="+mn-ea"/>
                <a:cs typeface="Arial" charset="0"/>
              </a:rPr>
              <a:t>.  In its simplest form it </a:t>
            </a:r>
            <a:r>
              <a:rPr lang="en-GB" sz="1200" b="1" kern="1200" dirty="0">
                <a:solidFill>
                  <a:schemeClr val="tx1"/>
                </a:solidFill>
                <a:effectLst/>
                <a:latin typeface="Arial" charset="0"/>
                <a:ea typeface="+mn-ea"/>
                <a:cs typeface="Arial" charset="0"/>
              </a:rPr>
              <a:t>assumes that demand is constant</a:t>
            </a:r>
            <a:r>
              <a:rPr lang="en-GB" sz="1200" kern="1200" dirty="0">
                <a:solidFill>
                  <a:schemeClr val="tx1"/>
                </a:solidFill>
                <a:effectLst/>
                <a:latin typeface="Arial" charset="0"/>
                <a:ea typeface="+mn-ea"/>
                <a:cs typeface="Arial" charset="0"/>
              </a:rPr>
              <a:t> so that inventories will be </a:t>
            </a:r>
            <a:r>
              <a:rPr lang="en-GB" sz="1200" b="1" kern="1200" dirty="0">
                <a:solidFill>
                  <a:schemeClr val="tx1"/>
                </a:solidFill>
                <a:effectLst/>
                <a:latin typeface="Arial" charset="0"/>
                <a:ea typeface="+mn-ea"/>
                <a:cs typeface="Arial" charset="0"/>
              </a:rPr>
              <a:t>depleted evenly over time </a:t>
            </a:r>
            <a:r>
              <a:rPr lang="en-GB" sz="1200" kern="1200" dirty="0">
                <a:solidFill>
                  <a:schemeClr val="tx1"/>
                </a:solidFill>
                <a:effectLst/>
                <a:latin typeface="Arial" charset="0"/>
                <a:ea typeface="+mn-ea"/>
                <a:cs typeface="Arial" charset="0"/>
              </a:rPr>
              <a:t>to be replenished just when they run out.  E.g. saw tooth pattern.</a:t>
            </a:r>
          </a:p>
          <a:p>
            <a:endParaRPr lang="en-GB" sz="1200" kern="1200" dirty="0">
              <a:solidFill>
                <a:schemeClr val="tx1"/>
              </a:solidFill>
              <a:effectLst/>
              <a:latin typeface="Arial" charset="0"/>
              <a:ea typeface="+mn-ea"/>
              <a:cs typeface="Arial" charset="0"/>
            </a:endParaRPr>
          </a:p>
          <a:p>
            <a:r>
              <a:rPr lang="en-GB" sz="1200" kern="1200" dirty="0">
                <a:solidFill>
                  <a:schemeClr val="tx1"/>
                </a:solidFill>
                <a:effectLst/>
                <a:latin typeface="Arial" charset="0"/>
                <a:ea typeface="+mn-ea"/>
                <a:cs typeface="Arial" charset="0"/>
              </a:rPr>
              <a:t>It recognises that the </a:t>
            </a:r>
            <a:r>
              <a:rPr lang="en-GB" sz="1200" b="1" kern="1200" dirty="0">
                <a:solidFill>
                  <a:schemeClr val="tx1"/>
                </a:solidFill>
                <a:effectLst/>
                <a:latin typeface="Arial" charset="0"/>
                <a:ea typeface="+mn-ea"/>
                <a:cs typeface="Arial" charset="0"/>
              </a:rPr>
              <a:t>key costs are the cost of holding and ordering stock </a:t>
            </a:r>
            <a:r>
              <a:rPr lang="en-GB" sz="1200" kern="1200" dirty="0">
                <a:solidFill>
                  <a:schemeClr val="tx1"/>
                </a:solidFill>
                <a:effectLst/>
                <a:latin typeface="Arial" charset="0"/>
                <a:ea typeface="+mn-ea"/>
                <a:cs typeface="Arial" charset="0"/>
              </a:rPr>
              <a:t>so </a:t>
            </a:r>
            <a:r>
              <a:rPr lang="en-GB" sz="1200" b="1" kern="1200" dirty="0">
                <a:solidFill>
                  <a:schemeClr val="tx1"/>
                </a:solidFill>
                <a:effectLst/>
                <a:latin typeface="Arial" charset="0"/>
                <a:ea typeface="+mn-ea"/>
                <a:cs typeface="Arial" charset="0"/>
              </a:rPr>
              <a:t>calculates the optimum size of a purchase </a:t>
            </a:r>
            <a:r>
              <a:rPr lang="en-GB" sz="1200" kern="1200" dirty="0">
                <a:solidFill>
                  <a:schemeClr val="tx1"/>
                </a:solidFill>
                <a:effectLst/>
                <a:latin typeface="Arial" charset="0"/>
                <a:ea typeface="+mn-ea"/>
                <a:cs typeface="Arial" charset="0"/>
              </a:rPr>
              <a:t>by taking into account both of these elements.  </a:t>
            </a:r>
          </a:p>
          <a:p>
            <a:endParaRPr lang="en-GB" sz="1200" kern="1200" dirty="0">
              <a:solidFill>
                <a:schemeClr val="tx1"/>
              </a:solidFill>
              <a:effectLst/>
              <a:latin typeface="Arial" charset="0"/>
              <a:ea typeface="+mn-ea"/>
              <a:cs typeface="Arial" charset="0"/>
            </a:endParaRPr>
          </a:p>
          <a:p>
            <a:r>
              <a:rPr lang="en-GB" sz="1200" kern="1200" dirty="0">
                <a:solidFill>
                  <a:schemeClr val="tx1"/>
                </a:solidFill>
                <a:effectLst/>
                <a:latin typeface="Arial" charset="0"/>
                <a:ea typeface="+mn-ea"/>
                <a:cs typeface="Arial" charset="0"/>
              </a:rPr>
              <a:t>This </a:t>
            </a:r>
            <a:r>
              <a:rPr lang="en-GB" sz="1200" b="1" kern="1200" dirty="0">
                <a:solidFill>
                  <a:schemeClr val="tx1"/>
                </a:solidFill>
                <a:effectLst/>
                <a:latin typeface="Arial" charset="0"/>
                <a:ea typeface="+mn-ea"/>
                <a:cs typeface="Arial" charset="0"/>
              </a:rPr>
              <a:t>can result in lowering the level of stock held and corresponding holding costs </a:t>
            </a:r>
            <a:r>
              <a:rPr lang="en-GB" sz="1200" kern="1200" dirty="0">
                <a:solidFill>
                  <a:schemeClr val="tx1"/>
                </a:solidFill>
                <a:effectLst/>
                <a:latin typeface="Arial" charset="0"/>
                <a:ea typeface="+mn-ea"/>
                <a:cs typeface="Arial" charset="0"/>
              </a:rPr>
              <a:t>but could lead to more </a:t>
            </a:r>
            <a:r>
              <a:rPr lang="en-GB" sz="1200" b="1" kern="1200" dirty="0">
                <a:solidFill>
                  <a:schemeClr val="tx1"/>
                </a:solidFill>
                <a:effectLst/>
                <a:latin typeface="Arial" charset="0"/>
                <a:ea typeface="+mn-ea"/>
                <a:cs typeface="Arial" charset="0"/>
              </a:rPr>
              <a:t>frequent orders so increasing ordering costs</a:t>
            </a:r>
            <a:r>
              <a:rPr lang="en-GB" sz="1200" kern="1200" dirty="0">
                <a:solidFill>
                  <a:schemeClr val="tx1"/>
                </a:solidFill>
                <a:effectLst/>
                <a:latin typeface="Arial" charset="0"/>
                <a:ea typeface="+mn-ea"/>
                <a:cs typeface="Arial" charset="0"/>
              </a:rPr>
              <a:t>.  </a:t>
            </a:r>
          </a:p>
          <a:p>
            <a:r>
              <a:rPr lang="en-GB" sz="1200" b="1" kern="1200" dirty="0">
                <a:solidFill>
                  <a:schemeClr val="tx1"/>
                </a:solidFill>
                <a:effectLst/>
                <a:latin typeface="Arial" charset="0"/>
                <a:ea typeface="+mn-ea"/>
                <a:cs typeface="Arial" charset="0"/>
              </a:rPr>
              <a:t>Small inventories = frequent ordering so high ordering costs but low holding costs</a:t>
            </a:r>
            <a:r>
              <a:rPr lang="en-GB" sz="1200" kern="1200" dirty="0">
                <a:solidFill>
                  <a:schemeClr val="tx1"/>
                </a:solidFill>
                <a:effectLst/>
                <a:latin typeface="Arial" charset="0"/>
                <a:ea typeface="+mn-ea"/>
                <a:cs typeface="Arial" charset="0"/>
              </a:rPr>
              <a:t>.  </a:t>
            </a:r>
            <a:r>
              <a:rPr lang="en-GB" sz="1200" b="1" kern="1200" dirty="0">
                <a:solidFill>
                  <a:schemeClr val="tx1"/>
                </a:solidFill>
                <a:effectLst/>
                <a:latin typeface="Arial" charset="0"/>
                <a:ea typeface="+mn-ea"/>
                <a:cs typeface="Arial" charset="0"/>
              </a:rPr>
              <a:t>High inventories is the reverse</a:t>
            </a:r>
            <a:r>
              <a:rPr lang="en-GB" sz="1200" kern="1200" dirty="0">
                <a:solidFill>
                  <a:schemeClr val="tx1"/>
                </a:solidFill>
                <a:effectLst/>
                <a:latin typeface="Arial" charset="0"/>
                <a:ea typeface="+mn-ea"/>
                <a:cs typeface="Arial" charset="0"/>
              </a:rPr>
              <a:t>.  There is </a:t>
            </a:r>
            <a:r>
              <a:rPr lang="en-GB" sz="1200" b="1" kern="1200" dirty="0">
                <a:solidFill>
                  <a:schemeClr val="tx1"/>
                </a:solidFill>
                <a:effectLst/>
                <a:latin typeface="Arial" charset="0"/>
                <a:ea typeface="+mn-ea"/>
                <a:cs typeface="Arial" charset="0"/>
              </a:rPr>
              <a:t>therefore an optimum order size </a:t>
            </a:r>
            <a:r>
              <a:rPr lang="en-GB" sz="1200" kern="1200" dirty="0">
                <a:solidFill>
                  <a:schemeClr val="tx1"/>
                </a:solidFill>
                <a:effectLst/>
                <a:latin typeface="Arial" charset="0"/>
                <a:ea typeface="+mn-ea"/>
                <a:cs typeface="Arial" charset="0"/>
              </a:rPr>
              <a:t>with all costs at a minimum.</a:t>
            </a:r>
          </a:p>
          <a:p>
            <a:endParaRPr lang="en-GB" dirty="0"/>
          </a:p>
          <a:p>
            <a:r>
              <a:rPr lang="en-GB" sz="1200" kern="1200" dirty="0">
                <a:solidFill>
                  <a:schemeClr val="tx1"/>
                </a:solidFill>
                <a:effectLst/>
                <a:latin typeface="Arial" charset="0"/>
                <a:ea typeface="+mn-ea"/>
                <a:cs typeface="Arial" charset="0"/>
              </a:rPr>
              <a:t>EOQ only concerned with administrative costs and looking after the stock, </a:t>
            </a:r>
            <a:r>
              <a:rPr lang="en-GB" sz="1200" b="1" kern="1200" dirty="0">
                <a:solidFill>
                  <a:schemeClr val="tx1"/>
                </a:solidFill>
                <a:effectLst/>
                <a:latin typeface="Arial" charset="0"/>
                <a:ea typeface="+mn-ea"/>
                <a:cs typeface="Arial" charset="0"/>
              </a:rPr>
              <a:t>not the cost of it.</a:t>
            </a:r>
          </a:p>
          <a:p>
            <a:endParaRPr lang="en-GB" sz="1200" kern="1200" dirty="0">
              <a:solidFill>
                <a:schemeClr val="tx1"/>
              </a:solidFill>
              <a:effectLst/>
              <a:latin typeface="Arial" charset="0"/>
              <a:ea typeface="+mn-ea"/>
              <a:cs typeface="Arial" charset="0"/>
            </a:endParaRPr>
          </a:p>
          <a:p>
            <a:r>
              <a:rPr lang="en-GB" sz="1200" b="1" kern="1200" dirty="0">
                <a:solidFill>
                  <a:schemeClr val="tx1"/>
                </a:solidFill>
                <a:effectLst/>
                <a:latin typeface="Arial" charset="0"/>
                <a:ea typeface="+mn-ea"/>
                <a:cs typeface="Arial" charset="0"/>
              </a:rPr>
              <a:t>Limitations</a:t>
            </a:r>
            <a:r>
              <a:rPr lang="en-GB" sz="1200" kern="1200" dirty="0">
                <a:solidFill>
                  <a:schemeClr val="tx1"/>
                </a:solidFill>
                <a:effectLst/>
                <a:latin typeface="Arial" charset="0"/>
                <a:ea typeface="+mn-ea"/>
                <a:cs typeface="Arial" charset="0"/>
              </a:rPr>
              <a:t>: constant </a:t>
            </a:r>
            <a:r>
              <a:rPr lang="en-GB" sz="1200" b="1" kern="1200" dirty="0">
                <a:solidFill>
                  <a:schemeClr val="tx1"/>
                </a:solidFill>
                <a:effectLst/>
                <a:latin typeface="Arial" charset="0"/>
                <a:ea typeface="+mn-ea"/>
                <a:cs typeface="Arial" charset="0"/>
              </a:rPr>
              <a:t>predictable demand</a:t>
            </a:r>
            <a:r>
              <a:rPr lang="en-GB" sz="1200" kern="1200" dirty="0">
                <a:solidFill>
                  <a:schemeClr val="tx1"/>
                </a:solidFill>
                <a:effectLst/>
                <a:latin typeface="Arial" charset="0"/>
                <a:ea typeface="+mn-ea"/>
                <a:cs typeface="Arial" charset="0"/>
              </a:rPr>
              <a:t>; </a:t>
            </a:r>
            <a:r>
              <a:rPr lang="en-GB" sz="1200" b="1" kern="1200" dirty="0">
                <a:solidFill>
                  <a:schemeClr val="tx1"/>
                </a:solidFill>
                <a:effectLst/>
                <a:latin typeface="Arial" charset="0"/>
                <a:ea typeface="+mn-ea"/>
                <a:cs typeface="Arial" charset="0"/>
              </a:rPr>
              <a:t>no buffer stock </a:t>
            </a:r>
            <a:r>
              <a:rPr lang="en-GB" sz="1200" kern="1200" dirty="0">
                <a:solidFill>
                  <a:schemeClr val="tx1"/>
                </a:solidFill>
                <a:effectLst/>
                <a:latin typeface="Arial" charset="0"/>
                <a:ea typeface="+mn-ea"/>
                <a:cs typeface="Arial" charset="0"/>
              </a:rPr>
              <a:t>required.</a:t>
            </a:r>
            <a:endParaRPr lang="en-GB" dirty="0"/>
          </a:p>
          <a:p>
            <a:endParaRPr lang="en-GB" dirty="0"/>
          </a:p>
        </p:txBody>
      </p:sp>
      <p:sp>
        <p:nvSpPr>
          <p:cNvPr id="4" name="Slide Number Placeholder 3"/>
          <p:cNvSpPr>
            <a:spLocks noGrp="1"/>
          </p:cNvSpPr>
          <p:nvPr>
            <p:ph type="sldNum" sz="quarter" idx="10"/>
          </p:nvPr>
        </p:nvSpPr>
        <p:spPr/>
        <p:txBody>
          <a:bodyPr/>
          <a:lstStyle/>
          <a:p>
            <a:fld id="{30709883-1451-407B-A27E-3DFDA8DE8D7E}" type="slidenum">
              <a:rPr lang="en-GB" smtClean="0"/>
              <a:pPr/>
              <a:t>18</a:t>
            </a:fld>
            <a:endParaRPr lang="en-GB"/>
          </a:p>
        </p:txBody>
      </p:sp>
    </p:spTree>
    <p:extLst>
      <p:ext uri="{BB962C8B-B14F-4D97-AF65-F5344CB8AC3E}">
        <p14:creationId xmlns:p14="http://schemas.microsoft.com/office/powerpoint/2010/main" val="2808122663"/>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Arial" charset="0"/>
                <a:ea typeface="+mn-ea"/>
                <a:cs typeface="Arial" charset="0"/>
              </a:rPr>
              <a:t>e.g. Nissan </a:t>
            </a:r>
            <a:r>
              <a:rPr lang="en-GB" sz="1200" kern="1200">
                <a:solidFill>
                  <a:schemeClr val="tx1"/>
                </a:solidFill>
                <a:effectLst/>
                <a:latin typeface="Arial" charset="0"/>
                <a:ea typeface="+mn-ea"/>
                <a:cs typeface="Arial" charset="0"/>
              </a:rPr>
              <a:t>in Sunderland.</a:t>
            </a:r>
          </a:p>
          <a:p>
            <a:endParaRPr lang="en-GB" sz="1200" kern="1200">
              <a:solidFill>
                <a:schemeClr val="tx1"/>
              </a:solidFill>
              <a:effectLst/>
              <a:latin typeface="Arial" charset="0"/>
              <a:ea typeface="+mn-ea"/>
              <a:cs typeface="Arial" charset="0"/>
            </a:endParaRPr>
          </a:p>
          <a:p>
            <a:r>
              <a:rPr lang="en-GB" sz="1200" kern="1200" dirty="0">
                <a:solidFill>
                  <a:schemeClr val="tx1"/>
                </a:solidFill>
                <a:effectLst/>
                <a:latin typeface="Arial" charset="0"/>
                <a:ea typeface="+mn-ea"/>
                <a:cs typeface="Arial" charset="0"/>
              </a:rPr>
              <a:t>The </a:t>
            </a:r>
            <a:r>
              <a:rPr lang="en-GB" sz="1200" b="1" kern="1200" dirty="0">
                <a:solidFill>
                  <a:schemeClr val="tx1"/>
                </a:solidFill>
                <a:effectLst/>
                <a:latin typeface="Arial" charset="0"/>
                <a:ea typeface="+mn-ea"/>
                <a:cs typeface="Arial" charset="0"/>
              </a:rPr>
              <a:t>stock holding costs therefore lie with the suppliers </a:t>
            </a:r>
            <a:r>
              <a:rPr lang="en-GB" sz="1200" kern="1200" dirty="0">
                <a:solidFill>
                  <a:schemeClr val="tx1"/>
                </a:solidFill>
                <a:effectLst/>
                <a:latin typeface="Arial" charset="0"/>
                <a:ea typeface="+mn-ea"/>
                <a:cs typeface="Arial" charset="0"/>
              </a:rPr>
              <a:t>rather than the business.  </a:t>
            </a:r>
          </a:p>
          <a:p>
            <a:endParaRPr lang="en-GB" sz="1200" kern="1200" dirty="0">
              <a:solidFill>
                <a:schemeClr val="tx1"/>
              </a:solidFill>
              <a:effectLst/>
              <a:latin typeface="Arial" charset="0"/>
              <a:ea typeface="+mn-ea"/>
              <a:cs typeface="Arial" charset="0"/>
            </a:endParaRPr>
          </a:p>
          <a:p>
            <a:r>
              <a:rPr lang="en-GB" sz="1200" kern="1200" dirty="0">
                <a:solidFill>
                  <a:schemeClr val="tx1"/>
                </a:solidFill>
                <a:effectLst/>
                <a:latin typeface="Arial" charset="0"/>
                <a:ea typeface="+mn-ea"/>
                <a:cs typeface="Arial" charset="0"/>
              </a:rPr>
              <a:t>It can </a:t>
            </a:r>
            <a:r>
              <a:rPr lang="en-GB" sz="1200" b="1" kern="1200" dirty="0">
                <a:solidFill>
                  <a:schemeClr val="tx1"/>
                </a:solidFill>
                <a:effectLst/>
                <a:latin typeface="Arial" charset="0"/>
                <a:ea typeface="+mn-ea"/>
                <a:cs typeface="Arial" charset="0"/>
              </a:rPr>
              <a:t>save cost </a:t>
            </a:r>
            <a:r>
              <a:rPr lang="en-GB" sz="1200" kern="1200" dirty="0">
                <a:solidFill>
                  <a:schemeClr val="tx1"/>
                </a:solidFill>
                <a:effectLst/>
                <a:latin typeface="Arial" charset="0"/>
                <a:ea typeface="+mn-ea"/>
                <a:cs typeface="Arial" charset="0"/>
              </a:rPr>
              <a:t>but </a:t>
            </a:r>
            <a:r>
              <a:rPr lang="en-GB" sz="1200" b="1" kern="1200" dirty="0">
                <a:solidFill>
                  <a:schemeClr val="tx1"/>
                </a:solidFill>
                <a:effectLst/>
                <a:latin typeface="Arial" charset="0"/>
                <a:ea typeface="+mn-ea"/>
                <a:cs typeface="Arial" charset="0"/>
              </a:rPr>
              <a:t>increases risk </a:t>
            </a:r>
            <a:r>
              <a:rPr lang="en-GB" sz="1200" kern="1200" dirty="0">
                <a:solidFill>
                  <a:schemeClr val="tx1"/>
                </a:solidFill>
                <a:effectLst/>
                <a:latin typeface="Arial" charset="0"/>
                <a:ea typeface="+mn-ea"/>
                <a:cs typeface="Arial" charset="0"/>
              </a:rPr>
              <a:t>if there is a breakdown in delivery. </a:t>
            </a:r>
          </a:p>
          <a:p>
            <a:r>
              <a:rPr lang="en-GB" sz="1200" kern="1200" dirty="0">
                <a:solidFill>
                  <a:schemeClr val="tx1"/>
                </a:solidFill>
                <a:effectLst/>
                <a:latin typeface="Arial" charset="0"/>
                <a:ea typeface="+mn-ea"/>
                <a:cs typeface="Arial" charset="0"/>
              </a:rPr>
              <a:t> </a:t>
            </a:r>
          </a:p>
          <a:p>
            <a:r>
              <a:rPr lang="en-GB" sz="1200" kern="1200" dirty="0">
                <a:solidFill>
                  <a:schemeClr val="tx1"/>
                </a:solidFill>
                <a:effectLst/>
                <a:latin typeface="Arial" charset="0"/>
                <a:ea typeface="+mn-ea"/>
                <a:cs typeface="Arial" charset="0"/>
              </a:rPr>
              <a:t>It may also </a:t>
            </a:r>
            <a:r>
              <a:rPr lang="en-GB" sz="1200" b="1" kern="1200" dirty="0">
                <a:solidFill>
                  <a:schemeClr val="tx1"/>
                </a:solidFill>
                <a:effectLst/>
                <a:latin typeface="Arial" charset="0"/>
                <a:ea typeface="+mn-ea"/>
                <a:cs typeface="Arial" charset="0"/>
              </a:rPr>
              <a:t>require re-engineering </a:t>
            </a:r>
            <a:r>
              <a:rPr lang="en-GB" sz="1200" kern="1200" dirty="0">
                <a:solidFill>
                  <a:schemeClr val="tx1"/>
                </a:solidFill>
                <a:effectLst/>
                <a:latin typeface="Arial" charset="0"/>
                <a:ea typeface="+mn-ea"/>
                <a:cs typeface="Arial" charset="0"/>
              </a:rPr>
              <a:t>the production process, to be more flexible and responsive and more responsible staff with information systems installed.   </a:t>
            </a:r>
          </a:p>
          <a:p>
            <a:r>
              <a:rPr lang="en-GB" sz="1200" kern="1200" dirty="0">
                <a:solidFill>
                  <a:schemeClr val="tx1"/>
                </a:solidFill>
                <a:effectLst/>
                <a:latin typeface="Arial" charset="0"/>
                <a:ea typeface="+mn-ea"/>
                <a:cs typeface="Arial" charset="0"/>
              </a:rPr>
              <a:t>     </a:t>
            </a:r>
          </a:p>
          <a:p>
            <a:r>
              <a:rPr lang="en-GB" sz="1200" b="1" kern="1200" dirty="0">
                <a:solidFill>
                  <a:schemeClr val="tx1"/>
                </a:solidFill>
                <a:effectLst/>
                <a:latin typeface="Arial" charset="0"/>
                <a:ea typeface="+mn-ea"/>
                <a:cs typeface="Arial" charset="0"/>
              </a:rPr>
              <a:t>Suppliers could increase prices to cover their ‘holding’ costs </a:t>
            </a:r>
            <a:r>
              <a:rPr lang="en-GB" sz="1200" kern="1200" dirty="0">
                <a:solidFill>
                  <a:schemeClr val="tx1"/>
                </a:solidFill>
                <a:effectLst/>
                <a:latin typeface="Arial" charset="0"/>
                <a:ea typeface="+mn-ea"/>
                <a:cs typeface="Arial" charset="0"/>
              </a:rPr>
              <a:t>which will be an additional cost to them, but the </a:t>
            </a:r>
            <a:r>
              <a:rPr lang="en-GB" sz="1200" b="1" kern="1200" dirty="0">
                <a:solidFill>
                  <a:schemeClr val="tx1"/>
                </a:solidFill>
                <a:effectLst/>
                <a:latin typeface="Arial" charset="0"/>
                <a:ea typeface="+mn-ea"/>
                <a:cs typeface="Arial" charset="0"/>
              </a:rPr>
              <a:t>close relationship </a:t>
            </a:r>
            <a:r>
              <a:rPr lang="en-GB" sz="1200" kern="1200" dirty="0">
                <a:solidFill>
                  <a:schemeClr val="tx1"/>
                </a:solidFill>
                <a:effectLst/>
                <a:latin typeface="Arial" charset="0"/>
                <a:ea typeface="+mn-ea"/>
                <a:cs typeface="Arial" charset="0"/>
              </a:rPr>
              <a:t>between them with the supplier being able to </a:t>
            </a:r>
            <a:r>
              <a:rPr lang="en-GB" sz="1200" b="1" kern="1200" dirty="0">
                <a:solidFill>
                  <a:schemeClr val="tx1"/>
                </a:solidFill>
                <a:effectLst/>
                <a:latin typeface="Arial" charset="0"/>
                <a:ea typeface="+mn-ea"/>
                <a:cs typeface="Arial" charset="0"/>
              </a:rPr>
              <a:t>predict customers needs </a:t>
            </a:r>
            <a:r>
              <a:rPr lang="en-GB" sz="1200" kern="1200" dirty="0">
                <a:solidFill>
                  <a:schemeClr val="tx1"/>
                </a:solidFill>
                <a:effectLst/>
                <a:latin typeface="Arial" charset="0"/>
                <a:ea typeface="+mn-ea"/>
                <a:cs typeface="Arial" charset="0"/>
              </a:rPr>
              <a:t>so they can tailor their own production and may prevent the customer looking for cheaper sources elsewhere.       </a:t>
            </a:r>
          </a:p>
          <a:p>
            <a:endParaRPr lang="en-GB" sz="1200" kern="1200" dirty="0">
              <a:solidFill>
                <a:schemeClr val="tx1"/>
              </a:solidFill>
              <a:effectLst/>
              <a:latin typeface="Arial" charset="0"/>
              <a:ea typeface="+mn-ea"/>
              <a:cs typeface="Arial" charset="0"/>
            </a:endParaRPr>
          </a:p>
          <a:p>
            <a:r>
              <a:rPr lang="en-GB" sz="1200" b="1" kern="1200" dirty="0">
                <a:solidFill>
                  <a:schemeClr val="tx1"/>
                </a:solidFill>
                <a:effectLst/>
                <a:latin typeface="Arial" charset="0"/>
                <a:ea typeface="+mn-ea"/>
                <a:cs typeface="Arial" charset="0"/>
              </a:rPr>
              <a:t>Sharing</a:t>
            </a:r>
            <a:r>
              <a:rPr lang="en-GB" sz="1200" kern="1200" dirty="0">
                <a:solidFill>
                  <a:schemeClr val="tx1"/>
                </a:solidFill>
                <a:effectLst/>
                <a:latin typeface="Arial" charset="0"/>
                <a:ea typeface="+mn-ea"/>
                <a:cs typeface="Arial" charset="0"/>
              </a:rPr>
              <a:t> of medium to long term </a:t>
            </a:r>
            <a:r>
              <a:rPr lang="en-GB" sz="1200" b="1" kern="1200" dirty="0">
                <a:solidFill>
                  <a:schemeClr val="tx1"/>
                </a:solidFill>
                <a:effectLst/>
                <a:latin typeface="Arial" charset="0"/>
                <a:ea typeface="+mn-ea"/>
                <a:cs typeface="Arial" charset="0"/>
              </a:rPr>
              <a:t>plans</a:t>
            </a:r>
            <a:r>
              <a:rPr lang="en-GB" sz="1200" kern="1200" dirty="0">
                <a:solidFill>
                  <a:schemeClr val="tx1"/>
                </a:solidFill>
                <a:effectLst/>
                <a:latin typeface="Arial" charset="0"/>
                <a:ea typeface="+mn-ea"/>
                <a:cs typeface="Arial" charset="0"/>
              </a:rPr>
              <a:t>.</a:t>
            </a:r>
          </a:p>
        </p:txBody>
      </p:sp>
      <p:sp>
        <p:nvSpPr>
          <p:cNvPr id="4" name="Slide Number Placeholder 3"/>
          <p:cNvSpPr>
            <a:spLocks noGrp="1"/>
          </p:cNvSpPr>
          <p:nvPr>
            <p:ph type="sldNum" sz="quarter" idx="10"/>
          </p:nvPr>
        </p:nvSpPr>
        <p:spPr/>
        <p:txBody>
          <a:bodyPr/>
          <a:lstStyle/>
          <a:p>
            <a:fld id="{30709883-1451-407B-A27E-3DFDA8DE8D7E}" type="slidenum">
              <a:rPr lang="en-GB" smtClean="0"/>
              <a:pPr/>
              <a:t>19</a:t>
            </a:fld>
            <a:endParaRPr lang="en-GB"/>
          </a:p>
        </p:txBody>
      </p:sp>
    </p:spTree>
    <p:extLst>
      <p:ext uri="{BB962C8B-B14F-4D97-AF65-F5344CB8AC3E}">
        <p14:creationId xmlns:p14="http://schemas.microsoft.com/office/powerpoint/2010/main" val="4213216827"/>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dirty="0"/>
          </a:p>
        </p:txBody>
      </p:sp>
      <p:sp>
        <p:nvSpPr>
          <p:cNvPr id="4" name="Slide Number Placeholder 3"/>
          <p:cNvSpPr>
            <a:spLocks noGrp="1"/>
          </p:cNvSpPr>
          <p:nvPr>
            <p:ph type="sldNum" sz="quarter" idx="10"/>
          </p:nvPr>
        </p:nvSpPr>
        <p:spPr/>
        <p:txBody>
          <a:bodyPr/>
          <a:lstStyle/>
          <a:p>
            <a:fld id="{30709883-1451-407B-A27E-3DFDA8DE8D7E}" type="slidenum">
              <a:rPr lang="en-GB" smtClean="0"/>
              <a:pPr/>
              <a:t>20</a:t>
            </a:fld>
            <a:endParaRPr lang="en-GB"/>
          </a:p>
        </p:txBody>
      </p:sp>
    </p:spTree>
    <p:extLst>
      <p:ext uri="{BB962C8B-B14F-4D97-AF65-F5344CB8AC3E}">
        <p14:creationId xmlns:p14="http://schemas.microsoft.com/office/powerpoint/2010/main" val="114140924"/>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30709883-1451-407B-A27E-3DFDA8DE8D7E}" type="slidenum">
              <a:rPr lang="en-GB" smtClean="0"/>
              <a:pPr/>
              <a:t>21</a:t>
            </a:fld>
            <a:endParaRPr lang="en-GB"/>
          </a:p>
        </p:txBody>
      </p:sp>
    </p:spTree>
    <p:extLst>
      <p:ext uri="{BB962C8B-B14F-4D97-AF65-F5344CB8AC3E}">
        <p14:creationId xmlns:p14="http://schemas.microsoft.com/office/powerpoint/2010/main" val="1213663512"/>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30709883-1451-407B-A27E-3DFDA8DE8D7E}" type="slidenum">
              <a:rPr lang="en-GB" smtClean="0"/>
              <a:pPr/>
              <a:t>22</a:t>
            </a:fld>
            <a:endParaRPr lang="en-GB"/>
          </a:p>
        </p:txBody>
      </p:sp>
    </p:spTree>
    <p:extLst>
      <p:ext uri="{BB962C8B-B14F-4D97-AF65-F5344CB8AC3E}">
        <p14:creationId xmlns:p14="http://schemas.microsoft.com/office/powerpoint/2010/main" val="1085801611"/>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30709883-1451-407B-A27E-3DFDA8DE8D7E}" type="slidenum">
              <a:rPr lang="en-GB" smtClean="0"/>
              <a:pPr/>
              <a:t>23</a:t>
            </a:fld>
            <a:endParaRPr lang="en-GB"/>
          </a:p>
        </p:txBody>
      </p:sp>
    </p:spTree>
    <p:extLst>
      <p:ext uri="{BB962C8B-B14F-4D97-AF65-F5344CB8AC3E}">
        <p14:creationId xmlns:p14="http://schemas.microsoft.com/office/powerpoint/2010/main" val="2402263737"/>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Arial" charset="0"/>
                <a:ea typeface="+mn-ea"/>
                <a:cs typeface="Arial" charset="0"/>
              </a:rPr>
              <a:t>This shows that the payment for inventories acquired on credit occurs sometime after the purchase date so no immediate cash-flow arises from the purchase.  </a:t>
            </a:r>
          </a:p>
          <a:p>
            <a:endParaRPr lang="en-GB" sz="1200" kern="1200" dirty="0">
              <a:solidFill>
                <a:schemeClr val="tx1"/>
              </a:solidFill>
              <a:effectLst/>
              <a:latin typeface="Arial" charset="0"/>
              <a:ea typeface="+mn-ea"/>
              <a:cs typeface="Arial" charset="0"/>
            </a:endParaRPr>
          </a:p>
          <a:p>
            <a:r>
              <a:rPr lang="en-GB" sz="1200" kern="1200" dirty="0">
                <a:solidFill>
                  <a:schemeClr val="tx1"/>
                </a:solidFill>
                <a:effectLst/>
                <a:latin typeface="Arial" charset="0"/>
                <a:ea typeface="+mn-ea"/>
                <a:cs typeface="Arial" charset="0"/>
              </a:rPr>
              <a:t>Similarly cash receipts from credit customers will occur sometime after the sale has been made and again no immediate cash inflow.  </a:t>
            </a:r>
          </a:p>
          <a:p>
            <a:endParaRPr lang="en-GB" sz="1200" kern="1200" dirty="0">
              <a:solidFill>
                <a:schemeClr val="tx1"/>
              </a:solidFill>
              <a:effectLst/>
              <a:latin typeface="Arial" charset="0"/>
              <a:ea typeface="+mn-ea"/>
              <a:cs typeface="Arial" charset="0"/>
            </a:endParaRPr>
          </a:p>
          <a:p>
            <a:r>
              <a:rPr lang="en-GB" sz="1200" kern="1200" dirty="0">
                <a:solidFill>
                  <a:schemeClr val="tx1"/>
                </a:solidFill>
                <a:effectLst/>
                <a:latin typeface="Arial" charset="0"/>
                <a:ea typeface="+mn-ea"/>
                <a:cs typeface="Arial" charset="0"/>
              </a:rPr>
              <a:t>The OCC is the period between the payments made to the supplier and the cash received.</a:t>
            </a:r>
          </a:p>
          <a:p>
            <a:endParaRPr lang="en-GB" sz="1200" kern="1200" dirty="0">
              <a:solidFill>
                <a:schemeClr val="tx1"/>
              </a:solidFill>
              <a:effectLst/>
              <a:latin typeface="Arial" charset="0"/>
              <a:ea typeface="+mn-ea"/>
              <a:cs typeface="Arial" charset="0"/>
            </a:endParaRPr>
          </a:p>
          <a:p>
            <a:r>
              <a:rPr lang="en-GB" sz="1200" kern="1200" dirty="0">
                <a:solidFill>
                  <a:schemeClr val="tx1"/>
                </a:solidFill>
                <a:effectLst/>
                <a:latin typeface="Arial" charset="0"/>
                <a:ea typeface="+mn-ea"/>
                <a:cs typeface="Arial" charset="0"/>
              </a:rPr>
              <a:t>It is important as it has a significant influence on the financing requirements of the business.  The longer the cycle, the greater the financing requirements of the business and greater the financial risks.  The business will want to reduce OCC to the minimum possible period.</a:t>
            </a:r>
          </a:p>
          <a:p>
            <a:endParaRPr lang="en-GB" dirty="0"/>
          </a:p>
        </p:txBody>
      </p:sp>
      <p:sp>
        <p:nvSpPr>
          <p:cNvPr id="4" name="Slide Number Placeholder 3"/>
          <p:cNvSpPr>
            <a:spLocks noGrp="1"/>
          </p:cNvSpPr>
          <p:nvPr>
            <p:ph type="sldNum" sz="quarter" idx="10"/>
          </p:nvPr>
        </p:nvSpPr>
        <p:spPr/>
        <p:txBody>
          <a:bodyPr/>
          <a:lstStyle/>
          <a:p>
            <a:fld id="{30709883-1451-407B-A27E-3DFDA8DE8D7E}" type="slidenum">
              <a:rPr lang="en-GB" smtClean="0"/>
              <a:pPr/>
              <a:t>24</a:t>
            </a:fld>
            <a:endParaRPr lang="en-GB"/>
          </a:p>
        </p:txBody>
      </p:sp>
    </p:spTree>
    <p:extLst>
      <p:ext uri="{BB962C8B-B14F-4D97-AF65-F5344CB8AC3E}">
        <p14:creationId xmlns:p14="http://schemas.microsoft.com/office/powerpoint/2010/main" val="2555244824"/>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1" fontAlgn="base" latinLnBrk="0" hangingPunct="1">
              <a:lnSpc>
                <a:spcPct val="100000"/>
              </a:lnSpc>
              <a:spcBef>
                <a:spcPct val="30000"/>
              </a:spcBef>
              <a:spcAft>
                <a:spcPct val="0"/>
              </a:spcAft>
              <a:buClrTx/>
              <a:buSzTx/>
              <a:buFontTx/>
              <a:buNone/>
              <a:tabLst/>
              <a:defRPr/>
            </a:pPr>
            <a:r>
              <a:rPr lang="en-GB" sz="1200" kern="1200" dirty="0">
                <a:solidFill>
                  <a:schemeClr val="tx1"/>
                </a:solidFill>
                <a:effectLst/>
                <a:latin typeface="Arial" charset="0"/>
                <a:ea typeface="+mn-ea"/>
                <a:cs typeface="Arial" charset="0"/>
              </a:rPr>
              <a:t>For a business that buys and sells on credit, the OCC can be calculated from the financial statements by use of certain ratios. </a:t>
            </a:r>
            <a:r>
              <a:rPr lang="en-GB" sz="1200" b="1" kern="1200" dirty="0">
                <a:solidFill>
                  <a:schemeClr val="tx1"/>
                </a:solidFill>
                <a:effectLst/>
                <a:latin typeface="Arial" charset="0"/>
                <a:ea typeface="+mn-ea"/>
                <a:cs typeface="Arial" charset="0"/>
              </a:rPr>
              <a:t>SEE NEXT SLIDE</a:t>
            </a:r>
          </a:p>
          <a:p>
            <a:endParaRPr lang="en-GB" dirty="0"/>
          </a:p>
        </p:txBody>
      </p:sp>
      <p:sp>
        <p:nvSpPr>
          <p:cNvPr id="4" name="Slide Number Placeholder 3"/>
          <p:cNvSpPr>
            <a:spLocks noGrp="1"/>
          </p:cNvSpPr>
          <p:nvPr>
            <p:ph type="sldNum" sz="quarter" idx="10"/>
          </p:nvPr>
        </p:nvSpPr>
        <p:spPr/>
        <p:txBody>
          <a:bodyPr/>
          <a:lstStyle/>
          <a:p>
            <a:fld id="{30709883-1451-407B-A27E-3DFDA8DE8D7E}" type="slidenum">
              <a:rPr lang="en-GB" smtClean="0"/>
              <a:pPr/>
              <a:t>25</a:t>
            </a:fld>
            <a:endParaRPr lang="en-GB"/>
          </a:p>
        </p:txBody>
      </p:sp>
    </p:spTree>
    <p:extLst>
      <p:ext uri="{BB962C8B-B14F-4D97-AF65-F5344CB8AC3E}">
        <p14:creationId xmlns:p14="http://schemas.microsoft.com/office/powerpoint/2010/main" val="438074703"/>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b="1" dirty="0"/>
          </a:p>
        </p:txBody>
      </p:sp>
      <p:sp>
        <p:nvSpPr>
          <p:cNvPr id="4" name="Slide Number Placeholder 3"/>
          <p:cNvSpPr>
            <a:spLocks noGrp="1"/>
          </p:cNvSpPr>
          <p:nvPr>
            <p:ph type="sldNum" sz="quarter" idx="10"/>
          </p:nvPr>
        </p:nvSpPr>
        <p:spPr/>
        <p:txBody>
          <a:bodyPr/>
          <a:lstStyle/>
          <a:p>
            <a:fld id="{30709883-1451-407B-A27E-3DFDA8DE8D7E}" type="slidenum">
              <a:rPr lang="en-GB" smtClean="0"/>
              <a:pPr/>
              <a:t>26</a:t>
            </a:fld>
            <a:endParaRPr lang="en-GB"/>
          </a:p>
        </p:txBody>
      </p:sp>
    </p:spTree>
    <p:extLst>
      <p:ext uri="{BB962C8B-B14F-4D97-AF65-F5344CB8AC3E}">
        <p14:creationId xmlns:p14="http://schemas.microsoft.com/office/powerpoint/2010/main" val="3214411848"/>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30709883-1451-407B-A27E-3DFDA8DE8D7E}" type="slidenum">
              <a:rPr lang="en-GB" smtClean="0"/>
              <a:pPr/>
              <a:t>27</a:t>
            </a:fld>
            <a:endParaRPr lang="en-GB"/>
          </a:p>
        </p:txBody>
      </p:sp>
    </p:spTree>
    <p:extLst>
      <p:ext uri="{BB962C8B-B14F-4D97-AF65-F5344CB8AC3E}">
        <p14:creationId xmlns:p14="http://schemas.microsoft.com/office/powerpoint/2010/main" val="1148884938"/>
      </p:ext>
    </p:extLst>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DAAD5256-E421-445D-B891-2CD418541FC7}" type="slidenum">
              <a:rPr lang="en-GB"/>
              <a:pPr/>
              <a:t>28</a:t>
            </a:fld>
            <a:endParaRPr lang="en-GB"/>
          </a:p>
        </p:txBody>
      </p:sp>
      <p:sp>
        <p:nvSpPr>
          <p:cNvPr id="76802" name="Rectangle 2"/>
          <p:cNvSpPr>
            <a:spLocks noGrp="1" noRot="1" noChangeAspect="1" noChangeArrowheads="1" noTextEdit="1"/>
          </p:cNvSpPr>
          <p:nvPr>
            <p:ph type="sldImg"/>
          </p:nvPr>
        </p:nvSpPr>
        <p:spPr>
          <a:ln/>
        </p:spPr>
      </p:sp>
      <p:sp>
        <p:nvSpPr>
          <p:cNvPr id="76803" name="Rectangle 3"/>
          <p:cNvSpPr>
            <a:spLocks noGrp="1" noChangeArrowheads="1"/>
          </p:cNvSpPr>
          <p:nvPr>
            <p:ph type="body" idx="1"/>
          </p:nvPr>
        </p:nvSpPr>
        <p:spPr/>
        <p:txBody>
          <a:bodyPr/>
          <a:lstStyle/>
          <a:p>
            <a:r>
              <a:rPr lang="en-GB" b="1" dirty="0"/>
              <a:t>****Class to do Hercules exercise****</a:t>
            </a:r>
          </a:p>
        </p:txBody>
      </p:sp>
    </p:spTree>
    <p:extLst>
      <p:ext uri="{BB962C8B-B14F-4D97-AF65-F5344CB8AC3E}">
        <p14:creationId xmlns:p14="http://schemas.microsoft.com/office/powerpoint/2010/main" val="2665846238"/>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71600" y="3886200"/>
            <a:ext cx="6400800" cy="1752600"/>
          </a:xfrm>
        </p:spPr>
        <p:txBody>
          <a:bodyPr/>
          <a:lstStyle>
            <a:lvl1pPr marL="0" indent="0" algn="ctr">
              <a:buNone/>
              <a:defRPr/>
            </a:lvl1pPr>
            <a:lvl2pPr marL="457200" indent="0" algn="ctr">
              <a:buNone/>
              <a:defRPr/>
            </a:lvl2pPr>
            <a:lvl3pPr marL="914400" indent="0" algn="ctr">
              <a:buNone/>
              <a:defRPr/>
            </a:lvl3pPr>
            <a:lvl4pPr marL="1371600" indent="0" algn="ctr">
              <a:buNone/>
              <a:defRPr/>
            </a:lvl4pPr>
            <a:lvl5pPr marL="1828800" indent="0" algn="ctr">
              <a:buNone/>
              <a:defRPr/>
            </a:lvl5pPr>
            <a:lvl6pPr marL="2286000" indent="0" algn="ctr">
              <a:buNone/>
              <a:defRPr/>
            </a:lvl6pPr>
            <a:lvl7pPr marL="2743200" indent="0" algn="ctr">
              <a:buNone/>
              <a:defRPr/>
            </a:lvl7pPr>
            <a:lvl8pPr marL="3200400" indent="0" algn="ctr">
              <a:buNone/>
              <a:defRPr/>
            </a:lvl8pPr>
            <a:lvl9pPr marL="3657600" indent="0" algn="ctr">
              <a:buNone/>
              <a:defRPr/>
            </a:lvl9pPr>
          </a:lstStyle>
          <a:p>
            <a:r>
              <a:rPr lang="en-US"/>
              <a:t>Click to edit Master subtitle style</a:t>
            </a:r>
            <a:endParaRPr lang="en-GB"/>
          </a:p>
        </p:txBody>
      </p:sp>
      <p:sp>
        <p:nvSpPr>
          <p:cNvPr id="4" name="Date Placeholder 3"/>
          <p:cNvSpPr>
            <a:spLocks noGrp="1"/>
          </p:cNvSpPr>
          <p:nvPr>
            <p:ph type="dt" sz="half" idx="10"/>
          </p:nvPr>
        </p:nvSpPr>
        <p:spPr/>
        <p:txBody>
          <a:bodyPr/>
          <a:lstStyle>
            <a:lvl1pPr>
              <a:defRPr/>
            </a:lvl1pPr>
          </a:lstStyle>
          <a:p>
            <a:endParaRPr lang="en-GB"/>
          </a:p>
        </p:txBody>
      </p:sp>
      <p:sp>
        <p:nvSpPr>
          <p:cNvPr id="5" name="Footer Placeholder 4"/>
          <p:cNvSpPr>
            <a:spLocks noGrp="1"/>
          </p:cNvSpPr>
          <p:nvPr>
            <p:ph type="ftr" sz="quarter" idx="11"/>
          </p:nvPr>
        </p:nvSpPr>
        <p:spPr/>
        <p:txBody>
          <a:bodyPr/>
          <a:lstStyle>
            <a:lvl1pPr>
              <a:defRPr/>
            </a:lvl1pPr>
          </a:lstStyle>
          <a:p>
            <a:endParaRPr lang="en-GB"/>
          </a:p>
        </p:txBody>
      </p:sp>
      <p:sp>
        <p:nvSpPr>
          <p:cNvPr id="6" name="Slide Number Placeholder 5"/>
          <p:cNvSpPr>
            <a:spLocks noGrp="1"/>
          </p:cNvSpPr>
          <p:nvPr>
            <p:ph type="sldNum" sz="quarter" idx="12"/>
          </p:nvPr>
        </p:nvSpPr>
        <p:spPr/>
        <p:txBody>
          <a:bodyPr/>
          <a:lstStyle>
            <a:lvl1pPr>
              <a:defRPr/>
            </a:lvl1pPr>
          </a:lstStyle>
          <a:p>
            <a:fld id="{B0023F65-F210-488C-B32D-17617B17F5C1}" type="slidenum">
              <a:rPr lang="en-GB"/>
              <a:pPr/>
              <a:t>‹#›</a:t>
            </a:fld>
            <a:endParaRPr lang="en-GB"/>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lvl1pPr>
              <a:defRPr/>
            </a:lvl1pPr>
          </a:lstStyle>
          <a:p>
            <a:endParaRPr lang="en-GB"/>
          </a:p>
        </p:txBody>
      </p:sp>
      <p:sp>
        <p:nvSpPr>
          <p:cNvPr id="5" name="Footer Placeholder 4"/>
          <p:cNvSpPr>
            <a:spLocks noGrp="1"/>
          </p:cNvSpPr>
          <p:nvPr>
            <p:ph type="ftr" sz="quarter" idx="11"/>
          </p:nvPr>
        </p:nvSpPr>
        <p:spPr/>
        <p:txBody>
          <a:bodyPr/>
          <a:lstStyle>
            <a:lvl1pPr>
              <a:defRPr/>
            </a:lvl1pPr>
          </a:lstStyle>
          <a:p>
            <a:endParaRPr lang="en-GB"/>
          </a:p>
        </p:txBody>
      </p:sp>
      <p:sp>
        <p:nvSpPr>
          <p:cNvPr id="6" name="Slide Number Placeholder 5"/>
          <p:cNvSpPr>
            <a:spLocks noGrp="1"/>
          </p:cNvSpPr>
          <p:nvPr>
            <p:ph type="sldNum" sz="quarter" idx="12"/>
          </p:nvPr>
        </p:nvSpPr>
        <p:spPr/>
        <p:txBody>
          <a:bodyPr/>
          <a:lstStyle>
            <a:lvl1pPr>
              <a:defRPr/>
            </a:lvl1pPr>
          </a:lstStyle>
          <a:p>
            <a:fld id="{8205CE8C-92F6-477A-B47F-3EDE6EB923A9}" type="slidenum">
              <a:rPr lang="en-GB"/>
              <a:pPr/>
              <a:t>‹#›</a:t>
            </a:fld>
            <a:endParaRPr lang="en-GB"/>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lvl1pPr>
            <a:lvl2pPr marL="457200" indent="0">
              <a:buNone/>
              <a:defRPr sz="1800"/>
            </a:lvl2pPr>
            <a:lvl3pPr marL="914400" indent="0">
              <a:buNone/>
              <a:defRPr sz="1600"/>
            </a:lvl3pPr>
            <a:lvl4pPr marL="1371600" indent="0">
              <a:buNone/>
              <a:defRPr sz="1400"/>
            </a:lvl4pPr>
            <a:lvl5pPr marL="1828800" indent="0">
              <a:buNone/>
              <a:defRPr sz="1400"/>
            </a:lvl5pPr>
            <a:lvl6pPr marL="2286000" indent="0">
              <a:buNone/>
              <a:defRPr sz="1400"/>
            </a:lvl6pPr>
            <a:lvl7pPr marL="2743200" indent="0">
              <a:buNone/>
              <a:defRPr sz="1400"/>
            </a:lvl7pPr>
            <a:lvl8pPr marL="3200400" indent="0">
              <a:buNone/>
              <a:defRPr sz="1400"/>
            </a:lvl8pPr>
            <a:lvl9pPr marL="3657600" indent="0">
              <a:buNone/>
              <a:defRPr sz="1400"/>
            </a:lvl9pPr>
          </a:lstStyle>
          <a:p>
            <a:pPr lvl="0"/>
            <a:r>
              <a:rPr lang="en-US"/>
              <a:t>Click to edit Master text styles</a:t>
            </a:r>
          </a:p>
        </p:txBody>
      </p:sp>
      <p:sp>
        <p:nvSpPr>
          <p:cNvPr id="4" name="Date Placeholder 3"/>
          <p:cNvSpPr>
            <a:spLocks noGrp="1"/>
          </p:cNvSpPr>
          <p:nvPr>
            <p:ph type="dt" sz="half" idx="10"/>
          </p:nvPr>
        </p:nvSpPr>
        <p:spPr/>
        <p:txBody>
          <a:bodyPr/>
          <a:lstStyle>
            <a:lvl1pPr>
              <a:defRPr/>
            </a:lvl1pPr>
          </a:lstStyle>
          <a:p>
            <a:endParaRPr lang="en-GB"/>
          </a:p>
        </p:txBody>
      </p:sp>
      <p:sp>
        <p:nvSpPr>
          <p:cNvPr id="5" name="Footer Placeholder 4"/>
          <p:cNvSpPr>
            <a:spLocks noGrp="1"/>
          </p:cNvSpPr>
          <p:nvPr>
            <p:ph type="ftr" sz="quarter" idx="11"/>
          </p:nvPr>
        </p:nvSpPr>
        <p:spPr/>
        <p:txBody>
          <a:bodyPr/>
          <a:lstStyle>
            <a:lvl1pPr>
              <a:defRPr/>
            </a:lvl1pPr>
          </a:lstStyle>
          <a:p>
            <a:endParaRPr lang="en-GB"/>
          </a:p>
        </p:txBody>
      </p:sp>
      <p:sp>
        <p:nvSpPr>
          <p:cNvPr id="6" name="Slide Number Placeholder 5"/>
          <p:cNvSpPr>
            <a:spLocks noGrp="1"/>
          </p:cNvSpPr>
          <p:nvPr>
            <p:ph type="sldNum" sz="quarter" idx="12"/>
          </p:nvPr>
        </p:nvSpPr>
        <p:spPr/>
        <p:txBody>
          <a:bodyPr/>
          <a:lstStyle>
            <a:lvl1pPr>
              <a:defRPr/>
            </a:lvl1pPr>
          </a:lstStyle>
          <a:p>
            <a:fld id="{F0071C08-B31B-4F13-B2D1-799398D7BB83}" type="slidenum">
              <a:rPr lang="en-GB"/>
              <a:pPr/>
              <a:t>‹#›</a:t>
            </a:fld>
            <a:endParaRPr lang="en-GB"/>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lvl1pPr>
              <a:defRPr/>
            </a:lvl1pPr>
          </a:lstStyle>
          <a:p>
            <a:endParaRPr lang="en-GB"/>
          </a:p>
        </p:txBody>
      </p:sp>
      <p:sp>
        <p:nvSpPr>
          <p:cNvPr id="6" name="Footer Placeholder 5"/>
          <p:cNvSpPr>
            <a:spLocks noGrp="1"/>
          </p:cNvSpPr>
          <p:nvPr>
            <p:ph type="ftr" sz="quarter" idx="11"/>
          </p:nvPr>
        </p:nvSpPr>
        <p:spPr/>
        <p:txBody>
          <a:bodyPr/>
          <a:lstStyle>
            <a:lvl1pPr>
              <a:defRPr/>
            </a:lvl1pPr>
          </a:lstStyle>
          <a:p>
            <a:endParaRPr lang="en-GB"/>
          </a:p>
        </p:txBody>
      </p:sp>
      <p:sp>
        <p:nvSpPr>
          <p:cNvPr id="7" name="Slide Number Placeholder 6"/>
          <p:cNvSpPr>
            <a:spLocks noGrp="1"/>
          </p:cNvSpPr>
          <p:nvPr>
            <p:ph type="sldNum" sz="quarter" idx="12"/>
          </p:nvPr>
        </p:nvSpPr>
        <p:spPr/>
        <p:txBody>
          <a:bodyPr/>
          <a:lstStyle>
            <a:lvl1pPr>
              <a:defRPr/>
            </a:lvl1pPr>
          </a:lstStyle>
          <a:p>
            <a:fld id="{91B0231E-F562-4190-9D4C-5E1DA02E42D1}" type="slidenum">
              <a:rPr lang="en-GB"/>
              <a:pPr/>
              <a:t>‹#›</a:t>
            </a:fld>
            <a:endParaRPr lang="en-GB"/>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lvl1pPr>
              <a:defRPr/>
            </a:lvl1pPr>
          </a:lstStyle>
          <a:p>
            <a:endParaRPr lang="en-GB"/>
          </a:p>
        </p:txBody>
      </p:sp>
      <p:sp>
        <p:nvSpPr>
          <p:cNvPr id="8" name="Footer Placeholder 7"/>
          <p:cNvSpPr>
            <a:spLocks noGrp="1"/>
          </p:cNvSpPr>
          <p:nvPr>
            <p:ph type="ftr" sz="quarter" idx="11"/>
          </p:nvPr>
        </p:nvSpPr>
        <p:spPr/>
        <p:txBody>
          <a:bodyPr/>
          <a:lstStyle>
            <a:lvl1pPr>
              <a:defRPr/>
            </a:lvl1pPr>
          </a:lstStyle>
          <a:p>
            <a:endParaRPr lang="en-GB"/>
          </a:p>
        </p:txBody>
      </p:sp>
      <p:sp>
        <p:nvSpPr>
          <p:cNvPr id="9" name="Slide Number Placeholder 8"/>
          <p:cNvSpPr>
            <a:spLocks noGrp="1"/>
          </p:cNvSpPr>
          <p:nvPr>
            <p:ph type="sldNum" sz="quarter" idx="12"/>
          </p:nvPr>
        </p:nvSpPr>
        <p:spPr/>
        <p:txBody>
          <a:bodyPr/>
          <a:lstStyle>
            <a:lvl1pPr>
              <a:defRPr/>
            </a:lvl1pPr>
          </a:lstStyle>
          <a:p>
            <a:fld id="{11D1761D-9468-437E-B616-FD78BDC5ECC2}" type="slidenum">
              <a:rPr lang="en-GB"/>
              <a:pPr/>
              <a:t>‹#›</a:t>
            </a:fld>
            <a:endParaRPr lang="en-GB"/>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lvl1pPr>
              <a:defRPr/>
            </a:lvl1pPr>
          </a:lstStyle>
          <a:p>
            <a:endParaRPr lang="en-GB"/>
          </a:p>
        </p:txBody>
      </p:sp>
      <p:sp>
        <p:nvSpPr>
          <p:cNvPr id="4" name="Footer Placeholder 3"/>
          <p:cNvSpPr>
            <a:spLocks noGrp="1"/>
          </p:cNvSpPr>
          <p:nvPr>
            <p:ph type="ftr" sz="quarter" idx="11"/>
          </p:nvPr>
        </p:nvSpPr>
        <p:spPr/>
        <p:txBody>
          <a:bodyPr/>
          <a:lstStyle>
            <a:lvl1pPr>
              <a:defRPr/>
            </a:lvl1pPr>
          </a:lstStyle>
          <a:p>
            <a:endParaRPr lang="en-GB"/>
          </a:p>
        </p:txBody>
      </p:sp>
      <p:sp>
        <p:nvSpPr>
          <p:cNvPr id="5" name="Slide Number Placeholder 4"/>
          <p:cNvSpPr>
            <a:spLocks noGrp="1"/>
          </p:cNvSpPr>
          <p:nvPr>
            <p:ph type="sldNum" sz="quarter" idx="12"/>
          </p:nvPr>
        </p:nvSpPr>
        <p:spPr/>
        <p:txBody>
          <a:bodyPr/>
          <a:lstStyle>
            <a:lvl1pPr>
              <a:defRPr/>
            </a:lvl1pPr>
          </a:lstStyle>
          <a:p>
            <a:fld id="{D1139B38-A88D-4D2F-B2FC-9701A28BFC65}" type="slidenum">
              <a:rPr lang="en-GB"/>
              <a:pPr/>
              <a:t>‹#›</a:t>
            </a:fld>
            <a:endParaRPr lang="en-GB"/>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lvl1pPr>
              <a:defRPr/>
            </a:lvl1pPr>
          </a:lstStyle>
          <a:p>
            <a:endParaRPr lang="en-GB"/>
          </a:p>
        </p:txBody>
      </p:sp>
      <p:sp>
        <p:nvSpPr>
          <p:cNvPr id="3" name="Footer Placeholder 2"/>
          <p:cNvSpPr>
            <a:spLocks noGrp="1"/>
          </p:cNvSpPr>
          <p:nvPr>
            <p:ph type="ftr" sz="quarter" idx="11"/>
          </p:nvPr>
        </p:nvSpPr>
        <p:spPr/>
        <p:txBody>
          <a:bodyPr/>
          <a:lstStyle>
            <a:lvl1pPr>
              <a:defRPr/>
            </a:lvl1pPr>
          </a:lstStyle>
          <a:p>
            <a:endParaRPr lang="en-GB"/>
          </a:p>
        </p:txBody>
      </p:sp>
      <p:sp>
        <p:nvSpPr>
          <p:cNvPr id="4" name="Slide Number Placeholder 3"/>
          <p:cNvSpPr>
            <a:spLocks noGrp="1"/>
          </p:cNvSpPr>
          <p:nvPr>
            <p:ph type="sldNum" sz="quarter" idx="12"/>
          </p:nvPr>
        </p:nvSpPr>
        <p:spPr/>
        <p:txBody>
          <a:bodyPr/>
          <a:lstStyle>
            <a:lvl1pPr>
              <a:defRPr/>
            </a:lvl1pPr>
          </a:lstStyle>
          <a:p>
            <a:fld id="{4FB01EAF-D60B-4FE4-B3FB-69DF8E998C08}" type="slidenum">
              <a:rPr lang="en-GB"/>
              <a:pPr/>
              <a:t>‹#›</a:t>
            </a:fld>
            <a:endParaRPr lang="en-GB"/>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lvl1pPr>
              <a:defRPr/>
            </a:lvl1pPr>
          </a:lstStyle>
          <a:p>
            <a:endParaRPr lang="en-GB"/>
          </a:p>
        </p:txBody>
      </p:sp>
      <p:sp>
        <p:nvSpPr>
          <p:cNvPr id="6" name="Footer Placeholder 5"/>
          <p:cNvSpPr>
            <a:spLocks noGrp="1"/>
          </p:cNvSpPr>
          <p:nvPr>
            <p:ph type="ftr" sz="quarter" idx="11"/>
          </p:nvPr>
        </p:nvSpPr>
        <p:spPr/>
        <p:txBody>
          <a:bodyPr/>
          <a:lstStyle>
            <a:lvl1pPr>
              <a:defRPr/>
            </a:lvl1pPr>
          </a:lstStyle>
          <a:p>
            <a:endParaRPr lang="en-GB"/>
          </a:p>
        </p:txBody>
      </p:sp>
      <p:sp>
        <p:nvSpPr>
          <p:cNvPr id="7" name="Slide Number Placeholder 6"/>
          <p:cNvSpPr>
            <a:spLocks noGrp="1"/>
          </p:cNvSpPr>
          <p:nvPr>
            <p:ph type="sldNum" sz="quarter" idx="12"/>
          </p:nvPr>
        </p:nvSpPr>
        <p:spPr/>
        <p:txBody>
          <a:bodyPr/>
          <a:lstStyle>
            <a:lvl1pPr>
              <a:defRPr/>
            </a:lvl1pPr>
          </a:lstStyle>
          <a:p>
            <a:fld id="{6DDF822C-710A-43E5-B6D9-89E01CDBB98B}" type="slidenum">
              <a:rPr lang="en-GB"/>
              <a:pPr/>
              <a:t>‹#›</a:t>
            </a:fld>
            <a:endParaRPr lang="en-GB"/>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a:t>Click to edit Master title style</a:t>
            </a:r>
            <a:endParaRPr lang="en-GB"/>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lvl1pPr>
              <a:defRPr/>
            </a:lvl1pPr>
          </a:lstStyle>
          <a:p>
            <a:endParaRPr lang="en-GB"/>
          </a:p>
        </p:txBody>
      </p:sp>
      <p:sp>
        <p:nvSpPr>
          <p:cNvPr id="6" name="Footer Placeholder 5"/>
          <p:cNvSpPr>
            <a:spLocks noGrp="1"/>
          </p:cNvSpPr>
          <p:nvPr>
            <p:ph type="ftr" sz="quarter" idx="11"/>
          </p:nvPr>
        </p:nvSpPr>
        <p:spPr/>
        <p:txBody>
          <a:bodyPr/>
          <a:lstStyle>
            <a:lvl1pPr>
              <a:defRPr/>
            </a:lvl1pPr>
          </a:lstStyle>
          <a:p>
            <a:endParaRPr lang="en-GB"/>
          </a:p>
        </p:txBody>
      </p:sp>
      <p:sp>
        <p:nvSpPr>
          <p:cNvPr id="7" name="Slide Number Placeholder 6"/>
          <p:cNvSpPr>
            <a:spLocks noGrp="1"/>
          </p:cNvSpPr>
          <p:nvPr>
            <p:ph type="sldNum" sz="quarter" idx="12"/>
          </p:nvPr>
        </p:nvSpPr>
        <p:spPr/>
        <p:txBody>
          <a:bodyPr/>
          <a:lstStyle>
            <a:lvl1pPr>
              <a:defRPr/>
            </a:lvl1pPr>
          </a:lstStyle>
          <a:p>
            <a:fld id="{441569E5-82AA-4A35-B7D2-7E012406F857}" type="slidenum">
              <a:rPr lang="en-GB"/>
              <a:pPr/>
              <a:t>‹#›</a:t>
            </a:fld>
            <a:endParaRPr lang="en-GB"/>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lvl1pPr>
              <a:defRPr/>
            </a:lvl1pPr>
          </a:lstStyle>
          <a:p>
            <a:endParaRPr lang="en-GB"/>
          </a:p>
        </p:txBody>
      </p:sp>
      <p:sp>
        <p:nvSpPr>
          <p:cNvPr id="5" name="Footer Placeholder 4"/>
          <p:cNvSpPr>
            <a:spLocks noGrp="1"/>
          </p:cNvSpPr>
          <p:nvPr>
            <p:ph type="ftr" sz="quarter" idx="11"/>
          </p:nvPr>
        </p:nvSpPr>
        <p:spPr/>
        <p:txBody>
          <a:bodyPr/>
          <a:lstStyle>
            <a:lvl1pPr>
              <a:defRPr/>
            </a:lvl1pPr>
          </a:lstStyle>
          <a:p>
            <a:endParaRPr lang="en-GB"/>
          </a:p>
        </p:txBody>
      </p:sp>
      <p:sp>
        <p:nvSpPr>
          <p:cNvPr id="6" name="Slide Number Placeholder 5"/>
          <p:cNvSpPr>
            <a:spLocks noGrp="1"/>
          </p:cNvSpPr>
          <p:nvPr>
            <p:ph type="sldNum" sz="quarter" idx="12"/>
          </p:nvPr>
        </p:nvSpPr>
        <p:spPr/>
        <p:txBody>
          <a:bodyPr/>
          <a:lstStyle>
            <a:lvl1pPr>
              <a:defRPr/>
            </a:lvl1pPr>
          </a:lstStyle>
          <a:p>
            <a:fld id="{47C9ABDD-FE46-4BE1-9B29-58187BDAA2ED}" type="slidenum">
              <a:rPr lang="en-GB"/>
              <a:pPr/>
              <a:t>‹#›</a:t>
            </a:fld>
            <a:endParaRPr lang="en-GB"/>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lvl1pPr>
              <a:defRPr/>
            </a:lvl1pPr>
          </a:lstStyle>
          <a:p>
            <a:endParaRPr lang="en-GB"/>
          </a:p>
        </p:txBody>
      </p:sp>
      <p:sp>
        <p:nvSpPr>
          <p:cNvPr id="5" name="Footer Placeholder 4"/>
          <p:cNvSpPr>
            <a:spLocks noGrp="1"/>
          </p:cNvSpPr>
          <p:nvPr>
            <p:ph type="ftr" sz="quarter" idx="11"/>
          </p:nvPr>
        </p:nvSpPr>
        <p:spPr/>
        <p:txBody>
          <a:bodyPr/>
          <a:lstStyle>
            <a:lvl1pPr>
              <a:defRPr/>
            </a:lvl1pPr>
          </a:lstStyle>
          <a:p>
            <a:endParaRPr lang="en-GB"/>
          </a:p>
        </p:txBody>
      </p:sp>
      <p:sp>
        <p:nvSpPr>
          <p:cNvPr id="6" name="Slide Number Placeholder 5"/>
          <p:cNvSpPr>
            <a:spLocks noGrp="1"/>
          </p:cNvSpPr>
          <p:nvPr>
            <p:ph type="sldNum" sz="quarter" idx="12"/>
          </p:nvPr>
        </p:nvSpPr>
        <p:spPr/>
        <p:txBody>
          <a:bodyPr/>
          <a:lstStyle>
            <a:lvl1pPr>
              <a:defRPr/>
            </a:lvl1pPr>
          </a:lstStyle>
          <a:p>
            <a:fld id="{FC4ACE6C-DC2D-4F15-BB42-5A62A5914D70}" type="slidenum">
              <a:rPr lang="en-GB"/>
              <a:pPr/>
              <a:t>‹#›</a:t>
            </a:fld>
            <a:endParaRPr lang="en-GB"/>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1122363"/>
            <a:ext cx="7772400" cy="2387600"/>
          </a:xfrm>
        </p:spPr>
        <p:txBody>
          <a:bodyPr anchor="b"/>
          <a:lstStyle>
            <a:lvl1pPr algn="ctr">
              <a:defRPr sz="6000"/>
            </a:lvl1pPr>
          </a:lstStyle>
          <a:p>
            <a:r>
              <a:rPr lang="en-US"/>
              <a:t>Click to edit Master title style</a:t>
            </a:r>
            <a:endParaRPr lang="en-US" dirty="0"/>
          </a:p>
        </p:txBody>
      </p:sp>
      <p:sp>
        <p:nvSpPr>
          <p:cNvPr id="3" name="Subtitle 2"/>
          <p:cNvSpPr>
            <a:spLocks noGrp="1"/>
          </p:cNvSpPr>
          <p:nvPr>
            <p:ph type="subTitle" idx="1"/>
          </p:nvPr>
        </p:nvSpPr>
        <p:spPr>
          <a:xfrm>
            <a:off x="1143000" y="3602038"/>
            <a:ext cx="6858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endParaRPr lang="en-GB" dirty="0"/>
          </a:p>
        </p:txBody>
      </p:sp>
      <p:sp>
        <p:nvSpPr>
          <p:cNvPr id="5" name="Footer Placeholder 4"/>
          <p:cNvSpPr>
            <a:spLocks noGrp="1"/>
          </p:cNvSpPr>
          <p:nvPr>
            <p:ph type="ftr" sz="quarter" idx="11"/>
          </p:nvPr>
        </p:nvSpPr>
        <p:spPr/>
        <p:txBody>
          <a:bodyPr/>
          <a:lstStyle/>
          <a:p>
            <a:endParaRPr lang="en-GB" dirty="0"/>
          </a:p>
        </p:txBody>
      </p:sp>
      <p:sp>
        <p:nvSpPr>
          <p:cNvPr id="6" name="Slide Number Placeholder 5"/>
          <p:cNvSpPr>
            <a:spLocks noGrp="1"/>
          </p:cNvSpPr>
          <p:nvPr>
            <p:ph type="sldNum" sz="quarter" idx="12"/>
          </p:nvPr>
        </p:nvSpPr>
        <p:spPr/>
        <p:txBody>
          <a:bodyPr/>
          <a:lstStyle/>
          <a:p>
            <a:fld id="{4836878E-EAE2-479D-B1CF-232EBC15B90B}" type="slidenum">
              <a:rPr lang="en-GB" smtClean="0"/>
              <a:t>‹#›</a:t>
            </a:fld>
            <a:endParaRPr lang="en-GB" dirty="0"/>
          </a:p>
        </p:txBody>
      </p:sp>
    </p:spTree>
    <p:extLst>
      <p:ext uri="{BB962C8B-B14F-4D97-AF65-F5344CB8AC3E}">
        <p14:creationId xmlns:p14="http://schemas.microsoft.com/office/powerpoint/2010/main" val="110621091"/>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endParaRPr lang="en-GB" dirty="0"/>
          </a:p>
        </p:txBody>
      </p:sp>
      <p:sp>
        <p:nvSpPr>
          <p:cNvPr id="5" name="Footer Placeholder 4"/>
          <p:cNvSpPr>
            <a:spLocks noGrp="1"/>
          </p:cNvSpPr>
          <p:nvPr>
            <p:ph type="ftr" sz="quarter" idx="11"/>
          </p:nvPr>
        </p:nvSpPr>
        <p:spPr/>
        <p:txBody>
          <a:bodyPr/>
          <a:lstStyle/>
          <a:p>
            <a:endParaRPr lang="en-GB" dirty="0"/>
          </a:p>
        </p:txBody>
      </p:sp>
      <p:sp>
        <p:nvSpPr>
          <p:cNvPr id="6" name="Slide Number Placeholder 5"/>
          <p:cNvSpPr>
            <a:spLocks noGrp="1"/>
          </p:cNvSpPr>
          <p:nvPr>
            <p:ph type="sldNum" sz="quarter" idx="12"/>
          </p:nvPr>
        </p:nvSpPr>
        <p:spPr/>
        <p:txBody>
          <a:bodyPr/>
          <a:lstStyle/>
          <a:p>
            <a:fld id="{4836878E-EAE2-479D-B1CF-232EBC15B90B}" type="slidenum">
              <a:rPr lang="en-GB" smtClean="0"/>
              <a:t>‹#›</a:t>
            </a:fld>
            <a:endParaRPr lang="en-GB" dirty="0"/>
          </a:p>
        </p:txBody>
      </p:sp>
    </p:spTree>
    <p:extLst>
      <p:ext uri="{BB962C8B-B14F-4D97-AF65-F5344CB8AC3E}">
        <p14:creationId xmlns:p14="http://schemas.microsoft.com/office/powerpoint/2010/main" val="4206224269"/>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23888" y="1709739"/>
            <a:ext cx="7886700" cy="2852737"/>
          </a:xfrm>
        </p:spPr>
        <p:txBody>
          <a:bodyPr anchor="b"/>
          <a:lstStyle>
            <a:lvl1pPr>
              <a:defRPr sz="6000"/>
            </a:lvl1pPr>
          </a:lstStyle>
          <a:p>
            <a:r>
              <a:rPr lang="en-US"/>
              <a:t>Click to edit Master title style</a:t>
            </a:r>
            <a:endParaRPr lang="en-US" dirty="0"/>
          </a:p>
        </p:txBody>
      </p:sp>
      <p:sp>
        <p:nvSpPr>
          <p:cNvPr id="3" name="Text Placeholder 2"/>
          <p:cNvSpPr>
            <a:spLocks noGrp="1"/>
          </p:cNvSpPr>
          <p:nvPr>
            <p:ph type="body" idx="1"/>
          </p:nvPr>
        </p:nvSpPr>
        <p:spPr>
          <a:xfrm>
            <a:off x="623888" y="4589464"/>
            <a:ext cx="7886700" cy="1500187"/>
          </a:xfrm>
        </p:spPr>
        <p:txBody>
          <a:bodyPr/>
          <a:lstStyle>
            <a:lvl1pPr marL="0" indent="0">
              <a:buNone/>
              <a:defRPr sz="2400">
                <a:solidFill>
                  <a:schemeClr val="tx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endParaRPr lang="en-GB" dirty="0"/>
          </a:p>
        </p:txBody>
      </p:sp>
      <p:sp>
        <p:nvSpPr>
          <p:cNvPr id="5" name="Footer Placeholder 4"/>
          <p:cNvSpPr>
            <a:spLocks noGrp="1"/>
          </p:cNvSpPr>
          <p:nvPr>
            <p:ph type="ftr" sz="quarter" idx="11"/>
          </p:nvPr>
        </p:nvSpPr>
        <p:spPr/>
        <p:txBody>
          <a:bodyPr/>
          <a:lstStyle/>
          <a:p>
            <a:endParaRPr lang="en-GB" dirty="0"/>
          </a:p>
        </p:txBody>
      </p:sp>
      <p:sp>
        <p:nvSpPr>
          <p:cNvPr id="6" name="Slide Number Placeholder 5"/>
          <p:cNvSpPr>
            <a:spLocks noGrp="1"/>
          </p:cNvSpPr>
          <p:nvPr>
            <p:ph type="sldNum" sz="quarter" idx="12"/>
          </p:nvPr>
        </p:nvSpPr>
        <p:spPr/>
        <p:txBody>
          <a:bodyPr/>
          <a:lstStyle/>
          <a:p>
            <a:fld id="{4836878E-EAE2-479D-B1CF-232EBC15B90B}" type="slidenum">
              <a:rPr lang="en-GB" smtClean="0"/>
              <a:t>‹#›</a:t>
            </a:fld>
            <a:endParaRPr lang="en-GB" dirty="0"/>
          </a:p>
        </p:txBody>
      </p:sp>
    </p:spTree>
    <p:extLst>
      <p:ext uri="{BB962C8B-B14F-4D97-AF65-F5344CB8AC3E}">
        <p14:creationId xmlns:p14="http://schemas.microsoft.com/office/powerpoint/2010/main" val="3601728065"/>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628650" y="1825625"/>
            <a:ext cx="38862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4629150" y="1825625"/>
            <a:ext cx="38862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endParaRPr lang="en-GB" dirty="0"/>
          </a:p>
        </p:txBody>
      </p:sp>
      <p:sp>
        <p:nvSpPr>
          <p:cNvPr id="6" name="Footer Placeholder 5"/>
          <p:cNvSpPr>
            <a:spLocks noGrp="1"/>
          </p:cNvSpPr>
          <p:nvPr>
            <p:ph type="ftr" sz="quarter" idx="11"/>
          </p:nvPr>
        </p:nvSpPr>
        <p:spPr/>
        <p:txBody>
          <a:bodyPr/>
          <a:lstStyle/>
          <a:p>
            <a:endParaRPr lang="en-GB" dirty="0"/>
          </a:p>
        </p:txBody>
      </p:sp>
      <p:sp>
        <p:nvSpPr>
          <p:cNvPr id="7" name="Slide Number Placeholder 6"/>
          <p:cNvSpPr>
            <a:spLocks noGrp="1"/>
          </p:cNvSpPr>
          <p:nvPr>
            <p:ph type="sldNum" sz="quarter" idx="12"/>
          </p:nvPr>
        </p:nvSpPr>
        <p:spPr/>
        <p:txBody>
          <a:bodyPr/>
          <a:lstStyle/>
          <a:p>
            <a:fld id="{4836878E-EAE2-479D-B1CF-232EBC15B90B}" type="slidenum">
              <a:rPr lang="en-GB" smtClean="0"/>
              <a:t>‹#›</a:t>
            </a:fld>
            <a:endParaRPr lang="en-GB" dirty="0"/>
          </a:p>
        </p:txBody>
      </p:sp>
    </p:spTree>
    <p:extLst>
      <p:ext uri="{BB962C8B-B14F-4D97-AF65-F5344CB8AC3E}">
        <p14:creationId xmlns:p14="http://schemas.microsoft.com/office/powerpoint/2010/main" val="1240159203"/>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629841" y="365126"/>
            <a:ext cx="7886700" cy="1325563"/>
          </a:xfrm>
        </p:spPr>
        <p:txBody>
          <a:bodyPr/>
          <a:lstStyle/>
          <a:p>
            <a:r>
              <a:rPr lang="en-US"/>
              <a:t>Click to edit Master title style</a:t>
            </a:r>
            <a:endParaRPr lang="en-US" dirty="0"/>
          </a:p>
        </p:txBody>
      </p:sp>
      <p:sp>
        <p:nvSpPr>
          <p:cNvPr id="3" name="Text Placeholder 2"/>
          <p:cNvSpPr>
            <a:spLocks noGrp="1"/>
          </p:cNvSpPr>
          <p:nvPr>
            <p:ph type="body" idx="1"/>
          </p:nvPr>
        </p:nvSpPr>
        <p:spPr>
          <a:xfrm>
            <a:off x="629842" y="1681163"/>
            <a:ext cx="3868340"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29842" y="2505075"/>
            <a:ext cx="3868340"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4629150" y="1681163"/>
            <a:ext cx="3887391"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29150" y="2505075"/>
            <a:ext cx="3887391"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endParaRPr lang="en-GB" dirty="0"/>
          </a:p>
        </p:txBody>
      </p:sp>
      <p:sp>
        <p:nvSpPr>
          <p:cNvPr id="8" name="Footer Placeholder 7"/>
          <p:cNvSpPr>
            <a:spLocks noGrp="1"/>
          </p:cNvSpPr>
          <p:nvPr>
            <p:ph type="ftr" sz="quarter" idx="11"/>
          </p:nvPr>
        </p:nvSpPr>
        <p:spPr/>
        <p:txBody>
          <a:bodyPr/>
          <a:lstStyle/>
          <a:p>
            <a:endParaRPr lang="en-GB" dirty="0"/>
          </a:p>
        </p:txBody>
      </p:sp>
      <p:sp>
        <p:nvSpPr>
          <p:cNvPr id="9" name="Slide Number Placeholder 8"/>
          <p:cNvSpPr>
            <a:spLocks noGrp="1"/>
          </p:cNvSpPr>
          <p:nvPr>
            <p:ph type="sldNum" sz="quarter" idx="12"/>
          </p:nvPr>
        </p:nvSpPr>
        <p:spPr/>
        <p:txBody>
          <a:bodyPr/>
          <a:lstStyle/>
          <a:p>
            <a:fld id="{4836878E-EAE2-479D-B1CF-232EBC15B90B}" type="slidenum">
              <a:rPr lang="en-GB" smtClean="0"/>
              <a:t>‹#›</a:t>
            </a:fld>
            <a:endParaRPr lang="en-GB" dirty="0"/>
          </a:p>
        </p:txBody>
      </p:sp>
    </p:spTree>
    <p:extLst>
      <p:ext uri="{BB962C8B-B14F-4D97-AF65-F5344CB8AC3E}">
        <p14:creationId xmlns:p14="http://schemas.microsoft.com/office/powerpoint/2010/main" val="1719630365"/>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endParaRPr lang="en-GB" dirty="0"/>
          </a:p>
        </p:txBody>
      </p:sp>
      <p:sp>
        <p:nvSpPr>
          <p:cNvPr id="4" name="Footer Placeholder 3"/>
          <p:cNvSpPr>
            <a:spLocks noGrp="1"/>
          </p:cNvSpPr>
          <p:nvPr>
            <p:ph type="ftr" sz="quarter" idx="11"/>
          </p:nvPr>
        </p:nvSpPr>
        <p:spPr/>
        <p:txBody>
          <a:bodyPr/>
          <a:lstStyle/>
          <a:p>
            <a:endParaRPr lang="en-GB" dirty="0"/>
          </a:p>
        </p:txBody>
      </p:sp>
      <p:sp>
        <p:nvSpPr>
          <p:cNvPr id="5" name="Slide Number Placeholder 4"/>
          <p:cNvSpPr>
            <a:spLocks noGrp="1"/>
          </p:cNvSpPr>
          <p:nvPr>
            <p:ph type="sldNum" sz="quarter" idx="12"/>
          </p:nvPr>
        </p:nvSpPr>
        <p:spPr/>
        <p:txBody>
          <a:bodyPr/>
          <a:lstStyle/>
          <a:p>
            <a:fld id="{4836878E-EAE2-479D-B1CF-232EBC15B90B}" type="slidenum">
              <a:rPr lang="en-GB" smtClean="0"/>
              <a:t>‹#›</a:t>
            </a:fld>
            <a:endParaRPr lang="en-GB" dirty="0"/>
          </a:p>
        </p:txBody>
      </p:sp>
    </p:spTree>
    <p:extLst>
      <p:ext uri="{BB962C8B-B14F-4D97-AF65-F5344CB8AC3E}">
        <p14:creationId xmlns:p14="http://schemas.microsoft.com/office/powerpoint/2010/main" val="160281379"/>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endParaRPr lang="en-GB" dirty="0"/>
          </a:p>
        </p:txBody>
      </p:sp>
      <p:sp>
        <p:nvSpPr>
          <p:cNvPr id="3" name="Footer Placeholder 2"/>
          <p:cNvSpPr>
            <a:spLocks noGrp="1"/>
          </p:cNvSpPr>
          <p:nvPr>
            <p:ph type="ftr" sz="quarter" idx="11"/>
          </p:nvPr>
        </p:nvSpPr>
        <p:spPr/>
        <p:txBody>
          <a:bodyPr/>
          <a:lstStyle/>
          <a:p>
            <a:endParaRPr lang="en-GB" dirty="0"/>
          </a:p>
        </p:txBody>
      </p:sp>
      <p:sp>
        <p:nvSpPr>
          <p:cNvPr id="4" name="Slide Number Placeholder 3"/>
          <p:cNvSpPr>
            <a:spLocks noGrp="1"/>
          </p:cNvSpPr>
          <p:nvPr>
            <p:ph type="sldNum" sz="quarter" idx="12"/>
          </p:nvPr>
        </p:nvSpPr>
        <p:spPr/>
        <p:txBody>
          <a:bodyPr/>
          <a:lstStyle/>
          <a:p>
            <a:fld id="{4836878E-EAE2-479D-B1CF-232EBC15B90B}" type="slidenum">
              <a:rPr lang="en-GB" smtClean="0"/>
              <a:t>‹#›</a:t>
            </a:fld>
            <a:endParaRPr lang="en-GB" dirty="0"/>
          </a:p>
        </p:txBody>
      </p:sp>
    </p:spTree>
    <p:extLst>
      <p:ext uri="{BB962C8B-B14F-4D97-AF65-F5344CB8AC3E}">
        <p14:creationId xmlns:p14="http://schemas.microsoft.com/office/powerpoint/2010/main" val="254597557"/>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29841" y="457200"/>
            <a:ext cx="2949178" cy="1600200"/>
          </a:xfrm>
        </p:spPr>
        <p:txBody>
          <a:bodyPr anchor="b"/>
          <a:lstStyle>
            <a:lvl1pPr>
              <a:defRPr sz="3200"/>
            </a:lvl1pPr>
          </a:lstStyle>
          <a:p>
            <a:r>
              <a:rPr lang="en-US"/>
              <a:t>Click to edit Master title style</a:t>
            </a:r>
            <a:endParaRPr lang="en-US" dirty="0"/>
          </a:p>
        </p:txBody>
      </p:sp>
      <p:sp>
        <p:nvSpPr>
          <p:cNvPr id="3" name="Content Placeholder 2"/>
          <p:cNvSpPr>
            <a:spLocks noGrp="1"/>
          </p:cNvSpPr>
          <p:nvPr>
            <p:ph idx="1"/>
          </p:nvPr>
        </p:nvSpPr>
        <p:spPr>
          <a:xfrm>
            <a:off x="3887391" y="987426"/>
            <a:ext cx="462915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629841" y="2057400"/>
            <a:ext cx="2949178"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endParaRPr lang="en-GB" dirty="0"/>
          </a:p>
        </p:txBody>
      </p:sp>
      <p:sp>
        <p:nvSpPr>
          <p:cNvPr id="6" name="Footer Placeholder 5"/>
          <p:cNvSpPr>
            <a:spLocks noGrp="1"/>
          </p:cNvSpPr>
          <p:nvPr>
            <p:ph type="ftr" sz="quarter" idx="11"/>
          </p:nvPr>
        </p:nvSpPr>
        <p:spPr/>
        <p:txBody>
          <a:bodyPr/>
          <a:lstStyle/>
          <a:p>
            <a:endParaRPr lang="en-GB" dirty="0"/>
          </a:p>
        </p:txBody>
      </p:sp>
      <p:sp>
        <p:nvSpPr>
          <p:cNvPr id="7" name="Slide Number Placeholder 6"/>
          <p:cNvSpPr>
            <a:spLocks noGrp="1"/>
          </p:cNvSpPr>
          <p:nvPr>
            <p:ph type="sldNum" sz="quarter" idx="12"/>
          </p:nvPr>
        </p:nvSpPr>
        <p:spPr/>
        <p:txBody>
          <a:bodyPr/>
          <a:lstStyle/>
          <a:p>
            <a:fld id="{4836878E-EAE2-479D-B1CF-232EBC15B90B}" type="slidenum">
              <a:rPr lang="en-GB" smtClean="0"/>
              <a:t>‹#›</a:t>
            </a:fld>
            <a:endParaRPr lang="en-GB" dirty="0"/>
          </a:p>
        </p:txBody>
      </p:sp>
    </p:spTree>
    <p:extLst>
      <p:ext uri="{BB962C8B-B14F-4D97-AF65-F5344CB8AC3E}">
        <p14:creationId xmlns:p14="http://schemas.microsoft.com/office/powerpoint/2010/main" val="2095861463"/>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29841" y="457200"/>
            <a:ext cx="2949178" cy="1600200"/>
          </a:xfrm>
        </p:spPr>
        <p:txBody>
          <a:bodyPr anchor="b"/>
          <a:lstStyle>
            <a:lvl1pPr>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3887391" y="987426"/>
            <a:ext cx="462915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dirty="0"/>
              <a:t>Click icon to add picture</a:t>
            </a:r>
          </a:p>
        </p:txBody>
      </p:sp>
      <p:sp>
        <p:nvSpPr>
          <p:cNvPr id="4" name="Text Placeholder 3"/>
          <p:cNvSpPr>
            <a:spLocks noGrp="1"/>
          </p:cNvSpPr>
          <p:nvPr>
            <p:ph type="body" sz="half" idx="2"/>
          </p:nvPr>
        </p:nvSpPr>
        <p:spPr>
          <a:xfrm>
            <a:off x="629841" y="2057400"/>
            <a:ext cx="2949178"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endParaRPr lang="en-GB" dirty="0"/>
          </a:p>
        </p:txBody>
      </p:sp>
      <p:sp>
        <p:nvSpPr>
          <p:cNvPr id="6" name="Footer Placeholder 5"/>
          <p:cNvSpPr>
            <a:spLocks noGrp="1"/>
          </p:cNvSpPr>
          <p:nvPr>
            <p:ph type="ftr" sz="quarter" idx="11"/>
          </p:nvPr>
        </p:nvSpPr>
        <p:spPr/>
        <p:txBody>
          <a:bodyPr/>
          <a:lstStyle/>
          <a:p>
            <a:endParaRPr lang="en-GB" dirty="0"/>
          </a:p>
        </p:txBody>
      </p:sp>
      <p:sp>
        <p:nvSpPr>
          <p:cNvPr id="7" name="Slide Number Placeholder 6"/>
          <p:cNvSpPr>
            <a:spLocks noGrp="1"/>
          </p:cNvSpPr>
          <p:nvPr>
            <p:ph type="sldNum" sz="quarter" idx="12"/>
          </p:nvPr>
        </p:nvSpPr>
        <p:spPr/>
        <p:txBody>
          <a:bodyPr/>
          <a:lstStyle/>
          <a:p>
            <a:fld id="{4836878E-EAE2-479D-B1CF-232EBC15B90B}" type="slidenum">
              <a:rPr lang="en-GB" smtClean="0"/>
              <a:t>‹#›</a:t>
            </a:fld>
            <a:endParaRPr lang="en-GB" dirty="0"/>
          </a:p>
        </p:txBody>
      </p:sp>
    </p:spTree>
    <p:extLst>
      <p:ext uri="{BB962C8B-B14F-4D97-AF65-F5344CB8AC3E}">
        <p14:creationId xmlns:p14="http://schemas.microsoft.com/office/powerpoint/2010/main" val="1946709092"/>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endParaRPr lang="en-GB" dirty="0"/>
          </a:p>
        </p:txBody>
      </p:sp>
      <p:sp>
        <p:nvSpPr>
          <p:cNvPr id="5" name="Footer Placeholder 4"/>
          <p:cNvSpPr>
            <a:spLocks noGrp="1"/>
          </p:cNvSpPr>
          <p:nvPr>
            <p:ph type="ftr" sz="quarter" idx="11"/>
          </p:nvPr>
        </p:nvSpPr>
        <p:spPr/>
        <p:txBody>
          <a:bodyPr/>
          <a:lstStyle/>
          <a:p>
            <a:endParaRPr lang="en-GB" dirty="0"/>
          </a:p>
        </p:txBody>
      </p:sp>
      <p:sp>
        <p:nvSpPr>
          <p:cNvPr id="6" name="Slide Number Placeholder 5"/>
          <p:cNvSpPr>
            <a:spLocks noGrp="1"/>
          </p:cNvSpPr>
          <p:nvPr>
            <p:ph type="sldNum" sz="quarter" idx="12"/>
          </p:nvPr>
        </p:nvSpPr>
        <p:spPr/>
        <p:txBody>
          <a:bodyPr/>
          <a:lstStyle/>
          <a:p>
            <a:fld id="{4836878E-EAE2-479D-B1CF-232EBC15B90B}" type="slidenum">
              <a:rPr lang="en-GB" smtClean="0"/>
              <a:t>‹#›</a:t>
            </a:fld>
            <a:endParaRPr lang="en-GB" dirty="0"/>
          </a:p>
        </p:txBody>
      </p:sp>
    </p:spTree>
    <p:extLst>
      <p:ext uri="{BB962C8B-B14F-4D97-AF65-F5344CB8AC3E}">
        <p14:creationId xmlns:p14="http://schemas.microsoft.com/office/powerpoint/2010/main" val="1676302551"/>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543675" y="365125"/>
            <a:ext cx="1971675" cy="5811838"/>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628650" y="365125"/>
            <a:ext cx="5800725"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endParaRPr lang="en-GB" dirty="0"/>
          </a:p>
        </p:txBody>
      </p:sp>
      <p:sp>
        <p:nvSpPr>
          <p:cNvPr id="5" name="Footer Placeholder 4"/>
          <p:cNvSpPr>
            <a:spLocks noGrp="1"/>
          </p:cNvSpPr>
          <p:nvPr>
            <p:ph type="ftr" sz="quarter" idx="11"/>
          </p:nvPr>
        </p:nvSpPr>
        <p:spPr/>
        <p:txBody>
          <a:bodyPr/>
          <a:lstStyle/>
          <a:p>
            <a:endParaRPr lang="en-GB" dirty="0"/>
          </a:p>
        </p:txBody>
      </p:sp>
      <p:sp>
        <p:nvSpPr>
          <p:cNvPr id="6" name="Slide Number Placeholder 5"/>
          <p:cNvSpPr>
            <a:spLocks noGrp="1"/>
          </p:cNvSpPr>
          <p:nvPr>
            <p:ph type="sldNum" sz="quarter" idx="12"/>
          </p:nvPr>
        </p:nvSpPr>
        <p:spPr/>
        <p:txBody>
          <a:bodyPr/>
          <a:lstStyle/>
          <a:p>
            <a:fld id="{4836878E-EAE2-479D-B1CF-232EBC15B90B}" type="slidenum">
              <a:rPr lang="en-GB" smtClean="0"/>
              <a:t>‹#›</a:t>
            </a:fld>
            <a:endParaRPr lang="en-GB" dirty="0"/>
          </a:p>
        </p:txBody>
      </p:sp>
    </p:spTree>
    <p:extLst>
      <p:ext uri="{BB962C8B-B14F-4D97-AF65-F5344CB8AC3E}">
        <p14:creationId xmlns:p14="http://schemas.microsoft.com/office/powerpoint/2010/main" val="41146195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19.xml"/><Relationship Id="rId3" Type="http://schemas.openxmlformats.org/officeDocument/2006/relationships/slideLayout" Target="../slideLayouts/slideLayout14.xml"/><Relationship Id="rId7" Type="http://schemas.openxmlformats.org/officeDocument/2006/relationships/slideLayout" Target="../slideLayouts/slideLayout18.xml"/><Relationship Id="rId12" Type="http://schemas.openxmlformats.org/officeDocument/2006/relationships/theme" Target="../theme/theme2.xml"/><Relationship Id="rId2" Type="http://schemas.openxmlformats.org/officeDocument/2006/relationships/slideLayout" Target="../slideLayouts/slideLayout13.xml"/><Relationship Id="rId1" Type="http://schemas.openxmlformats.org/officeDocument/2006/relationships/slideLayout" Target="../slideLayouts/slideLayout12.xml"/><Relationship Id="rId6" Type="http://schemas.openxmlformats.org/officeDocument/2006/relationships/slideLayout" Target="../slideLayouts/slideLayout17.xml"/><Relationship Id="rId11" Type="http://schemas.openxmlformats.org/officeDocument/2006/relationships/slideLayout" Target="../slideLayouts/slideLayout22.xml"/><Relationship Id="rId5" Type="http://schemas.openxmlformats.org/officeDocument/2006/relationships/slideLayout" Target="../slideLayouts/slideLayout16.xml"/><Relationship Id="rId10" Type="http://schemas.openxmlformats.org/officeDocument/2006/relationships/slideLayout" Target="../slideLayouts/slideLayout21.xml"/><Relationship Id="rId4" Type="http://schemas.openxmlformats.org/officeDocument/2006/relationships/slideLayout" Target="../slideLayouts/slideLayout15.xml"/><Relationship Id="rId9" Type="http://schemas.openxmlformats.org/officeDocument/2006/relationships/slideLayout" Target="../slideLayouts/slideLayout20.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26" name="Rectangle 2"/>
          <p:cNvSpPr>
            <a:spLocks noGrp="1" noChangeArrowheads="1"/>
          </p:cNvSpPr>
          <p:nvPr>
            <p:ph type="title"/>
          </p:nvPr>
        </p:nvSpPr>
        <p:spPr bwMode="auto">
          <a:xfrm>
            <a:off x="457200" y="274638"/>
            <a:ext cx="8229600" cy="1143000"/>
          </a:xfrm>
          <a:prstGeom prst="rect">
            <a:avLst/>
          </a:prstGeom>
          <a:noFill/>
          <a:ln w="9525">
            <a:noFill/>
            <a:miter lim="800000"/>
            <a:headEnd/>
            <a:tailEnd/>
          </a:ln>
          <a:effectLst/>
        </p:spPr>
        <p:txBody>
          <a:bodyPr vert="horz" wrap="square" lIns="91440" tIns="45720" rIns="91440" bIns="45720" numCol="1" anchor="ctr" anchorCtr="0" compatLnSpc="1">
            <a:prstTxWarp prst="textNoShape">
              <a:avLst/>
            </a:prstTxWarp>
          </a:bodyPr>
          <a:lstStyle/>
          <a:p>
            <a:pPr lvl="0"/>
            <a:r>
              <a:rPr lang="en-GB"/>
              <a:t>Click to edit Master title style</a:t>
            </a:r>
          </a:p>
        </p:txBody>
      </p:sp>
      <p:sp>
        <p:nvSpPr>
          <p:cNvPr id="1027" name="Rectangle 3"/>
          <p:cNvSpPr>
            <a:spLocks noGrp="1" noChangeArrowheads="1"/>
          </p:cNvSpPr>
          <p:nvPr>
            <p:ph type="body" idx="1"/>
          </p:nvPr>
        </p:nvSpPr>
        <p:spPr bwMode="auto">
          <a:xfrm>
            <a:off x="457200" y="1600200"/>
            <a:ext cx="8229600" cy="4525963"/>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1028" name="Rectangle 4"/>
          <p:cNvSpPr>
            <a:spLocks noGrp="1" noChangeArrowheads="1"/>
          </p:cNvSpPr>
          <p:nvPr>
            <p:ph type="dt" sz="half" idx="2"/>
          </p:nvPr>
        </p:nvSpPr>
        <p:spPr bwMode="auto">
          <a:xfrm>
            <a:off x="457200" y="6245225"/>
            <a:ext cx="2133600" cy="47625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defRPr sz="1400"/>
            </a:lvl1pPr>
          </a:lstStyle>
          <a:p>
            <a:endParaRPr lang="en-GB"/>
          </a:p>
        </p:txBody>
      </p:sp>
      <p:sp>
        <p:nvSpPr>
          <p:cNvPr id="1029" name="Rectangle 5"/>
          <p:cNvSpPr>
            <a:spLocks noGrp="1" noChangeArrowheads="1"/>
          </p:cNvSpPr>
          <p:nvPr>
            <p:ph type="ftr" sz="quarter" idx="3"/>
          </p:nvPr>
        </p:nvSpPr>
        <p:spPr bwMode="auto">
          <a:xfrm>
            <a:off x="3124200" y="6245225"/>
            <a:ext cx="2895600" cy="47625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lgn="ctr">
              <a:defRPr sz="1400"/>
            </a:lvl1pPr>
          </a:lstStyle>
          <a:p>
            <a:endParaRPr lang="en-GB"/>
          </a:p>
        </p:txBody>
      </p:sp>
      <p:sp>
        <p:nvSpPr>
          <p:cNvPr id="1030" name="Rectangle 6"/>
          <p:cNvSpPr>
            <a:spLocks noGrp="1" noChangeArrowheads="1"/>
          </p:cNvSpPr>
          <p:nvPr>
            <p:ph type="sldNum" sz="quarter" idx="4"/>
          </p:nvPr>
        </p:nvSpPr>
        <p:spPr bwMode="auto">
          <a:xfrm>
            <a:off x="6553200" y="6245225"/>
            <a:ext cx="2133600" cy="47625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lgn="r">
              <a:defRPr sz="1400"/>
            </a:lvl1pPr>
          </a:lstStyle>
          <a:p>
            <a:fld id="{F82FD34F-8351-404C-969B-A527695EF568}" type="slidenum">
              <a:rPr lang="en-GB"/>
              <a:pPr/>
              <a:t>‹#›</a:t>
            </a:fld>
            <a:endParaRPr lang="en-GB"/>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hf hdr="0" ftr="0" dt="0"/>
  <p:txStyles>
    <p:titleStyle>
      <a:lvl1pPr algn="ctr" rtl="0" fontAlgn="base">
        <a:spcBef>
          <a:spcPct val="0"/>
        </a:spcBef>
        <a:spcAft>
          <a:spcPct val="0"/>
        </a:spcAft>
        <a:defRPr sz="4400">
          <a:solidFill>
            <a:schemeClr val="tx2"/>
          </a:solidFill>
          <a:latin typeface="+mj-lt"/>
          <a:ea typeface="+mj-ea"/>
          <a:cs typeface="+mj-cs"/>
        </a:defRPr>
      </a:lvl1pPr>
      <a:lvl2pPr algn="ctr" rtl="0" fontAlgn="base">
        <a:spcBef>
          <a:spcPct val="0"/>
        </a:spcBef>
        <a:spcAft>
          <a:spcPct val="0"/>
        </a:spcAft>
        <a:defRPr sz="4400">
          <a:solidFill>
            <a:schemeClr val="tx2"/>
          </a:solidFill>
          <a:latin typeface="Arial" charset="0"/>
          <a:cs typeface="Arial" charset="0"/>
        </a:defRPr>
      </a:lvl2pPr>
      <a:lvl3pPr algn="ctr" rtl="0" fontAlgn="base">
        <a:spcBef>
          <a:spcPct val="0"/>
        </a:spcBef>
        <a:spcAft>
          <a:spcPct val="0"/>
        </a:spcAft>
        <a:defRPr sz="4400">
          <a:solidFill>
            <a:schemeClr val="tx2"/>
          </a:solidFill>
          <a:latin typeface="Arial" charset="0"/>
          <a:cs typeface="Arial" charset="0"/>
        </a:defRPr>
      </a:lvl3pPr>
      <a:lvl4pPr algn="ctr" rtl="0" fontAlgn="base">
        <a:spcBef>
          <a:spcPct val="0"/>
        </a:spcBef>
        <a:spcAft>
          <a:spcPct val="0"/>
        </a:spcAft>
        <a:defRPr sz="4400">
          <a:solidFill>
            <a:schemeClr val="tx2"/>
          </a:solidFill>
          <a:latin typeface="Arial" charset="0"/>
          <a:cs typeface="Arial" charset="0"/>
        </a:defRPr>
      </a:lvl4pPr>
      <a:lvl5pPr algn="ctr" rtl="0" fontAlgn="base">
        <a:spcBef>
          <a:spcPct val="0"/>
        </a:spcBef>
        <a:spcAft>
          <a:spcPct val="0"/>
        </a:spcAft>
        <a:defRPr sz="4400">
          <a:solidFill>
            <a:schemeClr val="tx2"/>
          </a:solidFill>
          <a:latin typeface="Arial" charset="0"/>
          <a:cs typeface="Arial" charset="0"/>
        </a:defRPr>
      </a:lvl5pPr>
      <a:lvl6pPr marL="457200" algn="ctr" rtl="0" fontAlgn="base">
        <a:spcBef>
          <a:spcPct val="0"/>
        </a:spcBef>
        <a:spcAft>
          <a:spcPct val="0"/>
        </a:spcAft>
        <a:defRPr sz="4400">
          <a:solidFill>
            <a:schemeClr val="tx2"/>
          </a:solidFill>
          <a:latin typeface="Arial" charset="0"/>
          <a:cs typeface="Arial" charset="0"/>
        </a:defRPr>
      </a:lvl6pPr>
      <a:lvl7pPr marL="914400" algn="ctr" rtl="0" fontAlgn="base">
        <a:spcBef>
          <a:spcPct val="0"/>
        </a:spcBef>
        <a:spcAft>
          <a:spcPct val="0"/>
        </a:spcAft>
        <a:defRPr sz="4400">
          <a:solidFill>
            <a:schemeClr val="tx2"/>
          </a:solidFill>
          <a:latin typeface="Arial" charset="0"/>
          <a:cs typeface="Arial" charset="0"/>
        </a:defRPr>
      </a:lvl7pPr>
      <a:lvl8pPr marL="1371600" algn="ctr" rtl="0" fontAlgn="base">
        <a:spcBef>
          <a:spcPct val="0"/>
        </a:spcBef>
        <a:spcAft>
          <a:spcPct val="0"/>
        </a:spcAft>
        <a:defRPr sz="4400">
          <a:solidFill>
            <a:schemeClr val="tx2"/>
          </a:solidFill>
          <a:latin typeface="Arial" charset="0"/>
          <a:cs typeface="Arial" charset="0"/>
        </a:defRPr>
      </a:lvl8pPr>
      <a:lvl9pPr marL="1828800" algn="ctr" rtl="0" fontAlgn="base">
        <a:spcBef>
          <a:spcPct val="0"/>
        </a:spcBef>
        <a:spcAft>
          <a:spcPct val="0"/>
        </a:spcAft>
        <a:defRPr sz="4400">
          <a:solidFill>
            <a:schemeClr val="tx2"/>
          </a:solidFill>
          <a:latin typeface="Arial" charset="0"/>
          <a:cs typeface="Arial" charset="0"/>
        </a:defRPr>
      </a:lvl9pPr>
    </p:titleStyle>
    <p:bodyStyle>
      <a:lvl1pPr marL="342900" indent="-342900" algn="l" rtl="0" fontAlgn="base">
        <a:spcBef>
          <a:spcPct val="20000"/>
        </a:spcBef>
        <a:spcAft>
          <a:spcPct val="0"/>
        </a:spcAft>
        <a:buChar char="•"/>
        <a:defRPr sz="3200">
          <a:solidFill>
            <a:schemeClr val="tx1"/>
          </a:solidFill>
          <a:latin typeface="+mn-lt"/>
          <a:ea typeface="+mn-ea"/>
          <a:cs typeface="+mn-cs"/>
        </a:defRPr>
      </a:lvl1pPr>
      <a:lvl2pPr marL="742950" indent="-285750" algn="l" rtl="0" fontAlgn="base">
        <a:spcBef>
          <a:spcPct val="20000"/>
        </a:spcBef>
        <a:spcAft>
          <a:spcPct val="0"/>
        </a:spcAft>
        <a:buChar char="–"/>
        <a:defRPr sz="2800">
          <a:solidFill>
            <a:schemeClr val="tx1"/>
          </a:solidFill>
          <a:latin typeface="+mn-lt"/>
          <a:cs typeface="+mn-cs"/>
        </a:defRPr>
      </a:lvl2pPr>
      <a:lvl3pPr marL="1143000" indent="-228600" algn="l" rtl="0" fontAlgn="base">
        <a:spcBef>
          <a:spcPct val="20000"/>
        </a:spcBef>
        <a:spcAft>
          <a:spcPct val="0"/>
        </a:spcAft>
        <a:buChar char="•"/>
        <a:defRPr sz="2400">
          <a:solidFill>
            <a:schemeClr val="tx1"/>
          </a:solidFill>
          <a:latin typeface="+mn-lt"/>
          <a:cs typeface="+mn-cs"/>
        </a:defRPr>
      </a:lvl3pPr>
      <a:lvl4pPr marL="1600200" indent="-228600" algn="l" rtl="0" fontAlgn="base">
        <a:spcBef>
          <a:spcPct val="20000"/>
        </a:spcBef>
        <a:spcAft>
          <a:spcPct val="0"/>
        </a:spcAft>
        <a:buChar char="–"/>
        <a:defRPr sz="2000">
          <a:solidFill>
            <a:schemeClr val="tx1"/>
          </a:solidFill>
          <a:latin typeface="+mn-lt"/>
          <a:cs typeface="+mn-cs"/>
        </a:defRPr>
      </a:lvl4pPr>
      <a:lvl5pPr marL="2057400" indent="-228600" algn="l" rtl="0" fontAlgn="base">
        <a:spcBef>
          <a:spcPct val="20000"/>
        </a:spcBef>
        <a:spcAft>
          <a:spcPct val="0"/>
        </a:spcAft>
        <a:buChar char="»"/>
        <a:defRPr sz="2000">
          <a:solidFill>
            <a:schemeClr val="tx1"/>
          </a:solidFill>
          <a:latin typeface="+mn-lt"/>
          <a:cs typeface="+mn-cs"/>
        </a:defRPr>
      </a:lvl5pPr>
      <a:lvl6pPr marL="2514600" indent="-228600" algn="l" rtl="0" fontAlgn="base">
        <a:spcBef>
          <a:spcPct val="20000"/>
        </a:spcBef>
        <a:spcAft>
          <a:spcPct val="0"/>
        </a:spcAft>
        <a:buChar char="»"/>
        <a:defRPr sz="2000">
          <a:solidFill>
            <a:schemeClr val="tx1"/>
          </a:solidFill>
          <a:latin typeface="+mn-lt"/>
          <a:cs typeface="+mn-cs"/>
        </a:defRPr>
      </a:lvl6pPr>
      <a:lvl7pPr marL="2971800" indent="-228600" algn="l" rtl="0" fontAlgn="base">
        <a:spcBef>
          <a:spcPct val="20000"/>
        </a:spcBef>
        <a:spcAft>
          <a:spcPct val="0"/>
        </a:spcAft>
        <a:buChar char="»"/>
        <a:defRPr sz="2000">
          <a:solidFill>
            <a:schemeClr val="tx1"/>
          </a:solidFill>
          <a:latin typeface="+mn-lt"/>
          <a:cs typeface="+mn-cs"/>
        </a:defRPr>
      </a:lvl7pPr>
      <a:lvl8pPr marL="3429000" indent="-228600" algn="l" rtl="0" fontAlgn="base">
        <a:spcBef>
          <a:spcPct val="20000"/>
        </a:spcBef>
        <a:spcAft>
          <a:spcPct val="0"/>
        </a:spcAft>
        <a:buChar char="»"/>
        <a:defRPr sz="2000">
          <a:solidFill>
            <a:schemeClr val="tx1"/>
          </a:solidFill>
          <a:latin typeface="+mn-lt"/>
          <a:cs typeface="+mn-cs"/>
        </a:defRPr>
      </a:lvl8pPr>
      <a:lvl9pPr marL="3886200" indent="-228600" algn="l" rtl="0" fontAlgn="base">
        <a:spcBef>
          <a:spcPct val="20000"/>
        </a:spcBef>
        <a:spcAft>
          <a:spcPct val="0"/>
        </a:spcAft>
        <a:buChar char="»"/>
        <a:defRPr sz="2000">
          <a:solidFill>
            <a:schemeClr val="tx1"/>
          </a:solidFill>
          <a:latin typeface="+mn-lt"/>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628650" y="365126"/>
            <a:ext cx="7886700" cy="1325563"/>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628650" y="1825625"/>
            <a:ext cx="78867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628650" y="6356351"/>
            <a:ext cx="20574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endParaRPr lang="en-GB" dirty="0"/>
          </a:p>
        </p:txBody>
      </p:sp>
      <p:sp>
        <p:nvSpPr>
          <p:cNvPr id="5" name="Footer Placeholder 4"/>
          <p:cNvSpPr>
            <a:spLocks noGrp="1"/>
          </p:cNvSpPr>
          <p:nvPr>
            <p:ph type="ftr" sz="quarter" idx="3"/>
          </p:nvPr>
        </p:nvSpPr>
        <p:spPr>
          <a:xfrm>
            <a:off x="3028950" y="6356351"/>
            <a:ext cx="30861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dirty="0"/>
          </a:p>
        </p:txBody>
      </p:sp>
      <p:sp>
        <p:nvSpPr>
          <p:cNvPr id="6" name="Slide Number Placeholder 5"/>
          <p:cNvSpPr>
            <a:spLocks noGrp="1"/>
          </p:cNvSpPr>
          <p:nvPr>
            <p:ph type="sldNum" sz="quarter" idx="4"/>
          </p:nvPr>
        </p:nvSpPr>
        <p:spPr>
          <a:xfrm>
            <a:off x="6457950" y="6356351"/>
            <a:ext cx="20574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4836878E-EAE2-479D-B1CF-232EBC15B90B}" type="slidenum">
              <a:rPr lang="en-GB" smtClean="0"/>
              <a:t>‹#›</a:t>
            </a:fld>
            <a:endParaRPr lang="en-GB" dirty="0"/>
          </a:p>
        </p:txBody>
      </p:sp>
    </p:spTree>
    <p:extLst>
      <p:ext uri="{BB962C8B-B14F-4D97-AF65-F5344CB8AC3E}">
        <p14:creationId xmlns:p14="http://schemas.microsoft.com/office/powerpoint/2010/main" val="3373497738"/>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hf hdr="0" ft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xml"/><Relationship Id="rId1" Type="http://schemas.openxmlformats.org/officeDocument/2006/relationships/slideLayout" Target="../slideLayouts/slideLayout13.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7.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4.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4.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4.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17.xm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18.xml"/><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19.xml"/><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notesSlide" Target="../notesSlides/notesSlide20.xml"/><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2" Type="http://schemas.openxmlformats.org/officeDocument/2006/relationships/notesSlide" Target="../notesSlides/notesSlide21.xml"/><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2" Type="http://schemas.openxmlformats.org/officeDocument/2006/relationships/notesSlide" Target="../notesSlides/notesSlide22.xml"/><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2" Type="http://schemas.openxmlformats.org/officeDocument/2006/relationships/notesSlide" Target="../notesSlides/notesSlide23.xml"/><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2" Type="http://schemas.openxmlformats.org/officeDocument/2006/relationships/notesSlide" Target="../notesSlides/notesSlide24.xml"/><Relationship Id="rId1" Type="http://schemas.openxmlformats.org/officeDocument/2006/relationships/slideLayout" Target="../slideLayouts/slideLayout7.xml"/></Relationships>
</file>

<file path=ppt/slides/_rels/slide25.xml.rels><?xml version="1.0" encoding="UTF-8" standalone="yes"?>
<Relationships xmlns="http://schemas.openxmlformats.org/package/2006/relationships"><Relationship Id="rId2" Type="http://schemas.openxmlformats.org/officeDocument/2006/relationships/notesSlide" Target="../notesSlides/notesSlide25.xml"/><Relationship Id="rId1" Type="http://schemas.openxmlformats.org/officeDocument/2006/relationships/slideLayout" Target="../slideLayouts/slideLayout7.xml"/></Relationships>
</file>

<file path=ppt/slides/_rels/slide26.xml.rels><?xml version="1.0" encoding="UTF-8" standalone="yes"?>
<Relationships xmlns="http://schemas.openxmlformats.org/package/2006/relationships"><Relationship Id="rId2" Type="http://schemas.openxmlformats.org/officeDocument/2006/relationships/notesSlide" Target="../notesSlides/notesSlide26.xml"/><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2" Type="http://schemas.openxmlformats.org/officeDocument/2006/relationships/notesSlide" Target="../notesSlides/notesSlide27.xml"/><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28.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53" name="Text Box 5"/>
          <p:cNvSpPr txBox="1">
            <a:spLocks noChangeArrowheads="1"/>
          </p:cNvSpPr>
          <p:nvPr/>
        </p:nvSpPr>
        <p:spPr bwMode="auto">
          <a:xfrm>
            <a:off x="827088" y="620713"/>
            <a:ext cx="7705725" cy="366712"/>
          </a:xfrm>
          <a:prstGeom prst="rect">
            <a:avLst/>
          </a:prstGeom>
          <a:noFill/>
          <a:ln w="9525">
            <a:noFill/>
            <a:miter lim="800000"/>
            <a:headEnd/>
            <a:tailEnd/>
          </a:ln>
          <a:effectLst/>
        </p:spPr>
        <p:txBody>
          <a:bodyPr>
            <a:spAutoFit/>
          </a:bodyPr>
          <a:lstStyle/>
          <a:p>
            <a:pPr marL="0" marR="0" lvl="0" indent="0" algn="l" defTabSz="457200" rtl="0" eaLnBrk="1" fontAlgn="auto" latinLnBrk="0" hangingPunct="1">
              <a:lnSpc>
                <a:spcPct val="100000"/>
              </a:lnSpc>
              <a:spcBef>
                <a:spcPct val="5000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Arial" charset="0"/>
            </a:endParaRPr>
          </a:p>
        </p:txBody>
      </p:sp>
      <p:sp>
        <p:nvSpPr>
          <p:cNvPr id="2059" name="Rectangle 11"/>
          <p:cNvSpPr>
            <a:spLocks noGrp="1" noChangeArrowheads="1"/>
          </p:cNvSpPr>
          <p:nvPr>
            <p:ph type="body" idx="1"/>
          </p:nvPr>
        </p:nvSpPr>
        <p:spPr>
          <a:xfrm>
            <a:off x="477598" y="3739662"/>
            <a:ext cx="8075612" cy="2471655"/>
          </a:xfrm>
        </p:spPr>
        <p:txBody>
          <a:bodyPr>
            <a:normAutofit/>
          </a:bodyPr>
          <a:lstStyle/>
          <a:p>
            <a:pPr marL="0" indent="0" algn="ctr">
              <a:lnSpc>
                <a:spcPct val="90000"/>
              </a:lnSpc>
              <a:buNone/>
            </a:pPr>
            <a:r>
              <a:rPr lang="en-GB" sz="5200" b="1" dirty="0"/>
              <a:t>Managing Working Capital</a:t>
            </a:r>
          </a:p>
          <a:p>
            <a:pPr marL="0" lvl="0" indent="0" algn="ctr">
              <a:buNone/>
            </a:pPr>
            <a:endParaRPr lang="en-GB" sz="2000" b="1" dirty="0">
              <a:solidFill>
                <a:prstClr val="black"/>
              </a:solidFill>
            </a:endParaRPr>
          </a:p>
          <a:p>
            <a:pPr marL="0" lvl="0" indent="0" algn="ctr">
              <a:buNone/>
            </a:pPr>
            <a:endParaRPr lang="en-GB" sz="2000" b="1" dirty="0">
              <a:solidFill>
                <a:prstClr val="black"/>
              </a:solidFill>
            </a:endParaRPr>
          </a:p>
          <a:p>
            <a:pPr marL="0" lvl="0" indent="0" algn="ctr">
              <a:buNone/>
            </a:pPr>
            <a:endParaRPr lang="en-GB" sz="2000" b="1" dirty="0">
              <a:solidFill>
                <a:prstClr val="black"/>
              </a:solidFill>
            </a:endParaRPr>
          </a:p>
          <a:p>
            <a:pPr marL="0" indent="0" algn="ctr">
              <a:lnSpc>
                <a:spcPct val="90000"/>
              </a:lnSpc>
              <a:buNone/>
            </a:pPr>
            <a:endParaRPr lang="en-GB" sz="5200" b="1" dirty="0"/>
          </a:p>
          <a:p>
            <a:pPr>
              <a:lnSpc>
                <a:spcPct val="90000"/>
              </a:lnSpc>
            </a:pPr>
            <a:endParaRPr lang="en-GB" dirty="0">
              <a:solidFill>
                <a:schemeClr val="accent2"/>
              </a:solidFill>
            </a:endParaRPr>
          </a:p>
          <a:p>
            <a:pPr>
              <a:lnSpc>
                <a:spcPct val="90000"/>
              </a:lnSpc>
            </a:pPr>
            <a:endParaRPr lang="en-GB" dirty="0"/>
          </a:p>
          <a:p>
            <a:pPr>
              <a:lnSpc>
                <a:spcPct val="90000"/>
              </a:lnSpc>
            </a:pPr>
            <a:endParaRPr lang="en-GB" dirty="0"/>
          </a:p>
        </p:txBody>
      </p:sp>
      <p:sp>
        <p:nvSpPr>
          <p:cNvPr id="6" name="Slide Number Placeholder 5"/>
          <p:cNvSpPr>
            <a:spLocks noGrp="1"/>
          </p:cNvSpPr>
          <p:nvPr>
            <p:ph type="sldNum" sz="quarter" idx="12"/>
          </p:nvPr>
        </p:nvSpPr>
        <p:spPr/>
        <p:txBody>
          <a:bodyPr/>
          <a:lstStyle/>
          <a:p>
            <a:pPr marL="0" marR="0" lvl="0" indent="0" algn="r" defTabSz="457200" rtl="0" eaLnBrk="1" fontAlgn="auto" latinLnBrk="0" hangingPunct="1">
              <a:lnSpc>
                <a:spcPct val="100000"/>
              </a:lnSpc>
              <a:spcBef>
                <a:spcPts val="0"/>
              </a:spcBef>
              <a:spcAft>
                <a:spcPts val="0"/>
              </a:spcAft>
              <a:buClrTx/>
              <a:buSzTx/>
              <a:buFontTx/>
              <a:buNone/>
              <a:tabLst/>
              <a:defRPr/>
            </a:pPr>
            <a:fld id="{6E72C5C1-6ADF-42E4-AC1A-894460DFEA4B}" type="slidenum">
              <a:rPr kumimoji="0" lang="en-GB" sz="1200" b="0" i="0" u="none" strike="noStrike" kern="1200" cap="none" spc="0" normalizeH="0" baseline="0" noProof="0" smtClean="0">
                <a:ln>
                  <a:noFill/>
                </a:ln>
                <a:solidFill>
                  <a:prstClr val="black">
                    <a:tint val="75000"/>
                  </a:prstClr>
                </a:solidFill>
                <a:effectLst/>
                <a:uLnTx/>
                <a:uFillTx/>
                <a:latin typeface="Calibri" panose="020F0502020204030204"/>
                <a:ea typeface="+mn-ea"/>
                <a:cs typeface="Arial" charset="0"/>
              </a:rPr>
              <a:pPr marL="0" marR="0" lvl="0" indent="0" algn="r" defTabSz="457200" rtl="0" eaLnBrk="1" fontAlgn="auto" latinLnBrk="0" hangingPunct="1">
                <a:lnSpc>
                  <a:spcPct val="100000"/>
                </a:lnSpc>
                <a:spcBef>
                  <a:spcPts val="0"/>
                </a:spcBef>
                <a:spcAft>
                  <a:spcPts val="0"/>
                </a:spcAft>
                <a:buClrTx/>
                <a:buSzTx/>
                <a:buFontTx/>
                <a:buNone/>
                <a:tabLst/>
                <a:defRPr/>
              </a:pPr>
              <a:t>1</a:t>
            </a:fld>
            <a:endParaRPr kumimoji="0" lang="en-GB" sz="1200" b="0" i="0" u="none" strike="noStrike" kern="1200" cap="none" spc="0" normalizeH="0" baseline="0" noProof="0" dirty="0">
              <a:ln>
                <a:noFill/>
              </a:ln>
              <a:solidFill>
                <a:prstClr val="black">
                  <a:tint val="75000"/>
                </a:prstClr>
              </a:solidFill>
              <a:effectLst/>
              <a:uLnTx/>
              <a:uFillTx/>
              <a:latin typeface="Calibri" panose="020F0502020204030204"/>
              <a:ea typeface="+mn-ea"/>
              <a:cs typeface="Arial" charset="0"/>
            </a:endParaRPr>
          </a:p>
        </p:txBody>
      </p:sp>
      <p:sp>
        <p:nvSpPr>
          <p:cNvPr id="11" name="TextBox 10"/>
          <p:cNvSpPr txBox="1"/>
          <p:nvPr/>
        </p:nvSpPr>
        <p:spPr>
          <a:xfrm>
            <a:off x="457201" y="646683"/>
            <a:ext cx="8204076" cy="646331"/>
          </a:xfrm>
          <a:prstGeom prst="rect">
            <a:avLst/>
          </a:prstGeom>
          <a:noFill/>
        </p:spPr>
        <p:txBody>
          <a:bodyPr wrap="square" rtlCol="0">
            <a:sp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r>
              <a:rPr kumimoji="0" lang="en-GB" sz="3600" b="0" i="0" u="none" strike="noStrike" kern="1200" cap="none" spc="0" normalizeH="0" baseline="0" noProof="0" dirty="0">
                <a:ln>
                  <a:noFill/>
                </a:ln>
                <a:solidFill>
                  <a:prstClr val="black"/>
                </a:solidFill>
                <a:effectLst/>
                <a:uLnTx/>
                <a:uFillTx/>
                <a:latin typeface="Calibri" panose="020F0502020204030204"/>
                <a:ea typeface="+mn-ea"/>
                <a:cs typeface="Arial" charset="0"/>
              </a:rPr>
              <a:t>Financial Performance Management</a:t>
            </a:r>
          </a:p>
        </p:txBody>
      </p:sp>
      <p:pic>
        <p:nvPicPr>
          <p:cNvPr id="2" name="Picture 1"/>
          <p:cNvPicPr>
            <a:picLocks noChangeAspect="1"/>
          </p:cNvPicPr>
          <p:nvPr/>
        </p:nvPicPr>
        <p:blipFill>
          <a:blip r:embed="rId3"/>
          <a:stretch>
            <a:fillRect/>
          </a:stretch>
        </p:blipFill>
        <p:spPr>
          <a:xfrm>
            <a:off x="179512" y="1517360"/>
            <a:ext cx="3047439" cy="1216258"/>
          </a:xfrm>
          <a:prstGeom prst="rect">
            <a:avLst/>
          </a:prstGeom>
        </p:spPr>
      </p:pic>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0178" name="Text Box 2"/>
          <p:cNvSpPr txBox="1">
            <a:spLocks noChangeArrowheads="1"/>
          </p:cNvSpPr>
          <p:nvPr/>
        </p:nvSpPr>
        <p:spPr bwMode="auto">
          <a:xfrm>
            <a:off x="827088" y="620713"/>
            <a:ext cx="7705725" cy="366712"/>
          </a:xfrm>
          <a:prstGeom prst="rect">
            <a:avLst/>
          </a:prstGeom>
          <a:noFill/>
          <a:ln w="9525">
            <a:noFill/>
            <a:miter lim="800000"/>
            <a:headEnd/>
            <a:tailEnd/>
          </a:ln>
          <a:effectLst/>
        </p:spPr>
        <p:txBody>
          <a:bodyPr>
            <a:spAutoFit/>
          </a:bodyPr>
          <a:lstStyle/>
          <a:p>
            <a:pPr>
              <a:spcBef>
                <a:spcPct val="50000"/>
              </a:spcBef>
            </a:pPr>
            <a:endParaRPr lang="en-US"/>
          </a:p>
        </p:txBody>
      </p:sp>
      <p:sp>
        <p:nvSpPr>
          <p:cNvPr id="50180" name="Rectangle 4"/>
          <p:cNvSpPr>
            <a:spLocks noGrp="1" noChangeArrowheads="1"/>
          </p:cNvSpPr>
          <p:nvPr>
            <p:ph type="title"/>
          </p:nvPr>
        </p:nvSpPr>
        <p:spPr>
          <a:xfrm>
            <a:off x="457200" y="476250"/>
            <a:ext cx="8229600" cy="431800"/>
          </a:xfrm>
        </p:spPr>
        <p:txBody>
          <a:bodyPr/>
          <a:lstStyle/>
          <a:p>
            <a:pPr>
              <a:lnSpc>
                <a:spcPct val="80000"/>
              </a:lnSpc>
            </a:pPr>
            <a:r>
              <a:rPr lang="en-GB" sz="3600" b="1" u="sng" dirty="0"/>
              <a:t>Managing Working Capital</a:t>
            </a:r>
          </a:p>
        </p:txBody>
      </p:sp>
      <p:sp>
        <p:nvSpPr>
          <p:cNvPr id="50181" name="Rectangle 5"/>
          <p:cNvSpPr>
            <a:spLocks noGrp="1" noChangeArrowheads="1"/>
          </p:cNvSpPr>
          <p:nvPr>
            <p:ph type="body" idx="1"/>
          </p:nvPr>
        </p:nvSpPr>
        <p:spPr>
          <a:xfrm>
            <a:off x="457200" y="1541558"/>
            <a:ext cx="8229600" cy="4104456"/>
          </a:xfrm>
        </p:spPr>
        <p:txBody>
          <a:bodyPr/>
          <a:lstStyle/>
          <a:p>
            <a:pPr marL="0" indent="0">
              <a:buNone/>
            </a:pPr>
            <a:r>
              <a:rPr lang="en-GB" sz="2000" b="1" dirty="0"/>
              <a:t>Working capital is comprised of current assets and current liabilities: </a:t>
            </a:r>
          </a:p>
          <a:p>
            <a:r>
              <a:rPr lang="en-GB" sz="2000" b="1" dirty="0"/>
              <a:t>Current assets </a:t>
            </a:r>
            <a:r>
              <a:rPr lang="en-GB" sz="2000" dirty="0"/>
              <a:t>are: stock, debtors (those owing us money) and cash</a:t>
            </a:r>
          </a:p>
          <a:p>
            <a:r>
              <a:rPr lang="en-GB" sz="2000" b="1" dirty="0"/>
              <a:t>Current liabilities </a:t>
            </a:r>
            <a:r>
              <a:rPr lang="en-GB" sz="2000" dirty="0"/>
              <a:t>are creditors (those we owe money to) and short term loans (e.g. overdrafts)</a:t>
            </a:r>
          </a:p>
          <a:p>
            <a:endParaRPr lang="en-GB" sz="2000" b="1" dirty="0"/>
          </a:p>
          <a:p>
            <a:pPr marL="0" indent="0">
              <a:buNone/>
            </a:pPr>
            <a:r>
              <a:rPr lang="en-GB" sz="2000" b="1" dirty="0"/>
              <a:t>It is the control of liquidity (ability for a business to meet its short term debt obligations) in the following areas:</a:t>
            </a:r>
          </a:p>
          <a:p>
            <a:pPr lvl="1"/>
            <a:r>
              <a:rPr lang="en-GB" sz="2000" dirty="0"/>
              <a:t>Debtor Control</a:t>
            </a:r>
          </a:p>
          <a:p>
            <a:pPr lvl="1"/>
            <a:r>
              <a:rPr lang="en-GB" sz="2000" dirty="0"/>
              <a:t>Creditor Control</a:t>
            </a:r>
          </a:p>
          <a:p>
            <a:pPr lvl="1"/>
            <a:r>
              <a:rPr lang="en-GB" sz="2000" dirty="0"/>
              <a:t>Stock Control</a:t>
            </a:r>
          </a:p>
          <a:p>
            <a:pPr>
              <a:lnSpc>
                <a:spcPct val="80000"/>
              </a:lnSpc>
              <a:buFontTx/>
              <a:buChar char="-"/>
            </a:pPr>
            <a:endParaRPr lang="en-GB" sz="1600" b="1" dirty="0"/>
          </a:p>
          <a:p>
            <a:pPr>
              <a:lnSpc>
                <a:spcPct val="80000"/>
              </a:lnSpc>
            </a:pPr>
            <a:endParaRPr lang="en-GB" sz="1600" b="1" dirty="0"/>
          </a:p>
          <a:p>
            <a:pPr algn="ctr">
              <a:lnSpc>
                <a:spcPct val="80000"/>
              </a:lnSpc>
              <a:buFontTx/>
              <a:buNone/>
            </a:pPr>
            <a:endParaRPr lang="en-GB" sz="1600" b="1" dirty="0"/>
          </a:p>
        </p:txBody>
      </p:sp>
      <p:sp>
        <p:nvSpPr>
          <p:cNvPr id="6" name="Slide Number Placeholder 5"/>
          <p:cNvSpPr>
            <a:spLocks noGrp="1"/>
          </p:cNvSpPr>
          <p:nvPr>
            <p:ph type="sldNum" sz="quarter" idx="12"/>
          </p:nvPr>
        </p:nvSpPr>
        <p:spPr/>
        <p:txBody>
          <a:bodyPr/>
          <a:lstStyle/>
          <a:p>
            <a:fld id="{8205CE8C-92F6-477A-B47F-3EDE6EB923A9}" type="slidenum">
              <a:rPr lang="en-GB" smtClean="0"/>
              <a:pPr/>
              <a:t>2</a:t>
            </a:fld>
            <a:endParaRPr lang="en-GB"/>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4" name="Text Box 2"/>
          <p:cNvSpPr txBox="1">
            <a:spLocks noChangeArrowheads="1"/>
          </p:cNvSpPr>
          <p:nvPr/>
        </p:nvSpPr>
        <p:spPr bwMode="auto">
          <a:xfrm>
            <a:off x="1023938" y="279400"/>
            <a:ext cx="7105650" cy="457200"/>
          </a:xfrm>
          <a:prstGeom prst="rect">
            <a:avLst/>
          </a:prstGeom>
          <a:noFill/>
          <a:ln w="9525">
            <a:noFill/>
            <a:miter lim="800000"/>
            <a:headEnd/>
            <a:tailEnd/>
          </a:ln>
        </p:spPr>
        <p:txBody>
          <a:bodyPr>
            <a:spAutoFit/>
          </a:bodyPr>
          <a:lstStyle/>
          <a:p>
            <a:pPr algn="ctr">
              <a:spcBef>
                <a:spcPct val="50000"/>
              </a:spcBef>
            </a:pPr>
            <a:r>
              <a:rPr lang="en-GB" b="1">
                <a:solidFill>
                  <a:srgbClr val="CC0000"/>
                </a:solidFill>
                <a:latin typeface="Arial" charset="0"/>
              </a:rPr>
              <a:t>The nature of working capital</a:t>
            </a:r>
            <a:endParaRPr lang="en-GB">
              <a:solidFill>
                <a:srgbClr val="CC0000"/>
              </a:solidFill>
              <a:latin typeface="Arial" charset="0"/>
            </a:endParaRPr>
          </a:p>
        </p:txBody>
      </p:sp>
      <p:grpSp>
        <p:nvGrpSpPr>
          <p:cNvPr id="2" name="Group 59"/>
          <p:cNvGrpSpPr>
            <a:grpSpLocks/>
          </p:cNvGrpSpPr>
          <p:nvPr/>
        </p:nvGrpSpPr>
        <p:grpSpPr bwMode="auto">
          <a:xfrm>
            <a:off x="444500" y="958850"/>
            <a:ext cx="8240713" cy="5108575"/>
            <a:chOff x="280" y="564"/>
            <a:chExt cx="5191" cy="3218"/>
          </a:xfrm>
        </p:grpSpPr>
        <p:sp>
          <p:nvSpPr>
            <p:cNvPr id="3076" name="AutoShape 32"/>
            <p:cNvSpPr>
              <a:spLocks noChangeArrowheads="1"/>
            </p:cNvSpPr>
            <p:nvPr/>
          </p:nvSpPr>
          <p:spPr bwMode="auto">
            <a:xfrm>
              <a:off x="3918" y="564"/>
              <a:ext cx="1445" cy="2312"/>
            </a:xfrm>
            <a:prstGeom prst="roundRect">
              <a:avLst>
                <a:gd name="adj" fmla="val 12995"/>
              </a:avLst>
            </a:prstGeom>
            <a:solidFill>
              <a:srgbClr val="D8AD82"/>
            </a:solidFill>
            <a:ln w="9525">
              <a:noFill/>
              <a:round/>
              <a:headEnd/>
              <a:tailEnd/>
            </a:ln>
          </p:spPr>
          <p:txBody>
            <a:bodyPr wrap="none" anchor="ctr"/>
            <a:lstStyle/>
            <a:p>
              <a:endParaRPr lang="en-GB"/>
            </a:p>
          </p:txBody>
        </p:sp>
        <p:sp>
          <p:nvSpPr>
            <p:cNvPr id="3077" name="AutoShape 33"/>
            <p:cNvSpPr>
              <a:spLocks noChangeArrowheads="1"/>
            </p:cNvSpPr>
            <p:nvPr/>
          </p:nvSpPr>
          <p:spPr bwMode="auto">
            <a:xfrm>
              <a:off x="2181" y="568"/>
              <a:ext cx="1445" cy="2443"/>
            </a:xfrm>
            <a:prstGeom prst="roundRect">
              <a:avLst>
                <a:gd name="adj" fmla="val 12995"/>
              </a:avLst>
            </a:prstGeom>
            <a:solidFill>
              <a:srgbClr val="D8AD82"/>
            </a:solidFill>
            <a:ln w="9525">
              <a:noFill/>
              <a:round/>
              <a:headEnd/>
              <a:tailEnd/>
            </a:ln>
          </p:spPr>
          <p:txBody>
            <a:bodyPr wrap="none" anchor="ctr"/>
            <a:lstStyle/>
            <a:p>
              <a:endParaRPr lang="en-GB"/>
            </a:p>
          </p:txBody>
        </p:sp>
        <p:sp>
          <p:nvSpPr>
            <p:cNvPr id="3078" name="Text Box 34"/>
            <p:cNvSpPr txBox="1">
              <a:spLocks noChangeArrowheads="1"/>
            </p:cNvSpPr>
            <p:nvPr/>
          </p:nvSpPr>
          <p:spPr bwMode="auto">
            <a:xfrm>
              <a:off x="2267" y="600"/>
              <a:ext cx="1444" cy="221"/>
            </a:xfrm>
            <a:prstGeom prst="rect">
              <a:avLst/>
            </a:prstGeom>
            <a:noFill/>
            <a:ln w="9525">
              <a:noFill/>
              <a:miter lim="800000"/>
              <a:headEnd/>
              <a:tailEnd/>
            </a:ln>
          </p:spPr>
          <p:txBody>
            <a:bodyPr>
              <a:spAutoFit/>
            </a:bodyPr>
            <a:lstStyle/>
            <a:p>
              <a:pPr algn="ctr">
                <a:spcBef>
                  <a:spcPct val="50000"/>
                </a:spcBef>
              </a:pPr>
              <a:r>
                <a:rPr lang="en-GB" sz="1700" b="1" i="1">
                  <a:latin typeface="Arial" charset="0"/>
                </a:rPr>
                <a:t>Major elements</a:t>
              </a:r>
              <a:endParaRPr lang="en-GB" sz="1700" i="1">
                <a:latin typeface="Arial" charset="0"/>
              </a:endParaRPr>
            </a:p>
          </p:txBody>
        </p:sp>
        <p:sp>
          <p:nvSpPr>
            <p:cNvPr id="3079" name="Text Box 35"/>
            <p:cNvSpPr txBox="1">
              <a:spLocks noChangeArrowheads="1"/>
            </p:cNvSpPr>
            <p:nvPr/>
          </p:nvSpPr>
          <p:spPr bwMode="auto">
            <a:xfrm>
              <a:off x="4027" y="600"/>
              <a:ext cx="1444" cy="221"/>
            </a:xfrm>
            <a:prstGeom prst="rect">
              <a:avLst/>
            </a:prstGeom>
            <a:noFill/>
            <a:ln w="9525">
              <a:noFill/>
              <a:miter lim="800000"/>
              <a:headEnd/>
              <a:tailEnd/>
            </a:ln>
          </p:spPr>
          <p:txBody>
            <a:bodyPr>
              <a:spAutoFit/>
            </a:bodyPr>
            <a:lstStyle/>
            <a:p>
              <a:pPr algn="ctr">
                <a:spcBef>
                  <a:spcPct val="50000"/>
                </a:spcBef>
              </a:pPr>
              <a:r>
                <a:rPr lang="en-GB" sz="1700" b="1" i="1">
                  <a:latin typeface="Arial" charset="0"/>
                </a:rPr>
                <a:t>Major element</a:t>
              </a:r>
              <a:endParaRPr lang="en-GB" sz="1700" i="1">
                <a:latin typeface="Arial" charset="0"/>
              </a:endParaRPr>
            </a:p>
          </p:txBody>
        </p:sp>
        <p:sp>
          <p:nvSpPr>
            <p:cNvPr id="3080" name="AutoShape 36"/>
            <p:cNvSpPr>
              <a:spLocks noChangeArrowheads="1"/>
            </p:cNvSpPr>
            <p:nvPr/>
          </p:nvSpPr>
          <p:spPr bwMode="auto">
            <a:xfrm>
              <a:off x="2098" y="986"/>
              <a:ext cx="1516" cy="324"/>
            </a:xfrm>
            <a:prstGeom prst="cube">
              <a:avLst>
                <a:gd name="adj" fmla="val 25000"/>
              </a:avLst>
            </a:prstGeom>
            <a:solidFill>
              <a:srgbClr val="CC0000"/>
            </a:solidFill>
            <a:ln w="9525">
              <a:noFill/>
              <a:miter lim="800000"/>
              <a:headEnd/>
              <a:tailEnd/>
            </a:ln>
          </p:spPr>
          <p:txBody>
            <a:bodyPr wrap="none" anchor="ctr"/>
            <a:lstStyle/>
            <a:p>
              <a:endParaRPr lang="en-GB"/>
            </a:p>
          </p:txBody>
        </p:sp>
        <p:sp>
          <p:nvSpPr>
            <p:cNvPr id="3081" name="Text Box 37"/>
            <p:cNvSpPr txBox="1">
              <a:spLocks noChangeArrowheads="1"/>
            </p:cNvSpPr>
            <p:nvPr/>
          </p:nvSpPr>
          <p:spPr bwMode="auto">
            <a:xfrm>
              <a:off x="2023" y="1061"/>
              <a:ext cx="1617" cy="231"/>
            </a:xfrm>
            <a:prstGeom prst="rect">
              <a:avLst/>
            </a:prstGeom>
            <a:noFill/>
            <a:ln w="9525">
              <a:noFill/>
              <a:miter lim="800000"/>
              <a:headEnd/>
              <a:tailEnd/>
            </a:ln>
          </p:spPr>
          <p:txBody>
            <a:bodyPr>
              <a:spAutoFit/>
            </a:bodyPr>
            <a:lstStyle/>
            <a:p>
              <a:pPr algn="ctr">
                <a:spcBef>
                  <a:spcPct val="50000"/>
                </a:spcBef>
              </a:pPr>
              <a:r>
                <a:rPr lang="en-GB" sz="1800" b="1">
                  <a:solidFill>
                    <a:srgbClr val="FFCC99"/>
                  </a:solidFill>
                  <a:latin typeface="Arial" charset="0"/>
                </a:rPr>
                <a:t>Inventories</a:t>
              </a:r>
              <a:endParaRPr lang="en-GB" sz="1800">
                <a:solidFill>
                  <a:srgbClr val="FFCC99"/>
                </a:solidFill>
                <a:latin typeface="Arial" charset="0"/>
              </a:endParaRPr>
            </a:p>
          </p:txBody>
        </p:sp>
        <p:sp>
          <p:nvSpPr>
            <p:cNvPr id="3082" name="AutoShape 38"/>
            <p:cNvSpPr>
              <a:spLocks noChangeArrowheads="1"/>
            </p:cNvSpPr>
            <p:nvPr/>
          </p:nvSpPr>
          <p:spPr bwMode="auto">
            <a:xfrm>
              <a:off x="2098" y="1406"/>
              <a:ext cx="1516" cy="324"/>
            </a:xfrm>
            <a:prstGeom prst="cube">
              <a:avLst>
                <a:gd name="adj" fmla="val 25000"/>
              </a:avLst>
            </a:prstGeom>
            <a:solidFill>
              <a:srgbClr val="CC0000"/>
            </a:solidFill>
            <a:ln w="9525">
              <a:noFill/>
              <a:miter lim="800000"/>
              <a:headEnd/>
              <a:tailEnd/>
            </a:ln>
          </p:spPr>
          <p:txBody>
            <a:bodyPr wrap="none" anchor="ctr"/>
            <a:lstStyle/>
            <a:p>
              <a:endParaRPr lang="en-GB"/>
            </a:p>
          </p:txBody>
        </p:sp>
        <p:sp>
          <p:nvSpPr>
            <p:cNvPr id="3083" name="Text Box 39"/>
            <p:cNvSpPr txBox="1">
              <a:spLocks noChangeArrowheads="1"/>
            </p:cNvSpPr>
            <p:nvPr/>
          </p:nvSpPr>
          <p:spPr bwMode="auto">
            <a:xfrm>
              <a:off x="2023" y="1482"/>
              <a:ext cx="1617" cy="231"/>
            </a:xfrm>
            <a:prstGeom prst="rect">
              <a:avLst/>
            </a:prstGeom>
            <a:noFill/>
            <a:ln w="9525">
              <a:noFill/>
              <a:miter lim="800000"/>
              <a:headEnd/>
              <a:tailEnd/>
            </a:ln>
          </p:spPr>
          <p:txBody>
            <a:bodyPr>
              <a:spAutoFit/>
            </a:bodyPr>
            <a:lstStyle/>
            <a:p>
              <a:pPr algn="ctr">
                <a:spcBef>
                  <a:spcPct val="50000"/>
                </a:spcBef>
              </a:pPr>
              <a:r>
                <a:rPr lang="en-GB" sz="1800" b="1">
                  <a:solidFill>
                    <a:srgbClr val="FFCC99"/>
                  </a:solidFill>
                  <a:latin typeface="Arial" charset="0"/>
                </a:rPr>
                <a:t>Trade receivables</a:t>
              </a:r>
              <a:endParaRPr lang="en-GB" sz="1800">
                <a:solidFill>
                  <a:srgbClr val="FFCC99"/>
                </a:solidFill>
                <a:latin typeface="Arial" charset="0"/>
              </a:endParaRPr>
            </a:p>
          </p:txBody>
        </p:sp>
        <p:sp>
          <p:nvSpPr>
            <p:cNvPr id="3084" name="AutoShape 40"/>
            <p:cNvSpPr>
              <a:spLocks noChangeArrowheads="1"/>
            </p:cNvSpPr>
            <p:nvPr/>
          </p:nvSpPr>
          <p:spPr bwMode="auto">
            <a:xfrm>
              <a:off x="2098" y="1819"/>
              <a:ext cx="1516" cy="477"/>
            </a:xfrm>
            <a:prstGeom prst="cube">
              <a:avLst>
                <a:gd name="adj" fmla="val 15565"/>
              </a:avLst>
            </a:prstGeom>
            <a:solidFill>
              <a:srgbClr val="CC0000"/>
            </a:solidFill>
            <a:ln w="9525">
              <a:noFill/>
              <a:miter lim="800000"/>
              <a:headEnd/>
              <a:tailEnd/>
            </a:ln>
          </p:spPr>
          <p:txBody>
            <a:bodyPr wrap="none" anchor="ctr"/>
            <a:lstStyle/>
            <a:p>
              <a:endParaRPr lang="en-GB"/>
            </a:p>
          </p:txBody>
        </p:sp>
        <p:sp>
          <p:nvSpPr>
            <p:cNvPr id="3085" name="Text Box 41"/>
            <p:cNvSpPr txBox="1">
              <a:spLocks noChangeArrowheads="1"/>
            </p:cNvSpPr>
            <p:nvPr/>
          </p:nvSpPr>
          <p:spPr bwMode="auto">
            <a:xfrm>
              <a:off x="2023" y="1877"/>
              <a:ext cx="1617" cy="404"/>
            </a:xfrm>
            <a:prstGeom prst="rect">
              <a:avLst/>
            </a:prstGeom>
            <a:noFill/>
            <a:ln w="9525">
              <a:noFill/>
              <a:miter lim="800000"/>
              <a:headEnd/>
              <a:tailEnd/>
            </a:ln>
          </p:spPr>
          <p:txBody>
            <a:bodyPr>
              <a:spAutoFit/>
            </a:bodyPr>
            <a:lstStyle/>
            <a:p>
              <a:pPr algn="ctr">
                <a:spcBef>
                  <a:spcPct val="50000"/>
                </a:spcBef>
              </a:pPr>
              <a:r>
                <a:rPr lang="en-GB" sz="1800" b="1">
                  <a:solidFill>
                    <a:srgbClr val="FFCC99"/>
                  </a:solidFill>
                  <a:latin typeface="Arial" charset="0"/>
                </a:rPr>
                <a:t>Cash (in hand and</a:t>
              </a:r>
              <a:br>
                <a:rPr lang="en-GB" sz="1800" b="1">
                  <a:solidFill>
                    <a:srgbClr val="FFCC99"/>
                  </a:solidFill>
                  <a:latin typeface="Arial" charset="0"/>
                </a:rPr>
              </a:br>
              <a:r>
                <a:rPr lang="en-GB" sz="1800" b="1">
                  <a:solidFill>
                    <a:srgbClr val="FFCC99"/>
                  </a:solidFill>
                  <a:latin typeface="Arial" charset="0"/>
                </a:rPr>
                <a:t>at bank)</a:t>
              </a:r>
              <a:endParaRPr lang="en-GB" sz="1800">
                <a:solidFill>
                  <a:srgbClr val="FFCC99"/>
                </a:solidFill>
                <a:latin typeface="Arial" charset="0"/>
              </a:endParaRPr>
            </a:p>
          </p:txBody>
        </p:sp>
        <p:sp>
          <p:nvSpPr>
            <p:cNvPr id="3086" name="AutoShape 42"/>
            <p:cNvSpPr>
              <a:spLocks noChangeArrowheads="1"/>
            </p:cNvSpPr>
            <p:nvPr/>
          </p:nvSpPr>
          <p:spPr bwMode="auto">
            <a:xfrm>
              <a:off x="3838" y="995"/>
              <a:ext cx="1516" cy="324"/>
            </a:xfrm>
            <a:prstGeom prst="cube">
              <a:avLst>
                <a:gd name="adj" fmla="val 25000"/>
              </a:avLst>
            </a:prstGeom>
            <a:solidFill>
              <a:srgbClr val="CC0000"/>
            </a:solidFill>
            <a:ln w="9525">
              <a:noFill/>
              <a:miter lim="800000"/>
              <a:headEnd/>
              <a:tailEnd/>
            </a:ln>
          </p:spPr>
          <p:txBody>
            <a:bodyPr wrap="none" anchor="ctr"/>
            <a:lstStyle/>
            <a:p>
              <a:endParaRPr lang="en-GB"/>
            </a:p>
          </p:txBody>
        </p:sp>
        <p:sp>
          <p:nvSpPr>
            <p:cNvPr id="3087" name="Text Box 43"/>
            <p:cNvSpPr txBox="1">
              <a:spLocks noChangeArrowheads="1"/>
            </p:cNvSpPr>
            <p:nvPr/>
          </p:nvSpPr>
          <p:spPr bwMode="auto">
            <a:xfrm>
              <a:off x="3754" y="1079"/>
              <a:ext cx="1617" cy="231"/>
            </a:xfrm>
            <a:prstGeom prst="rect">
              <a:avLst/>
            </a:prstGeom>
            <a:noFill/>
            <a:ln w="9525">
              <a:noFill/>
              <a:miter lim="800000"/>
              <a:headEnd/>
              <a:tailEnd/>
            </a:ln>
          </p:spPr>
          <p:txBody>
            <a:bodyPr>
              <a:spAutoFit/>
            </a:bodyPr>
            <a:lstStyle/>
            <a:p>
              <a:pPr algn="ctr">
                <a:spcBef>
                  <a:spcPct val="50000"/>
                </a:spcBef>
              </a:pPr>
              <a:r>
                <a:rPr lang="en-GB" sz="1800" b="1">
                  <a:solidFill>
                    <a:srgbClr val="FFCC99"/>
                  </a:solidFill>
                  <a:latin typeface="Arial" charset="0"/>
                </a:rPr>
                <a:t>Trade payables</a:t>
              </a:r>
              <a:endParaRPr lang="en-GB" sz="1800">
                <a:solidFill>
                  <a:srgbClr val="FFCC99"/>
                </a:solidFill>
                <a:latin typeface="Arial" charset="0"/>
              </a:endParaRPr>
            </a:p>
          </p:txBody>
        </p:sp>
        <p:sp>
          <p:nvSpPr>
            <p:cNvPr id="3088" name="AutoShape 44"/>
            <p:cNvSpPr>
              <a:spLocks noChangeArrowheads="1"/>
            </p:cNvSpPr>
            <p:nvPr/>
          </p:nvSpPr>
          <p:spPr bwMode="auto">
            <a:xfrm>
              <a:off x="3528" y="3005"/>
              <a:ext cx="417" cy="750"/>
            </a:xfrm>
            <a:prstGeom prst="roundRect">
              <a:avLst>
                <a:gd name="adj" fmla="val 16667"/>
              </a:avLst>
            </a:prstGeom>
            <a:solidFill>
              <a:srgbClr val="D8AD82"/>
            </a:solidFill>
            <a:ln w="9525">
              <a:noFill/>
              <a:round/>
              <a:headEnd/>
              <a:tailEnd/>
            </a:ln>
          </p:spPr>
          <p:txBody>
            <a:bodyPr wrap="none" anchor="ctr"/>
            <a:lstStyle/>
            <a:p>
              <a:endParaRPr lang="en-GB"/>
            </a:p>
          </p:txBody>
        </p:sp>
        <p:sp>
          <p:nvSpPr>
            <p:cNvPr id="3089" name="Text Box 45"/>
            <p:cNvSpPr txBox="1">
              <a:spLocks noChangeArrowheads="1"/>
            </p:cNvSpPr>
            <p:nvPr/>
          </p:nvSpPr>
          <p:spPr bwMode="auto">
            <a:xfrm>
              <a:off x="3523" y="3500"/>
              <a:ext cx="416" cy="231"/>
            </a:xfrm>
            <a:prstGeom prst="rect">
              <a:avLst/>
            </a:prstGeom>
            <a:noFill/>
            <a:ln w="9525">
              <a:noFill/>
              <a:miter lim="800000"/>
              <a:headEnd/>
              <a:tailEnd/>
            </a:ln>
          </p:spPr>
          <p:txBody>
            <a:bodyPr>
              <a:spAutoFit/>
            </a:bodyPr>
            <a:lstStyle/>
            <a:p>
              <a:pPr algn="ctr">
                <a:spcBef>
                  <a:spcPct val="50000"/>
                </a:spcBef>
              </a:pPr>
              <a:r>
                <a:rPr lang="en-GB" sz="1800" b="1" i="1">
                  <a:latin typeface="Arial" charset="0"/>
                </a:rPr>
                <a:t>less</a:t>
              </a:r>
              <a:endParaRPr lang="en-GB" sz="1800" i="1">
                <a:latin typeface="Arial" charset="0"/>
              </a:endParaRPr>
            </a:p>
          </p:txBody>
        </p:sp>
        <p:sp>
          <p:nvSpPr>
            <p:cNvPr id="3090" name="AutoShape 46"/>
            <p:cNvSpPr>
              <a:spLocks noChangeArrowheads="1"/>
            </p:cNvSpPr>
            <p:nvPr/>
          </p:nvSpPr>
          <p:spPr bwMode="auto">
            <a:xfrm>
              <a:off x="1693" y="2996"/>
              <a:ext cx="524" cy="786"/>
            </a:xfrm>
            <a:prstGeom prst="roundRect">
              <a:avLst>
                <a:gd name="adj" fmla="val 16667"/>
              </a:avLst>
            </a:prstGeom>
            <a:solidFill>
              <a:srgbClr val="D8AD82"/>
            </a:solidFill>
            <a:ln w="9525">
              <a:noFill/>
              <a:round/>
              <a:headEnd/>
              <a:tailEnd/>
            </a:ln>
          </p:spPr>
          <p:txBody>
            <a:bodyPr wrap="none" anchor="ctr"/>
            <a:lstStyle/>
            <a:p>
              <a:endParaRPr lang="en-GB"/>
            </a:p>
          </p:txBody>
        </p:sp>
        <p:sp>
          <p:nvSpPr>
            <p:cNvPr id="3091" name="Text Box 47"/>
            <p:cNvSpPr txBox="1">
              <a:spLocks noChangeArrowheads="1"/>
            </p:cNvSpPr>
            <p:nvPr/>
          </p:nvSpPr>
          <p:spPr bwMode="auto">
            <a:xfrm>
              <a:off x="1634" y="3485"/>
              <a:ext cx="632" cy="231"/>
            </a:xfrm>
            <a:prstGeom prst="rect">
              <a:avLst/>
            </a:prstGeom>
            <a:noFill/>
            <a:ln w="9525">
              <a:noFill/>
              <a:miter lim="800000"/>
              <a:headEnd/>
              <a:tailEnd/>
            </a:ln>
          </p:spPr>
          <p:txBody>
            <a:bodyPr>
              <a:spAutoFit/>
            </a:bodyPr>
            <a:lstStyle/>
            <a:p>
              <a:pPr algn="ctr">
                <a:spcBef>
                  <a:spcPct val="50000"/>
                </a:spcBef>
              </a:pPr>
              <a:r>
                <a:rPr lang="en-GB" sz="1800" b="1" i="1">
                  <a:latin typeface="Arial" charset="0"/>
                </a:rPr>
                <a:t>equals</a:t>
              </a:r>
              <a:endParaRPr lang="en-GB" sz="1800" i="1">
                <a:latin typeface="Arial" charset="0"/>
              </a:endParaRPr>
            </a:p>
          </p:txBody>
        </p:sp>
        <p:sp>
          <p:nvSpPr>
            <p:cNvPr id="3092" name="AutoShape 48"/>
            <p:cNvSpPr>
              <a:spLocks noChangeArrowheads="1"/>
            </p:cNvSpPr>
            <p:nvPr/>
          </p:nvSpPr>
          <p:spPr bwMode="auto">
            <a:xfrm>
              <a:off x="3808" y="2572"/>
              <a:ext cx="1555" cy="808"/>
            </a:xfrm>
            <a:prstGeom prst="cube">
              <a:avLst>
                <a:gd name="adj" fmla="val 12806"/>
              </a:avLst>
            </a:prstGeom>
            <a:solidFill>
              <a:srgbClr val="FFCC99"/>
            </a:solidFill>
            <a:ln w="9525">
              <a:noFill/>
              <a:miter lim="800000"/>
              <a:headEnd/>
              <a:tailEnd/>
            </a:ln>
          </p:spPr>
          <p:txBody>
            <a:bodyPr wrap="none" anchor="ctr"/>
            <a:lstStyle/>
            <a:p>
              <a:endParaRPr lang="en-GB"/>
            </a:p>
          </p:txBody>
        </p:sp>
        <p:sp>
          <p:nvSpPr>
            <p:cNvPr id="3093" name="AutoShape 49"/>
            <p:cNvSpPr>
              <a:spLocks noChangeArrowheads="1"/>
            </p:cNvSpPr>
            <p:nvPr/>
          </p:nvSpPr>
          <p:spPr bwMode="auto">
            <a:xfrm>
              <a:off x="344" y="2581"/>
              <a:ext cx="1458" cy="808"/>
            </a:xfrm>
            <a:prstGeom prst="cube">
              <a:avLst>
                <a:gd name="adj" fmla="val 12806"/>
              </a:avLst>
            </a:prstGeom>
            <a:solidFill>
              <a:srgbClr val="CC0000"/>
            </a:solidFill>
            <a:ln w="9525">
              <a:noFill/>
              <a:miter lim="800000"/>
              <a:headEnd/>
              <a:tailEnd/>
            </a:ln>
          </p:spPr>
          <p:txBody>
            <a:bodyPr wrap="none" anchor="ctr"/>
            <a:lstStyle/>
            <a:p>
              <a:endParaRPr lang="en-GB"/>
            </a:p>
          </p:txBody>
        </p:sp>
        <p:sp>
          <p:nvSpPr>
            <p:cNvPr id="3094" name="AutoShape 50"/>
            <p:cNvSpPr>
              <a:spLocks noChangeArrowheads="1"/>
            </p:cNvSpPr>
            <p:nvPr/>
          </p:nvSpPr>
          <p:spPr bwMode="auto">
            <a:xfrm>
              <a:off x="2076" y="2581"/>
              <a:ext cx="1555" cy="808"/>
            </a:xfrm>
            <a:prstGeom prst="cube">
              <a:avLst>
                <a:gd name="adj" fmla="val 12806"/>
              </a:avLst>
            </a:prstGeom>
            <a:solidFill>
              <a:srgbClr val="FFCC99"/>
            </a:solidFill>
            <a:ln w="9525">
              <a:noFill/>
              <a:miter lim="800000"/>
              <a:headEnd/>
              <a:tailEnd/>
            </a:ln>
          </p:spPr>
          <p:txBody>
            <a:bodyPr wrap="none" anchor="ctr"/>
            <a:lstStyle/>
            <a:p>
              <a:endParaRPr lang="en-GB"/>
            </a:p>
          </p:txBody>
        </p:sp>
        <p:sp>
          <p:nvSpPr>
            <p:cNvPr id="3095" name="Text Box 51"/>
            <p:cNvSpPr txBox="1">
              <a:spLocks noChangeArrowheads="1"/>
            </p:cNvSpPr>
            <p:nvPr/>
          </p:nvSpPr>
          <p:spPr bwMode="auto">
            <a:xfrm>
              <a:off x="3808" y="2887"/>
              <a:ext cx="1498" cy="250"/>
            </a:xfrm>
            <a:prstGeom prst="rect">
              <a:avLst/>
            </a:prstGeom>
            <a:noFill/>
            <a:ln w="9525">
              <a:noFill/>
              <a:miter lim="800000"/>
              <a:headEnd/>
              <a:tailEnd/>
            </a:ln>
          </p:spPr>
          <p:txBody>
            <a:bodyPr>
              <a:spAutoFit/>
            </a:bodyPr>
            <a:lstStyle/>
            <a:p>
              <a:pPr algn="ctr">
                <a:spcBef>
                  <a:spcPct val="50000"/>
                </a:spcBef>
              </a:pPr>
              <a:r>
                <a:rPr lang="en-GB" sz="2000" b="1">
                  <a:latin typeface="Arial" charset="0"/>
                </a:rPr>
                <a:t>Current liabilities</a:t>
              </a:r>
              <a:endParaRPr lang="en-GB" sz="2000">
                <a:latin typeface="Arial" charset="0"/>
              </a:endParaRPr>
            </a:p>
          </p:txBody>
        </p:sp>
        <p:sp>
          <p:nvSpPr>
            <p:cNvPr id="3096" name="Text Box 52"/>
            <p:cNvSpPr txBox="1">
              <a:spLocks noChangeArrowheads="1"/>
            </p:cNvSpPr>
            <p:nvPr/>
          </p:nvSpPr>
          <p:spPr bwMode="auto">
            <a:xfrm>
              <a:off x="280" y="2879"/>
              <a:ext cx="1498" cy="250"/>
            </a:xfrm>
            <a:prstGeom prst="rect">
              <a:avLst/>
            </a:prstGeom>
            <a:noFill/>
            <a:ln w="9525">
              <a:noFill/>
              <a:miter lim="800000"/>
              <a:headEnd/>
              <a:tailEnd/>
            </a:ln>
          </p:spPr>
          <p:txBody>
            <a:bodyPr>
              <a:spAutoFit/>
            </a:bodyPr>
            <a:lstStyle/>
            <a:p>
              <a:pPr algn="ctr">
                <a:spcBef>
                  <a:spcPct val="50000"/>
                </a:spcBef>
              </a:pPr>
              <a:r>
                <a:rPr lang="en-GB" sz="2000" b="1">
                  <a:solidFill>
                    <a:srgbClr val="FFCC99"/>
                  </a:solidFill>
                  <a:latin typeface="Arial" charset="0"/>
                </a:rPr>
                <a:t>Working capital</a:t>
              </a:r>
              <a:endParaRPr lang="en-GB" sz="2000">
                <a:solidFill>
                  <a:srgbClr val="FFCC99"/>
                </a:solidFill>
                <a:latin typeface="Arial" charset="0"/>
              </a:endParaRPr>
            </a:p>
          </p:txBody>
        </p:sp>
        <p:sp>
          <p:nvSpPr>
            <p:cNvPr id="3097" name="Text Box 53"/>
            <p:cNvSpPr txBox="1">
              <a:spLocks noChangeArrowheads="1"/>
            </p:cNvSpPr>
            <p:nvPr/>
          </p:nvSpPr>
          <p:spPr bwMode="auto">
            <a:xfrm>
              <a:off x="2011" y="2881"/>
              <a:ext cx="1617" cy="250"/>
            </a:xfrm>
            <a:prstGeom prst="rect">
              <a:avLst/>
            </a:prstGeom>
            <a:noFill/>
            <a:ln w="9525">
              <a:noFill/>
              <a:miter lim="800000"/>
              <a:headEnd/>
              <a:tailEnd/>
            </a:ln>
          </p:spPr>
          <p:txBody>
            <a:bodyPr>
              <a:spAutoFit/>
            </a:bodyPr>
            <a:lstStyle/>
            <a:p>
              <a:pPr algn="ctr">
                <a:spcBef>
                  <a:spcPct val="50000"/>
                </a:spcBef>
              </a:pPr>
              <a:r>
                <a:rPr lang="en-GB" sz="2000" b="1">
                  <a:latin typeface="Arial" charset="0"/>
                </a:rPr>
                <a:t>Current assets</a:t>
              </a:r>
              <a:endParaRPr lang="en-GB" sz="2000">
                <a:latin typeface="Arial" charset="0"/>
              </a:endParaRPr>
            </a:p>
          </p:txBody>
        </p:sp>
        <p:sp>
          <p:nvSpPr>
            <p:cNvPr id="3098" name="AutoShape 54"/>
            <p:cNvSpPr>
              <a:spLocks noChangeArrowheads="1"/>
            </p:cNvSpPr>
            <p:nvPr/>
          </p:nvSpPr>
          <p:spPr bwMode="auto">
            <a:xfrm>
              <a:off x="1745" y="2872"/>
              <a:ext cx="327" cy="256"/>
            </a:xfrm>
            <a:prstGeom prst="rightArrow">
              <a:avLst>
                <a:gd name="adj1" fmla="val 50000"/>
                <a:gd name="adj2" fmla="val 31934"/>
              </a:avLst>
            </a:prstGeom>
            <a:solidFill>
              <a:schemeClr val="tx1"/>
            </a:solidFill>
            <a:ln w="9525">
              <a:noFill/>
              <a:miter lim="800000"/>
              <a:headEnd/>
              <a:tailEnd/>
            </a:ln>
          </p:spPr>
          <p:txBody>
            <a:bodyPr wrap="none" anchor="ctr"/>
            <a:lstStyle/>
            <a:p>
              <a:endParaRPr lang="en-GB"/>
            </a:p>
          </p:txBody>
        </p:sp>
        <p:sp>
          <p:nvSpPr>
            <p:cNvPr id="3099" name="AutoShape 55"/>
            <p:cNvSpPr>
              <a:spLocks noChangeArrowheads="1"/>
            </p:cNvSpPr>
            <p:nvPr/>
          </p:nvSpPr>
          <p:spPr bwMode="auto">
            <a:xfrm>
              <a:off x="3573" y="2881"/>
              <a:ext cx="248" cy="256"/>
            </a:xfrm>
            <a:prstGeom prst="rightArrow">
              <a:avLst>
                <a:gd name="adj1" fmla="val 50000"/>
                <a:gd name="adj2" fmla="val 35713"/>
              </a:avLst>
            </a:prstGeom>
            <a:solidFill>
              <a:srgbClr val="CC0000"/>
            </a:solidFill>
            <a:ln w="9525">
              <a:noFill/>
              <a:miter lim="800000"/>
              <a:headEnd/>
              <a:tailEnd/>
            </a:ln>
          </p:spPr>
          <p:txBody>
            <a:bodyPr wrap="none" anchor="ctr"/>
            <a:lstStyle/>
            <a:p>
              <a:endParaRPr lang="en-GB"/>
            </a:p>
          </p:txBody>
        </p:sp>
        <p:sp>
          <p:nvSpPr>
            <p:cNvPr id="3100" name="AutoShape 56"/>
            <p:cNvSpPr>
              <a:spLocks noChangeArrowheads="1"/>
            </p:cNvSpPr>
            <p:nvPr/>
          </p:nvSpPr>
          <p:spPr bwMode="auto">
            <a:xfrm>
              <a:off x="3843" y="1609"/>
              <a:ext cx="1516" cy="324"/>
            </a:xfrm>
            <a:prstGeom prst="cube">
              <a:avLst>
                <a:gd name="adj" fmla="val 25000"/>
              </a:avLst>
            </a:prstGeom>
            <a:solidFill>
              <a:srgbClr val="CC0000"/>
            </a:solidFill>
            <a:ln w="9525">
              <a:noFill/>
              <a:miter lim="800000"/>
              <a:headEnd/>
              <a:tailEnd/>
            </a:ln>
          </p:spPr>
          <p:txBody>
            <a:bodyPr wrap="none" anchor="ctr"/>
            <a:lstStyle/>
            <a:p>
              <a:endParaRPr lang="en-GB"/>
            </a:p>
          </p:txBody>
        </p:sp>
        <p:sp>
          <p:nvSpPr>
            <p:cNvPr id="3101" name="Text Box 57"/>
            <p:cNvSpPr txBox="1">
              <a:spLocks noChangeArrowheads="1"/>
            </p:cNvSpPr>
            <p:nvPr/>
          </p:nvSpPr>
          <p:spPr bwMode="auto">
            <a:xfrm>
              <a:off x="3759" y="1693"/>
              <a:ext cx="1617" cy="231"/>
            </a:xfrm>
            <a:prstGeom prst="rect">
              <a:avLst/>
            </a:prstGeom>
            <a:noFill/>
            <a:ln w="9525">
              <a:noFill/>
              <a:miter lim="800000"/>
              <a:headEnd/>
              <a:tailEnd/>
            </a:ln>
          </p:spPr>
          <p:txBody>
            <a:bodyPr>
              <a:spAutoFit/>
            </a:bodyPr>
            <a:lstStyle/>
            <a:p>
              <a:pPr algn="ctr">
                <a:spcBef>
                  <a:spcPct val="50000"/>
                </a:spcBef>
              </a:pPr>
              <a:r>
                <a:rPr lang="en-GB" sz="1800" b="1">
                  <a:solidFill>
                    <a:srgbClr val="FFCC99"/>
                  </a:solidFill>
                  <a:latin typeface="Arial" charset="0"/>
                </a:rPr>
                <a:t>Bank overdrafts</a:t>
              </a:r>
              <a:endParaRPr lang="en-GB" sz="1800">
                <a:solidFill>
                  <a:srgbClr val="FFCC99"/>
                </a:solidFill>
                <a:latin typeface="Arial" charset="0"/>
              </a:endParaRPr>
            </a:p>
          </p:txBody>
        </p:sp>
      </p:grpSp>
      <p:sp>
        <p:nvSpPr>
          <p:cNvPr id="30" name="TextBox 29"/>
          <p:cNvSpPr txBox="1"/>
          <p:nvPr/>
        </p:nvSpPr>
        <p:spPr>
          <a:xfrm>
            <a:off x="323528" y="6453336"/>
            <a:ext cx="3960440" cy="246221"/>
          </a:xfrm>
          <a:prstGeom prst="rect">
            <a:avLst/>
          </a:prstGeom>
          <a:noFill/>
        </p:spPr>
        <p:txBody>
          <a:bodyPr wrap="square" rtlCol="0">
            <a:spAutoFit/>
          </a:bodyPr>
          <a:lstStyle/>
          <a:p>
            <a:r>
              <a:rPr lang="en-GB" sz="1000" dirty="0"/>
              <a:t>Source: </a:t>
            </a:r>
            <a:r>
              <a:rPr lang="en-GB" sz="1000" dirty="0" err="1"/>
              <a:t>Atrill</a:t>
            </a:r>
            <a:r>
              <a:rPr lang="en-GB" sz="1000" dirty="0"/>
              <a:t> &amp; </a:t>
            </a:r>
            <a:r>
              <a:rPr lang="en-GB" sz="1000" dirty="0" err="1"/>
              <a:t>McLaney</a:t>
            </a:r>
            <a:endParaRPr lang="en-GB" sz="1000" dirty="0"/>
          </a:p>
        </p:txBody>
      </p:sp>
      <p:sp>
        <p:nvSpPr>
          <p:cNvPr id="32" name="Slide Number Placeholder 31"/>
          <p:cNvSpPr>
            <a:spLocks noGrp="1"/>
          </p:cNvSpPr>
          <p:nvPr>
            <p:ph type="sldNum" sz="quarter" idx="12"/>
          </p:nvPr>
        </p:nvSpPr>
        <p:spPr/>
        <p:txBody>
          <a:bodyPr/>
          <a:lstStyle/>
          <a:p>
            <a:fld id="{4FB01EAF-D60B-4FE4-B3FB-69DF8E998C08}" type="slidenum">
              <a:rPr lang="en-GB" smtClean="0"/>
              <a:pPr/>
              <a:t>3</a:t>
            </a:fld>
            <a:endParaRPr lang="en-GB"/>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0178" name="Text Box 2"/>
          <p:cNvSpPr txBox="1">
            <a:spLocks noChangeArrowheads="1"/>
          </p:cNvSpPr>
          <p:nvPr/>
        </p:nvSpPr>
        <p:spPr bwMode="auto">
          <a:xfrm>
            <a:off x="827088" y="620713"/>
            <a:ext cx="7705725" cy="366712"/>
          </a:xfrm>
          <a:prstGeom prst="rect">
            <a:avLst/>
          </a:prstGeom>
          <a:noFill/>
          <a:ln w="9525">
            <a:noFill/>
            <a:miter lim="800000"/>
            <a:headEnd/>
            <a:tailEnd/>
          </a:ln>
          <a:effectLst/>
        </p:spPr>
        <p:txBody>
          <a:bodyPr>
            <a:spAutoFit/>
          </a:bodyPr>
          <a:lstStyle/>
          <a:p>
            <a:pPr>
              <a:spcBef>
                <a:spcPct val="50000"/>
              </a:spcBef>
            </a:pPr>
            <a:endParaRPr lang="en-US"/>
          </a:p>
        </p:txBody>
      </p:sp>
      <p:sp>
        <p:nvSpPr>
          <p:cNvPr id="50180" name="Rectangle 4"/>
          <p:cNvSpPr>
            <a:spLocks noGrp="1" noChangeArrowheads="1"/>
          </p:cNvSpPr>
          <p:nvPr>
            <p:ph type="title"/>
          </p:nvPr>
        </p:nvSpPr>
        <p:spPr>
          <a:xfrm>
            <a:off x="457200" y="476250"/>
            <a:ext cx="8229600" cy="431800"/>
          </a:xfrm>
        </p:spPr>
        <p:txBody>
          <a:bodyPr/>
          <a:lstStyle/>
          <a:p>
            <a:pPr>
              <a:lnSpc>
                <a:spcPct val="80000"/>
              </a:lnSpc>
            </a:pPr>
            <a:r>
              <a:rPr lang="en-GB" sz="3600" b="1" u="sng" dirty="0"/>
              <a:t>Why is it important?</a:t>
            </a:r>
          </a:p>
        </p:txBody>
      </p:sp>
      <p:sp>
        <p:nvSpPr>
          <p:cNvPr id="50181" name="Rectangle 5"/>
          <p:cNvSpPr>
            <a:spLocks noGrp="1" noChangeArrowheads="1"/>
          </p:cNvSpPr>
          <p:nvPr>
            <p:ph type="body" idx="1"/>
          </p:nvPr>
        </p:nvSpPr>
        <p:spPr>
          <a:xfrm>
            <a:off x="467544" y="1196752"/>
            <a:ext cx="8229600" cy="4525963"/>
          </a:xfrm>
        </p:spPr>
        <p:txBody>
          <a:bodyPr/>
          <a:lstStyle/>
          <a:p>
            <a:pPr algn="ctr">
              <a:lnSpc>
                <a:spcPct val="80000"/>
              </a:lnSpc>
              <a:buFontTx/>
              <a:buNone/>
            </a:pPr>
            <a:endParaRPr lang="en-GB" sz="1800" b="1" u="sng" dirty="0"/>
          </a:p>
          <a:p>
            <a:pPr>
              <a:lnSpc>
                <a:spcPct val="80000"/>
              </a:lnSpc>
            </a:pPr>
            <a:r>
              <a:rPr lang="en-GB" sz="2000" dirty="0"/>
              <a:t>Business requires </a:t>
            </a:r>
            <a:r>
              <a:rPr lang="en-GB" sz="2000" b="1" dirty="0"/>
              <a:t>sufficient working capital </a:t>
            </a:r>
            <a:r>
              <a:rPr lang="en-GB" sz="2000" dirty="0"/>
              <a:t>to meet its day to day running costs</a:t>
            </a:r>
          </a:p>
          <a:p>
            <a:pPr>
              <a:lnSpc>
                <a:spcPct val="80000"/>
              </a:lnSpc>
            </a:pPr>
            <a:endParaRPr lang="en-GB" sz="2000" dirty="0"/>
          </a:p>
          <a:p>
            <a:pPr>
              <a:lnSpc>
                <a:spcPct val="80000"/>
              </a:lnSpc>
            </a:pPr>
            <a:r>
              <a:rPr lang="en-GB" sz="2000" dirty="0"/>
              <a:t>Working capital is </a:t>
            </a:r>
            <a:r>
              <a:rPr lang="en-GB" sz="2000" b="1" dirty="0"/>
              <a:t>‘dead’ money </a:t>
            </a:r>
            <a:r>
              <a:rPr lang="en-GB" sz="2000" dirty="0"/>
              <a:t>because :</a:t>
            </a:r>
          </a:p>
          <a:p>
            <a:pPr lvl="1">
              <a:lnSpc>
                <a:spcPct val="80000"/>
              </a:lnSpc>
            </a:pPr>
            <a:r>
              <a:rPr lang="en-GB" sz="2000" dirty="0"/>
              <a:t>it earns no interest</a:t>
            </a:r>
          </a:p>
          <a:p>
            <a:pPr lvl="1">
              <a:lnSpc>
                <a:spcPct val="80000"/>
              </a:lnSpc>
            </a:pPr>
            <a:r>
              <a:rPr lang="en-GB" sz="2000" dirty="0"/>
              <a:t>it is high risk (e.g. debtors not paying, stock becoming obsolete)</a:t>
            </a:r>
          </a:p>
          <a:p>
            <a:pPr>
              <a:lnSpc>
                <a:spcPct val="80000"/>
              </a:lnSpc>
            </a:pPr>
            <a:endParaRPr lang="en-GB" sz="2000" dirty="0"/>
          </a:p>
          <a:p>
            <a:r>
              <a:rPr lang="en-GB" sz="2000" dirty="0"/>
              <a:t>The objective is for the business to operate with </a:t>
            </a:r>
            <a:r>
              <a:rPr lang="en-GB" sz="2000" b="1" dirty="0"/>
              <a:t>as little working capital as possible</a:t>
            </a:r>
            <a:r>
              <a:rPr lang="en-GB" sz="2000" dirty="0"/>
              <a:t>, and to therefore make what they have work as hard as possible.</a:t>
            </a:r>
          </a:p>
          <a:p>
            <a:endParaRPr lang="en-GB" sz="2000" dirty="0"/>
          </a:p>
          <a:p>
            <a:r>
              <a:rPr lang="en-GB" sz="2000" b="1" dirty="0"/>
              <a:t>Working Capital Cycle should be as short as possible</a:t>
            </a:r>
            <a:r>
              <a:rPr lang="en-GB" sz="2000" dirty="0"/>
              <a:t>……</a:t>
            </a:r>
          </a:p>
          <a:p>
            <a:endParaRPr lang="en-GB" sz="1800" b="1" dirty="0"/>
          </a:p>
          <a:p>
            <a:pPr>
              <a:lnSpc>
                <a:spcPct val="80000"/>
              </a:lnSpc>
              <a:buFontTx/>
              <a:buChar char="-"/>
            </a:pPr>
            <a:endParaRPr lang="en-GB" sz="2000" b="1" dirty="0"/>
          </a:p>
          <a:p>
            <a:pPr>
              <a:lnSpc>
                <a:spcPct val="80000"/>
              </a:lnSpc>
            </a:pPr>
            <a:endParaRPr lang="en-GB" sz="1400" b="1" dirty="0"/>
          </a:p>
          <a:p>
            <a:pPr algn="ctr">
              <a:lnSpc>
                <a:spcPct val="80000"/>
              </a:lnSpc>
              <a:buFontTx/>
              <a:buNone/>
            </a:pPr>
            <a:endParaRPr lang="en-GB" sz="1800" b="1" dirty="0"/>
          </a:p>
        </p:txBody>
      </p:sp>
      <p:sp>
        <p:nvSpPr>
          <p:cNvPr id="6" name="Slide Number Placeholder 5"/>
          <p:cNvSpPr>
            <a:spLocks noGrp="1"/>
          </p:cNvSpPr>
          <p:nvPr>
            <p:ph type="sldNum" sz="quarter" idx="12"/>
          </p:nvPr>
        </p:nvSpPr>
        <p:spPr/>
        <p:txBody>
          <a:bodyPr/>
          <a:lstStyle/>
          <a:p>
            <a:fld id="{8205CE8C-92F6-477A-B47F-3EDE6EB923A9}" type="slidenum">
              <a:rPr lang="en-GB" smtClean="0"/>
              <a:pPr/>
              <a:t>4</a:t>
            </a:fld>
            <a:endParaRPr lang="en-GB"/>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50181">
                                            <p:txEl>
                                              <p:pRg st="1" end="1"/>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50181">
                                            <p:txEl>
                                              <p:pRg st="3" end="3"/>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50181">
                                            <p:txEl>
                                              <p:pRg st="4" end="4"/>
                                            </p:txEl>
                                          </p:spTgt>
                                        </p:tgtEl>
                                        <p:attrNameLst>
                                          <p:attrName>style.visibility</p:attrName>
                                        </p:attrNameLst>
                                      </p:cBhvr>
                                      <p:to>
                                        <p:strVal val="visible"/>
                                      </p:to>
                                    </p:set>
                                  </p:childTnLst>
                                </p:cTn>
                              </p:par>
                              <p:par>
                                <p:cTn id="15" presetID="1" presetClass="entr" presetSubtype="0" fill="hold" nodeType="withEffect">
                                  <p:stCondLst>
                                    <p:cond delay="0"/>
                                  </p:stCondLst>
                                  <p:childTnLst>
                                    <p:set>
                                      <p:cBhvr>
                                        <p:cTn id="16" dur="1" fill="hold">
                                          <p:stCondLst>
                                            <p:cond delay="0"/>
                                          </p:stCondLst>
                                        </p:cTn>
                                        <p:tgtEl>
                                          <p:spTgt spid="50181">
                                            <p:txEl>
                                              <p:pRg st="5" end="5"/>
                                            </p:txEl>
                                          </p:spTgt>
                                        </p:tgtEl>
                                        <p:attrNameLst>
                                          <p:attrName>style.visibility</p:attrName>
                                        </p:attrNameLst>
                                      </p:cBhvr>
                                      <p:to>
                                        <p:strVal val="visible"/>
                                      </p:to>
                                    </p:set>
                                  </p:childTnLst>
                                </p:cTn>
                              </p:par>
                            </p:childTnLst>
                          </p:cTn>
                        </p:par>
                      </p:childTnLst>
                    </p:cTn>
                  </p:par>
                  <p:par>
                    <p:cTn id="17" fill="hold">
                      <p:stCondLst>
                        <p:cond delay="indefinite"/>
                      </p:stCondLst>
                      <p:childTnLst>
                        <p:par>
                          <p:cTn id="18" fill="hold">
                            <p:stCondLst>
                              <p:cond delay="0"/>
                            </p:stCondLst>
                            <p:childTnLst>
                              <p:par>
                                <p:cTn id="19" presetID="1" presetClass="entr" presetSubtype="0" fill="hold" nodeType="clickEffect">
                                  <p:stCondLst>
                                    <p:cond delay="0"/>
                                  </p:stCondLst>
                                  <p:childTnLst>
                                    <p:set>
                                      <p:cBhvr>
                                        <p:cTn id="20" dur="1" fill="hold">
                                          <p:stCondLst>
                                            <p:cond delay="0"/>
                                          </p:stCondLst>
                                        </p:cTn>
                                        <p:tgtEl>
                                          <p:spTgt spid="50181">
                                            <p:txEl>
                                              <p:pRg st="7" end="7"/>
                                            </p:txEl>
                                          </p:spTgt>
                                        </p:tgtEl>
                                        <p:attrNameLst>
                                          <p:attrName>style.visibility</p:attrName>
                                        </p:attrNameLst>
                                      </p:cBhvr>
                                      <p:to>
                                        <p:strVal val="visible"/>
                                      </p:to>
                                    </p:set>
                                  </p:childTnLst>
                                </p:cTn>
                              </p:par>
                            </p:childTnLst>
                          </p:cTn>
                        </p:par>
                      </p:childTnLst>
                    </p:cTn>
                  </p:par>
                  <p:par>
                    <p:cTn id="21" fill="hold">
                      <p:stCondLst>
                        <p:cond delay="indefinite"/>
                      </p:stCondLst>
                      <p:childTnLst>
                        <p:par>
                          <p:cTn id="22" fill="hold">
                            <p:stCondLst>
                              <p:cond delay="0"/>
                            </p:stCondLst>
                            <p:childTnLst>
                              <p:par>
                                <p:cTn id="23" presetID="1" presetClass="entr" presetSubtype="0" fill="hold" nodeType="clickEffect">
                                  <p:stCondLst>
                                    <p:cond delay="0"/>
                                  </p:stCondLst>
                                  <p:childTnLst>
                                    <p:set>
                                      <p:cBhvr>
                                        <p:cTn id="24" dur="1" fill="hold">
                                          <p:stCondLst>
                                            <p:cond delay="0"/>
                                          </p:stCondLst>
                                        </p:cTn>
                                        <p:tgtEl>
                                          <p:spTgt spid="50181">
                                            <p:txEl>
                                              <p:pRg st="9" end="9"/>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2706" name="Text Box 2"/>
          <p:cNvSpPr txBox="1">
            <a:spLocks noChangeArrowheads="1"/>
          </p:cNvSpPr>
          <p:nvPr/>
        </p:nvSpPr>
        <p:spPr bwMode="auto">
          <a:xfrm>
            <a:off x="827088" y="620713"/>
            <a:ext cx="7705725" cy="366712"/>
          </a:xfrm>
          <a:prstGeom prst="rect">
            <a:avLst/>
          </a:prstGeom>
          <a:noFill/>
          <a:ln w="9525">
            <a:noFill/>
            <a:miter lim="800000"/>
            <a:headEnd/>
            <a:tailEnd/>
          </a:ln>
          <a:effectLst/>
        </p:spPr>
        <p:txBody>
          <a:bodyPr>
            <a:spAutoFit/>
          </a:bodyPr>
          <a:lstStyle/>
          <a:p>
            <a:pPr>
              <a:spcBef>
                <a:spcPct val="50000"/>
              </a:spcBef>
            </a:pPr>
            <a:endParaRPr lang="en-US"/>
          </a:p>
        </p:txBody>
      </p:sp>
      <p:sp>
        <p:nvSpPr>
          <p:cNvPr id="72708" name="Rectangle 4"/>
          <p:cNvSpPr>
            <a:spLocks noGrp="1" noChangeArrowheads="1"/>
          </p:cNvSpPr>
          <p:nvPr>
            <p:ph type="title"/>
          </p:nvPr>
        </p:nvSpPr>
        <p:spPr>
          <a:xfrm>
            <a:off x="457200" y="476250"/>
            <a:ext cx="8229600" cy="431800"/>
          </a:xfrm>
        </p:spPr>
        <p:txBody>
          <a:bodyPr/>
          <a:lstStyle/>
          <a:p>
            <a:r>
              <a:rPr lang="en-GB" sz="3600" b="1" dirty="0"/>
              <a:t>Working Capital Cycle</a:t>
            </a:r>
          </a:p>
        </p:txBody>
      </p:sp>
      <p:grpSp>
        <p:nvGrpSpPr>
          <p:cNvPr id="72710" name="Group 6"/>
          <p:cNvGrpSpPr>
            <a:grpSpLocks noChangeAspect="1"/>
          </p:cNvGrpSpPr>
          <p:nvPr/>
        </p:nvGrpSpPr>
        <p:grpSpPr bwMode="auto">
          <a:xfrm>
            <a:off x="755650" y="1052513"/>
            <a:ext cx="7445375" cy="4370387"/>
            <a:chOff x="2040" y="5580"/>
            <a:chExt cx="7200" cy="4320"/>
          </a:xfrm>
        </p:grpSpPr>
        <p:sp>
          <p:nvSpPr>
            <p:cNvPr id="72711" name="AutoShape 7"/>
            <p:cNvSpPr>
              <a:spLocks noChangeAspect="1" noChangeArrowheads="1" noTextEdit="1"/>
            </p:cNvSpPr>
            <p:nvPr/>
          </p:nvSpPr>
          <p:spPr bwMode="auto">
            <a:xfrm>
              <a:off x="2040" y="5580"/>
              <a:ext cx="7200" cy="4320"/>
            </a:xfrm>
            <a:prstGeom prst="rect">
              <a:avLst/>
            </a:prstGeom>
            <a:noFill/>
            <a:ln w="9525">
              <a:noFill/>
              <a:miter lim="800000"/>
              <a:headEnd/>
              <a:tailEnd/>
            </a:ln>
          </p:spPr>
          <p:txBody>
            <a:bodyPr/>
            <a:lstStyle/>
            <a:p>
              <a:endParaRPr lang="en-GB"/>
            </a:p>
          </p:txBody>
        </p:sp>
        <p:sp>
          <p:nvSpPr>
            <p:cNvPr id="72712" name="Oval 8"/>
            <p:cNvSpPr>
              <a:spLocks noChangeArrowheads="1"/>
            </p:cNvSpPr>
            <p:nvPr/>
          </p:nvSpPr>
          <p:spPr bwMode="auto">
            <a:xfrm>
              <a:off x="3292" y="6220"/>
              <a:ext cx="4539" cy="3520"/>
            </a:xfrm>
            <a:prstGeom prst="ellipse">
              <a:avLst/>
            </a:prstGeom>
            <a:solidFill>
              <a:srgbClr val="FFFFFF"/>
            </a:solidFill>
            <a:ln w="9525">
              <a:solidFill>
                <a:srgbClr val="000000"/>
              </a:solidFill>
              <a:round/>
              <a:headEnd/>
              <a:tailEnd/>
            </a:ln>
          </p:spPr>
          <p:txBody>
            <a:bodyPr/>
            <a:lstStyle/>
            <a:p>
              <a:endParaRPr lang="en-GB"/>
            </a:p>
          </p:txBody>
        </p:sp>
        <p:sp>
          <p:nvSpPr>
            <p:cNvPr id="72713" name="Text Box 9"/>
            <p:cNvSpPr txBox="1">
              <a:spLocks noChangeArrowheads="1"/>
            </p:cNvSpPr>
            <p:nvPr/>
          </p:nvSpPr>
          <p:spPr bwMode="auto">
            <a:xfrm>
              <a:off x="5170" y="6060"/>
              <a:ext cx="1096" cy="640"/>
            </a:xfrm>
            <a:prstGeom prst="rect">
              <a:avLst/>
            </a:prstGeom>
            <a:solidFill>
              <a:srgbClr val="FFFFFF"/>
            </a:solidFill>
            <a:ln w="9525">
              <a:solidFill>
                <a:srgbClr val="000000"/>
              </a:solidFill>
              <a:miter lim="800000"/>
              <a:headEnd/>
              <a:tailEnd/>
            </a:ln>
          </p:spPr>
          <p:txBody>
            <a:bodyPr/>
            <a:lstStyle/>
            <a:p>
              <a:pPr eaLnBrk="0" hangingPunct="0"/>
              <a:r>
                <a:rPr lang="en-US" sz="1200">
                  <a:latin typeface="Times New Roman" pitchFamily="18" charset="0"/>
                </a:rPr>
                <a:t>Raw materials</a:t>
              </a:r>
            </a:p>
          </p:txBody>
        </p:sp>
        <p:sp>
          <p:nvSpPr>
            <p:cNvPr id="72714" name="Line 10"/>
            <p:cNvSpPr>
              <a:spLocks noChangeShapeType="1"/>
            </p:cNvSpPr>
            <p:nvPr/>
          </p:nvSpPr>
          <p:spPr bwMode="auto">
            <a:xfrm>
              <a:off x="6892" y="6700"/>
              <a:ext cx="470" cy="320"/>
            </a:xfrm>
            <a:prstGeom prst="line">
              <a:avLst/>
            </a:prstGeom>
            <a:noFill/>
            <a:ln w="9525">
              <a:solidFill>
                <a:srgbClr val="000000"/>
              </a:solidFill>
              <a:round/>
              <a:headEnd/>
              <a:tailEnd type="triangle" w="med" len="med"/>
            </a:ln>
          </p:spPr>
          <p:txBody>
            <a:bodyPr/>
            <a:lstStyle/>
            <a:p>
              <a:endParaRPr lang="en-GB"/>
            </a:p>
          </p:txBody>
        </p:sp>
        <p:sp>
          <p:nvSpPr>
            <p:cNvPr id="72715" name="Text Box 11"/>
            <p:cNvSpPr txBox="1">
              <a:spLocks noChangeArrowheads="1"/>
            </p:cNvSpPr>
            <p:nvPr/>
          </p:nvSpPr>
          <p:spPr bwMode="auto">
            <a:xfrm>
              <a:off x="6892" y="7500"/>
              <a:ext cx="1096" cy="640"/>
            </a:xfrm>
            <a:prstGeom prst="rect">
              <a:avLst/>
            </a:prstGeom>
            <a:solidFill>
              <a:srgbClr val="FFFFFF"/>
            </a:solidFill>
            <a:ln w="9525">
              <a:solidFill>
                <a:srgbClr val="000000"/>
              </a:solidFill>
              <a:miter lim="800000"/>
              <a:headEnd/>
              <a:tailEnd/>
            </a:ln>
          </p:spPr>
          <p:txBody>
            <a:bodyPr/>
            <a:lstStyle/>
            <a:p>
              <a:pPr eaLnBrk="0" hangingPunct="0"/>
              <a:r>
                <a:rPr lang="en-US" sz="1200">
                  <a:latin typeface="Times New Roman" pitchFamily="18" charset="0"/>
                </a:rPr>
                <a:t>Work in progress</a:t>
              </a:r>
            </a:p>
          </p:txBody>
        </p:sp>
        <p:sp>
          <p:nvSpPr>
            <p:cNvPr id="72716" name="Text Box 12"/>
            <p:cNvSpPr txBox="1">
              <a:spLocks noChangeArrowheads="1"/>
            </p:cNvSpPr>
            <p:nvPr/>
          </p:nvSpPr>
          <p:spPr bwMode="auto">
            <a:xfrm>
              <a:off x="3292" y="6860"/>
              <a:ext cx="1096" cy="480"/>
            </a:xfrm>
            <a:prstGeom prst="rect">
              <a:avLst/>
            </a:prstGeom>
            <a:solidFill>
              <a:srgbClr val="FFFFFF"/>
            </a:solidFill>
            <a:ln w="9525">
              <a:solidFill>
                <a:srgbClr val="000000"/>
              </a:solidFill>
              <a:miter lim="800000"/>
              <a:headEnd/>
              <a:tailEnd/>
            </a:ln>
          </p:spPr>
          <p:txBody>
            <a:bodyPr/>
            <a:lstStyle/>
            <a:p>
              <a:pPr eaLnBrk="0" hangingPunct="0"/>
              <a:r>
                <a:rPr lang="en-US" sz="1200">
                  <a:latin typeface="Times New Roman" pitchFamily="18" charset="0"/>
                </a:rPr>
                <a:t>Creditors</a:t>
              </a:r>
            </a:p>
          </p:txBody>
        </p:sp>
        <p:sp>
          <p:nvSpPr>
            <p:cNvPr id="72717" name="Line 13"/>
            <p:cNvSpPr>
              <a:spLocks noChangeShapeType="1"/>
            </p:cNvSpPr>
            <p:nvPr/>
          </p:nvSpPr>
          <p:spPr bwMode="auto">
            <a:xfrm flipV="1">
              <a:off x="4388" y="6380"/>
              <a:ext cx="313" cy="160"/>
            </a:xfrm>
            <a:prstGeom prst="line">
              <a:avLst/>
            </a:prstGeom>
            <a:noFill/>
            <a:ln w="9525">
              <a:solidFill>
                <a:srgbClr val="000000"/>
              </a:solidFill>
              <a:round/>
              <a:headEnd/>
              <a:tailEnd type="triangle" w="med" len="med"/>
            </a:ln>
          </p:spPr>
          <p:txBody>
            <a:bodyPr/>
            <a:lstStyle/>
            <a:p>
              <a:endParaRPr lang="en-GB"/>
            </a:p>
          </p:txBody>
        </p:sp>
        <p:sp>
          <p:nvSpPr>
            <p:cNvPr id="72718" name="Text Box 14"/>
            <p:cNvSpPr txBox="1">
              <a:spLocks noChangeArrowheads="1"/>
            </p:cNvSpPr>
            <p:nvPr/>
          </p:nvSpPr>
          <p:spPr bwMode="auto">
            <a:xfrm>
              <a:off x="6266" y="9100"/>
              <a:ext cx="1565" cy="640"/>
            </a:xfrm>
            <a:prstGeom prst="rect">
              <a:avLst/>
            </a:prstGeom>
            <a:solidFill>
              <a:srgbClr val="FFFFFF"/>
            </a:solidFill>
            <a:ln w="9525">
              <a:solidFill>
                <a:srgbClr val="000000"/>
              </a:solidFill>
              <a:miter lim="800000"/>
              <a:headEnd/>
              <a:tailEnd/>
            </a:ln>
          </p:spPr>
          <p:txBody>
            <a:bodyPr/>
            <a:lstStyle/>
            <a:p>
              <a:pPr eaLnBrk="0" hangingPunct="0"/>
              <a:r>
                <a:rPr lang="en-US" sz="1200">
                  <a:latin typeface="Times New Roman" pitchFamily="18" charset="0"/>
                </a:rPr>
                <a:t>Finished goods stock</a:t>
              </a:r>
            </a:p>
          </p:txBody>
        </p:sp>
        <p:sp>
          <p:nvSpPr>
            <p:cNvPr id="72719" name="Line 15"/>
            <p:cNvSpPr>
              <a:spLocks noChangeShapeType="1"/>
            </p:cNvSpPr>
            <p:nvPr/>
          </p:nvSpPr>
          <p:spPr bwMode="auto">
            <a:xfrm flipH="1">
              <a:off x="7518" y="8460"/>
              <a:ext cx="158" cy="320"/>
            </a:xfrm>
            <a:prstGeom prst="line">
              <a:avLst/>
            </a:prstGeom>
            <a:noFill/>
            <a:ln w="9525">
              <a:solidFill>
                <a:srgbClr val="000000"/>
              </a:solidFill>
              <a:round/>
              <a:headEnd/>
              <a:tailEnd type="triangle" w="med" len="med"/>
            </a:ln>
          </p:spPr>
          <p:txBody>
            <a:bodyPr/>
            <a:lstStyle/>
            <a:p>
              <a:endParaRPr lang="en-GB"/>
            </a:p>
          </p:txBody>
        </p:sp>
        <p:sp>
          <p:nvSpPr>
            <p:cNvPr id="72720" name="Text Box 16"/>
            <p:cNvSpPr txBox="1">
              <a:spLocks noChangeArrowheads="1"/>
            </p:cNvSpPr>
            <p:nvPr/>
          </p:nvSpPr>
          <p:spPr bwMode="auto">
            <a:xfrm>
              <a:off x="3918" y="9260"/>
              <a:ext cx="1252" cy="480"/>
            </a:xfrm>
            <a:prstGeom prst="rect">
              <a:avLst/>
            </a:prstGeom>
            <a:solidFill>
              <a:srgbClr val="FFFFFF"/>
            </a:solidFill>
            <a:ln w="9525">
              <a:solidFill>
                <a:srgbClr val="000000"/>
              </a:solidFill>
              <a:miter lim="800000"/>
              <a:headEnd/>
              <a:tailEnd/>
            </a:ln>
          </p:spPr>
          <p:txBody>
            <a:bodyPr/>
            <a:lstStyle/>
            <a:p>
              <a:pPr eaLnBrk="0" hangingPunct="0"/>
              <a:r>
                <a:rPr lang="en-US" sz="1200">
                  <a:latin typeface="Times New Roman" pitchFamily="18" charset="0"/>
                </a:rPr>
                <a:t>Debtors</a:t>
              </a:r>
            </a:p>
          </p:txBody>
        </p:sp>
        <p:sp>
          <p:nvSpPr>
            <p:cNvPr id="72721" name="Text Box 17"/>
            <p:cNvSpPr txBox="1">
              <a:spLocks noChangeArrowheads="1"/>
            </p:cNvSpPr>
            <p:nvPr/>
          </p:nvSpPr>
          <p:spPr bwMode="auto">
            <a:xfrm>
              <a:off x="2823" y="8140"/>
              <a:ext cx="939" cy="480"/>
            </a:xfrm>
            <a:prstGeom prst="rect">
              <a:avLst/>
            </a:prstGeom>
            <a:solidFill>
              <a:srgbClr val="FFFFFF"/>
            </a:solidFill>
            <a:ln w="9525">
              <a:solidFill>
                <a:srgbClr val="000000"/>
              </a:solidFill>
              <a:miter lim="800000"/>
              <a:headEnd/>
              <a:tailEnd/>
            </a:ln>
          </p:spPr>
          <p:txBody>
            <a:bodyPr/>
            <a:lstStyle/>
            <a:p>
              <a:pPr eaLnBrk="0" hangingPunct="0"/>
              <a:r>
                <a:rPr lang="en-US" sz="1200">
                  <a:latin typeface="Times New Roman" pitchFamily="18" charset="0"/>
                </a:rPr>
                <a:t>Cash</a:t>
              </a:r>
            </a:p>
          </p:txBody>
        </p:sp>
        <p:sp>
          <p:nvSpPr>
            <p:cNvPr id="72722" name="Line 18"/>
            <p:cNvSpPr>
              <a:spLocks noChangeShapeType="1"/>
            </p:cNvSpPr>
            <p:nvPr/>
          </p:nvSpPr>
          <p:spPr bwMode="auto">
            <a:xfrm flipH="1">
              <a:off x="5797" y="9580"/>
              <a:ext cx="313" cy="160"/>
            </a:xfrm>
            <a:prstGeom prst="line">
              <a:avLst/>
            </a:prstGeom>
            <a:noFill/>
            <a:ln w="9525">
              <a:solidFill>
                <a:srgbClr val="000000"/>
              </a:solidFill>
              <a:round/>
              <a:headEnd/>
              <a:tailEnd type="triangle" w="med" len="med"/>
            </a:ln>
          </p:spPr>
          <p:txBody>
            <a:bodyPr/>
            <a:lstStyle/>
            <a:p>
              <a:endParaRPr lang="en-GB"/>
            </a:p>
          </p:txBody>
        </p:sp>
        <p:sp>
          <p:nvSpPr>
            <p:cNvPr id="72723" name="Line 19"/>
            <p:cNvSpPr>
              <a:spLocks noChangeShapeType="1"/>
            </p:cNvSpPr>
            <p:nvPr/>
          </p:nvSpPr>
          <p:spPr bwMode="auto">
            <a:xfrm flipH="1" flipV="1">
              <a:off x="3605" y="8780"/>
              <a:ext cx="313" cy="320"/>
            </a:xfrm>
            <a:prstGeom prst="line">
              <a:avLst/>
            </a:prstGeom>
            <a:noFill/>
            <a:ln w="9525">
              <a:solidFill>
                <a:srgbClr val="000000"/>
              </a:solidFill>
              <a:round/>
              <a:headEnd/>
              <a:tailEnd type="triangle" w="med" len="med"/>
            </a:ln>
          </p:spPr>
          <p:txBody>
            <a:bodyPr/>
            <a:lstStyle/>
            <a:p>
              <a:endParaRPr lang="en-GB"/>
            </a:p>
          </p:txBody>
        </p:sp>
        <p:sp>
          <p:nvSpPr>
            <p:cNvPr id="72724" name="Line 20"/>
            <p:cNvSpPr>
              <a:spLocks noChangeShapeType="1"/>
            </p:cNvSpPr>
            <p:nvPr/>
          </p:nvSpPr>
          <p:spPr bwMode="auto">
            <a:xfrm flipV="1">
              <a:off x="3449" y="7500"/>
              <a:ext cx="1" cy="480"/>
            </a:xfrm>
            <a:prstGeom prst="line">
              <a:avLst/>
            </a:prstGeom>
            <a:noFill/>
            <a:ln w="9525">
              <a:solidFill>
                <a:srgbClr val="000000"/>
              </a:solidFill>
              <a:round/>
              <a:headEnd/>
              <a:tailEnd type="triangle" w="med" len="med"/>
            </a:ln>
          </p:spPr>
          <p:txBody>
            <a:bodyPr/>
            <a:lstStyle/>
            <a:p>
              <a:endParaRPr lang="en-GB"/>
            </a:p>
          </p:txBody>
        </p:sp>
      </p:grpSp>
      <p:sp>
        <p:nvSpPr>
          <p:cNvPr id="72726" name="Rectangle 22"/>
          <p:cNvSpPr>
            <a:spLocks noChangeArrowheads="1"/>
          </p:cNvSpPr>
          <p:nvPr/>
        </p:nvSpPr>
        <p:spPr bwMode="auto">
          <a:xfrm>
            <a:off x="250825" y="5516563"/>
            <a:ext cx="8351838" cy="646331"/>
          </a:xfrm>
          <a:prstGeom prst="rect">
            <a:avLst/>
          </a:prstGeom>
          <a:noFill/>
          <a:ln w="9525">
            <a:noFill/>
            <a:miter lim="800000"/>
            <a:headEnd/>
            <a:tailEnd/>
          </a:ln>
          <a:effectLst/>
        </p:spPr>
        <p:txBody>
          <a:bodyPr>
            <a:spAutoFit/>
          </a:bodyPr>
          <a:lstStyle/>
          <a:p>
            <a:pPr algn="ctr"/>
            <a:r>
              <a:rPr lang="en-GB" b="1" dirty="0"/>
              <a:t>The aim is for this cycle to be such that the time between purchasing raw materials and collecting money from customers is as short as possible</a:t>
            </a:r>
          </a:p>
        </p:txBody>
      </p:sp>
      <p:sp>
        <p:nvSpPr>
          <p:cNvPr id="21" name="Slide Number Placeholder 20"/>
          <p:cNvSpPr>
            <a:spLocks noGrp="1"/>
          </p:cNvSpPr>
          <p:nvPr>
            <p:ph type="sldNum" sz="quarter" idx="12"/>
          </p:nvPr>
        </p:nvSpPr>
        <p:spPr/>
        <p:txBody>
          <a:bodyPr/>
          <a:lstStyle/>
          <a:p>
            <a:fld id="{8205CE8C-92F6-477A-B47F-3EDE6EB923A9}" type="slidenum">
              <a:rPr lang="en-GB" smtClean="0"/>
              <a:pPr/>
              <a:t>5</a:t>
            </a:fld>
            <a:endParaRPr lang="en-GB"/>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6626" name="Rectangle 2"/>
          <p:cNvSpPr>
            <a:spLocks noGrp="1" noChangeArrowheads="1"/>
          </p:cNvSpPr>
          <p:nvPr>
            <p:ph type="title"/>
          </p:nvPr>
        </p:nvSpPr>
        <p:spPr/>
        <p:txBody>
          <a:bodyPr/>
          <a:lstStyle/>
          <a:p>
            <a:r>
              <a:rPr lang="en-GB" sz="4000" b="1" dirty="0"/>
              <a:t>Liquidity ratios -1 </a:t>
            </a:r>
            <a:r>
              <a:rPr lang="en-GB" sz="2800" dirty="0"/>
              <a:t>(x 100 for %)</a:t>
            </a:r>
          </a:p>
        </p:txBody>
      </p:sp>
      <p:sp>
        <p:nvSpPr>
          <p:cNvPr id="26627" name="Rectangle 3"/>
          <p:cNvSpPr>
            <a:spLocks noGrp="1" noChangeArrowheads="1"/>
          </p:cNvSpPr>
          <p:nvPr>
            <p:ph type="body" sz="half" idx="1"/>
          </p:nvPr>
        </p:nvSpPr>
        <p:spPr/>
        <p:txBody>
          <a:bodyPr/>
          <a:lstStyle/>
          <a:p>
            <a:pPr>
              <a:buFont typeface="Wingdings" pitchFamily="2" charset="2"/>
              <a:buNone/>
            </a:pPr>
            <a:r>
              <a:rPr lang="en-GB" sz="2400" b="1" dirty="0"/>
              <a:t>Working capital</a:t>
            </a:r>
            <a:r>
              <a:rPr lang="en-GB" sz="2400" dirty="0"/>
              <a:t>:</a:t>
            </a:r>
          </a:p>
          <a:p>
            <a:pPr>
              <a:buFont typeface="Wingdings" pitchFamily="2" charset="2"/>
              <a:buNone/>
            </a:pPr>
            <a:r>
              <a:rPr lang="en-GB" sz="2400" dirty="0"/>
              <a:t>Current assets</a:t>
            </a:r>
          </a:p>
          <a:p>
            <a:pPr>
              <a:buFont typeface="Wingdings" pitchFamily="2" charset="2"/>
              <a:buNone/>
            </a:pPr>
            <a:r>
              <a:rPr lang="en-GB" sz="2400" dirty="0"/>
              <a:t>Current liabilities</a:t>
            </a:r>
          </a:p>
          <a:p>
            <a:pPr>
              <a:buFont typeface="Wingdings" pitchFamily="2" charset="2"/>
              <a:buNone/>
            </a:pPr>
            <a:r>
              <a:rPr lang="en-GB" sz="2400" dirty="0"/>
              <a:t> </a:t>
            </a:r>
          </a:p>
          <a:p>
            <a:pPr>
              <a:buFont typeface="Wingdings" pitchFamily="2" charset="2"/>
              <a:buNone/>
            </a:pPr>
            <a:r>
              <a:rPr lang="en-GB" sz="2400" dirty="0"/>
              <a:t>500</a:t>
            </a:r>
          </a:p>
          <a:p>
            <a:pPr>
              <a:buFont typeface="Wingdings" pitchFamily="2" charset="2"/>
              <a:buNone/>
            </a:pPr>
            <a:r>
              <a:rPr lang="en-GB" sz="2400" dirty="0"/>
              <a:t>350</a:t>
            </a:r>
          </a:p>
          <a:p>
            <a:pPr>
              <a:buFont typeface="Wingdings" pitchFamily="2" charset="2"/>
              <a:buNone/>
            </a:pPr>
            <a:endParaRPr lang="en-GB" sz="2400" dirty="0"/>
          </a:p>
          <a:p>
            <a:pPr>
              <a:buFont typeface="Wingdings" pitchFamily="2" charset="2"/>
              <a:buNone/>
            </a:pPr>
            <a:r>
              <a:rPr lang="en-GB" sz="2400" b="1" dirty="0"/>
              <a:t>= 143%</a:t>
            </a:r>
          </a:p>
        </p:txBody>
      </p:sp>
      <p:sp>
        <p:nvSpPr>
          <p:cNvPr id="26628" name="Rectangle 4"/>
          <p:cNvSpPr>
            <a:spLocks noGrp="1" noChangeArrowheads="1"/>
          </p:cNvSpPr>
          <p:nvPr>
            <p:ph type="body" sz="half" idx="2"/>
          </p:nvPr>
        </p:nvSpPr>
        <p:spPr/>
        <p:txBody>
          <a:bodyPr/>
          <a:lstStyle/>
          <a:p>
            <a:pPr>
              <a:buFont typeface="Wingdings" pitchFamily="2" charset="2"/>
              <a:buNone/>
            </a:pPr>
            <a:r>
              <a:rPr lang="en-GB" sz="2400" b="1" dirty="0"/>
              <a:t>Acid test (quick):</a:t>
            </a:r>
          </a:p>
          <a:p>
            <a:pPr>
              <a:buFont typeface="Wingdings" pitchFamily="2" charset="2"/>
              <a:buNone/>
            </a:pPr>
            <a:r>
              <a:rPr lang="en-GB" sz="2400" dirty="0"/>
              <a:t>Current assets – Stock</a:t>
            </a:r>
          </a:p>
          <a:p>
            <a:pPr>
              <a:buFont typeface="Wingdings" pitchFamily="2" charset="2"/>
              <a:buNone/>
            </a:pPr>
            <a:r>
              <a:rPr lang="en-GB" sz="2400" dirty="0"/>
              <a:t>Current liabilities</a:t>
            </a:r>
          </a:p>
          <a:p>
            <a:pPr>
              <a:buFont typeface="Wingdings" pitchFamily="2" charset="2"/>
              <a:buNone/>
            </a:pPr>
            <a:endParaRPr lang="en-GB" sz="2400" dirty="0"/>
          </a:p>
          <a:p>
            <a:pPr>
              <a:buFont typeface="Wingdings" pitchFamily="2" charset="2"/>
              <a:buNone/>
            </a:pPr>
            <a:r>
              <a:rPr lang="en-GB" sz="2400" dirty="0"/>
              <a:t>500 – 200</a:t>
            </a:r>
          </a:p>
          <a:p>
            <a:pPr>
              <a:buFont typeface="Wingdings" pitchFamily="2" charset="2"/>
              <a:buNone/>
            </a:pPr>
            <a:r>
              <a:rPr lang="en-GB" sz="2400" dirty="0"/>
              <a:t>     350</a:t>
            </a:r>
          </a:p>
          <a:p>
            <a:pPr>
              <a:buFont typeface="Wingdings" pitchFamily="2" charset="2"/>
              <a:buNone/>
            </a:pPr>
            <a:endParaRPr lang="en-GB" sz="2400" b="1" dirty="0"/>
          </a:p>
          <a:p>
            <a:pPr>
              <a:buFont typeface="Wingdings" pitchFamily="2" charset="2"/>
              <a:buNone/>
            </a:pPr>
            <a:r>
              <a:rPr lang="en-GB" sz="2400" b="1" dirty="0"/>
              <a:t>= 86%</a:t>
            </a:r>
          </a:p>
        </p:txBody>
      </p:sp>
      <p:sp>
        <p:nvSpPr>
          <p:cNvPr id="26629" name="Line 5"/>
          <p:cNvSpPr>
            <a:spLocks noChangeShapeType="1"/>
          </p:cNvSpPr>
          <p:nvPr/>
        </p:nvSpPr>
        <p:spPr bwMode="auto">
          <a:xfrm>
            <a:off x="611560" y="2492896"/>
            <a:ext cx="1944687" cy="0"/>
          </a:xfrm>
          <a:prstGeom prst="line">
            <a:avLst/>
          </a:prstGeom>
          <a:noFill/>
          <a:ln w="9525">
            <a:solidFill>
              <a:schemeClr val="tx1"/>
            </a:solidFill>
            <a:round/>
            <a:headEnd/>
            <a:tailEnd/>
          </a:ln>
          <a:effectLst/>
        </p:spPr>
        <p:txBody>
          <a:bodyPr/>
          <a:lstStyle/>
          <a:p>
            <a:endParaRPr lang="en-AU"/>
          </a:p>
        </p:txBody>
      </p:sp>
      <p:sp>
        <p:nvSpPr>
          <p:cNvPr id="26630" name="Line 6"/>
          <p:cNvSpPr>
            <a:spLocks noChangeShapeType="1"/>
          </p:cNvSpPr>
          <p:nvPr/>
        </p:nvSpPr>
        <p:spPr bwMode="auto">
          <a:xfrm>
            <a:off x="611560" y="3789040"/>
            <a:ext cx="431800" cy="0"/>
          </a:xfrm>
          <a:prstGeom prst="line">
            <a:avLst/>
          </a:prstGeom>
          <a:noFill/>
          <a:ln w="9525">
            <a:solidFill>
              <a:schemeClr val="tx1"/>
            </a:solidFill>
            <a:round/>
            <a:headEnd/>
            <a:tailEnd/>
          </a:ln>
          <a:effectLst/>
        </p:spPr>
        <p:txBody>
          <a:bodyPr/>
          <a:lstStyle/>
          <a:p>
            <a:endParaRPr lang="en-AU"/>
          </a:p>
        </p:txBody>
      </p:sp>
      <p:sp>
        <p:nvSpPr>
          <p:cNvPr id="26631" name="Line 7"/>
          <p:cNvSpPr>
            <a:spLocks noChangeShapeType="1"/>
          </p:cNvSpPr>
          <p:nvPr/>
        </p:nvSpPr>
        <p:spPr bwMode="auto">
          <a:xfrm>
            <a:off x="4495800" y="2492896"/>
            <a:ext cx="3455988" cy="0"/>
          </a:xfrm>
          <a:prstGeom prst="line">
            <a:avLst/>
          </a:prstGeom>
          <a:noFill/>
          <a:ln w="9525">
            <a:solidFill>
              <a:schemeClr val="tx1"/>
            </a:solidFill>
            <a:round/>
            <a:headEnd/>
            <a:tailEnd/>
          </a:ln>
          <a:effectLst/>
        </p:spPr>
        <p:txBody>
          <a:bodyPr/>
          <a:lstStyle/>
          <a:p>
            <a:endParaRPr lang="en-AU" dirty="0"/>
          </a:p>
        </p:txBody>
      </p:sp>
      <p:sp>
        <p:nvSpPr>
          <p:cNvPr id="26632" name="Line 8"/>
          <p:cNvSpPr>
            <a:spLocks noChangeShapeType="1"/>
          </p:cNvSpPr>
          <p:nvPr/>
        </p:nvSpPr>
        <p:spPr bwMode="auto">
          <a:xfrm>
            <a:off x="4788024" y="3789040"/>
            <a:ext cx="1296988" cy="0"/>
          </a:xfrm>
          <a:prstGeom prst="line">
            <a:avLst/>
          </a:prstGeom>
          <a:noFill/>
          <a:ln w="9525">
            <a:solidFill>
              <a:schemeClr val="tx1"/>
            </a:solidFill>
            <a:round/>
            <a:headEnd/>
            <a:tailEnd/>
          </a:ln>
          <a:effectLst/>
        </p:spPr>
        <p:txBody>
          <a:bodyPr/>
          <a:lstStyle/>
          <a:p>
            <a:endParaRPr lang="en-AU"/>
          </a:p>
        </p:txBody>
      </p:sp>
      <p:sp>
        <p:nvSpPr>
          <p:cNvPr id="11" name="Slide Number Placeholder 5"/>
          <p:cNvSpPr>
            <a:spLocks noGrp="1"/>
          </p:cNvSpPr>
          <p:nvPr>
            <p:ph type="sldNum" sz="quarter" idx="12"/>
          </p:nvPr>
        </p:nvSpPr>
        <p:spPr>
          <a:xfrm>
            <a:off x="6553200" y="6356351"/>
            <a:ext cx="2133600" cy="365125"/>
          </a:xfrm>
        </p:spPr>
        <p:txBody>
          <a:bodyPr/>
          <a:lstStyle/>
          <a:p>
            <a:fld id="{082AA575-3A2F-47FF-843C-F9856FBBA3EC}" type="slidenum">
              <a:rPr lang="en-US" smtClean="0"/>
              <a:pPr/>
              <a:t>6</a:t>
            </a:fld>
            <a:endParaRPr lang="en-US" dirty="0"/>
          </a:p>
        </p:txBody>
      </p:sp>
    </p:spTree>
    <p:extLst>
      <p:ext uri="{BB962C8B-B14F-4D97-AF65-F5344CB8AC3E}">
        <p14:creationId xmlns:p14="http://schemas.microsoft.com/office/powerpoint/2010/main" val="3976145548"/>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1746" name="Rectangle 2"/>
          <p:cNvSpPr>
            <a:spLocks noGrp="1" noChangeArrowheads="1"/>
          </p:cNvSpPr>
          <p:nvPr>
            <p:ph type="title"/>
          </p:nvPr>
        </p:nvSpPr>
        <p:spPr/>
        <p:txBody>
          <a:bodyPr/>
          <a:lstStyle/>
          <a:p>
            <a:r>
              <a:rPr lang="en-GB" sz="4000" b="1" dirty="0"/>
              <a:t>Liquidity ratios - 2</a:t>
            </a:r>
          </a:p>
        </p:txBody>
      </p:sp>
      <p:sp>
        <p:nvSpPr>
          <p:cNvPr id="31747" name="Rectangle 3"/>
          <p:cNvSpPr>
            <a:spLocks noGrp="1" noChangeArrowheads="1"/>
          </p:cNvSpPr>
          <p:nvPr>
            <p:ph type="body" sz="half" idx="1"/>
          </p:nvPr>
        </p:nvSpPr>
        <p:spPr>
          <a:xfrm>
            <a:off x="107505" y="1598066"/>
            <a:ext cx="4176464" cy="4525963"/>
          </a:xfrm>
        </p:spPr>
        <p:txBody>
          <a:bodyPr/>
          <a:lstStyle/>
          <a:p>
            <a:pPr>
              <a:buFont typeface="Wingdings" pitchFamily="2" charset="2"/>
              <a:buNone/>
            </a:pPr>
            <a:r>
              <a:rPr lang="en-GB" sz="2400" b="1" u="sng" dirty="0"/>
              <a:t>Debtor Days:</a:t>
            </a:r>
          </a:p>
          <a:p>
            <a:pPr>
              <a:buFont typeface="Wingdings" pitchFamily="2" charset="2"/>
              <a:buNone/>
            </a:pPr>
            <a:r>
              <a:rPr lang="en-GB" sz="2400" dirty="0"/>
              <a:t>Sales £2 million</a:t>
            </a:r>
          </a:p>
          <a:p>
            <a:pPr>
              <a:buFont typeface="Wingdings" pitchFamily="2" charset="2"/>
              <a:buNone/>
            </a:pPr>
            <a:r>
              <a:rPr lang="en-GB" sz="2400" dirty="0"/>
              <a:t>Debtors £300,000</a:t>
            </a:r>
          </a:p>
          <a:p>
            <a:pPr>
              <a:buFont typeface="Wingdings" pitchFamily="2" charset="2"/>
              <a:buNone/>
            </a:pPr>
            <a:endParaRPr lang="en-GB" sz="2400" dirty="0"/>
          </a:p>
          <a:p>
            <a:pPr>
              <a:buFont typeface="Wingdings" pitchFamily="2" charset="2"/>
              <a:buNone/>
            </a:pPr>
            <a:r>
              <a:rPr lang="en-GB" sz="2400" dirty="0"/>
              <a:t>            Debtors x 365</a:t>
            </a:r>
          </a:p>
          <a:p>
            <a:pPr algn="ctr">
              <a:buFont typeface="Wingdings" pitchFamily="2" charset="2"/>
              <a:buNone/>
            </a:pPr>
            <a:r>
              <a:rPr lang="en-GB" sz="2400" dirty="0"/>
              <a:t>Total Sales</a:t>
            </a:r>
          </a:p>
          <a:p>
            <a:pPr>
              <a:buFont typeface="Wingdings" pitchFamily="2" charset="2"/>
              <a:buNone/>
            </a:pPr>
            <a:endParaRPr lang="en-GB" sz="2400" dirty="0"/>
          </a:p>
          <a:p>
            <a:pPr>
              <a:buFont typeface="Wingdings" pitchFamily="2" charset="2"/>
              <a:buNone/>
            </a:pPr>
            <a:r>
              <a:rPr lang="en-GB" sz="2400" dirty="0"/>
              <a:t>= £300,000 x 365 / £2million</a:t>
            </a:r>
          </a:p>
          <a:p>
            <a:pPr>
              <a:buFont typeface="Wingdings" pitchFamily="2" charset="2"/>
              <a:buNone/>
            </a:pPr>
            <a:endParaRPr lang="en-GB" sz="2400" dirty="0"/>
          </a:p>
          <a:p>
            <a:pPr>
              <a:buFont typeface="Wingdings" pitchFamily="2" charset="2"/>
              <a:buNone/>
            </a:pPr>
            <a:r>
              <a:rPr lang="en-GB" sz="2400" dirty="0"/>
              <a:t>= </a:t>
            </a:r>
            <a:r>
              <a:rPr lang="en-GB" sz="2400" b="1" dirty="0"/>
              <a:t>55 Days</a:t>
            </a:r>
          </a:p>
        </p:txBody>
      </p:sp>
      <p:sp>
        <p:nvSpPr>
          <p:cNvPr id="31748" name="Rectangle 4"/>
          <p:cNvSpPr>
            <a:spLocks noGrp="1" noChangeArrowheads="1"/>
          </p:cNvSpPr>
          <p:nvPr>
            <p:ph type="body" sz="half" idx="2"/>
          </p:nvPr>
        </p:nvSpPr>
        <p:spPr>
          <a:xfrm>
            <a:off x="4716016" y="1598066"/>
            <a:ext cx="4427984" cy="4985296"/>
          </a:xfrm>
        </p:spPr>
        <p:txBody>
          <a:bodyPr/>
          <a:lstStyle/>
          <a:p>
            <a:pPr>
              <a:buFont typeface="Wingdings" pitchFamily="2" charset="2"/>
              <a:buNone/>
            </a:pPr>
            <a:r>
              <a:rPr lang="en-GB" sz="2400" b="1" u="sng" dirty="0"/>
              <a:t>Stock Days</a:t>
            </a:r>
            <a:r>
              <a:rPr lang="en-GB" sz="2400" b="1" dirty="0"/>
              <a:t>:</a:t>
            </a:r>
          </a:p>
          <a:p>
            <a:pPr>
              <a:buFont typeface="Wingdings" pitchFamily="2" charset="2"/>
              <a:buNone/>
            </a:pPr>
            <a:r>
              <a:rPr lang="en-GB" sz="2400" dirty="0"/>
              <a:t>Cost of sales £1.5 million</a:t>
            </a:r>
          </a:p>
          <a:p>
            <a:pPr>
              <a:buFont typeface="Wingdings" pitchFamily="2" charset="2"/>
              <a:buNone/>
            </a:pPr>
            <a:r>
              <a:rPr lang="en-GB" sz="2400" dirty="0"/>
              <a:t>Stock £200,000</a:t>
            </a:r>
          </a:p>
          <a:p>
            <a:pPr>
              <a:buFont typeface="Wingdings" pitchFamily="2" charset="2"/>
              <a:buNone/>
            </a:pPr>
            <a:endParaRPr lang="en-GB" sz="2400" dirty="0"/>
          </a:p>
          <a:p>
            <a:pPr algn="ctr">
              <a:buFont typeface="Wingdings" pitchFamily="2" charset="2"/>
              <a:buNone/>
            </a:pPr>
            <a:r>
              <a:rPr lang="en-GB" sz="2400" dirty="0"/>
              <a:t>Stock x 365</a:t>
            </a:r>
          </a:p>
          <a:p>
            <a:pPr algn="ctr">
              <a:buFont typeface="Wingdings" pitchFamily="2" charset="2"/>
              <a:buNone/>
            </a:pPr>
            <a:r>
              <a:rPr lang="en-GB" sz="2400" dirty="0"/>
              <a:t>Cost of Sales</a:t>
            </a:r>
          </a:p>
          <a:p>
            <a:pPr>
              <a:buFont typeface="Wingdings" pitchFamily="2" charset="2"/>
              <a:buNone/>
            </a:pPr>
            <a:endParaRPr lang="en-GB" sz="2400" dirty="0"/>
          </a:p>
          <a:p>
            <a:pPr>
              <a:buFont typeface="Wingdings" pitchFamily="2" charset="2"/>
              <a:buNone/>
            </a:pPr>
            <a:r>
              <a:rPr lang="en-GB" sz="2400" dirty="0"/>
              <a:t>= £200,000 x 365 / 1.5million</a:t>
            </a:r>
          </a:p>
          <a:p>
            <a:pPr>
              <a:buFont typeface="Wingdings" pitchFamily="2" charset="2"/>
              <a:buNone/>
            </a:pPr>
            <a:r>
              <a:rPr lang="en-GB" sz="2400" dirty="0"/>
              <a:t> </a:t>
            </a:r>
          </a:p>
          <a:p>
            <a:pPr>
              <a:buFont typeface="Wingdings" pitchFamily="2" charset="2"/>
              <a:buNone/>
            </a:pPr>
            <a:r>
              <a:rPr lang="en-GB" sz="2400" dirty="0"/>
              <a:t>= </a:t>
            </a:r>
            <a:r>
              <a:rPr lang="en-GB" sz="2400" b="1" dirty="0"/>
              <a:t>49 Days</a:t>
            </a:r>
          </a:p>
          <a:p>
            <a:pPr>
              <a:buFont typeface="Wingdings" pitchFamily="2" charset="2"/>
              <a:buNone/>
            </a:pPr>
            <a:endParaRPr lang="en-GB" sz="2400" dirty="0"/>
          </a:p>
        </p:txBody>
      </p:sp>
      <p:sp>
        <p:nvSpPr>
          <p:cNvPr id="31749" name="Line 5"/>
          <p:cNvSpPr>
            <a:spLocks noChangeShapeType="1"/>
          </p:cNvSpPr>
          <p:nvPr/>
        </p:nvSpPr>
        <p:spPr bwMode="auto">
          <a:xfrm>
            <a:off x="1403648" y="3861048"/>
            <a:ext cx="1872208" cy="0"/>
          </a:xfrm>
          <a:prstGeom prst="line">
            <a:avLst/>
          </a:prstGeom>
          <a:noFill/>
          <a:ln w="9525">
            <a:solidFill>
              <a:schemeClr val="tx1"/>
            </a:solidFill>
            <a:round/>
            <a:headEnd/>
            <a:tailEnd/>
          </a:ln>
          <a:effectLst/>
        </p:spPr>
        <p:txBody>
          <a:bodyPr/>
          <a:lstStyle/>
          <a:p>
            <a:endParaRPr lang="en-AU"/>
          </a:p>
        </p:txBody>
      </p:sp>
      <p:sp>
        <p:nvSpPr>
          <p:cNvPr id="31750" name="Line 6"/>
          <p:cNvSpPr>
            <a:spLocks noChangeShapeType="1"/>
          </p:cNvSpPr>
          <p:nvPr/>
        </p:nvSpPr>
        <p:spPr bwMode="auto">
          <a:xfrm>
            <a:off x="6012160" y="4221088"/>
            <a:ext cx="1657350" cy="0"/>
          </a:xfrm>
          <a:prstGeom prst="line">
            <a:avLst/>
          </a:prstGeom>
          <a:noFill/>
          <a:ln w="9525">
            <a:solidFill>
              <a:schemeClr val="tx1"/>
            </a:solidFill>
            <a:round/>
            <a:headEnd/>
            <a:tailEnd/>
          </a:ln>
          <a:effectLst/>
        </p:spPr>
        <p:txBody>
          <a:bodyPr/>
          <a:lstStyle/>
          <a:p>
            <a:endParaRPr lang="en-AU"/>
          </a:p>
        </p:txBody>
      </p:sp>
      <p:sp>
        <p:nvSpPr>
          <p:cNvPr id="9" name="Slide Number Placeholder 5"/>
          <p:cNvSpPr>
            <a:spLocks noGrp="1"/>
          </p:cNvSpPr>
          <p:nvPr>
            <p:ph type="sldNum" sz="quarter" idx="12"/>
          </p:nvPr>
        </p:nvSpPr>
        <p:spPr>
          <a:xfrm>
            <a:off x="6553200" y="6356351"/>
            <a:ext cx="2133600" cy="365125"/>
          </a:xfrm>
        </p:spPr>
        <p:txBody>
          <a:bodyPr/>
          <a:lstStyle/>
          <a:p>
            <a:fld id="{082AA575-3A2F-47FF-843C-F9856FBBA3EC}" type="slidenum">
              <a:rPr lang="en-US" smtClean="0"/>
              <a:pPr/>
              <a:t>7</a:t>
            </a:fld>
            <a:endParaRPr lang="en-US" dirty="0"/>
          </a:p>
        </p:txBody>
      </p:sp>
    </p:spTree>
    <p:extLst>
      <p:ext uri="{BB962C8B-B14F-4D97-AF65-F5344CB8AC3E}">
        <p14:creationId xmlns:p14="http://schemas.microsoft.com/office/powerpoint/2010/main" val="1525655618"/>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z="4000" b="1" dirty="0"/>
              <a:t>Liquidity ratios - 3</a:t>
            </a:r>
            <a:endParaRPr lang="en-US" sz="4000" b="1" dirty="0"/>
          </a:p>
        </p:txBody>
      </p:sp>
      <p:sp>
        <p:nvSpPr>
          <p:cNvPr id="3" name="Content Placeholder 2"/>
          <p:cNvSpPr>
            <a:spLocks noGrp="1"/>
          </p:cNvSpPr>
          <p:nvPr>
            <p:ph sz="half" idx="1"/>
          </p:nvPr>
        </p:nvSpPr>
        <p:spPr>
          <a:xfrm>
            <a:off x="1286272" y="1417638"/>
            <a:ext cx="6598096" cy="4938713"/>
          </a:xfrm>
        </p:spPr>
        <p:txBody>
          <a:bodyPr>
            <a:normAutofit fontScale="92500" lnSpcReduction="10000"/>
          </a:bodyPr>
          <a:lstStyle/>
          <a:p>
            <a:pPr>
              <a:buFont typeface="Wingdings" pitchFamily="2" charset="2"/>
              <a:buNone/>
            </a:pPr>
            <a:r>
              <a:rPr lang="en-GB" b="1" u="sng" dirty="0"/>
              <a:t>Creditor Days</a:t>
            </a:r>
            <a:r>
              <a:rPr lang="en-GB" u="sng" dirty="0"/>
              <a:t>:</a:t>
            </a:r>
          </a:p>
          <a:p>
            <a:pPr>
              <a:buFont typeface="Wingdings" pitchFamily="2" charset="2"/>
              <a:buNone/>
            </a:pPr>
            <a:r>
              <a:rPr lang="en-GB" dirty="0"/>
              <a:t>Cost of Sales £1.5 million</a:t>
            </a:r>
          </a:p>
          <a:p>
            <a:pPr>
              <a:buFont typeface="Wingdings" pitchFamily="2" charset="2"/>
              <a:buNone/>
            </a:pPr>
            <a:r>
              <a:rPr lang="en-GB" dirty="0"/>
              <a:t>Trade Creditors £300,000</a:t>
            </a:r>
          </a:p>
          <a:p>
            <a:pPr algn="ctr">
              <a:buFont typeface="Wingdings" pitchFamily="2" charset="2"/>
              <a:buNone/>
            </a:pPr>
            <a:endParaRPr lang="en-GB" dirty="0"/>
          </a:p>
          <a:p>
            <a:pPr algn="ctr">
              <a:buFont typeface="Wingdings" pitchFamily="2" charset="2"/>
              <a:buNone/>
            </a:pPr>
            <a:r>
              <a:rPr lang="en-GB" dirty="0"/>
              <a:t>Trade Creditors x 365</a:t>
            </a:r>
          </a:p>
          <a:p>
            <a:pPr algn="ctr">
              <a:buFont typeface="Wingdings" pitchFamily="2" charset="2"/>
              <a:buNone/>
            </a:pPr>
            <a:r>
              <a:rPr lang="en-GB" dirty="0"/>
              <a:t>Cost of Sales</a:t>
            </a:r>
          </a:p>
          <a:p>
            <a:pPr>
              <a:buFont typeface="Wingdings" pitchFamily="2" charset="2"/>
              <a:buNone/>
            </a:pPr>
            <a:endParaRPr lang="en-GB" dirty="0"/>
          </a:p>
          <a:p>
            <a:pPr>
              <a:buFont typeface="Wingdings" pitchFamily="2" charset="2"/>
              <a:buNone/>
            </a:pPr>
            <a:r>
              <a:rPr lang="en-GB" dirty="0"/>
              <a:t>= £300,000 x 365/£1.5million </a:t>
            </a:r>
          </a:p>
          <a:p>
            <a:pPr>
              <a:buFont typeface="Wingdings" pitchFamily="2" charset="2"/>
              <a:buNone/>
            </a:pPr>
            <a:endParaRPr lang="en-GB" b="1" dirty="0"/>
          </a:p>
          <a:p>
            <a:pPr>
              <a:buFont typeface="Wingdings" pitchFamily="2" charset="2"/>
              <a:buNone/>
            </a:pPr>
            <a:r>
              <a:rPr lang="en-GB" b="1" dirty="0"/>
              <a:t>= 73 Days</a:t>
            </a:r>
          </a:p>
          <a:p>
            <a:pPr>
              <a:buFont typeface="Wingdings" pitchFamily="2" charset="2"/>
              <a:buNone/>
            </a:pPr>
            <a:r>
              <a:rPr lang="en-GB" sz="900" b="1" dirty="0"/>
              <a:t>  </a:t>
            </a:r>
          </a:p>
          <a:p>
            <a:pPr algn="r">
              <a:buFont typeface="Wingdings" pitchFamily="2" charset="2"/>
              <a:buNone/>
            </a:pPr>
            <a:r>
              <a:rPr lang="en-GB" sz="2200" b="1" dirty="0">
                <a:solidFill>
                  <a:srgbClr val="FF0000"/>
                </a:solidFill>
              </a:rPr>
              <a:t>Then attempt Tangiers Ltd exercise</a:t>
            </a:r>
          </a:p>
          <a:p>
            <a:endParaRPr lang="en-US" dirty="0"/>
          </a:p>
        </p:txBody>
      </p:sp>
      <p:cxnSp>
        <p:nvCxnSpPr>
          <p:cNvPr id="9" name="Straight Connector 8"/>
          <p:cNvCxnSpPr/>
          <p:nvPr/>
        </p:nvCxnSpPr>
        <p:spPr>
          <a:xfrm>
            <a:off x="2915816" y="3573016"/>
            <a:ext cx="3024336" cy="0"/>
          </a:xfrm>
          <a:prstGeom prst="line">
            <a:avLst/>
          </a:prstGeom>
        </p:spPr>
        <p:style>
          <a:lnRef idx="2">
            <a:schemeClr val="accent1"/>
          </a:lnRef>
          <a:fillRef idx="0">
            <a:schemeClr val="accent1"/>
          </a:fillRef>
          <a:effectRef idx="1">
            <a:schemeClr val="accent1"/>
          </a:effectRef>
          <a:fontRef idx="minor">
            <a:schemeClr val="tx1"/>
          </a:fontRef>
        </p:style>
      </p:cxnSp>
      <p:sp>
        <p:nvSpPr>
          <p:cNvPr id="13" name="Slide Number Placeholder 5"/>
          <p:cNvSpPr>
            <a:spLocks noGrp="1"/>
          </p:cNvSpPr>
          <p:nvPr>
            <p:ph type="sldNum" sz="quarter" idx="12"/>
          </p:nvPr>
        </p:nvSpPr>
        <p:spPr>
          <a:xfrm>
            <a:off x="6553200" y="6356351"/>
            <a:ext cx="2133600" cy="365125"/>
          </a:xfrm>
        </p:spPr>
        <p:txBody>
          <a:bodyPr/>
          <a:lstStyle/>
          <a:p>
            <a:fld id="{082AA575-3A2F-47FF-843C-F9856FBBA3EC}" type="slidenum">
              <a:rPr lang="en-US" smtClean="0"/>
              <a:pPr/>
              <a:t>8</a:t>
            </a:fld>
            <a:endParaRPr lang="en-US" dirty="0"/>
          </a:p>
        </p:txBody>
      </p:sp>
    </p:spTree>
    <p:extLst>
      <p:ext uri="{BB962C8B-B14F-4D97-AF65-F5344CB8AC3E}">
        <p14:creationId xmlns:p14="http://schemas.microsoft.com/office/powerpoint/2010/main" val="3841938385"/>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7346" name="Text Box 2"/>
          <p:cNvSpPr txBox="1">
            <a:spLocks noChangeArrowheads="1"/>
          </p:cNvSpPr>
          <p:nvPr/>
        </p:nvSpPr>
        <p:spPr bwMode="auto">
          <a:xfrm>
            <a:off x="827088" y="620713"/>
            <a:ext cx="7705725" cy="366712"/>
          </a:xfrm>
          <a:prstGeom prst="rect">
            <a:avLst/>
          </a:prstGeom>
          <a:noFill/>
          <a:ln w="9525">
            <a:noFill/>
            <a:miter lim="800000"/>
            <a:headEnd/>
            <a:tailEnd/>
          </a:ln>
          <a:effectLst/>
        </p:spPr>
        <p:txBody>
          <a:bodyPr>
            <a:spAutoFit/>
          </a:bodyPr>
          <a:lstStyle/>
          <a:p>
            <a:pPr>
              <a:spcBef>
                <a:spcPct val="50000"/>
              </a:spcBef>
            </a:pPr>
            <a:endParaRPr lang="en-US"/>
          </a:p>
        </p:txBody>
      </p:sp>
      <p:sp>
        <p:nvSpPr>
          <p:cNvPr id="57348" name="Rectangle 4"/>
          <p:cNvSpPr>
            <a:spLocks noGrp="1" noChangeArrowheads="1"/>
          </p:cNvSpPr>
          <p:nvPr>
            <p:ph type="title"/>
          </p:nvPr>
        </p:nvSpPr>
        <p:spPr>
          <a:xfrm>
            <a:off x="457200" y="476250"/>
            <a:ext cx="8229600" cy="431800"/>
          </a:xfrm>
        </p:spPr>
        <p:txBody>
          <a:bodyPr/>
          <a:lstStyle/>
          <a:p>
            <a:pPr>
              <a:lnSpc>
                <a:spcPct val="80000"/>
              </a:lnSpc>
            </a:pPr>
            <a:r>
              <a:rPr lang="en-GB" sz="3600" b="1" u="sng" dirty="0"/>
              <a:t>Debtor Management</a:t>
            </a:r>
          </a:p>
        </p:txBody>
      </p:sp>
      <p:sp>
        <p:nvSpPr>
          <p:cNvPr id="57349" name="Rectangle 5"/>
          <p:cNvSpPr>
            <a:spLocks noGrp="1" noChangeArrowheads="1"/>
          </p:cNvSpPr>
          <p:nvPr>
            <p:ph type="body" idx="1"/>
          </p:nvPr>
        </p:nvSpPr>
        <p:spPr>
          <a:xfrm>
            <a:off x="251520" y="1124743"/>
            <a:ext cx="8712968" cy="5596731"/>
          </a:xfrm>
        </p:spPr>
        <p:txBody>
          <a:bodyPr/>
          <a:lstStyle/>
          <a:p>
            <a:pPr algn="ctr">
              <a:lnSpc>
                <a:spcPct val="80000"/>
              </a:lnSpc>
              <a:buFontTx/>
              <a:buNone/>
            </a:pPr>
            <a:endParaRPr lang="en-GB" sz="1400" b="1" u="sng" dirty="0"/>
          </a:p>
          <a:p>
            <a:pPr algn="ctr">
              <a:lnSpc>
                <a:spcPct val="80000"/>
              </a:lnSpc>
              <a:buFontTx/>
              <a:buNone/>
            </a:pPr>
            <a:r>
              <a:rPr lang="en-GB" sz="1800" i="1" u="sng" dirty="0"/>
              <a:t>Trade Debtors are those that owe money to the business (e.g. customers)</a:t>
            </a:r>
          </a:p>
          <a:p>
            <a:pPr algn="ctr">
              <a:lnSpc>
                <a:spcPct val="80000"/>
              </a:lnSpc>
              <a:buFontTx/>
              <a:buNone/>
            </a:pPr>
            <a:endParaRPr lang="en-GB" sz="1800" b="1" i="1" u="sng" dirty="0"/>
          </a:p>
          <a:p>
            <a:r>
              <a:rPr lang="en-GB" sz="2000" b="1" dirty="0"/>
              <a:t>Good debtor control </a:t>
            </a:r>
            <a:r>
              <a:rPr lang="en-GB" sz="2000" dirty="0"/>
              <a:t>involves selecting customers who are credit worthy &amp; applying diligent account management</a:t>
            </a:r>
          </a:p>
          <a:p>
            <a:pPr marL="0" indent="0">
              <a:buNone/>
            </a:pPr>
            <a:r>
              <a:rPr lang="en-GB" sz="2000" b="1" dirty="0"/>
              <a:t>   </a:t>
            </a:r>
          </a:p>
          <a:p>
            <a:r>
              <a:rPr lang="en-GB" sz="2000" b="1" dirty="0"/>
              <a:t>How can a business improve debtor control?</a:t>
            </a:r>
          </a:p>
          <a:p>
            <a:pPr lvl="1"/>
            <a:r>
              <a:rPr lang="en-GB" sz="2000" dirty="0"/>
              <a:t>Perform credit screening</a:t>
            </a:r>
          </a:p>
          <a:p>
            <a:pPr lvl="1"/>
            <a:r>
              <a:rPr lang="en-GB" sz="2000" dirty="0"/>
              <a:t>Set credit limits</a:t>
            </a:r>
          </a:p>
          <a:p>
            <a:pPr lvl="1"/>
            <a:r>
              <a:rPr lang="en-GB" sz="2000" dirty="0"/>
              <a:t>Outline clear conditions of sale</a:t>
            </a:r>
          </a:p>
          <a:p>
            <a:pPr lvl="1"/>
            <a:r>
              <a:rPr lang="en-GB" sz="2000" dirty="0"/>
              <a:t>Ask for regular statements to show continued credit worthiness</a:t>
            </a:r>
          </a:p>
          <a:p>
            <a:pPr lvl="1"/>
            <a:r>
              <a:rPr lang="en-GB" sz="2000" dirty="0"/>
              <a:t>Use Aged Debtor Analysis – monitor payment history timelines for signs of potential problems</a:t>
            </a:r>
          </a:p>
          <a:p>
            <a:pPr lvl="1"/>
            <a:r>
              <a:rPr lang="en-GB" sz="2000" dirty="0"/>
              <a:t>Expedite procedures for tackling delayed payment rapidly</a:t>
            </a:r>
          </a:p>
          <a:p>
            <a:pPr lvl="1"/>
            <a:r>
              <a:rPr lang="en-GB" sz="2000" dirty="0"/>
              <a:t>Consider debt factoring</a:t>
            </a:r>
          </a:p>
          <a:p>
            <a:pPr algn="ctr">
              <a:lnSpc>
                <a:spcPct val="80000"/>
              </a:lnSpc>
              <a:buFontTx/>
              <a:buNone/>
            </a:pPr>
            <a:endParaRPr lang="en-GB" sz="2000" b="1" dirty="0"/>
          </a:p>
        </p:txBody>
      </p:sp>
      <p:sp>
        <p:nvSpPr>
          <p:cNvPr id="6" name="Slide Number Placeholder 5"/>
          <p:cNvSpPr>
            <a:spLocks noGrp="1"/>
          </p:cNvSpPr>
          <p:nvPr>
            <p:ph type="sldNum" sz="quarter" idx="12"/>
          </p:nvPr>
        </p:nvSpPr>
        <p:spPr/>
        <p:txBody>
          <a:bodyPr/>
          <a:lstStyle/>
          <a:p>
            <a:fld id="{8205CE8C-92F6-477A-B47F-3EDE6EB923A9}" type="slidenum">
              <a:rPr lang="en-GB" smtClean="0"/>
              <a:pPr/>
              <a:t>9</a:t>
            </a:fld>
            <a:endParaRPr lang="en-GB"/>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57349">
                                            <p:txEl>
                                              <p:pRg st="6" end="6"/>
                                            </p:txEl>
                                          </p:spTgt>
                                        </p:tgtEl>
                                        <p:attrNameLst>
                                          <p:attrName>style.visibility</p:attrName>
                                        </p:attrNameLst>
                                      </p:cBhvr>
                                      <p:to>
                                        <p:strVal val="visible"/>
                                      </p:to>
                                    </p:set>
                                    <p:anim calcmode="lin" valueType="num">
                                      <p:cBhvr additive="base">
                                        <p:cTn id="7" dur="500" fill="hold"/>
                                        <p:tgtEl>
                                          <p:spTgt spid="57349">
                                            <p:txEl>
                                              <p:pRg st="6" end="6"/>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57349">
                                            <p:txEl>
                                              <p:pRg st="6" end="6"/>
                                            </p:txEl>
                                          </p:spTgt>
                                        </p:tgtEl>
                                        <p:attrNameLst>
                                          <p:attrName>ppt_y</p:attrName>
                                        </p:attrNameLst>
                                      </p:cBhvr>
                                      <p:tavLst>
                                        <p:tav tm="0">
                                          <p:val>
                                            <p:strVal val="1+#ppt_h/2"/>
                                          </p:val>
                                        </p:tav>
                                        <p:tav tm="100000">
                                          <p:val>
                                            <p:strVal val="#ppt_y"/>
                                          </p:val>
                                        </p:tav>
                                      </p:tavLst>
                                    </p:anim>
                                  </p:childTnLst>
                                </p:cTn>
                              </p:par>
                              <p:par>
                                <p:cTn id="9" presetID="2" presetClass="entr" presetSubtype="4" fill="hold" nodeType="withEffect">
                                  <p:stCondLst>
                                    <p:cond delay="0"/>
                                  </p:stCondLst>
                                  <p:childTnLst>
                                    <p:set>
                                      <p:cBhvr>
                                        <p:cTn id="10" dur="1" fill="hold">
                                          <p:stCondLst>
                                            <p:cond delay="0"/>
                                          </p:stCondLst>
                                        </p:cTn>
                                        <p:tgtEl>
                                          <p:spTgt spid="57349">
                                            <p:txEl>
                                              <p:pRg st="7" end="7"/>
                                            </p:txEl>
                                          </p:spTgt>
                                        </p:tgtEl>
                                        <p:attrNameLst>
                                          <p:attrName>style.visibility</p:attrName>
                                        </p:attrNameLst>
                                      </p:cBhvr>
                                      <p:to>
                                        <p:strVal val="visible"/>
                                      </p:to>
                                    </p:set>
                                    <p:anim calcmode="lin" valueType="num">
                                      <p:cBhvr additive="base">
                                        <p:cTn id="11" dur="500" fill="hold"/>
                                        <p:tgtEl>
                                          <p:spTgt spid="57349">
                                            <p:txEl>
                                              <p:pRg st="7" end="7"/>
                                            </p:txEl>
                                          </p:spTgt>
                                        </p:tgtEl>
                                        <p:attrNameLst>
                                          <p:attrName>ppt_x</p:attrName>
                                        </p:attrNameLst>
                                      </p:cBhvr>
                                      <p:tavLst>
                                        <p:tav tm="0">
                                          <p:val>
                                            <p:strVal val="#ppt_x"/>
                                          </p:val>
                                        </p:tav>
                                        <p:tav tm="100000">
                                          <p:val>
                                            <p:strVal val="#ppt_x"/>
                                          </p:val>
                                        </p:tav>
                                      </p:tavLst>
                                    </p:anim>
                                    <p:anim calcmode="lin" valueType="num">
                                      <p:cBhvr additive="base">
                                        <p:cTn id="12" dur="500" fill="hold"/>
                                        <p:tgtEl>
                                          <p:spTgt spid="57349">
                                            <p:txEl>
                                              <p:pRg st="7" end="7"/>
                                            </p:txEl>
                                          </p:spTgt>
                                        </p:tgtEl>
                                        <p:attrNameLst>
                                          <p:attrName>ppt_y</p:attrName>
                                        </p:attrNameLst>
                                      </p:cBhvr>
                                      <p:tavLst>
                                        <p:tav tm="0">
                                          <p:val>
                                            <p:strVal val="1+#ppt_h/2"/>
                                          </p:val>
                                        </p:tav>
                                        <p:tav tm="100000">
                                          <p:val>
                                            <p:strVal val="#ppt_y"/>
                                          </p:val>
                                        </p:tav>
                                      </p:tavLst>
                                    </p:anim>
                                  </p:childTnLst>
                                </p:cTn>
                              </p:par>
                              <p:par>
                                <p:cTn id="13" presetID="2" presetClass="entr" presetSubtype="4" fill="hold" nodeType="withEffect">
                                  <p:stCondLst>
                                    <p:cond delay="0"/>
                                  </p:stCondLst>
                                  <p:childTnLst>
                                    <p:set>
                                      <p:cBhvr>
                                        <p:cTn id="14" dur="1" fill="hold">
                                          <p:stCondLst>
                                            <p:cond delay="0"/>
                                          </p:stCondLst>
                                        </p:cTn>
                                        <p:tgtEl>
                                          <p:spTgt spid="57349">
                                            <p:txEl>
                                              <p:pRg st="8" end="8"/>
                                            </p:txEl>
                                          </p:spTgt>
                                        </p:tgtEl>
                                        <p:attrNameLst>
                                          <p:attrName>style.visibility</p:attrName>
                                        </p:attrNameLst>
                                      </p:cBhvr>
                                      <p:to>
                                        <p:strVal val="visible"/>
                                      </p:to>
                                    </p:set>
                                    <p:anim calcmode="lin" valueType="num">
                                      <p:cBhvr additive="base">
                                        <p:cTn id="15" dur="500" fill="hold"/>
                                        <p:tgtEl>
                                          <p:spTgt spid="57349">
                                            <p:txEl>
                                              <p:pRg st="8" end="8"/>
                                            </p:txEl>
                                          </p:spTgt>
                                        </p:tgtEl>
                                        <p:attrNameLst>
                                          <p:attrName>ppt_x</p:attrName>
                                        </p:attrNameLst>
                                      </p:cBhvr>
                                      <p:tavLst>
                                        <p:tav tm="0">
                                          <p:val>
                                            <p:strVal val="#ppt_x"/>
                                          </p:val>
                                        </p:tav>
                                        <p:tav tm="100000">
                                          <p:val>
                                            <p:strVal val="#ppt_x"/>
                                          </p:val>
                                        </p:tav>
                                      </p:tavLst>
                                    </p:anim>
                                    <p:anim calcmode="lin" valueType="num">
                                      <p:cBhvr additive="base">
                                        <p:cTn id="16" dur="500" fill="hold"/>
                                        <p:tgtEl>
                                          <p:spTgt spid="57349">
                                            <p:txEl>
                                              <p:pRg st="8" end="8"/>
                                            </p:txEl>
                                          </p:spTgt>
                                        </p:tgtEl>
                                        <p:attrNameLst>
                                          <p:attrName>ppt_y</p:attrName>
                                        </p:attrNameLst>
                                      </p:cBhvr>
                                      <p:tavLst>
                                        <p:tav tm="0">
                                          <p:val>
                                            <p:strVal val="1+#ppt_h/2"/>
                                          </p:val>
                                        </p:tav>
                                        <p:tav tm="100000">
                                          <p:val>
                                            <p:strVal val="#ppt_y"/>
                                          </p:val>
                                        </p:tav>
                                      </p:tavLst>
                                    </p:anim>
                                  </p:childTnLst>
                                </p:cTn>
                              </p:par>
                              <p:par>
                                <p:cTn id="17" presetID="2" presetClass="entr" presetSubtype="4" fill="hold" nodeType="withEffect">
                                  <p:stCondLst>
                                    <p:cond delay="0"/>
                                  </p:stCondLst>
                                  <p:childTnLst>
                                    <p:set>
                                      <p:cBhvr>
                                        <p:cTn id="18" dur="1" fill="hold">
                                          <p:stCondLst>
                                            <p:cond delay="0"/>
                                          </p:stCondLst>
                                        </p:cTn>
                                        <p:tgtEl>
                                          <p:spTgt spid="57349">
                                            <p:txEl>
                                              <p:pRg st="9" end="9"/>
                                            </p:txEl>
                                          </p:spTgt>
                                        </p:tgtEl>
                                        <p:attrNameLst>
                                          <p:attrName>style.visibility</p:attrName>
                                        </p:attrNameLst>
                                      </p:cBhvr>
                                      <p:to>
                                        <p:strVal val="visible"/>
                                      </p:to>
                                    </p:set>
                                    <p:anim calcmode="lin" valueType="num">
                                      <p:cBhvr additive="base">
                                        <p:cTn id="19" dur="500" fill="hold"/>
                                        <p:tgtEl>
                                          <p:spTgt spid="57349">
                                            <p:txEl>
                                              <p:pRg st="9" end="9"/>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57349">
                                            <p:txEl>
                                              <p:pRg st="9" end="9"/>
                                            </p:txEl>
                                          </p:spTgt>
                                        </p:tgtEl>
                                        <p:attrNameLst>
                                          <p:attrName>ppt_y</p:attrName>
                                        </p:attrNameLst>
                                      </p:cBhvr>
                                      <p:tavLst>
                                        <p:tav tm="0">
                                          <p:val>
                                            <p:strVal val="1+#ppt_h/2"/>
                                          </p:val>
                                        </p:tav>
                                        <p:tav tm="100000">
                                          <p:val>
                                            <p:strVal val="#ppt_y"/>
                                          </p:val>
                                        </p:tav>
                                      </p:tavLst>
                                    </p:anim>
                                  </p:childTnLst>
                                </p:cTn>
                              </p:par>
                              <p:par>
                                <p:cTn id="21" presetID="2" presetClass="entr" presetSubtype="4" fill="hold" nodeType="withEffect">
                                  <p:stCondLst>
                                    <p:cond delay="0"/>
                                  </p:stCondLst>
                                  <p:childTnLst>
                                    <p:set>
                                      <p:cBhvr>
                                        <p:cTn id="22" dur="1" fill="hold">
                                          <p:stCondLst>
                                            <p:cond delay="0"/>
                                          </p:stCondLst>
                                        </p:cTn>
                                        <p:tgtEl>
                                          <p:spTgt spid="57349">
                                            <p:txEl>
                                              <p:pRg st="10" end="10"/>
                                            </p:txEl>
                                          </p:spTgt>
                                        </p:tgtEl>
                                        <p:attrNameLst>
                                          <p:attrName>style.visibility</p:attrName>
                                        </p:attrNameLst>
                                      </p:cBhvr>
                                      <p:to>
                                        <p:strVal val="visible"/>
                                      </p:to>
                                    </p:set>
                                    <p:anim calcmode="lin" valueType="num">
                                      <p:cBhvr additive="base">
                                        <p:cTn id="23" dur="500" fill="hold"/>
                                        <p:tgtEl>
                                          <p:spTgt spid="57349">
                                            <p:txEl>
                                              <p:pRg st="10" end="10"/>
                                            </p:txEl>
                                          </p:spTgt>
                                        </p:tgtEl>
                                        <p:attrNameLst>
                                          <p:attrName>ppt_x</p:attrName>
                                        </p:attrNameLst>
                                      </p:cBhvr>
                                      <p:tavLst>
                                        <p:tav tm="0">
                                          <p:val>
                                            <p:strVal val="#ppt_x"/>
                                          </p:val>
                                        </p:tav>
                                        <p:tav tm="100000">
                                          <p:val>
                                            <p:strVal val="#ppt_x"/>
                                          </p:val>
                                        </p:tav>
                                      </p:tavLst>
                                    </p:anim>
                                    <p:anim calcmode="lin" valueType="num">
                                      <p:cBhvr additive="base">
                                        <p:cTn id="24" dur="500" fill="hold"/>
                                        <p:tgtEl>
                                          <p:spTgt spid="57349">
                                            <p:txEl>
                                              <p:pRg st="10" end="10"/>
                                            </p:txEl>
                                          </p:spTgt>
                                        </p:tgtEl>
                                        <p:attrNameLst>
                                          <p:attrName>ppt_y</p:attrName>
                                        </p:attrNameLst>
                                      </p:cBhvr>
                                      <p:tavLst>
                                        <p:tav tm="0">
                                          <p:val>
                                            <p:strVal val="1+#ppt_h/2"/>
                                          </p:val>
                                        </p:tav>
                                        <p:tav tm="100000">
                                          <p:val>
                                            <p:strVal val="#ppt_y"/>
                                          </p:val>
                                        </p:tav>
                                      </p:tavLst>
                                    </p:anim>
                                  </p:childTnLst>
                                </p:cTn>
                              </p:par>
                              <p:par>
                                <p:cTn id="25" presetID="2" presetClass="entr" presetSubtype="4" fill="hold" nodeType="withEffect">
                                  <p:stCondLst>
                                    <p:cond delay="0"/>
                                  </p:stCondLst>
                                  <p:childTnLst>
                                    <p:set>
                                      <p:cBhvr>
                                        <p:cTn id="26" dur="1" fill="hold">
                                          <p:stCondLst>
                                            <p:cond delay="0"/>
                                          </p:stCondLst>
                                        </p:cTn>
                                        <p:tgtEl>
                                          <p:spTgt spid="57349">
                                            <p:txEl>
                                              <p:pRg st="11" end="11"/>
                                            </p:txEl>
                                          </p:spTgt>
                                        </p:tgtEl>
                                        <p:attrNameLst>
                                          <p:attrName>style.visibility</p:attrName>
                                        </p:attrNameLst>
                                      </p:cBhvr>
                                      <p:to>
                                        <p:strVal val="visible"/>
                                      </p:to>
                                    </p:set>
                                    <p:anim calcmode="lin" valueType="num">
                                      <p:cBhvr additive="base">
                                        <p:cTn id="27" dur="500" fill="hold"/>
                                        <p:tgtEl>
                                          <p:spTgt spid="57349">
                                            <p:txEl>
                                              <p:pRg st="11" end="11"/>
                                            </p:txEl>
                                          </p:spTgt>
                                        </p:tgtEl>
                                        <p:attrNameLst>
                                          <p:attrName>ppt_x</p:attrName>
                                        </p:attrNameLst>
                                      </p:cBhvr>
                                      <p:tavLst>
                                        <p:tav tm="0">
                                          <p:val>
                                            <p:strVal val="#ppt_x"/>
                                          </p:val>
                                        </p:tav>
                                        <p:tav tm="100000">
                                          <p:val>
                                            <p:strVal val="#ppt_x"/>
                                          </p:val>
                                        </p:tav>
                                      </p:tavLst>
                                    </p:anim>
                                    <p:anim calcmode="lin" valueType="num">
                                      <p:cBhvr additive="base">
                                        <p:cTn id="28" dur="500" fill="hold"/>
                                        <p:tgtEl>
                                          <p:spTgt spid="57349">
                                            <p:txEl>
                                              <p:pRg st="11" end="11"/>
                                            </p:txEl>
                                          </p:spTgt>
                                        </p:tgtEl>
                                        <p:attrNameLst>
                                          <p:attrName>ppt_y</p:attrName>
                                        </p:attrNameLst>
                                      </p:cBhvr>
                                      <p:tavLst>
                                        <p:tav tm="0">
                                          <p:val>
                                            <p:strVal val="1+#ppt_h/2"/>
                                          </p:val>
                                        </p:tav>
                                        <p:tav tm="100000">
                                          <p:val>
                                            <p:strVal val="#ppt_y"/>
                                          </p:val>
                                        </p:tav>
                                      </p:tavLst>
                                    </p:anim>
                                  </p:childTnLst>
                                </p:cTn>
                              </p:par>
                              <p:par>
                                <p:cTn id="29" presetID="2" presetClass="entr" presetSubtype="4" fill="hold" nodeType="withEffect">
                                  <p:stCondLst>
                                    <p:cond delay="0"/>
                                  </p:stCondLst>
                                  <p:childTnLst>
                                    <p:set>
                                      <p:cBhvr>
                                        <p:cTn id="30" dur="1" fill="hold">
                                          <p:stCondLst>
                                            <p:cond delay="0"/>
                                          </p:stCondLst>
                                        </p:cTn>
                                        <p:tgtEl>
                                          <p:spTgt spid="57349">
                                            <p:txEl>
                                              <p:pRg st="12" end="12"/>
                                            </p:txEl>
                                          </p:spTgt>
                                        </p:tgtEl>
                                        <p:attrNameLst>
                                          <p:attrName>style.visibility</p:attrName>
                                        </p:attrNameLst>
                                      </p:cBhvr>
                                      <p:to>
                                        <p:strVal val="visible"/>
                                      </p:to>
                                    </p:set>
                                    <p:anim calcmode="lin" valueType="num">
                                      <p:cBhvr additive="base">
                                        <p:cTn id="31" dur="500" fill="hold"/>
                                        <p:tgtEl>
                                          <p:spTgt spid="57349">
                                            <p:txEl>
                                              <p:pRg st="12" end="12"/>
                                            </p:txEl>
                                          </p:spTgt>
                                        </p:tgtEl>
                                        <p:attrNameLst>
                                          <p:attrName>ppt_x</p:attrName>
                                        </p:attrNameLst>
                                      </p:cBhvr>
                                      <p:tavLst>
                                        <p:tav tm="0">
                                          <p:val>
                                            <p:strVal val="#ppt_x"/>
                                          </p:val>
                                        </p:tav>
                                        <p:tav tm="100000">
                                          <p:val>
                                            <p:strVal val="#ppt_x"/>
                                          </p:val>
                                        </p:tav>
                                      </p:tavLst>
                                    </p:anim>
                                    <p:anim calcmode="lin" valueType="num">
                                      <p:cBhvr additive="base">
                                        <p:cTn id="32" dur="500" fill="hold"/>
                                        <p:tgtEl>
                                          <p:spTgt spid="57349">
                                            <p:txEl>
                                              <p:pRg st="12" end="12"/>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8370" name="Text Box 2"/>
          <p:cNvSpPr txBox="1">
            <a:spLocks noChangeArrowheads="1"/>
          </p:cNvSpPr>
          <p:nvPr/>
        </p:nvSpPr>
        <p:spPr bwMode="auto">
          <a:xfrm>
            <a:off x="827088" y="620713"/>
            <a:ext cx="7705725" cy="366712"/>
          </a:xfrm>
          <a:prstGeom prst="rect">
            <a:avLst/>
          </a:prstGeom>
          <a:noFill/>
          <a:ln w="9525">
            <a:noFill/>
            <a:miter lim="800000"/>
            <a:headEnd/>
            <a:tailEnd/>
          </a:ln>
          <a:effectLst/>
        </p:spPr>
        <p:txBody>
          <a:bodyPr>
            <a:spAutoFit/>
          </a:bodyPr>
          <a:lstStyle/>
          <a:p>
            <a:pPr>
              <a:spcBef>
                <a:spcPct val="50000"/>
              </a:spcBef>
            </a:pPr>
            <a:endParaRPr lang="en-US"/>
          </a:p>
        </p:txBody>
      </p:sp>
      <p:sp>
        <p:nvSpPr>
          <p:cNvPr id="58372" name="Rectangle 4"/>
          <p:cNvSpPr>
            <a:spLocks noGrp="1" noChangeArrowheads="1"/>
          </p:cNvSpPr>
          <p:nvPr>
            <p:ph type="title"/>
          </p:nvPr>
        </p:nvSpPr>
        <p:spPr>
          <a:xfrm>
            <a:off x="457200" y="476250"/>
            <a:ext cx="8229600" cy="431800"/>
          </a:xfrm>
        </p:spPr>
        <p:txBody>
          <a:bodyPr/>
          <a:lstStyle/>
          <a:p>
            <a:r>
              <a:rPr lang="en-GB" sz="3200" b="1" u="sng" dirty="0"/>
              <a:t>Debtor Management - Credit Screening</a:t>
            </a:r>
          </a:p>
        </p:txBody>
      </p:sp>
      <p:sp>
        <p:nvSpPr>
          <p:cNvPr id="58373" name="Rectangle 5"/>
          <p:cNvSpPr>
            <a:spLocks noGrp="1" noChangeArrowheads="1"/>
          </p:cNvSpPr>
          <p:nvPr>
            <p:ph type="body" idx="1"/>
          </p:nvPr>
        </p:nvSpPr>
        <p:spPr>
          <a:xfrm>
            <a:off x="457200" y="1412776"/>
            <a:ext cx="8229600" cy="4176464"/>
          </a:xfrm>
        </p:spPr>
        <p:txBody>
          <a:bodyPr/>
          <a:lstStyle/>
          <a:p>
            <a:pPr>
              <a:buFontTx/>
              <a:buNone/>
            </a:pPr>
            <a:endParaRPr lang="en-GB" sz="1400" b="1" u="sng" dirty="0"/>
          </a:p>
          <a:p>
            <a:pPr marL="0" indent="0">
              <a:buNone/>
            </a:pPr>
            <a:r>
              <a:rPr lang="en-GB" sz="2800" b="1" dirty="0"/>
              <a:t>Assess if credit worthy through:</a:t>
            </a:r>
          </a:p>
          <a:p>
            <a:pPr lvl="1"/>
            <a:r>
              <a:rPr lang="en-GB" dirty="0"/>
              <a:t>Bank References</a:t>
            </a:r>
          </a:p>
          <a:p>
            <a:pPr lvl="1"/>
            <a:r>
              <a:rPr lang="en-GB" dirty="0"/>
              <a:t>Supplier Reference</a:t>
            </a:r>
          </a:p>
          <a:p>
            <a:pPr lvl="1"/>
            <a:r>
              <a:rPr lang="en-GB" dirty="0"/>
              <a:t>Credit Agencies</a:t>
            </a:r>
          </a:p>
          <a:p>
            <a:pPr lvl="1"/>
            <a:r>
              <a:rPr lang="en-GB" dirty="0"/>
              <a:t>Published Accounts</a:t>
            </a:r>
          </a:p>
          <a:p>
            <a:pPr lvl="1"/>
            <a:r>
              <a:rPr lang="en-GB" dirty="0"/>
              <a:t>Register of County Court Judgements</a:t>
            </a:r>
          </a:p>
          <a:p>
            <a:pPr lvl="1"/>
            <a:r>
              <a:rPr lang="en-GB" dirty="0"/>
              <a:t>Other Suppliers</a:t>
            </a:r>
          </a:p>
          <a:p>
            <a:pPr algn="ctr">
              <a:buFontTx/>
              <a:buNone/>
            </a:pPr>
            <a:endParaRPr lang="en-GB" b="1" dirty="0"/>
          </a:p>
        </p:txBody>
      </p:sp>
      <p:sp>
        <p:nvSpPr>
          <p:cNvPr id="6" name="Slide Number Placeholder 5"/>
          <p:cNvSpPr>
            <a:spLocks noGrp="1"/>
          </p:cNvSpPr>
          <p:nvPr>
            <p:ph type="sldNum" sz="quarter" idx="12"/>
          </p:nvPr>
        </p:nvSpPr>
        <p:spPr/>
        <p:txBody>
          <a:bodyPr/>
          <a:lstStyle/>
          <a:p>
            <a:fld id="{8205CE8C-92F6-477A-B47F-3EDE6EB923A9}" type="slidenum">
              <a:rPr lang="en-GB" smtClean="0"/>
              <a:pPr/>
              <a:t>10</a:t>
            </a:fld>
            <a:endParaRPr lang="en-GB"/>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9394" name="Text Box 2"/>
          <p:cNvSpPr txBox="1">
            <a:spLocks noChangeArrowheads="1"/>
          </p:cNvSpPr>
          <p:nvPr/>
        </p:nvSpPr>
        <p:spPr bwMode="auto">
          <a:xfrm>
            <a:off x="827088" y="620713"/>
            <a:ext cx="7705725" cy="366712"/>
          </a:xfrm>
          <a:prstGeom prst="rect">
            <a:avLst/>
          </a:prstGeom>
          <a:noFill/>
          <a:ln w="9525">
            <a:noFill/>
            <a:miter lim="800000"/>
            <a:headEnd/>
            <a:tailEnd/>
          </a:ln>
          <a:effectLst/>
        </p:spPr>
        <p:txBody>
          <a:bodyPr>
            <a:spAutoFit/>
          </a:bodyPr>
          <a:lstStyle/>
          <a:p>
            <a:pPr>
              <a:spcBef>
                <a:spcPct val="50000"/>
              </a:spcBef>
            </a:pPr>
            <a:endParaRPr lang="en-US"/>
          </a:p>
        </p:txBody>
      </p:sp>
      <p:sp>
        <p:nvSpPr>
          <p:cNvPr id="59396" name="Rectangle 4"/>
          <p:cNvSpPr>
            <a:spLocks noGrp="1" noChangeArrowheads="1"/>
          </p:cNvSpPr>
          <p:nvPr>
            <p:ph type="title"/>
          </p:nvPr>
        </p:nvSpPr>
        <p:spPr>
          <a:xfrm>
            <a:off x="457200" y="476250"/>
            <a:ext cx="8229600" cy="1080542"/>
          </a:xfrm>
        </p:spPr>
        <p:txBody>
          <a:bodyPr/>
          <a:lstStyle/>
          <a:p>
            <a:r>
              <a:rPr lang="en-GB" sz="3600" b="1" u="sng" dirty="0"/>
              <a:t>Debtor Management -</a:t>
            </a:r>
            <a:br>
              <a:rPr lang="en-GB" sz="3600" dirty="0"/>
            </a:br>
            <a:r>
              <a:rPr lang="en-GB" sz="3600" b="1" u="sng" dirty="0"/>
              <a:t>Credit Limits &amp; Conditions of Sale</a:t>
            </a:r>
          </a:p>
        </p:txBody>
      </p:sp>
      <p:sp>
        <p:nvSpPr>
          <p:cNvPr id="59397" name="Rectangle 5"/>
          <p:cNvSpPr>
            <a:spLocks noGrp="1" noChangeArrowheads="1"/>
          </p:cNvSpPr>
          <p:nvPr>
            <p:ph type="body" idx="1"/>
          </p:nvPr>
        </p:nvSpPr>
        <p:spPr>
          <a:xfrm>
            <a:off x="457200" y="1906595"/>
            <a:ext cx="8229600" cy="4330692"/>
          </a:xfrm>
        </p:spPr>
        <p:txBody>
          <a:bodyPr/>
          <a:lstStyle/>
          <a:p>
            <a:pPr>
              <a:buFontTx/>
              <a:buNone/>
            </a:pPr>
            <a:r>
              <a:rPr lang="en-GB" sz="2400" b="1" u="sng" dirty="0"/>
              <a:t>Credit Limits</a:t>
            </a:r>
          </a:p>
          <a:p>
            <a:r>
              <a:rPr lang="en-GB" sz="2400" dirty="0"/>
              <a:t>Set limits based on assessment of credit screening</a:t>
            </a:r>
          </a:p>
          <a:p>
            <a:r>
              <a:rPr lang="en-GB" sz="2400" dirty="0"/>
              <a:t>Limits can be increased as customers prove themselves credit-worthy</a:t>
            </a:r>
          </a:p>
          <a:p>
            <a:pPr>
              <a:buFontTx/>
              <a:buNone/>
            </a:pPr>
            <a:endParaRPr lang="en-GB" sz="2400" b="1" dirty="0"/>
          </a:p>
          <a:p>
            <a:pPr>
              <a:buFontTx/>
              <a:buNone/>
            </a:pPr>
            <a:r>
              <a:rPr lang="en-GB" sz="2400" b="1" u="sng" dirty="0"/>
              <a:t>Clear Condition of Sale</a:t>
            </a:r>
          </a:p>
          <a:p>
            <a:r>
              <a:rPr lang="en-GB" sz="2400" dirty="0"/>
              <a:t>How much credit over what term?</a:t>
            </a:r>
          </a:p>
          <a:p>
            <a:pPr lvl="1">
              <a:buFontTx/>
              <a:buNone/>
            </a:pPr>
            <a:r>
              <a:rPr lang="en-GB" sz="2400" dirty="0"/>
              <a:t>(e.g. £1,000 over 30 days)</a:t>
            </a:r>
          </a:p>
          <a:p>
            <a:r>
              <a:rPr lang="en-GB" sz="2400" dirty="0"/>
              <a:t>Method of payment – Bank transfer, Direct Debit?</a:t>
            </a:r>
          </a:p>
          <a:p>
            <a:pPr algn="ctr">
              <a:buFontTx/>
              <a:buNone/>
            </a:pPr>
            <a:endParaRPr lang="en-GB" sz="2800" b="1" dirty="0"/>
          </a:p>
        </p:txBody>
      </p:sp>
      <p:sp>
        <p:nvSpPr>
          <p:cNvPr id="6" name="Slide Number Placeholder 5"/>
          <p:cNvSpPr>
            <a:spLocks noGrp="1"/>
          </p:cNvSpPr>
          <p:nvPr>
            <p:ph type="sldNum" sz="quarter" idx="12"/>
          </p:nvPr>
        </p:nvSpPr>
        <p:spPr/>
        <p:txBody>
          <a:bodyPr/>
          <a:lstStyle/>
          <a:p>
            <a:fld id="{8205CE8C-92F6-477A-B47F-3EDE6EB923A9}" type="slidenum">
              <a:rPr lang="en-GB" smtClean="0"/>
              <a:pPr/>
              <a:t>11</a:t>
            </a:fld>
            <a:endParaRPr lang="en-GB"/>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0418" name="Text Box 2"/>
          <p:cNvSpPr txBox="1">
            <a:spLocks noChangeArrowheads="1"/>
          </p:cNvSpPr>
          <p:nvPr/>
        </p:nvSpPr>
        <p:spPr bwMode="auto">
          <a:xfrm>
            <a:off x="483975" y="536828"/>
            <a:ext cx="7705725" cy="646331"/>
          </a:xfrm>
          <a:prstGeom prst="rect">
            <a:avLst/>
          </a:prstGeom>
          <a:noFill/>
          <a:ln w="9525">
            <a:noFill/>
            <a:miter lim="800000"/>
            <a:headEnd/>
            <a:tailEnd/>
          </a:ln>
          <a:effectLst/>
        </p:spPr>
        <p:txBody>
          <a:bodyPr>
            <a:spAutoFit/>
          </a:bodyPr>
          <a:lstStyle/>
          <a:p>
            <a:pPr algn="ctr">
              <a:spcBef>
                <a:spcPct val="50000"/>
              </a:spcBef>
            </a:pPr>
            <a:r>
              <a:rPr lang="en-GB" sz="3600" b="1" u="sng" dirty="0"/>
              <a:t>Debtor Management</a:t>
            </a:r>
            <a:endParaRPr lang="en-US" sz="3600" dirty="0"/>
          </a:p>
        </p:txBody>
      </p:sp>
      <p:sp>
        <p:nvSpPr>
          <p:cNvPr id="60421" name="Rectangle 5"/>
          <p:cNvSpPr>
            <a:spLocks noGrp="1" noChangeArrowheads="1"/>
          </p:cNvSpPr>
          <p:nvPr>
            <p:ph type="body" idx="1"/>
          </p:nvPr>
        </p:nvSpPr>
        <p:spPr>
          <a:xfrm>
            <a:off x="479411" y="1183159"/>
            <a:ext cx="8507288" cy="5538316"/>
          </a:xfrm>
        </p:spPr>
        <p:txBody>
          <a:bodyPr/>
          <a:lstStyle/>
          <a:p>
            <a:pPr>
              <a:buFontTx/>
              <a:buNone/>
            </a:pPr>
            <a:r>
              <a:rPr lang="en-GB" sz="2400" b="1" u="sng" dirty="0"/>
              <a:t>Regular Statements</a:t>
            </a:r>
          </a:p>
          <a:p>
            <a:pPr>
              <a:spcAft>
                <a:spcPts val="600"/>
              </a:spcAft>
            </a:pPr>
            <a:r>
              <a:rPr lang="en-GB" sz="2400" dirty="0"/>
              <a:t>Ensure error-free</a:t>
            </a:r>
          </a:p>
          <a:p>
            <a:pPr>
              <a:spcAft>
                <a:spcPts val="600"/>
              </a:spcAft>
            </a:pPr>
            <a:r>
              <a:rPr lang="en-GB" sz="2400" dirty="0"/>
              <a:t>Are they up-to-date?</a:t>
            </a:r>
          </a:p>
          <a:p>
            <a:pPr marL="0" indent="0">
              <a:spcBef>
                <a:spcPts val="0"/>
              </a:spcBef>
              <a:buNone/>
            </a:pPr>
            <a:r>
              <a:rPr lang="en-GB" sz="2400" b="1" dirty="0"/>
              <a:t>      </a:t>
            </a:r>
          </a:p>
          <a:p>
            <a:pPr>
              <a:buFontTx/>
              <a:buNone/>
            </a:pPr>
            <a:r>
              <a:rPr lang="en-GB" sz="2400" b="1" u="sng" dirty="0"/>
              <a:t>Aged-Debtor Analysis</a:t>
            </a:r>
          </a:p>
          <a:p>
            <a:pPr>
              <a:spcAft>
                <a:spcPts val="600"/>
              </a:spcAft>
            </a:pPr>
            <a:r>
              <a:rPr lang="en-US" sz="2400" dirty="0"/>
              <a:t>List of company’s debtors showing no. of days payments outstanding (usually in descending order of age) </a:t>
            </a:r>
          </a:p>
          <a:p>
            <a:pPr marL="342900" lvl="1" indent="-342900">
              <a:spcAft>
                <a:spcPts val="600"/>
              </a:spcAft>
              <a:buChar char="•"/>
            </a:pPr>
            <a:r>
              <a:rPr lang="en-US" sz="2400" dirty="0">
                <a:ea typeface="+mn-ea"/>
              </a:rPr>
              <a:t>e.g.	£X at 30 days, Y at £60 days etc.</a:t>
            </a:r>
            <a:endParaRPr lang="en-GB" sz="2400" dirty="0">
              <a:ea typeface="+mn-ea"/>
            </a:endParaRPr>
          </a:p>
          <a:p>
            <a:pPr>
              <a:spcAft>
                <a:spcPts val="600"/>
              </a:spcAft>
            </a:pPr>
            <a:r>
              <a:rPr lang="en-GB" sz="2400" dirty="0"/>
              <a:t>Highlights if debts are not paid</a:t>
            </a:r>
          </a:p>
          <a:p>
            <a:pPr>
              <a:spcAft>
                <a:spcPts val="600"/>
              </a:spcAft>
            </a:pPr>
            <a:r>
              <a:rPr lang="en-GB" sz="2400" dirty="0"/>
              <a:t>Indicates possible financial distress</a:t>
            </a:r>
          </a:p>
          <a:p>
            <a:pPr>
              <a:spcAft>
                <a:spcPts val="600"/>
              </a:spcAft>
            </a:pPr>
            <a:r>
              <a:rPr lang="en-GB" sz="2400" dirty="0"/>
              <a:t>The older a debt is the more unlikely it is to be paid</a:t>
            </a:r>
          </a:p>
          <a:p>
            <a:pPr marL="0" indent="0">
              <a:buNone/>
            </a:pPr>
            <a:br>
              <a:rPr lang="en-GB" dirty="0"/>
            </a:br>
            <a:br>
              <a:rPr lang="en-GB" dirty="0"/>
            </a:br>
            <a:endParaRPr lang="en-GB" b="1" dirty="0"/>
          </a:p>
        </p:txBody>
      </p:sp>
      <p:sp>
        <p:nvSpPr>
          <p:cNvPr id="5" name="Slide Number Placeholder 4"/>
          <p:cNvSpPr>
            <a:spLocks noGrp="1"/>
          </p:cNvSpPr>
          <p:nvPr>
            <p:ph type="sldNum" sz="quarter" idx="12"/>
          </p:nvPr>
        </p:nvSpPr>
        <p:spPr/>
        <p:txBody>
          <a:bodyPr/>
          <a:lstStyle/>
          <a:p>
            <a:fld id="{8205CE8C-92F6-477A-B47F-3EDE6EB923A9}" type="slidenum">
              <a:rPr lang="en-GB" smtClean="0"/>
              <a:pPr/>
              <a:t>12</a:t>
            </a:fld>
            <a:endParaRPr lang="en-GB"/>
          </a:p>
        </p:txBody>
      </p:sp>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42" name="Text Box 2"/>
          <p:cNvSpPr txBox="1">
            <a:spLocks noChangeArrowheads="1"/>
          </p:cNvSpPr>
          <p:nvPr/>
        </p:nvSpPr>
        <p:spPr bwMode="auto">
          <a:xfrm>
            <a:off x="827088" y="620713"/>
            <a:ext cx="7705725" cy="646331"/>
          </a:xfrm>
          <a:prstGeom prst="rect">
            <a:avLst/>
          </a:prstGeom>
          <a:noFill/>
          <a:ln w="9525">
            <a:noFill/>
            <a:miter lim="800000"/>
            <a:headEnd/>
            <a:tailEnd/>
          </a:ln>
          <a:effectLst/>
        </p:spPr>
        <p:txBody>
          <a:bodyPr>
            <a:spAutoFit/>
          </a:bodyPr>
          <a:lstStyle/>
          <a:p>
            <a:pPr algn="ctr">
              <a:spcBef>
                <a:spcPct val="50000"/>
              </a:spcBef>
            </a:pPr>
            <a:r>
              <a:rPr lang="en-GB" sz="3600" b="1" u="sng" dirty="0"/>
              <a:t>Debtor Management</a:t>
            </a:r>
            <a:endParaRPr lang="en-US" sz="3600" b="1" u="sng" dirty="0"/>
          </a:p>
        </p:txBody>
      </p:sp>
      <p:sp>
        <p:nvSpPr>
          <p:cNvPr id="61445" name="Rectangle 5"/>
          <p:cNvSpPr>
            <a:spLocks noGrp="1" noChangeArrowheads="1"/>
          </p:cNvSpPr>
          <p:nvPr>
            <p:ph type="body" idx="1"/>
          </p:nvPr>
        </p:nvSpPr>
        <p:spPr>
          <a:xfrm>
            <a:off x="457200" y="1381210"/>
            <a:ext cx="8229600" cy="4764096"/>
          </a:xfrm>
        </p:spPr>
        <p:txBody>
          <a:bodyPr/>
          <a:lstStyle/>
          <a:p>
            <a:pPr>
              <a:lnSpc>
                <a:spcPct val="80000"/>
              </a:lnSpc>
              <a:buFontTx/>
              <a:buNone/>
            </a:pPr>
            <a:r>
              <a:rPr lang="en-GB" sz="2400" b="1" u="sng" dirty="0"/>
              <a:t>Procedures for Delayed Payment:</a:t>
            </a:r>
          </a:p>
          <a:p>
            <a:pPr>
              <a:lnSpc>
                <a:spcPct val="80000"/>
              </a:lnSpc>
              <a:buFontTx/>
              <a:buNone/>
            </a:pPr>
            <a:endParaRPr lang="en-GB" sz="2400" b="1" u="sng" dirty="0"/>
          </a:p>
          <a:p>
            <a:pPr marL="342900" lvl="1" indent="-342900">
              <a:lnSpc>
                <a:spcPct val="80000"/>
              </a:lnSpc>
              <a:spcAft>
                <a:spcPts val="600"/>
              </a:spcAft>
              <a:buNone/>
            </a:pPr>
            <a:r>
              <a:rPr lang="en-GB" sz="2200" b="1" dirty="0">
                <a:ea typeface="+mn-ea"/>
              </a:rPr>
              <a:t>Take prompt action as soon as possible</a:t>
            </a:r>
          </a:p>
          <a:p>
            <a:pPr marL="342900" lvl="1" indent="-342900">
              <a:lnSpc>
                <a:spcPct val="80000"/>
              </a:lnSpc>
              <a:spcAft>
                <a:spcPts val="600"/>
              </a:spcAft>
              <a:buChar char="•"/>
            </a:pPr>
            <a:r>
              <a:rPr lang="en-GB" sz="2200" dirty="0">
                <a:ea typeface="+mn-ea"/>
              </a:rPr>
              <a:t>Telephone call</a:t>
            </a:r>
          </a:p>
          <a:p>
            <a:pPr marL="342900" lvl="1" indent="-342900">
              <a:lnSpc>
                <a:spcPct val="80000"/>
              </a:lnSpc>
              <a:spcAft>
                <a:spcPts val="600"/>
              </a:spcAft>
              <a:buChar char="•"/>
            </a:pPr>
            <a:r>
              <a:rPr lang="en-GB" sz="2200" dirty="0">
                <a:ea typeface="+mn-ea"/>
              </a:rPr>
              <a:t>Formal Letter</a:t>
            </a:r>
          </a:p>
          <a:p>
            <a:pPr marL="342900" lvl="1" indent="-342900">
              <a:lnSpc>
                <a:spcPct val="80000"/>
              </a:lnSpc>
              <a:spcAft>
                <a:spcPts val="600"/>
              </a:spcAft>
              <a:buChar char="•"/>
            </a:pPr>
            <a:r>
              <a:rPr lang="en-GB" sz="2200" dirty="0">
                <a:ea typeface="+mn-ea"/>
              </a:rPr>
              <a:t>Prosecution (finally)</a:t>
            </a:r>
          </a:p>
          <a:p>
            <a:pPr>
              <a:spcBef>
                <a:spcPts val="0"/>
              </a:spcBef>
              <a:buFontTx/>
              <a:buNone/>
            </a:pPr>
            <a:r>
              <a:rPr lang="en-GB" sz="800" b="1" dirty="0"/>
              <a:t>   </a:t>
            </a:r>
          </a:p>
          <a:p>
            <a:pPr>
              <a:lnSpc>
                <a:spcPct val="80000"/>
              </a:lnSpc>
              <a:buFontTx/>
              <a:buNone/>
            </a:pPr>
            <a:r>
              <a:rPr lang="en-GB" sz="2200" b="1" dirty="0"/>
              <a:t>Debt Factoring</a:t>
            </a:r>
            <a:r>
              <a:rPr lang="en-US" sz="2200" b="1" u="sng" dirty="0"/>
              <a:t>     </a:t>
            </a:r>
          </a:p>
          <a:p>
            <a:pPr marL="342900" lvl="1" indent="-342900">
              <a:lnSpc>
                <a:spcPct val="80000"/>
              </a:lnSpc>
              <a:spcAft>
                <a:spcPts val="600"/>
              </a:spcAft>
              <a:buChar char="•"/>
            </a:pPr>
            <a:r>
              <a:rPr lang="en-GB" sz="2200" dirty="0">
                <a:ea typeface="+mn-ea"/>
              </a:rPr>
              <a:t>Factoring is a financial transaction in which a business sells its accounts receivables (i.e. debtors invoices) to a third party (called a factor) at a discount, or for a service fee (typically 2-3%).</a:t>
            </a:r>
          </a:p>
          <a:p>
            <a:pPr marL="342900" lvl="1" indent="-342900">
              <a:lnSpc>
                <a:spcPct val="80000"/>
              </a:lnSpc>
              <a:spcAft>
                <a:spcPts val="600"/>
              </a:spcAft>
              <a:buChar char="•"/>
            </a:pPr>
            <a:r>
              <a:rPr lang="en-GB" sz="2200" dirty="0">
                <a:ea typeface="+mn-ea"/>
              </a:rPr>
              <a:t>A business will sometimes factor its receivables to meet its immediate cash needs thereby avoiding cash flow problems.</a:t>
            </a:r>
          </a:p>
          <a:p>
            <a:pPr algn="ctr">
              <a:lnSpc>
                <a:spcPct val="80000"/>
              </a:lnSpc>
              <a:buFontTx/>
              <a:buNone/>
            </a:pPr>
            <a:endParaRPr lang="en-GB" sz="2400" b="1" dirty="0"/>
          </a:p>
        </p:txBody>
      </p:sp>
      <p:sp>
        <p:nvSpPr>
          <p:cNvPr id="5" name="Slide Number Placeholder 4"/>
          <p:cNvSpPr>
            <a:spLocks noGrp="1"/>
          </p:cNvSpPr>
          <p:nvPr>
            <p:ph type="sldNum" sz="quarter" idx="12"/>
          </p:nvPr>
        </p:nvSpPr>
        <p:spPr/>
        <p:txBody>
          <a:bodyPr/>
          <a:lstStyle/>
          <a:p>
            <a:fld id="{8205CE8C-92F6-477A-B47F-3EDE6EB923A9}" type="slidenum">
              <a:rPr lang="en-GB" smtClean="0"/>
              <a:pPr/>
              <a:t>13</a:t>
            </a:fld>
            <a:endParaRPr lang="en-GB"/>
          </a:p>
        </p:txBody>
      </p:sp>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2466" name="Text Box 2"/>
          <p:cNvSpPr txBox="1">
            <a:spLocks noChangeArrowheads="1"/>
          </p:cNvSpPr>
          <p:nvPr/>
        </p:nvSpPr>
        <p:spPr bwMode="auto">
          <a:xfrm>
            <a:off x="827088" y="620713"/>
            <a:ext cx="7705725" cy="366712"/>
          </a:xfrm>
          <a:prstGeom prst="rect">
            <a:avLst/>
          </a:prstGeom>
          <a:noFill/>
          <a:ln w="9525">
            <a:noFill/>
            <a:miter lim="800000"/>
            <a:headEnd/>
            <a:tailEnd/>
          </a:ln>
          <a:effectLst/>
        </p:spPr>
        <p:txBody>
          <a:bodyPr>
            <a:spAutoFit/>
          </a:bodyPr>
          <a:lstStyle/>
          <a:p>
            <a:pPr>
              <a:spcBef>
                <a:spcPct val="50000"/>
              </a:spcBef>
            </a:pPr>
            <a:endParaRPr lang="en-US"/>
          </a:p>
        </p:txBody>
      </p:sp>
      <p:sp>
        <p:nvSpPr>
          <p:cNvPr id="62468" name="Rectangle 4"/>
          <p:cNvSpPr>
            <a:spLocks noGrp="1" noChangeArrowheads="1"/>
          </p:cNvSpPr>
          <p:nvPr>
            <p:ph type="title"/>
          </p:nvPr>
        </p:nvSpPr>
        <p:spPr>
          <a:xfrm>
            <a:off x="457200" y="476250"/>
            <a:ext cx="8229600" cy="431800"/>
          </a:xfrm>
        </p:spPr>
        <p:txBody>
          <a:bodyPr/>
          <a:lstStyle/>
          <a:p>
            <a:r>
              <a:rPr lang="en-GB" sz="3600" b="1" u="sng" dirty="0"/>
              <a:t>Creditor Management</a:t>
            </a:r>
          </a:p>
        </p:txBody>
      </p:sp>
      <p:sp>
        <p:nvSpPr>
          <p:cNvPr id="62469" name="Rectangle 5"/>
          <p:cNvSpPr>
            <a:spLocks noGrp="1" noChangeArrowheads="1"/>
          </p:cNvSpPr>
          <p:nvPr>
            <p:ph type="body" idx="1"/>
          </p:nvPr>
        </p:nvSpPr>
        <p:spPr>
          <a:xfrm>
            <a:off x="319321" y="1340768"/>
            <a:ext cx="8229601" cy="4825082"/>
          </a:xfrm>
        </p:spPr>
        <p:txBody>
          <a:bodyPr/>
          <a:lstStyle/>
          <a:p>
            <a:pPr algn="ctr">
              <a:buFontTx/>
              <a:buNone/>
            </a:pPr>
            <a:r>
              <a:rPr lang="en-GB" sz="800" dirty="0"/>
              <a:t>  </a:t>
            </a:r>
          </a:p>
          <a:p>
            <a:pPr marL="0" indent="0">
              <a:buNone/>
            </a:pPr>
            <a:r>
              <a:rPr lang="en-GB" sz="2400" b="1" dirty="0"/>
              <a:t>How can a business improve creditor control?</a:t>
            </a:r>
          </a:p>
          <a:p>
            <a:pPr algn="ctr">
              <a:buFontTx/>
              <a:buNone/>
            </a:pPr>
            <a:r>
              <a:rPr lang="en-GB" sz="800" b="1" u="sng" dirty="0"/>
              <a:t>   </a:t>
            </a:r>
          </a:p>
          <a:p>
            <a:pPr marL="342900" lvl="1" indent="-342900">
              <a:spcAft>
                <a:spcPts val="600"/>
              </a:spcAft>
              <a:buChar char="•"/>
            </a:pPr>
            <a:r>
              <a:rPr lang="en-GB" sz="2400" dirty="0"/>
              <a:t>Strict </a:t>
            </a:r>
            <a:r>
              <a:rPr lang="en-GB" sz="2400" dirty="0">
                <a:ea typeface="+mn-ea"/>
              </a:rPr>
              <a:t>creation of new supplier accounts to minimise number of interfaces &amp; risk of internal fraud</a:t>
            </a:r>
          </a:p>
          <a:p>
            <a:pPr marL="342900" lvl="1" indent="-342900">
              <a:spcAft>
                <a:spcPts val="600"/>
              </a:spcAft>
              <a:buChar char="•"/>
            </a:pPr>
            <a:r>
              <a:rPr lang="en-GB" sz="2400" dirty="0">
                <a:ea typeface="+mn-ea"/>
              </a:rPr>
              <a:t>Check invoices carefully</a:t>
            </a:r>
          </a:p>
          <a:p>
            <a:pPr marL="342900" lvl="1" indent="-342900">
              <a:spcAft>
                <a:spcPts val="600"/>
              </a:spcAft>
              <a:buChar char="•"/>
            </a:pPr>
            <a:r>
              <a:rPr lang="en-GB" sz="2400" dirty="0">
                <a:ea typeface="+mn-ea"/>
              </a:rPr>
              <a:t>Only pay for what you have ordered, received &amp; accepted</a:t>
            </a:r>
          </a:p>
          <a:p>
            <a:pPr marL="342900" lvl="1" indent="-342900">
              <a:spcAft>
                <a:spcPts val="600"/>
              </a:spcAft>
              <a:buChar char="•"/>
            </a:pPr>
            <a:r>
              <a:rPr lang="en-GB" sz="2400" dirty="0">
                <a:ea typeface="+mn-ea"/>
              </a:rPr>
              <a:t>Don’t pay twice by accident</a:t>
            </a:r>
          </a:p>
          <a:p>
            <a:pPr marL="342900" lvl="1" indent="-342900">
              <a:spcAft>
                <a:spcPts val="600"/>
              </a:spcAft>
              <a:buChar char="•"/>
            </a:pPr>
            <a:r>
              <a:rPr lang="en-GB" sz="2400" dirty="0">
                <a:ea typeface="+mn-ea"/>
              </a:rPr>
              <a:t>Take advantage of discounts &amp; early settlements</a:t>
            </a:r>
          </a:p>
          <a:p>
            <a:pPr marL="342900" lvl="1" indent="-342900">
              <a:spcAft>
                <a:spcPts val="600"/>
              </a:spcAft>
              <a:buChar char="•"/>
            </a:pPr>
            <a:r>
              <a:rPr lang="en-GB" sz="2400" dirty="0">
                <a:ea typeface="+mn-ea"/>
              </a:rPr>
              <a:t>Exercise strict control over issuing payments to avoid internal fraud</a:t>
            </a:r>
          </a:p>
          <a:p>
            <a:pPr algn="ctr">
              <a:buFontTx/>
              <a:buNone/>
            </a:pPr>
            <a:endParaRPr lang="en-GB" sz="2800" b="1" dirty="0"/>
          </a:p>
        </p:txBody>
      </p:sp>
      <p:sp>
        <p:nvSpPr>
          <p:cNvPr id="6" name="Slide Number Placeholder 5"/>
          <p:cNvSpPr>
            <a:spLocks noGrp="1"/>
          </p:cNvSpPr>
          <p:nvPr>
            <p:ph type="sldNum" sz="quarter" idx="12"/>
          </p:nvPr>
        </p:nvSpPr>
        <p:spPr/>
        <p:txBody>
          <a:bodyPr/>
          <a:lstStyle/>
          <a:p>
            <a:fld id="{8205CE8C-92F6-477A-B47F-3EDE6EB923A9}" type="slidenum">
              <a:rPr lang="en-GB" smtClean="0"/>
              <a:pPr/>
              <a:t>14</a:t>
            </a:fld>
            <a:endParaRPr lang="en-GB"/>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nodeType="clickEffect">
                                  <p:stCondLst>
                                    <p:cond delay="0"/>
                                  </p:stCondLst>
                                  <p:childTnLst>
                                    <p:set>
                                      <p:cBhvr>
                                        <p:cTn id="6" dur="1" fill="hold">
                                          <p:stCondLst>
                                            <p:cond delay="0"/>
                                          </p:stCondLst>
                                        </p:cTn>
                                        <p:tgtEl>
                                          <p:spTgt spid="62469">
                                            <p:txEl>
                                              <p:pRg st="3" end="3"/>
                                            </p:txEl>
                                          </p:spTgt>
                                        </p:tgtEl>
                                        <p:attrNameLst>
                                          <p:attrName>style.visibility</p:attrName>
                                        </p:attrNameLst>
                                      </p:cBhvr>
                                      <p:to>
                                        <p:strVal val="visible"/>
                                      </p:to>
                                    </p:set>
                                    <p:animEffect transition="in" filter="fade">
                                      <p:cBhvr>
                                        <p:cTn id="7" dur="1000"/>
                                        <p:tgtEl>
                                          <p:spTgt spid="62469">
                                            <p:txEl>
                                              <p:pRg st="3" end="3"/>
                                            </p:txEl>
                                          </p:spTgt>
                                        </p:tgtEl>
                                      </p:cBhvr>
                                    </p:animEffect>
                                    <p:anim calcmode="lin" valueType="num">
                                      <p:cBhvr>
                                        <p:cTn id="8" dur="1000" fill="hold"/>
                                        <p:tgtEl>
                                          <p:spTgt spid="62469">
                                            <p:txEl>
                                              <p:pRg st="3" end="3"/>
                                            </p:txEl>
                                          </p:spTgt>
                                        </p:tgtEl>
                                        <p:attrNameLst>
                                          <p:attrName>ppt_x</p:attrName>
                                        </p:attrNameLst>
                                      </p:cBhvr>
                                      <p:tavLst>
                                        <p:tav tm="0">
                                          <p:val>
                                            <p:strVal val="#ppt_x"/>
                                          </p:val>
                                        </p:tav>
                                        <p:tav tm="100000">
                                          <p:val>
                                            <p:strVal val="#ppt_x"/>
                                          </p:val>
                                        </p:tav>
                                      </p:tavLst>
                                    </p:anim>
                                    <p:anim calcmode="lin" valueType="num">
                                      <p:cBhvr>
                                        <p:cTn id="9" dur="1000" fill="hold"/>
                                        <p:tgtEl>
                                          <p:spTgt spid="62469">
                                            <p:txEl>
                                              <p:pRg st="3" end="3"/>
                                            </p:txEl>
                                          </p:spTgt>
                                        </p:tgtEl>
                                        <p:attrNameLst>
                                          <p:attrName>ppt_y</p:attrName>
                                        </p:attrNameLst>
                                      </p:cBhvr>
                                      <p:tavLst>
                                        <p:tav tm="0">
                                          <p:val>
                                            <p:strVal val="#ppt_y+.1"/>
                                          </p:val>
                                        </p:tav>
                                        <p:tav tm="100000">
                                          <p:val>
                                            <p:strVal val="#ppt_y"/>
                                          </p:val>
                                        </p:tav>
                                      </p:tavLst>
                                    </p:anim>
                                  </p:childTnLst>
                                </p:cTn>
                              </p:par>
                              <p:par>
                                <p:cTn id="10" presetID="42" presetClass="entr" presetSubtype="0" fill="hold" nodeType="withEffect">
                                  <p:stCondLst>
                                    <p:cond delay="0"/>
                                  </p:stCondLst>
                                  <p:childTnLst>
                                    <p:set>
                                      <p:cBhvr>
                                        <p:cTn id="11" dur="1" fill="hold">
                                          <p:stCondLst>
                                            <p:cond delay="0"/>
                                          </p:stCondLst>
                                        </p:cTn>
                                        <p:tgtEl>
                                          <p:spTgt spid="62469">
                                            <p:txEl>
                                              <p:pRg st="4" end="4"/>
                                            </p:txEl>
                                          </p:spTgt>
                                        </p:tgtEl>
                                        <p:attrNameLst>
                                          <p:attrName>style.visibility</p:attrName>
                                        </p:attrNameLst>
                                      </p:cBhvr>
                                      <p:to>
                                        <p:strVal val="visible"/>
                                      </p:to>
                                    </p:set>
                                    <p:animEffect transition="in" filter="fade">
                                      <p:cBhvr>
                                        <p:cTn id="12" dur="1000"/>
                                        <p:tgtEl>
                                          <p:spTgt spid="62469">
                                            <p:txEl>
                                              <p:pRg st="4" end="4"/>
                                            </p:txEl>
                                          </p:spTgt>
                                        </p:tgtEl>
                                      </p:cBhvr>
                                    </p:animEffect>
                                    <p:anim calcmode="lin" valueType="num">
                                      <p:cBhvr>
                                        <p:cTn id="13" dur="1000" fill="hold"/>
                                        <p:tgtEl>
                                          <p:spTgt spid="62469">
                                            <p:txEl>
                                              <p:pRg st="4" end="4"/>
                                            </p:txEl>
                                          </p:spTgt>
                                        </p:tgtEl>
                                        <p:attrNameLst>
                                          <p:attrName>ppt_x</p:attrName>
                                        </p:attrNameLst>
                                      </p:cBhvr>
                                      <p:tavLst>
                                        <p:tav tm="0">
                                          <p:val>
                                            <p:strVal val="#ppt_x"/>
                                          </p:val>
                                        </p:tav>
                                        <p:tav tm="100000">
                                          <p:val>
                                            <p:strVal val="#ppt_x"/>
                                          </p:val>
                                        </p:tav>
                                      </p:tavLst>
                                    </p:anim>
                                    <p:anim calcmode="lin" valueType="num">
                                      <p:cBhvr>
                                        <p:cTn id="14" dur="1000" fill="hold"/>
                                        <p:tgtEl>
                                          <p:spTgt spid="62469">
                                            <p:txEl>
                                              <p:pRg st="4" end="4"/>
                                            </p:txEl>
                                          </p:spTgt>
                                        </p:tgtEl>
                                        <p:attrNameLst>
                                          <p:attrName>ppt_y</p:attrName>
                                        </p:attrNameLst>
                                      </p:cBhvr>
                                      <p:tavLst>
                                        <p:tav tm="0">
                                          <p:val>
                                            <p:strVal val="#ppt_y+.1"/>
                                          </p:val>
                                        </p:tav>
                                        <p:tav tm="100000">
                                          <p:val>
                                            <p:strVal val="#ppt_y"/>
                                          </p:val>
                                        </p:tav>
                                      </p:tavLst>
                                    </p:anim>
                                  </p:childTnLst>
                                </p:cTn>
                              </p:par>
                              <p:par>
                                <p:cTn id="15" presetID="42" presetClass="entr" presetSubtype="0" fill="hold" nodeType="withEffect">
                                  <p:stCondLst>
                                    <p:cond delay="0"/>
                                  </p:stCondLst>
                                  <p:childTnLst>
                                    <p:set>
                                      <p:cBhvr>
                                        <p:cTn id="16" dur="1" fill="hold">
                                          <p:stCondLst>
                                            <p:cond delay="0"/>
                                          </p:stCondLst>
                                        </p:cTn>
                                        <p:tgtEl>
                                          <p:spTgt spid="62469">
                                            <p:txEl>
                                              <p:pRg st="5" end="5"/>
                                            </p:txEl>
                                          </p:spTgt>
                                        </p:tgtEl>
                                        <p:attrNameLst>
                                          <p:attrName>style.visibility</p:attrName>
                                        </p:attrNameLst>
                                      </p:cBhvr>
                                      <p:to>
                                        <p:strVal val="visible"/>
                                      </p:to>
                                    </p:set>
                                    <p:animEffect transition="in" filter="fade">
                                      <p:cBhvr>
                                        <p:cTn id="17" dur="1000"/>
                                        <p:tgtEl>
                                          <p:spTgt spid="62469">
                                            <p:txEl>
                                              <p:pRg st="5" end="5"/>
                                            </p:txEl>
                                          </p:spTgt>
                                        </p:tgtEl>
                                      </p:cBhvr>
                                    </p:animEffect>
                                    <p:anim calcmode="lin" valueType="num">
                                      <p:cBhvr>
                                        <p:cTn id="18" dur="1000" fill="hold"/>
                                        <p:tgtEl>
                                          <p:spTgt spid="62469">
                                            <p:txEl>
                                              <p:pRg st="5" end="5"/>
                                            </p:txEl>
                                          </p:spTgt>
                                        </p:tgtEl>
                                        <p:attrNameLst>
                                          <p:attrName>ppt_x</p:attrName>
                                        </p:attrNameLst>
                                      </p:cBhvr>
                                      <p:tavLst>
                                        <p:tav tm="0">
                                          <p:val>
                                            <p:strVal val="#ppt_x"/>
                                          </p:val>
                                        </p:tav>
                                        <p:tav tm="100000">
                                          <p:val>
                                            <p:strVal val="#ppt_x"/>
                                          </p:val>
                                        </p:tav>
                                      </p:tavLst>
                                    </p:anim>
                                    <p:anim calcmode="lin" valueType="num">
                                      <p:cBhvr>
                                        <p:cTn id="19" dur="1000" fill="hold"/>
                                        <p:tgtEl>
                                          <p:spTgt spid="62469">
                                            <p:txEl>
                                              <p:pRg st="5" end="5"/>
                                            </p:txEl>
                                          </p:spTgt>
                                        </p:tgtEl>
                                        <p:attrNameLst>
                                          <p:attrName>ppt_y</p:attrName>
                                        </p:attrNameLst>
                                      </p:cBhvr>
                                      <p:tavLst>
                                        <p:tav tm="0">
                                          <p:val>
                                            <p:strVal val="#ppt_y+.1"/>
                                          </p:val>
                                        </p:tav>
                                        <p:tav tm="100000">
                                          <p:val>
                                            <p:strVal val="#ppt_y"/>
                                          </p:val>
                                        </p:tav>
                                      </p:tavLst>
                                    </p:anim>
                                  </p:childTnLst>
                                </p:cTn>
                              </p:par>
                              <p:par>
                                <p:cTn id="20" presetID="42" presetClass="entr" presetSubtype="0" fill="hold" nodeType="withEffect">
                                  <p:stCondLst>
                                    <p:cond delay="0"/>
                                  </p:stCondLst>
                                  <p:childTnLst>
                                    <p:set>
                                      <p:cBhvr>
                                        <p:cTn id="21" dur="1" fill="hold">
                                          <p:stCondLst>
                                            <p:cond delay="0"/>
                                          </p:stCondLst>
                                        </p:cTn>
                                        <p:tgtEl>
                                          <p:spTgt spid="62469">
                                            <p:txEl>
                                              <p:pRg st="6" end="6"/>
                                            </p:txEl>
                                          </p:spTgt>
                                        </p:tgtEl>
                                        <p:attrNameLst>
                                          <p:attrName>style.visibility</p:attrName>
                                        </p:attrNameLst>
                                      </p:cBhvr>
                                      <p:to>
                                        <p:strVal val="visible"/>
                                      </p:to>
                                    </p:set>
                                    <p:animEffect transition="in" filter="fade">
                                      <p:cBhvr>
                                        <p:cTn id="22" dur="1000"/>
                                        <p:tgtEl>
                                          <p:spTgt spid="62469">
                                            <p:txEl>
                                              <p:pRg st="6" end="6"/>
                                            </p:txEl>
                                          </p:spTgt>
                                        </p:tgtEl>
                                      </p:cBhvr>
                                    </p:animEffect>
                                    <p:anim calcmode="lin" valueType="num">
                                      <p:cBhvr>
                                        <p:cTn id="23" dur="1000" fill="hold"/>
                                        <p:tgtEl>
                                          <p:spTgt spid="62469">
                                            <p:txEl>
                                              <p:pRg st="6" end="6"/>
                                            </p:txEl>
                                          </p:spTgt>
                                        </p:tgtEl>
                                        <p:attrNameLst>
                                          <p:attrName>ppt_x</p:attrName>
                                        </p:attrNameLst>
                                      </p:cBhvr>
                                      <p:tavLst>
                                        <p:tav tm="0">
                                          <p:val>
                                            <p:strVal val="#ppt_x"/>
                                          </p:val>
                                        </p:tav>
                                        <p:tav tm="100000">
                                          <p:val>
                                            <p:strVal val="#ppt_x"/>
                                          </p:val>
                                        </p:tav>
                                      </p:tavLst>
                                    </p:anim>
                                    <p:anim calcmode="lin" valueType="num">
                                      <p:cBhvr>
                                        <p:cTn id="24" dur="1000" fill="hold"/>
                                        <p:tgtEl>
                                          <p:spTgt spid="62469">
                                            <p:txEl>
                                              <p:pRg st="6" end="6"/>
                                            </p:txEl>
                                          </p:spTgt>
                                        </p:tgtEl>
                                        <p:attrNameLst>
                                          <p:attrName>ppt_y</p:attrName>
                                        </p:attrNameLst>
                                      </p:cBhvr>
                                      <p:tavLst>
                                        <p:tav tm="0">
                                          <p:val>
                                            <p:strVal val="#ppt_y+.1"/>
                                          </p:val>
                                        </p:tav>
                                        <p:tav tm="100000">
                                          <p:val>
                                            <p:strVal val="#ppt_y"/>
                                          </p:val>
                                        </p:tav>
                                      </p:tavLst>
                                    </p:anim>
                                  </p:childTnLst>
                                </p:cTn>
                              </p:par>
                              <p:par>
                                <p:cTn id="25" presetID="42" presetClass="entr" presetSubtype="0" fill="hold" nodeType="withEffect">
                                  <p:stCondLst>
                                    <p:cond delay="0"/>
                                  </p:stCondLst>
                                  <p:childTnLst>
                                    <p:set>
                                      <p:cBhvr>
                                        <p:cTn id="26" dur="1" fill="hold">
                                          <p:stCondLst>
                                            <p:cond delay="0"/>
                                          </p:stCondLst>
                                        </p:cTn>
                                        <p:tgtEl>
                                          <p:spTgt spid="62469">
                                            <p:txEl>
                                              <p:pRg st="7" end="7"/>
                                            </p:txEl>
                                          </p:spTgt>
                                        </p:tgtEl>
                                        <p:attrNameLst>
                                          <p:attrName>style.visibility</p:attrName>
                                        </p:attrNameLst>
                                      </p:cBhvr>
                                      <p:to>
                                        <p:strVal val="visible"/>
                                      </p:to>
                                    </p:set>
                                    <p:animEffect transition="in" filter="fade">
                                      <p:cBhvr>
                                        <p:cTn id="27" dur="1000"/>
                                        <p:tgtEl>
                                          <p:spTgt spid="62469">
                                            <p:txEl>
                                              <p:pRg st="7" end="7"/>
                                            </p:txEl>
                                          </p:spTgt>
                                        </p:tgtEl>
                                      </p:cBhvr>
                                    </p:animEffect>
                                    <p:anim calcmode="lin" valueType="num">
                                      <p:cBhvr>
                                        <p:cTn id="28" dur="1000" fill="hold"/>
                                        <p:tgtEl>
                                          <p:spTgt spid="62469">
                                            <p:txEl>
                                              <p:pRg st="7" end="7"/>
                                            </p:txEl>
                                          </p:spTgt>
                                        </p:tgtEl>
                                        <p:attrNameLst>
                                          <p:attrName>ppt_x</p:attrName>
                                        </p:attrNameLst>
                                      </p:cBhvr>
                                      <p:tavLst>
                                        <p:tav tm="0">
                                          <p:val>
                                            <p:strVal val="#ppt_x"/>
                                          </p:val>
                                        </p:tav>
                                        <p:tav tm="100000">
                                          <p:val>
                                            <p:strVal val="#ppt_x"/>
                                          </p:val>
                                        </p:tav>
                                      </p:tavLst>
                                    </p:anim>
                                    <p:anim calcmode="lin" valueType="num">
                                      <p:cBhvr>
                                        <p:cTn id="29" dur="1000" fill="hold"/>
                                        <p:tgtEl>
                                          <p:spTgt spid="62469">
                                            <p:txEl>
                                              <p:pRg st="7" end="7"/>
                                            </p:txEl>
                                          </p:spTgt>
                                        </p:tgtEl>
                                        <p:attrNameLst>
                                          <p:attrName>ppt_y</p:attrName>
                                        </p:attrNameLst>
                                      </p:cBhvr>
                                      <p:tavLst>
                                        <p:tav tm="0">
                                          <p:val>
                                            <p:strVal val="#ppt_y+.1"/>
                                          </p:val>
                                        </p:tav>
                                        <p:tav tm="100000">
                                          <p:val>
                                            <p:strVal val="#ppt_y"/>
                                          </p:val>
                                        </p:tav>
                                      </p:tavLst>
                                    </p:anim>
                                  </p:childTnLst>
                                </p:cTn>
                              </p:par>
                              <p:par>
                                <p:cTn id="30" presetID="42" presetClass="entr" presetSubtype="0" fill="hold" nodeType="withEffect">
                                  <p:stCondLst>
                                    <p:cond delay="0"/>
                                  </p:stCondLst>
                                  <p:childTnLst>
                                    <p:set>
                                      <p:cBhvr>
                                        <p:cTn id="31" dur="1" fill="hold">
                                          <p:stCondLst>
                                            <p:cond delay="0"/>
                                          </p:stCondLst>
                                        </p:cTn>
                                        <p:tgtEl>
                                          <p:spTgt spid="62469">
                                            <p:txEl>
                                              <p:pRg st="8" end="8"/>
                                            </p:txEl>
                                          </p:spTgt>
                                        </p:tgtEl>
                                        <p:attrNameLst>
                                          <p:attrName>style.visibility</p:attrName>
                                        </p:attrNameLst>
                                      </p:cBhvr>
                                      <p:to>
                                        <p:strVal val="visible"/>
                                      </p:to>
                                    </p:set>
                                    <p:animEffect transition="in" filter="fade">
                                      <p:cBhvr>
                                        <p:cTn id="32" dur="1000"/>
                                        <p:tgtEl>
                                          <p:spTgt spid="62469">
                                            <p:txEl>
                                              <p:pRg st="8" end="8"/>
                                            </p:txEl>
                                          </p:spTgt>
                                        </p:tgtEl>
                                      </p:cBhvr>
                                    </p:animEffect>
                                    <p:anim calcmode="lin" valueType="num">
                                      <p:cBhvr>
                                        <p:cTn id="33" dur="1000" fill="hold"/>
                                        <p:tgtEl>
                                          <p:spTgt spid="62469">
                                            <p:txEl>
                                              <p:pRg st="8" end="8"/>
                                            </p:txEl>
                                          </p:spTgt>
                                        </p:tgtEl>
                                        <p:attrNameLst>
                                          <p:attrName>ppt_x</p:attrName>
                                        </p:attrNameLst>
                                      </p:cBhvr>
                                      <p:tavLst>
                                        <p:tav tm="0">
                                          <p:val>
                                            <p:strVal val="#ppt_x"/>
                                          </p:val>
                                        </p:tav>
                                        <p:tav tm="100000">
                                          <p:val>
                                            <p:strVal val="#ppt_x"/>
                                          </p:val>
                                        </p:tav>
                                      </p:tavLst>
                                    </p:anim>
                                    <p:anim calcmode="lin" valueType="num">
                                      <p:cBhvr>
                                        <p:cTn id="34" dur="1000" fill="hold"/>
                                        <p:tgtEl>
                                          <p:spTgt spid="62469">
                                            <p:txEl>
                                              <p:pRg st="8" end="8"/>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3490" name="Text Box 2"/>
          <p:cNvSpPr txBox="1">
            <a:spLocks noChangeArrowheads="1"/>
          </p:cNvSpPr>
          <p:nvPr/>
        </p:nvSpPr>
        <p:spPr bwMode="auto">
          <a:xfrm>
            <a:off x="827088" y="620713"/>
            <a:ext cx="7705725" cy="366712"/>
          </a:xfrm>
          <a:prstGeom prst="rect">
            <a:avLst/>
          </a:prstGeom>
          <a:noFill/>
          <a:ln w="9525">
            <a:noFill/>
            <a:miter lim="800000"/>
            <a:headEnd/>
            <a:tailEnd/>
          </a:ln>
          <a:effectLst/>
        </p:spPr>
        <p:txBody>
          <a:bodyPr>
            <a:spAutoFit/>
          </a:bodyPr>
          <a:lstStyle/>
          <a:p>
            <a:pPr>
              <a:spcBef>
                <a:spcPct val="50000"/>
              </a:spcBef>
            </a:pPr>
            <a:endParaRPr lang="en-US"/>
          </a:p>
        </p:txBody>
      </p:sp>
      <p:sp>
        <p:nvSpPr>
          <p:cNvPr id="63492" name="Rectangle 4"/>
          <p:cNvSpPr>
            <a:spLocks noGrp="1" noChangeArrowheads="1"/>
          </p:cNvSpPr>
          <p:nvPr>
            <p:ph type="title"/>
          </p:nvPr>
        </p:nvSpPr>
        <p:spPr>
          <a:xfrm>
            <a:off x="457200" y="476250"/>
            <a:ext cx="8229600" cy="431800"/>
          </a:xfrm>
        </p:spPr>
        <p:txBody>
          <a:bodyPr/>
          <a:lstStyle/>
          <a:p>
            <a:r>
              <a:rPr lang="en-GB" sz="3600" b="1" u="sng" dirty="0"/>
              <a:t>Stock Management</a:t>
            </a:r>
          </a:p>
        </p:txBody>
      </p:sp>
      <p:sp>
        <p:nvSpPr>
          <p:cNvPr id="63493" name="Rectangle 5"/>
          <p:cNvSpPr>
            <a:spLocks noGrp="1" noChangeArrowheads="1"/>
          </p:cNvSpPr>
          <p:nvPr>
            <p:ph type="body" idx="1"/>
          </p:nvPr>
        </p:nvSpPr>
        <p:spPr>
          <a:xfrm>
            <a:off x="457201" y="1689184"/>
            <a:ext cx="7705726" cy="4476665"/>
          </a:xfrm>
        </p:spPr>
        <p:txBody>
          <a:bodyPr/>
          <a:lstStyle/>
          <a:p>
            <a:pPr>
              <a:buFontTx/>
              <a:buNone/>
            </a:pPr>
            <a:r>
              <a:rPr lang="en-GB" sz="2400" b="1" u="sng" dirty="0"/>
              <a:t>Why hold stock?</a:t>
            </a:r>
          </a:p>
          <a:p>
            <a:pPr>
              <a:buFontTx/>
              <a:buNone/>
            </a:pPr>
            <a:endParaRPr lang="en-GB" sz="2400" b="1" u="sng" dirty="0"/>
          </a:p>
          <a:p>
            <a:pPr>
              <a:spcAft>
                <a:spcPts val="600"/>
              </a:spcAft>
            </a:pPr>
            <a:r>
              <a:rPr lang="en-GB" sz="2400" dirty="0"/>
              <a:t>To meet customers needs</a:t>
            </a:r>
          </a:p>
          <a:p>
            <a:pPr>
              <a:spcAft>
                <a:spcPts val="600"/>
              </a:spcAft>
            </a:pPr>
            <a:r>
              <a:rPr lang="en-GB" sz="2400" dirty="0"/>
              <a:t>To take advantage of bulk discounts</a:t>
            </a:r>
          </a:p>
          <a:p>
            <a:pPr>
              <a:spcAft>
                <a:spcPts val="600"/>
              </a:spcAft>
            </a:pPr>
            <a:r>
              <a:rPr lang="en-GB" sz="2400" dirty="0"/>
              <a:t>To obtain favourable market prices</a:t>
            </a:r>
          </a:p>
          <a:p>
            <a:pPr>
              <a:spcAft>
                <a:spcPts val="600"/>
              </a:spcAft>
            </a:pPr>
            <a:r>
              <a:rPr lang="en-GB" sz="2400" dirty="0"/>
              <a:t>To protect against late deliveries or bottlenecks</a:t>
            </a:r>
          </a:p>
          <a:p>
            <a:pPr>
              <a:spcAft>
                <a:spcPts val="600"/>
              </a:spcAft>
            </a:pPr>
            <a:r>
              <a:rPr lang="en-GB" sz="2400" dirty="0"/>
              <a:t>Interruption of future supplies or scarcity (BREXIT!)</a:t>
            </a:r>
          </a:p>
          <a:p>
            <a:pPr>
              <a:spcAft>
                <a:spcPts val="600"/>
              </a:spcAft>
            </a:pPr>
            <a:r>
              <a:rPr lang="en-GB" sz="2400" dirty="0"/>
              <a:t>Increases in costs expected</a:t>
            </a:r>
          </a:p>
        </p:txBody>
      </p:sp>
      <p:sp>
        <p:nvSpPr>
          <p:cNvPr id="6" name="Slide Number Placeholder 5"/>
          <p:cNvSpPr>
            <a:spLocks noGrp="1"/>
          </p:cNvSpPr>
          <p:nvPr>
            <p:ph type="sldNum" sz="quarter" idx="12"/>
          </p:nvPr>
        </p:nvSpPr>
        <p:spPr/>
        <p:txBody>
          <a:bodyPr/>
          <a:lstStyle/>
          <a:p>
            <a:fld id="{8205CE8C-92F6-477A-B47F-3EDE6EB923A9}" type="slidenum">
              <a:rPr lang="en-GB" smtClean="0"/>
              <a:pPr/>
              <a:t>15</a:t>
            </a:fld>
            <a:endParaRPr lang="en-GB"/>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63493">
                                            <p:txEl>
                                              <p:pRg st="2" end="2"/>
                                            </p:txEl>
                                          </p:spTgt>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63493">
                                            <p:txEl>
                                              <p:pRg st="3" end="3"/>
                                            </p:txEl>
                                          </p:spTgt>
                                        </p:tgtEl>
                                        <p:attrNameLst>
                                          <p:attrName>style.visibility</p:attrName>
                                        </p:attrNameLst>
                                      </p:cBhvr>
                                      <p:to>
                                        <p:strVal val="visible"/>
                                      </p:to>
                                    </p:set>
                                  </p:childTnLst>
                                </p:cTn>
                              </p:par>
                              <p:par>
                                <p:cTn id="9" presetID="1" presetClass="entr" presetSubtype="0" fill="hold" nodeType="withEffect">
                                  <p:stCondLst>
                                    <p:cond delay="0"/>
                                  </p:stCondLst>
                                  <p:childTnLst>
                                    <p:set>
                                      <p:cBhvr>
                                        <p:cTn id="10" dur="1" fill="hold">
                                          <p:stCondLst>
                                            <p:cond delay="0"/>
                                          </p:stCondLst>
                                        </p:cTn>
                                        <p:tgtEl>
                                          <p:spTgt spid="63493">
                                            <p:txEl>
                                              <p:pRg st="4" end="4"/>
                                            </p:txEl>
                                          </p:spTgt>
                                        </p:tgtEl>
                                        <p:attrNameLst>
                                          <p:attrName>style.visibility</p:attrName>
                                        </p:attrNameLst>
                                      </p:cBhvr>
                                      <p:to>
                                        <p:strVal val="visible"/>
                                      </p:to>
                                    </p:set>
                                  </p:childTnLst>
                                </p:cTn>
                              </p:par>
                              <p:par>
                                <p:cTn id="11" presetID="1" presetClass="entr" presetSubtype="0" fill="hold" nodeType="withEffect">
                                  <p:stCondLst>
                                    <p:cond delay="0"/>
                                  </p:stCondLst>
                                  <p:childTnLst>
                                    <p:set>
                                      <p:cBhvr>
                                        <p:cTn id="12" dur="1" fill="hold">
                                          <p:stCondLst>
                                            <p:cond delay="0"/>
                                          </p:stCondLst>
                                        </p:cTn>
                                        <p:tgtEl>
                                          <p:spTgt spid="63493">
                                            <p:txEl>
                                              <p:pRg st="5" end="5"/>
                                            </p:txEl>
                                          </p:spTgt>
                                        </p:tgtEl>
                                        <p:attrNameLst>
                                          <p:attrName>style.visibility</p:attrName>
                                        </p:attrNameLst>
                                      </p:cBhvr>
                                      <p:to>
                                        <p:strVal val="visible"/>
                                      </p:to>
                                    </p:set>
                                  </p:childTnLst>
                                </p:cTn>
                              </p:par>
                              <p:par>
                                <p:cTn id="13" presetID="1" presetClass="entr" presetSubtype="0" fill="hold" nodeType="withEffect">
                                  <p:stCondLst>
                                    <p:cond delay="0"/>
                                  </p:stCondLst>
                                  <p:childTnLst>
                                    <p:set>
                                      <p:cBhvr>
                                        <p:cTn id="14" dur="1" fill="hold">
                                          <p:stCondLst>
                                            <p:cond delay="0"/>
                                          </p:stCondLst>
                                        </p:cTn>
                                        <p:tgtEl>
                                          <p:spTgt spid="63493">
                                            <p:txEl>
                                              <p:pRg st="6" end="6"/>
                                            </p:txEl>
                                          </p:spTgt>
                                        </p:tgtEl>
                                        <p:attrNameLst>
                                          <p:attrName>style.visibility</p:attrName>
                                        </p:attrNameLst>
                                      </p:cBhvr>
                                      <p:to>
                                        <p:strVal val="visible"/>
                                      </p:to>
                                    </p:set>
                                  </p:childTnLst>
                                </p:cTn>
                              </p:par>
                              <p:par>
                                <p:cTn id="15" presetID="1" presetClass="entr" presetSubtype="0" fill="hold" nodeType="withEffect">
                                  <p:stCondLst>
                                    <p:cond delay="0"/>
                                  </p:stCondLst>
                                  <p:childTnLst>
                                    <p:set>
                                      <p:cBhvr>
                                        <p:cTn id="16" dur="1" fill="hold">
                                          <p:stCondLst>
                                            <p:cond delay="0"/>
                                          </p:stCondLst>
                                        </p:cTn>
                                        <p:tgtEl>
                                          <p:spTgt spid="63493">
                                            <p:txEl>
                                              <p:pRg st="7" end="7"/>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4514" name="Text Box 2"/>
          <p:cNvSpPr txBox="1">
            <a:spLocks noChangeArrowheads="1"/>
          </p:cNvSpPr>
          <p:nvPr/>
        </p:nvSpPr>
        <p:spPr bwMode="auto">
          <a:xfrm>
            <a:off x="827088" y="620713"/>
            <a:ext cx="7705725" cy="366712"/>
          </a:xfrm>
          <a:prstGeom prst="rect">
            <a:avLst/>
          </a:prstGeom>
          <a:noFill/>
          <a:ln w="9525">
            <a:noFill/>
            <a:miter lim="800000"/>
            <a:headEnd/>
            <a:tailEnd/>
          </a:ln>
          <a:effectLst/>
        </p:spPr>
        <p:txBody>
          <a:bodyPr>
            <a:spAutoFit/>
          </a:bodyPr>
          <a:lstStyle/>
          <a:p>
            <a:pPr>
              <a:spcBef>
                <a:spcPct val="50000"/>
              </a:spcBef>
            </a:pPr>
            <a:endParaRPr lang="en-US"/>
          </a:p>
        </p:txBody>
      </p:sp>
      <p:sp>
        <p:nvSpPr>
          <p:cNvPr id="64516" name="Rectangle 4"/>
          <p:cNvSpPr>
            <a:spLocks noGrp="1" noChangeArrowheads="1"/>
          </p:cNvSpPr>
          <p:nvPr>
            <p:ph type="title"/>
          </p:nvPr>
        </p:nvSpPr>
        <p:spPr>
          <a:xfrm>
            <a:off x="251520" y="836712"/>
            <a:ext cx="8640960" cy="431800"/>
          </a:xfrm>
        </p:spPr>
        <p:txBody>
          <a:bodyPr/>
          <a:lstStyle/>
          <a:p>
            <a:pPr>
              <a:lnSpc>
                <a:spcPct val="90000"/>
              </a:lnSpc>
            </a:pPr>
            <a:r>
              <a:rPr lang="en-GB" sz="3600" b="1" u="sng" dirty="0"/>
              <a:t>Stock Management</a:t>
            </a:r>
          </a:p>
        </p:txBody>
      </p:sp>
      <p:sp>
        <p:nvSpPr>
          <p:cNvPr id="64517" name="Rectangle 5"/>
          <p:cNvSpPr>
            <a:spLocks noGrp="1" noChangeArrowheads="1"/>
          </p:cNvSpPr>
          <p:nvPr>
            <p:ph type="body" idx="1"/>
          </p:nvPr>
        </p:nvSpPr>
        <p:spPr>
          <a:xfrm>
            <a:off x="457200" y="1600200"/>
            <a:ext cx="8435975" cy="4525963"/>
          </a:xfrm>
        </p:spPr>
        <p:txBody>
          <a:bodyPr/>
          <a:lstStyle/>
          <a:p>
            <a:pPr>
              <a:lnSpc>
                <a:spcPct val="90000"/>
              </a:lnSpc>
              <a:buFontTx/>
              <a:buNone/>
            </a:pPr>
            <a:r>
              <a:rPr lang="en-GB" sz="2400" b="1" dirty="0"/>
              <a:t>Potential costs incurred in holding stock:</a:t>
            </a:r>
          </a:p>
          <a:p>
            <a:pPr>
              <a:lnSpc>
                <a:spcPct val="90000"/>
              </a:lnSpc>
              <a:buFontTx/>
              <a:buNone/>
            </a:pPr>
            <a:endParaRPr lang="en-GB" sz="2400" b="1" dirty="0"/>
          </a:p>
          <a:p>
            <a:pPr>
              <a:lnSpc>
                <a:spcPct val="90000"/>
              </a:lnSpc>
              <a:spcAft>
                <a:spcPts val="600"/>
              </a:spcAft>
            </a:pPr>
            <a:r>
              <a:rPr lang="en-GB" sz="2400" dirty="0"/>
              <a:t>Interest on capital tied up in stock (Opportunity cost)</a:t>
            </a:r>
          </a:p>
          <a:p>
            <a:pPr>
              <a:lnSpc>
                <a:spcPct val="90000"/>
              </a:lnSpc>
              <a:spcAft>
                <a:spcPts val="600"/>
              </a:spcAft>
            </a:pPr>
            <a:r>
              <a:rPr lang="en-GB" sz="2400" dirty="0"/>
              <a:t>Storage charges (rent, heating &amp; lighting)</a:t>
            </a:r>
          </a:p>
          <a:p>
            <a:pPr>
              <a:lnSpc>
                <a:spcPct val="90000"/>
              </a:lnSpc>
              <a:spcAft>
                <a:spcPts val="600"/>
              </a:spcAft>
            </a:pPr>
            <a:r>
              <a:rPr lang="en-GB" sz="2400" dirty="0"/>
              <a:t>Staff costs</a:t>
            </a:r>
          </a:p>
          <a:p>
            <a:pPr>
              <a:lnSpc>
                <a:spcPct val="90000"/>
              </a:lnSpc>
              <a:spcAft>
                <a:spcPts val="600"/>
              </a:spcAft>
            </a:pPr>
            <a:r>
              <a:rPr lang="en-GB" sz="2400" dirty="0"/>
              <a:t>Audit charges</a:t>
            </a:r>
          </a:p>
          <a:p>
            <a:pPr>
              <a:lnSpc>
                <a:spcPct val="90000"/>
              </a:lnSpc>
              <a:spcAft>
                <a:spcPts val="600"/>
              </a:spcAft>
            </a:pPr>
            <a:r>
              <a:rPr lang="en-GB" sz="2400" dirty="0"/>
              <a:t>Insurance charges</a:t>
            </a:r>
          </a:p>
          <a:p>
            <a:pPr>
              <a:lnSpc>
                <a:spcPct val="90000"/>
              </a:lnSpc>
              <a:spcAft>
                <a:spcPts val="600"/>
              </a:spcAft>
            </a:pPr>
            <a:r>
              <a:rPr lang="en-GB" sz="2400" dirty="0"/>
              <a:t>Security charges</a:t>
            </a:r>
          </a:p>
          <a:p>
            <a:pPr>
              <a:lnSpc>
                <a:spcPct val="90000"/>
              </a:lnSpc>
              <a:spcAft>
                <a:spcPts val="600"/>
              </a:spcAft>
            </a:pPr>
            <a:r>
              <a:rPr lang="en-GB" sz="2400" dirty="0"/>
              <a:t>Deterioration &amp; obsolescence</a:t>
            </a:r>
          </a:p>
          <a:p>
            <a:pPr>
              <a:lnSpc>
                <a:spcPct val="90000"/>
              </a:lnSpc>
              <a:spcAft>
                <a:spcPts val="600"/>
              </a:spcAft>
            </a:pPr>
            <a:r>
              <a:rPr lang="en-GB" sz="2400" dirty="0"/>
              <a:t>Theft</a:t>
            </a:r>
          </a:p>
          <a:p>
            <a:pPr algn="ctr">
              <a:lnSpc>
                <a:spcPct val="90000"/>
              </a:lnSpc>
              <a:buFontTx/>
              <a:buNone/>
            </a:pPr>
            <a:endParaRPr lang="en-GB" sz="2400" b="1" dirty="0"/>
          </a:p>
        </p:txBody>
      </p:sp>
      <p:sp>
        <p:nvSpPr>
          <p:cNvPr id="6" name="Slide Number Placeholder 5"/>
          <p:cNvSpPr>
            <a:spLocks noGrp="1"/>
          </p:cNvSpPr>
          <p:nvPr>
            <p:ph type="sldNum" sz="quarter" idx="12"/>
          </p:nvPr>
        </p:nvSpPr>
        <p:spPr/>
        <p:txBody>
          <a:bodyPr/>
          <a:lstStyle/>
          <a:p>
            <a:fld id="{8205CE8C-92F6-477A-B47F-3EDE6EB923A9}" type="slidenum">
              <a:rPr lang="en-GB" smtClean="0"/>
              <a:pPr/>
              <a:t>16</a:t>
            </a:fld>
            <a:endParaRPr lang="en-GB"/>
          </a:p>
        </p:txBody>
      </p:sp>
    </p:spTree>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5538" name="Text Box 2"/>
          <p:cNvSpPr txBox="1">
            <a:spLocks noChangeArrowheads="1"/>
          </p:cNvSpPr>
          <p:nvPr/>
        </p:nvSpPr>
        <p:spPr bwMode="auto">
          <a:xfrm>
            <a:off x="827088" y="620713"/>
            <a:ext cx="7705725" cy="366712"/>
          </a:xfrm>
          <a:prstGeom prst="rect">
            <a:avLst/>
          </a:prstGeom>
          <a:noFill/>
          <a:ln w="9525">
            <a:noFill/>
            <a:miter lim="800000"/>
            <a:headEnd/>
            <a:tailEnd/>
          </a:ln>
          <a:effectLst/>
        </p:spPr>
        <p:txBody>
          <a:bodyPr>
            <a:spAutoFit/>
          </a:bodyPr>
          <a:lstStyle/>
          <a:p>
            <a:pPr>
              <a:spcBef>
                <a:spcPct val="50000"/>
              </a:spcBef>
            </a:pPr>
            <a:endParaRPr lang="en-US"/>
          </a:p>
        </p:txBody>
      </p:sp>
      <p:sp>
        <p:nvSpPr>
          <p:cNvPr id="65540" name="Rectangle 4"/>
          <p:cNvSpPr>
            <a:spLocks noGrp="1" noChangeArrowheads="1"/>
          </p:cNvSpPr>
          <p:nvPr>
            <p:ph type="title"/>
          </p:nvPr>
        </p:nvSpPr>
        <p:spPr>
          <a:xfrm>
            <a:off x="457200" y="476250"/>
            <a:ext cx="8229600" cy="431800"/>
          </a:xfrm>
        </p:spPr>
        <p:txBody>
          <a:bodyPr/>
          <a:lstStyle/>
          <a:p>
            <a:r>
              <a:rPr lang="en-GB" sz="3600" b="1" u="sng" dirty="0"/>
              <a:t>Stock Management - Stockout</a:t>
            </a:r>
          </a:p>
        </p:txBody>
      </p:sp>
      <p:sp>
        <p:nvSpPr>
          <p:cNvPr id="65541" name="Rectangle 5"/>
          <p:cNvSpPr>
            <a:spLocks noGrp="1" noChangeArrowheads="1"/>
          </p:cNvSpPr>
          <p:nvPr>
            <p:ph type="body" idx="1"/>
          </p:nvPr>
        </p:nvSpPr>
        <p:spPr>
          <a:xfrm>
            <a:off x="457200" y="1600200"/>
            <a:ext cx="8229600" cy="4133055"/>
          </a:xfrm>
        </p:spPr>
        <p:txBody>
          <a:bodyPr/>
          <a:lstStyle/>
          <a:p>
            <a:pPr>
              <a:buFontTx/>
              <a:buNone/>
            </a:pPr>
            <a:r>
              <a:rPr lang="en-GB" sz="2400" b="1" dirty="0"/>
              <a:t>Consequences of not having stock available</a:t>
            </a:r>
          </a:p>
          <a:p>
            <a:pPr>
              <a:buFontTx/>
              <a:buNone/>
            </a:pPr>
            <a:endParaRPr lang="en-GB" sz="2400" dirty="0"/>
          </a:p>
          <a:p>
            <a:pPr>
              <a:spcAft>
                <a:spcPts val="600"/>
              </a:spcAft>
            </a:pPr>
            <a:r>
              <a:rPr lang="en-GB" sz="2400" dirty="0"/>
              <a:t>Loss on profit from a sale</a:t>
            </a:r>
          </a:p>
          <a:p>
            <a:pPr>
              <a:spcAft>
                <a:spcPts val="600"/>
              </a:spcAft>
            </a:pPr>
            <a:r>
              <a:rPr lang="en-GB" sz="2400" dirty="0"/>
              <a:t>Loss of customer (possibly permanently?)</a:t>
            </a:r>
          </a:p>
          <a:p>
            <a:pPr>
              <a:spcAft>
                <a:spcPts val="600"/>
              </a:spcAft>
            </a:pPr>
            <a:r>
              <a:rPr lang="en-GB" sz="2400" dirty="0"/>
              <a:t>Incurring additional carriage costs </a:t>
            </a:r>
          </a:p>
          <a:p>
            <a:pPr>
              <a:spcAft>
                <a:spcPts val="600"/>
              </a:spcAft>
            </a:pPr>
            <a:r>
              <a:rPr lang="en-GB" sz="2400" dirty="0"/>
              <a:t>Creating a poor reputation for reliability</a:t>
            </a:r>
          </a:p>
          <a:p>
            <a:pPr>
              <a:spcAft>
                <a:spcPts val="600"/>
              </a:spcAft>
            </a:pPr>
            <a:r>
              <a:rPr lang="en-GB" sz="2400" dirty="0"/>
              <a:t>Possible lost production</a:t>
            </a:r>
          </a:p>
          <a:p>
            <a:pPr>
              <a:spcAft>
                <a:spcPts val="600"/>
              </a:spcAft>
            </a:pPr>
            <a:r>
              <a:rPr lang="en-GB" sz="2400" dirty="0"/>
              <a:t>Inefficient scheduling due to shortages</a:t>
            </a:r>
          </a:p>
          <a:p>
            <a:pPr>
              <a:spcAft>
                <a:spcPts val="600"/>
              </a:spcAft>
            </a:pPr>
            <a:r>
              <a:rPr lang="en-GB" sz="2400" dirty="0"/>
              <a:t>Purchasing at a higher price to replenish more quickly</a:t>
            </a:r>
          </a:p>
          <a:p>
            <a:pPr>
              <a:buFontTx/>
              <a:buNone/>
            </a:pPr>
            <a:endParaRPr lang="en-GB" sz="2400" dirty="0"/>
          </a:p>
          <a:p>
            <a:pPr algn="ctr">
              <a:buFontTx/>
              <a:buNone/>
            </a:pPr>
            <a:endParaRPr lang="en-GB" b="1" dirty="0"/>
          </a:p>
        </p:txBody>
      </p:sp>
      <p:sp>
        <p:nvSpPr>
          <p:cNvPr id="6" name="Slide Number Placeholder 5"/>
          <p:cNvSpPr>
            <a:spLocks noGrp="1"/>
          </p:cNvSpPr>
          <p:nvPr>
            <p:ph type="sldNum" sz="quarter" idx="12"/>
          </p:nvPr>
        </p:nvSpPr>
        <p:spPr/>
        <p:txBody>
          <a:bodyPr/>
          <a:lstStyle/>
          <a:p>
            <a:fld id="{8205CE8C-92F6-477A-B47F-3EDE6EB923A9}" type="slidenum">
              <a:rPr lang="en-GB" smtClean="0"/>
              <a:pPr/>
              <a:t>17</a:t>
            </a:fld>
            <a:endParaRPr lang="en-GB"/>
          </a:p>
        </p:txBody>
      </p:sp>
    </p:spTree>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6562" name="Text Box 2"/>
          <p:cNvSpPr txBox="1">
            <a:spLocks noChangeArrowheads="1"/>
          </p:cNvSpPr>
          <p:nvPr/>
        </p:nvSpPr>
        <p:spPr bwMode="auto">
          <a:xfrm>
            <a:off x="827088" y="620713"/>
            <a:ext cx="7705725" cy="366712"/>
          </a:xfrm>
          <a:prstGeom prst="rect">
            <a:avLst/>
          </a:prstGeom>
          <a:noFill/>
          <a:ln w="9525">
            <a:noFill/>
            <a:miter lim="800000"/>
            <a:headEnd/>
            <a:tailEnd/>
          </a:ln>
          <a:effectLst/>
        </p:spPr>
        <p:txBody>
          <a:bodyPr>
            <a:spAutoFit/>
          </a:bodyPr>
          <a:lstStyle/>
          <a:p>
            <a:pPr>
              <a:spcBef>
                <a:spcPct val="50000"/>
              </a:spcBef>
            </a:pPr>
            <a:endParaRPr lang="en-US"/>
          </a:p>
        </p:txBody>
      </p:sp>
      <p:sp>
        <p:nvSpPr>
          <p:cNvPr id="66564" name="Rectangle 4"/>
          <p:cNvSpPr>
            <a:spLocks noGrp="1" noChangeArrowheads="1"/>
          </p:cNvSpPr>
          <p:nvPr>
            <p:ph type="title"/>
          </p:nvPr>
        </p:nvSpPr>
        <p:spPr>
          <a:xfrm>
            <a:off x="457200" y="476250"/>
            <a:ext cx="8229600" cy="1008534"/>
          </a:xfrm>
        </p:spPr>
        <p:txBody>
          <a:bodyPr/>
          <a:lstStyle/>
          <a:p>
            <a:pPr>
              <a:spcBef>
                <a:spcPts val="600"/>
              </a:spcBef>
              <a:spcAft>
                <a:spcPts val="600"/>
              </a:spcAft>
            </a:pPr>
            <a:r>
              <a:rPr lang="en-GB" sz="3600" b="1" u="sng" dirty="0"/>
              <a:t>Stock Management – </a:t>
            </a:r>
            <a:br>
              <a:rPr lang="en-GB" sz="3600" b="1" u="sng" dirty="0"/>
            </a:br>
            <a:r>
              <a:rPr lang="en-GB" sz="3600" b="1" u="sng" dirty="0"/>
              <a:t>Economic Order Quantity</a:t>
            </a:r>
          </a:p>
        </p:txBody>
      </p:sp>
      <p:sp>
        <p:nvSpPr>
          <p:cNvPr id="66565" name="Rectangle 5"/>
          <p:cNvSpPr>
            <a:spLocks noGrp="1" noChangeArrowheads="1"/>
          </p:cNvSpPr>
          <p:nvPr>
            <p:ph type="body" idx="1"/>
          </p:nvPr>
        </p:nvSpPr>
        <p:spPr>
          <a:xfrm>
            <a:off x="455070" y="1629247"/>
            <a:ext cx="8229600" cy="4752503"/>
          </a:xfrm>
        </p:spPr>
        <p:txBody>
          <a:bodyPr/>
          <a:lstStyle/>
          <a:p>
            <a:pPr>
              <a:lnSpc>
                <a:spcPct val="80000"/>
              </a:lnSpc>
              <a:buFontTx/>
              <a:buNone/>
            </a:pPr>
            <a:endParaRPr lang="en-GB" sz="2000" b="1" dirty="0"/>
          </a:p>
          <a:p>
            <a:pPr indent="0">
              <a:lnSpc>
                <a:spcPct val="80000"/>
              </a:lnSpc>
              <a:buNone/>
            </a:pPr>
            <a:r>
              <a:rPr lang="en-GB" sz="2400" dirty="0"/>
              <a:t>Mathematical formula used for optimising stock control to minimise costs:</a:t>
            </a:r>
          </a:p>
          <a:p>
            <a:pPr algn="ctr">
              <a:lnSpc>
                <a:spcPct val="80000"/>
              </a:lnSpc>
              <a:buFontTx/>
              <a:buNone/>
            </a:pPr>
            <a:r>
              <a:rPr lang="en-GB" sz="2400" b="1" dirty="0">
                <a:solidFill>
                  <a:srgbClr val="FF0000"/>
                </a:solidFill>
              </a:rPr>
              <a:t>EOQ = √</a:t>
            </a:r>
            <a:r>
              <a:rPr lang="en-GB" sz="2400" b="1" u="sng" dirty="0">
                <a:solidFill>
                  <a:srgbClr val="FF0000"/>
                </a:solidFill>
              </a:rPr>
              <a:t>2 D C</a:t>
            </a:r>
          </a:p>
          <a:p>
            <a:pPr algn="ctr">
              <a:lnSpc>
                <a:spcPct val="80000"/>
              </a:lnSpc>
              <a:buFontTx/>
              <a:buNone/>
            </a:pPr>
            <a:r>
              <a:rPr lang="en-GB" sz="2400" b="1" dirty="0">
                <a:solidFill>
                  <a:srgbClr val="FF0000"/>
                </a:solidFill>
              </a:rPr>
              <a:t>             H</a:t>
            </a:r>
          </a:p>
          <a:p>
            <a:pPr>
              <a:lnSpc>
                <a:spcPct val="80000"/>
              </a:lnSpc>
              <a:buFontTx/>
              <a:buNone/>
            </a:pPr>
            <a:r>
              <a:rPr lang="en-GB" sz="2400" dirty="0"/>
              <a:t>where:</a:t>
            </a:r>
          </a:p>
          <a:p>
            <a:pPr>
              <a:lnSpc>
                <a:spcPct val="80000"/>
              </a:lnSpc>
              <a:buFontTx/>
              <a:buNone/>
            </a:pPr>
            <a:r>
              <a:rPr lang="en-GB" sz="2400" b="1" dirty="0"/>
              <a:t>    </a:t>
            </a:r>
          </a:p>
          <a:p>
            <a:pPr>
              <a:lnSpc>
                <a:spcPct val="80000"/>
              </a:lnSpc>
            </a:pPr>
            <a:r>
              <a:rPr lang="en-GB" sz="2400" dirty="0"/>
              <a:t>D = Annual Demand</a:t>
            </a:r>
          </a:p>
          <a:p>
            <a:pPr>
              <a:lnSpc>
                <a:spcPct val="80000"/>
              </a:lnSpc>
            </a:pPr>
            <a:r>
              <a:rPr lang="en-GB" sz="2400" dirty="0"/>
              <a:t>C = Cost of Placing an Order</a:t>
            </a:r>
          </a:p>
          <a:p>
            <a:pPr>
              <a:lnSpc>
                <a:spcPct val="80000"/>
              </a:lnSpc>
            </a:pPr>
            <a:r>
              <a:rPr lang="en-GB" sz="2400" dirty="0"/>
              <a:t>H = Holding Costs</a:t>
            </a:r>
          </a:p>
          <a:p>
            <a:pPr>
              <a:lnSpc>
                <a:spcPct val="80000"/>
              </a:lnSpc>
            </a:pPr>
            <a:endParaRPr lang="en-GB" sz="2400" b="1" dirty="0"/>
          </a:p>
          <a:p>
            <a:pPr>
              <a:lnSpc>
                <a:spcPct val="80000"/>
              </a:lnSpc>
              <a:buFontTx/>
              <a:buNone/>
            </a:pPr>
            <a:r>
              <a:rPr lang="en-GB" sz="2400" dirty="0"/>
              <a:t>N.B. Assumes demand is constant</a:t>
            </a:r>
          </a:p>
        </p:txBody>
      </p:sp>
      <p:sp>
        <p:nvSpPr>
          <p:cNvPr id="6" name="Slide Number Placeholder 5"/>
          <p:cNvSpPr>
            <a:spLocks noGrp="1"/>
          </p:cNvSpPr>
          <p:nvPr>
            <p:ph type="sldNum" sz="quarter" idx="12"/>
          </p:nvPr>
        </p:nvSpPr>
        <p:spPr/>
        <p:txBody>
          <a:bodyPr/>
          <a:lstStyle/>
          <a:p>
            <a:fld id="{8205CE8C-92F6-477A-B47F-3EDE6EB923A9}" type="slidenum">
              <a:rPr lang="en-GB" smtClean="0"/>
              <a:pPr/>
              <a:t>18</a:t>
            </a:fld>
            <a:endParaRPr lang="en-GB"/>
          </a:p>
        </p:txBody>
      </p:sp>
    </p:spTree>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7586" name="Text Box 2"/>
          <p:cNvSpPr txBox="1">
            <a:spLocks noChangeArrowheads="1"/>
          </p:cNvSpPr>
          <p:nvPr/>
        </p:nvSpPr>
        <p:spPr bwMode="auto">
          <a:xfrm>
            <a:off x="827088" y="620713"/>
            <a:ext cx="7705725" cy="366712"/>
          </a:xfrm>
          <a:prstGeom prst="rect">
            <a:avLst/>
          </a:prstGeom>
          <a:noFill/>
          <a:ln w="9525">
            <a:noFill/>
            <a:miter lim="800000"/>
            <a:headEnd/>
            <a:tailEnd/>
          </a:ln>
          <a:effectLst/>
        </p:spPr>
        <p:txBody>
          <a:bodyPr>
            <a:spAutoFit/>
          </a:bodyPr>
          <a:lstStyle/>
          <a:p>
            <a:pPr>
              <a:spcBef>
                <a:spcPct val="50000"/>
              </a:spcBef>
            </a:pPr>
            <a:endParaRPr lang="en-US"/>
          </a:p>
        </p:txBody>
      </p:sp>
      <p:sp>
        <p:nvSpPr>
          <p:cNvPr id="67588" name="Rectangle 4"/>
          <p:cNvSpPr>
            <a:spLocks noGrp="1" noChangeArrowheads="1"/>
          </p:cNvSpPr>
          <p:nvPr>
            <p:ph type="title"/>
          </p:nvPr>
        </p:nvSpPr>
        <p:spPr>
          <a:xfrm>
            <a:off x="457200" y="476250"/>
            <a:ext cx="8229600" cy="431800"/>
          </a:xfrm>
        </p:spPr>
        <p:txBody>
          <a:bodyPr/>
          <a:lstStyle/>
          <a:p>
            <a:pPr>
              <a:lnSpc>
                <a:spcPct val="90000"/>
              </a:lnSpc>
            </a:pPr>
            <a:r>
              <a:rPr lang="en-GB" sz="3600" b="1" u="sng" dirty="0"/>
              <a:t>Stock Management - Just In Time</a:t>
            </a:r>
          </a:p>
        </p:txBody>
      </p:sp>
      <p:sp>
        <p:nvSpPr>
          <p:cNvPr id="67589" name="Rectangle 5"/>
          <p:cNvSpPr>
            <a:spLocks noGrp="1" noChangeArrowheads="1"/>
          </p:cNvSpPr>
          <p:nvPr>
            <p:ph type="body" idx="1"/>
          </p:nvPr>
        </p:nvSpPr>
        <p:spPr>
          <a:xfrm>
            <a:off x="468313" y="1412875"/>
            <a:ext cx="8229600" cy="4525963"/>
          </a:xfrm>
        </p:spPr>
        <p:txBody>
          <a:bodyPr/>
          <a:lstStyle/>
          <a:p>
            <a:pPr algn="ctr">
              <a:lnSpc>
                <a:spcPct val="90000"/>
              </a:lnSpc>
              <a:buFontTx/>
              <a:buNone/>
            </a:pPr>
            <a:endParaRPr lang="en-GB" b="1" u="sng" dirty="0"/>
          </a:p>
          <a:p>
            <a:pPr indent="0">
              <a:lnSpc>
                <a:spcPct val="150000"/>
              </a:lnSpc>
              <a:buNone/>
            </a:pPr>
            <a:r>
              <a:rPr lang="en-GB" sz="2800" dirty="0"/>
              <a:t>Aims to </a:t>
            </a:r>
            <a:r>
              <a:rPr lang="en-GB" sz="2800" b="1" dirty="0"/>
              <a:t>eliminate the need to hold stock</a:t>
            </a:r>
            <a:r>
              <a:rPr lang="en-GB" sz="2800" dirty="0"/>
              <a:t> through developing close relationships with suppliers, who deliver </a:t>
            </a:r>
            <a:r>
              <a:rPr lang="en-GB" sz="2800" u="sng" dirty="0">
                <a:effectLst>
                  <a:outerShdw blurRad="38100" dist="38100" dir="2700000" algn="tl">
                    <a:srgbClr val="000000">
                      <a:alpha val="43137"/>
                    </a:srgbClr>
                  </a:outerShdw>
                </a:effectLst>
              </a:rPr>
              <a:t>small quantities</a:t>
            </a:r>
            <a:r>
              <a:rPr lang="en-GB" sz="2800" dirty="0"/>
              <a:t> of material, of the </a:t>
            </a:r>
            <a:r>
              <a:rPr lang="en-GB" sz="2800" u="sng" dirty="0">
                <a:effectLst>
                  <a:outerShdw blurRad="38100" dist="38100" dir="2700000" algn="tl">
                    <a:srgbClr val="000000">
                      <a:alpha val="43137"/>
                    </a:srgbClr>
                  </a:outerShdw>
                </a:effectLst>
              </a:rPr>
              <a:t>right quality</a:t>
            </a:r>
            <a:r>
              <a:rPr lang="en-GB" sz="2800" dirty="0"/>
              <a:t>, at the </a:t>
            </a:r>
            <a:r>
              <a:rPr lang="en-GB" sz="2800" u="sng" dirty="0">
                <a:effectLst>
                  <a:outerShdw blurRad="38100" dist="38100" dir="2700000" algn="tl">
                    <a:srgbClr val="000000">
                      <a:alpha val="43137"/>
                    </a:srgbClr>
                  </a:outerShdw>
                </a:effectLst>
              </a:rPr>
              <a:t>right time </a:t>
            </a:r>
            <a:r>
              <a:rPr lang="en-GB" sz="2800" dirty="0"/>
              <a:t>directly to the production line or retail outlet.</a:t>
            </a:r>
          </a:p>
        </p:txBody>
      </p:sp>
      <p:sp>
        <p:nvSpPr>
          <p:cNvPr id="8" name="Slide Number Placeholder 7"/>
          <p:cNvSpPr>
            <a:spLocks noGrp="1"/>
          </p:cNvSpPr>
          <p:nvPr>
            <p:ph type="sldNum" sz="quarter" idx="12"/>
          </p:nvPr>
        </p:nvSpPr>
        <p:spPr/>
        <p:txBody>
          <a:bodyPr/>
          <a:lstStyle/>
          <a:p>
            <a:fld id="{8205CE8C-92F6-477A-B47F-3EDE6EB923A9}" type="slidenum">
              <a:rPr lang="en-GB" smtClean="0"/>
              <a:pPr/>
              <a:t>19</a:t>
            </a:fld>
            <a:endParaRPr lang="en-GB"/>
          </a:p>
        </p:txBody>
      </p:sp>
    </p:spTree>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8610" name="Text Box 2"/>
          <p:cNvSpPr txBox="1">
            <a:spLocks noChangeArrowheads="1"/>
          </p:cNvSpPr>
          <p:nvPr/>
        </p:nvSpPr>
        <p:spPr bwMode="auto">
          <a:xfrm>
            <a:off x="827088" y="620713"/>
            <a:ext cx="7705725" cy="366712"/>
          </a:xfrm>
          <a:prstGeom prst="rect">
            <a:avLst/>
          </a:prstGeom>
          <a:noFill/>
          <a:ln w="9525">
            <a:noFill/>
            <a:miter lim="800000"/>
            <a:headEnd/>
            <a:tailEnd/>
          </a:ln>
          <a:effectLst/>
        </p:spPr>
        <p:txBody>
          <a:bodyPr>
            <a:spAutoFit/>
          </a:bodyPr>
          <a:lstStyle/>
          <a:p>
            <a:pPr>
              <a:spcBef>
                <a:spcPct val="50000"/>
              </a:spcBef>
            </a:pPr>
            <a:endParaRPr lang="en-US"/>
          </a:p>
        </p:txBody>
      </p:sp>
      <p:sp>
        <p:nvSpPr>
          <p:cNvPr id="68612" name="Rectangle 4"/>
          <p:cNvSpPr>
            <a:spLocks noGrp="1" noChangeArrowheads="1"/>
          </p:cNvSpPr>
          <p:nvPr>
            <p:ph type="title"/>
          </p:nvPr>
        </p:nvSpPr>
        <p:spPr>
          <a:xfrm>
            <a:off x="457200" y="476250"/>
            <a:ext cx="8229600" cy="431800"/>
          </a:xfrm>
        </p:spPr>
        <p:txBody>
          <a:bodyPr/>
          <a:lstStyle/>
          <a:p>
            <a:r>
              <a:rPr lang="en-GB" sz="3600" b="1" u="sng" dirty="0"/>
              <a:t>Overtrading</a:t>
            </a:r>
            <a:endParaRPr lang="en-GB" sz="3600" dirty="0"/>
          </a:p>
        </p:txBody>
      </p:sp>
      <p:sp>
        <p:nvSpPr>
          <p:cNvPr id="68613" name="Rectangle 5"/>
          <p:cNvSpPr>
            <a:spLocks noGrp="1" noChangeArrowheads="1"/>
          </p:cNvSpPr>
          <p:nvPr>
            <p:ph type="body" idx="1"/>
          </p:nvPr>
        </p:nvSpPr>
        <p:spPr>
          <a:xfrm>
            <a:off x="395288" y="1341438"/>
            <a:ext cx="8229600" cy="4824412"/>
          </a:xfrm>
        </p:spPr>
        <p:txBody>
          <a:bodyPr/>
          <a:lstStyle/>
          <a:p>
            <a:pPr>
              <a:lnSpc>
                <a:spcPct val="80000"/>
              </a:lnSpc>
              <a:buFontTx/>
              <a:buNone/>
            </a:pPr>
            <a:r>
              <a:rPr lang="en-GB" sz="2400" b="1" u="sng" dirty="0"/>
              <a:t>What is Overtrading?</a:t>
            </a:r>
          </a:p>
          <a:p>
            <a:pPr>
              <a:spcBef>
                <a:spcPts val="0"/>
              </a:spcBef>
              <a:buFontTx/>
              <a:buNone/>
            </a:pPr>
            <a:r>
              <a:rPr lang="en-GB" sz="800" b="1" u="sng" dirty="0"/>
              <a:t>   </a:t>
            </a:r>
          </a:p>
          <a:p>
            <a:pPr>
              <a:lnSpc>
                <a:spcPct val="80000"/>
              </a:lnSpc>
              <a:spcAft>
                <a:spcPts val="600"/>
              </a:spcAft>
            </a:pPr>
            <a:r>
              <a:rPr lang="en-GB" sz="2200" dirty="0"/>
              <a:t>Overtrading occurs when companies expand their operations too quickly without robust planning</a:t>
            </a:r>
          </a:p>
          <a:p>
            <a:pPr>
              <a:lnSpc>
                <a:spcPct val="80000"/>
              </a:lnSpc>
              <a:spcBef>
                <a:spcPts val="0"/>
              </a:spcBef>
              <a:buNone/>
            </a:pPr>
            <a:r>
              <a:rPr lang="en-GB" sz="800" b="1" u="sng" dirty="0"/>
              <a:t>       </a:t>
            </a:r>
          </a:p>
          <a:p>
            <a:pPr>
              <a:lnSpc>
                <a:spcPct val="80000"/>
              </a:lnSpc>
              <a:spcAft>
                <a:spcPts val="600"/>
              </a:spcAft>
            </a:pPr>
            <a:r>
              <a:rPr lang="en-GB" sz="2200" dirty="0"/>
              <a:t>Companies sell more than they can deliver because of poor cash flow and credit arrangements</a:t>
            </a:r>
          </a:p>
          <a:p>
            <a:pPr>
              <a:lnSpc>
                <a:spcPct val="80000"/>
              </a:lnSpc>
              <a:spcBef>
                <a:spcPts val="0"/>
              </a:spcBef>
              <a:buNone/>
            </a:pPr>
            <a:r>
              <a:rPr lang="en-GB" sz="800" b="1" u="sng" dirty="0"/>
              <a:t>   </a:t>
            </a:r>
          </a:p>
          <a:p>
            <a:pPr>
              <a:lnSpc>
                <a:spcPct val="80000"/>
              </a:lnSpc>
              <a:spcAft>
                <a:spcPts val="600"/>
              </a:spcAft>
            </a:pPr>
            <a:r>
              <a:rPr lang="en-GB" sz="2200" dirty="0"/>
              <a:t>Overtraded companies enter a negative Working Capital cycle because of poor money management. </a:t>
            </a:r>
          </a:p>
          <a:p>
            <a:pPr>
              <a:lnSpc>
                <a:spcPct val="80000"/>
              </a:lnSpc>
              <a:spcBef>
                <a:spcPts val="0"/>
              </a:spcBef>
              <a:buNone/>
            </a:pPr>
            <a:r>
              <a:rPr lang="en-GB" sz="800" b="1" u="sng" dirty="0"/>
              <a:t>   </a:t>
            </a:r>
          </a:p>
          <a:p>
            <a:pPr>
              <a:lnSpc>
                <a:spcPct val="80000"/>
              </a:lnSpc>
              <a:spcAft>
                <a:spcPts val="600"/>
              </a:spcAft>
            </a:pPr>
            <a:r>
              <a:rPr lang="en-GB" sz="2200" dirty="0"/>
              <a:t>They cannot meet their current liabilities with their current assets because of delayed trade payments. This leads to short-term borrowings, which exacerbate the problem of meeting debts and so it continues…until the company runs out of cash!</a:t>
            </a:r>
          </a:p>
          <a:p>
            <a:pPr>
              <a:lnSpc>
                <a:spcPct val="80000"/>
              </a:lnSpc>
            </a:pPr>
            <a:endParaRPr lang="en-GB" sz="2000" dirty="0"/>
          </a:p>
          <a:p>
            <a:pPr>
              <a:lnSpc>
                <a:spcPct val="80000"/>
              </a:lnSpc>
              <a:buFontTx/>
              <a:buNone/>
            </a:pPr>
            <a:endParaRPr lang="en-GB" sz="2000" b="1" u="sng" dirty="0"/>
          </a:p>
          <a:p>
            <a:pPr>
              <a:lnSpc>
                <a:spcPct val="80000"/>
              </a:lnSpc>
            </a:pPr>
            <a:endParaRPr lang="en-GB" sz="2000" b="1" dirty="0"/>
          </a:p>
          <a:p>
            <a:pPr>
              <a:lnSpc>
                <a:spcPct val="80000"/>
              </a:lnSpc>
            </a:pPr>
            <a:endParaRPr lang="en-GB" sz="2000" b="1" dirty="0"/>
          </a:p>
        </p:txBody>
      </p:sp>
      <p:sp>
        <p:nvSpPr>
          <p:cNvPr id="6" name="Slide Number Placeholder 5"/>
          <p:cNvSpPr>
            <a:spLocks noGrp="1"/>
          </p:cNvSpPr>
          <p:nvPr>
            <p:ph type="sldNum" sz="quarter" idx="12"/>
          </p:nvPr>
        </p:nvSpPr>
        <p:spPr/>
        <p:txBody>
          <a:bodyPr/>
          <a:lstStyle/>
          <a:p>
            <a:fld id="{8205CE8C-92F6-477A-B47F-3EDE6EB923A9}" type="slidenum">
              <a:rPr lang="en-GB" smtClean="0"/>
              <a:pPr/>
              <a:t>20</a:t>
            </a:fld>
            <a:endParaRPr lang="en-GB"/>
          </a:p>
        </p:txBody>
      </p:sp>
    </p:spTree>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8610" name="Text Box 2"/>
          <p:cNvSpPr txBox="1">
            <a:spLocks noChangeArrowheads="1"/>
          </p:cNvSpPr>
          <p:nvPr/>
        </p:nvSpPr>
        <p:spPr bwMode="auto">
          <a:xfrm>
            <a:off x="827088" y="620713"/>
            <a:ext cx="7705725" cy="366712"/>
          </a:xfrm>
          <a:prstGeom prst="rect">
            <a:avLst/>
          </a:prstGeom>
          <a:noFill/>
          <a:ln w="9525">
            <a:noFill/>
            <a:miter lim="800000"/>
            <a:headEnd/>
            <a:tailEnd/>
          </a:ln>
          <a:effectLst/>
        </p:spPr>
        <p:txBody>
          <a:bodyPr>
            <a:spAutoFit/>
          </a:bodyPr>
          <a:lstStyle/>
          <a:p>
            <a:pPr>
              <a:spcBef>
                <a:spcPct val="50000"/>
              </a:spcBef>
            </a:pPr>
            <a:endParaRPr lang="en-US"/>
          </a:p>
        </p:txBody>
      </p:sp>
      <p:sp>
        <p:nvSpPr>
          <p:cNvPr id="68612" name="Rectangle 4"/>
          <p:cNvSpPr>
            <a:spLocks noGrp="1" noChangeArrowheads="1"/>
          </p:cNvSpPr>
          <p:nvPr>
            <p:ph type="title"/>
          </p:nvPr>
        </p:nvSpPr>
        <p:spPr>
          <a:xfrm>
            <a:off x="457200" y="476250"/>
            <a:ext cx="8229600" cy="431800"/>
          </a:xfrm>
        </p:spPr>
        <p:txBody>
          <a:bodyPr/>
          <a:lstStyle/>
          <a:p>
            <a:r>
              <a:rPr lang="en-GB" sz="3600" b="1" u="sng" dirty="0"/>
              <a:t>Overtrading</a:t>
            </a:r>
            <a:endParaRPr lang="en-GB" sz="3600" dirty="0"/>
          </a:p>
        </p:txBody>
      </p:sp>
      <p:sp>
        <p:nvSpPr>
          <p:cNvPr id="68613" name="Rectangle 5"/>
          <p:cNvSpPr>
            <a:spLocks noGrp="1" noChangeArrowheads="1"/>
          </p:cNvSpPr>
          <p:nvPr>
            <p:ph type="body" idx="1"/>
          </p:nvPr>
        </p:nvSpPr>
        <p:spPr>
          <a:xfrm>
            <a:off x="457200" y="1131888"/>
            <a:ext cx="8229600" cy="5033962"/>
          </a:xfrm>
        </p:spPr>
        <p:txBody>
          <a:bodyPr/>
          <a:lstStyle/>
          <a:p>
            <a:pPr>
              <a:lnSpc>
                <a:spcPct val="80000"/>
              </a:lnSpc>
              <a:buFontTx/>
              <a:buNone/>
            </a:pPr>
            <a:r>
              <a:rPr lang="en-GB" sz="2400" b="1" u="sng" dirty="0"/>
              <a:t>Overtrading (Growing Too Fast)</a:t>
            </a:r>
          </a:p>
          <a:p>
            <a:pPr algn="ctr">
              <a:lnSpc>
                <a:spcPct val="80000"/>
              </a:lnSpc>
              <a:buFontTx/>
              <a:buNone/>
            </a:pPr>
            <a:endParaRPr lang="en-GB" sz="2400" u="sng" dirty="0"/>
          </a:p>
          <a:p>
            <a:pPr marL="0" indent="0">
              <a:lnSpc>
                <a:spcPct val="80000"/>
              </a:lnSpc>
              <a:spcAft>
                <a:spcPts val="600"/>
              </a:spcAft>
              <a:buNone/>
            </a:pPr>
            <a:r>
              <a:rPr lang="en-GB" sz="2400" b="1" dirty="0"/>
              <a:t>Caused by:</a:t>
            </a:r>
          </a:p>
          <a:p>
            <a:pPr>
              <a:lnSpc>
                <a:spcPct val="80000"/>
              </a:lnSpc>
              <a:spcAft>
                <a:spcPts val="600"/>
              </a:spcAft>
            </a:pPr>
            <a:r>
              <a:rPr lang="en-GB" sz="2400" dirty="0"/>
              <a:t>Rapid turnover</a:t>
            </a:r>
          </a:p>
          <a:p>
            <a:pPr>
              <a:lnSpc>
                <a:spcPct val="80000"/>
              </a:lnSpc>
              <a:spcAft>
                <a:spcPts val="600"/>
              </a:spcAft>
            </a:pPr>
            <a:r>
              <a:rPr lang="en-GB" sz="2400" dirty="0"/>
              <a:t>Delay in trade payments</a:t>
            </a:r>
          </a:p>
          <a:p>
            <a:pPr>
              <a:lnSpc>
                <a:spcPct val="80000"/>
              </a:lnSpc>
            </a:pPr>
            <a:endParaRPr lang="en-GB" sz="2400" dirty="0"/>
          </a:p>
          <a:p>
            <a:pPr marL="0" indent="0">
              <a:lnSpc>
                <a:spcPct val="80000"/>
              </a:lnSpc>
              <a:spcAft>
                <a:spcPts val="600"/>
              </a:spcAft>
              <a:buNone/>
            </a:pPr>
            <a:r>
              <a:rPr lang="en-GB" sz="2400" b="1" dirty="0"/>
              <a:t>Leading to:</a:t>
            </a:r>
          </a:p>
          <a:p>
            <a:pPr>
              <a:lnSpc>
                <a:spcPct val="80000"/>
              </a:lnSpc>
              <a:spcAft>
                <a:spcPts val="600"/>
              </a:spcAft>
            </a:pPr>
            <a:r>
              <a:rPr lang="en-GB" sz="2400" dirty="0"/>
              <a:t>Increase in short-term borrowing</a:t>
            </a:r>
          </a:p>
          <a:p>
            <a:pPr>
              <a:lnSpc>
                <a:spcPct val="80000"/>
              </a:lnSpc>
              <a:spcAft>
                <a:spcPts val="600"/>
              </a:spcAft>
            </a:pPr>
            <a:r>
              <a:rPr lang="en-GB" sz="2400" dirty="0"/>
              <a:t>Increased gearing</a:t>
            </a:r>
          </a:p>
          <a:p>
            <a:pPr>
              <a:lnSpc>
                <a:spcPct val="80000"/>
              </a:lnSpc>
              <a:spcAft>
                <a:spcPts val="600"/>
              </a:spcAft>
            </a:pPr>
            <a:r>
              <a:rPr lang="en-GB" sz="2400" dirty="0"/>
              <a:t>Decline in Current &amp; Acid Test ratio</a:t>
            </a:r>
          </a:p>
          <a:p>
            <a:pPr>
              <a:lnSpc>
                <a:spcPct val="80000"/>
              </a:lnSpc>
              <a:spcAft>
                <a:spcPts val="600"/>
              </a:spcAft>
            </a:pPr>
            <a:r>
              <a:rPr lang="en-GB" sz="2400" dirty="0"/>
              <a:t>Rapid increase in sales relative to assets</a:t>
            </a:r>
          </a:p>
          <a:p>
            <a:pPr>
              <a:lnSpc>
                <a:spcPct val="80000"/>
              </a:lnSpc>
              <a:buNone/>
            </a:pPr>
            <a:r>
              <a:rPr lang="en-GB" sz="2400" b="1" i="1" dirty="0"/>
              <a:t>…………..and eventually running out of cash!</a:t>
            </a:r>
          </a:p>
        </p:txBody>
      </p:sp>
      <p:sp>
        <p:nvSpPr>
          <p:cNvPr id="6" name="Slide Number Placeholder 5"/>
          <p:cNvSpPr>
            <a:spLocks noGrp="1"/>
          </p:cNvSpPr>
          <p:nvPr>
            <p:ph type="sldNum" sz="quarter" idx="12"/>
          </p:nvPr>
        </p:nvSpPr>
        <p:spPr/>
        <p:txBody>
          <a:bodyPr/>
          <a:lstStyle/>
          <a:p>
            <a:fld id="{8205CE8C-92F6-477A-B47F-3EDE6EB923A9}" type="slidenum">
              <a:rPr lang="en-GB" smtClean="0"/>
              <a:pPr/>
              <a:t>21</a:t>
            </a:fld>
            <a:endParaRPr lang="en-GB"/>
          </a:p>
        </p:txBody>
      </p:sp>
    </p:spTree>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0658" name="Text Box 2"/>
          <p:cNvSpPr txBox="1">
            <a:spLocks noChangeArrowheads="1"/>
          </p:cNvSpPr>
          <p:nvPr/>
        </p:nvSpPr>
        <p:spPr bwMode="auto">
          <a:xfrm>
            <a:off x="827088" y="620713"/>
            <a:ext cx="7705725" cy="366712"/>
          </a:xfrm>
          <a:prstGeom prst="rect">
            <a:avLst/>
          </a:prstGeom>
          <a:noFill/>
          <a:ln w="9525">
            <a:noFill/>
            <a:miter lim="800000"/>
            <a:headEnd/>
            <a:tailEnd/>
          </a:ln>
          <a:effectLst/>
        </p:spPr>
        <p:txBody>
          <a:bodyPr>
            <a:spAutoFit/>
          </a:bodyPr>
          <a:lstStyle/>
          <a:p>
            <a:pPr>
              <a:spcBef>
                <a:spcPct val="50000"/>
              </a:spcBef>
            </a:pPr>
            <a:endParaRPr lang="en-US"/>
          </a:p>
        </p:txBody>
      </p:sp>
      <p:sp>
        <p:nvSpPr>
          <p:cNvPr id="70660" name="Rectangle 4"/>
          <p:cNvSpPr>
            <a:spLocks noGrp="1" noChangeArrowheads="1"/>
          </p:cNvSpPr>
          <p:nvPr>
            <p:ph type="title"/>
          </p:nvPr>
        </p:nvSpPr>
        <p:spPr>
          <a:xfrm>
            <a:off x="457200" y="476250"/>
            <a:ext cx="8507288" cy="431800"/>
          </a:xfrm>
        </p:spPr>
        <p:txBody>
          <a:bodyPr/>
          <a:lstStyle/>
          <a:p>
            <a:pPr>
              <a:lnSpc>
                <a:spcPct val="90000"/>
              </a:lnSpc>
            </a:pPr>
            <a:r>
              <a:rPr lang="en-GB" sz="3600" b="1" u="sng" dirty="0"/>
              <a:t>How to increase Working Capital</a:t>
            </a:r>
          </a:p>
        </p:txBody>
      </p:sp>
      <p:sp>
        <p:nvSpPr>
          <p:cNvPr id="70661" name="Rectangle 5"/>
          <p:cNvSpPr>
            <a:spLocks noGrp="1" noChangeArrowheads="1"/>
          </p:cNvSpPr>
          <p:nvPr>
            <p:ph type="body" idx="1"/>
          </p:nvPr>
        </p:nvSpPr>
        <p:spPr>
          <a:xfrm>
            <a:off x="468313" y="1131889"/>
            <a:ext cx="8229600" cy="5033962"/>
          </a:xfrm>
        </p:spPr>
        <p:txBody>
          <a:bodyPr/>
          <a:lstStyle/>
          <a:p>
            <a:pPr marL="0" indent="0">
              <a:lnSpc>
                <a:spcPct val="90000"/>
              </a:lnSpc>
              <a:buNone/>
            </a:pPr>
            <a:r>
              <a:rPr lang="en-GB" sz="2400" b="1" u="sng" dirty="0"/>
              <a:t>The company may:</a:t>
            </a:r>
          </a:p>
          <a:p>
            <a:pPr>
              <a:lnSpc>
                <a:spcPct val="80000"/>
              </a:lnSpc>
              <a:spcAft>
                <a:spcPts val="600"/>
              </a:spcAft>
            </a:pPr>
            <a:r>
              <a:rPr lang="en-GB" sz="2400" dirty="0"/>
              <a:t>Issue shares to existing shareholders</a:t>
            </a:r>
          </a:p>
          <a:p>
            <a:pPr>
              <a:lnSpc>
                <a:spcPct val="80000"/>
              </a:lnSpc>
              <a:spcAft>
                <a:spcPts val="600"/>
              </a:spcAft>
            </a:pPr>
            <a:r>
              <a:rPr lang="en-GB" sz="2400" dirty="0"/>
              <a:t>Issue shares to new shareholders</a:t>
            </a:r>
          </a:p>
          <a:p>
            <a:pPr>
              <a:lnSpc>
                <a:spcPct val="80000"/>
              </a:lnSpc>
              <a:spcAft>
                <a:spcPts val="600"/>
              </a:spcAft>
            </a:pPr>
            <a:r>
              <a:rPr lang="en-GB" sz="2400" dirty="0"/>
              <a:t>Obtain a long-term loan</a:t>
            </a:r>
          </a:p>
          <a:p>
            <a:pPr>
              <a:lnSpc>
                <a:spcPct val="80000"/>
              </a:lnSpc>
              <a:spcAft>
                <a:spcPts val="600"/>
              </a:spcAft>
            </a:pPr>
            <a:r>
              <a:rPr lang="en-GB" sz="2400" dirty="0"/>
              <a:t>Finance assets by lease or hire purchase</a:t>
            </a:r>
          </a:p>
          <a:p>
            <a:pPr>
              <a:lnSpc>
                <a:spcPct val="80000"/>
              </a:lnSpc>
              <a:spcAft>
                <a:spcPts val="600"/>
              </a:spcAft>
            </a:pPr>
            <a:r>
              <a:rPr lang="en-GB" sz="2400" dirty="0"/>
              <a:t>Factor debtors</a:t>
            </a:r>
          </a:p>
          <a:p>
            <a:pPr>
              <a:lnSpc>
                <a:spcPct val="80000"/>
              </a:lnSpc>
              <a:spcAft>
                <a:spcPts val="600"/>
              </a:spcAft>
            </a:pPr>
            <a:r>
              <a:rPr lang="en-GB" sz="2400" dirty="0"/>
              <a:t>Do not pay dividends</a:t>
            </a:r>
          </a:p>
          <a:p>
            <a:pPr>
              <a:lnSpc>
                <a:spcPct val="80000"/>
              </a:lnSpc>
              <a:spcAft>
                <a:spcPts val="600"/>
              </a:spcAft>
            </a:pPr>
            <a:r>
              <a:rPr lang="en-GB" sz="2400" dirty="0"/>
              <a:t>Consider Venture Capitalists</a:t>
            </a:r>
          </a:p>
          <a:p>
            <a:pPr marL="0" indent="0">
              <a:spcBef>
                <a:spcPts val="0"/>
              </a:spcBef>
              <a:buNone/>
            </a:pPr>
            <a:r>
              <a:rPr lang="en-GB" sz="800" b="1" dirty="0"/>
              <a:t>       </a:t>
            </a:r>
          </a:p>
          <a:p>
            <a:pPr indent="0">
              <a:lnSpc>
                <a:spcPct val="90000"/>
              </a:lnSpc>
              <a:buNone/>
            </a:pPr>
            <a:r>
              <a:rPr lang="en-GB" sz="2400" b="1" dirty="0"/>
              <a:t>Q: How is the effectiveness of deploying working capital measured?</a:t>
            </a:r>
          </a:p>
          <a:p>
            <a:pPr marL="0" indent="0">
              <a:lnSpc>
                <a:spcPct val="90000"/>
              </a:lnSpc>
              <a:spcBef>
                <a:spcPts val="0"/>
              </a:spcBef>
              <a:buNone/>
            </a:pPr>
            <a:r>
              <a:rPr lang="en-GB" sz="800" b="1" dirty="0"/>
              <a:t>     </a:t>
            </a:r>
          </a:p>
          <a:p>
            <a:pPr indent="0">
              <a:lnSpc>
                <a:spcPct val="90000"/>
              </a:lnSpc>
              <a:buNone/>
            </a:pPr>
            <a:r>
              <a:rPr lang="en-GB" sz="2400" b="1" dirty="0"/>
              <a:t>A: Using the </a:t>
            </a:r>
            <a:r>
              <a:rPr lang="en-GB" sz="2400" b="1" dirty="0">
                <a:solidFill>
                  <a:srgbClr val="FF0000"/>
                </a:solidFill>
              </a:rPr>
              <a:t>Operating Cash Cycle </a:t>
            </a:r>
            <a:r>
              <a:rPr lang="en-GB" sz="2400" b="1" dirty="0"/>
              <a:t>in days</a:t>
            </a:r>
          </a:p>
        </p:txBody>
      </p:sp>
      <p:sp>
        <p:nvSpPr>
          <p:cNvPr id="6" name="Slide Number Placeholder 5"/>
          <p:cNvSpPr>
            <a:spLocks noGrp="1"/>
          </p:cNvSpPr>
          <p:nvPr>
            <p:ph type="sldNum" sz="quarter" idx="12"/>
          </p:nvPr>
        </p:nvSpPr>
        <p:spPr/>
        <p:txBody>
          <a:bodyPr/>
          <a:lstStyle/>
          <a:p>
            <a:fld id="{8205CE8C-92F6-477A-B47F-3EDE6EB923A9}" type="slidenum">
              <a:rPr lang="en-GB" smtClean="0"/>
              <a:pPr/>
              <a:t>22</a:t>
            </a:fld>
            <a:endParaRPr lang="en-GB"/>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70661">
                                            <p:txEl>
                                              <p:pRg st="1" end="1"/>
                                            </p:txEl>
                                          </p:spTgt>
                                        </p:tgtEl>
                                        <p:attrNameLst>
                                          <p:attrName>style.visibility</p:attrName>
                                        </p:attrNameLst>
                                      </p:cBhvr>
                                      <p:to>
                                        <p:strVal val="visible"/>
                                      </p:to>
                                    </p:set>
                                    <p:animEffect transition="in" filter="fade">
                                      <p:cBhvr>
                                        <p:cTn id="7" dur="500"/>
                                        <p:tgtEl>
                                          <p:spTgt spid="70661">
                                            <p:txEl>
                                              <p:pRg st="1" end="1"/>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70661">
                                            <p:txEl>
                                              <p:pRg st="0" end="0"/>
                                            </p:txEl>
                                          </p:spTgt>
                                        </p:tgtEl>
                                        <p:attrNameLst>
                                          <p:attrName>style.visibility</p:attrName>
                                        </p:attrNameLst>
                                      </p:cBhvr>
                                      <p:to>
                                        <p:strVal val="visible"/>
                                      </p:to>
                                    </p:set>
                                    <p:animEffect transition="in" filter="fade">
                                      <p:cBhvr>
                                        <p:cTn id="12" dur="500"/>
                                        <p:tgtEl>
                                          <p:spTgt spid="70661">
                                            <p:txEl>
                                              <p:pRg st="0" end="0"/>
                                            </p:txEl>
                                          </p:spTgt>
                                        </p:tgtEl>
                                      </p:cBhvr>
                                    </p:animEffect>
                                  </p:childTnLst>
                                </p:cTn>
                              </p:par>
                              <p:par>
                                <p:cTn id="13" presetID="10" presetClass="entr" presetSubtype="0" fill="hold" nodeType="withEffect">
                                  <p:stCondLst>
                                    <p:cond delay="0"/>
                                  </p:stCondLst>
                                  <p:childTnLst>
                                    <p:set>
                                      <p:cBhvr>
                                        <p:cTn id="14" dur="1" fill="hold">
                                          <p:stCondLst>
                                            <p:cond delay="0"/>
                                          </p:stCondLst>
                                        </p:cTn>
                                        <p:tgtEl>
                                          <p:spTgt spid="70661">
                                            <p:txEl>
                                              <p:pRg st="2" end="2"/>
                                            </p:txEl>
                                          </p:spTgt>
                                        </p:tgtEl>
                                        <p:attrNameLst>
                                          <p:attrName>style.visibility</p:attrName>
                                        </p:attrNameLst>
                                      </p:cBhvr>
                                      <p:to>
                                        <p:strVal val="visible"/>
                                      </p:to>
                                    </p:set>
                                    <p:animEffect transition="in" filter="fade">
                                      <p:cBhvr>
                                        <p:cTn id="15" dur="500"/>
                                        <p:tgtEl>
                                          <p:spTgt spid="70661">
                                            <p:txEl>
                                              <p:pRg st="2" end="2"/>
                                            </p:txEl>
                                          </p:spTgt>
                                        </p:tgtEl>
                                      </p:cBhvr>
                                    </p:animEffect>
                                  </p:childTnLst>
                                </p:cTn>
                              </p:par>
                              <p:par>
                                <p:cTn id="16" presetID="10" presetClass="entr" presetSubtype="0" fill="hold" nodeType="withEffect">
                                  <p:stCondLst>
                                    <p:cond delay="0"/>
                                  </p:stCondLst>
                                  <p:childTnLst>
                                    <p:set>
                                      <p:cBhvr>
                                        <p:cTn id="17" dur="1" fill="hold">
                                          <p:stCondLst>
                                            <p:cond delay="0"/>
                                          </p:stCondLst>
                                        </p:cTn>
                                        <p:tgtEl>
                                          <p:spTgt spid="70661">
                                            <p:txEl>
                                              <p:pRg st="3" end="3"/>
                                            </p:txEl>
                                          </p:spTgt>
                                        </p:tgtEl>
                                        <p:attrNameLst>
                                          <p:attrName>style.visibility</p:attrName>
                                        </p:attrNameLst>
                                      </p:cBhvr>
                                      <p:to>
                                        <p:strVal val="visible"/>
                                      </p:to>
                                    </p:set>
                                    <p:animEffect transition="in" filter="fade">
                                      <p:cBhvr>
                                        <p:cTn id="18" dur="500"/>
                                        <p:tgtEl>
                                          <p:spTgt spid="70661">
                                            <p:txEl>
                                              <p:pRg st="3" end="3"/>
                                            </p:txEl>
                                          </p:spTgt>
                                        </p:tgtEl>
                                      </p:cBhvr>
                                    </p:animEffect>
                                  </p:childTnLst>
                                </p:cTn>
                              </p:par>
                              <p:par>
                                <p:cTn id="19" presetID="10" presetClass="entr" presetSubtype="0" fill="hold" nodeType="withEffect">
                                  <p:stCondLst>
                                    <p:cond delay="0"/>
                                  </p:stCondLst>
                                  <p:childTnLst>
                                    <p:set>
                                      <p:cBhvr>
                                        <p:cTn id="20" dur="1" fill="hold">
                                          <p:stCondLst>
                                            <p:cond delay="0"/>
                                          </p:stCondLst>
                                        </p:cTn>
                                        <p:tgtEl>
                                          <p:spTgt spid="70661">
                                            <p:txEl>
                                              <p:pRg st="4" end="4"/>
                                            </p:txEl>
                                          </p:spTgt>
                                        </p:tgtEl>
                                        <p:attrNameLst>
                                          <p:attrName>style.visibility</p:attrName>
                                        </p:attrNameLst>
                                      </p:cBhvr>
                                      <p:to>
                                        <p:strVal val="visible"/>
                                      </p:to>
                                    </p:set>
                                    <p:animEffect transition="in" filter="fade">
                                      <p:cBhvr>
                                        <p:cTn id="21" dur="500"/>
                                        <p:tgtEl>
                                          <p:spTgt spid="70661">
                                            <p:txEl>
                                              <p:pRg st="4" end="4"/>
                                            </p:txEl>
                                          </p:spTgt>
                                        </p:tgtEl>
                                      </p:cBhvr>
                                    </p:animEffect>
                                  </p:childTnLst>
                                </p:cTn>
                              </p:par>
                              <p:par>
                                <p:cTn id="22" presetID="10" presetClass="entr" presetSubtype="0" fill="hold" nodeType="withEffect">
                                  <p:stCondLst>
                                    <p:cond delay="0"/>
                                  </p:stCondLst>
                                  <p:childTnLst>
                                    <p:set>
                                      <p:cBhvr>
                                        <p:cTn id="23" dur="1" fill="hold">
                                          <p:stCondLst>
                                            <p:cond delay="0"/>
                                          </p:stCondLst>
                                        </p:cTn>
                                        <p:tgtEl>
                                          <p:spTgt spid="70661">
                                            <p:txEl>
                                              <p:pRg st="5" end="5"/>
                                            </p:txEl>
                                          </p:spTgt>
                                        </p:tgtEl>
                                        <p:attrNameLst>
                                          <p:attrName>style.visibility</p:attrName>
                                        </p:attrNameLst>
                                      </p:cBhvr>
                                      <p:to>
                                        <p:strVal val="visible"/>
                                      </p:to>
                                    </p:set>
                                    <p:animEffect transition="in" filter="fade">
                                      <p:cBhvr>
                                        <p:cTn id="24" dur="500"/>
                                        <p:tgtEl>
                                          <p:spTgt spid="70661">
                                            <p:txEl>
                                              <p:pRg st="5" end="5"/>
                                            </p:txEl>
                                          </p:spTgt>
                                        </p:tgtEl>
                                      </p:cBhvr>
                                    </p:animEffect>
                                  </p:childTnLst>
                                </p:cTn>
                              </p:par>
                              <p:par>
                                <p:cTn id="25" presetID="10" presetClass="entr" presetSubtype="0" fill="hold" nodeType="withEffect">
                                  <p:stCondLst>
                                    <p:cond delay="0"/>
                                  </p:stCondLst>
                                  <p:childTnLst>
                                    <p:set>
                                      <p:cBhvr>
                                        <p:cTn id="26" dur="1" fill="hold">
                                          <p:stCondLst>
                                            <p:cond delay="0"/>
                                          </p:stCondLst>
                                        </p:cTn>
                                        <p:tgtEl>
                                          <p:spTgt spid="70661">
                                            <p:txEl>
                                              <p:pRg st="6" end="6"/>
                                            </p:txEl>
                                          </p:spTgt>
                                        </p:tgtEl>
                                        <p:attrNameLst>
                                          <p:attrName>style.visibility</p:attrName>
                                        </p:attrNameLst>
                                      </p:cBhvr>
                                      <p:to>
                                        <p:strVal val="visible"/>
                                      </p:to>
                                    </p:set>
                                    <p:animEffect transition="in" filter="fade">
                                      <p:cBhvr>
                                        <p:cTn id="27" dur="500"/>
                                        <p:tgtEl>
                                          <p:spTgt spid="70661">
                                            <p:txEl>
                                              <p:pRg st="6" end="6"/>
                                            </p:txEl>
                                          </p:spTgt>
                                        </p:tgtEl>
                                      </p:cBhvr>
                                    </p:animEffect>
                                  </p:childTnLst>
                                </p:cTn>
                              </p:par>
                              <p:par>
                                <p:cTn id="28" presetID="10" presetClass="entr" presetSubtype="0" fill="hold" nodeType="withEffect">
                                  <p:stCondLst>
                                    <p:cond delay="0"/>
                                  </p:stCondLst>
                                  <p:childTnLst>
                                    <p:set>
                                      <p:cBhvr>
                                        <p:cTn id="29" dur="1" fill="hold">
                                          <p:stCondLst>
                                            <p:cond delay="0"/>
                                          </p:stCondLst>
                                        </p:cTn>
                                        <p:tgtEl>
                                          <p:spTgt spid="70661">
                                            <p:txEl>
                                              <p:pRg st="7" end="7"/>
                                            </p:txEl>
                                          </p:spTgt>
                                        </p:tgtEl>
                                        <p:attrNameLst>
                                          <p:attrName>style.visibility</p:attrName>
                                        </p:attrNameLst>
                                      </p:cBhvr>
                                      <p:to>
                                        <p:strVal val="visible"/>
                                      </p:to>
                                    </p:set>
                                    <p:animEffect transition="in" filter="fade">
                                      <p:cBhvr>
                                        <p:cTn id="30" dur="500"/>
                                        <p:tgtEl>
                                          <p:spTgt spid="70661">
                                            <p:txEl>
                                              <p:pRg st="7" end="7"/>
                                            </p:txEl>
                                          </p:spTgt>
                                        </p:tgtEl>
                                      </p:cBhvr>
                                    </p:animEffect>
                                  </p:childTnLst>
                                </p:cTn>
                              </p:par>
                              <p:par>
                                <p:cTn id="31" presetID="10" presetClass="entr" presetSubtype="0" fill="hold" nodeType="withEffect">
                                  <p:stCondLst>
                                    <p:cond delay="0"/>
                                  </p:stCondLst>
                                  <p:childTnLst>
                                    <p:set>
                                      <p:cBhvr>
                                        <p:cTn id="32" dur="1" fill="hold">
                                          <p:stCondLst>
                                            <p:cond delay="0"/>
                                          </p:stCondLst>
                                        </p:cTn>
                                        <p:tgtEl>
                                          <p:spTgt spid="70661">
                                            <p:txEl>
                                              <p:pRg st="8" end="8"/>
                                            </p:txEl>
                                          </p:spTgt>
                                        </p:tgtEl>
                                        <p:attrNameLst>
                                          <p:attrName>style.visibility</p:attrName>
                                        </p:attrNameLst>
                                      </p:cBhvr>
                                      <p:to>
                                        <p:strVal val="visible"/>
                                      </p:to>
                                    </p:set>
                                    <p:animEffect transition="in" filter="fade">
                                      <p:cBhvr>
                                        <p:cTn id="33" dur="500"/>
                                        <p:tgtEl>
                                          <p:spTgt spid="70661">
                                            <p:txEl>
                                              <p:pRg st="8" end="8"/>
                                            </p:txEl>
                                          </p:spTgt>
                                        </p:tgtEl>
                                      </p:cBhvr>
                                    </p:animEffect>
                                  </p:childTnLst>
                                </p:cTn>
                              </p:par>
                            </p:childTnLst>
                          </p:cTn>
                        </p:par>
                      </p:childTnLst>
                    </p:cTn>
                  </p:par>
                  <p:par>
                    <p:cTn id="34" fill="hold">
                      <p:stCondLst>
                        <p:cond delay="indefinite"/>
                      </p:stCondLst>
                      <p:childTnLst>
                        <p:par>
                          <p:cTn id="35" fill="hold">
                            <p:stCondLst>
                              <p:cond delay="0"/>
                            </p:stCondLst>
                            <p:childTnLst>
                              <p:par>
                                <p:cTn id="36" presetID="2" presetClass="entr" presetSubtype="4" fill="hold" nodeType="clickEffect">
                                  <p:stCondLst>
                                    <p:cond delay="0"/>
                                  </p:stCondLst>
                                  <p:childTnLst>
                                    <p:set>
                                      <p:cBhvr>
                                        <p:cTn id="37" dur="1" fill="hold">
                                          <p:stCondLst>
                                            <p:cond delay="0"/>
                                          </p:stCondLst>
                                        </p:cTn>
                                        <p:tgtEl>
                                          <p:spTgt spid="70661">
                                            <p:txEl>
                                              <p:pRg st="9" end="9"/>
                                            </p:txEl>
                                          </p:spTgt>
                                        </p:tgtEl>
                                        <p:attrNameLst>
                                          <p:attrName>style.visibility</p:attrName>
                                        </p:attrNameLst>
                                      </p:cBhvr>
                                      <p:to>
                                        <p:strVal val="visible"/>
                                      </p:to>
                                    </p:set>
                                    <p:anim calcmode="lin" valueType="num">
                                      <p:cBhvr additive="base">
                                        <p:cTn id="38" dur="500" fill="hold"/>
                                        <p:tgtEl>
                                          <p:spTgt spid="70661">
                                            <p:txEl>
                                              <p:pRg st="9" end="9"/>
                                            </p:txEl>
                                          </p:spTgt>
                                        </p:tgtEl>
                                        <p:attrNameLst>
                                          <p:attrName>ppt_x</p:attrName>
                                        </p:attrNameLst>
                                      </p:cBhvr>
                                      <p:tavLst>
                                        <p:tav tm="0">
                                          <p:val>
                                            <p:strVal val="#ppt_x"/>
                                          </p:val>
                                        </p:tav>
                                        <p:tav tm="100000">
                                          <p:val>
                                            <p:strVal val="#ppt_x"/>
                                          </p:val>
                                        </p:tav>
                                      </p:tavLst>
                                    </p:anim>
                                    <p:anim calcmode="lin" valueType="num">
                                      <p:cBhvr additive="base">
                                        <p:cTn id="39" dur="500" fill="hold"/>
                                        <p:tgtEl>
                                          <p:spTgt spid="70661">
                                            <p:txEl>
                                              <p:pRg st="9" end="9"/>
                                            </p:txEl>
                                          </p:spTgt>
                                        </p:tgtEl>
                                        <p:attrNameLst>
                                          <p:attrName>ppt_y</p:attrName>
                                        </p:attrNameLst>
                                      </p:cBhvr>
                                      <p:tavLst>
                                        <p:tav tm="0">
                                          <p:val>
                                            <p:strVal val="1+#ppt_h/2"/>
                                          </p:val>
                                        </p:tav>
                                        <p:tav tm="100000">
                                          <p:val>
                                            <p:strVal val="#ppt_y"/>
                                          </p:val>
                                        </p:tav>
                                      </p:tavLst>
                                    </p:anim>
                                  </p:childTnLst>
                                </p:cTn>
                              </p:par>
                            </p:childTnLst>
                          </p:cTn>
                        </p:par>
                      </p:childTnLst>
                    </p:cTn>
                  </p:par>
                  <p:par>
                    <p:cTn id="40" fill="hold">
                      <p:stCondLst>
                        <p:cond delay="indefinite"/>
                      </p:stCondLst>
                      <p:childTnLst>
                        <p:par>
                          <p:cTn id="41" fill="hold">
                            <p:stCondLst>
                              <p:cond delay="0"/>
                            </p:stCondLst>
                            <p:childTnLst>
                              <p:par>
                                <p:cTn id="42" presetID="2" presetClass="entr" presetSubtype="4" fill="hold" nodeType="clickEffect">
                                  <p:stCondLst>
                                    <p:cond delay="0"/>
                                  </p:stCondLst>
                                  <p:childTnLst>
                                    <p:set>
                                      <p:cBhvr>
                                        <p:cTn id="43" dur="1" fill="hold">
                                          <p:stCondLst>
                                            <p:cond delay="0"/>
                                          </p:stCondLst>
                                        </p:cTn>
                                        <p:tgtEl>
                                          <p:spTgt spid="70661">
                                            <p:txEl>
                                              <p:pRg st="10" end="10"/>
                                            </p:txEl>
                                          </p:spTgt>
                                        </p:tgtEl>
                                        <p:attrNameLst>
                                          <p:attrName>style.visibility</p:attrName>
                                        </p:attrNameLst>
                                      </p:cBhvr>
                                      <p:to>
                                        <p:strVal val="visible"/>
                                      </p:to>
                                    </p:set>
                                    <p:anim calcmode="lin" valueType="num">
                                      <p:cBhvr additive="base">
                                        <p:cTn id="44" dur="500" fill="hold"/>
                                        <p:tgtEl>
                                          <p:spTgt spid="70661">
                                            <p:txEl>
                                              <p:pRg st="10" end="10"/>
                                            </p:txEl>
                                          </p:spTgt>
                                        </p:tgtEl>
                                        <p:attrNameLst>
                                          <p:attrName>ppt_x</p:attrName>
                                        </p:attrNameLst>
                                      </p:cBhvr>
                                      <p:tavLst>
                                        <p:tav tm="0">
                                          <p:val>
                                            <p:strVal val="#ppt_x"/>
                                          </p:val>
                                        </p:tav>
                                        <p:tav tm="100000">
                                          <p:val>
                                            <p:strVal val="#ppt_x"/>
                                          </p:val>
                                        </p:tav>
                                      </p:tavLst>
                                    </p:anim>
                                    <p:anim calcmode="lin" valueType="num">
                                      <p:cBhvr additive="base">
                                        <p:cTn id="45" dur="500" fill="hold"/>
                                        <p:tgtEl>
                                          <p:spTgt spid="70661">
                                            <p:txEl>
                                              <p:pRg st="10" end="10"/>
                                            </p:txEl>
                                          </p:spTgt>
                                        </p:tgtEl>
                                        <p:attrNameLst>
                                          <p:attrName>ppt_y</p:attrName>
                                        </p:attrNameLst>
                                      </p:cBhvr>
                                      <p:tavLst>
                                        <p:tav tm="0">
                                          <p:val>
                                            <p:strVal val="1+#ppt_h/2"/>
                                          </p:val>
                                        </p:tav>
                                        <p:tav tm="100000">
                                          <p:val>
                                            <p:strVal val="#ppt_y"/>
                                          </p:val>
                                        </p:tav>
                                      </p:tavLst>
                                    </p:anim>
                                  </p:childTnLst>
                                </p:cTn>
                              </p:par>
                            </p:childTnLst>
                          </p:cTn>
                        </p:par>
                      </p:childTnLst>
                    </p:cTn>
                  </p:par>
                  <p:par>
                    <p:cTn id="46" fill="hold">
                      <p:stCondLst>
                        <p:cond delay="indefinite"/>
                      </p:stCondLst>
                      <p:childTnLst>
                        <p:par>
                          <p:cTn id="47" fill="hold">
                            <p:stCondLst>
                              <p:cond delay="0"/>
                            </p:stCondLst>
                            <p:childTnLst>
                              <p:par>
                                <p:cTn id="48" presetID="42" presetClass="entr" presetSubtype="0" fill="hold" nodeType="clickEffect">
                                  <p:stCondLst>
                                    <p:cond delay="0"/>
                                  </p:stCondLst>
                                  <p:childTnLst>
                                    <p:set>
                                      <p:cBhvr>
                                        <p:cTn id="49" dur="1" fill="hold">
                                          <p:stCondLst>
                                            <p:cond delay="0"/>
                                          </p:stCondLst>
                                        </p:cTn>
                                        <p:tgtEl>
                                          <p:spTgt spid="70661">
                                            <p:txEl>
                                              <p:pRg st="11" end="11"/>
                                            </p:txEl>
                                          </p:spTgt>
                                        </p:tgtEl>
                                        <p:attrNameLst>
                                          <p:attrName>style.visibility</p:attrName>
                                        </p:attrNameLst>
                                      </p:cBhvr>
                                      <p:to>
                                        <p:strVal val="visible"/>
                                      </p:to>
                                    </p:set>
                                    <p:animEffect transition="in" filter="fade">
                                      <p:cBhvr>
                                        <p:cTn id="50" dur="1000"/>
                                        <p:tgtEl>
                                          <p:spTgt spid="70661">
                                            <p:txEl>
                                              <p:pRg st="11" end="11"/>
                                            </p:txEl>
                                          </p:spTgt>
                                        </p:tgtEl>
                                      </p:cBhvr>
                                    </p:animEffect>
                                    <p:anim calcmode="lin" valueType="num">
                                      <p:cBhvr>
                                        <p:cTn id="51" dur="1000" fill="hold"/>
                                        <p:tgtEl>
                                          <p:spTgt spid="70661">
                                            <p:txEl>
                                              <p:pRg st="11" end="11"/>
                                            </p:txEl>
                                          </p:spTgt>
                                        </p:tgtEl>
                                        <p:attrNameLst>
                                          <p:attrName>ppt_x</p:attrName>
                                        </p:attrNameLst>
                                      </p:cBhvr>
                                      <p:tavLst>
                                        <p:tav tm="0">
                                          <p:val>
                                            <p:strVal val="#ppt_x"/>
                                          </p:val>
                                        </p:tav>
                                        <p:tav tm="100000">
                                          <p:val>
                                            <p:strVal val="#ppt_x"/>
                                          </p:val>
                                        </p:tav>
                                      </p:tavLst>
                                    </p:anim>
                                    <p:anim calcmode="lin" valueType="num">
                                      <p:cBhvr>
                                        <p:cTn id="52" dur="1000" fill="hold"/>
                                        <p:tgtEl>
                                          <p:spTgt spid="70661">
                                            <p:txEl>
                                              <p:pRg st="11" end="11"/>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0658" name="Text Box 2"/>
          <p:cNvSpPr txBox="1">
            <a:spLocks noChangeArrowheads="1"/>
          </p:cNvSpPr>
          <p:nvPr/>
        </p:nvSpPr>
        <p:spPr bwMode="auto">
          <a:xfrm>
            <a:off x="827088" y="620713"/>
            <a:ext cx="7705725" cy="366712"/>
          </a:xfrm>
          <a:prstGeom prst="rect">
            <a:avLst/>
          </a:prstGeom>
          <a:noFill/>
          <a:ln w="9525">
            <a:noFill/>
            <a:miter lim="800000"/>
            <a:headEnd/>
            <a:tailEnd/>
          </a:ln>
          <a:effectLst/>
        </p:spPr>
        <p:txBody>
          <a:bodyPr>
            <a:spAutoFit/>
          </a:bodyPr>
          <a:lstStyle/>
          <a:p>
            <a:pPr>
              <a:spcBef>
                <a:spcPct val="50000"/>
              </a:spcBef>
            </a:pPr>
            <a:endParaRPr lang="en-US"/>
          </a:p>
        </p:txBody>
      </p:sp>
      <p:sp>
        <p:nvSpPr>
          <p:cNvPr id="70660" name="Rectangle 4"/>
          <p:cNvSpPr>
            <a:spLocks noGrp="1" noChangeArrowheads="1"/>
          </p:cNvSpPr>
          <p:nvPr>
            <p:ph type="title"/>
          </p:nvPr>
        </p:nvSpPr>
        <p:spPr>
          <a:xfrm>
            <a:off x="457200" y="476250"/>
            <a:ext cx="8507288" cy="630238"/>
          </a:xfrm>
        </p:spPr>
        <p:txBody>
          <a:bodyPr/>
          <a:lstStyle/>
          <a:p>
            <a:pPr>
              <a:lnSpc>
                <a:spcPct val="90000"/>
              </a:lnSpc>
            </a:pPr>
            <a:r>
              <a:rPr lang="en-GB" sz="3600" b="1" u="sng" dirty="0"/>
              <a:t>What is Operating Cash Cycle?</a:t>
            </a:r>
          </a:p>
        </p:txBody>
      </p:sp>
      <p:sp>
        <p:nvSpPr>
          <p:cNvPr id="70661" name="Rectangle 5"/>
          <p:cNvSpPr>
            <a:spLocks noGrp="1" noChangeArrowheads="1"/>
          </p:cNvSpPr>
          <p:nvPr>
            <p:ph type="body" idx="1"/>
          </p:nvPr>
        </p:nvSpPr>
        <p:spPr>
          <a:xfrm>
            <a:off x="457200" y="1592845"/>
            <a:ext cx="8229600" cy="3672309"/>
          </a:xfrm>
        </p:spPr>
        <p:txBody>
          <a:bodyPr/>
          <a:lstStyle/>
          <a:p>
            <a:pPr indent="0">
              <a:lnSpc>
                <a:spcPct val="90000"/>
              </a:lnSpc>
              <a:buNone/>
            </a:pPr>
            <a:r>
              <a:rPr lang="en-GB" sz="2400" b="1" dirty="0"/>
              <a:t>Operating cash cycle is:</a:t>
            </a:r>
          </a:p>
          <a:p>
            <a:pPr indent="0">
              <a:lnSpc>
                <a:spcPct val="90000"/>
              </a:lnSpc>
              <a:buNone/>
            </a:pPr>
            <a:r>
              <a:rPr lang="en-GB" sz="2400" dirty="0"/>
              <a:t>the length of time between the organisation’s outflow of material, wages and other expenditure and inflow of cash from the sales of goods. </a:t>
            </a:r>
          </a:p>
          <a:p>
            <a:pPr indent="0">
              <a:lnSpc>
                <a:spcPct val="90000"/>
              </a:lnSpc>
              <a:buNone/>
            </a:pPr>
            <a:endParaRPr lang="en-GB" sz="2400" dirty="0"/>
          </a:p>
          <a:p>
            <a:pPr indent="0">
              <a:lnSpc>
                <a:spcPct val="90000"/>
              </a:lnSpc>
              <a:buNone/>
            </a:pPr>
            <a:r>
              <a:rPr lang="en-GB" sz="2400" dirty="0"/>
              <a:t>It reflects the organisation’s investment in working capital. </a:t>
            </a:r>
          </a:p>
          <a:p>
            <a:pPr indent="0">
              <a:lnSpc>
                <a:spcPct val="90000"/>
              </a:lnSpc>
              <a:buNone/>
            </a:pPr>
            <a:endParaRPr lang="en-GB" sz="2400" dirty="0"/>
          </a:p>
          <a:p>
            <a:pPr indent="0">
              <a:lnSpc>
                <a:spcPct val="90000"/>
              </a:lnSpc>
              <a:buNone/>
            </a:pPr>
            <a:r>
              <a:rPr lang="en-GB" sz="2400" dirty="0"/>
              <a:t>The faster the cycle, the lower is the investment in working capital. </a:t>
            </a:r>
          </a:p>
          <a:p>
            <a:pPr indent="0">
              <a:lnSpc>
                <a:spcPct val="90000"/>
              </a:lnSpc>
              <a:buNone/>
            </a:pPr>
            <a:endParaRPr lang="en-GB" sz="2400" dirty="0"/>
          </a:p>
          <a:p>
            <a:pPr indent="0">
              <a:lnSpc>
                <a:spcPct val="90000"/>
              </a:lnSpc>
              <a:buNone/>
            </a:pPr>
            <a:r>
              <a:rPr lang="en-GB" sz="2400" dirty="0"/>
              <a:t>It is represented as follows…..</a:t>
            </a:r>
            <a:endParaRPr lang="en-GB" sz="2400" b="1" dirty="0"/>
          </a:p>
        </p:txBody>
      </p:sp>
      <p:sp>
        <p:nvSpPr>
          <p:cNvPr id="6" name="Slide Number Placeholder 5"/>
          <p:cNvSpPr>
            <a:spLocks noGrp="1"/>
          </p:cNvSpPr>
          <p:nvPr>
            <p:ph type="sldNum" sz="quarter" idx="12"/>
          </p:nvPr>
        </p:nvSpPr>
        <p:spPr/>
        <p:txBody>
          <a:bodyPr/>
          <a:lstStyle/>
          <a:p>
            <a:fld id="{8205CE8C-92F6-477A-B47F-3EDE6EB923A9}" type="slidenum">
              <a:rPr lang="en-GB" smtClean="0"/>
              <a:pPr/>
              <a:t>23</a:t>
            </a:fld>
            <a:endParaRPr lang="en-GB"/>
          </a:p>
        </p:txBody>
      </p:sp>
    </p:spTree>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2" name="Group 32"/>
          <p:cNvGrpSpPr>
            <a:grpSpLocks/>
          </p:cNvGrpSpPr>
          <p:nvPr/>
        </p:nvGrpSpPr>
        <p:grpSpPr bwMode="auto">
          <a:xfrm>
            <a:off x="827584" y="1320799"/>
            <a:ext cx="7632847" cy="4924425"/>
            <a:chOff x="387" y="680"/>
            <a:chExt cx="4580" cy="2854"/>
          </a:xfrm>
        </p:grpSpPr>
        <p:sp>
          <p:nvSpPr>
            <p:cNvPr id="15364" name="Rectangle 3"/>
            <p:cNvSpPr>
              <a:spLocks noChangeArrowheads="1"/>
            </p:cNvSpPr>
            <p:nvPr/>
          </p:nvSpPr>
          <p:spPr bwMode="auto">
            <a:xfrm>
              <a:off x="4254" y="2043"/>
              <a:ext cx="151" cy="1491"/>
            </a:xfrm>
            <a:prstGeom prst="rect">
              <a:avLst/>
            </a:prstGeom>
            <a:solidFill>
              <a:srgbClr val="CC0000"/>
            </a:solidFill>
            <a:ln w="9525">
              <a:noFill/>
              <a:miter lim="800000"/>
              <a:headEnd/>
              <a:tailEnd/>
            </a:ln>
          </p:spPr>
          <p:txBody>
            <a:bodyPr wrap="none" anchor="ctr"/>
            <a:lstStyle/>
            <a:p>
              <a:endParaRPr lang="en-GB"/>
            </a:p>
          </p:txBody>
        </p:sp>
        <p:sp>
          <p:nvSpPr>
            <p:cNvPr id="15365" name="Rectangle 4"/>
            <p:cNvSpPr>
              <a:spLocks noChangeArrowheads="1"/>
            </p:cNvSpPr>
            <p:nvPr/>
          </p:nvSpPr>
          <p:spPr bwMode="auto">
            <a:xfrm>
              <a:off x="1909" y="2049"/>
              <a:ext cx="150" cy="1485"/>
            </a:xfrm>
            <a:prstGeom prst="rect">
              <a:avLst/>
            </a:prstGeom>
            <a:solidFill>
              <a:srgbClr val="CC0000"/>
            </a:solidFill>
            <a:ln w="9525">
              <a:noFill/>
              <a:miter lim="800000"/>
              <a:headEnd/>
              <a:tailEnd/>
            </a:ln>
          </p:spPr>
          <p:txBody>
            <a:bodyPr wrap="none" anchor="ctr"/>
            <a:lstStyle/>
            <a:p>
              <a:endParaRPr lang="en-GB"/>
            </a:p>
          </p:txBody>
        </p:sp>
        <p:sp>
          <p:nvSpPr>
            <p:cNvPr id="15366" name="Rectangle 5"/>
            <p:cNvSpPr>
              <a:spLocks noChangeArrowheads="1"/>
            </p:cNvSpPr>
            <p:nvPr/>
          </p:nvSpPr>
          <p:spPr bwMode="auto">
            <a:xfrm>
              <a:off x="3069" y="2049"/>
              <a:ext cx="150" cy="753"/>
            </a:xfrm>
            <a:prstGeom prst="rect">
              <a:avLst/>
            </a:prstGeom>
            <a:solidFill>
              <a:srgbClr val="CC0000"/>
            </a:solidFill>
            <a:ln w="9525">
              <a:noFill/>
              <a:miter lim="800000"/>
              <a:headEnd/>
              <a:tailEnd/>
            </a:ln>
          </p:spPr>
          <p:txBody>
            <a:bodyPr wrap="none" anchor="ctr"/>
            <a:lstStyle/>
            <a:p>
              <a:endParaRPr lang="en-GB"/>
            </a:p>
          </p:txBody>
        </p:sp>
        <p:sp>
          <p:nvSpPr>
            <p:cNvPr id="15367" name="Rectangle 6"/>
            <p:cNvSpPr>
              <a:spLocks noChangeArrowheads="1"/>
            </p:cNvSpPr>
            <p:nvPr/>
          </p:nvSpPr>
          <p:spPr bwMode="auto">
            <a:xfrm>
              <a:off x="730" y="2779"/>
              <a:ext cx="150" cy="753"/>
            </a:xfrm>
            <a:prstGeom prst="rect">
              <a:avLst/>
            </a:prstGeom>
            <a:solidFill>
              <a:srgbClr val="CC0000"/>
            </a:solidFill>
            <a:ln w="9525">
              <a:noFill/>
              <a:miter lim="800000"/>
              <a:headEnd/>
              <a:tailEnd/>
            </a:ln>
          </p:spPr>
          <p:txBody>
            <a:bodyPr wrap="none" anchor="ctr"/>
            <a:lstStyle/>
            <a:p>
              <a:endParaRPr lang="en-GB"/>
            </a:p>
          </p:txBody>
        </p:sp>
        <p:sp>
          <p:nvSpPr>
            <p:cNvPr id="15368" name="AutoShape 7"/>
            <p:cNvSpPr>
              <a:spLocks noChangeArrowheads="1"/>
            </p:cNvSpPr>
            <p:nvPr/>
          </p:nvSpPr>
          <p:spPr bwMode="auto">
            <a:xfrm>
              <a:off x="4173" y="1465"/>
              <a:ext cx="313" cy="484"/>
            </a:xfrm>
            <a:prstGeom prst="downArrow">
              <a:avLst>
                <a:gd name="adj1" fmla="val 50000"/>
                <a:gd name="adj2" fmla="val 38658"/>
              </a:avLst>
            </a:prstGeom>
            <a:solidFill>
              <a:srgbClr val="CC0000"/>
            </a:solidFill>
            <a:ln w="9525">
              <a:noFill/>
              <a:miter lim="800000"/>
              <a:headEnd/>
              <a:tailEnd/>
            </a:ln>
          </p:spPr>
          <p:txBody>
            <a:bodyPr wrap="none" anchor="ctr"/>
            <a:lstStyle/>
            <a:p>
              <a:endParaRPr lang="en-GB"/>
            </a:p>
          </p:txBody>
        </p:sp>
        <p:sp>
          <p:nvSpPr>
            <p:cNvPr id="15369" name="AutoShape 8"/>
            <p:cNvSpPr>
              <a:spLocks noChangeArrowheads="1"/>
            </p:cNvSpPr>
            <p:nvPr/>
          </p:nvSpPr>
          <p:spPr bwMode="auto">
            <a:xfrm>
              <a:off x="2987" y="1465"/>
              <a:ext cx="314" cy="484"/>
            </a:xfrm>
            <a:prstGeom prst="downArrow">
              <a:avLst>
                <a:gd name="adj1" fmla="val 50000"/>
                <a:gd name="adj2" fmla="val 38535"/>
              </a:avLst>
            </a:prstGeom>
            <a:solidFill>
              <a:srgbClr val="CC0000"/>
            </a:solidFill>
            <a:ln w="9525">
              <a:noFill/>
              <a:miter lim="800000"/>
              <a:headEnd/>
              <a:tailEnd/>
            </a:ln>
          </p:spPr>
          <p:txBody>
            <a:bodyPr wrap="none" anchor="ctr"/>
            <a:lstStyle/>
            <a:p>
              <a:endParaRPr lang="en-GB"/>
            </a:p>
          </p:txBody>
        </p:sp>
        <p:sp>
          <p:nvSpPr>
            <p:cNvPr id="15370" name="AutoShape 9"/>
            <p:cNvSpPr>
              <a:spLocks noChangeArrowheads="1"/>
            </p:cNvSpPr>
            <p:nvPr/>
          </p:nvSpPr>
          <p:spPr bwMode="auto">
            <a:xfrm>
              <a:off x="1834" y="1465"/>
              <a:ext cx="313" cy="484"/>
            </a:xfrm>
            <a:prstGeom prst="downArrow">
              <a:avLst>
                <a:gd name="adj1" fmla="val 50000"/>
                <a:gd name="adj2" fmla="val 38658"/>
              </a:avLst>
            </a:prstGeom>
            <a:solidFill>
              <a:srgbClr val="CC0000"/>
            </a:solidFill>
            <a:ln w="9525">
              <a:noFill/>
              <a:miter lim="800000"/>
              <a:headEnd/>
              <a:tailEnd/>
            </a:ln>
          </p:spPr>
          <p:txBody>
            <a:bodyPr wrap="none" anchor="ctr"/>
            <a:lstStyle/>
            <a:p>
              <a:endParaRPr lang="en-GB"/>
            </a:p>
          </p:txBody>
        </p:sp>
        <p:sp>
          <p:nvSpPr>
            <p:cNvPr id="15371" name="AutoShape 10"/>
            <p:cNvSpPr>
              <a:spLocks noChangeArrowheads="1"/>
            </p:cNvSpPr>
            <p:nvPr/>
          </p:nvSpPr>
          <p:spPr bwMode="auto">
            <a:xfrm>
              <a:off x="674" y="1465"/>
              <a:ext cx="313" cy="484"/>
            </a:xfrm>
            <a:prstGeom prst="downArrow">
              <a:avLst>
                <a:gd name="adj1" fmla="val 50000"/>
                <a:gd name="adj2" fmla="val 38658"/>
              </a:avLst>
            </a:prstGeom>
            <a:solidFill>
              <a:srgbClr val="CC0000"/>
            </a:solidFill>
            <a:ln w="9525">
              <a:noFill/>
              <a:miter lim="800000"/>
              <a:headEnd/>
              <a:tailEnd/>
            </a:ln>
          </p:spPr>
          <p:txBody>
            <a:bodyPr wrap="none" anchor="ctr"/>
            <a:lstStyle/>
            <a:p>
              <a:endParaRPr lang="en-GB"/>
            </a:p>
          </p:txBody>
        </p:sp>
        <p:sp>
          <p:nvSpPr>
            <p:cNvPr id="15372" name="AutoShape 12"/>
            <p:cNvSpPr>
              <a:spLocks noChangeArrowheads="1"/>
            </p:cNvSpPr>
            <p:nvPr/>
          </p:nvSpPr>
          <p:spPr bwMode="auto">
            <a:xfrm>
              <a:off x="404" y="704"/>
              <a:ext cx="941" cy="897"/>
            </a:xfrm>
            <a:prstGeom prst="cube">
              <a:avLst>
                <a:gd name="adj" fmla="val 12606"/>
              </a:avLst>
            </a:prstGeom>
            <a:solidFill>
              <a:srgbClr val="FFCC99"/>
            </a:solidFill>
            <a:ln w="9525">
              <a:noFill/>
              <a:miter lim="800000"/>
              <a:headEnd/>
              <a:tailEnd/>
            </a:ln>
          </p:spPr>
          <p:txBody>
            <a:bodyPr wrap="none" anchor="ctr"/>
            <a:lstStyle/>
            <a:p>
              <a:endParaRPr lang="en-GB"/>
            </a:p>
          </p:txBody>
        </p:sp>
        <p:sp>
          <p:nvSpPr>
            <p:cNvPr id="15373" name="Text Box 13"/>
            <p:cNvSpPr txBox="1">
              <a:spLocks noChangeArrowheads="1"/>
            </p:cNvSpPr>
            <p:nvPr/>
          </p:nvSpPr>
          <p:spPr bwMode="auto">
            <a:xfrm>
              <a:off x="387" y="884"/>
              <a:ext cx="877" cy="634"/>
            </a:xfrm>
            <a:prstGeom prst="rect">
              <a:avLst/>
            </a:prstGeom>
            <a:noFill/>
            <a:ln w="9525">
              <a:noFill/>
              <a:miter lim="800000"/>
              <a:headEnd/>
              <a:tailEnd/>
            </a:ln>
          </p:spPr>
          <p:txBody>
            <a:bodyPr>
              <a:spAutoFit/>
            </a:bodyPr>
            <a:lstStyle/>
            <a:p>
              <a:pPr algn="ctr">
                <a:spcBef>
                  <a:spcPct val="50000"/>
                </a:spcBef>
              </a:pPr>
              <a:r>
                <a:rPr lang="en-GB" sz="2000" b="1">
                  <a:latin typeface="Arial" charset="0"/>
                </a:rPr>
                <a:t>Purchase of goods on credit</a:t>
              </a:r>
            </a:p>
          </p:txBody>
        </p:sp>
        <p:sp>
          <p:nvSpPr>
            <p:cNvPr id="15374" name="AutoShape 14"/>
            <p:cNvSpPr>
              <a:spLocks noChangeArrowheads="1"/>
            </p:cNvSpPr>
            <p:nvPr/>
          </p:nvSpPr>
          <p:spPr bwMode="auto">
            <a:xfrm>
              <a:off x="1583" y="704"/>
              <a:ext cx="940" cy="897"/>
            </a:xfrm>
            <a:prstGeom prst="cube">
              <a:avLst>
                <a:gd name="adj" fmla="val 12606"/>
              </a:avLst>
            </a:prstGeom>
            <a:solidFill>
              <a:srgbClr val="FFCC99"/>
            </a:solidFill>
            <a:ln w="9525">
              <a:noFill/>
              <a:miter lim="800000"/>
              <a:headEnd/>
              <a:tailEnd/>
            </a:ln>
          </p:spPr>
          <p:txBody>
            <a:bodyPr wrap="none" anchor="ctr"/>
            <a:lstStyle/>
            <a:p>
              <a:endParaRPr lang="en-GB"/>
            </a:p>
          </p:txBody>
        </p:sp>
        <p:sp>
          <p:nvSpPr>
            <p:cNvPr id="15375" name="Text Box 15"/>
            <p:cNvSpPr txBox="1">
              <a:spLocks noChangeArrowheads="1"/>
            </p:cNvSpPr>
            <p:nvPr/>
          </p:nvSpPr>
          <p:spPr bwMode="auto">
            <a:xfrm>
              <a:off x="1590" y="883"/>
              <a:ext cx="837" cy="634"/>
            </a:xfrm>
            <a:prstGeom prst="rect">
              <a:avLst/>
            </a:prstGeom>
            <a:noFill/>
            <a:ln w="9525">
              <a:noFill/>
              <a:miter lim="800000"/>
              <a:headEnd/>
              <a:tailEnd/>
            </a:ln>
          </p:spPr>
          <p:txBody>
            <a:bodyPr>
              <a:spAutoFit/>
            </a:bodyPr>
            <a:lstStyle/>
            <a:p>
              <a:pPr algn="ctr">
                <a:spcBef>
                  <a:spcPct val="50000"/>
                </a:spcBef>
              </a:pPr>
              <a:r>
                <a:rPr lang="en-GB" sz="2000" b="1">
                  <a:latin typeface="Arial" charset="0"/>
                </a:rPr>
                <a:t>Payment for goods</a:t>
              </a:r>
            </a:p>
          </p:txBody>
        </p:sp>
        <p:sp>
          <p:nvSpPr>
            <p:cNvPr id="15376" name="AutoShape 16"/>
            <p:cNvSpPr>
              <a:spLocks noChangeArrowheads="1"/>
            </p:cNvSpPr>
            <p:nvPr/>
          </p:nvSpPr>
          <p:spPr bwMode="auto">
            <a:xfrm>
              <a:off x="2737" y="704"/>
              <a:ext cx="940" cy="897"/>
            </a:xfrm>
            <a:prstGeom prst="cube">
              <a:avLst>
                <a:gd name="adj" fmla="val 12606"/>
              </a:avLst>
            </a:prstGeom>
            <a:solidFill>
              <a:srgbClr val="FFCC99"/>
            </a:solidFill>
            <a:ln w="9525">
              <a:noFill/>
              <a:miter lim="800000"/>
              <a:headEnd/>
              <a:tailEnd/>
            </a:ln>
          </p:spPr>
          <p:txBody>
            <a:bodyPr wrap="none" anchor="ctr"/>
            <a:lstStyle/>
            <a:p>
              <a:endParaRPr lang="en-GB"/>
            </a:p>
          </p:txBody>
        </p:sp>
        <p:sp>
          <p:nvSpPr>
            <p:cNvPr id="15377" name="Text Box 17"/>
            <p:cNvSpPr txBox="1">
              <a:spLocks noChangeArrowheads="1"/>
            </p:cNvSpPr>
            <p:nvPr/>
          </p:nvSpPr>
          <p:spPr bwMode="auto">
            <a:xfrm>
              <a:off x="2716" y="898"/>
              <a:ext cx="865" cy="634"/>
            </a:xfrm>
            <a:prstGeom prst="rect">
              <a:avLst/>
            </a:prstGeom>
            <a:noFill/>
            <a:ln w="9525">
              <a:noFill/>
              <a:miter lim="800000"/>
              <a:headEnd/>
              <a:tailEnd/>
            </a:ln>
          </p:spPr>
          <p:txBody>
            <a:bodyPr>
              <a:spAutoFit/>
            </a:bodyPr>
            <a:lstStyle/>
            <a:p>
              <a:pPr algn="ctr">
                <a:spcBef>
                  <a:spcPct val="50000"/>
                </a:spcBef>
              </a:pPr>
              <a:r>
                <a:rPr lang="en-GB" sz="2000" b="1">
                  <a:latin typeface="Arial" charset="0"/>
                </a:rPr>
                <a:t>Sale of goods on credit</a:t>
              </a:r>
            </a:p>
          </p:txBody>
        </p:sp>
        <p:sp>
          <p:nvSpPr>
            <p:cNvPr id="15378" name="AutoShape 18"/>
            <p:cNvSpPr>
              <a:spLocks noChangeArrowheads="1"/>
            </p:cNvSpPr>
            <p:nvPr/>
          </p:nvSpPr>
          <p:spPr bwMode="auto">
            <a:xfrm>
              <a:off x="3915" y="680"/>
              <a:ext cx="1052" cy="929"/>
            </a:xfrm>
            <a:prstGeom prst="cube">
              <a:avLst>
                <a:gd name="adj" fmla="val 10912"/>
              </a:avLst>
            </a:prstGeom>
            <a:solidFill>
              <a:srgbClr val="FFCC99"/>
            </a:solidFill>
            <a:ln w="9525">
              <a:noFill/>
              <a:miter lim="800000"/>
              <a:headEnd/>
              <a:tailEnd/>
            </a:ln>
          </p:spPr>
          <p:txBody>
            <a:bodyPr wrap="none" anchor="ctr"/>
            <a:lstStyle/>
            <a:p>
              <a:endParaRPr lang="en-GB"/>
            </a:p>
          </p:txBody>
        </p:sp>
        <p:sp>
          <p:nvSpPr>
            <p:cNvPr id="15379" name="Text Box 19"/>
            <p:cNvSpPr txBox="1">
              <a:spLocks noChangeArrowheads="1"/>
            </p:cNvSpPr>
            <p:nvPr/>
          </p:nvSpPr>
          <p:spPr bwMode="auto">
            <a:xfrm>
              <a:off x="3886" y="776"/>
              <a:ext cx="1010" cy="826"/>
            </a:xfrm>
            <a:prstGeom prst="rect">
              <a:avLst/>
            </a:prstGeom>
            <a:noFill/>
            <a:ln w="9525">
              <a:noFill/>
              <a:miter lim="800000"/>
              <a:headEnd/>
              <a:tailEnd/>
            </a:ln>
          </p:spPr>
          <p:txBody>
            <a:bodyPr>
              <a:spAutoFit/>
            </a:bodyPr>
            <a:lstStyle/>
            <a:p>
              <a:pPr algn="ctr">
                <a:spcBef>
                  <a:spcPct val="50000"/>
                </a:spcBef>
              </a:pPr>
              <a:r>
                <a:rPr lang="en-GB" sz="2000" b="1">
                  <a:latin typeface="Arial" charset="0"/>
                </a:rPr>
                <a:t>Cash received from credit customer</a:t>
              </a:r>
            </a:p>
          </p:txBody>
        </p:sp>
        <p:sp>
          <p:nvSpPr>
            <p:cNvPr id="15380" name="Rectangle 20"/>
            <p:cNvSpPr>
              <a:spLocks noChangeArrowheads="1"/>
            </p:cNvSpPr>
            <p:nvPr/>
          </p:nvSpPr>
          <p:spPr bwMode="auto">
            <a:xfrm>
              <a:off x="404" y="1955"/>
              <a:ext cx="4333" cy="115"/>
            </a:xfrm>
            <a:prstGeom prst="rect">
              <a:avLst/>
            </a:prstGeom>
            <a:solidFill>
              <a:srgbClr val="FFCC99"/>
            </a:solidFill>
            <a:ln w="9525">
              <a:noFill/>
              <a:miter lim="800000"/>
              <a:headEnd/>
              <a:tailEnd/>
            </a:ln>
          </p:spPr>
          <p:txBody>
            <a:bodyPr wrap="none" anchor="ctr"/>
            <a:lstStyle/>
            <a:p>
              <a:endParaRPr lang="en-GB"/>
            </a:p>
          </p:txBody>
        </p:sp>
        <p:sp>
          <p:nvSpPr>
            <p:cNvPr id="15381" name="AutoShape 21"/>
            <p:cNvSpPr>
              <a:spLocks noChangeArrowheads="1"/>
            </p:cNvSpPr>
            <p:nvPr/>
          </p:nvSpPr>
          <p:spPr bwMode="auto">
            <a:xfrm>
              <a:off x="1157" y="2224"/>
              <a:ext cx="1624" cy="578"/>
            </a:xfrm>
            <a:prstGeom prst="cube">
              <a:avLst>
                <a:gd name="adj" fmla="val 17301"/>
              </a:avLst>
            </a:prstGeom>
            <a:solidFill>
              <a:srgbClr val="FFCC99"/>
            </a:solidFill>
            <a:ln w="9525">
              <a:noFill/>
              <a:miter lim="800000"/>
              <a:headEnd/>
              <a:tailEnd/>
            </a:ln>
          </p:spPr>
          <p:txBody>
            <a:bodyPr wrap="none" anchor="ctr"/>
            <a:lstStyle/>
            <a:p>
              <a:endParaRPr lang="en-GB"/>
            </a:p>
          </p:txBody>
        </p:sp>
        <p:sp>
          <p:nvSpPr>
            <p:cNvPr id="15382" name="AutoShape 22"/>
            <p:cNvSpPr>
              <a:spLocks noChangeArrowheads="1"/>
            </p:cNvSpPr>
            <p:nvPr/>
          </p:nvSpPr>
          <p:spPr bwMode="auto">
            <a:xfrm>
              <a:off x="2718" y="2379"/>
              <a:ext cx="426" cy="295"/>
            </a:xfrm>
            <a:prstGeom prst="rightArrow">
              <a:avLst>
                <a:gd name="adj1" fmla="val 54546"/>
                <a:gd name="adj2" fmla="val 25144"/>
              </a:avLst>
            </a:prstGeom>
            <a:solidFill>
              <a:srgbClr val="FFCC99"/>
            </a:solidFill>
            <a:ln w="9525">
              <a:noFill/>
              <a:miter lim="800000"/>
              <a:headEnd/>
              <a:tailEnd/>
            </a:ln>
          </p:spPr>
          <p:txBody>
            <a:bodyPr wrap="none" anchor="ctr"/>
            <a:lstStyle/>
            <a:p>
              <a:endParaRPr lang="en-GB"/>
            </a:p>
          </p:txBody>
        </p:sp>
        <p:sp>
          <p:nvSpPr>
            <p:cNvPr id="15383" name="AutoShape 23"/>
            <p:cNvSpPr>
              <a:spLocks noChangeArrowheads="1"/>
            </p:cNvSpPr>
            <p:nvPr/>
          </p:nvSpPr>
          <p:spPr bwMode="auto">
            <a:xfrm flipH="1">
              <a:off x="805" y="2385"/>
              <a:ext cx="364" cy="296"/>
            </a:xfrm>
            <a:prstGeom prst="rightArrow">
              <a:avLst>
                <a:gd name="adj1" fmla="val 50000"/>
                <a:gd name="adj2" fmla="val 30743"/>
              </a:avLst>
            </a:prstGeom>
            <a:solidFill>
              <a:srgbClr val="FFCC99"/>
            </a:solidFill>
            <a:ln w="9525">
              <a:noFill/>
              <a:miter lim="800000"/>
              <a:headEnd/>
              <a:tailEnd/>
            </a:ln>
          </p:spPr>
          <p:txBody>
            <a:bodyPr wrap="none" anchor="ctr"/>
            <a:lstStyle/>
            <a:p>
              <a:endParaRPr lang="en-GB"/>
            </a:p>
          </p:txBody>
        </p:sp>
        <p:sp>
          <p:nvSpPr>
            <p:cNvPr id="15384" name="AutoShape 24"/>
            <p:cNvSpPr>
              <a:spLocks noChangeArrowheads="1"/>
            </p:cNvSpPr>
            <p:nvPr/>
          </p:nvSpPr>
          <p:spPr bwMode="auto">
            <a:xfrm>
              <a:off x="2329" y="2956"/>
              <a:ext cx="1624" cy="578"/>
            </a:xfrm>
            <a:prstGeom prst="cube">
              <a:avLst>
                <a:gd name="adj" fmla="val 17301"/>
              </a:avLst>
            </a:prstGeom>
            <a:solidFill>
              <a:srgbClr val="CC0000"/>
            </a:solidFill>
            <a:ln w="9525">
              <a:noFill/>
              <a:miter lim="800000"/>
              <a:headEnd/>
              <a:tailEnd/>
            </a:ln>
          </p:spPr>
          <p:txBody>
            <a:bodyPr wrap="none" anchor="ctr"/>
            <a:lstStyle/>
            <a:p>
              <a:endParaRPr lang="en-GB"/>
            </a:p>
          </p:txBody>
        </p:sp>
        <p:sp>
          <p:nvSpPr>
            <p:cNvPr id="15385" name="AutoShape 25"/>
            <p:cNvSpPr>
              <a:spLocks noChangeArrowheads="1"/>
            </p:cNvSpPr>
            <p:nvPr/>
          </p:nvSpPr>
          <p:spPr bwMode="auto">
            <a:xfrm>
              <a:off x="3890" y="3111"/>
              <a:ext cx="439" cy="295"/>
            </a:xfrm>
            <a:prstGeom prst="rightArrow">
              <a:avLst>
                <a:gd name="adj1" fmla="val 54546"/>
                <a:gd name="adj2" fmla="val 25911"/>
              </a:avLst>
            </a:prstGeom>
            <a:solidFill>
              <a:srgbClr val="FFCC99"/>
            </a:solidFill>
            <a:ln w="9525">
              <a:noFill/>
              <a:miter lim="800000"/>
              <a:headEnd/>
              <a:tailEnd/>
            </a:ln>
          </p:spPr>
          <p:txBody>
            <a:bodyPr wrap="none" anchor="ctr"/>
            <a:lstStyle/>
            <a:p>
              <a:endParaRPr lang="en-GB"/>
            </a:p>
          </p:txBody>
        </p:sp>
        <p:sp>
          <p:nvSpPr>
            <p:cNvPr id="15386" name="AutoShape 26"/>
            <p:cNvSpPr>
              <a:spLocks noChangeArrowheads="1"/>
            </p:cNvSpPr>
            <p:nvPr/>
          </p:nvSpPr>
          <p:spPr bwMode="auto">
            <a:xfrm flipH="1">
              <a:off x="1978" y="3118"/>
              <a:ext cx="348" cy="295"/>
            </a:xfrm>
            <a:prstGeom prst="rightArrow">
              <a:avLst>
                <a:gd name="adj1" fmla="val 50000"/>
                <a:gd name="adj2" fmla="val 29492"/>
              </a:avLst>
            </a:prstGeom>
            <a:solidFill>
              <a:srgbClr val="FFCC99"/>
            </a:solidFill>
            <a:ln w="9525">
              <a:noFill/>
              <a:miter lim="800000"/>
              <a:headEnd/>
              <a:tailEnd/>
            </a:ln>
          </p:spPr>
          <p:txBody>
            <a:bodyPr wrap="none" anchor="ctr"/>
            <a:lstStyle/>
            <a:p>
              <a:endParaRPr lang="en-GB"/>
            </a:p>
          </p:txBody>
        </p:sp>
        <p:sp>
          <p:nvSpPr>
            <p:cNvPr id="15387" name="Text Box 27"/>
            <p:cNvSpPr txBox="1">
              <a:spLocks noChangeArrowheads="1"/>
            </p:cNvSpPr>
            <p:nvPr/>
          </p:nvSpPr>
          <p:spPr bwMode="auto">
            <a:xfrm>
              <a:off x="1245" y="2334"/>
              <a:ext cx="1298" cy="442"/>
            </a:xfrm>
            <a:prstGeom prst="rect">
              <a:avLst/>
            </a:prstGeom>
            <a:noFill/>
            <a:ln w="9525">
              <a:noFill/>
              <a:miter lim="800000"/>
              <a:headEnd/>
              <a:tailEnd/>
            </a:ln>
          </p:spPr>
          <p:txBody>
            <a:bodyPr>
              <a:spAutoFit/>
            </a:bodyPr>
            <a:lstStyle/>
            <a:p>
              <a:pPr algn="ctr">
                <a:spcBef>
                  <a:spcPct val="50000"/>
                </a:spcBef>
              </a:pPr>
              <a:r>
                <a:rPr lang="en-GB" sz="2000" b="1">
                  <a:latin typeface="Arial" charset="0"/>
                </a:rPr>
                <a:t> Inventories holding period</a:t>
              </a:r>
            </a:p>
          </p:txBody>
        </p:sp>
        <p:sp>
          <p:nvSpPr>
            <p:cNvPr id="15388" name="Text Box 28"/>
            <p:cNvSpPr txBox="1">
              <a:spLocks noChangeArrowheads="1"/>
            </p:cNvSpPr>
            <p:nvPr/>
          </p:nvSpPr>
          <p:spPr bwMode="auto">
            <a:xfrm>
              <a:off x="2436" y="3077"/>
              <a:ext cx="1298" cy="442"/>
            </a:xfrm>
            <a:prstGeom prst="rect">
              <a:avLst/>
            </a:prstGeom>
            <a:noFill/>
            <a:ln w="9525">
              <a:noFill/>
              <a:miter lim="800000"/>
              <a:headEnd/>
              <a:tailEnd/>
            </a:ln>
          </p:spPr>
          <p:txBody>
            <a:bodyPr>
              <a:spAutoFit/>
            </a:bodyPr>
            <a:lstStyle/>
            <a:p>
              <a:pPr algn="ctr">
                <a:spcBef>
                  <a:spcPct val="50000"/>
                </a:spcBef>
              </a:pPr>
              <a:r>
                <a:rPr lang="en-GB" sz="2000" b="1">
                  <a:solidFill>
                    <a:srgbClr val="FFCC99"/>
                  </a:solidFill>
                  <a:latin typeface="Arial" charset="0"/>
                </a:rPr>
                <a:t>Operating cash cycle</a:t>
              </a:r>
            </a:p>
          </p:txBody>
        </p:sp>
      </p:grpSp>
      <p:sp>
        <p:nvSpPr>
          <p:cNvPr id="15363" name="Text Box 29"/>
          <p:cNvSpPr txBox="1">
            <a:spLocks noChangeArrowheads="1"/>
          </p:cNvSpPr>
          <p:nvPr/>
        </p:nvSpPr>
        <p:spPr bwMode="auto">
          <a:xfrm>
            <a:off x="1017588" y="279400"/>
            <a:ext cx="7105650" cy="523220"/>
          </a:xfrm>
          <a:prstGeom prst="rect">
            <a:avLst/>
          </a:prstGeom>
          <a:noFill/>
          <a:ln w="9525">
            <a:noFill/>
            <a:miter lim="800000"/>
            <a:headEnd/>
            <a:tailEnd/>
          </a:ln>
        </p:spPr>
        <p:txBody>
          <a:bodyPr>
            <a:spAutoFit/>
          </a:bodyPr>
          <a:lstStyle/>
          <a:p>
            <a:pPr algn="ctr">
              <a:spcBef>
                <a:spcPct val="50000"/>
              </a:spcBef>
            </a:pPr>
            <a:r>
              <a:rPr lang="en-GB" sz="2800" b="1" dirty="0">
                <a:solidFill>
                  <a:srgbClr val="CC0000"/>
                </a:solidFill>
                <a:latin typeface="Arial" charset="0"/>
              </a:rPr>
              <a:t>The operating cash cycle</a:t>
            </a:r>
            <a:endParaRPr lang="en-GB" sz="2800" dirty="0">
              <a:solidFill>
                <a:srgbClr val="CC0000"/>
              </a:solidFill>
              <a:latin typeface="Arial" charset="0"/>
            </a:endParaRPr>
          </a:p>
        </p:txBody>
      </p:sp>
      <p:sp>
        <p:nvSpPr>
          <p:cNvPr id="29" name="TextBox 28"/>
          <p:cNvSpPr txBox="1"/>
          <p:nvPr/>
        </p:nvSpPr>
        <p:spPr>
          <a:xfrm>
            <a:off x="323528" y="6453336"/>
            <a:ext cx="3960440" cy="246221"/>
          </a:xfrm>
          <a:prstGeom prst="rect">
            <a:avLst/>
          </a:prstGeom>
          <a:noFill/>
        </p:spPr>
        <p:txBody>
          <a:bodyPr wrap="square" rtlCol="0">
            <a:spAutoFit/>
          </a:bodyPr>
          <a:lstStyle/>
          <a:p>
            <a:r>
              <a:rPr lang="en-GB" sz="1000" dirty="0"/>
              <a:t>Source: </a:t>
            </a:r>
            <a:r>
              <a:rPr lang="en-GB" sz="1000" dirty="0" err="1"/>
              <a:t>Atrill</a:t>
            </a:r>
            <a:r>
              <a:rPr lang="en-GB" sz="1000" dirty="0"/>
              <a:t> &amp; </a:t>
            </a:r>
            <a:r>
              <a:rPr lang="en-GB" sz="1000" dirty="0" err="1"/>
              <a:t>McLaney</a:t>
            </a:r>
            <a:endParaRPr lang="en-GB" sz="1000" dirty="0"/>
          </a:p>
        </p:txBody>
      </p:sp>
      <p:sp>
        <p:nvSpPr>
          <p:cNvPr id="31" name="TextBox 30"/>
          <p:cNvSpPr txBox="1"/>
          <p:nvPr/>
        </p:nvSpPr>
        <p:spPr>
          <a:xfrm>
            <a:off x="5436096" y="4077072"/>
            <a:ext cx="1656184" cy="400110"/>
          </a:xfrm>
          <a:prstGeom prst="rect">
            <a:avLst/>
          </a:prstGeom>
          <a:solidFill>
            <a:srgbClr val="D1D1D1"/>
          </a:solidFill>
        </p:spPr>
        <p:txBody>
          <a:bodyPr wrap="square" rtlCol="0">
            <a:spAutoFit/>
          </a:bodyPr>
          <a:lstStyle/>
          <a:p>
            <a:pPr algn="ctr"/>
            <a:r>
              <a:rPr lang="en-GB" sz="1000" dirty="0"/>
              <a:t>Average settlement period for receivables</a:t>
            </a:r>
          </a:p>
        </p:txBody>
      </p:sp>
      <p:sp>
        <p:nvSpPr>
          <p:cNvPr id="33" name="TextBox 32"/>
          <p:cNvSpPr txBox="1"/>
          <p:nvPr/>
        </p:nvSpPr>
        <p:spPr>
          <a:xfrm>
            <a:off x="1691680" y="5261138"/>
            <a:ext cx="1656184" cy="400110"/>
          </a:xfrm>
          <a:prstGeom prst="rect">
            <a:avLst/>
          </a:prstGeom>
          <a:solidFill>
            <a:srgbClr val="D1D1D1"/>
          </a:solidFill>
        </p:spPr>
        <p:txBody>
          <a:bodyPr wrap="square" rtlCol="0">
            <a:spAutoFit/>
          </a:bodyPr>
          <a:lstStyle/>
          <a:p>
            <a:pPr algn="ctr"/>
            <a:r>
              <a:rPr lang="en-GB" sz="1000" dirty="0"/>
              <a:t>Average settlement period for payables</a:t>
            </a:r>
          </a:p>
        </p:txBody>
      </p:sp>
      <p:sp>
        <p:nvSpPr>
          <p:cNvPr id="34" name="Rectangle 6"/>
          <p:cNvSpPr>
            <a:spLocks noChangeArrowheads="1"/>
          </p:cNvSpPr>
          <p:nvPr/>
        </p:nvSpPr>
        <p:spPr bwMode="auto">
          <a:xfrm>
            <a:off x="1475656" y="3501008"/>
            <a:ext cx="238125" cy="1195388"/>
          </a:xfrm>
          <a:prstGeom prst="rect">
            <a:avLst/>
          </a:prstGeom>
          <a:solidFill>
            <a:srgbClr val="CC0000"/>
          </a:solidFill>
          <a:ln w="9525">
            <a:noFill/>
            <a:miter lim="800000"/>
            <a:headEnd/>
            <a:tailEnd/>
          </a:ln>
        </p:spPr>
        <p:txBody>
          <a:bodyPr wrap="none" anchor="ctr"/>
          <a:lstStyle/>
          <a:p>
            <a:endParaRPr lang="en-GB"/>
          </a:p>
        </p:txBody>
      </p:sp>
      <p:sp>
        <p:nvSpPr>
          <p:cNvPr id="35" name="Slide Number Placeholder 34"/>
          <p:cNvSpPr>
            <a:spLocks noGrp="1"/>
          </p:cNvSpPr>
          <p:nvPr>
            <p:ph type="sldNum" sz="quarter" idx="12"/>
          </p:nvPr>
        </p:nvSpPr>
        <p:spPr/>
        <p:txBody>
          <a:bodyPr/>
          <a:lstStyle/>
          <a:p>
            <a:fld id="{4FB01EAF-D60B-4FE4-B3FB-69DF8E998C08}" type="slidenum">
              <a:rPr lang="en-GB" smtClean="0"/>
              <a:pPr/>
              <a:t>24</a:t>
            </a:fld>
            <a:endParaRPr lang="en-GB"/>
          </a:p>
        </p:txBody>
      </p:sp>
    </p:spTree>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2" name="Group 24"/>
          <p:cNvGrpSpPr>
            <a:grpSpLocks/>
          </p:cNvGrpSpPr>
          <p:nvPr/>
        </p:nvGrpSpPr>
        <p:grpSpPr bwMode="auto">
          <a:xfrm>
            <a:off x="2573338" y="1022350"/>
            <a:ext cx="3992562" cy="5132388"/>
            <a:chOff x="1805" y="572"/>
            <a:chExt cx="2515" cy="3233"/>
          </a:xfrm>
        </p:grpSpPr>
        <p:sp>
          <p:nvSpPr>
            <p:cNvPr id="16388" name="AutoShape 3"/>
            <p:cNvSpPr>
              <a:spLocks noChangeArrowheads="1"/>
            </p:cNvSpPr>
            <p:nvPr/>
          </p:nvSpPr>
          <p:spPr bwMode="auto">
            <a:xfrm>
              <a:off x="2812" y="2830"/>
              <a:ext cx="1508" cy="387"/>
            </a:xfrm>
            <a:prstGeom prst="roundRect">
              <a:avLst>
                <a:gd name="adj" fmla="val 16667"/>
              </a:avLst>
            </a:prstGeom>
            <a:solidFill>
              <a:srgbClr val="DEBA96"/>
            </a:solidFill>
            <a:ln w="9525">
              <a:noFill/>
              <a:round/>
              <a:headEnd/>
              <a:tailEnd/>
            </a:ln>
          </p:spPr>
          <p:txBody>
            <a:bodyPr wrap="none" anchor="ctr"/>
            <a:lstStyle/>
            <a:p>
              <a:endParaRPr lang="en-GB"/>
            </a:p>
          </p:txBody>
        </p:sp>
        <p:sp>
          <p:nvSpPr>
            <p:cNvPr id="16389" name="Text Box 6"/>
            <p:cNvSpPr txBox="1">
              <a:spLocks noChangeArrowheads="1"/>
            </p:cNvSpPr>
            <p:nvPr/>
          </p:nvSpPr>
          <p:spPr bwMode="auto">
            <a:xfrm>
              <a:off x="3690" y="2914"/>
              <a:ext cx="621" cy="231"/>
            </a:xfrm>
            <a:prstGeom prst="rect">
              <a:avLst/>
            </a:prstGeom>
            <a:noFill/>
            <a:ln w="9525">
              <a:noFill/>
              <a:miter lim="800000"/>
              <a:headEnd/>
              <a:tailEnd/>
            </a:ln>
          </p:spPr>
          <p:txBody>
            <a:bodyPr>
              <a:spAutoFit/>
            </a:bodyPr>
            <a:lstStyle/>
            <a:p>
              <a:pPr algn="ctr">
                <a:spcBef>
                  <a:spcPct val="50000"/>
                </a:spcBef>
              </a:pPr>
              <a:r>
                <a:rPr lang="en-GB" sz="1800" b="1" i="1">
                  <a:latin typeface="Arial" charset="0"/>
                </a:rPr>
                <a:t>equals</a:t>
              </a:r>
            </a:p>
          </p:txBody>
        </p:sp>
        <p:sp>
          <p:nvSpPr>
            <p:cNvPr id="16390" name="AutoShape 7"/>
            <p:cNvSpPr>
              <a:spLocks noChangeArrowheads="1"/>
            </p:cNvSpPr>
            <p:nvPr/>
          </p:nvSpPr>
          <p:spPr bwMode="auto">
            <a:xfrm>
              <a:off x="2803" y="1977"/>
              <a:ext cx="1508" cy="388"/>
            </a:xfrm>
            <a:prstGeom prst="roundRect">
              <a:avLst>
                <a:gd name="adj" fmla="val 16667"/>
              </a:avLst>
            </a:prstGeom>
            <a:solidFill>
              <a:srgbClr val="DEBA96"/>
            </a:solidFill>
            <a:ln w="9525">
              <a:noFill/>
              <a:round/>
              <a:headEnd/>
              <a:tailEnd/>
            </a:ln>
          </p:spPr>
          <p:txBody>
            <a:bodyPr wrap="none" anchor="ctr"/>
            <a:lstStyle/>
            <a:p>
              <a:endParaRPr lang="en-GB"/>
            </a:p>
          </p:txBody>
        </p:sp>
        <p:sp>
          <p:nvSpPr>
            <p:cNvPr id="16391" name="Text Box 8"/>
            <p:cNvSpPr txBox="1">
              <a:spLocks noChangeArrowheads="1"/>
            </p:cNvSpPr>
            <p:nvPr/>
          </p:nvSpPr>
          <p:spPr bwMode="auto">
            <a:xfrm>
              <a:off x="3727" y="2054"/>
              <a:ext cx="551" cy="231"/>
            </a:xfrm>
            <a:prstGeom prst="rect">
              <a:avLst/>
            </a:prstGeom>
            <a:noFill/>
            <a:ln w="9525">
              <a:noFill/>
              <a:miter lim="800000"/>
              <a:headEnd/>
              <a:tailEnd/>
            </a:ln>
          </p:spPr>
          <p:txBody>
            <a:bodyPr>
              <a:spAutoFit/>
            </a:bodyPr>
            <a:lstStyle/>
            <a:p>
              <a:pPr algn="ctr">
                <a:spcBef>
                  <a:spcPct val="50000"/>
                </a:spcBef>
              </a:pPr>
              <a:r>
                <a:rPr lang="en-GB" sz="1800" b="1" i="1">
                  <a:latin typeface="Arial" charset="0"/>
                </a:rPr>
                <a:t>minus</a:t>
              </a:r>
            </a:p>
          </p:txBody>
        </p:sp>
        <p:sp>
          <p:nvSpPr>
            <p:cNvPr id="16392" name="AutoShape 9"/>
            <p:cNvSpPr>
              <a:spLocks noChangeArrowheads="1"/>
            </p:cNvSpPr>
            <p:nvPr/>
          </p:nvSpPr>
          <p:spPr bwMode="auto">
            <a:xfrm>
              <a:off x="2812" y="1061"/>
              <a:ext cx="1508" cy="411"/>
            </a:xfrm>
            <a:prstGeom prst="roundRect">
              <a:avLst>
                <a:gd name="adj" fmla="val 16667"/>
              </a:avLst>
            </a:prstGeom>
            <a:solidFill>
              <a:srgbClr val="DEBA96"/>
            </a:solidFill>
            <a:ln w="9525">
              <a:noFill/>
              <a:round/>
              <a:headEnd/>
              <a:tailEnd/>
            </a:ln>
          </p:spPr>
          <p:txBody>
            <a:bodyPr wrap="none" anchor="ctr"/>
            <a:lstStyle/>
            <a:p>
              <a:endParaRPr lang="en-GB"/>
            </a:p>
          </p:txBody>
        </p:sp>
        <p:sp>
          <p:nvSpPr>
            <p:cNvPr id="16393" name="Text Box 16"/>
            <p:cNvSpPr txBox="1">
              <a:spLocks noChangeArrowheads="1"/>
            </p:cNvSpPr>
            <p:nvPr/>
          </p:nvSpPr>
          <p:spPr bwMode="auto">
            <a:xfrm>
              <a:off x="3780" y="1142"/>
              <a:ext cx="519" cy="231"/>
            </a:xfrm>
            <a:prstGeom prst="rect">
              <a:avLst/>
            </a:prstGeom>
            <a:noFill/>
            <a:ln w="9525">
              <a:noFill/>
              <a:miter lim="800000"/>
              <a:headEnd/>
              <a:tailEnd/>
            </a:ln>
          </p:spPr>
          <p:txBody>
            <a:bodyPr>
              <a:spAutoFit/>
            </a:bodyPr>
            <a:lstStyle/>
            <a:p>
              <a:pPr algn="ctr">
                <a:spcBef>
                  <a:spcPct val="50000"/>
                </a:spcBef>
              </a:pPr>
              <a:r>
                <a:rPr lang="en-GB" sz="1800" b="1" i="1">
                  <a:latin typeface="Arial" charset="0"/>
                </a:rPr>
                <a:t>plus</a:t>
              </a:r>
            </a:p>
          </p:txBody>
        </p:sp>
        <p:sp>
          <p:nvSpPr>
            <p:cNvPr id="16394" name="AutoShape 4"/>
            <p:cNvSpPr>
              <a:spLocks noChangeArrowheads="1"/>
            </p:cNvSpPr>
            <p:nvPr/>
          </p:nvSpPr>
          <p:spPr bwMode="auto">
            <a:xfrm>
              <a:off x="1863" y="3220"/>
              <a:ext cx="1931" cy="585"/>
            </a:xfrm>
            <a:prstGeom prst="cube">
              <a:avLst>
                <a:gd name="adj" fmla="val 13782"/>
              </a:avLst>
            </a:prstGeom>
            <a:solidFill>
              <a:srgbClr val="CC0000"/>
            </a:solidFill>
            <a:ln w="9525">
              <a:noFill/>
              <a:miter lim="800000"/>
              <a:headEnd/>
              <a:tailEnd/>
            </a:ln>
          </p:spPr>
          <p:txBody>
            <a:bodyPr wrap="none" anchor="ctr"/>
            <a:lstStyle/>
            <a:p>
              <a:endParaRPr lang="en-GB"/>
            </a:p>
          </p:txBody>
        </p:sp>
        <p:sp>
          <p:nvSpPr>
            <p:cNvPr id="16395" name="AutoShape 5"/>
            <p:cNvSpPr>
              <a:spLocks noChangeArrowheads="1"/>
            </p:cNvSpPr>
            <p:nvPr/>
          </p:nvSpPr>
          <p:spPr bwMode="auto">
            <a:xfrm rot="5400000">
              <a:off x="2559" y="2954"/>
              <a:ext cx="493" cy="263"/>
            </a:xfrm>
            <a:prstGeom prst="rightArrow">
              <a:avLst>
                <a:gd name="adj1" fmla="val 59407"/>
                <a:gd name="adj2" fmla="val 39573"/>
              </a:avLst>
            </a:prstGeom>
            <a:solidFill>
              <a:schemeClr val="tx1"/>
            </a:solidFill>
            <a:ln w="9525">
              <a:noFill/>
              <a:miter lim="800000"/>
              <a:headEnd/>
              <a:tailEnd/>
            </a:ln>
          </p:spPr>
          <p:txBody>
            <a:bodyPr wrap="none" anchor="ctr"/>
            <a:lstStyle/>
            <a:p>
              <a:endParaRPr lang="en-GB"/>
            </a:p>
          </p:txBody>
        </p:sp>
        <p:sp>
          <p:nvSpPr>
            <p:cNvPr id="16396" name="Text Box 10"/>
            <p:cNvSpPr txBox="1">
              <a:spLocks noChangeArrowheads="1"/>
            </p:cNvSpPr>
            <p:nvPr/>
          </p:nvSpPr>
          <p:spPr bwMode="auto">
            <a:xfrm>
              <a:off x="1820" y="3408"/>
              <a:ext cx="1914" cy="250"/>
            </a:xfrm>
            <a:prstGeom prst="rect">
              <a:avLst/>
            </a:prstGeom>
            <a:noFill/>
            <a:ln w="9525">
              <a:noFill/>
              <a:miter lim="800000"/>
              <a:headEnd/>
              <a:tailEnd/>
            </a:ln>
          </p:spPr>
          <p:txBody>
            <a:bodyPr>
              <a:spAutoFit/>
            </a:bodyPr>
            <a:lstStyle/>
            <a:p>
              <a:pPr algn="ctr">
                <a:spcBef>
                  <a:spcPct val="50000"/>
                </a:spcBef>
              </a:pPr>
              <a:r>
                <a:rPr lang="en-GB" sz="2000" b="1">
                  <a:solidFill>
                    <a:srgbClr val="FFCC99"/>
                  </a:solidFill>
                  <a:latin typeface="Arial" charset="0"/>
                </a:rPr>
                <a:t>Operating cash cycle</a:t>
              </a:r>
            </a:p>
          </p:txBody>
        </p:sp>
        <p:sp>
          <p:nvSpPr>
            <p:cNvPr id="16397" name="AutoShape 11"/>
            <p:cNvSpPr>
              <a:spLocks noChangeArrowheads="1"/>
            </p:cNvSpPr>
            <p:nvPr/>
          </p:nvSpPr>
          <p:spPr bwMode="auto">
            <a:xfrm>
              <a:off x="1863" y="2354"/>
              <a:ext cx="1931" cy="585"/>
            </a:xfrm>
            <a:prstGeom prst="cube">
              <a:avLst>
                <a:gd name="adj" fmla="val 13782"/>
              </a:avLst>
            </a:prstGeom>
            <a:solidFill>
              <a:srgbClr val="FFCC99"/>
            </a:solidFill>
            <a:ln w="9525">
              <a:noFill/>
              <a:miter lim="800000"/>
              <a:headEnd/>
              <a:tailEnd/>
            </a:ln>
          </p:spPr>
          <p:txBody>
            <a:bodyPr wrap="none" anchor="ctr"/>
            <a:lstStyle/>
            <a:p>
              <a:endParaRPr lang="en-GB"/>
            </a:p>
          </p:txBody>
        </p:sp>
        <p:sp>
          <p:nvSpPr>
            <p:cNvPr id="16398" name="Text Box 12"/>
            <p:cNvSpPr txBox="1">
              <a:spLocks noChangeArrowheads="1"/>
            </p:cNvSpPr>
            <p:nvPr/>
          </p:nvSpPr>
          <p:spPr bwMode="auto">
            <a:xfrm>
              <a:off x="1892" y="2452"/>
              <a:ext cx="1789" cy="442"/>
            </a:xfrm>
            <a:prstGeom prst="rect">
              <a:avLst/>
            </a:prstGeom>
            <a:noFill/>
            <a:ln w="9525">
              <a:noFill/>
              <a:miter lim="800000"/>
              <a:headEnd/>
              <a:tailEnd/>
            </a:ln>
          </p:spPr>
          <p:txBody>
            <a:bodyPr>
              <a:spAutoFit/>
            </a:bodyPr>
            <a:lstStyle/>
            <a:p>
              <a:pPr algn="ctr">
                <a:spcBef>
                  <a:spcPct val="50000"/>
                </a:spcBef>
              </a:pPr>
              <a:r>
                <a:rPr lang="en-GB" sz="2000" b="1">
                  <a:latin typeface="Arial" charset="0"/>
                </a:rPr>
                <a:t>Average payment period for payables</a:t>
              </a:r>
            </a:p>
          </p:txBody>
        </p:sp>
        <p:sp>
          <p:nvSpPr>
            <p:cNvPr id="16399" name="AutoShape 13"/>
            <p:cNvSpPr>
              <a:spLocks noChangeArrowheads="1"/>
            </p:cNvSpPr>
            <p:nvPr/>
          </p:nvSpPr>
          <p:spPr bwMode="auto">
            <a:xfrm rot="5400000">
              <a:off x="2569" y="2018"/>
              <a:ext cx="493" cy="262"/>
            </a:xfrm>
            <a:prstGeom prst="rightArrow">
              <a:avLst>
                <a:gd name="adj1" fmla="val 59407"/>
                <a:gd name="adj2" fmla="val 39724"/>
              </a:avLst>
            </a:prstGeom>
            <a:solidFill>
              <a:srgbClr val="CC3300"/>
            </a:solidFill>
            <a:ln w="9525">
              <a:noFill/>
              <a:miter lim="800000"/>
              <a:headEnd/>
              <a:tailEnd/>
            </a:ln>
          </p:spPr>
          <p:txBody>
            <a:bodyPr wrap="none" anchor="ctr"/>
            <a:lstStyle/>
            <a:p>
              <a:endParaRPr lang="en-GB"/>
            </a:p>
          </p:txBody>
        </p:sp>
        <p:sp>
          <p:nvSpPr>
            <p:cNvPr id="16400" name="AutoShape 14"/>
            <p:cNvSpPr>
              <a:spLocks noChangeArrowheads="1"/>
            </p:cNvSpPr>
            <p:nvPr/>
          </p:nvSpPr>
          <p:spPr bwMode="auto">
            <a:xfrm>
              <a:off x="1854" y="1469"/>
              <a:ext cx="1931" cy="586"/>
            </a:xfrm>
            <a:prstGeom prst="cube">
              <a:avLst>
                <a:gd name="adj" fmla="val 13782"/>
              </a:avLst>
            </a:prstGeom>
            <a:solidFill>
              <a:srgbClr val="FFCC99"/>
            </a:solidFill>
            <a:ln w="9525">
              <a:noFill/>
              <a:miter lim="800000"/>
              <a:headEnd/>
              <a:tailEnd/>
            </a:ln>
          </p:spPr>
          <p:txBody>
            <a:bodyPr wrap="none" anchor="ctr"/>
            <a:lstStyle/>
            <a:p>
              <a:endParaRPr lang="en-GB"/>
            </a:p>
          </p:txBody>
        </p:sp>
        <p:sp>
          <p:nvSpPr>
            <p:cNvPr id="16401" name="Text Box 15"/>
            <p:cNvSpPr txBox="1">
              <a:spLocks noChangeArrowheads="1"/>
            </p:cNvSpPr>
            <p:nvPr/>
          </p:nvSpPr>
          <p:spPr bwMode="auto">
            <a:xfrm>
              <a:off x="1820" y="1580"/>
              <a:ext cx="1914" cy="442"/>
            </a:xfrm>
            <a:prstGeom prst="rect">
              <a:avLst/>
            </a:prstGeom>
            <a:noFill/>
            <a:ln w="9525">
              <a:noFill/>
              <a:miter lim="800000"/>
              <a:headEnd/>
              <a:tailEnd/>
            </a:ln>
          </p:spPr>
          <p:txBody>
            <a:bodyPr>
              <a:spAutoFit/>
            </a:bodyPr>
            <a:lstStyle/>
            <a:p>
              <a:pPr algn="ctr">
                <a:spcBef>
                  <a:spcPct val="50000"/>
                </a:spcBef>
              </a:pPr>
              <a:r>
                <a:rPr lang="en-GB" sz="2000" b="1">
                  <a:latin typeface="Arial" charset="0"/>
                </a:rPr>
                <a:t>Average settlement period for receivables</a:t>
              </a:r>
            </a:p>
          </p:txBody>
        </p:sp>
        <p:sp>
          <p:nvSpPr>
            <p:cNvPr id="16402" name="AutoShape 17"/>
            <p:cNvSpPr>
              <a:spLocks noChangeArrowheads="1"/>
            </p:cNvSpPr>
            <p:nvPr/>
          </p:nvSpPr>
          <p:spPr bwMode="auto">
            <a:xfrm rot="5400000">
              <a:off x="2569" y="1165"/>
              <a:ext cx="493" cy="262"/>
            </a:xfrm>
            <a:prstGeom prst="rightArrow">
              <a:avLst>
                <a:gd name="adj1" fmla="val 59407"/>
                <a:gd name="adj2" fmla="val 39724"/>
              </a:avLst>
            </a:prstGeom>
            <a:solidFill>
              <a:srgbClr val="CC3300"/>
            </a:solidFill>
            <a:ln w="9525">
              <a:noFill/>
              <a:miter lim="800000"/>
              <a:headEnd/>
              <a:tailEnd/>
            </a:ln>
          </p:spPr>
          <p:txBody>
            <a:bodyPr wrap="none" anchor="ctr"/>
            <a:lstStyle/>
            <a:p>
              <a:endParaRPr lang="en-GB"/>
            </a:p>
          </p:txBody>
        </p:sp>
        <p:sp>
          <p:nvSpPr>
            <p:cNvPr id="16403" name="AutoShape 18"/>
            <p:cNvSpPr>
              <a:spLocks noChangeArrowheads="1"/>
            </p:cNvSpPr>
            <p:nvPr/>
          </p:nvSpPr>
          <p:spPr bwMode="auto">
            <a:xfrm>
              <a:off x="1855" y="572"/>
              <a:ext cx="1933" cy="585"/>
            </a:xfrm>
            <a:prstGeom prst="cube">
              <a:avLst>
                <a:gd name="adj" fmla="val 13782"/>
              </a:avLst>
            </a:prstGeom>
            <a:solidFill>
              <a:srgbClr val="FFCC99"/>
            </a:solidFill>
            <a:ln w="9525">
              <a:noFill/>
              <a:miter lim="800000"/>
              <a:headEnd/>
              <a:tailEnd/>
            </a:ln>
          </p:spPr>
          <p:txBody>
            <a:bodyPr wrap="none" anchor="ctr"/>
            <a:lstStyle/>
            <a:p>
              <a:endParaRPr lang="en-GB"/>
            </a:p>
          </p:txBody>
        </p:sp>
        <p:sp>
          <p:nvSpPr>
            <p:cNvPr id="16404" name="Text Box 19"/>
            <p:cNvSpPr txBox="1">
              <a:spLocks noChangeArrowheads="1"/>
            </p:cNvSpPr>
            <p:nvPr/>
          </p:nvSpPr>
          <p:spPr bwMode="auto">
            <a:xfrm>
              <a:off x="1805" y="671"/>
              <a:ext cx="1980" cy="442"/>
            </a:xfrm>
            <a:prstGeom prst="rect">
              <a:avLst/>
            </a:prstGeom>
            <a:noFill/>
            <a:ln w="9525">
              <a:noFill/>
              <a:miter lim="800000"/>
              <a:headEnd/>
              <a:tailEnd/>
            </a:ln>
          </p:spPr>
          <p:txBody>
            <a:bodyPr>
              <a:spAutoFit/>
            </a:bodyPr>
            <a:lstStyle/>
            <a:p>
              <a:pPr algn="ctr">
                <a:spcBef>
                  <a:spcPct val="50000"/>
                </a:spcBef>
              </a:pPr>
              <a:r>
                <a:rPr lang="en-GB" sz="2000" b="1">
                  <a:latin typeface="Arial" charset="0"/>
                </a:rPr>
                <a:t>Average inventories holding period</a:t>
              </a:r>
            </a:p>
          </p:txBody>
        </p:sp>
      </p:grpSp>
      <p:sp>
        <p:nvSpPr>
          <p:cNvPr id="16387" name="Text Box 20"/>
          <p:cNvSpPr txBox="1">
            <a:spLocks noChangeArrowheads="1"/>
          </p:cNvSpPr>
          <p:nvPr/>
        </p:nvSpPr>
        <p:spPr bwMode="auto">
          <a:xfrm>
            <a:off x="1017588" y="279400"/>
            <a:ext cx="7105650" cy="457200"/>
          </a:xfrm>
          <a:prstGeom prst="rect">
            <a:avLst/>
          </a:prstGeom>
          <a:noFill/>
          <a:ln w="9525">
            <a:noFill/>
            <a:miter lim="800000"/>
            <a:headEnd/>
            <a:tailEnd/>
          </a:ln>
        </p:spPr>
        <p:txBody>
          <a:bodyPr>
            <a:spAutoFit/>
          </a:bodyPr>
          <a:lstStyle/>
          <a:p>
            <a:pPr algn="ctr">
              <a:spcBef>
                <a:spcPct val="50000"/>
              </a:spcBef>
            </a:pPr>
            <a:r>
              <a:rPr lang="en-GB" sz="2400" b="1" dirty="0">
                <a:solidFill>
                  <a:srgbClr val="CC0000"/>
                </a:solidFill>
                <a:latin typeface="Arial" charset="0"/>
              </a:rPr>
              <a:t>Calculating the operating cash cycle</a:t>
            </a:r>
            <a:endParaRPr lang="en-GB" sz="2400" dirty="0">
              <a:solidFill>
                <a:srgbClr val="CC0000"/>
              </a:solidFill>
              <a:latin typeface="Arial" charset="0"/>
            </a:endParaRPr>
          </a:p>
        </p:txBody>
      </p:sp>
      <p:sp>
        <p:nvSpPr>
          <p:cNvPr id="21" name="TextBox 20"/>
          <p:cNvSpPr txBox="1"/>
          <p:nvPr/>
        </p:nvSpPr>
        <p:spPr>
          <a:xfrm>
            <a:off x="323528" y="6453336"/>
            <a:ext cx="3960440" cy="246221"/>
          </a:xfrm>
          <a:prstGeom prst="rect">
            <a:avLst/>
          </a:prstGeom>
          <a:noFill/>
        </p:spPr>
        <p:txBody>
          <a:bodyPr wrap="square" rtlCol="0">
            <a:spAutoFit/>
          </a:bodyPr>
          <a:lstStyle/>
          <a:p>
            <a:r>
              <a:rPr lang="en-GB" sz="1000" dirty="0"/>
              <a:t>Source: </a:t>
            </a:r>
            <a:r>
              <a:rPr lang="en-GB" sz="1000" dirty="0" err="1"/>
              <a:t>Atrill</a:t>
            </a:r>
            <a:r>
              <a:rPr lang="en-GB" sz="1000" dirty="0"/>
              <a:t> &amp; </a:t>
            </a:r>
            <a:r>
              <a:rPr lang="en-GB" sz="1000" dirty="0" err="1"/>
              <a:t>McLaney</a:t>
            </a:r>
            <a:endParaRPr lang="en-GB" sz="1000" dirty="0"/>
          </a:p>
        </p:txBody>
      </p:sp>
      <p:sp>
        <p:nvSpPr>
          <p:cNvPr id="23" name="Slide Number Placeholder 22"/>
          <p:cNvSpPr>
            <a:spLocks noGrp="1"/>
          </p:cNvSpPr>
          <p:nvPr>
            <p:ph type="sldNum" sz="quarter" idx="12"/>
          </p:nvPr>
        </p:nvSpPr>
        <p:spPr/>
        <p:txBody>
          <a:bodyPr/>
          <a:lstStyle/>
          <a:p>
            <a:fld id="{4FB01EAF-D60B-4FE4-B3FB-69DF8E998C08}" type="slidenum">
              <a:rPr lang="en-GB" smtClean="0"/>
              <a:pPr/>
              <a:t>25</a:t>
            </a:fld>
            <a:endParaRPr lang="en-GB"/>
          </a:p>
        </p:txBody>
      </p:sp>
    </p:spTree>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0658" name="Text Box 2"/>
          <p:cNvSpPr txBox="1">
            <a:spLocks noChangeArrowheads="1"/>
          </p:cNvSpPr>
          <p:nvPr/>
        </p:nvSpPr>
        <p:spPr bwMode="auto">
          <a:xfrm>
            <a:off x="827088" y="620713"/>
            <a:ext cx="7705725" cy="366712"/>
          </a:xfrm>
          <a:prstGeom prst="rect">
            <a:avLst/>
          </a:prstGeom>
          <a:noFill/>
          <a:ln w="9525">
            <a:noFill/>
            <a:miter lim="800000"/>
            <a:headEnd/>
            <a:tailEnd/>
          </a:ln>
          <a:effectLst/>
        </p:spPr>
        <p:txBody>
          <a:bodyPr>
            <a:spAutoFit/>
          </a:bodyPr>
          <a:lstStyle/>
          <a:p>
            <a:pPr>
              <a:spcBef>
                <a:spcPct val="50000"/>
              </a:spcBef>
            </a:pPr>
            <a:endParaRPr lang="en-US"/>
          </a:p>
        </p:txBody>
      </p:sp>
      <p:sp>
        <p:nvSpPr>
          <p:cNvPr id="70660" name="Rectangle 4"/>
          <p:cNvSpPr>
            <a:spLocks noGrp="1" noChangeArrowheads="1"/>
          </p:cNvSpPr>
          <p:nvPr>
            <p:ph type="title"/>
          </p:nvPr>
        </p:nvSpPr>
        <p:spPr>
          <a:xfrm>
            <a:off x="457200" y="476250"/>
            <a:ext cx="8507288" cy="431800"/>
          </a:xfrm>
        </p:spPr>
        <p:txBody>
          <a:bodyPr/>
          <a:lstStyle/>
          <a:p>
            <a:pPr>
              <a:lnSpc>
                <a:spcPct val="90000"/>
              </a:lnSpc>
            </a:pPr>
            <a:r>
              <a:rPr lang="en-GB" sz="2800" b="1" u="sng" dirty="0"/>
              <a:t>Operating Cash Cycle</a:t>
            </a:r>
            <a:r>
              <a:rPr lang="en-GB" sz="2800" b="1" dirty="0"/>
              <a:t>  </a:t>
            </a:r>
            <a:r>
              <a:rPr lang="en-GB" sz="2800" b="1" dirty="0">
                <a:solidFill>
                  <a:srgbClr val="FF0000"/>
                </a:solidFill>
              </a:rPr>
              <a:t>EQUALS</a:t>
            </a:r>
            <a:endParaRPr lang="en-GB" sz="2800" b="1" u="sng" dirty="0">
              <a:solidFill>
                <a:srgbClr val="FF0000"/>
              </a:solidFill>
            </a:endParaRPr>
          </a:p>
        </p:txBody>
      </p:sp>
      <p:sp>
        <p:nvSpPr>
          <p:cNvPr id="70661" name="Rectangle 5"/>
          <p:cNvSpPr>
            <a:spLocks noGrp="1" noChangeArrowheads="1"/>
          </p:cNvSpPr>
          <p:nvPr>
            <p:ph type="body" idx="1"/>
          </p:nvPr>
        </p:nvSpPr>
        <p:spPr>
          <a:xfrm>
            <a:off x="468313" y="1124744"/>
            <a:ext cx="8229600" cy="4896544"/>
          </a:xfrm>
        </p:spPr>
        <p:txBody>
          <a:bodyPr/>
          <a:lstStyle/>
          <a:p>
            <a:pPr algn="ctr">
              <a:lnSpc>
                <a:spcPct val="90000"/>
              </a:lnSpc>
              <a:buFontTx/>
              <a:buNone/>
            </a:pPr>
            <a:endParaRPr lang="en-GB" sz="2400" b="1" dirty="0"/>
          </a:p>
          <a:p>
            <a:pPr algn="ctr">
              <a:lnSpc>
                <a:spcPct val="90000"/>
              </a:lnSpc>
              <a:buFontTx/>
              <a:buNone/>
            </a:pPr>
            <a:r>
              <a:rPr lang="en-GB" sz="2400" b="1" dirty="0"/>
              <a:t>Average Inventories Holding Period:</a:t>
            </a:r>
          </a:p>
          <a:p>
            <a:pPr>
              <a:spcBef>
                <a:spcPts val="0"/>
              </a:spcBef>
              <a:buFontTx/>
              <a:buNone/>
            </a:pPr>
            <a:r>
              <a:rPr lang="en-GB" sz="1000" b="1" dirty="0"/>
              <a:t>   </a:t>
            </a:r>
          </a:p>
          <a:p>
            <a:pPr algn="ctr">
              <a:lnSpc>
                <a:spcPct val="90000"/>
              </a:lnSpc>
              <a:buFontTx/>
              <a:buNone/>
            </a:pPr>
            <a:r>
              <a:rPr lang="en-GB" sz="1600" u="sng" dirty="0"/>
              <a:t>(Opening inventories + Closing inventories) / 2 </a:t>
            </a:r>
            <a:r>
              <a:rPr lang="en-GB" sz="1600" dirty="0"/>
              <a:t>     x  365 days  </a:t>
            </a:r>
          </a:p>
          <a:p>
            <a:pPr algn="just">
              <a:lnSpc>
                <a:spcPct val="90000"/>
              </a:lnSpc>
              <a:buFontTx/>
              <a:buNone/>
            </a:pPr>
            <a:r>
              <a:rPr lang="en-GB" sz="1600" dirty="0"/>
              <a:t>                                                 Cost of sales</a:t>
            </a:r>
          </a:p>
          <a:p>
            <a:pPr algn="ctr">
              <a:lnSpc>
                <a:spcPct val="90000"/>
              </a:lnSpc>
              <a:buFontTx/>
              <a:buNone/>
            </a:pPr>
            <a:endParaRPr lang="en-GB" sz="1800" dirty="0"/>
          </a:p>
          <a:p>
            <a:pPr algn="ctr">
              <a:lnSpc>
                <a:spcPct val="90000"/>
              </a:lnSpc>
              <a:buFontTx/>
              <a:buNone/>
            </a:pPr>
            <a:r>
              <a:rPr lang="en-GB" sz="2400" b="1" dirty="0">
                <a:solidFill>
                  <a:srgbClr val="FF0000"/>
                </a:solidFill>
              </a:rPr>
              <a:t>PLUS  </a:t>
            </a:r>
            <a:r>
              <a:rPr lang="en-GB" sz="2400" b="1" dirty="0"/>
              <a:t>Average Settlement Period for Receivables:</a:t>
            </a:r>
          </a:p>
          <a:p>
            <a:pPr>
              <a:spcBef>
                <a:spcPts val="0"/>
              </a:spcBef>
              <a:buFontTx/>
              <a:buNone/>
            </a:pPr>
            <a:r>
              <a:rPr lang="en-GB" sz="1000" b="1" dirty="0"/>
              <a:t>    </a:t>
            </a:r>
          </a:p>
          <a:p>
            <a:pPr algn="ctr">
              <a:lnSpc>
                <a:spcPct val="90000"/>
              </a:lnSpc>
              <a:buFontTx/>
              <a:buNone/>
            </a:pPr>
            <a:r>
              <a:rPr lang="en-GB" sz="1600" u="sng" dirty="0"/>
              <a:t>Trade receivables</a:t>
            </a:r>
            <a:r>
              <a:rPr lang="en-GB" sz="1600" dirty="0"/>
              <a:t>      x  365 days  </a:t>
            </a:r>
          </a:p>
          <a:p>
            <a:pPr algn="just">
              <a:lnSpc>
                <a:spcPct val="90000"/>
              </a:lnSpc>
              <a:buFontTx/>
              <a:buNone/>
            </a:pPr>
            <a:r>
              <a:rPr lang="en-GB" sz="1600" dirty="0"/>
              <a:t>                                         Credit sales revenue               </a:t>
            </a:r>
          </a:p>
          <a:p>
            <a:pPr algn="ctr">
              <a:lnSpc>
                <a:spcPct val="90000"/>
              </a:lnSpc>
              <a:buFontTx/>
              <a:buNone/>
            </a:pPr>
            <a:r>
              <a:rPr lang="en-GB" sz="1800" dirty="0"/>
              <a:t>    </a:t>
            </a:r>
          </a:p>
          <a:p>
            <a:pPr algn="ctr">
              <a:lnSpc>
                <a:spcPct val="90000"/>
              </a:lnSpc>
              <a:buFontTx/>
              <a:buNone/>
            </a:pPr>
            <a:r>
              <a:rPr lang="en-GB" sz="2400" b="1" dirty="0">
                <a:solidFill>
                  <a:srgbClr val="FF0000"/>
                </a:solidFill>
              </a:rPr>
              <a:t>MINUS  </a:t>
            </a:r>
            <a:r>
              <a:rPr lang="en-GB" sz="2400" b="1" dirty="0"/>
              <a:t>Average Settlement Period for Payables:</a:t>
            </a:r>
          </a:p>
          <a:p>
            <a:pPr>
              <a:lnSpc>
                <a:spcPct val="90000"/>
              </a:lnSpc>
              <a:spcBef>
                <a:spcPts val="0"/>
              </a:spcBef>
              <a:buNone/>
            </a:pPr>
            <a:r>
              <a:rPr lang="en-GB" sz="1000" b="1" dirty="0"/>
              <a:t>    </a:t>
            </a:r>
          </a:p>
          <a:p>
            <a:pPr algn="ctr">
              <a:lnSpc>
                <a:spcPct val="90000"/>
              </a:lnSpc>
              <a:buFontTx/>
              <a:buNone/>
            </a:pPr>
            <a:r>
              <a:rPr lang="en-GB" sz="1600" u="sng" dirty="0"/>
              <a:t>Trade payables</a:t>
            </a:r>
            <a:r>
              <a:rPr lang="en-GB" sz="1600" dirty="0"/>
              <a:t>      x  365 days  </a:t>
            </a:r>
          </a:p>
          <a:p>
            <a:pPr algn="just">
              <a:lnSpc>
                <a:spcPct val="90000"/>
              </a:lnSpc>
              <a:buFontTx/>
              <a:buNone/>
            </a:pPr>
            <a:r>
              <a:rPr lang="en-GB" sz="1600" dirty="0"/>
              <a:t>                                             Credit purchases               </a:t>
            </a:r>
          </a:p>
        </p:txBody>
      </p:sp>
      <p:sp>
        <p:nvSpPr>
          <p:cNvPr id="6" name="Slide Number Placeholder 5"/>
          <p:cNvSpPr>
            <a:spLocks noGrp="1"/>
          </p:cNvSpPr>
          <p:nvPr>
            <p:ph type="sldNum" sz="quarter" idx="12"/>
          </p:nvPr>
        </p:nvSpPr>
        <p:spPr/>
        <p:txBody>
          <a:bodyPr/>
          <a:lstStyle/>
          <a:p>
            <a:fld id="{8205CE8C-92F6-477A-B47F-3EDE6EB923A9}" type="slidenum">
              <a:rPr lang="en-GB" smtClean="0"/>
              <a:pPr/>
              <a:t>26</a:t>
            </a:fld>
            <a:endParaRPr lang="en-GB"/>
          </a:p>
        </p:txBody>
      </p:sp>
    </p:spTree>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0658" name="Text Box 2"/>
          <p:cNvSpPr txBox="1">
            <a:spLocks noChangeArrowheads="1"/>
          </p:cNvSpPr>
          <p:nvPr/>
        </p:nvSpPr>
        <p:spPr bwMode="auto">
          <a:xfrm>
            <a:off x="827088" y="620713"/>
            <a:ext cx="7705725" cy="366712"/>
          </a:xfrm>
          <a:prstGeom prst="rect">
            <a:avLst/>
          </a:prstGeom>
          <a:noFill/>
          <a:ln w="9525">
            <a:noFill/>
            <a:miter lim="800000"/>
            <a:headEnd/>
            <a:tailEnd/>
          </a:ln>
          <a:effectLst/>
        </p:spPr>
        <p:txBody>
          <a:bodyPr>
            <a:spAutoFit/>
          </a:bodyPr>
          <a:lstStyle/>
          <a:p>
            <a:pPr>
              <a:spcBef>
                <a:spcPct val="50000"/>
              </a:spcBef>
            </a:pPr>
            <a:endParaRPr lang="en-US"/>
          </a:p>
        </p:txBody>
      </p:sp>
      <p:sp>
        <p:nvSpPr>
          <p:cNvPr id="70660" name="Rectangle 4"/>
          <p:cNvSpPr>
            <a:spLocks noGrp="1" noChangeArrowheads="1"/>
          </p:cNvSpPr>
          <p:nvPr>
            <p:ph type="title"/>
          </p:nvPr>
        </p:nvSpPr>
        <p:spPr>
          <a:xfrm>
            <a:off x="457200" y="476250"/>
            <a:ext cx="8507288" cy="431800"/>
          </a:xfrm>
        </p:spPr>
        <p:txBody>
          <a:bodyPr/>
          <a:lstStyle/>
          <a:p>
            <a:pPr>
              <a:lnSpc>
                <a:spcPct val="90000"/>
              </a:lnSpc>
            </a:pPr>
            <a:r>
              <a:rPr lang="en-GB" sz="2800" b="1" u="sng" dirty="0"/>
              <a:t>HOW TO IMPROVE OPERATING CASH CYCLE</a:t>
            </a:r>
          </a:p>
        </p:txBody>
      </p:sp>
      <p:sp>
        <p:nvSpPr>
          <p:cNvPr id="70661" name="Rectangle 5"/>
          <p:cNvSpPr>
            <a:spLocks noGrp="1" noChangeArrowheads="1"/>
          </p:cNvSpPr>
          <p:nvPr>
            <p:ph type="body" idx="1"/>
          </p:nvPr>
        </p:nvSpPr>
        <p:spPr>
          <a:xfrm>
            <a:off x="467544" y="1268761"/>
            <a:ext cx="8352928" cy="4320480"/>
          </a:xfrm>
        </p:spPr>
        <p:txBody>
          <a:bodyPr/>
          <a:lstStyle/>
          <a:p>
            <a:pPr indent="0">
              <a:lnSpc>
                <a:spcPct val="90000"/>
              </a:lnSpc>
              <a:buNone/>
            </a:pPr>
            <a:endParaRPr lang="en-GB" sz="2000" dirty="0"/>
          </a:p>
          <a:p>
            <a:pPr indent="0">
              <a:lnSpc>
                <a:spcPct val="90000"/>
              </a:lnSpc>
              <a:buNone/>
            </a:pPr>
            <a:r>
              <a:rPr lang="en-GB" sz="2000" b="1" dirty="0"/>
              <a:t>The objective is to reduce Operating Cash Cycle time</a:t>
            </a:r>
          </a:p>
          <a:p>
            <a:pPr indent="0">
              <a:lnSpc>
                <a:spcPct val="90000"/>
              </a:lnSpc>
              <a:buNone/>
            </a:pPr>
            <a:endParaRPr lang="en-GB" sz="2000" dirty="0"/>
          </a:p>
          <a:p>
            <a:pPr indent="0">
              <a:lnSpc>
                <a:spcPct val="90000"/>
              </a:lnSpc>
              <a:buNone/>
            </a:pPr>
            <a:r>
              <a:rPr lang="en-GB" sz="2000" dirty="0"/>
              <a:t>……how?</a:t>
            </a:r>
          </a:p>
          <a:p>
            <a:pPr indent="0">
              <a:lnSpc>
                <a:spcPct val="90000"/>
              </a:lnSpc>
              <a:buNone/>
            </a:pPr>
            <a:endParaRPr lang="en-GB" sz="2000" dirty="0"/>
          </a:p>
          <a:p>
            <a:pPr indent="0">
              <a:lnSpc>
                <a:spcPct val="90000"/>
              </a:lnSpc>
            </a:pPr>
            <a:r>
              <a:rPr lang="en-GB" sz="2000" dirty="0"/>
              <a:t> Reduce need for stock or stock holding time – JIT?</a:t>
            </a:r>
          </a:p>
          <a:p>
            <a:pPr indent="0">
              <a:lnSpc>
                <a:spcPct val="90000"/>
              </a:lnSpc>
            </a:pPr>
            <a:endParaRPr lang="en-GB" sz="2000" dirty="0"/>
          </a:p>
          <a:p>
            <a:pPr indent="0">
              <a:lnSpc>
                <a:spcPct val="90000"/>
              </a:lnSpc>
            </a:pPr>
            <a:r>
              <a:rPr lang="en-GB" sz="2000" dirty="0"/>
              <a:t> Negotiate quicker payments from customers – incentives?</a:t>
            </a:r>
          </a:p>
          <a:p>
            <a:pPr indent="0">
              <a:lnSpc>
                <a:spcPct val="90000"/>
              </a:lnSpc>
            </a:pPr>
            <a:endParaRPr lang="en-GB" sz="2000" dirty="0"/>
          </a:p>
          <a:p>
            <a:pPr indent="0">
              <a:lnSpc>
                <a:spcPct val="90000"/>
              </a:lnSpc>
            </a:pPr>
            <a:r>
              <a:rPr lang="en-GB" sz="2000" dirty="0"/>
              <a:t> Negotiate longer payment times to suppliers – risky to reputation as slow payer?</a:t>
            </a:r>
          </a:p>
        </p:txBody>
      </p:sp>
      <p:sp>
        <p:nvSpPr>
          <p:cNvPr id="6" name="Slide Number Placeholder 5"/>
          <p:cNvSpPr>
            <a:spLocks noGrp="1"/>
          </p:cNvSpPr>
          <p:nvPr>
            <p:ph type="sldNum" sz="quarter" idx="12"/>
          </p:nvPr>
        </p:nvSpPr>
        <p:spPr/>
        <p:txBody>
          <a:bodyPr/>
          <a:lstStyle/>
          <a:p>
            <a:fld id="{8205CE8C-92F6-477A-B47F-3EDE6EB923A9}" type="slidenum">
              <a:rPr lang="en-GB" smtClean="0"/>
              <a:pPr/>
              <a:t>27</a:t>
            </a:fld>
            <a:endParaRPr lang="en-GB"/>
          </a:p>
        </p:txBody>
      </p:sp>
    </p:spTree>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5778" name="Text Box 2"/>
          <p:cNvSpPr txBox="1">
            <a:spLocks noChangeArrowheads="1"/>
          </p:cNvSpPr>
          <p:nvPr/>
        </p:nvSpPr>
        <p:spPr bwMode="auto">
          <a:xfrm>
            <a:off x="827088" y="620713"/>
            <a:ext cx="7705725" cy="366712"/>
          </a:xfrm>
          <a:prstGeom prst="rect">
            <a:avLst/>
          </a:prstGeom>
          <a:noFill/>
          <a:ln w="9525">
            <a:noFill/>
            <a:miter lim="800000"/>
            <a:headEnd/>
            <a:tailEnd/>
          </a:ln>
          <a:effectLst/>
        </p:spPr>
        <p:txBody>
          <a:bodyPr>
            <a:spAutoFit/>
          </a:bodyPr>
          <a:lstStyle/>
          <a:p>
            <a:pPr>
              <a:spcBef>
                <a:spcPct val="50000"/>
              </a:spcBef>
            </a:pPr>
            <a:endParaRPr lang="en-US"/>
          </a:p>
        </p:txBody>
      </p:sp>
      <p:sp>
        <p:nvSpPr>
          <p:cNvPr id="75780" name="Rectangle 4"/>
          <p:cNvSpPr>
            <a:spLocks noGrp="1" noChangeArrowheads="1"/>
          </p:cNvSpPr>
          <p:nvPr>
            <p:ph type="title"/>
          </p:nvPr>
        </p:nvSpPr>
        <p:spPr>
          <a:xfrm>
            <a:off x="457200" y="476250"/>
            <a:ext cx="8229600" cy="431800"/>
          </a:xfrm>
        </p:spPr>
        <p:txBody>
          <a:bodyPr/>
          <a:lstStyle/>
          <a:p>
            <a:r>
              <a:rPr lang="en-GB" sz="3200" b="1" u="sng" dirty="0">
                <a:solidFill>
                  <a:schemeClr val="tx1"/>
                </a:solidFill>
              </a:rPr>
              <a:t>Exercise</a:t>
            </a:r>
          </a:p>
        </p:txBody>
      </p:sp>
      <p:graphicFrame>
        <p:nvGraphicFramePr>
          <p:cNvPr id="75782" name="Group 6"/>
          <p:cNvGraphicFramePr>
            <a:graphicFrameLocks noGrp="1"/>
          </p:cNvGraphicFramePr>
          <p:nvPr/>
        </p:nvGraphicFramePr>
        <p:xfrm>
          <a:off x="0" y="0"/>
          <a:ext cx="1273810" cy="1036320"/>
        </p:xfrm>
        <a:graphic>
          <a:graphicData uri="http://schemas.openxmlformats.org/drawingml/2006/table">
            <a:tbl>
              <a:tblPr/>
              <a:tblGrid>
                <a:gridCol w="857250">
                  <a:extLst>
                    <a:ext uri="{9D8B030D-6E8A-4147-A177-3AD203B41FA5}">
                      <a16:colId xmlns:a16="http://schemas.microsoft.com/office/drawing/2014/main" val="20000"/>
                    </a:ext>
                  </a:extLst>
                </a:gridCol>
                <a:gridCol w="208280">
                  <a:extLst>
                    <a:ext uri="{9D8B030D-6E8A-4147-A177-3AD203B41FA5}">
                      <a16:colId xmlns:a16="http://schemas.microsoft.com/office/drawing/2014/main" val="20001"/>
                    </a:ext>
                  </a:extLst>
                </a:gridCol>
                <a:gridCol w="208280">
                  <a:extLst>
                    <a:ext uri="{9D8B030D-6E8A-4147-A177-3AD203B41FA5}">
                      <a16:colId xmlns:a16="http://schemas.microsoft.com/office/drawing/2014/main" val="20002"/>
                    </a:ext>
                  </a:extLst>
                </a:gridCol>
              </a:tblGrid>
              <a:tr h="0">
                <a:tc rowSpan="2">
                  <a:txBody>
                    <a:bodyPr/>
                    <a:lstStyle/>
                    <a:p>
                      <a:pPr marL="0" marR="0" lvl="0" indent="0" algn="l" defTabSz="914400" rtl="0" eaLnBrk="1" fontAlgn="base" latinLnBrk="0" hangingPunct="1">
                        <a:lnSpc>
                          <a:spcPct val="100000"/>
                        </a:lnSpc>
                        <a:spcBef>
                          <a:spcPct val="20000"/>
                        </a:spcBef>
                        <a:spcAft>
                          <a:spcPct val="0"/>
                        </a:spcAft>
                        <a:buClrTx/>
                        <a:buSzTx/>
                        <a:buFontTx/>
                        <a:buNone/>
                        <a:tabLst/>
                      </a:pPr>
                      <a:endParaRPr kumimoji="0" lang="en-US" sz="2800" b="0" i="0" u="none" strike="noStrike" cap="none" normalizeH="0" baseline="0" dirty="0">
                        <a:ln>
                          <a:noFill/>
                        </a:ln>
                        <a:solidFill>
                          <a:schemeClr val="tx1"/>
                        </a:solidFill>
                        <a:effectLst/>
                        <a:latin typeface="Arial" charset="0"/>
                        <a:cs typeface="Arial" charset="0"/>
                      </a:endParaRPr>
                    </a:p>
                  </a:txBody>
                  <a:tcPr horzOverflow="overflow">
                    <a:lnL cap="flat">
                      <a:noFill/>
                    </a:lnL>
                    <a:lnR>
                      <a:noFill/>
                    </a:lnR>
                    <a:lnT cap="flat">
                      <a:noFill/>
                    </a:lnT>
                    <a:lnB cap="flat">
                      <a:noFill/>
                    </a:lnB>
                    <a:lnTlToBr>
                      <a:noFill/>
                    </a:lnTlToBr>
                    <a:lnBlToTr>
                      <a:noFill/>
                    </a:lnBlToTr>
                    <a:noFill/>
                  </a:tcPr>
                </a:tc>
                <a:tc gridSpan="2">
                  <a:txBody>
                    <a:bodyPr/>
                    <a:lstStyle/>
                    <a:p>
                      <a:pPr marL="0" marR="0" lvl="0" indent="0" algn="l" defTabSz="914400" rtl="0" eaLnBrk="1" fontAlgn="base" latinLnBrk="0" hangingPunct="1">
                        <a:lnSpc>
                          <a:spcPct val="100000"/>
                        </a:lnSpc>
                        <a:spcBef>
                          <a:spcPct val="20000"/>
                        </a:spcBef>
                        <a:spcAft>
                          <a:spcPct val="0"/>
                        </a:spcAft>
                        <a:buClrTx/>
                        <a:buSzTx/>
                        <a:buFontTx/>
                        <a:buNone/>
                        <a:tabLst/>
                      </a:pPr>
                      <a:endParaRPr kumimoji="0" lang="en-US" sz="2800" b="0" i="0" u="none" strike="noStrike" cap="none" normalizeH="0" baseline="0">
                        <a:ln>
                          <a:noFill/>
                        </a:ln>
                        <a:solidFill>
                          <a:schemeClr val="tx1"/>
                        </a:solidFill>
                        <a:effectLst/>
                        <a:latin typeface="Arial" charset="0"/>
                        <a:cs typeface="Arial" charset="0"/>
                      </a:endParaRPr>
                    </a:p>
                  </a:txBody>
                  <a:tcPr horzOverflow="overflow">
                    <a:lnL>
                      <a:noFill/>
                    </a:lnL>
                    <a:lnR cap="flat">
                      <a:noFill/>
                    </a:lnR>
                    <a:lnT cap="flat">
                      <a:noFill/>
                    </a:lnT>
                    <a:lnB>
                      <a:noFill/>
                    </a:lnB>
                    <a:lnTlToBr>
                      <a:noFill/>
                    </a:lnTlToBr>
                    <a:lnBlToTr>
                      <a:noFill/>
                    </a:lnBlToTr>
                    <a:noFill/>
                  </a:tcPr>
                </a:tc>
                <a:tc hMerge="1">
                  <a:txBody>
                    <a:bodyPr/>
                    <a:lstStyle/>
                    <a:p>
                      <a:endParaRPr lang="en-GB"/>
                    </a:p>
                  </a:txBody>
                  <a:tcPr/>
                </a:tc>
                <a:extLst>
                  <a:ext uri="{0D108BD9-81ED-4DB2-BD59-A6C34878D82A}">
                    <a16:rowId xmlns:a16="http://schemas.microsoft.com/office/drawing/2014/main" val="10000"/>
                  </a:ext>
                </a:extLst>
              </a:tr>
              <a:tr h="0">
                <a:tc vMerge="1">
                  <a:txBody>
                    <a:bodyPr/>
                    <a:lstStyle/>
                    <a:p>
                      <a:endParaRPr lang="en-GB"/>
                    </a:p>
                  </a:txBody>
                  <a:tcPr/>
                </a:tc>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endParaRPr kumimoji="0" lang="en-US" sz="2800" b="0" i="0" u="none" strike="noStrike" cap="none" normalizeH="0" baseline="0">
                        <a:ln>
                          <a:noFill/>
                        </a:ln>
                        <a:solidFill>
                          <a:schemeClr val="tx1"/>
                        </a:solidFill>
                        <a:effectLst/>
                        <a:latin typeface="Arial" charset="0"/>
                        <a:cs typeface="Arial" charset="0"/>
                      </a:endParaRPr>
                    </a:p>
                  </a:txBody>
                  <a:tcPr horzOverflow="overflow">
                    <a:lnL>
                      <a:noFill/>
                    </a:lnL>
                    <a:lnR>
                      <a:noFill/>
                    </a:lnR>
                    <a:lnT>
                      <a:noFill/>
                    </a:lnT>
                    <a:lnB cap="flat">
                      <a:noFill/>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endParaRPr kumimoji="0" lang="en-US" sz="2800" b="0" i="0" u="none" strike="noStrike" cap="none" normalizeH="0" baseline="0" dirty="0">
                        <a:ln>
                          <a:noFill/>
                        </a:ln>
                        <a:solidFill>
                          <a:schemeClr val="tx1"/>
                        </a:solidFill>
                        <a:effectLst/>
                        <a:latin typeface="Arial" charset="0"/>
                        <a:cs typeface="Arial" charset="0"/>
                      </a:endParaRPr>
                    </a:p>
                  </a:txBody>
                  <a:tcPr horzOverflow="overflow">
                    <a:lnL>
                      <a:noFill/>
                    </a:lnL>
                    <a:lnR cap="flat">
                      <a:noFill/>
                    </a:lnR>
                    <a:lnT>
                      <a:noFill/>
                    </a:lnT>
                    <a:lnB cap="flat">
                      <a:noFill/>
                    </a:lnB>
                    <a:lnTlToBr>
                      <a:noFill/>
                    </a:lnTlToBr>
                    <a:lnBlToTr>
                      <a:noFill/>
                    </a:lnBlToTr>
                    <a:noFill/>
                  </a:tcPr>
                </a:tc>
                <a:extLst>
                  <a:ext uri="{0D108BD9-81ED-4DB2-BD59-A6C34878D82A}">
                    <a16:rowId xmlns:a16="http://schemas.microsoft.com/office/drawing/2014/main" val="10001"/>
                  </a:ext>
                </a:extLst>
              </a:tr>
            </a:tbl>
          </a:graphicData>
        </a:graphic>
      </p:graphicFrame>
      <p:sp>
        <p:nvSpPr>
          <p:cNvPr id="8" name="TextBox 7"/>
          <p:cNvSpPr txBox="1"/>
          <p:nvPr/>
        </p:nvSpPr>
        <p:spPr>
          <a:xfrm>
            <a:off x="1043981" y="1692305"/>
            <a:ext cx="7488832" cy="1354217"/>
          </a:xfrm>
          <a:prstGeom prst="rect">
            <a:avLst/>
          </a:prstGeom>
          <a:noFill/>
        </p:spPr>
        <p:txBody>
          <a:bodyPr wrap="square" rtlCol="0">
            <a:spAutoFit/>
          </a:bodyPr>
          <a:lstStyle/>
          <a:p>
            <a:pPr algn="ctr"/>
            <a:r>
              <a:rPr lang="en-GB" sz="3200" b="1" dirty="0">
                <a:solidFill>
                  <a:schemeClr val="tx1">
                    <a:lumMod val="95000"/>
                    <a:lumOff val="5000"/>
                  </a:schemeClr>
                </a:solidFill>
              </a:rPr>
              <a:t>Operating Cash Cycle – </a:t>
            </a:r>
          </a:p>
          <a:p>
            <a:pPr algn="ctr"/>
            <a:r>
              <a:rPr lang="en-GB" sz="3200" b="1" dirty="0">
                <a:solidFill>
                  <a:srgbClr val="FF0000"/>
                </a:solidFill>
              </a:rPr>
              <a:t>Hercules Wholesalers Ltd</a:t>
            </a:r>
          </a:p>
          <a:p>
            <a:endParaRPr lang="en-GB" dirty="0"/>
          </a:p>
        </p:txBody>
      </p:sp>
      <p:pic>
        <p:nvPicPr>
          <p:cNvPr id="9" name="Picture 4"/>
          <p:cNvPicPr>
            <a:picLocks noChangeAspect="1" noChangeArrowheads="1"/>
          </p:cNvPicPr>
          <p:nvPr/>
        </p:nvPicPr>
        <p:blipFill>
          <a:blip r:embed="rId3" cstate="print"/>
          <a:srcRect/>
          <a:stretch>
            <a:fillRect/>
          </a:stretch>
        </p:blipFill>
        <p:spPr bwMode="auto">
          <a:xfrm>
            <a:off x="3071288" y="3645024"/>
            <a:ext cx="3481912" cy="1944216"/>
          </a:xfrm>
          <a:prstGeom prst="rect">
            <a:avLst/>
          </a:prstGeom>
          <a:noFill/>
          <a:ln w="9525">
            <a:noFill/>
            <a:miter lim="800000"/>
            <a:headEnd/>
            <a:tailEnd/>
          </a:ln>
          <a:effectLst/>
        </p:spPr>
      </p:pic>
      <p:sp>
        <p:nvSpPr>
          <p:cNvPr id="11" name="Slide Number Placeholder 10"/>
          <p:cNvSpPr>
            <a:spLocks noGrp="1"/>
          </p:cNvSpPr>
          <p:nvPr>
            <p:ph type="sldNum" sz="quarter" idx="12"/>
          </p:nvPr>
        </p:nvSpPr>
        <p:spPr/>
        <p:txBody>
          <a:bodyPr/>
          <a:lstStyle/>
          <a:p>
            <a:fld id="{8205CE8C-92F6-477A-B47F-3EDE6EB923A9}" type="slidenum">
              <a:rPr lang="en-GB" smtClean="0"/>
              <a:pPr/>
              <a:t>28</a:t>
            </a:fld>
            <a:endParaRPr lang="en-GB"/>
          </a:p>
        </p:txBody>
      </p:sp>
    </p:spTree>
  </p:cSld>
  <p:clrMapOvr>
    <a:masterClrMapping/>
  </p:clrMapOvr>
</p:sld>
</file>

<file path=ppt/theme/theme1.xml><?xml version="1.0" encoding="utf-8"?>
<a:theme xmlns:a="http://schemas.openxmlformats.org/drawingml/2006/main" name="Bridgend College Master Slide">
  <a:themeElements>
    <a:clrScheme name="Bridgend College Master Slide 1">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Bridgend College Master Slide">
      <a:majorFont>
        <a:latin typeface="Arial"/>
        <a:ea typeface=""/>
        <a:cs typeface="Arial"/>
      </a:majorFont>
      <a:minorFont>
        <a:latin typeface="Arial"/>
        <a:ea typeface=""/>
        <a:cs typeface="Arial"/>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extraClrScheme>
      <a:clrScheme name="Bridgend College Master Slide 1">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clrMap bg1="lt1" tx1="dk1" bg2="lt2" tx2="dk2" accent1="accent1" accent2="accent2" accent3="accent3" accent4="accent4" accent5="accent5" accent6="accent6" hlink="hlink" folHlink="folHlink"/>
    </a:extraClrScheme>
    <a:extraClrScheme>
      <a:clrScheme name="Bridgend College Master Slide 2">
        <a:dk1>
          <a:srgbClr val="000000"/>
        </a:dk1>
        <a:lt1>
          <a:srgbClr val="FFFFFF"/>
        </a:lt1>
        <a:dk2>
          <a:srgbClr val="000000"/>
        </a:dk2>
        <a:lt2>
          <a:srgbClr val="969696"/>
        </a:lt2>
        <a:accent1>
          <a:srgbClr val="FBDF53"/>
        </a:accent1>
        <a:accent2>
          <a:srgbClr val="FF9966"/>
        </a:accent2>
        <a:accent3>
          <a:srgbClr val="FFFFFF"/>
        </a:accent3>
        <a:accent4>
          <a:srgbClr val="000000"/>
        </a:accent4>
        <a:accent5>
          <a:srgbClr val="FDECB3"/>
        </a:accent5>
        <a:accent6>
          <a:srgbClr val="E78A5C"/>
        </a:accent6>
        <a:hlink>
          <a:srgbClr val="CC3300"/>
        </a:hlink>
        <a:folHlink>
          <a:srgbClr val="996600"/>
        </a:folHlink>
      </a:clrScheme>
      <a:clrMap bg1="lt1" tx1="dk1" bg2="lt2" tx2="dk2" accent1="accent1" accent2="accent2" accent3="accent3" accent4="accent4" accent5="accent5" accent6="accent6" hlink="hlink" folHlink="folHlink"/>
    </a:extraClrScheme>
    <a:extraClrScheme>
      <a:clrScheme name="Bridgend College Master Slide 3">
        <a:dk1>
          <a:srgbClr val="000000"/>
        </a:dk1>
        <a:lt1>
          <a:srgbClr val="FFFFFF"/>
        </a:lt1>
        <a:dk2>
          <a:srgbClr val="000000"/>
        </a:dk2>
        <a:lt2>
          <a:srgbClr val="808080"/>
        </a:lt2>
        <a:accent1>
          <a:srgbClr val="99CCFF"/>
        </a:accent1>
        <a:accent2>
          <a:srgbClr val="CCCCFF"/>
        </a:accent2>
        <a:accent3>
          <a:srgbClr val="FFFFFF"/>
        </a:accent3>
        <a:accent4>
          <a:srgbClr val="000000"/>
        </a:accent4>
        <a:accent5>
          <a:srgbClr val="CAE2FF"/>
        </a:accent5>
        <a:accent6>
          <a:srgbClr val="B9B9E7"/>
        </a:accent6>
        <a:hlink>
          <a:srgbClr val="3333CC"/>
        </a:hlink>
        <a:folHlink>
          <a:srgbClr val="AF67FF"/>
        </a:folHlink>
      </a:clrScheme>
      <a:clrMap bg1="lt1" tx1="dk1" bg2="lt2" tx2="dk2" accent1="accent1" accent2="accent2" accent3="accent3" accent4="accent4" accent5="accent5" accent6="accent6" hlink="hlink" folHlink="folHlink"/>
    </a:extraClrScheme>
    <a:extraClrScheme>
      <a:clrScheme name="Bridgend College Master Slide 4">
        <a:dk1>
          <a:srgbClr val="000000"/>
        </a:dk1>
        <a:lt1>
          <a:srgbClr val="DEF6F1"/>
        </a:lt1>
        <a:dk2>
          <a:srgbClr val="000000"/>
        </a:dk2>
        <a:lt2>
          <a:srgbClr val="969696"/>
        </a:lt2>
        <a:accent1>
          <a:srgbClr val="FFFFFF"/>
        </a:accent1>
        <a:accent2>
          <a:srgbClr val="8DC6FF"/>
        </a:accent2>
        <a:accent3>
          <a:srgbClr val="ECFAF7"/>
        </a:accent3>
        <a:accent4>
          <a:srgbClr val="000000"/>
        </a:accent4>
        <a:accent5>
          <a:srgbClr val="FFFFFF"/>
        </a:accent5>
        <a:accent6>
          <a:srgbClr val="7FB3E7"/>
        </a:accent6>
        <a:hlink>
          <a:srgbClr val="0066CC"/>
        </a:hlink>
        <a:folHlink>
          <a:srgbClr val="00A800"/>
        </a:folHlink>
      </a:clrScheme>
      <a:clrMap bg1="lt1" tx1="dk1" bg2="lt2" tx2="dk2" accent1="accent1" accent2="accent2" accent3="accent3" accent4="accent4" accent5="accent5" accent6="accent6" hlink="hlink" folHlink="folHlink"/>
    </a:extraClrScheme>
    <a:extraClrScheme>
      <a:clrScheme name="Bridgend College Master Slide 5">
        <a:dk1>
          <a:srgbClr val="000000"/>
        </a:dk1>
        <a:lt1>
          <a:srgbClr val="FFFFD9"/>
        </a:lt1>
        <a:dk2>
          <a:srgbClr val="000000"/>
        </a:dk2>
        <a:lt2>
          <a:srgbClr val="777777"/>
        </a:lt2>
        <a:accent1>
          <a:srgbClr val="FFFFF7"/>
        </a:accent1>
        <a:accent2>
          <a:srgbClr val="33CCCC"/>
        </a:accent2>
        <a:accent3>
          <a:srgbClr val="FFFFE9"/>
        </a:accent3>
        <a:accent4>
          <a:srgbClr val="000000"/>
        </a:accent4>
        <a:accent5>
          <a:srgbClr val="FFFFFA"/>
        </a:accent5>
        <a:accent6>
          <a:srgbClr val="2DB9B9"/>
        </a:accent6>
        <a:hlink>
          <a:srgbClr val="FF5050"/>
        </a:hlink>
        <a:folHlink>
          <a:srgbClr val="FF9900"/>
        </a:folHlink>
      </a:clrScheme>
      <a:clrMap bg1="lt1" tx1="dk1" bg2="lt2" tx2="dk2" accent1="accent1" accent2="accent2" accent3="accent3" accent4="accent4" accent5="accent5" accent6="accent6" hlink="hlink" folHlink="folHlink"/>
    </a:extraClrScheme>
    <a:extraClrScheme>
      <a:clrScheme name="Bridgend College Master Slide 6">
        <a:dk1>
          <a:srgbClr val="005A58"/>
        </a:dk1>
        <a:lt1>
          <a:srgbClr val="FFFFFF"/>
        </a:lt1>
        <a:dk2>
          <a:srgbClr val="008080"/>
        </a:dk2>
        <a:lt2>
          <a:srgbClr val="FFFF99"/>
        </a:lt2>
        <a:accent1>
          <a:srgbClr val="006462"/>
        </a:accent1>
        <a:accent2>
          <a:srgbClr val="6D6FC7"/>
        </a:accent2>
        <a:accent3>
          <a:srgbClr val="AAC0C0"/>
        </a:accent3>
        <a:accent4>
          <a:srgbClr val="DADADA"/>
        </a:accent4>
        <a:accent5>
          <a:srgbClr val="AAB8B7"/>
        </a:accent5>
        <a:accent6>
          <a:srgbClr val="6264B4"/>
        </a:accent6>
        <a:hlink>
          <a:srgbClr val="00FFFF"/>
        </a:hlink>
        <a:folHlink>
          <a:srgbClr val="00FF00"/>
        </a:folHlink>
      </a:clrScheme>
      <a:clrMap bg1="dk2" tx1="lt1" bg2="dk1" tx2="lt2" accent1="accent1" accent2="accent2" accent3="accent3" accent4="accent4" accent5="accent5" accent6="accent6" hlink="hlink" folHlink="folHlink"/>
    </a:extraClrScheme>
    <a:extraClrScheme>
      <a:clrScheme name="Bridgend College Master Slide 7">
        <a:dk1>
          <a:srgbClr val="5C1F00"/>
        </a:dk1>
        <a:lt1>
          <a:srgbClr val="FFFFFF"/>
        </a:lt1>
        <a:dk2>
          <a:srgbClr val="800000"/>
        </a:dk2>
        <a:lt2>
          <a:srgbClr val="DFD293"/>
        </a:lt2>
        <a:accent1>
          <a:srgbClr val="CC3300"/>
        </a:accent1>
        <a:accent2>
          <a:srgbClr val="BE7960"/>
        </a:accent2>
        <a:accent3>
          <a:srgbClr val="C0AAAA"/>
        </a:accent3>
        <a:accent4>
          <a:srgbClr val="DADADA"/>
        </a:accent4>
        <a:accent5>
          <a:srgbClr val="E2ADAA"/>
        </a:accent5>
        <a:accent6>
          <a:srgbClr val="AC6D56"/>
        </a:accent6>
        <a:hlink>
          <a:srgbClr val="FFFF99"/>
        </a:hlink>
        <a:folHlink>
          <a:srgbClr val="D3A219"/>
        </a:folHlink>
      </a:clrScheme>
      <a:clrMap bg1="dk2" tx1="lt1" bg2="dk1" tx2="lt2" accent1="accent1" accent2="accent2" accent3="accent3" accent4="accent4" accent5="accent5" accent6="accent6" hlink="hlink" folHlink="folHlink"/>
    </a:extraClrScheme>
    <a:extraClrScheme>
      <a:clrScheme name="Bridgend College Master Slide 8">
        <a:dk1>
          <a:srgbClr val="003366"/>
        </a:dk1>
        <a:lt1>
          <a:srgbClr val="FFFFFF"/>
        </a:lt1>
        <a:dk2>
          <a:srgbClr val="000099"/>
        </a:dk2>
        <a:lt2>
          <a:srgbClr val="CCFFFF"/>
        </a:lt2>
        <a:accent1>
          <a:srgbClr val="3366CC"/>
        </a:accent1>
        <a:accent2>
          <a:srgbClr val="00B000"/>
        </a:accent2>
        <a:accent3>
          <a:srgbClr val="AAAACA"/>
        </a:accent3>
        <a:accent4>
          <a:srgbClr val="DADADA"/>
        </a:accent4>
        <a:accent5>
          <a:srgbClr val="ADB8E2"/>
        </a:accent5>
        <a:accent6>
          <a:srgbClr val="009F00"/>
        </a:accent6>
        <a:hlink>
          <a:srgbClr val="66CCFF"/>
        </a:hlink>
        <a:folHlink>
          <a:srgbClr val="FFE701"/>
        </a:folHlink>
      </a:clrScheme>
      <a:clrMap bg1="dk2" tx1="lt1" bg2="dk1" tx2="lt2" accent1="accent1" accent2="accent2" accent3="accent3" accent4="accent4" accent5="accent5" accent6="accent6" hlink="hlink" folHlink="folHlink"/>
    </a:extraClrScheme>
    <a:extraClrScheme>
      <a:clrScheme name="Bridgend College Master Slide 9">
        <a:dk1>
          <a:srgbClr val="336699"/>
        </a:dk1>
        <a:lt1>
          <a:srgbClr val="FFFFFF"/>
        </a:lt1>
        <a:dk2>
          <a:srgbClr val="000000"/>
        </a:dk2>
        <a:lt2>
          <a:srgbClr val="E3EBF1"/>
        </a:lt2>
        <a:accent1>
          <a:srgbClr val="003399"/>
        </a:accent1>
        <a:accent2>
          <a:srgbClr val="468A4B"/>
        </a:accent2>
        <a:accent3>
          <a:srgbClr val="AAAAAA"/>
        </a:accent3>
        <a:accent4>
          <a:srgbClr val="DADADA"/>
        </a:accent4>
        <a:accent5>
          <a:srgbClr val="AAADCA"/>
        </a:accent5>
        <a:accent6>
          <a:srgbClr val="3F7D43"/>
        </a:accent6>
        <a:hlink>
          <a:srgbClr val="66CCFF"/>
        </a:hlink>
        <a:folHlink>
          <a:srgbClr val="F0E500"/>
        </a:folHlink>
      </a:clrScheme>
      <a:clrMap bg1="dk2" tx1="lt1" bg2="dk1" tx2="lt2" accent1="accent1" accent2="accent2" accent3="accent3" accent4="accent4" accent5="accent5" accent6="accent6" hlink="hlink" folHlink="folHlink"/>
    </a:extraClrScheme>
    <a:extraClrScheme>
      <a:clrScheme name="Bridgend College Master Slide 10">
        <a:dk1>
          <a:srgbClr val="777777"/>
        </a:dk1>
        <a:lt1>
          <a:srgbClr val="FFFFFF"/>
        </a:lt1>
        <a:dk2>
          <a:srgbClr val="686B5D"/>
        </a:dk2>
        <a:lt2>
          <a:srgbClr val="D1D1CB"/>
        </a:lt2>
        <a:accent1>
          <a:srgbClr val="909082"/>
        </a:accent1>
        <a:accent2>
          <a:srgbClr val="809EA8"/>
        </a:accent2>
        <a:accent3>
          <a:srgbClr val="B9BAB6"/>
        </a:accent3>
        <a:accent4>
          <a:srgbClr val="DADADA"/>
        </a:accent4>
        <a:accent5>
          <a:srgbClr val="C6C6C1"/>
        </a:accent5>
        <a:accent6>
          <a:srgbClr val="738F98"/>
        </a:accent6>
        <a:hlink>
          <a:srgbClr val="FFCC66"/>
        </a:hlink>
        <a:folHlink>
          <a:srgbClr val="E9DCB9"/>
        </a:folHlink>
      </a:clrScheme>
      <a:clrMap bg1="dk2" tx1="lt1" bg2="dk1" tx2="lt2" accent1="accent1" accent2="accent2" accent3="accent3" accent4="accent4" accent5="accent5" accent6="accent6" hlink="hlink" folHlink="folHlink"/>
    </a:extraClrScheme>
    <a:extraClrScheme>
      <a:clrScheme name="Bridgend College Master Slide 11">
        <a:dk1>
          <a:srgbClr val="3E3E5C"/>
        </a:dk1>
        <a:lt1>
          <a:srgbClr val="FFFFFF"/>
        </a:lt1>
        <a:dk2>
          <a:srgbClr val="666699"/>
        </a:dk2>
        <a:lt2>
          <a:srgbClr val="FFFFFF"/>
        </a:lt2>
        <a:accent1>
          <a:srgbClr val="60597B"/>
        </a:accent1>
        <a:accent2>
          <a:srgbClr val="6666FF"/>
        </a:accent2>
        <a:accent3>
          <a:srgbClr val="B8B8CA"/>
        </a:accent3>
        <a:accent4>
          <a:srgbClr val="DADADA"/>
        </a:accent4>
        <a:accent5>
          <a:srgbClr val="B6B5BF"/>
        </a:accent5>
        <a:accent6>
          <a:srgbClr val="5C5CE7"/>
        </a:accent6>
        <a:hlink>
          <a:srgbClr val="99CCFF"/>
        </a:hlink>
        <a:folHlink>
          <a:srgbClr val="FFFF99"/>
        </a:folHlink>
      </a:clrScheme>
      <a:clrMap bg1="dk2" tx1="lt1" bg2="dk1" tx2="lt2" accent1="accent1" accent2="accent2" accent3="accent3" accent4="accent4" accent5="accent5" accent6="accent6" hlink="hlink" folHlink="folHlink"/>
    </a:extraClrScheme>
    <a:extraClrScheme>
      <a:clrScheme name="Bridgend College Master Slide 12">
        <a:dk1>
          <a:srgbClr val="2D2015"/>
        </a:dk1>
        <a:lt1>
          <a:srgbClr val="FFFFFF"/>
        </a:lt1>
        <a:dk2>
          <a:srgbClr val="523E26"/>
        </a:dk2>
        <a:lt2>
          <a:srgbClr val="DFC08D"/>
        </a:lt2>
        <a:accent1>
          <a:srgbClr val="8C7B70"/>
        </a:accent1>
        <a:accent2>
          <a:srgbClr val="8F5F2F"/>
        </a:accent2>
        <a:accent3>
          <a:srgbClr val="B3AFAC"/>
        </a:accent3>
        <a:accent4>
          <a:srgbClr val="DADADA"/>
        </a:accent4>
        <a:accent5>
          <a:srgbClr val="C5BFBB"/>
        </a:accent5>
        <a:accent6>
          <a:srgbClr val="81552A"/>
        </a:accent6>
        <a:hlink>
          <a:srgbClr val="CCB400"/>
        </a:hlink>
        <a:folHlink>
          <a:srgbClr val="8C9EA0"/>
        </a:folHlink>
      </a:clrScheme>
      <a:clrMap bg1="dk2" tx1="lt1" bg2="dk1" tx2="lt2" accent1="accent1" accent2="accent2" accent3="accent3" accent4="accent4" accent5="accent5" accent6="accent6" hlink="hlink" folHlink="folHlink"/>
    </a:extraClrScheme>
  </a:extraClrSchemeLst>
</a:theme>
</file>

<file path=ppt/theme/theme2.xml><?xml version="1.0" encoding="utf-8"?>
<a:theme xmlns:a="http://schemas.openxmlformats.org/drawingml/2006/main" name="Office Theme">
  <a:themeElements>
    <a:clrScheme name="Office Them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Them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4.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
  <TotalTime>9507</TotalTime>
  <Words>3341</Words>
  <Application>Microsoft Office PowerPoint</Application>
  <PresentationFormat>On-screen Show (4:3)</PresentationFormat>
  <Paragraphs>497</Paragraphs>
  <Slides>28</Slides>
  <Notes>28</Notes>
  <HiddenSlides>0</HiddenSlides>
  <MMClips>0</MMClips>
  <ScaleCrop>false</ScaleCrop>
  <HeadingPairs>
    <vt:vector size="6" baseType="variant">
      <vt:variant>
        <vt:lpstr>Fonts Used</vt:lpstr>
      </vt:variant>
      <vt:variant>
        <vt:i4>5</vt:i4>
      </vt:variant>
      <vt:variant>
        <vt:lpstr>Theme</vt:lpstr>
      </vt:variant>
      <vt:variant>
        <vt:i4>2</vt:i4>
      </vt:variant>
      <vt:variant>
        <vt:lpstr>Slide Titles</vt:lpstr>
      </vt:variant>
      <vt:variant>
        <vt:i4>28</vt:i4>
      </vt:variant>
    </vt:vector>
  </HeadingPairs>
  <TitlesOfParts>
    <vt:vector size="35" baseType="lpstr">
      <vt:lpstr>Arial</vt:lpstr>
      <vt:lpstr>Calibri</vt:lpstr>
      <vt:lpstr>Calibri Light</vt:lpstr>
      <vt:lpstr>Times New Roman</vt:lpstr>
      <vt:lpstr>Wingdings</vt:lpstr>
      <vt:lpstr>Bridgend College Master Slide</vt:lpstr>
      <vt:lpstr>Office Theme</vt:lpstr>
      <vt:lpstr>PowerPoint Presentation</vt:lpstr>
      <vt:lpstr>Managing Working Capital</vt:lpstr>
      <vt:lpstr>PowerPoint Presentation</vt:lpstr>
      <vt:lpstr>Why is it important?</vt:lpstr>
      <vt:lpstr>Working Capital Cycle</vt:lpstr>
      <vt:lpstr>Liquidity ratios -1 (x 100 for %)</vt:lpstr>
      <vt:lpstr>Liquidity ratios - 2</vt:lpstr>
      <vt:lpstr>Liquidity ratios - 3</vt:lpstr>
      <vt:lpstr>Debtor Management</vt:lpstr>
      <vt:lpstr>Debtor Management - Credit Screening</vt:lpstr>
      <vt:lpstr>Debtor Management - Credit Limits &amp; Conditions of Sale</vt:lpstr>
      <vt:lpstr>PowerPoint Presentation</vt:lpstr>
      <vt:lpstr>PowerPoint Presentation</vt:lpstr>
      <vt:lpstr>Creditor Management</vt:lpstr>
      <vt:lpstr>Stock Management</vt:lpstr>
      <vt:lpstr>Stock Management</vt:lpstr>
      <vt:lpstr>Stock Management - Stockout</vt:lpstr>
      <vt:lpstr>Stock Management –  Economic Order Quantity</vt:lpstr>
      <vt:lpstr>Stock Management - Just In Time</vt:lpstr>
      <vt:lpstr>Overtrading</vt:lpstr>
      <vt:lpstr>Overtrading</vt:lpstr>
      <vt:lpstr>How to increase Working Capital</vt:lpstr>
      <vt:lpstr>What is Operating Cash Cycle?</vt:lpstr>
      <vt:lpstr>PowerPoint Presentation</vt:lpstr>
      <vt:lpstr>PowerPoint Presentation</vt:lpstr>
      <vt:lpstr>Operating Cash Cycle  EQUALS</vt:lpstr>
      <vt:lpstr>HOW TO IMPROVE OPERATING CASH CYCLE</vt:lpstr>
      <vt:lpstr>Exercise</vt:lpstr>
    </vt:vector>
  </TitlesOfParts>
  <Company>3M</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Week 1</dc:title>
  <dc:creator>3M</dc:creator>
  <cp:lastModifiedBy>Andrew Williams</cp:lastModifiedBy>
  <cp:revision>234</cp:revision>
  <cp:lastPrinted>2019-10-27T19:30:54Z</cp:lastPrinted>
  <dcterms:created xsi:type="dcterms:W3CDTF">2011-01-21T19:00:12Z</dcterms:created>
  <dcterms:modified xsi:type="dcterms:W3CDTF">2020-02-12T19:32:04Z</dcterms:modified>
</cp:coreProperties>
</file>