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6" r:id="rId5"/>
    <p:sldId id="346" r:id="rId6"/>
    <p:sldId id="370" r:id="rId7"/>
    <p:sldId id="371" r:id="rId8"/>
    <p:sldId id="372" r:id="rId9"/>
    <p:sldId id="373" r:id="rId10"/>
    <p:sldId id="374" r:id="rId11"/>
    <p:sldId id="375" r:id="rId12"/>
    <p:sldId id="376" r:id="rId13"/>
    <p:sldId id="330" r:id="rId14"/>
    <p:sldId id="369" r:id="rId15"/>
    <p:sldId id="355" r:id="rId16"/>
    <p:sldId id="356" r:id="rId17"/>
    <p:sldId id="326" r:id="rId18"/>
    <p:sldId id="327" r:id="rId19"/>
    <p:sldId id="335" r:id="rId20"/>
    <p:sldId id="338" r:id="rId21"/>
    <p:sldId id="336" r:id="rId22"/>
    <p:sldId id="339" r:id="rId23"/>
    <p:sldId id="340" r:id="rId24"/>
    <p:sldId id="341" r:id="rId25"/>
    <p:sldId id="342" r:id="rId26"/>
    <p:sldId id="343" r:id="rId27"/>
    <p:sldId id="344" r:id="rId28"/>
    <p:sldId id="357" r:id="rId29"/>
    <p:sldId id="333" r:id="rId30"/>
    <p:sldId id="348" r:id="rId31"/>
    <p:sldId id="349" r:id="rId32"/>
    <p:sldId id="350" r:id="rId33"/>
    <p:sldId id="352" r:id="rId34"/>
    <p:sldId id="354" r:id="rId35"/>
    <p:sldId id="353" r:id="rId36"/>
    <p:sldId id="378" r:id="rId37"/>
    <p:sldId id="359" r:id="rId38"/>
    <p:sldId id="360" r:id="rId39"/>
    <p:sldId id="362" r:id="rId40"/>
    <p:sldId id="363" r:id="rId41"/>
    <p:sldId id="361" r:id="rId42"/>
    <p:sldId id="364" r:id="rId43"/>
    <p:sldId id="365" r:id="rId44"/>
    <p:sldId id="366" r:id="rId45"/>
    <p:sldId id="278"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96" autoAdjust="0"/>
    <p:restoredTop sz="94249" autoAdjust="0"/>
  </p:normalViewPr>
  <p:slideViewPr>
    <p:cSldViewPr>
      <p:cViewPr varScale="1">
        <p:scale>
          <a:sx n="90" d="100"/>
          <a:sy n="90" d="100"/>
        </p:scale>
        <p:origin x="105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_NRWtd_SiU8"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Bachelor of Arts Business Management</a:t>
            </a:r>
            <a:br>
              <a:rPr lang="en-GB" altLang="en-US" sz="2400" dirty="0"/>
            </a:br>
            <a:br>
              <a:rPr lang="en-GB" altLang="en-US" dirty="0"/>
            </a:br>
            <a:r>
              <a:rPr lang="en-GB" dirty="0"/>
              <a:t> </a:t>
            </a:r>
            <a:r>
              <a:rPr lang="en-GB" sz="3100" b="1" dirty="0">
                <a:solidFill>
                  <a:schemeClr val="accent2">
                    <a:lumMod val="20000"/>
                    <a:lumOff val="80000"/>
                  </a:schemeClr>
                </a:solidFill>
              </a:rPr>
              <a:t>Introduction to Modern Workplace</a:t>
            </a:r>
            <a:br>
              <a:rPr lang="en-GB" sz="4000" b="1" dirty="0">
                <a:solidFill>
                  <a:schemeClr val="accent2">
                    <a:lumMod val="20000"/>
                    <a:lumOff val="80000"/>
                  </a:schemeClr>
                </a:solidFill>
              </a:rPr>
            </a:br>
            <a:r>
              <a:rPr lang="en-GB" sz="3100" b="1" dirty="0">
                <a:solidFill>
                  <a:schemeClr val="accent2">
                    <a:lumMod val="20000"/>
                    <a:lumOff val="80000"/>
                  </a:schemeClr>
                </a:solidFill>
              </a:rPr>
              <a:t>(LLCBB4003)</a:t>
            </a:r>
            <a:br>
              <a:rPr lang="en-GB" sz="3100" b="1" dirty="0">
                <a:solidFill>
                  <a:schemeClr val="accent2">
                    <a:lumMod val="20000"/>
                    <a:lumOff val="80000"/>
                  </a:schemeClr>
                </a:solidFill>
              </a:rPr>
            </a:br>
            <a:r>
              <a:rPr lang="en-GB" sz="3100" b="1" dirty="0">
                <a:solidFill>
                  <a:schemeClr val="accent2">
                    <a:lumMod val="20000"/>
                    <a:lumOff val="80000"/>
                  </a:schemeClr>
                </a:solidFill>
              </a:rPr>
              <a:t>WEEK 3</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GB" sz="4000" b="1" dirty="0">
                <a:solidFill>
                  <a:schemeClr val="bg2">
                    <a:lumMod val="75000"/>
                  </a:schemeClr>
                </a:solidFill>
              </a:rPr>
              <a:t>Managerial behaviour and action</a:t>
            </a:r>
            <a:br>
              <a:rPr lang="en-GB" dirty="0"/>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22CF5-F95D-442D-BB36-9800B347C95C}"/>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Learning Outcomes</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2A040EA-B916-46F1-BFC9-91E55BEA1C38}"/>
              </a:ext>
            </a:extLst>
          </p:cNvPr>
          <p:cNvSpPr>
            <a:spLocks noGrp="1"/>
          </p:cNvSpPr>
          <p:nvPr>
            <p:ph idx="1"/>
          </p:nvPr>
        </p:nvSpPr>
        <p:spPr/>
        <p:txBody>
          <a:bodyPr>
            <a:normAutofit fontScale="92500" lnSpcReduction="10000"/>
          </a:bodyPr>
          <a:lstStyle/>
          <a:p>
            <a:pPr marL="0" indent="0" algn="just">
              <a:lnSpc>
                <a:spcPct val="90000"/>
              </a:lnSpc>
              <a:buNone/>
            </a:pPr>
            <a:r>
              <a:rPr lang="en-GB" altLang="en-US" sz="2800" b="1" dirty="0">
                <a:latin typeface="Times New Roman" panose="02020603050405020304" pitchFamily="18" charset="0"/>
                <a:cs typeface="Times New Roman" panose="02020603050405020304" pitchFamily="18" charset="0"/>
              </a:rPr>
              <a:t>By the end of the session, you should be able to :</a:t>
            </a:r>
          </a:p>
          <a:p>
            <a:pPr algn="just">
              <a:lnSpc>
                <a:spcPct val="90000"/>
              </a:lnSpc>
            </a:pPr>
            <a:endParaRPr lang="en-GB" altLang="en-US" sz="2800" dirty="0">
              <a:latin typeface="Times New Roman" panose="02020603050405020304" pitchFamily="18" charset="0"/>
              <a:cs typeface="Times New Roman" panose="02020603050405020304" pitchFamily="18" charset="0"/>
            </a:endParaRPr>
          </a:p>
          <a:p>
            <a:pPr algn="just">
              <a:lnSpc>
                <a:spcPct val="90000"/>
              </a:lnSpc>
            </a:pPr>
            <a:r>
              <a:rPr lang="en-GB" altLang="en-US" sz="3000" dirty="0">
                <a:latin typeface="Times New Roman" panose="02020603050405020304" pitchFamily="18" charset="0"/>
                <a:cs typeface="Times New Roman" panose="02020603050405020304" pitchFamily="18" charset="0"/>
              </a:rPr>
              <a:t>Understand managerial roles and  attributes </a:t>
            </a:r>
          </a:p>
          <a:p>
            <a:pPr algn="just"/>
            <a:r>
              <a:rPr lang="en-US" sz="3000" dirty="0">
                <a:latin typeface="Times New Roman" panose="02020603050405020304" pitchFamily="18" charset="0"/>
                <a:cs typeface="Times New Roman" panose="02020603050405020304" pitchFamily="18" charset="0"/>
              </a:rPr>
              <a:t>Describe the meaning of motivation </a:t>
            </a:r>
          </a:p>
          <a:p>
            <a:pPr algn="just">
              <a:lnSpc>
                <a:spcPct val="150000"/>
              </a:lnSpc>
            </a:pPr>
            <a:r>
              <a:rPr lang="en-US" sz="3000" dirty="0">
                <a:latin typeface="Times New Roman" panose="02020603050405020304" pitchFamily="18" charset="0"/>
                <a:cs typeface="Times New Roman" panose="02020603050405020304" pitchFamily="18" charset="0"/>
              </a:rPr>
              <a:t>Understand workplace motivation  and its concepts</a:t>
            </a:r>
          </a:p>
          <a:p>
            <a:pPr algn="just">
              <a:lnSpc>
                <a:spcPct val="150000"/>
              </a:lnSpc>
            </a:pPr>
            <a:r>
              <a:rPr lang="en-US" sz="3000" dirty="0">
                <a:latin typeface="Times New Roman" panose="02020603050405020304" pitchFamily="18" charset="0"/>
                <a:cs typeface="Times New Roman" panose="02020603050405020304" pitchFamily="18" charset="0"/>
              </a:rPr>
              <a:t>Understand the</a:t>
            </a:r>
            <a:r>
              <a:rPr lang="en-GB" sz="3000" dirty="0">
                <a:latin typeface="Times New Roman" panose="02020603050405020304" pitchFamily="18" charset="0"/>
                <a:cs typeface="Times New Roman" panose="02020603050405020304" pitchFamily="18" charset="0"/>
              </a:rPr>
              <a:t> effect of managerial behaviour and action on the motivation level of employees</a:t>
            </a:r>
            <a:endParaRPr lang="en-US" sz="3000" dirty="0">
              <a:latin typeface="Times New Roman" panose="02020603050405020304" pitchFamily="18" charset="0"/>
              <a:cs typeface="Times New Roman" panose="02020603050405020304" pitchFamily="18" charset="0"/>
            </a:endParaRPr>
          </a:p>
          <a:p>
            <a:pPr marL="0" indent="0" algn="just">
              <a:lnSpc>
                <a:spcPct val="90000"/>
              </a:lnSpc>
            </a:pPr>
            <a:endParaRPr lang="en-GB" altLang="en-US" sz="30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81618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8E65-5317-45E3-BFE9-DCDE186F944F}"/>
              </a:ext>
            </a:extLst>
          </p:cNvPr>
          <p:cNvSpPr>
            <a:spLocks noGrp="1"/>
          </p:cNvSpPr>
          <p:nvPr>
            <p:ph type="title"/>
          </p:nvPr>
        </p:nvSpPr>
        <p:spPr>
          <a:xfrm>
            <a:off x="457200" y="274638"/>
            <a:ext cx="8229600" cy="1210146"/>
          </a:xfrm>
        </p:spPr>
        <p:txBody>
          <a:bodyPr anchor="ctr">
            <a:normAutofit/>
          </a:bodyPr>
          <a:lstStyle/>
          <a:p>
            <a:pPr>
              <a:lnSpc>
                <a:spcPct val="90000"/>
              </a:lnSpc>
            </a:pPr>
            <a:r>
              <a:rPr lang="en-GB" sz="3200" b="1" dirty="0">
                <a:latin typeface="Times New Roman" panose="02020603050405020304" pitchFamily="18" charset="0"/>
                <a:cs typeface="Times New Roman" panose="02020603050405020304" pitchFamily="18" charset="0"/>
              </a:rPr>
              <a:t>Understanding OB in relation to management </a:t>
            </a:r>
          </a:p>
        </p:txBody>
      </p:sp>
      <p:sp>
        <p:nvSpPr>
          <p:cNvPr id="3" name="Content Placeholder 2">
            <a:extLst>
              <a:ext uri="{FF2B5EF4-FFF2-40B4-BE49-F238E27FC236}">
                <a16:creationId xmlns:a16="http://schemas.microsoft.com/office/drawing/2014/main" id="{A3AE553B-8027-49C9-B305-21D3DFBCD49E}"/>
              </a:ext>
            </a:extLst>
          </p:cNvPr>
          <p:cNvSpPr>
            <a:spLocks noGrp="1"/>
          </p:cNvSpPr>
          <p:nvPr>
            <p:ph sz="half" idx="1"/>
          </p:nvPr>
        </p:nvSpPr>
        <p:spPr>
          <a:xfrm>
            <a:off x="457200" y="1600201"/>
            <a:ext cx="4038600" cy="3989040"/>
          </a:xfrm>
        </p:spPr>
        <p:txBody>
          <a:bodyPr>
            <a:normAutofit/>
          </a:bodyPr>
          <a:lstStyle/>
          <a:p>
            <a:pPr>
              <a:lnSpc>
                <a:spcPct val="90000"/>
              </a:lnSpc>
            </a:pPr>
            <a:endParaRPr lang="en-GB" dirty="0"/>
          </a:p>
          <a:p>
            <a:pPr>
              <a:lnSpc>
                <a:spcPct val="90000"/>
              </a:lnSpc>
            </a:pPr>
            <a:r>
              <a:rPr lang="en-GB" dirty="0"/>
              <a:t>“</a:t>
            </a:r>
            <a:r>
              <a:rPr lang="en-GB" sz="1800" b="1" i="1" dirty="0">
                <a:latin typeface="Times New Roman" panose="02020603050405020304" pitchFamily="18" charset="0"/>
                <a:cs typeface="Times New Roman" panose="02020603050405020304" pitchFamily="18" charset="0"/>
              </a:rPr>
              <a:t>You can dream, create, design and build the most wonderful place in the world, but it requires people to make the dream a reality..!</a:t>
            </a:r>
            <a:r>
              <a:rPr lang="en-GB" sz="1800" dirty="0">
                <a:latin typeface="Times New Roman" panose="02020603050405020304" pitchFamily="18" charset="0"/>
                <a:cs typeface="Times New Roman" panose="02020603050405020304" pitchFamily="18" charset="0"/>
              </a:rPr>
              <a:t>		-Walt Disney</a:t>
            </a:r>
          </a:p>
        </p:txBody>
      </p:sp>
      <p:pic>
        <p:nvPicPr>
          <p:cNvPr id="4" name="Picture 3">
            <a:extLst>
              <a:ext uri="{FF2B5EF4-FFF2-40B4-BE49-F238E27FC236}">
                <a16:creationId xmlns:a16="http://schemas.microsoft.com/office/drawing/2014/main" id="{F3F39848-B654-43AC-B1C1-62DD71AC6747}"/>
              </a:ext>
            </a:extLst>
          </p:cNvPr>
          <p:cNvPicPr>
            <a:picLocks noChangeAspect="1"/>
          </p:cNvPicPr>
          <p:nvPr/>
        </p:nvPicPr>
        <p:blipFill rotWithShape="1">
          <a:blip r:embed="rId2"/>
          <a:srcRect l="19823" r="23228"/>
          <a:stretch/>
        </p:blipFill>
        <p:spPr>
          <a:xfrm>
            <a:off x="4648200" y="1600201"/>
            <a:ext cx="4038600" cy="3989040"/>
          </a:xfrm>
          <a:prstGeom prst="rect">
            <a:avLst/>
          </a:prstGeom>
          <a:noFill/>
        </p:spPr>
      </p:pic>
    </p:spTree>
    <p:extLst>
      <p:ext uri="{BB962C8B-B14F-4D97-AF65-F5344CB8AC3E}">
        <p14:creationId xmlns:p14="http://schemas.microsoft.com/office/powerpoint/2010/main" val="2086657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2CDCC-7CB6-4EE0-860D-8342A00D1F9F}"/>
              </a:ext>
            </a:extLst>
          </p:cNvPr>
          <p:cNvSpPr>
            <a:spLocks noGrp="1"/>
          </p:cNvSpPr>
          <p:nvPr>
            <p:ph type="title"/>
          </p:nvPr>
        </p:nvSpPr>
        <p:spPr>
          <a:xfrm>
            <a:off x="457200" y="476671"/>
            <a:ext cx="8229600" cy="1123529"/>
          </a:xfrm>
        </p:spPr>
        <p:txBody>
          <a:bodyPr>
            <a:noAutofit/>
          </a:bodyPr>
          <a:lstStyle/>
          <a:p>
            <a:r>
              <a:rPr lang="en-GB" sz="3600" b="1" dirty="0">
                <a:latin typeface="Times New Roman" panose="02020603050405020304" pitchFamily="18" charset="0"/>
                <a:cs typeface="Times New Roman" panose="02020603050405020304" pitchFamily="18" charset="0"/>
              </a:rPr>
              <a:t>What is an Organisation Behaviour?</a:t>
            </a:r>
            <a:br>
              <a:rPr lang="en-GB" sz="3600" b="1" dirty="0">
                <a:latin typeface="Times New Roman" panose="02020603050405020304" pitchFamily="18" charset="0"/>
                <a:cs typeface="Times New Roman" panose="02020603050405020304" pitchFamily="18" charset="0"/>
              </a:rPr>
            </a:b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B95FA19-99F5-4F0A-987E-357CC286BC81}"/>
              </a:ext>
            </a:extLst>
          </p:cNvPr>
          <p:cNvSpPr>
            <a:spLocks noGrp="1"/>
          </p:cNvSpPr>
          <p:nvPr>
            <p:ph idx="1"/>
          </p:nvPr>
        </p:nvSpPr>
        <p:spPr/>
        <p:txBody>
          <a:bodyPr>
            <a:normAutofit/>
          </a:bodyPr>
          <a:lstStyle/>
          <a:p>
            <a:pPr marL="0" indent="0" algn="just">
              <a:lnSpc>
                <a:spcPct val="150000"/>
              </a:lnSpc>
              <a:buNone/>
            </a:pPr>
            <a:r>
              <a:rPr lang="en-GB" sz="2400" dirty="0">
                <a:latin typeface="Times New Roman" panose="02020603050405020304" pitchFamily="18" charset="0"/>
                <a:cs typeface="Times New Roman" panose="02020603050405020304" pitchFamily="18" charset="0"/>
              </a:rPr>
              <a:t>Organisational Behaviour is a field of study which seeks to understand and improve organisational effectiveness by examining factors such as individuals, teams and organisational culture and structure, and the way they interact  (Cross &amp; </a:t>
            </a:r>
            <a:r>
              <a:rPr lang="en-GB" sz="2400" dirty="0" err="1">
                <a:latin typeface="Times New Roman" panose="02020603050405020304" pitchFamily="18" charset="0"/>
                <a:cs typeface="Times New Roman" panose="02020603050405020304" pitchFamily="18" charset="0"/>
              </a:rPr>
              <a:t>Carbery</a:t>
            </a:r>
            <a:r>
              <a:rPr lang="en-GB" sz="2400" dirty="0">
                <a:latin typeface="Times New Roman" panose="02020603050405020304" pitchFamily="18" charset="0"/>
                <a:cs typeface="Times New Roman" panose="02020603050405020304" pitchFamily="18" charset="0"/>
              </a:rPr>
              <a:t>, 2016)</a:t>
            </a:r>
          </a:p>
        </p:txBody>
      </p:sp>
    </p:spTree>
    <p:extLst>
      <p:ext uri="{BB962C8B-B14F-4D97-AF65-F5344CB8AC3E}">
        <p14:creationId xmlns:p14="http://schemas.microsoft.com/office/powerpoint/2010/main" val="3450053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1DDE-CC79-4A3B-9F56-55DB4D97EBCE}"/>
              </a:ext>
            </a:extLst>
          </p:cNvPr>
          <p:cNvSpPr>
            <a:spLocks noGrp="1"/>
          </p:cNvSpPr>
          <p:nvPr>
            <p:ph type="title"/>
          </p:nvPr>
        </p:nvSpPr>
        <p:spPr>
          <a:xfrm>
            <a:off x="457200" y="274638"/>
            <a:ext cx="8229600" cy="850106"/>
          </a:xfrm>
        </p:spPr>
        <p:txBody>
          <a:bodyPr>
            <a:normAutofit/>
          </a:bodyPr>
          <a:lstStyle/>
          <a:p>
            <a:r>
              <a:rPr lang="en-GB" sz="3200" b="1" dirty="0">
                <a:latin typeface="Times New Roman" panose="02020603050405020304" pitchFamily="18" charset="0"/>
                <a:cs typeface="Times New Roman" panose="02020603050405020304" pitchFamily="18" charset="0"/>
              </a:rPr>
              <a:t>Why IS OB so important?</a:t>
            </a:r>
          </a:p>
        </p:txBody>
      </p:sp>
      <p:sp>
        <p:nvSpPr>
          <p:cNvPr id="3" name="Content Placeholder 2">
            <a:extLst>
              <a:ext uri="{FF2B5EF4-FFF2-40B4-BE49-F238E27FC236}">
                <a16:creationId xmlns:a16="http://schemas.microsoft.com/office/drawing/2014/main" id="{395E42D1-0078-45A5-AEEA-715AF2A4A0E5}"/>
              </a:ext>
            </a:extLst>
          </p:cNvPr>
          <p:cNvSpPr>
            <a:spLocks noGrp="1"/>
          </p:cNvSpPr>
          <p:nvPr>
            <p:ph idx="1"/>
          </p:nvPr>
        </p:nvSpPr>
        <p:spPr>
          <a:xfrm>
            <a:off x="457200" y="1124744"/>
            <a:ext cx="8229600" cy="4536504"/>
          </a:xfrm>
        </p:spPr>
        <p:txBody>
          <a:bodyPr>
            <a:normAutofit/>
          </a:bodyPr>
          <a:lstStyle/>
          <a:p>
            <a:pPr algn="just"/>
            <a:r>
              <a:rPr lang="en-GB" sz="2400">
                <a:latin typeface="Times New Roman" panose="02020603050405020304" pitchFamily="18" charset="0"/>
                <a:cs typeface="Times New Roman" panose="02020603050405020304" pitchFamily="18" charset="0"/>
              </a:rPr>
              <a:t>It will provide you with a better understanding of the world of work</a:t>
            </a:r>
          </a:p>
          <a:p>
            <a:pPr algn="just"/>
            <a:r>
              <a:rPr lang="en-GB" sz="2400">
                <a:latin typeface="Times New Roman" panose="02020603050405020304" pitchFamily="18" charset="0"/>
                <a:cs typeface="Times New Roman" panose="02020603050405020304" pitchFamily="18" charset="0"/>
              </a:rPr>
              <a:t>It will help with self-insight and personal growth</a:t>
            </a:r>
          </a:p>
          <a:p>
            <a:pPr algn="just"/>
            <a:r>
              <a:rPr lang="en-GB" sz="2400">
                <a:latin typeface="Times New Roman" panose="02020603050405020304" pitchFamily="18" charset="0"/>
                <a:cs typeface="Times New Roman" panose="02020603050405020304" pitchFamily="18" charset="0"/>
              </a:rPr>
              <a:t>It will help you to become a better manager and work more effectively within your organisation.	</a:t>
            </a:r>
          </a:p>
          <a:p>
            <a:pPr algn="just"/>
            <a:r>
              <a:rPr lang="en-GB" sz="2400">
                <a:latin typeface="Times New Roman" panose="02020603050405020304" pitchFamily="18" charset="0"/>
                <a:cs typeface="Times New Roman" panose="02020603050405020304" pitchFamily="18" charset="0"/>
              </a:rPr>
              <a:t>It will help you if you need to work with people from different disciplines</a:t>
            </a:r>
          </a:p>
          <a:p>
            <a:pPr algn="just"/>
            <a:r>
              <a:rPr lang="en-GB" sz="2400">
                <a:latin typeface="Times New Roman" panose="02020603050405020304" pitchFamily="18" charset="0"/>
                <a:cs typeface="Times New Roman" panose="02020603050405020304" pitchFamily="18" charset="0"/>
              </a:rPr>
              <a:t>Globalisation has changed the world of work so managers and employees need to be able to work with people from different cultural backgrounds</a:t>
            </a:r>
          </a:p>
          <a:p>
            <a:endParaRPr lang="en-GB" dirty="0"/>
          </a:p>
        </p:txBody>
      </p:sp>
    </p:spTree>
    <p:extLst>
      <p:ext uri="{BB962C8B-B14F-4D97-AF65-F5344CB8AC3E}">
        <p14:creationId xmlns:p14="http://schemas.microsoft.com/office/powerpoint/2010/main" val="3483101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28315-D805-4150-ADE8-BD5415EF407D}"/>
              </a:ext>
            </a:extLst>
          </p:cNvPr>
          <p:cNvSpPr>
            <a:spLocks noGrp="1"/>
          </p:cNvSpPr>
          <p:nvPr>
            <p:ph type="title"/>
          </p:nvPr>
        </p:nvSpPr>
        <p:spPr/>
        <p:txBody>
          <a:bodyPr>
            <a:normAutofit/>
          </a:bodyPr>
          <a:lstStyle/>
          <a:p>
            <a:r>
              <a:rPr lang="en-GB" sz="4000" b="1" dirty="0">
                <a:latin typeface="Times New Roman" panose="02020603050405020304" pitchFamily="18" charset="0"/>
                <a:cs typeface="Times New Roman" panose="02020603050405020304" pitchFamily="18" charset="0"/>
              </a:rPr>
              <a:t>Level of OB </a:t>
            </a:r>
          </a:p>
        </p:txBody>
      </p:sp>
      <p:pic>
        <p:nvPicPr>
          <p:cNvPr id="4" name="Content Placeholder 3">
            <a:extLst>
              <a:ext uri="{FF2B5EF4-FFF2-40B4-BE49-F238E27FC236}">
                <a16:creationId xmlns:a16="http://schemas.microsoft.com/office/drawing/2014/main" id="{F5CD5427-5AF4-4569-BAD4-814D9478D964}"/>
              </a:ext>
            </a:extLst>
          </p:cNvPr>
          <p:cNvPicPr>
            <a:picLocks noGrp="1" noChangeAspect="1"/>
          </p:cNvPicPr>
          <p:nvPr>
            <p:ph idx="1"/>
          </p:nvPr>
        </p:nvPicPr>
        <p:blipFill>
          <a:blip r:embed="rId2"/>
          <a:stretch>
            <a:fillRect/>
          </a:stretch>
        </p:blipFill>
        <p:spPr>
          <a:xfrm>
            <a:off x="1907704" y="1844824"/>
            <a:ext cx="6048672" cy="3528391"/>
          </a:xfrm>
          <a:prstGeom prst="rect">
            <a:avLst/>
          </a:prstGeom>
        </p:spPr>
      </p:pic>
    </p:spTree>
    <p:extLst>
      <p:ext uri="{BB962C8B-B14F-4D97-AF65-F5344CB8AC3E}">
        <p14:creationId xmlns:p14="http://schemas.microsoft.com/office/powerpoint/2010/main" val="3271332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5FCF9-9B01-4062-A841-DFD349140B50}"/>
              </a:ext>
            </a:extLst>
          </p:cNvPr>
          <p:cNvSpPr>
            <a:spLocks noGrp="1"/>
          </p:cNvSpPr>
          <p:nvPr>
            <p:ph type="title"/>
          </p:nvPr>
        </p:nvSpPr>
        <p:spPr>
          <a:xfrm>
            <a:off x="457200" y="274638"/>
            <a:ext cx="8229600" cy="778098"/>
          </a:xfrm>
        </p:spPr>
        <p:txBody>
          <a:bodyPr anchor="ctr">
            <a:normAutofit/>
          </a:bodyPr>
          <a:lstStyle/>
          <a:p>
            <a:r>
              <a:rPr lang="en-GB" sz="3600" b="1" dirty="0">
                <a:latin typeface="Times New Roman" panose="02020603050405020304" pitchFamily="18" charset="0"/>
                <a:cs typeface="Times New Roman" panose="02020603050405020304" pitchFamily="18" charset="0"/>
              </a:rPr>
              <a:t>Three level of OB</a:t>
            </a:r>
          </a:p>
        </p:txBody>
      </p:sp>
      <p:sp>
        <p:nvSpPr>
          <p:cNvPr id="3" name="Content Placeholder 2">
            <a:extLst>
              <a:ext uri="{FF2B5EF4-FFF2-40B4-BE49-F238E27FC236}">
                <a16:creationId xmlns:a16="http://schemas.microsoft.com/office/drawing/2014/main" id="{E1928028-4F0F-4BFF-AE4C-3670CD762A56}"/>
              </a:ext>
            </a:extLst>
          </p:cNvPr>
          <p:cNvSpPr>
            <a:spLocks noGrp="1"/>
          </p:cNvSpPr>
          <p:nvPr>
            <p:ph sz="half" idx="1"/>
          </p:nvPr>
        </p:nvSpPr>
        <p:spPr>
          <a:xfrm>
            <a:off x="251520" y="1628800"/>
            <a:ext cx="4680520" cy="3960441"/>
          </a:xfrm>
        </p:spPr>
        <p:txBody>
          <a:bodyPr>
            <a:normAutofit/>
          </a:bodyPr>
          <a:lstStyle/>
          <a:p>
            <a:pPr>
              <a:lnSpc>
                <a:spcPct val="90000"/>
              </a:lnSpc>
            </a:pPr>
            <a:r>
              <a:rPr lang="en-GB" sz="2000" dirty="0">
                <a:latin typeface="Times New Roman" panose="02020603050405020304" pitchFamily="18" charset="0"/>
                <a:cs typeface="Times New Roman" panose="02020603050405020304" pitchFamily="18" charset="0"/>
              </a:rPr>
              <a:t>At the individual level: learning, perception, stress, personality, individual differences etc</a:t>
            </a:r>
          </a:p>
          <a:p>
            <a:pPr>
              <a:lnSpc>
                <a:spcPct val="90000"/>
              </a:lnSpc>
            </a:pPr>
            <a:r>
              <a:rPr lang="en-GB" sz="2000" dirty="0">
                <a:latin typeface="Times New Roman" panose="02020603050405020304" pitchFamily="18" charset="0"/>
                <a:cs typeface="Times New Roman" panose="02020603050405020304" pitchFamily="18" charset="0"/>
              </a:rPr>
              <a:t>At the group level: teamwork, power &amp; politics, interpersonal, decision making etc</a:t>
            </a:r>
          </a:p>
          <a:p>
            <a:pPr>
              <a:lnSpc>
                <a:spcPct val="90000"/>
              </a:lnSpc>
            </a:pPr>
            <a:r>
              <a:rPr lang="en-GB" sz="2000" dirty="0">
                <a:latin typeface="Times New Roman" panose="02020603050405020304" pitchFamily="18" charset="0"/>
                <a:cs typeface="Times New Roman" panose="02020603050405020304" pitchFamily="18" charset="0"/>
              </a:rPr>
              <a:t>Organizational culture, change, structure &amp; design at organizational level </a:t>
            </a:r>
          </a:p>
        </p:txBody>
      </p:sp>
      <p:pic>
        <p:nvPicPr>
          <p:cNvPr id="7" name="Picture 6">
            <a:extLst>
              <a:ext uri="{FF2B5EF4-FFF2-40B4-BE49-F238E27FC236}">
                <a16:creationId xmlns:a16="http://schemas.microsoft.com/office/drawing/2014/main" id="{AD5B6462-8907-4072-9CB3-6AB656E3E8E9}"/>
              </a:ext>
            </a:extLst>
          </p:cNvPr>
          <p:cNvPicPr>
            <a:picLocks noChangeAspect="1"/>
          </p:cNvPicPr>
          <p:nvPr/>
        </p:nvPicPr>
        <p:blipFill>
          <a:blip r:embed="rId2"/>
          <a:stretch>
            <a:fillRect/>
          </a:stretch>
        </p:blipFill>
        <p:spPr>
          <a:xfrm>
            <a:off x="4648200" y="1417639"/>
            <a:ext cx="4316288" cy="3257408"/>
          </a:xfrm>
          <a:prstGeom prst="rect">
            <a:avLst/>
          </a:prstGeom>
          <a:noFill/>
        </p:spPr>
      </p:pic>
    </p:spTree>
    <p:extLst>
      <p:ext uri="{BB962C8B-B14F-4D97-AF65-F5344CB8AC3E}">
        <p14:creationId xmlns:p14="http://schemas.microsoft.com/office/powerpoint/2010/main" val="1676300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4D658E8-C522-4681-9598-EF18B1B9A132}"/>
              </a:ext>
            </a:extLst>
          </p:cNvPr>
          <p:cNvSpPr>
            <a:spLocks noGrp="1"/>
          </p:cNvSpPr>
          <p:nvPr>
            <p:ph type="title"/>
          </p:nvPr>
        </p:nvSpPr>
        <p:spPr>
          <a:xfrm>
            <a:off x="457200" y="274638"/>
            <a:ext cx="8229600" cy="778098"/>
          </a:xfrm>
        </p:spPr>
        <p:txBody>
          <a:bodyPr anchor="ctr">
            <a:normAutofit/>
          </a:bodyPr>
          <a:lstStyle/>
          <a:p>
            <a:r>
              <a:rPr lang="en-US" sz="4000" b="1" dirty="0">
                <a:latin typeface="Times New Roman" panose="02020603050405020304" pitchFamily="18" charset="0"/>
                <a:cs typeface="Times New Roman" panose="02020603050405020304" pitchFamily="18" charset="0"/>
              </a:rPr>
              <a:t>Discussion </a:t>
            </a:r>
          </a:p>
        </p:txBody>
      </p:sp>
      <p:sp>
        <p:nvSpPr>
          <p:cNvPr id="10" name="Content Placeholder 2">
            <a:extLst>
              <a:ext uri="{FF2B5EF4-FFF2-40B4-BE49-F238E27FC236}">
                <a16:creationId xmlns:a16="http://schemas.microsoft.com/office/drawing/2014/main" id="{70469725-CA4C-4CAC-ABD2-22FD22E07929}"/>
              </a:ext>
            </a:extLst>
          </p:cNvPr>
          <p:cNvSpPr>
            <a:spLocks noGrp="1"/>
          </p:cNvSpPr>
          <p:nvPr>
            <p:ph sz="half" idx="1"/>
          </p:nvPr>
        </p:nvSpPr>
        <p:spPr>
          <a:xfrm>
            <a:off x="457200" y="1600201"/>
            <a:ext cx="4038600" cy="3989040"/>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How do employee behaviour affect the overall performance of your/an organization. </a:t>
            </a:r>
          </a:p>
          <a:p>
            <a:pPr marL="0" indent="0">
              <a:buNone/>
            </a:pPr>
            <a:r>
              <a:rPr lang="en-GB" sz="2400" dirty="0">
                <a:latin typeface="Times New Roman" panose="02020603050405020304" pitchFamily="18" charset="0"/>
                <a:cs typeface="Times New Roman" panose="02020603050405020304" pitchFamily="18" charset="0"/>
              </a:rPr>
              <a:t>Behavior related to concerns: such as absenteeism,, productivity etc.</a:t>
            </a:r>
          </a:p>
          <a:p>
            <a:endParaRPr lang="en-US" dirty="0"/>
          </a:p>
        </p:txBody>
      </p:sp>
      <p:pic>
        <p:nvPicPr>
          <p:cNvPr id="11" name="Picture 10">
            <a:extLst>
              <a:ext uri="{FF2B5EF4-FFF2-40B4-BE49-F238E27FC236}">
                <a16:creationId xmlns:a16="http://schemas.microsoft.com/office/drawing/2014/main" id="{26735918-FF2D-4A20-919D-46B0108972D4}"/>
              </a:ext>
            </a:extLst>
          </p:cNvPr>
          <p:cNvPicPr>
            <a:picLocks noChangeAspect="1"/>
          </p:cNvPicPr>
          <p:nvPr/>
        </p:nvPicPr>
        <p:blipFill>
          <a:blip r:embed="rId2"/>
          <a:stretch>
            <a:fillRect/>
          </a:stretch>
        </p:blipFill>
        <p:spPr>
          <a:xfrm>
            <a:off x="4648200" y="2356405"/>
            <a:ext cx="4038600" cy="2476632"/>
          </a:xfrm>
          <a:prstGeom prst="rect">
            <a:avLst/>
          </a:prstGeom>
          <a:noFill/>
        </p:spPr>
      </p:pic>
    </p:spTree>
    <p:extLst>
      <p:ext uri="{BB962C8B-B14F-4D97-AF65-F5344CB8AC3E}">
        <p14:creationId xmlns:p14="http://schemas.microsoft.com/office/powerpoint/2010/main" val="4241970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1210-DD5C-4412-AF83-87F13BD1EF8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latin typeface="Times New Roman" panose="02020603050405020304" pitchFamily="18" charset="0"/>
                <a:cs typeface="Times New Roman" panose="02020603050405020304" pitchFamily="18" charset="0"/>
              </a:rPr>
              <a:t>Management</a:t>
            </a:r>
            <a:br>
              <a:rPr lang="en-GB" sz="3700" dirty="0"/>
            </a:br>
            <a:endParaRPr lang="en-GB" sz="3700" dirty="0"/>
          </a:p>
        </p:txBody>
      </p:sp>
      <p:pic>
        <p:nvPicPr>
          <p:cNvPr id="6" name="Picture 5">
            <a:extLst>
              <a:ext uri="{FF2B5EF4-FFF2-40B4-BE49-F238E27FC236}">
                <a16:creationId xmlns:a16="http://schemas.microsoft.com/office/drawing/2014/main" id="{EB7013E2-C209-429D-A95A-077364B31685}"/>
              </a:ext>
            </a:extLst>
          </p:cNvPr>
          <p:cNvPicPr>
            <a:picLocks noChangeAspect="1"/>
          </p:cNvPicPr>
          <p:nvPr/>
        </p:nvPicPr>
        <p:blipFill rotWithShape="1">
          <a:blip r:embed="rId2"/>
          <a:srcRect t="15006"/>
          <a:stretch/>
        </p:blipFill>
        <p:spPr>
          <a:xfrm>
            <a:off x="457200" y="1600201"/>
            <a:ext cx="8229600" cy="3917032"/>
          </a:xfrm>
          <a:prstGeom prst="rect">
            <a:avLst/>
          </a:prstGeom>
          <a:noFill/>
        </p:spPr>
      </p:pic>
    </p:spTree>
    <p:extLst>
      <p:ext uri="{BB962C8B-B14F-4D97-AF65-F5344CB8AC3E}">
        <p14:creationId xmlns:p14="http://schemas.microsoft.com/office/powerpoint/2010/main" val="2878931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1A31E-89DD-4B69-AB02-16D98DB2D029}"/>
              </a:ext>
            </a:extLst>
          </p:cNvPr>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Curiosity ! What are all those managers actually doing?</a:t>
            </a:r>
          </a:p>
        </p:txBody>
      </p:sp>
      <p:pic>
        <p:nvPicPr>
          <p:cNvPr id="5" name="Content Placeholder 4" descr="A person holding a sign&#10;&#10;Description automatically generated">
            <a:extLst>
              <a:ext uri="{FF2B5EF4-FFF2-40B4-BE49-F238E27FC236}">
                <a16:creationId xmlns:a16="http://schemas.microsoft.com/office/drawing/2014/main" id="{22EA4F04-F541-4175-8754-D46C37CC69A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60232" y="3637369"/>
            <a:ext cx="2343150" cy="1952625"/>
          </a:xfrm>
        </p:spPr>
      </p:pic>
      <p:pic>
        <p:nvPicPr>
          <p:cNvPr id="7" name="Picture 6" descr="A person holding a sign&#10;&#10;Description automatically generated">
            <a:extLst>
              <a:ext uri="{FF2B5EF4-FFF2-40B4-BE49-F238E27FC236}">
                <a16:creationId xmlns:a16="http://schemas.microsoft.com/office/drawing/2014/main" id="{C83A598D-AD4B-44D6-B9DC-5B485FA53F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18" y="1425374"/>
            <a:ext cx="2415158" cy="2232248"/>
          </a:xfrm>
          <a:prstGeom prst="rect">
            <a:avLst/>
          </a:prstGeom>
        </p:spPr>
      </p:pic>
      <p:pic>
        <p:nvPicPr>
          <p:cNvPr id="9" name="Picture 8" descr="A group of people sitting at a table&#10;&#10;Description automatically generated">
            <a:extLst>
              <a:ext uri="{FF2B5EF4-FFF2-40B4-BE49-F238E27FC236}">
                <a16:creationId xmlns:a16="http://schemas.microsoft.com/office/drawing/2014/main" id="{A3607E19-2195-4A56-BB9C-BBF252625C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03848" y="2397481"/>
            <a:ext cx="2664296" cy="2765163"/>
          </a:xfrm>
          <a:prstGeom prst="rect">
            <a:avLst/>
          </a:prstGeom>
        </p:spPr>
      </p:pic>
    </p:spTree>
    <p:extLst>
      <p:ext uri="{BB962C8B-B14F-4D97-AF65-F5344CB8AC3E}">
        <p14:creationId xmlns:p14="http://schemas.microsoft.com/office/powerpoint/2010/main" val="1786172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1FB40-3124-49A3-BCED-94899772C307}"/>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What real managers do: Luthans</a:t>
            </a:r>
            <a:endParaRPr lang="en-GB" dirty="0"/>
          </a:p>
        </p:txBody>
      </p:sp>
      <p:sp>
        <p:nvSpPr>
          <p:cNvPr id="3" name="Content Placeholder 2">
            <a:extLst>
              <a:ext uri="{FF2B5EF4-FFF2-40B4-BE49-F238E27FC236}">
                <a16:creationId xmlns:a16="http://schemas.microsoft.com/office/drawing/2014/main" id="{D6162B20-9668-40AF-93F8-DDADAEA54808}"/>
              </a:ext>
            </a:extLst>
          </p:cNvPr>
          <p:cNvSpPr>
            <a:spLocks noGrp="1"/>
          </p:cNvSpPr>
          <p:nvPr>
            <p:ph idx="1"/>
          </p:nvPr>
        </p:nvSpPr>
        <p:spPr/>
        <p:txBody>
          <a:bodyPr/>
          <a:lstStyle/>
          <a:p>
            <a:pPr algn="just"/>
            <a:r>
              <a:rPr lang="en-GB" altLang="en-US" sz="2400" dirty="0">
                <a:latin typeface="Times New Roman" panose="02020603050405020304" pitchFamily="18" charset="0"/>
                <a:cs typeface="Times New Roman" panose="02020603050405020304" pitchFamily="18" charset="0"/>
              </a:rPr>
              <a:t>Luthans identified four managerial activities and the proportion of their time which managers spent on each activity:</a:t>
            </a:r>
          </a:p>
          <a:p>
            <a:pPr algn="just"/>
            <a:endParaRPr lang="en-GB" altLang="en-US" sz="2000" dirty="0">
              <a:latin typeface="Times New Roman" panose="02020603050405020304" pitchFamily="18" charset="0"/>
              <a:cs typeface="Times New Roman" panose="02020603050405020304" pitchFamily="18" charset="0"/>
            </a:endParaRPr>
          </a:p>
          <a:p>
            <a:pPr lvl="1" algn="just"/>
            <a:r>
              <a:rPr lang="en-GB" altLang="en-US" sz="2000" dirty="0">
                <a:latin typeface="Times New Roman" panose="02020603050405020304" pitchFamily="18" charset="0"/>
                <a:cs typeface="Times New Roman" panose="02020603050405020304" pitchFamily="18" charset="0"/>
              </a:rPr>
              <a:t>Communication		      29%</a:t>
            </a:r>
          </a:p>
          <a:p>
            <a:pPr lvl="1" algn="just"/>
            <a:r>
              <a:rPr lang="en-GB" altLang="en-US" sz="2000" dirty="0">
                <a:latin typeface="Times New Roman" panose="02020603050405020304" pitchFamily="18" charset="0"/>
                <a:cs typeface="Times New Roman" panose="02020603050405020304" pitchFamily="18" charset="0"/>
              </a:rPr>
              <a:t>Traditional management             32%</a:t>
            </a:r>
          </a:p>
          <a:p>
            <a:pPr lvl="1" algn="just"/>
            <a:r>
              <a:rPr lang="en-GB" altLang="en-US" sz="2000" dirty="0">
                <a:latin typeface="Times New Roman" panose="02020603050405020304" pitchFamily="18" charset="0"/>
                <a:cs typeface="Times New Roman" panose="02020603050405020304" pitchFamily="18" charset="0"/>
              </a:rPr>
              <a:t>Networking		      19%</a:t>
            </a:r>
          </a:p>
          <a:p>
            <a:pPr lvl="1" algn="just"/>
            <a:r>
              <a:rPr lang="en-GB" altLang="en-US" sz="2000" dirty="0">
                <a:latin typeface="Times New Roman" panose="02020603050405020304" pitchFamily="18" charset="0"/>
                <a:cs typeface="Times New Roman" panose="02020603050405020304" pitchFamily="18" charset="0"/>
              </a:rPr>
              <a:t>Human resource management     20%</a:t>
            </a:r>
          </a:p>
          <a:p>
            <a:endParaRPr lang="en-GB" dirty="0"/>
          </a:p>
        </p:txBody>
      </p:sp>
    </p:spTree>
    <p:extLst>
      <p:ext uri="{BB962C8B-B14F-4D97-AF65-F5344CB8AC3E}">
        <p14:creationId xmlns:p14="http://schemas.microsoft.com/office/powerpoint/2010/main" val="1175155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5D83C-4D47-48FE-9D4A-009112D5E2C6}"/>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Managerial actions </a:t>
            </a:r>
            <a:endParaRPr lang="en-GB" dirty="0"/>
          </a:p>
        </p:txBody>
      </p:sp>
      <p:sp>
        <p:nvSpPr>
          <p:cNvPr id="3" name="Content Placeholder 2">
            <a:extLst>
              <a:ext uri="{FF2B5EF4-FFF2-40B4-BE49-F238E27FC236}">
                <a16:creationId xmlns:a16="http://schemas.microsoft.com/office/drawing/2014/main" id="{D3279B70-6F58-427B-9F4C-B9FA3E402409}"/>
              </a:ext>
            </a:extLst>
          </p:cNvPr>
          <p:cNvSpPr>
            <a:spLocks noGrp="1"/>
          </p:cNvSpPr>
          <p:nvPr>
            <p:ph idx="1"/>
          </p:nvPr>
        </p:nvSpPr>
        <p:spPr/>
        <p:txBody>
          <a:bodyPr>
            <a:normAutofit fontScale="92500" lnSpcReduction="20000"/>
          </a:bodyPr>
          <a:lstStyle/>
          <a:p>
            <a:pPr algn="just"/>
            <a:r>
              <a:rPr lang="en-GB" altLang="en-US" dirty="0">
                <a:latin typeface="Times New Roman" panose="02020603050405020304" pitchFamily="18" charset="0"/>
                <a:cs typeface="Times New Roman" panose="02020603050405020304" pitchFamily="18" charset="0"/>
              </a:rPr>
              <a:t>A social process involving:</a:t>
            </a:r>
          </a:p>
          <a:p>
            <a:pPr algn="just"/>
            <a:endParaRPr lang="en-GB" altLang="en-US"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altLang="en-US" dirty="0">
                <a:latin typeface="Times New Roman" panose="02020603050405020304" pitchFamily="18" charset="0"/>
                <a:cs typeface="Times New Roman" panose="02020603050405020304" pitchFamily="18" charset="0"/>
              </a:rPr>
              <a:t>Judgement and decision in determining plans and using data to control performance and progress against plans.</a:t>
            </a:r>
          </a:p>
          <a:p>
            <a:pPr marL="457200" indent="-457200" algn="just">
              <a:buFont typeface="Wingdings" panose="05000000000000000000" pitchFamily="2" charset="2"/>
              <a:buChar char="ü"/>
            </a:pPr>
            <a:endParaRPr lang="en-GB" altLang="en-US"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ü"/>
            </a:pPr>
            <a:r>
              <a:rPr lang="en-GB" altLang="en-US" dirty="0">
                <a:latin typeface="Times New Roman" panose="02020603050405020304" pitchFamily="18" charset="0"/>
                <a:cs typeface="Times New Roman" panose="02020603050405020304" pitchFamily="18" charset="0"/>
              </a:rPr>
              <a:t>Guidance, integration, motivation, and supervision of the personnel composing the enterprise and carrying out its operations.</a:t>
            </a:r>
          </a:p>
          <a:p>
            <a:endParaRPr lang="en-GB" dirty="0"/>
          </a:p>
        </p:txBody>
      </p:sp>
    </p:spTree>
    <p:extLst>
      <p:ext uri="{BB962C8B-B14F-4D97-AF65-F5344CB8AC3E}">
        <p14:creationId xmlns:p14="http://schemas.microsoft.com/office/powerpoint/2010/main" val="708944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43A0A-D9A5-4590-BCB2-EEA1CBD0E2F3}"/>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Managerial actions </a:t>
            </a:r>
            <a:endParaRPr lang="en-GB" dirty="0"/>
          </a:p>
        </p:txBody>
      </p:sp>
      <p:sp>
        <p:nvSpPr>
          <p:cNvPr id="3" name="Content Placeholder 2">
            <a:extLst>
              <a:ext uri="{FF2B5EF4-FFF2-40B4-BE49-F238E27FC236}">
                <a16:creationId xmlns:a16="http://schemas.microsoft.com/office/drawing/2014/main" id="{AF0EC01D-82A1-46F4-BBCC-D829E44E1ACF}"/>
              </a:ext>
            </a:extLst>
          </p:cNvPr>
          <p:cNvSpPr>
            <a:spLocks noGrp="1"/>
          </p:cNvSpPr>
          <p:nvPr>
            <p:ph idx="1"/>
          </p:nvPr>
        </p:nvSpPr>
        <p:spPr/>
        <p:txBody>
          <a:bodyPr>
            <a:normAutofit fontScale="92500"/>
          </a:bodyPr>
          <a:lstStyle/>
          <a:p>
            <a:pPr algn="just"/>
            <a:r>
              <a:rPr lang="en-GB" dirty="0">
                <a:latin typeface="Times New Roman" panose="02020603050405020304" pitchFamily="18" charset="0"/>
                <a:cs typeface="Times New Roman" panose="02020603050405020304" pitchFamily="18" charset="0"/>
              </a:rPr>
              <a:t>Manager’s functions (Process approach)</a:t>
            </a:r>
          </a:p>
          <a:p>
            <a:pPr algn="just"/>
            <a:r>
              <a:rPr lang="en-GB" dirty="0">
                <a:latin typeface="Times New Roman" panose="02020603050405020304" pitchFamily="18" charset="0"/>
                <a:cs typeface="Times New Roman" panose="02020603050405020304" pitchFamily="18" charset="0"/>
              </a:rPr>
              <a:t>Managerial roles (Roles approach)</a:t>
            </a:r>
          </a:p>
          <a:p>
            <a:pPr algn="just"/>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ü"/>
            </a:pPr>
            <a:r>
              <a:rPr lang="en-GB" dirty="0">
                <a:latin typeface="Times New Roman" panose="02020603050405020304" pitchFamily="18" charset="0"/>
                <a:cs typeface="Times New Roman" panose="02020603050405020304" pitchFamily="18" charset="0"/>
              </a:rPr>
              <a:t>Fayol (1975) called the process approach</a:t>
            </a:r>
          </a:p>
          <a:p>
            <a:pPr marL="0" indent="0" algn="just">
              <a:buNone/>
            </a:pP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ü"/>
            </a:pPr>
            <a:r>
              <a:rPr lang="en-GB" dirty="0">
                <a:latin typeface="Times New Roman" panose="02020603050405020304" pitchFamily="18" charset="0"/>
                <a:cs typeface="Times New Roman" panose="02020603050405020304" pitchFamily="18" charset="0"/>
              </a:rPr>
              <a:t>Mintzberg (1973, 1975) called the roles approach</a:t>
            </a:r>
            <a:endParaRPr lang="en-GB" dirty="0"/>
          </a:p>
        </p:txBody>
      </p:sp>
    </p:spTree>
    <p:extLst>
      <p:ext uri="{BB962C8B-B14F-4D97-AF65-F5344CB8AC3E}">
        <p14:creationId xmlns:p14="http://schemas.microsoft.com/office/powerpoint/2010/main" val="3541661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89766-93C7-426F-BD99-81DE01632AF6}"/>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sz="3200" b="1" dirty="0">
                <a:latin typeface="Times New Roman" panose="02020603050405020304" pitchFamily="18" charset="0"/>
                <a:cs typeface="Times New Roman" panose="02020603050405020304" pitchFamily="18" charset="0"/>
              </a:rPr>
              <a:t>Managerial functions (</a:t>
            </a:r>
            <a:r>
              <a:rPr lang="en-GB" altLang="en-US" sz="3200" b="1" dirty="0">
                <a:latin typeface="Times New Roman" panose="02020603050405020304" pitchFamily="18" charset="0"/>
                <a:cs typeface="Times New Roman" panose="02020603050405020304" pitchFamily="18" charset="0"/>
              </a:rPr>
              <a:t>Fayol )</a:t>
            </a:r>
            <a:endParaRPr lang="en-GB" sz="3200" b="1"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FA18C14C-1DF0-43A0-8789-8E2AD5373486}"/>
              </a:ext>
            </a:extLst>
          </p:cNvPr>
          <p:cNvSpPr/>
          <p:nvPr/>
        </p:nvSpPr>
        <p:spPr>
          <a:xfrm>
            <a:off x="457200" y="1628800"/>
            <a:ext cx="4038600" cy="3989040"/>
          </a:xfrm>
          <a:prstGeom prst="rect">
            <a:avLst/>
          </a:prstGeom>
        </p:spPr>
        <p:txBody>
          <a:bodyPr vert="horz" lIns="91440" tIns="45720" rIns="91440" bIns="45720" rtlCol="0">
            <a:normAutofit fontScale="92500"/>
          </a:bodyPr>
          <a:lstStyle/>
          <a:p>
            <a:pPr>
              <a:lnSpc>
                <a:spcPct val="90000"/>
              </a:lnSpc>
              <a:spcBef>
                <a:spcPct val="20000"/>
              </a:spcBef>
            </a:pPr>
            <a:endParaRPr lang="en-GB" sz="2000" dirty="0">
              <a:latin typeface="Times New Roman" panose="02020603050405020304" pitchFamily="18" charset="0"/>
              <a:cs typeface="Times New Roman" panose="02020603050405020304" pitchFamily="18" charset="0"/>
            </a:endParaRPr>
          </a:p>
          <a:p>
            <a:pPr>
              <a:lnSpc>
                <a:spcPct val="150000"/>
              </a:lnSpc>
              <a:spcBef>
                <a:spcPct val="20000"/>
              </a:spcBef>
            </a:pPr>
            <a:r>
              <a:rPr lang="en-GB" sz="2400" dirty="0">
                <a:latin typeface="Times New Roman" panose="02020603050405020304" pitchFamily="18" charset="0"/>
                <a:cs typeface="Times New Roman" panose="02020603050405020304" pitchFamily="18" charset="0"/>
              </a:rPr>
              <a:t>Managerial functions involve the duties and responsibilities of a manger  In an organization; </a:t>
            </a:r>
            <a:r>
              <a:rPr lang="en-GB" altLang="en-US" sz="2400" dirty="0">
                <a:latin typeface="Times New Roman" panose="02020603050405020304" pitchFamily="18" charset="0"/>
                <a:cs typeface="Times New Roman" panose="02020603050405020304" pitchFamily="18" charset="0"/>
              </a:rPr>
              <a:t>Fayol identified the main elements of managements as; </a:t>
            </a:r>
            <a:r>
              <a:rPr lang="en-GB" sz="2400" dirty="0">
                <a:latin typeface="Times New Roman" panose="02020603050405020304" pitchFamily="18" charset="0"/>
                <a:cs typeface="Times New Roman" panose="02020603050405020304" pitchFamily="18" charset="0"/>
              </a:rPr>
              <a:t>like planning, organizing, directing/leading, coordinating and controlling.</a:t>
            </a:r>
          </a:p>
        </p:txBody>
      </p:sp>
      <p:pic>
        <p:nvPicPr>
          <p:cNvPr id="9" name="Content Placeholder 4" descr="A screenshot of a cell phone&#10;&#10;Description automatically generated">
            <a:extLst>
              <a:ext uri="{FF2B5EF4-FFF2-40B4-BE49-F238E27FC236}">
                <a16:creationId xmlns:a16="http://schemas.microsoft.com/office/drawing/2014/main" id="{555196BE-A767-4E13-83DD-A201CA18E0D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6428" y="2080246"/>
            <a:ext cx="4246052" cy="3364978"/>
          </a:xfrm>
          <a:noFill/>
        </p:spPr>
      </p:pic>
    </p:spTree>
    <p:extLst>
      <p:ext uri="{BB962C8B-B14F-4D97-AF65-F5344CB8AC3E}">
        <p14:creationId xmlns:p14="http://schemas.microsoft.com/office/powerpoint/2010/main" val="479811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AE0F3-3A1A-4216-90C8-76C071E1954B}"/>
              </a:ext>
            </a:extLst>
          </p:cNvPr>
          <p:cNvSpPr>
            <a:spLocks noGrp="1"/>
          </p:cNvSpPr>
          <p:nvPr>
            <p:ph type="title"/>
          </p:nvPr>
        </p:nvSpPr>
        <p:spPr/>
        <p:txBody>
          <a:bodyPr>
            <a:normAutofit/>
          </a:bodyPr>
          <a:lstStyle/>
          <a:p>
            <a:r>
              <a:rPr lang="en-GB" sz="4000" b="1" dirty="0">
                <a:latin typeface="Times New Roman" panose="02020603050405020304" pitchFamily="18" charset="0"/>
                <a:cs typeface="Times New Roman" panose="02020603050405020304" pitchFamily="18" charset="0"/>
              </a:rPr>
              <a:t>Managerial roles (Mintzberg)</a:t>
            </a:r>
          </a:p>
        </p:txBody>
      </p:sp>
      <p:sp>
        <p:nvSpPr>
          <p:cNvPr id="3" name="Content Placeholder 2">
            <a:extLst>
              <a:ext uri="{FF2B5EF4-FFF2-40B4-BE49-F238E27FC236}">
                <a16:creationId xmlns:a16="http://schemas.microsoft.com/office/drawing/2014/main" id="{D109EF95-90F3-45F4-B877-8EDCCDEA2BC4}"/>
              </a:ext>
            </a:extLst>
          </p:cNvPr>
          <p:cNvSpPr>
            <a:spLocks noGrp="1"/>
          </p:cNvSpPr>
          <p:nvPr>
            <p:ph idx="1"/>
          </p:nvPr>
        </p:nvSpPr>
        <p:spPr/>
        <p:txBody>
          <a:bodyPr>
            <a:noAutofit/>
          </a:bodyPr>
          <a:lstStyle/>
          <a:p>
            <a:pPr algn="just"/>
            <a:r>
              <a:rPr lang="en-GB" sz="2000" dirty="0">
                <a:latin typeface="Times New Roman" panose="02020603050405020304" pitchFamily="18" charset="0"/>
                <a:cs typeface="Times New Roman" panose="02020603050405020304" pitchFamily="18" charset="0"/>
              </a:rPr>
              <a:t>Behavioural patterns and activities involved in carrying out the functions of management; includes interpersonal, informational, and decision making roles </a:t>
            </a: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Create the environment and provide the resources that give employees opportunities to excel in their work.</a:t>
            </a:r>
          </a:p>
          <a:p>
            <a:pPr marL="0" indent="0" algn="just">
              <a:buNone/>
            </a:pPr>
            <a:r>
              <a:rPr lang="en-GB" sz="2000" dirty="0">
                <a:latin typeface="Times New Roman" panose="02020603050405020304" pitchFamily="18" charset="0"/>
                <a:cs typeface="Times New Roman" panose="02020603050405020304" pitchFamily="18" charset="0"/>
              </a:rPr>
              <a:t> </a:t>
            </a:r>
          </a:p>
          <a:p>
            <a:pPr algn="just"/>
            <a:r>
              <a:rPr lang="en-GB" sz="2000" dirty="0">
                <a:latin typeface="Times New Roman" panose="02020603050405020304" pitchFamily="18" charset="0"/>
                <a:cs typeface="Times New Roman" panose="02020603050405020304" pitchFamily="18" charset="0"/>
              </a:rPr>
              <a:t>Leadership attributes. </a:t>
            </a:r>
          </a:p>
        </p:txBody>
      </p:sp>
    </p:spTree>
    <p:extLst>
      <p:ext uri="{BB962C8B-B14F-4D97-AF65-F5344CB8AC3E}">
        <p14:creationId xmlns:p14="http://schemas.microsoft.com/office/powerpoint/2010/main" val="554463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FF1C8-02CD-4004-9414-8B7FC625EB95}"/>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The manager’s roles: Mintzberg</a:t>
            </a:r>
            <a:endParaRPr lang="en-GB" sz="4000" b="1" dirty="0">
              <a:latin typeface="Times New Roman" panose="02020603050405020304" pitchFamily="18" charset="0"/>
              <a:cs typeface="Times New Roman" panose="02020603050405020304" pitchFamily="18" charset="0"/>
            </a:endParaRPr>
          </a:p>
        </p:txBody>
      </p:sp>
      <p:pic>
        <p:nvPicPr>
          <p:cNvPr id="4" name="Picture 6">
            <a:extLst>
              <a:ext uri="{FF2B5EF4-FFF2-40B4-BE49-F238E27FC236}">
                <a16:creationId xmlns:a16="http://schemas.microsoft.com/office/drawing/2014/main" id="{50579588-39ED-4F50-B2E0-7327E21A5A2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816238"/>
            <a:ext cx="8229600" cy="34842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1573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A2819-CBD1-4DB1-9015-100DB1745DD5}"/>
              </a:ext>
            </a:extLst>
          </p:cNvPr>
          <p:cNvSpPr>
            <a:spLocks noGrp="1"/>
          </p:cNvSpPr>
          <p:nvPr>
            <p:ph type="title"/>
          </p:nvPr>
        </p:nvSpPr>
        <p:spPr/>
        <p:txBody>
          <a:bodyPr>
            <a:normAutofit fontScale="90000"/>
          </a:bodyPr>
          <a:lstStyle/>
          <a:p>
            <a:r>
              <a:rPr lang="en-GB" altLang="en-US" b="1" dirty="0">
                <a:latin typeface="Times New Roman" panose="02020603050405020304" pitchFamily="18" charset="0"/>
                <a:cs typeface="Times New Roman" panose="02020603050405020304" pitchFamily="18" charset="0"/>
              </a:rPr>
              <a:t>Henry Mintzberg’s 10 managerial roles</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EDE28F-F2D1-4395-BE23-0C9691C5DC1C}"/>
              </a:ext>
            </a:extLst>
          </p:cNvPr>
          <p:cNvSpPr>
            <a:spLocks noGrp="1"/>
          </p:cNvSpPr>
          <p:nvPr>
            <p:ph idx="1"/>
          </p:nvPr>
        </p:nvSpPr>
        <p:spPr/>
        <p:txBody>
          <a:bodyPr>
            <a:normAutofit fontScale="92500" lnSpcReduction="20000"/>
          </a:bodyPr>
          <a:lstStyle/>
          <a:p>
            <a:pPr marL="0" indent="0" algn="just">
              <a:buNone/>
            </a:pPr>
            <a:r>
              <a:rPr lang="en-GB" sz="1500" b="1" dirty="0">
                <a:solidFill>
                  <a:srgbClr val="0070C0"/>
                </a:solidFill>
                <a:latin typeface="Times New Roman" panose="02020603050405020304" pitchFamily="18" charset="0"/>
                <a:cs typeface="Times New Roman" panose="02020603050405020304" pitchFamily="18" charset="0"/>
              </a:rPr>
              <a:t>Interpersonal roles</a:t>
            </a:r>
          </a:p>
          <a:p>
            <a:pPr lvl="0" algn="just"/>
            <a:r>
              <a:rPr lang="en-GB" sz="1500" b="1" dirty="0">
                <a:latin typeface="Times New Roman" panose="02020603050405020304" pitchFamily="18" charset="0"/>
                <a:cs typeface="Times New Roman" panose="02020603050405020304" pitchFamily="18" charset="0"/>
              </a:rPr>
              <a:t>Figurehead</a:t>
            </a:r>
            <a:r>
              <a:rPr lang="en-GB" sz="1500" dirty="0">
                <a:latin typeface="Times New Roman" panose="02020603050405020304" pitchFamily="18" charset="0"/>
                <a:cs typeface="Times New Roman" panose="02020603050405020304" pitchFamily="18" charset="0"/>
              </a:rPr>
              <a:t> – performing ceremonial duties</a:t>
            </a:r>
          </a:p>
          <a:p>
            <a:pPr lvl="0" algn="just"/>
            <a:r>
              <a:rPr lang="en-GB" sz="1500" b="1" dirty="0">
                <a:latin typeface="Times New Roman" panose="02020603050405020304" pitchFamily="18" charset="0"/>
                <a:cs typeface="Times New Roman" panose="02020603050405020304" pitchFamily="18" charset="0"/>
              </a:rPr>
              <a:t>Leader</a:t>
            </a:r>
            <a:r>
              <a:rPr lang="en-GB" sz="1500" dirty="0">
                <a:latin typeface="Times New Roman" panose="02020603050405020304" pitchFamily="18" charset="0"/>
                <a:cs typeface="Times New Roman" panose="02020603050405020304" pitchFamily="18" charset="0"/>
              </a:rPr>
              <a:t> – motivating employees, recognising achievement</a:t>
            </a:r>
          </a:p>
          <a:p>
            <a:pPr lvl="0" algn="just"/>
            <a:r>
              <a:rPr lang="en-GB" sz="1500" b="1" dirty="0">
                <a:latin typeface="Times New Roman" panose="02020603050405020304" pitchFamily="18" charset="0"/>
                <a:cs typeface="Times New Roman" panose="02020603050405020304" pitchFamily="18" charset="0"/>
              </a:rPr>
              <a:t>Liaison</a:t>
            </a:r>
            <a:r>
              <a:rPr lang="en-GB" sz="1500" dirty="0">
                <a:latin typeface="Times New Roman" panose="02020603050405020304" pitchFamily="18" charset="0"/>
                <a:cs typeface="Times New Roman" panose="02020603050405020304" pitchFamily="18" charset="0"/>
              </a:rPr>
              <a:t> – networking</a:t>
            </a:r>
          </a:p>
          <a:p>
            <a:pPr marL="0" lvl="0" indent="0" algn="just">
              <a:buNone/>
            </a:pPr>
            <a:endParaRPr lang="en-GB" sz="1500" dirty="0">
              <a:latin typeface="Times New Roman" panose="02020603050405020304" pitchFamily="18" charset="0"/>
              <a:cs typeface="Times New Roman" panose="02020603050405020304" pitchFamily="18" charset="0"/>
            </a:endParaRPr>
          </a:p>
          <a:p>
            <a:pPr marL="0" indent="0" algn="just">
              <a:buNone/>
            </a:pPr>
            <a:r>
              <a:rPr lang="en-GB" sz="1500" b="1" dirty="0">
                <a:solidFill>
                  <a:srgbClr val="0070C0"/>
                </a:solidFill>
                <a:latin typeface="Times New Roman" panose="02020603050405020304" pitchFamily="18" charset="0"/>
                <a:cs typeface="Times New Roman" panose="02020603050405020304" pitchFamily="18" charset="0"/>
              </a:rPr>
              <a:t>Informational roles</a:t>
            </a:r>
            <a:endParaRPr lang="en-GB" sz="1500" dirty="0">
              <a:latin typeface="Times New Roman" panose="02020603050405020304" pitchFamily="18" charset="0"/>
              <a:cs typeface="Times New Roman" panose="02020603050405020304" pitchFamily="18" charset="0"/>
            </a:endParaRPr>
          </a:p>
          <a:p>
            <a:pPr lvl="0" algn="just"/>
            <a:r>
              <a:rPr lang="en-GB" sz="1500" b="1" dirty="0">
                <a:latin typeface="Times New Roman" panose="02020603050405020304" pitchFamily="18" charset="0"/>
                <a:cs typeface="Times New Roman" panose="02020603050405020304" pitchFamily="18" charset="0"/>
              </a:rPr>
              <a:t>Monitor</a:t>
            </a:r>
            <a:r>
              <a:rPr lang="en-GB" sz="1500" dirty="0">
                <a:latin typeface="Times New Roman" panose="02020603050405020304" pitchFamily="18" charset="0"/>
                <a:cs typeface="Times New Roman" panose="02020603050405020304" pitchFamily="18" charset="0"/>
              </a:rPr>
              <a:t> – scanning for information</a:t>
            </a:r>
          </a:p>
          <a:p>
            <a:pPr lvl="0" algn="just"/>
            <a:r>
              <a:rPr lang="en-GB" sz="1500" b="1" dirty="0">
                <a:latin typeface="Times New Roman" panose="02020603050405020304" pitchFamily="18" charset="0"/>
                <a:cs typeface="Times New Roman" panose="02020603050405020304" pitchFamily="18" charset="0"/>
              </a:rPr>
              <a:t>Disseminator</a:t>
            </a:r>
            <a:r>
              <a:rPr lang="en-GB" sz="1500" dirty="0">
                <a:latin typeface="Times New Roman" panose="02020603050405020304" pitchFamily="18" charset="0"/>
                <a:cs typeface="Times New Roman" panose="02020603050405020304" pitchFamily="18" charset="0"/>
              </a:rPr>
              <a:t> – sharing information with employees</a:t>
            </a:r>
          </a:p>
          <a:p>
            <a:pPr lvl="0" algn="just"/>
            <a:r>
              <a:rPr lang="en-GB" sz="1500" b="1" dirty="0">
                <a:latin typeface="Times New Roman" panose="02020603050405020304" pitchFamily="18" charset="0"/>
                <a:cs typeface="Times New Roman" panose="02020603050405020304" pitchFamily="18" charset="0"/>
              </a:rPr>
              <a:t>Spokesperson</a:t>
            </a:r>
            <a:r>
              <a:rPr lang="en-GB" sz="1500" dirty="0">
                <a:latin typeface="Times New Roman" panose="02020603050405020304" pitchFamily="18" charset="0"/>
                <a:cs typeface="Times New Roman" panose="02020603050405020304" pitchFamily="18" charset="0"/>
              </a:rPr>
              <a:t>- sharing information with outsiders, speeches</a:t>
            </a:r>
          </a:p>
          <a:p>
            <a:pPr marL="0" indent="0" algn="just">
              <a:buNone/>
            </a:pPr>
            <a:endParaRPr lang="en-GB" sz="1500" b="1" dirty="0">
              <a:latin typeface="Times New Roman" panose="02020603050405020304" pitchFamily="18" charset="0"/>
              <a:cs typeface="Times New Roman" panose="02020603050405020304" pitchFamily="18" charset="0"/>
            </a:endParaRPr>
          </a:p>
          <a:p>
            <a:pPr marL="0" indent="0" algn="just">
              <a:buNone/>
            </a:pPr>
            <a:endParaRPr lang="en-GB" sz="1500" b="1" dirty="0">
              <a:latin typeface="Times New Roman" panose="02020603050405020304" pitchFamily="18" charset="0"/>
              <a:cs typeface="Times New Roman" panose="02020603050405020304" pitchFamily="18" charset="0"/>
            </a:endParaRPr>
          </a:p>
          <a:p>
            <a:pPr marL="0" indent="0" algn="just">
              <a:buNone/>
            </a:pPr>
            <a:r>
              <a:rPr lang="en-GB" sz="1500" b="1" dirty="0">
                <a:solidFill>
                  <a:srgbClr val="0070C0"/>
                </a:solidFill>
                <a:latin typeface="Times New Roman" panose="02020603050405020304" pitchFamily="18" charset="0"/>
                <a:cs typeface="Times New Roman" panose="02020603050405020304" pitchFamily="18" charset="0"/>
              </a:rPr>
              <a:t>Decisional roles</a:t>
            </a:r>
          </a:p>
          <a:p>
            <a:pPr lvl="0" algn="just"/>
            <a:endParaRPr lang="en-GB" sz="1500" dirty="0">
              <a:latin typeface="Times New Roman" panose="02020603050405020304" pitchFamily="18" charset="0"/>
              <a:cs typeface="Times New Roman" panose="02020603050405020304" pitchFamily="18" charset="0"/>
            </a:endParaRPr>
          </a:p>
          <a:p>
            <a:pPr lvl="0" algn="just"/>
            <a:r>
              <a:rPr lang="en-GB" sz="1500" b="1" dirty="0">
                <a:latin typeface="Times New Roman" panose="02020603050405020304" pitchFamily="18" charset="0"/>
                <a:cs typeface="Times New Roman" panose="02020603050405020304" pitchFamily="18" charset="0"/>
              </a:rPr>
              <a:t>Entrepreneur </a:t>
            </a:r>
            <a:r>
              <a:rPr lang="en-GB" sz="1500" dirty="0">
                <a:latin typeface="Times New Roman" panose="02020603050405020304" pitchFamily="18" charset="0"/>
                <a:cs typeface="Times New Roman" panose="02020603050405020304" pitchFamily="18" charset="0"/>
              </a:rPr>
              <a:t>– seeking to change, looking for new ideas</a:t>
            </a:r>
          </a:p>
          <a:p>
            <a:pPr lvl="0" algn="just"/>
            <a:r>
              <a:rPr lang="en-GB" sz="1500" b="1" dirty="0">
                <a:latin typeface="Times New Roman" panose="02020603050405020304" pitchFamily="18" charset="0"/>
                <a:cs typeface="Times New Roman" panose="02020603050405020304" pitchFamily="18" charset="0"/>
              </a:rPr>
              <a:t> Disturbance handler </a:t>
            </a:r>
            <a:r>
              <a:rPr lang="en-GB" sz="1500" dirty="0">
                <a:latin typeface="Times New Roman" panose="02020603050405020304" pitchFamily="18" charset="0"/>
                <a:cs typeface="Times New Roman" panose="02020603050405020304" pitchFamily="18" charset="0"/>
              </a:rPr>
              <a:t>– acting quickly in crisis, facing problems</a:t>
            </a:r>
          </a:p>
          <a:p>
            <a:pPr lvl="0" algn="just"/>
            <a:r>
              <a:rPr lang="en-GB" sz="1500" dirty="0">
                <a:latin typeface="Times New Roman" panose="02020603050405020304" pitchFamily="18" charset="0"/>
                <a:cs typeface="Times New Roman" panose="02020603050405020304" pitchFamily="18" charset="0"/>
              </a:rPr>
              <a:t> </a:t>
            </a:r>
            <a:r>
              <a:rPr lang="en-GB" sz="1500" b="1" dirty="0">
                <a:latin typeface="Times New Roman" panose="02020603050405020304" pitchFamily="18" charset="0"/>
                <a:cs typeface="Times New Roman" panose="02020603050405020304" pitchFamily="18" charset="0"/>
              </a:rPr>
              <a:t>Resource allocator </a:t>
            </a:r>
            <a:r>
              <a:rPr lang="en-GB" sz="1500" dirty="0">
                <a:latin typeface="Times New Roman" panose="02020603050405020304" pitchFamily="18" charset="0"/>
                <a:cs typeface="Times New Roman" panose="02020603050405020304" pitchFamily="18" charset="0"/>
              </a:rPr>
              <a:t>– managing the budget, allocating resources</a:t>
            </a:r>
          </a:p>
          <a:p>
            <a:pPr lvl="0" algn="just"/>
            <a:r>
              <a:rPr lang="en-GB" sz="1500" b="1" dirty="0">
                <a:latin typeface="Times New Roman" panose="02020603050405020304" pitchFamily="18" charset="0"/>
                <a:cs typeface="Times New Roman" panose="02020603050405020304" pitchFamily="18" charset="0"/>
              </a:rPr>
              <a:t> Negotiator </a:t>
            </a:r>
            <a:r>
              <a:rPr lang="en-GB" sz="1500" dirty="0">
                <a:latin typeface="Times New Roman" panose="02020603050405020304" pitchFamily="18" charset="0"/>
                <a:cs typeface="Times New Roman" panose="02020603050405020304" pitchFamily="18" charset="0"/>
              </a:rPr>
              <a:t>– reaching agreements, resolving arguments</a:t>
            </a:r>
          </a:p>
          <a:p>
            <a:pPr lvl="0" algn="just"/>
            <a:endParaRPr lang="en-GB" sz="15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76658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E2A2-3E63-4662-8B27-BB1F66B85A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386D57-CBEC-4A9C-9D4A-18C139FEED27}"/>
              </a:ext>
            </a:extLst>
          </p:cNvPr>
          <p:cNvSpPr>
            <a:spLocks noGrp="1"/>
          </p:cNvSpPr>
          <p:nvPr>
            <p:ph idx="1"/>
          </p:nvPr>
        </p:nvSpPr>
        <p:spPr/>
        <p:txBody>
          <a:bodyPr/>
          <a:lstStyle/>
          <a:p>
            <a:r>
              <a:rPr lang="en-GB" altLang="en-US" dirty="0"/>
              <a:t>Minzberg on Managing (McGill 2010)</a:t>
            </a:r>
          </a:p>
          <a:p>
            <a:r>
              <a:rPr lang="en-GB" altLang="en-US" dirty="0">
                <a:hlinkClick r:id="rId2"/>
              </a:rPr>
              <a:t>https://www.youtube.com/watch?v=_NRWtd_SiU8</a:t>
            </a:r>
            <a:r>
              <a:rPr lang="en-GB" altLang="en-US" dirty="0"/>
              <a:t> </a:t>
            </a:r>
          </a:p>
          <a:p>
            <a:endParaRPr lang="en-GB" dirty="0"/>
          </a:p>
        </p:txBody>
      </p:sp>
    </p:spTree>
    <p:extLst>
      <p:ext uri="{BB962C8B-B14F-4D97-AF65-F5344CB8AC3E}">
        <p14:creationId xmlns:p14="http://schemas.microsoft.com/office/powerpoint/2010/main" val="3702485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D9511-4DC1-4540-B0EE-CA31A0AE51AE}"/>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Interpersonal Roles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2556F2-B450-4BA9-AEC4-1BE2ED2ED888}"/>
              </a:ext>
            </a:extLst>
          </p:cNvPr>
          <p:cNvSpPr>
            <a:spLocks noGrp="1"/>
          </p:cNvSpPr>
          <p:nvPr>
            <p:ph idx="1"/>
          </p:nvPr>
        </p:nvSpPr>
        <p:spPr/>
        <p:txBody>
          <a:bodyPr>
            <a:normAutofit/>
          </a:bodyPr>
          <a:lstStyle/>
          <a:p>
            <a:pPr algn="just"/>
            <a:endParaRPr lang="en-GB" altLang="en-US" sz="2400" dirty="0">
              <a:latin typeface="Times New Roman" panose="02020603050405020304" pitchFamily="18" charset="0"/>
              <a:cs typeface="Times New Roman" panose="02020603050405020304" pitchFamily="18" charset="0"/>
            </a:endParaRPr>
          </a:p>
          <a:p>
            <a:pPr algn="just"/>
            <a:r>
              <a:rPr lang="en-GB" altLang="en-US" sz="2400" b="1" dirty="0">
                <a:latin typeface="Times New Roman" panose="02020603050405020304" pitchFamily="18" charset="0"/>
                <a:cs typeface="Times New Roman" panose="02020603050405020304" pitchFamily="18" charset="0"/>
              </a:rPr>
              <a:t>Figurehead</a:t>
            </a:r>
            <a:r>
              <a:rPr lang="en-GB" altLang="en-US" sz="2400" dirty="0">
                <a:latin typeface="Times New Roman" panose="02020603050405020304" pitchFamily="18" charset="0"/>
                <a:cs typeface="Times New Roman" panose="02020603050405020304" pitchFamily="18" charset="0"/>
              </a:rPr>
              <a:t> – represents the organisation formally – “ceremonies” – signing documents, attending functions</a:t>
            </a:r>
          </a:p>
          <a:p>
            <a:pPr algn="just"/>
            <a:endParaRPr lang="en-GB" altLang="en-US" sz="2400" dirty="0">
              <a:latin typeface="Times New Roman" panose="02020603050405020304" pitchFamily="18" charset="0"/>
              <a:cs typeface="Times New Roman" panose="02020603050405020304" pitchFamily="18" charset="0"/>
            </a:endParaRPr>
          </a:p>
          <a:p>
            <a:pPr algn="just"/>
            <a:r>
              <a:rPr lang="en-GB" altLang="en-US" sz="2400" b="1" dirty="0">
                <a:latin typeface="Times New Roman" panose="02020603050405020304" pitchFamily="18" charset="0"/>
                <a:cs typeface="Times New Roman" panose="02020603050405020304" pitchFamily="18" charset="0"/>
              </a:rPr>
              <a:t>Leader – </a:t>
            </a:r>
            <a:r>
              <a:rPr lang="en-GB" altLang="en-US" sz="2400" dirty="0">
                <a:latin typeface="Times New Roman" panose="02020603050405020304" pitchFamily="18" charset="0"/>
                <a:cs typeface="Times New Roman" panose="02020603050405020304" pitchFamily="18" charset="0"/>
              </a:rPr>
              <a:t>authority to motivate employees, guide subordinates</a:t>
            </a:r>
          </a:p>
          <a:p>
            <a:pPr algn="just"/>
            <a:endParaRPr lang="en-GB" altLang="en-US" sz="2400" dirty="0">
              <a:latin typeface="Times New Roman" panose="02020603050405020304" pitchFamily="18" charset="0"/>
              <a:cs typeface="Times New Roman" panose="02020603050405020304" pitchFamily="18" charset="0"/>
            </a:endParaRPr>
          </a:p>
          <a:p>
            <a:pPr algn="just"/>
            <a:r>
              <a:rPr lang="en-GB" altLang="en-US" sz="2400" b="1" dirty="0">
                <a:latin typeface="Times New Roman" panose="02020603050405020304" pitchFamily="18" charset="0"/>
                <a:cs typeface="Times New Roman" panose="02020603050405020304" pitchFamily="18" charset="0"/>
              </a:rPr>
              <a:t>Liaison – </a:t>
            </a:r>
            <a:r>
              <a:rPr lang="en-GB" altLang="en-US" sz="2400" dirty="0">
                <a:latin typeface="Times New Roman" panose="02020603050405020304" pitchFamily="18" charset="0"/>
                <a:cs typeface="Times New Roman" panose="02020603050405020304" pitchFamily="18" charset="0"/>
              </a:rPr>
              <a:t>horizontal relationships with individuals and groups both inside and outside the organisation</a:t>
            </a:r>
          </a:p>
          <a:p>
            <a:endParaRPr lang="en-GB" dirty="0"/>
          </a:p>
        </p:txBody>
      </p:sp>
    </p:spTree>
    <p:extLst>
      <p:ext uri="{BB962C8B-B14F-4D97-AF65-F5344CB8AC3E}">
        <p14:creationId xmlns:p14="http://schemas.microsoft.com/office/powerpoint/2010/main" val="3477112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EDB5A-18F7-40CE-8C9E-2B14F47A99A6}"/>
              </a:ext>
            </a:extLst>
          </p:cNvPr>
          <p:cNvSpPr>
            <a:spLocks noGrp="1"/>
          </p:cNvSpPr>
          <p:nvPr>
            <p:ph type="title"/>
          </p:nvPr>
        </p:nvSpPr>
        <p:spPr/>
        <p:txBody>
          <a:bodyPr>
            <a:normAutofit/>
          </a:bodyPr>
          <a:lstStyle/>
          <a:p>
            <a:r>
              <a:rPr lang="en-GB" altLang="en-US" sz="3600" b="1" dirty="0">
                <a:latin typeface="Times New Roman" panose="02020603050405020304" pitchFamily="18" charset="0"/>
                <a:cs typeface="Times New Roman" panose="02020603050405020304" pitchFamily="18" charset="0"/>
              </a:rPr>
              <a:t>Informational roles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C7F7B8C-B8A6-449B-AD04-300FC687FB97}"/>
              </a:ext>
            </a:extLst>
          </p:cNvPr>
          <p:cNvSpPr>
            <a:spLocks noGrp="1"/>
          </p:cNvSpPr>
          <p:nvPr>
            <p:ph idx="1"/>
          </p:nvPr>
        </p:nvSpPr>
        <p:spPr/>
        <p:txBody>
          <a:bodyPr>
            <a:normAutofit/>
          </a:bodyPr>
          <a:lstStyle/>
          <a:p>
            <a:pPr algn="just"/>
            <a:r>
              <a:rPr lang="en-GB" altLang="en-US" sz="2400" b="1" dirty="0">
                <a:latin typeface="Times New Roman" panose="02020603050405020304" pitchFamily="18" charset="0"/>
                <a:cs typeface="Times New Roman" panose="02020603050405020304" pitchFamily="18" charset="0"/>
              </a:rPr>
              <a:t>Monitor – </a:t>
            </a:r>
            <a:r>
              <a:rPr lang="en-GB" altLang="en-US" sz="2400" dirty="0">
                <a:latin typeface="Times New Roman" panose="02020603050405020304" pitchFamily="18" charset="0"/>
                <a:cs typeface="Times New Roman" panose="02020603050405020304" pitchFamily="18" charset="0"/>
              </a:rPr>
              <a:t>seek and receive information so that the manager can develop an understanding of the workings of the organisation and its environment. Can be received from internal and external sources and may be formal or informal</a:t>
            </a:r>
          </a:p>
          <a:p>
            <a:pPr marL="0" indent="0" algn="just">
              <a:buNone/>
            </a:pPr>
            <a:endParaRPr lang="en-GB" altLang="en-US" sz="2400" b="1" dirty="0">
              <a:latin typeface="Times New Roman" panose="02020603050405020304" pitchFamily="18" charset="0"/>
              <a:cs typeface="Times New Roman" panose="02020603050405020304" pitchFamily="18" charset="0"/>
            </a:endParaRPr>
          </a:p>
          <a:p>
            <a:pPr algn="just"/>
            <a:r>
              <a:rPr lang="en-GB" altLang="en-US" sz="2400" b="1" dirty="0">
                <a:latin typeface="Times New Roman" panose="02020603050405020304" pitchFamily="18" charset="0"/>
                <a:cs typeface="Times New Roman" panose="02020603050405020304" pitchFamily="18" charset="0"/>
              </a:rPr>
              <a:t>Disseminator – </a:t>
            </a:r>
            <a:r>
              <a:rPr lang="en-GB" altLang="en-US" sz="2400" dirty="0">
                <a:latin typeface="Times New Roman" panose="02020603050405020304" pitchFamily="18" charset="0"/>
                <a:cs typeface="Times New Roman" panose="02020603050405020304" pitchFamily="18" charset="0"/>
              </a:rPr>
              <a:t>transmitting external information through the liaison role into the organisation and internal information through the leader role between subordinates. Can be factual or opinion</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83751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EB834-1076-4CD2-8CE3-14487DCBF9A0}"/>
              </a:ext>
            </a:extLst>
          </p:cNvPr>
          <p:cNvSpPr>
            <a:spLocks noGrp="1"/>
          </p:cNvSpPr>
          <p:nvPr>
            <p:ph type="title"/>
          </p:nvPr>
        </p:nvSpPr>
        <p:spPr/>
        <p:txBody>
          <a:bodyPr>
            <a:normAutofit/>
          </a:bodyPr>
          <a:lstStyle/>
          <a:p>
            <a:r>
              <a:rPr lang="en-GB" altLang="en-US" sz="3600" b="1" dirty="0">
                <a:latin typeface="Times New Roman" panose="02020603050405020304" pitchFamily="18" charset="0"/>
                <a:cs typeface="Times New Roman" panose="02020603050405020304" pitchFamily="18" charset="0"/>
              </a:rPr>
              <a:t>Informational roles (</a:t>
            </a:r>
            <a:r>
              <a:rPr lang="en-GB" altLang="en-US" sz="3600" b="1" dirty="0" err="1">
                <a:latin typeface="Times New Roman" panose="02020603050405020304" pitchFamily="18" charset="0"/>
                <a:cs typeface="Times New Roman" panose="02020603050405020304" pitchFamily="18" charset="0"/>
              </a:rPr>
              <a:t>cont</a:t>
            </a:r>
            <a:r>
              <a:rPr lang="en-GB" altLang="en-US" sz="3600" b="1" dirty="0">
                <a:latin typeface="Times New Roman" panose="02020603050405020304" pitchFamily="18" charset="0"/>
                <a:cs typeface="Times New Roman" panose="02020603050405020304" pitchFamily="18" charset="0"/>
              </a:rPr>
              <a:t>)</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B7950F-3F32-4CC7-87F5-B2A5DE695FF0}"/>
              </a:ext>
            </a:extLst>
          </p:cNvPr>
          <p:cNvSpPr>
            <a:spLocks noGrp="1"/>
          </p:cNvSpPr>
          <p:nvPr>
            <p:ph idx="1"/>
          </p:nvPr>
        </p:nvSpPr>
        <p:spPr/>
        <p:txBody>
          <a:bodyPr/>
          <a:lstStyle/>
          <a:p>
            <a:pPr algn="just"/>
            <a:r>
              <a:rPr lang="en-GB" altLang="en-US" b="1" dirty="0">
                <a:latin typeface="Times New Roman" panose="02020603050405020304" pitchFamily="18" charset="0"/>
                <a:cs typeface="Times New Roman" panose="02020603050405020304" pitchFamily="18" charset="0"/>
              </a:rPr>
              <a:t>Spokesperson </a:t>
            </a:r>
            <a:r>
              <a:rPr lang="en-GB" altLang="en-US" dirty="0"/>
              <a:t>– </a:t>
            </a:r>
            <a:r>
              <a:rPr lang="en-GB" altLang="en-US" sz="2800" dirty="0">
                <a:latin typeface="Times New Roman" panose="02020603050405020304" pitchFamily="18" charset="0"/>
                <a:cs typeface="Times New Roman" panose="02020603050405020304" pitchFamily="18" charset="0"/>
              </a:rPr>
              <a:t>formal authority to transmit information to people outside the organisation – board of directors, suppliers, customers, government departments, press. </a:t>
            </a:r>
          </a:p>
          <a:p>
            <a:endParaRPr lang="en-GB" dirty="0"/>
          </a:p>
        </p:txBody>
      </p:sp>
    </p:spTree>
    <p:extLst>
      <p:ext uri="{BB962C8B-B14F-4D97-AF65-F5344CB8AC3E}">
        <p14:creationId xmlns:p14="http://schemas.microsoft.com/office/powerpoint/2010/main" val="3871560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EF4DD-164A-4EF7-89AA-8A99DF43F2AD}"/>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Decisional roles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B42BB3B-2D27-44FE-AE1A-7E31C2BF0060}"/>
              </a:ext>
            </a:extLst>
          </p:cNvPr>
          <p:cNvSpPr>
            <a:spLocks noGrp="1"/>
          </p:cNvSpPr>
          <p:nvPr>
            <p:ph idx="1"/>
          </p:nvPr>
        </p:nvSpPr>
        <p:spPr/>
        <p:txBody>
          <a:bodyPr/>
          <a:lstStyle/>
          <a:p>
            <a:pPr>
              <a:lnSpc>
                <a:spcPct val="150000"/>
              </a:lnSpc>
            </a:pPr>
            <a:r>
              <a:rPr lang="en-GB" altLang="en-US" sz="2800" b="1" dirty="0">
                <a:latin typeface="Times New Roman" panose="02020603050405020304" pitchFamily="18" charset="0"/>
                <a:cs typeface="Times New Roman" panose="02020603050405020304" pitchFamily="18" charset="0"/>
              </a:rPr>
              <a:t>Entrepreneurial – </a:t>
            </a:r>
            <a:r>
              <a:rPr lang="en-GB" altLang="en-US" sz="2800" dirty="0">
                <a:latin typeface="Times New Roman" panose="02020603050405020304" pitchFamily="18" charset="0"/>
                <a:cs typeface="Times New Roman" panose="02020603050405020304" pitchFamily="18" charset="0"/>
              </a:rPr>
              <a:t>initiate and plan change through exploiting opportunities or solving problems.</a:t>
            </a:r>
          </a:p>
          <a:p>
            <a:pPr>
              <a:lnSpc>
                <a:spcPct val="150000"/>
              </a:lnSpc>
            </a:pPr>
            <a:r>
              <a:rPr lang="en-GB" altLang="en-US" sz="2800" b="1" dirty="0">
                <a:latin typeface="Times New Roman" panose="02020603050405020304" pitchFamily="18" charset="0"/>
                <a:cs typeface="Times New Roman" panose="02020603050405020304" pitchFamily="18" charset="0"/>
              </a:rPr>
              <a:t>Disturbance handler – </a:t>
            </a:r>
            <a:r>
              <a:rPr lang="en-GB" altLang="en-US" sz="2800" dirty="0">
                <a:latin typeface="Times New Roman" panose="02020603050405020304" pitchFamily="18" charset="0"/>
                <a:cs typeface="Times New Roman" panose="02020603050405020304" pitchFamily="18" charset="0"/>
              </a:rPr>
              <a:t>reacting to involuntary situations and unpredictable events. Manager must take action to rectify the situation </a:t>
            </a:r>
          </a:p>
          <a:p>
            <a:endParaRPr lang="en-GB" dirty="0"/>
          </a:p>
        </p:txBody>
      </p:sp>
    </p:spTree>
    <p:extLst>
      <p:ext uri="{BB962C8B-B14F-4D97-AF65-F5344CB8AC3E}">
        <p14:creationId xmlns:p14="http://schemas.microsoft.com/office/powerpoint/2010/main" val="37996179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20545-56D1-48AA-8420-DFE2A5AF6E68}"/>
              </a:ext>
            </a:extLst>
          </p:cNvPr>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Decisional roles (</a:t>
            </a:r>
            <a:r>
              <a:rPr lang="en-GB" altLang="en-US" b="1" dirty="0" err="1">
                <a:latin typeface="Times New Roman" panose="02020603050405020304" pitchFamily="18" charset="0"/>
                <a:cs typeface="Times New Roman" panose="02020603050405020304" pitchFamily="18" charset="0"/>
              </a:rPr>
              <a:t>cont</a:t>
            </a:r>
            <a:r>
              <a:rPr lang="en-GB" altLang="en-US" b="1"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ECF2041-0B1A-463C-AC98-DD8DF1C13DC6}"/>
              </a:ext>
            </a:extLst>
          </p:cNvPr>
          <p:cNvSpPr>
            <a:spLocks noGrp="1"/>
          </p:cNvSpPr>
          <p:nvPr>
            <p:ph idx="1"/>
          </p:nvPr>
        </p:nvSpPr>
        <p:spPr/>
        <p:txBody>
          <a:bodyPr>
            <a:normAutofit/>
          </a:bodyPr>
          <a:lstStyle/>
          <a:p>
            <a:pPr algn="just">
              <a:lnSpc>
                <a:spcPct val="90000"/>
              </a:lnSpc>
            </a:pPr>
            <a:r>
              <a:rPr lang="en-GB" altLang="en-US" sz="2800" b="1" dirty="0">
                <a:latin typeface="Times New Roman" panose="02020603050405020304" pitchFamily="18" charset="0"/>
                <a:cs typeface="Times New Roman" panose="02020603050405020304" pitchFamily="18" charset="0"/>
              </a:rPr>
              <a:t>Resource Allocator – </a:t>
            </a:r>
            <a:r>
              <a:rPr lang="en-GB" altLang="en-US" sz="2800" dirty="0">
                <a:latin typeface="Times New Roman" panose="02020603050405020304" pitchFamily="18" charset="0"/>
                <a:cs typeface="Times New Roman" panose="02020603050405020304" pitchFamily="18" charset="0"/>
              </a:rPr>
              <a:t>formal authority to decide where effort will be expended, making choices on the allocation of resources – money, time, materials, staff. Maintains control by authorising decisions before implementation</a:t>
            </a:r>
          </a:p>
          <a:p>
            <a:pPr algn="just">
              <a:lnSpc>
                <a:spcPct val="90000"/>
              </a:lnSpc>
            </a:pPr>
            <a:endParaRPr lang="en-GB" altLang="en-US" sz="2800" dirty="0">
              <a:latin typeface="Times New Roman" panose="02020603050405020304" pitchFamily="18" charset="0"/>
              <a:cs typeface="Times New Roman" panose="02020603050405020304" pitchFamily="18" charset="0"/>
            </a:endParaRPr>
          </a:p>
          <a:p>
            <a:pPr algn="just">
              <a:lnSpc>
                <a:spcPct val="90000"/>
              </a:lnSpc>
            </a:pPr>
            <a:r>
              <a:rPr lang="en-GB" altLang="en-US" sz="2800" b="1" dirty="0">
                <a:latin typeface="Times New Roman" panose="02020603050405020304" pitchFamily="18" charset="0"/>
                <a:cs typeface="Times New Roman" panose="02020603050405020304" pitchFamily="18" charset="0"/>
              </a:rPr>
              <a:t>Negotiator – </a:t>
            </a:r>
            <a:r>
              <a:rPr lang="en-GB" altLang="en-US" sz="2800" dirty="0">
                <a:latin typeface="Times New Roman" panose="02020603050405020304" pitchFamily="18" charset="0"/>
                <a:cs typeface="Times New Roman" panose="02020603050405020304" pitchFamily="18" charset="0"/>
              </a:rPr>
              <a:t>participation in negotiating activity with individuals or organisations – trade unions, suppliers, customers.</a:t>
            </a:r>
          </a:p>
          <a:p>
            <a:endParaRPr lang="en-GB" dirty="0"/>
          </a:p>
        </p:txBody>
      </p:sp>
    </p:spTree>
    <p:extLst>
      <p:ext uri="{BB962C8B-B14F-4D97-AF65-F5344CB8AC3E}">
        <p14:creationId xmlns:p14="http://schemas.microsoft.com/office/powerpoint/2010/main" val="2403000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39D99-9069-4786-B0A5-FAE2404CE4B8}"/>
              </a:ext>
            </a:extLst>
          </p:cNvPr>
          <p:cNvSpPr>
            <a:spLocks noGrp="1"/>
          </p:cNvSpPr>
          <p:nvPr>
            <p:ph type="title"/>
          </p:nvPr>
        </p:nvSpPr>
        <p:spPr>
          <a:xfrm>
            <a:off x="457200" y="274638"/>
            <a:ext cx="8229600" cy="1143000"/>
          </a:xfrm>
        </p:spPr>
        <p:txBody>
          <a:bodyPr anchor="ctr">
            <a:normAutofit/>
          </a:bodyPr>
          <a:lstStyle/>
          <a:p>
            <a:r>
              <a:rPr lang="en-GB" b="1" dirty="0">
                <a:latin typeface="Times New Roman" panose="02020603050405020304" pitchFamily="18" charset="0"/>
                <a:cs typeface="Times New Roman" panose="02020603050405020304" pitchFamily="18" charset="0"/>
              </a:rPr>
              <a:t>Class activity</a:t>
            </a:r>
          </a:p>
        </p:txBody>
      </p:sp>
      <p:sp>
        <p:nvSpPr>
          <p:cNvPr id="3" name="Content Placeholder 2">
            <a:extLst>
              <a:ext uri="{FF2B5EF4-FFF2-40B4-BE49-F238E27FC236}">
                <a16:creationId xmlns:a16="http://schemas.microsoft.com/office/drawing/2014/main" id="{395C0DC7-10BD-44EB-B16C-AB7DE97F8A9E}"/>
              </a:ext>
            </a:extLst>
          </p:cNvPr>
          <p:cNvSpPr>
            <a:spLocks noGrp="1"/>
          </p:cNvSpPr>
          <p:nvPr>
            <p:ph sz="half" idx="1"/>
          </p:nvPr>
        </p:nvSpPr>
        <p:spPr>
          <a:xfrm>
            <a:off x="457200" y="1600201"/>
            <a:ext cx="4038600" cy="3989040"/>
          </a:xfrm>
        </p:spPr>
        <p:txBody>
          <a:bodyPr>
            <a:normAutofit/>
          </a:bodyPr>
          <a:lstStyle/>
          <a:p>
            <a:pPr marL="0" indent="0" algn="just">
              <a:lnSpc>
                <a:spcPct val="90000"/>
              </a:lnSpc>
              <a:buNone/>
            </a:pPr>
            <a:r>
              <a:rPr lang="en-GB" sz="2000" dirty="0">
                <a:latin typeface="Times New Roman" panose="02020603050405020304" pitchFamily="18" charset="0"/>
                <a:cs typeface="Times New Roman" panose="02020603050405020304" pitchFamily="18" charset="0"/>
              </a:rPr>
              <a:t>Can you consider a time when you, or your manager, used the following leadership and management style; </a:t>
            </a:r>
          </a:p>
          <a:p>
            <a:pPr marL="0" indent="0" algn="just">
              <a:lnSpc>
                <a:spcPct val="90000"/>
              </a:lnSpc>
              <a:buNone/>
            </a:pPr>
            <a:endParaRPr lang="en-GB" sz="2000" dirty="0">
              <a:latin typeface="Times New Roman" panose="02020603050405020304" pitchFamily="18" charset="0"/>
              <a:cs typeface="Times New Roman" panose="02020603050405020304" pitchFamily="18" charset="0"/>
            </a:endParaRPr>
          </a:p>
          <a:p>
            <a:pPr>
              <a:lnSpc>
                <a:spcPct val="150000"/>
              </a:lnSpc>
            </a:pP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Authoritarian (autocratic)</a:t>
            </a:r>
          </a:p>
          <a:p>
            <a:pPr>
              <a:lnSpc>
                <a:spcPct val="150000"/>
              </a:lnSpc>
            </a:pPr>
            <a:r>
              <a:rPr lang="en-GB" sz="2000" i="1" dirty="0">
                <a:latin typeface="Times New Roman" panose="02020603050405020304" pitchFamily="18" charset="0"/>
                <a:cs typeface="Times New Roman" panose="02020603050405020304" pitchFamily="18" charset="0"/>
              </a:rPr>
              <a:t>Participative (democratic) </a:t>
            </a:r>
          </a:p>
          <a:p>
            <a:pPr>
              <a:lnSpc>
                <a:spcPct val="150000"/>
              </a:lnSpc>
            </a:pPr>
            <a:r>
              <a:rPr lang="en-GB" sz="2000" i="1" dirty="0">
                <a:latin typeface="Times New Roman" panose="02020603050405020304" pitchFamily="18" charset="0"/>
                <a:cs typeface="Times New Roman" panose="02020603050405020304" pitchFamily="18" charset="0"/>
              </a:rPr>
              <a:t> Delegative (free reign) style of leadership</a:t>
            </a:r>
          </a:p>
          <a:p>
            <a:pPr marL="0" indent="0">
              <a:lnSpc>
                <a:spcPct val="150000"/>
              </a:lnSpc>
              <a:buNone/>
            </a:pPr>
            <a:r>
              <a:rPr lang="en-GB" sz="2000" b="1" i="1" dirty="0">
                <a:latin typeface="Times New Roman" panose="02020603050405020304" pitchFamily="18" charset="0"/>
                <a:cs typeface="Times New Roman" panose="02020603050405020304" pitchFamily="18" charset="0"/>
              </a:rPr>
              <a:t>And Why?</a:t>
            </a:r>
          </a:p>
          <a:p>
            <a:pPr>
              <a:lnSpc>
                <a:spcPct val="90000"/>
              </a:lnSpc>
            </a:pPr>
            <a:endParaRPr lang="en-GB" sz="2400" b="1" dirty="0"/>
          </a:p>
          <a:p>
            <a:pPr>
              <a:lnSpc>
                <a:spcPct val="90000"/>
              </a:lnSpc>
            </a:pPr>
            <a:endParaRPr lang="en-GB" sz="2400" b="1" dirty="0"/>
          </a:p>
          <a:p>
            <a:pPr>
              <a:lnSpc>
                <a:spcPct val="90000"/>
              </a:lnSpc>
            </a:pPr>
            <a:endParaRPr lang="en-GB" sz="2400" dirty="0"/>
          </a:p>
        </p:txBody>
      </p:sp>
      <p:pic>
        <p:nvPicPr>
          <p:cNvPr id="5" name="Picture 4" descr="A picture containing toy, small, doll, sitting&#10;&#10;Description automatically generated">
            <a:extLst>
              <a:ext uri="{FF2B5EF4-FFF2-40B4-BE49-F238E27FC236}">
                <a16:creationId xmlns:a16="http://schemas.microsoft.com/office/drawing/2014/main" id="{AFFC1805-6DBC-4137-BDE8-327B49067A57}"/>
              </a:ext>
            </a:extLst>
          </p:cNvPr>
          <p:cNvPicPr>
            <a:picLocks noChangeAspect="1"/>
          </p:cNvPicPr>
          <p:nvPr/>
        </p:nvPicPr>
        <p:blipFill rotWithShape="1">
          <a:blip r:embed="rId2">
            <a:extLst>
              <a:ext uri="{28A0092B-C50C-407E-A947-70E740481C1C}">
                <a14:useLocalDpi xmlns:a14="http://schemas.microsoft.com/office/drawing/2010/main" val="0"/>
              </a:ext>
            </a:extLst>
          </a:blip>
          <a:srcRect l="12053" r="37326" b="-1"/>
          <a:stretch/>
        </p:blipFill>
        <p:spPr>
          <a:xfrm>
            <a:off x="4932040" y="1600201"/>
            <a:ext cx="3754760" cy="3989040"/>
          </a:xfrm>
          <a:prstGeom prst="rect">
            <a:avLst/>
          </a:prstGeom>
          <a:noFill/>
        </p:spPr>
      </p:pic>
    </p:spTree>
    <p:extLst>
      <p:ext uri="{BB962C8B-B14F-4D97-AF65-F5344CB8AC3E}">
        <p14:creationId xmlns:p14="http://schemas.microsoft.com/office/powerpoint/2010/main" val="2841956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30226-DBB5-4236-96E9-BA3CE33F1375}"/>
              </a:ext>
            </a:extLst>
          </p:cNvPr>
          <p:cNvSpPr>
            <a:spLocks noGrp="1"/>
          </p:cNvSpPr>
          <p:nvPr>
            <p:ph type="title"/>
          </p:nvPr>
        </p:nvSpPr>
        <p:spPr>
          <a:xfrm>
            <a:off x="457200" y="274638"/>
            <a:ext cx="8229600" cy="1143000"/>
          </a:xfrm>
        </p:spPr>
        <p:txBody>
          <a:bodyPr anchor="ctr">
            <a:normAutofit/>
          </a:bodyPr>
          <a:lstStyle/>
          <a:p>
            <a:r>
              <a:rPr lang="en-GB" sz="3200" b="1" dirty="0">
                <a:latin typeface="Times New Roman" panose="02020603050405020304" pitchFamily="18" charset="0"/>
                <a:cs typeface="Times New Roman" panose="02020603050405020304" pitchFamily="18" charset="0"/>
              </a:rPr>
              <a:t>Class activity (</a:t>
            </a:r>
            <a:r>
              <a:rPr lang="en-GB" sz="3200" b="1" dirty="0" err="1">
                <a:latin typeface="Times New Roman" panose="02020603050405020304" pitchFamily="18" charset="0"/>
                <a:cs typeface="Times New Roman" panose="02020603050405020304" pitchFamily="18" charset="0"/>
              </a:rPr>
              <a:t>Cont</a:t>
            </a:r>
            <a:r>
              <a:rPr lang="en-GB" sz="3200" b="1"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C3D4D4F0-9734-4606-92BD-581140ABC35C}"/>
              </a:ext>
            </a:extLst>
          </p:cNvPr>
          <p:cNvSpPr>
            <a:spLocks noGrp="1"/>
          </p:cNvSpPr>
          <p:nvPr>
            <p:ph sz="half" idx="1"/>
          </p:nvPr>
        </p:nvSpPr>
        <p:spPr>
          <a:xfrm>
            <a:off x="457200" y="1600201"/>
            <a:ext cx="4038600" cy="3989040"/>
          </a:xfrm>
        </p:spPr>
        <p:txBody>
          <a:bodyPr>
            <a:normAutofit/>
          </a:bodyPr>
          <a:lstStyle/>
          <a:p>
            <a:r>
              <a:rPr lang="en-GB" sz="2400" dirty="0">
                <a:latin typeface="Times New Roman" panose="02020603050405020304" pitchFamily="18" charset="0"/>
                <a:cs typeface="Times New Roman" panose="02020603050405020304" pitchFamily="18" charset="0"/>
              </a:rPr>
              <a:t>Was it  effective?</a:t>
            </a:r>
          </a:p>
          <a:p>
            <a:r>
              <a:rPr lang="en-GB" sz="2400" dirty="0">
                <a:latin typeface="Times New Roman" panose="02020603050405020304" pitchFamily="18" charset="0"/>
                <a:cs typeface="Times New Roman" panose="02020603050405020304" pitchFamily="18" charset="0"/>
              </a:rPr>
              <a:t>Would a different leadership or  management  style have worked better?</a:t>
            </a:r>
          </a:p>
        </p:txBody>
      </p:sp>
      <p:pic>
        <p:nvPicPr>
          <p:cNvPr id="4" name="Picture 3" descr="A picture containing toy, small, doll, sitting&#10;&#10;Description automatically generated">
            <a:extLst>
              <a:ext uri="{FF2B5EF4-FFF2-40B4-BE49-F238E27FC236}">
                <a16:creationId xmlns:a16="http://schemas.microsoft.com/office/drawing/2014/main" id="{D5F28EB0-465A-4435-AE23-1A84374A77BA}"/>
              </a:ext>
            </a:extLst>
          </p:cNvPr>
          <p:cNvPicPr>
            <a:picLocks noChangeAspect="1"/>
          </p:cNvPicPr>
          <p:nvPr/>
        </p:nvPicPr>
        <p:blipFill rotWithShape="1">
          <a:blip r:embed="rId2">
            <a:extLst>
              <a:ext uri="{28A0092B-C50C-407E-A947-70E740481C1C}">
                <a14:useLocalDpi xmlns:a14="http://schemas.microsoft.com/office/drawing/2010/main" val="0"/>
              </a:ext>
            </a:extLst>
          </a:blip>
          <a:srcRect l="12053" r="37326" b="-1"/>
          <a:stretch/>
        </p:blipFill>
        <p:spPr>
          <a:xfrm>
            <a:off x="4648200" y="1600201"/>
            <a:ext cx="4038600" cy="3989040"/>
          </a:xfrm>
          <a:prstGeom prst="rect">
            <a:avLst/>
          </a:prstGeom>
          <a:noFill/>
        </p:spPr>
      </p:pic>
    </p:spTree>
    <p:extLst>
      <p:ext uri="{BB962C8B-B14F-4D97-AF65-F5344CB8AC3E}">
        <p14:creationId xmlns:p14="http://schemas.microsoft.com/office/powerpoint/2010/main" val="2892579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38C5E-2A18-4A54-83F7-9AED6F07139C}"/>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Why organisations need managers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F60EBC-C34C-42D2-B2C9-7FFC14FBF71E}"/>
              </a:ext>
            </a:extLst>
          </p:cNvPr>
          <p:cNvSpPr>
            <a:spLocks noGrp="1"/>
          </p:cNvSpPr>
          <p:nvPr>
            <p:ph idx="1"/>
          </p:nvPr>
        </p:nvSpPr>
        <p:spPr/>
        <p:txBody>
          <a:bodyPr>
            <a:normAutofit fontScale="77500" lnSpcReduction="20000"/>
          </a:bodyPr>
          <a:lstStyle/>
          <a:p>
            <a:pPr algn="just">
              <a:lnSpc>
                <a:spcPct val="120000"/>
              </a:lnSpc>
              <a:buNone/>
            </a:pPr>
            <a:r>
              <a:rPr lang="en-GB" altLang="en-US" sz="2800" dirty="0">
                <a:latin typeface="Times New Roman" panose="02020603050405020304" pitchFamily="18" charset="0"/>
                <a:cs typeface="Times New Roman" panose="02020603050405020304" pitchFamily="18" charset="0"/>
              </a:rPr>
              <a:t>Mintzberg identified six purposes of the manager:</a:t>
            </a:r>
          </a:p>
          <a:p>
            <a:pPr lvl="1" algn="just">
              <a:lnSpc>
                <a:spcPct val="120000"/>
              </a:lnSpc>
            </a:pPr>
            <a:r>
              <a:rPr lang="en-GB" altLang="en-US" dirty="0">
                <a:latin typeface="Times New Roman" panose="02020603050405020304" pitchFamily="18" charset="0"/>
                <a:cs typeface="Times New Roman" panose="02020603050405020304" pitchFamily="18" charset="0"/>
              </a:rPr>
              <a:t>To ensure the organisation serves its basic purpose.</a:t>
            </a:r>
          </a:p>
          <a:p>
            <a:pPr lvl="1" algn="just">
              <a:lnSpc>
                <a:spcPct val="120000"/>
              </a:lnSpc>
            </a:pPr>
            <a:r>
              <a:rPr lang="en-GB" altLang="en-US" dirty="0">
                <a:latin typeface="Times New Roman" panose="02020603050405020304" pitchFamily="18" charset="0"/>
                <a:cs typeface="Times New Roman" panose="02020603050405020304" pitchFamily="18" charset="0"/>
              </a:rPr>
              <a:t>To design and maintain the stability of operations.</a:t>
            </a:r>
          </a:p>
          <a:p>
            <a:pPr lvl="1" algn="just">
              <a:lnSpc>
                <a:spcPct val="120000"/>
              </a:lnSpc>
            </a:pPr>
            <a:r>
              <a:rPr lang="en-GB" altLang="en-US" dirty="0">
                <a:latin typeface="Times New Roman" panose="02020603050405020304" pitchFamily="18" charset="0"/>
                <a:cs typeface="Times New Roman" panose="02020603050405020304" pitchFamily="18" charset="0"/>
              </a:rPr>
              <a:t>To take charge of strategy-making and adaptation to changing environment.</a:t>
            </a:r>
          </a:p>
          <a:p>
            <a:pPr lvl="1" algn="just">
              <a:lnSpc>
                <a:spcPct val="120000"/>
              </a:lnSpc>
            </a:pPr>
            <a:r>
              <a:rPr lang="en-GB" altLang="en-US" dirty="0">
                <a:latin typeface="Times New Roman" panose="02020603050405020304" pitchFamily="18" charset="0"/>
                <a:cs typeface="Times New Roman" panose="02020603050405020304" pitchFamily="18" charset="0"/>
              </a:rPr>
              <a:t>To ensure the organisation serves the ends of those who control it.</a:t>
            </a:r>
          </a:p>
          <a:p>
            <a:pPr lvl="1" algn="just">
              <a:lnSpc>
                <a:spcPct val="120000"/>
              </a:lnSpc>
            </a:pPr>
            <a:r>
              <a:rPr lang="en-GB" altLang="en-US" dirty="0">
                <a:latin typeface="Times New Roman" panose="02020603050405020304" pitchFamily="18" charset="0"/>
                <a:cs typeface="Times New Roman" panose="02020603050405020304" pitchFamily="18" charset="0"/>
              </a:rPr>
              <a:t>To be the key informational link between the organisation and the environment.</a:t>
            </a:r>
          </a:p>
          <a:p>
            <a:pPr lvl="1" algn="just">
              <a:lnSpc>
                <a:spcPct val="120000"/>
              </a:lnSpc>
            </a:pPr>
            <a:r>
              <a:rPr lang="en-GB" altLang="en-US" dirty="0">
                <a:latin typeface="Times New Roman" panose="02020603050405020304" pitchFamily="18" charset="0"/>
                <a:cs typeface="Times New Roman" panose="02020603050405020304" pitchFamily="18" charset="0"/>
              </a:rPr>
              <a:t>As formal authority to operate the organisation’s status system.</a:t>
            </a:r>
          </a:p>
          <a:p>
            <a:endParaRPr lang="en-GB" dirty="0"/>
          </a:p>
        </p:txBody>
      </p:sp>
    </p:spTree>
    <p:extLst>
      <p:ext uri="{BB962C8B-B14F-4D97-AF65-F5344CB8AC3E}">
        <p14:creationId xmlns:p14="http://schemas.microsoft.com/office/powerpoint/2010/main" val="17025176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C771E-1326-40C1-AFBB-096BD8303EE0}"/>
              </a:ext>
            </a:extLst>
          </p:cNvPr>
          <p:cNvSpPr>
            <a:spLocks noGrp="1"/>
          </p:cNvSpPr>
          <p:nvPr>
            <p:ph type="title"/>
          </p:nvPr>
        </p:nvSpPr>
        <p:spPr/>
        <p:txBody>
          <a:bodyPr>
            <a:noAutofit/>
          </a:bodyPr>
          <a:lstStyle/>
          <a:p>
            <a:r>
              <a:rPr lang="en-GB" altLang="en-US" sz="2800" dirty="0">
                <a:latin typeface="Times New Roman" panose="02020603050405020304" pitchFamily="18" charset="0"/>
                <a:cs typeface="Times New Roman" panose="02020603050405020304" pitchFamily="18" charset="0"/>
              </a:rPr>
              <a:t>               </a:t>
            </a:r>
            <a:r>
              <a:rPr lang="en-GB" altLang="en-US" sz="3200" b="1" dirty="0">
                <a:latin typeface="Times New Roman" panose="02020603050405020304" pitchFamily="18" charset="0"/>
                <a:cs typeface="Times New Roman" panose="02020603050405020304" pitchFamily="18" charset="0"/>
              </a:rPr>
              <a:t>Attributes and qualities of a manager</a:t>
            </a:r>
            <a:endParaRPr lang="en-GB"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7370F7-DF21-44C9-BD5F-68E3163973EC}"/>
              </a:ext>
            </a:extLst>
          </p:cNvPr>
          <p:cNvSpPr>
            <a:spLocks noGrp="1"/>
          </p:cNvSpPr>
          <p:nvPr>
            <p:ph idx="1"/>
          </p:nvPr>
        </p:nvSpPr>
        <p:spPr/>
        <p:txBody>
          <a:bodyPr/>
          <a:lstStyle/>
          <a:p>
            <a:r>
              <a:rPr lang="en-GB" altLang="en-US" sz="2400" b="1" dirty="0">
                <a:latin typeface="Times New Roman" panose="02020603050405020304" pitchFamily="18" charset="0"/>
                <a:cs typeface="Times New Roman" panose="02020603050405020304" pitchFamily="18" charset="0"/>
              </a:rPr>
              <a:t>Technical competence</a:t>
            </a:r>
          </a:p>
          <a:p>
            <a:pPr lvl="1"/>
            <a:r>
              <a:rPr lang="en-GB" altLang="en-US" sz="2400" dirty="0">
                <a:latin typeface="Times New Roman" panose="02020603050405020304" pitchFamily="18" charset="0"/>
                <a:cs typeface="Times New Roman" panose="02020603050405020304" pitchFamily="18" charset="0"/>
              </a:rPr>
              <a:t>The application of knowledge to tasks</a:t>
            </a:r>
          </a:p>
          <a:p>
            <a:r>
              <a:rPr lang="en-GB" altLang="en-US" sz="2400" b="1" dirty="0">
                <a:latin typeface="Times New Roman" panose="02020603050405020304" pitchFamily="18" charset="0"/>
                <a:cs typeface="Times New Roman" panose="02020603050405020304" pitchFamily="18" charset="0"/>
              </a:rPr>
              <a:t>Social and human skills</a:t>
            </a:r>
          </a:p>
          <a:p>
            <a:pPr lvl="1"/>
            <a:r>
              <a:rPr lang="en-GB" altLang="en-US" sz="2400" dirty="0">
                <a:latin typeface="Times New Roman" panose="02020603050405020304" pitchFamily="18" charset="0"/>
                <a:cs typeface="Times New Roman" panose="02020603050405020304" pitchFamily="18" charset="0"/>
              </a:rPr>
              <a:t>Interpersonal relationships and judgement</a:t>
            </a:r>
          </a:p>
          <a:p>
            <a:r>
              <a:rPr lang="en-GB" altLang="en-US" sz="2400" b="1" dirty="0">
                <a:latin typeface="Times New Roman" panose="02020603050405020304" pitchFamily="18" charset="0"/>
                <a:cs typeface="Times New Roman" panose="02020603050405020304" pitchFamily="18" charset="0"/>
              </a:rPr>
              <a:t>Conceptual ability</a:t>
            </a:r>
          </a:p>
          <a:p>
            <a:pPr lvl="1"/>
            <a:r>
              <a:rPr lang="en-GB" altLang="en-US" sz="2400" dirty="0">
                <a:latin typeface="Times New Roman" panose="02020603050405020304" pitchFamily="18" charset="0"/>
                <a:cs typeface="Times New Roman" panose="02020603050405020304" pitchFamily="18" charset="0"/>
              </a:rPr>
              <a:t>Understanding the complexities of the organisation as a whole and its environment</a:t>
            </a:r>
          </a:p>
          <a:p>
            <a:endParaRPr lang="en-GB" dirty="0"/>
          </a:p>
        </p:txBody>
      </p:sp>
    </p:spTree>
    <p:extLst>
      <p:ext uri="{BB962C8B-B14F-4D97-AF65-F5344CB8AC3E}">
        <p14:creationId xmlns:p14="http://schemas.microsoft.com/office/powerpoint/2010/main" val="37119163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DC020-CA1C-41D5-8CB4-C136F7BAFDE2}"/>
              </a:ext>
            </a:extLst>
          </p:cNvPr>
          <p:cNvSpPr>
            <a:spLocks noGrp="1"/>
          </p:cNvSpPr>
          <p:nvPr>
            <p:ph type="title"/>
          </p:nvPr>
        </p:nvSpPr>
        <p:spPr>
          <a:xfrm>
            <a:off x="457200" y="274638"/>
            <a:ext cx="8229600" cy="1143000"/>
          </a:xfrm>
        </p:spPr>
        <p:txBody>
          <a:bodyPr anchor="ctr">
            <a:normAutofit/>
          </a:bodyPr>
          <a:lstStyle/>
          <a:p>
            <a:r>
              <a:rPr lang="en-GB" altLang="en-US" sz="4000" b="1" dirty="0">
                <a:latin typeface="Times New Roman" panose="02020603050405020304" pitchFamily="18" charset="0"/>
                <a:cs typeface="Times New Roman" panose="02020603050405020304" pitchFamily="18" charset="0"/>
              </a:rPr>
              <a:t>Managerial ability</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2F1302-7F1A-40A3-9993-AE0D2B8B520C}"/>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altLang="en-US" sz="2400" dirty="0"/>
              <a:t> </a:t>
            </a:r>
          </a:p>
          <a:p>
            <a:pPr>
              <a:lnSpc>
                <a:spcPct val="150000"/>
              </a:lnSpc>
            </a:pPr>
            <a:r>
              <a:rPr lang="en-GB" altLang="en-US" sz="2000" dirty="0">
                <a:latin typeface="Times New Roman" panose="02020603050405020304" pitchFamily="18" charset="0"/>
                <a:cs typeface="Times New Roman" panose="02020603050405020304" pitchFamily="18" charset="0"/>
              </a:rPr>
              <a:t>Leadership</a:t>
            </a:r>
          </a:p>
          <a:p>
            <a:pPr>
              <a:lnSpc>
                <a:spcPct val="150000"/>
              </a:lnSpc>
            </a:pPr>
            <a:r>
              <a:rPr lang="en-GB" altLang="en-US" sz="2000" dirty="0">
                <a:latin typeface="Times New Roman" panose="02020603050405020304" pitchFamily="18" charset="0"/>
                <a:cs typeface="Times New Roman" panose="02020603050405020304" pitchFamily="18" charset="0"/>
              </a:rPr>
              <a:t> Oral communication and presentation skills</a:t>
            </a:r>
          </a:p>
          <a:p>
            <a:pPr>
              <a:lnSpc>
                <a:spcPct val="150000"/>
              </a:lnSpc>
            </a:pPr>
            <a:r>
              <a:rPr lang="en-GB" altLang="en-US" sz="2000" dirty="0">
                <a:latin typeface="Times New Roman" panose="02020603050405020304" pitchFamily="18" charset="0"/>
                <a:cs typeface="Times New Roman" panose="02020603050405020304" pitchFamily="18" charset="0"/>
              </a:rPr>
              <a:t> Written communication</a:t>
            </a:r>
          </a:p>
          <a:p>
            <a:pPr>
              <a:lnSpc>
                <a:spcPct val="150000"/>
              </a:lnSpc>
            </a:pPr>
            <a:r>
              <a:rPr lang="en-GB" altLang="en-US" sz="2000" dirty="0">
                <a:latin typeface="Times New Roman" panose="02020603050405020304" pitchFamily="18" charset="0"/>
                <a:cs typeface="Times New Roman" panose="02020603050405020304" pitchFamily="18" charset="0"/>
              </a:rPr>
              <a:t> Planning and organising</a:t>
            </a:r>
          </a:p>
          <a:p>
            <a:pPr>
              <a:lnSpc>
                <a:spcPct val="150000"/>
              </a:lnSpc>
            </a:pPr>
            <a:r>
              <a:rPr lang="en-GB" altLang="en-US" sz="2000" dirty="0">
                <a:latin typeface="Times New Roman" panose="02020603050405020304" pitchFamily="18" charset="0"/>
                <a:cs typeface="Times New Roman" panose="02020603050405020304" pitchFamily="18" charset="0"/>
              </a:rPr>
              <a:t>Information gathering and problem analysis</a:t>
            </a:r>
          </a:p>
          <a:p>
            <a:pPr>
              <a:lnSpc>
                <a:spcPct val="90000"/>
              </a:lnSpc>
            </a:pPr>
            <a:endParaRPr lang="en-GB" sz="2400" dirty="0"/>
          </a:p>
        </p:txBody>
      </p:sp>
      <p:pic>
        <p:nvPicPr>
          <p:cNvPr id="5" name="Picture 4" descr="A picture containing drawing&#10;&#10;Description automatically generated">
            <a:extLst>
              <a:ext uri="{FF2B5EF4-FFF2-40B4-BE49-F238E27FC236}">
                <a16:creationId xmlns:a16="http://schemas.microsoft.com/office/drawing/2014/main" id="{F3493D30-BD9D-4EBA-9494-A70831FCF33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8200" y="2060052"/>
            <a:ext cx="4038600" cy="3385171"/>
          </a:xfrm>
          <a:prstGeom prst="rect">
            <a:avLst/>
          </a:prstGeom>
          <a:noFill/>
        </p:spPr>
      </p:pic>
    </p:spTree>
    <p:extLst>
      <p:ext uri="{BB962C8B-B14F-4D97-AF65-F5344CB8AC3E}">
        <p14:creationId xmlns:p14="http://schemas.microsoft.com/office/powerpoint/2010/main" val="23818661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42148-353B-4520-8AE5-F13CFB5CFD08}"/>
              </a:ext>
            </a:extLst>
          </p:cNvPr>
          <p:cNvSpPr>
            <a:spLocks noGrp="1"/>
          </p:cNvSpPr>
          <p:nvPr>
            <p:ph type="title"/>
          </p:nvPr>
        </p:nvSpPr>
        <p:spPr>
          <a:xfrm>
            <a:off x="457200" y="274638"/>
            <a:ext cx="8229600" cy="1143000"/>
          </a:xfrm>
        </p:spPr>
        <p:txBody>
          <a:bodyPr anchor="ctr">
            <a:normAutofit/>
          </a:bodyPr>
          <a:lstStyle/>
          <a:p>
            <a:r>
              <a:rPr lang="en-GB" altLang="en-US" sz="4000" b="1" dirty="0">
                <a:latin typeface="Times New Roman" panose="02020603050405020304" pitchFamily="18" charset="0"/>
                <a:cs typeface="Times New Roman" panose="02020603050405020304" pitchFamily="18" charset="0"/>
              </a:rPr>
              <a:t>Managerial ability</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B1E7183-C145-4AF0-B234-B27E034BDFD8}"/>
              </a:ext>
            </a:extLst>
          </p:cNvPr>
          <p:cNvSpPr>
            <a:spLocks noGrp="1"/>
          </p:cNvSpPr>
          <p:nvPr>
            <p:ph sz="half" idx="1"/>
          </p:nvPr>
        </p:nvSpPr>
        <p:spPr>
          <a:xfrm>
            <a:off x="457200" y="1600201"/>
            <a:ext cx="4038600" cy="3989040"/>
          </a:xfrm>
        </p:spPr>
        <p:txBody>
          <a:bodyPr>
            <a:normAutofit/>
          </a:bodyPr>
          <a:lstStyle/>
          <a:p>
            <a:pPr algn="just"/>
            <a:r>
              <a:rPr lang="en-GB" altLang="en-US" sz="2000" dirty="0">
                <a:latin typeface="Times New Roman" panose="02020603050405020304" pitchFamily="18" charset="0"/>
                <a:cs typeface="Times New Roman" panose="02020603050405020304" pitchFamily="18" charset="0"/>
              </a:rPr>
              <a:t>Decision making</a:t>
            </a:r>
          </a:p>
          <a:p>
            <a:pPr marL="0" indent="0" algn="just">
              <a:buNone/>
            </a:pPr>
            <a:endParaRPr lang="en-GB" altLang="en-US" sz="2000" dirty="0">
              <a:latin typeface="Times New Roman" panose="02020603050405020304" pitchFamily="18" charset="0"/>
              <a:cs typeface="Times New Roman" panose="02020603050405020304" pitchFamily="18" charset="0"/>
            </a:endParaRPr>
          </a:p>
          <a:p>
            <a:pPr algn="just"/>
            <a:r>
              <a:rPr lang="en-GB" altLang="en-US" sz="2000" dirty="0">
                <a:latin typeface="Times New Roman" panose="02020603050405020304" pitchFamily="18" charset="0"/>
                <a:cs typeface="Times New Roman" panose="02020603050405020304" pitchFamily="18" charset="0"/>
              </a:rPr>
              <a:t>Delegation and control</a:t>
            </a:r>
          </a:p>
          <a:p>
            <a:pPr marL="0" indent="0" algn="just">
              <a:buNone/>
            </a:pPr>
            <a:endParaRPr lang="en-GB" altLang="en-US" sz="2000" dirty="0">
              <a:latin typeface="Times New Roman" panose="02020603050405020304" pitchFamily="18" charset="0"/>
              <a:cs typeface="Times New Roman" panose="02020603050405020304" pitchFamily="18" charset="0"/>
            </a:endParaRPr>
          </a:p>
          <a:p>
            <a:pPr algn="just"/>
            <a:r>
              <a:rPr lang="en-GB" altLang="en-US" sz="2000" dirty="0">
                <a:latin typeface="Times New Roman" panose="02020603050405020304" pitchFamily="18" charset="0"/>
                <a:cs typeface="Times New Roman" panose="02020603050405020304" pitchFamily="18" charset="0"/>
              </a:rPr>
              <a:t>Self objectivity (awareness of own strengths &amp; weaknesses/limitations)</a:t>
            </a:r>
          </a:p>
          <a:p>
            <a:pPr marL="0" indent="0" algn="just">
              <a:buNone/>
            </a:pPr>
            <a:endParaRPr lang="en-GB" altLang="en-US" sz="2000" dirty="0">
              <a:latin typeface="Times New Roman" panose="02020603050405020304" pitchFamily="18" charset="0"/>
              <a:cs typeface="Times New Roman" panose="02020603050405020304" pitchFamily="18" charset="0"/>
            </a:endParaRPr>
          </a:p>
          <a:p>
            <a:pPr algn="just"/>
            <a:r>
              <a:rPr lang="en-GB" altLang="en-US" sz="2000" dirty="0">
                <a:latin typeface="Times New Roman" panose="02020603050405020304" pitchFamily="18" charset="0"/>
                <a:cs typeface="Times New Roman" panose="02020603050405020304" pitchFamily="18" charset="0"/>
              </a:rPr>
              <a:t>A willingness and desire to lead others in new directions.</a:t>
            </a:r>
          </a:p>
          <a:p>
            <a:endParaRPr lang="en-GB" sz="2600" dirty="0"/>
          </a:p>
        </p:txBody>
      </p:sp>
      <p:pic>
        <p:nvPicPr>
          <p:cNvPr id="6" name="Content Placeholder 5" descr="A drawing of a cartoon character&#10;&#10;Description automatically generated">
            <a:extLst>
              <a:ext uri="{FF2B5EF4-FFF2-40B4-BE49-F238E27FC236}">
                <a16:creationId xmlns:a16="http://schemas.microsoft.com/office/drawing/2014/main" id="{80DC23EC-E060-4ED6-A01A-B380569D5FF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712" r="25833" b="1"/>
          <a:stretch/>
        </p:blipFill>
        <p:spPr>
          <a:xfrm>
            <a:off x="4648200" y="1600201"/>
            <a:ext cx="4038600" cy="3989040"/>
          </a:xfrm>
          <a:noFill/>
        </p:spPr>
      </p:pic>
    </p:spTree>
    <p:extLst>
      <p:ext uri="{BB962C8B-B14F-4D97-AF65-F5344CB8AC3E}">
        <p14:creationId xmlns:p14="http://schemas.microsoft.com/office/powerpoint/2010/main" val="31992588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8FF5-E1FD-44B7-B65A-E12ED53F81C2}"/>
              </a:ext>
            </a:extLst>
          </p:cNvPr>
          <p:cNvSpPr>
            <a:spLocks noGrp="1"/>
          </p:cNvSpPr>
          <p:nvPr>
            <p:ph type="title"/>
          </p:nvPr>
        </p:nvSpPr>
        <p:spPr/>
        <p:txBody>
          <a:bodyPr>
            <a:noAutofit/>
          </a:bodyPr>
          <a:lstStyle/>
          <a:p>
            <a:r>
              <a:rPr lang="en-GB" altLang="en-US" sz="3600" b="1" dirty="0">
                <a:latin typeface="Times New Roman" panose="02020603050405020304" pitchFamily="18" charset="0"/>
                <a:cs typeface="Times New Roman" panose="02020603050405020304" pitchFamily="18" charset="0"/>
              </a:rPr>
              <a:t>How do managers learn to become managers?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DFE3C5E-C817-4B3E-A0B1-C64213AEFA27}"/>
              </a:ext>
            </a:extLst>
          </p:cNvPr>
          <p:cNvSpPr>
            <a:spLocks noGrp="1"/>
          </p:cNvSpPr>
          <p:nvPr>
            <p:ph sz="half" idx="1"/>
          </p:nvPr>
        </p:nvSpPr>
        <p:spPr>
          <a:xfrm>
            <a:off x="457200" y="1988839"/>
            <a:ext cx="8229600" cy="3600401"/>
          </a:xfrm>
        </p:spPr>
        <p:txBody>
          <a:bodyPr>
            <a:normAutofit fontScale="92500" lnSpcReduction="10000"/>
          </a:bodyPr>
          <a:lstStyle/>
          <a:p>
            <a:pPr>
              <a:lnSpc>
                <a:spcPct val="150000"/>
              </a:lnSpc>
            </a:pPr>
            <a:r>
              <a:rPr lang="en-GB" altLang="en-US" sz="3200" dirty="0">
                <a:latin typeface="Times New Roman" panose="02020603050405020304" pitchFamily="18" charset="0"/>
                <a:cs typeface="Times New Roman" panose="02020603050405020304" pitchFamily="18" charset="0"/>
              </a:rPr>
              <a:t>According to the Honeywell Study (1985):</a:t>
            </a:r>
          </a:p>
          <a:p>
            <a:pPr>
              <a:lnSpc>
                <a:spcPct val="150000"/>
              </a:lnSpc>
            </a:pPr>
            <a:r>
              <a:rPr lang="en-GB" altLang="en-US" sz="3200" dirty="0">
                <a:latin typeface="Times New Roman" panose="02020603050405020304" pitchFamily="18" charset="0"/>
                <a:cs typeface="Times New Roman" panose="02020603050405020304" pitchFamily="18" charset="0"/>
              </a:rPr>
              <a:t>50 % of learning comes from job assignments (the school of hard knocks)</a:t>
            </a:r>
          </a:p>
          <a:p>
            <a:pPr>
              <a:lnSpc>
                <a:spcPct val="150000"/>
              </a:lnSpc>
            </a:pPr>
            <a:r>
              <a:rPr lang="en-GB" altLang="en-US" sz="3200" dirty="0">
                <a:latin typeface="Times New Roman" panose="02020603050405020304" pitchFamily="18" charset="0"/>
                <a:cs typeface="Times New Roman" panose="02020603050405020304" pitchFamily="18" charset="0"/>
              </a:rPr>
              <a:t>30% from relationships</a:t>
            </a:r>
          </a:p>
          <a:p>
            <a:pPr>
              <a:lnSpc>
                <a:spcPct val="150000"/>
              </a:lnSpc>
            </a:pPr>
            <a:r>
              <a:rPr lang="en-GB" altLang="en-US" sz="3200" dirty="0">
                <a:latin typeface="Times New Roman" panose="02020603050405020304" pitchFamily="18" charset="0"/>
                <a:cs typeface="Times New Roman" panose="02020603050405020304" pitchFamily="18" charset="0"/>
              </a:rPr>
              <a:t>20% from formal training and education</a:t>
            </a:r>
          </a:p>
          <a:p>
            <a:endParaRPr lang="en-GB" dirty="0"/>
          </a:p>
        </p:txBody>
      </p:sp>
    </p:spTree>
    <p:extLst>
      <p:ext uri="{BB962C8B-B14F-4D97-AF65-F5344CB8AC3E}">
        <p14:creationId xmlns:p14="http://schemas.microsoft.com/office/powerpoint/2010/main" val="18962534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1E284-7882-4D32-BFA2-2EE35BD15B4C}"/>
              </a:ext>
            </a:extLst>
          </p:cNvPr>
          <p:cNvSpPr>
            <a:spLocks noGrp="1"/>
          </p:cNvSpPr>
          <p:nvPr>
            <p:ph type="title"/>
          </p:nvPr>
        </p:nvSpPr>
        <p:spPr/>
        <p:txBody>
          <a:bodyPr>
            <a:normAutofit/>
          </a:bodyPr>
          <a:lstStyle/>
          <a:p>
            <a:r>
              <a:rPr lang="en-GB" altLang="en-US" sz="3600" b="1" dirty="0">
                <a:latin typeface="Times New Roman" panose="02020603050405020304" pitchFamily="18" charset="0"/>
                <a:cs typeface="Times New Roman" panose="02020603050405020304" pitchFamily="18" charset="0"/>
              </a:rPr>
              <a:t>Hard and soft skills </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BA0267F-CC5F-40A7-8AA3-CF0429663F10}"/>
              </a:ext>
            </a:extLst>
          </p:cNvPr>
          <p:cNvSpPr>
            <a:spLocks noGrp="1"/>
          </p:cNvSpPr>
          <p:nvPr>
            <p:ph sz="half" idx="1"/>
          </p:nvPr>
        </p:nvSpPr>
        <p:spPr>
          <a:xfrm>
            <a:off x="457200" y="1600201"/>
            <a:ext cx="4038600" cy="2908919"/>
          </a:xfrm>
        </p:spPr>
        <p:txBody>
          <a:bodyPr>
            <a:normAutofit/>
          </a:bodyPr>
          <a:lstStyle/>
          <a:p>
            <a:pPr>
              <a:buNone/>
            </a:pPr>
            <a:r>
              <a:rPr lang="en-GB" altLang="en-US" dirty="0">
                <a:latin typeface="Times New Roman" panose="02020603050405020304" pitchFamily="18" charset="0"/>
                <a:cs typeface="Times New Roman" panose="02020603050405020304" pitchFamily="18" charset="0"/>
              </a:rPr>
              <a:t>Hard skills are used for</a:t>
            </a:r>
          </a:p>
          <a:p>
            <a:r>
              <a:rPr lang="en-GB" altLang="en-US" dirty="0">
                <a:latin typeface="Times New Roman" panose="02020603050405020304" pitchFamily="18" charset="0"/>
                <a:cs typeface="Times New Roman" panose="02020603050405020304" pitchFamily="18" charset="0"/>
              </a:rPr>
              <a:t>Conducting disciplinary matters</a:t>
            </a:r>
          </a:p>
          <a:p>
            <a:r>
              <a:rPr lang="en-GB" altLang="en-US" dirty="0">
                <a:latin typeface="Times New Roman" panose="02020603050405020304" pitchFamily="18" charset="0"/>
                <a:cs typeface="Times New Roman" panose="02020603050405020304" pitchFamily="18" charset="0"/>
              </a:rPr>
              <a:t>Fighting one’s corner in debates</a:t>
            </a:r>
          </a:p>
          <a:p>
            <a:r>
              <a:rPr lang="en-GB" altLang="en-US" dirty="0">
                <a:latin typeface="Times New Roman" panose="02020603050405020304" pitchFamily="18" charset="0"/>
                <a:cs typeface="Times New Roman" panose="02020603050405020304" pitchFamily="18" charset="0"/>
              </a:rPr>
              <a:t>Budgeting</a:t>
            </a:r>
          </a:p>
          <a:p>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52237920-F425-4B93-98F9-D80055884042}"/>
              </a:ext>
            </a:extLst>
          </p:cNvPr>
          <p:cNvSpPr>
            <a:spLocks noGrp="1"/>
          </p:cNvSpPr>
          <p:nvPr>
            <p:ph sz="half" idx="2"/>
          </p:nvPr>
        </p:nvSpPr>
        <p:spPr>
          <a:xfrm>
            <a:off x="4648200" y="1600201"/>
            <a:ext cx="4038600" cy="2908919"/>
          </a:xfrm>
        </p:spPr>
        <p:txBody>
          <a:bodyPr>
            <a:normAutofit/>
          </a:bodyPr>
          <a:lstStyle/>
          <a:p>
            <a:pPr>
              <a:buNone/>
            </a:pPr>
            <a:r>
              <a:rPr lang="en-GB" altLang="en-US" dirty="0">
                <a:latin typeface="Times New Roman" panose="02020603050405020304" pitchFamily="18" charset="0"/>
                <a:cs typeface="Times New Roman" panose="02020603050405020304" pitchFamily="18" charset="0"/>
              </a:rPr>
              <a:t>Soft skills are used for</a:t>
            </a:r>
          </a:p>
          <a:p>
            <a:r>
              <a:rPr lang="en-GB" altLang="en-US" dirty="0">
                <a:latin typeface="Times New Roman" panose="02020603050405020304" pitchFamily="18" charset="0"/>
                <a:cs typeface="Times New Roman" panose="02020603050405020304" pitchFamily="18" charset="0"/>
              </a:rPr>
              <a:t>Counselling</a:t>
            </a:r>
          </a:p>
          <a:p>
            <a:r>
              <a:rPr lang="en-GB" altLang="en-US" dirty="0">
                <a:latin typeface="Times New Roman" panose="02020603050405020304" pitchFamily="18" charset="0"/>
                <a:cs typeface="Times New Roman" panose="02020603050405020304" pitchFamily="18" charset="0"/>
              </a:rPr>
              <a:t>Supporting</a:t>
            </a:r>
          </a:p>
          <a:p>
            <a:r>
              <a:rPr lang="en-GB" altLang="en-US" dirty="0">
                <a:latin typeface="Times New Roman" panose="02020603050405020304" pitchFamily="18" charset="0"/>
                <a:cs typeface="Times New Roman" panose="02020603050405020304" pitchFamily="18" charset="0"/>
              </a:rPr>
              <a:t>Advising </a:t>
            </a:r>
          </a:p>
          <a:p>
            <a:endParaRPr lang="en-GB" dirty="0"/>
          </a:p>
        </p:txBody>
      </p:sp>
      <p:pic>
        <p:nvPicPr>
          <p:cNvPr id="5" name="Picture 4">
            <a:extLst>
              <a:ext uri="{FF2B5EF4-FFF2-40B4-BE49-F238E27FC236}">
                <a16:creationId xmlns:a16="http://schemas.microsoft.com/office/drawing/2014/main" id="{6B7C6F75-3B66-432B-963F-042C7A69D49D}"/>
              </a:ext>
            </a:extLst>
          </p:cNvPr>
          <p:cNvPicPr>
            <a:picLocks noChangeAspect="1"/>
          </p:cNvPicPr>
          <p:nvPr/>
        </p:nvPicPr>
        <p:blipFill>
          <a:blip r:embed="rId2"/>
          <a:stretch>
            <a:fillRect/>
          </a:stretch>
        </p:blipFill>
        <p:spPr>
          <a:xfrm>
            <a:off x="76200" y="5085184"/>
            <a:ext cx="9144000" cy="549549"/>
          </a:xfrm>
          <a:prstGeom prst="rect">
            <a:avLst/>
          </a:prstGeom>
        </p:spPr>
      </p:pic>
    </p:spTree>
    <p:extLst>
      <p:ext uri="{BB962C8B-B14F-4D97-AF65-F5344CB8AC3E}">
        <p14:creationId xmlns:p14="http://schemas.microsoft.com/office/powerpoint/2010/main" val="21343538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E456-C273-4622-9FB1-2E3CE90C4CC2}"/>
              </a:ext>
            </a:extLst>
          </p:cNvPr>
          <p:cNvSpPr>
            <a:spLocks noGrp="1"/>
          </p:cNvSpPr>
          <p:nvPr>
            <p:ph type="title"/>
          </p:nvPr>
        </p:nvSpPr>
        <p:spPr/>
        <p:txBody>
          <a:bodyPr>
            <a:normAutofit/>
          </a:bodyPr>
          <a:lstStyle/>
          <a:p>
            <a:r>
              <a:rPr lang="en-GB" altLang="en-US" sz="4000" b="1" dirty="0">
                <a:latin typeface="Times New Roman" panose="02020603050405020304" pitchFamily="18" charset="0"/>
                <a:cs typeface="Times New Roman" panose="02020603050405020304" pitchFamily="18" charset="0"/>
              </a:rPr>
              <a:t>Key strategies for future managers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C0EB6F5-E104-4D98-BB6D-7769800C741B}"/>
              </a:ext>
            </a:extLst>
          </p:cNvPr>
          <p:cNvSpPr>
            <a:spLocks noGrp="1"/>
          </p:cNvSpPr>
          <p:nvPr>
            <p:ph sz="half" idx="1"/>
          </p:nvPr>
        </p:nvSpPr>
        <p:spPr/>
        <p:txBody>
          <a:bodyPr>
            <a:normAutofit fontScale="77500" lnSpcReduction="20000"/>
          </a:bodyPr>
          <a:lstStyle/>
          <a:p>
            <a:pPr marL="533400" indent="-533400">
              <a:lnSpc>
                <a:spcPct val="90000"/>
              </a:lnSpc>
              <a:buFontTx/>
              <a:buAutoNum type="arabicPeriod"/>
            </a:pPr>
            <a:r>
              <a:rPr lang="en-GB" altLang="en-US" dirty="0">
                <a:latin typeface="Times New Roman" panose="02020603050405020304" pitchFamily="18" charset="0"/>
                <a:cs typeface="Times New Roman" panose="02020603050405020304" pitchFamily="18" charset="0"/>
              </a:rPr>
              <a:t>Developing leadership</a:t>
            </a:r>
          </a:p>
          <a:p>
            <a:pPr marL="533400" indent="-533400">
              <a:lnSpc>
                <a:spcPct val="90000"/>
              </a:lnSpc>
              <a:buFontTx/>
              <a:buAutoNum type="arabicPeriod"/>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a:pPr>
            <a:r>
              <a:rPr lang="en-GB" altLang="en-US" dirty="0">
                <a:latin typeface="Times New Roman" panose="02020603050405020304" pitchFamily="18" charset="0"/>
                <a:cs typeface="Times New Roman" panose="02020603050405020304" pitchFamily="18" charset="0"/>
              </a:rPr>
              <a:t>Driving radical change</a:t>
            </a:r>
          </a:p>
          <a:p>
            <a:pPr marL="533400" indent="-533400">
              <a:lnSpc>
                <a:spcPct val="90000"/>
              </a:lnSpc>
              <a:buFontTx/>
              <a:buAutoNum type="arabicPeriod"/>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a:pPr>
            <a:r>
              <a:rPr lang="en-GB" altLang="en-US" dirty="0">
                <a:latin typeface="Times New Roman" panose="02020603050405020304" pitchFamily="18" charset="0"/>
                <a:cs typeface="Times New Roman" panose="02020603050405020304" pitchFamily="18" charset="0"/>
              </a:rPr>
              <a:t>Reshaping culture</a:t>
            </a:r>
          </a:p>
          <a:p>
            <a:pPr marL="533400" indent="-533400">
              <a:lnSpc>
                <a:spcPct val="90000"/>
              </a:lnSpc>
              <a:buFontTx/>
              <a:buAutoNum type="arabicPeriod"/>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a:pPr>
            <a:r>
              <a:rPr lang="en-GB" altLang="en-US" dirty="0">
                <a:latin typeface="Times New Roman" panose="02020603050405020304" pitchFamily="18" charset="0"/>
                <a:cs typeface="Times New Roman" panose="02020603050405020304" pitchFamily="18" charset="0"/>
              </a:rPr>
              <a:t>Dividing to rule</a:t>
            </a:r>
          </a:p>
          <a:p>
            <a:pPr marL="533400" indent="-533400">
              <a:lnSpc>
                <a:spcPct val="90000"/>
              </a:lnSpc>
              <a:buFontTx/>
              <a:buAutoNum type="arabicPeriod"/>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a:pPr>
            <a:r>
              <a:rPr lang="en-GB" altLang="en-US" dirty="0">
                <a:latin typeface="Times New Roman" panose="02020603050405020304" pitchFamily="18" charset="0"/>
                <a:cs typeface="Times New Roman" panose="02020603050405020304" pitchFamily="18" charset="0"/>
              </a:rPr>
              <a:t>Exploiting the organisation</a:t>
            </a:r>
          </a:p>
          <a:p>
            <a:endParaRPr lang="en-GB" dirty="0"/>
          </a:p>
        </p:txBody>
      </p:sp>
      <p:sp>
        <p:nvSpPr>
          <p:cNvPr id="4" name="Content Placeholder 3">
            <a:extLst>
              <a:ext uri="{FF2B5EF4-FFF2-40B4-BE49-F238E27FC236}">
                <a16:creationId xmlns:a16="http://schemas.microsoft.com/office/drawing/2014/main" id="{DD8343EA-561D-4C8E-8042-324099AF3D0C}"/>
              </a:ext>
            </a:extLst>
          </p:cNvPr>
          <p:cNvSpPr>
            <a:spLocks noGrp="1"/>
          </p:cNvSpPr>
          <p:nvPr>
            <p:ph sz="half" idx="2"/>
          </p:nvPr>
        </p:nvSpPr>
        <p:spPr/>
        <p:txBody>
          <a:bodyPr>
            <a:normAutofit fontScale="77500" lnSpcReduction="20000"/>
          </a:bodyPr>
          <a:lstStyle/>
          <a:p>
            <a:pPr marL="533400" indent="-533400">
              <a:lnSpc>
                <a:spcPct val="90000"/>
              </a:lnSpc>
              <a:buFontTx/>
              <a:buAutoNum type="arabicPeriod" startAt="6"/>
            </a:pPr>
            <a:r>
              <a:rPr lang="en-GB" altLang="en-US" dirty="0">
                <a:latin typeface="Times New Roman" panose="02020603050405020304" pitchFamily="18" charset="0"/>
                <a:cs typeface="Times New Roman" panose="02020603050405020304" pitchFamily="18" charset="0"/>
              </a:rPr>
              <a:t>Keeping the competitive edge </a:t>
            </a:r>
          </a:p>
          <a:p>
            <a:pPr marL="533400" indent="-533400">
              <a:lnSpc>
                <a:spcPct val="90000"/>
              </a:lnSpc>
              <a:buFontTx/>
              <a:buAutoNum type="arabicPeriod" startAt="6"/>
            </a:pPr>
            <a:r>
              <a:rPr lang="en-GB" altLang="en-US" dirty="0">
                <a:latin typeface="Times New Roman" panose="02020603050405020304" pitchFamily="18" charset="0"/>
                <a:cs typeface="Times New Roman" panose="02020603050405020304" pitchFamily="18" charset="0"/>
              </a:rPr>
              <a:t>Achieving constant renewal</a:t>
            </a:r>
          </a:p>
          <a:p>
            <a:pPr marL="533400" indent="-533400">
              <a:lnSpc>
                <a:spcPct val="90000"/>
              </a:lnSpc>
              <a:buFontTx/>
              <a:buAutoNum type="arabicPeriod" startAt="6"/>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startAt="6"/>
            </a:pPr>
            <a:r>
              <a:rPr lang="en-GB" altLang="en-US" dirty="0">
                <a:latin typeface="Times New Roman" panose="02020603050405020304" pitchFamily="18" charset="0"/>
                <a:cs typeface="Times New Roman" panose="02020603050405020304" pitchFamily="18" charset="0"/>
              </a:rPr>
              <a:t>Managing the motivators</a:t>
            </a:r>
          </a:p>
          <a:p>
            <a:pPr marL="533400" indent="-533400">
              <a:lnSpc>
                <a:spcPct val="90000"/>
              </a:lnSpc>
              <a:buFontTx/>
              <a:buAutoNum type="arabicPeriod" startAt="6"/>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startAt="6"/>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startAt="6"/>
            </a:pPr>
            <a:r>
              <a:rPr lang="en-GB" altLang="en-US" dirty="0">
                <a:latin typeface="Times New Roman" panose="02020603050405020304" pitchFamily="18" charset="0"/>
                <a:cs typeface="Times New Roman" panose="02020603050405020304" pitchFamily="18" charset="0"/>
              </a:rPr>
              <a:t>Making team working work</a:t>
            </a:r>
          </a:p>
          <a:p>
            <a:pPr marL="533400" indent="-533400">
              <a:lnSpc>
                <a:spcPct val="90000"/>
              </a:lnSpc>
              <a:buFontTx/>
              <a:buAutoNum type="arabicPeriod" startAt="6"/>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startAt="6"/>
            </a:pPr>
            <a:endParaRPr lang="en-GB" altLang="en-US" dirty="0">
              <a:latin typeface="Times New Roman" panose="02020603050405020304" pitchFamily="18" charset="0"/>
              <a:cs typeface="Times New Roman" panose="02020603050405020304" pitchFamily="18" charset="0"/>
            </a:endParaRPr>
          </a:p>
          <a:p>
            <a:pPr marL="533400" indent="-533400">
              <a:lnSpc>
                <a:spcPct val="90000"/>
              </a:lnSpc>
              <a:buFontTx/>
              <a:buAutoNum type="arabicPeriod" startAt="6"/>
            </a:pPr>
            <a:r>
              <a:rPr lang="en-GB" altLang="en-US" dirty="0">
                <a:latin typeface="Times New Roman" panose="02020603050405020304" pitchFamily="18" charset="0"/>
                <a:cs typeface="Times New Roman" panose="02020603050405020304" pitchFamily="18" charset="0"/>
              </a:rPr>
              <a:t>Achieving total management quality</a:t>
            </a:r>
          </a:p>
          <a:p>
            <a:endParaRPr lang="en-GB" dirty="0"/>
          </a:p>
        </p:txBody>
      </p:sp>
    </p:spTree>
    <p:extLst>
      <p:ext uri="{BB962C8B-B14F-4D97-AF65-F5344CB8AC3E}">
        <p14:creationId xmlns:p14="http://schemas.microsoft.com/office/powerpoint/2010/main" val="2558280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50966F3-52B7-4ADA-A94B-BE479E561C65}"/>
              </a:ext>
            </a:extLst>
          </p:cNvPr>
          <p:cNvPicPr>
            <a:picLocks noGrp="1" noChangeAspect="1"/>
          </p:cNvPicPr>
          <p:nvPr>
            <p:ph sz="half" idx="1"/>
          </p:nvPr>
        </p:nvPicPr>
        <p:blipFill>
          <a:blip r:embed="rId2"/>
          <a:stretch>
            <a:fillRect/>
          </a:stretch>
        </p:blipFill>
        <p:spPr>
          <a:xfrm>
            <a:off x="1475656" y="2132856"/>
            <a:ext cx="5472607" cy="1882824"/>
          </a:xfrm>
          <a:prstGeom prst="rect">
            <a:avLst/>
          </a:prstGeom>
        </p:spPr>
      </p:pic>
    </p:spTree>
    <p:extLst>
      <p:ext uri="{BB962C8B-B14F-4D97-AF65-F5344CB8AC3E}">
        <p14:creationId xmlns:p14="http://schemas.microsoft.com/office/powerpoint/2010/main" val="3795657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19C8-C504-4DC5-9B38-ECE4B17DD623}"/>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How do managers motivate employees? </a:t>
            </a:r>
          </a:p>
        </p:txBody>
      </p:sp>
      <p:sp>
        <p:nvSpPr>
          <p:cNvPr id="3" name="Content Placeholder 2">
            <a:extLst>
              <a:ext uri="{FF2B5EF4-FFF2-40B4-BE49-F238E27FC236}">
                <a16:creationId xmlns:a16="http://schemas.microsoft.com/office/drawing/2014/main" id="{A3740D0B-F74D-4F4F-B65A-B0E48396B28B}"/>
              </a:ext>
            </a:extLst>
          </p:cNvPr>
          <p:cNvSpPr>
            <a:spLocks noGrp="1"/>
          </p:cNvSpPr>
          <p:nvPr>
            <p:ph idx="1"/>
          </p:nvPr>
        </p:nvSpPr>
        <p:spPr>
          <a:xfrm>
            <a:off x="457200" y="1268760"/>
            <a:ext cx="8229600" cy="3917032"/>
          </a:xfrm>
        </p:spPr>
        <p:txBody>
          <a:bodyPr>
            <a:normAutofit/>
          </a:bodyPr>
          <a:lstStyle/>
          <a:p>
            <a:pPr marL="0" indent="0" algn="just">
              <a:buNone/>
            </a:pPr>
            <a:endParaRPr lang="en-GB" sz="2000" dirty="0">
              <a:latin typeface="Times New Roman" panose="02020603050405020304" pitchFamily="18" charset="0"/>
              <a:cs typeface="Times New Roman" panose="02020603050405020304" pitchFamily="18" charset="0"/>
            </a:endParaRPr>
          </a:p>
          <a:p>
            <a:pPr marL="0" indent="0" algn="just">
              <a:buNone/>
            </a:pPr>
            <a:r>
              <a:rPr lang="en-GB" sz="2000" b="1" dirty="0">
                <a:solidFill>
                  <a:srgbClr val="C00000"/>
                </a:solidFill>
                <a:latin typeface="Times New Roman" panose="02020603050405020304" pitchFamily="18" charset="0"/>
                <a:cs typeface="Times New Roman" panose="02020603050405020304" pitchFamily="18" charset="0"/>
              </a:rPr>
              <a:t>Class activity </a:t>
            </a:r>
            <a:r>
              <a:rPr lang="en-GB" sz="2000" dirty="0">
                <a:latin typeface="Times New Roman" panose="02020603050405020304" pitchFamily="18" charset="0"/>
                <a:cs typeface="Times New Roman" panose="02020603050405020304" pitchFamily="18" charset="0"/>
              </a:rPr>
              <a:t>: In a group of three students:</a:t>
            </a:r>
          </a:p>
          <a:p>
            <a:pPr marL="0" indent="0" algn="just">
              <a:buNone/>
            </a:pPr>
            <a:r>
              <a:rPr lang="en-US" sz="2000" dirty="0">
                <a:latin typeface="Times New Roman" panose="02020603050405020304" pitchFamily="18" charset="0"/>
                <a:cs typeface="Times New Roman" panose="02020603050405020304" pitchFamily="18" charset="0"/>
              </a:rPr>
              <a:t>What is workplace motivation? </a:t>
            </a:r>
          </a:p>
          <a:p>
            <a:pPr marL="0" indent="0">
              <a:buNone/>
            </a:pPr>
            <a:r>
              <a:rPr lang="en-GB" sz="2000" dirty="0">
                <a:latin typeface="Times New Roman" panose="02020603050405020304" pitchFamily="18" charset="0"/>
                <a:cs typeface="Times New Roman" panose="02020603050405020304" pitchFamily="18" charset="0"/>
              </a:rPr>
              <a:t>List and discuss five types of work motivation that can influence you to:</a:t>
            </a:r>
          </a:p>
          <a:p>
            <a:pPr marL="0" indent="0">
              <a:buNone/>
            </a:pPr>
            <a:endParaRPr lang="en-GB" sz="2000" dirty="0">
              <a:latin typeface="Times New Roman" panose="02020603050405020304" pitchFamily="18" charset="0"/>
              <a:cs typeface="Times New Roman" panose="02020603050405020304" pitchFamily="18" charset="0"/>
            </a:endParaRPr>
          </a:p>
          <a:p>
            <a:pPr marL="514350" indent="-514350">
              <a:buAutoNum type="alphaLcPeriod"/>
            </a:pPr>
            <a:r>
              <a:rPr lang="en-GB" sz="2000" b="1" dirty="0">
                <a:latin typeface="Times New Roman" panose="02020603050405020304" pitchFamily="18" charset="0"/>
                <a:cs typeface="Times New Roman" panose="02020603050405020304" pitchFamily="18" charset="0"/>
              </a:rPr>
              <a:t>To perform your work </a:t>
            </a:r>
          </a:p>
          <a:p>
            <a:pPr marL="514350" indent="-514350">
              <a:buAutoNum type="alphaLcPeriod"/>
            </a:pPr>
            <a:r>
              <a:rPr lang="en-GB" sz="2000" b="1" dirty="0">
                <a:latin typeface="Times New Roman" panose="02020603050405020304" pitchFamily="18" charset="0"/>
                <a:cs typeface="Times New Roman" panose="02020603050405020304" pitchFamily="18" charset="0"/>
              </a:rPr>
              <a:t>Not to perform your work </a:t>
            </a:r>
          </a:p>
          <a:p>
            <a:pPr marL="0" indent="0">
              <a:buNone/>
            </a:pPr>
            <a:endParaRPr lang="en-GB" dirty="0"/>
          </a:p>
        </p:txBody>
      </p:sp>
      <p:pic>
        <p:nvPicPr>
          <p:cNvPr id="4" name="Picture 2" descr="Image result for In group">
            <a:extLst>
              <a:ext uri="{FF2B5EF4-FFF2-40B4-BE49-F238E27FC236}">
                <a16:creationId xmlns:a16="http://schemas.microsoft.com/office/drawing/2014/main" id="{12B58DD1-4082-418B-9B03-5069D79B92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0" r="3054" b="1"/>
          <a:stretch/>
        </p:blipFill>
        <p:spPr bwMode="auto">
          <a:xfrm>
            <a:off x="4536140" y="2996952"/>
            <a:ext cx="4415050" cy="3306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471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4C53-C90C-4E31-9792-CC13A40D12C0}"/>
              </a:ext>
            </a:extLst>
          </p:cNvPr>
          <p:cNvSpPr>
            <a:spLocks noGrp="1"/>
          </p:cNvSpPr>
          <p:nvPr>
            <p:ph type="title"/>
          </p:nvPr>
        </p:nvSpPr>
        <p:spPr>
          <a:xfrm>
            <a:off x="457200" y="274638"/>
            <a:ext cx="8229600" cy="1143000"/>
          </a:xfrm>
        </p:spPr>
        <p:txBody>
          <a:bodyPr anchor="ctr">
            <a:normAutofit/>
          </a:bodyPr>
          <a:lstStyle/>
          <a:p>
            <a:r>
              <a:rPr lang="en-US" sz="4000" b="1" dirty="0">
                <a:latin typeface="Times New Roman" panose="02020603050405020304" pitchFamily="18" charset="0"/>
                <a:cs typeface="Times New Roman" panose="02020603050405020304" pitchFamily="18" charset="0"/>
              </a:rPr>
              <a:t>workplace motivation?</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DFDE43-7792-4DE4-899D-A4350FF5C2DB}"/>
              </a:ext>
            </a:extLst>
          </p:cNvPr>
          <p:cNvSpPr>
            <a:spLocks noGrp="1"/>
          </p:cNvSpPr>
          <p:nvPr>
            <p:ph sz="half" idx="1"/>
          </p:nvPr>
        </p:nvSpPr>
        <p:spPr>
          <a:xfrm>
            <a:off x="457200" y="1600201"/>
            <a:ext cx="4038600" cy="3989040"/>
          </a:xfrm>
        </p:spPr>
        <p:txBody>
          <a:bodyPr>
            <a:normAutofit/>
          </a:bodyPr>
          <a:lstStyle/>
          <a:p>
            <a:pPr algn="just">
              <a:lnSpc>
                <a:spcPct val="90000"/>
              </a:lnSpc>
            </a:pPr>
            <a:r>
              <a:rPr lang="en-US" sz="2400" dirty="0">
                <a:latin typeface="Times New Roman" panose="02020603050405020304" pitchFamily="18" charset="0"/>
                <a:cs typeface="Times New Roman" panose="02020603050405020304" pitchFamily="18" charset="0"/>
              </a:rPr>
              <a:t>Bartol and Martin (1998) consider motivation as a powerful tool that reinforces behavior.</a:t>
            </a:r>
          </a:p>
          <a:p>
            <a:pPr algn="just">
              <a:lnSpc>
                <a:spcPct val="90000"/>
              </a:lnSpc>
            </a:pPr>
            <a:endParaRPr lang="en-US" sz="2400" dirty="0">
              <a:latin typeface="Times New Roman" panose="02020603050405020304" pitchFamily="18" charset="0"/>
              <a:cs typeface="Times New Roman" panose="02020603050405020304" pitchFamily="18" charset="0"/>
            </a:endParaRPr>
          </a:p>
          <a:p>
            <a:pPr algn="just">
              <a:lnSpc>
                <a:spcPct val="90000"/>
              </a:lnSpc>
            </a:pPr>
            <a:r>
              <a:rPr lang="en-US" sz="2400" dirty="0">
                <a:latin typeface="Times New Roman" panose="02020603050405020304" pitchFamily="18" charset="0"/>
                <a:cs typeface="Times New Roman" panose="02020603050405020304" pitchFamily="18" charset="0"/>
              </a:rPr>
              <a:t>A procedure that stimulates a performance set by an objective. </a:t>
            </a:r>
          </a:p>
          <a:p>
            <a:pPr>
              <a:lnSpc>
                <a:spcPct val="90000"/>
              </a:lnSpc>
            </a:pPr>
            <a:endParaRPr lang="en-US" dirty="0"/>
          </a:p>
          <a:p>
            <a:pPr>
              <a:lnSpc>
                <a:spcPct val="90000"/>
              </a:lnSpc>
            </a:pPr>
            <a:endParaRPr lang="en-GB" dirty="0"/>
          </a:p>
        </p:txBody>
      </p:sp>
      <p:pic>
        <p:nvPicPr>
          <p:cNvPr id="5" name="Picture 2" descr="C:\Users\Tricia\Pictures\influencing and leading subordinates\no motivation.jpg">
            <a:extLst>
              <a:ext uri="{FF2B5EF4-FFF2-40B4-BE49-F238E27FC236}">
                <a16:creationId xmlns:a16="http://schemas.microsoft.com/office/drawing/2014/main" id="{7E60E350-1501-4355-B3B5-81D6F6E049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036" r="9036"/>
          <a:stretch>
            <a:fillRect/>
          </a:stretch>
        </p:blipFill>
        <p:spPr bwMode="auto">
          <a:xfrm>
            <a:off x="4648200" y="1713314"/>
            <a:ext cx="4038600" cy="3762813"/>
          </a:xfrm>
          <a:prstGeom prst="rect">
            <a:avLst/>
          </a:prstGeom>
          <a:solidFill>
            <a:srgbClr val="FFFFFF"/>
          </a:solidFill>
        </p:spPr>
      </p:pic>
    </p:spTree>
    <p:extLst>
      <p:ext uri="{BB962C8B-B14F-4D97-AF65-F5344CB8AC3E}">
        <p14:creationId xmlns:p14="http://schemas.microsoft.com/office/powerpoint/2010/main" val="36043284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0668-16B7-4984-B034-8A4ACC4FD74F}"/>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Influencing factors of  work motivation</a:t>
            </a:r>
            <a:endParaRPr lang="en-GB" sz="3200" dirty="0"/>
          </a:p>
        </p:txBody>
      </p:sp>
      <p:sp>
        <p:nvSpPr>
          <p:cNvPr id="3" name="Content Placeholder 2">
            <a:extLst>
              <a:ext uri="{FF2B5EF4-FFF2-40B4-BE49-F238E27FC236}">
                <a16:creationId xmlns:a16="http://schemas.microsoft.com/office/drawing/2014/main" id="{45D05233-CF6E-4D8A-BFE3-FF98426773EC}"/>
              </a:ext>
            </a:extLst>
          </p:cNvPr>
          <p:cNvSpPr>
            <a:spLocks noGrp="1"/>
          </p:cNvSpPr>
          <p:nvPr>
            <p:ph idx="1"/>
          </p:nvPr>
        </p:nvSpPr>
        <p:spPr/>
        <p:txBody>
          <a:bodyPr>
            <a:normAutofit fontScale="85000" lnSpcReduction="20000"/>
          </a:bodyPr>
          <a:lstStyle/>
          <a:p>
            <a:pPr algn="just">
              <a:buNone/>
            </a:pPr>
            <a:r>
              <a:rPr lang="en-GB" sz="2600" b="1" dirty="0">
                <a:latin typeface="Times New Roman" panose="02020603050405020304" pitchFamily="18" charset="0"/>
                <a:cs typeface="Times New Roman" panose="02020603050405020304" pitchFamily="18" charset="0"/>
              </a:rPr>
              <a:t>Factors that </a:t>
            </a:r>
            <a:r>
              <a:rPr lang="en-US" sz="2600" b="1" dirty="0">
                <a:latin typeface="Times New Roman" panose="02020603050405020304" pitchFamily="18" charset="0"/>
                <a:cs typeface="Times New Roman" panose="02020603050405020304" pitchFamily="18" charset="0"/>
              </a:rPr>
              <a:t>can enhance the presentation of an employee in the organization:</a:t>
            </a:r>
          </a:p>
          <a:p>
            <a:pPr>
              <a:buNone/>
            </a:pPr>
            <a:endParaRPr lang="en-US" sz="2000" dirty="0"/>
          </a:p>
          <a:p>
            <a:r>
              <a:rPr lang="en-US" sz="2600" dirty="0">
                <a:latin typeface="Times New Roman" panose="02020603050405020304" pitchFamily="18" charset="0"/>
                <a:cs typeface="Times New Roman" panose="02020603050405020304" pitchFamily="18" charset="0"/>
              </a:rPr>
              <a:t>Job security </a:t>
            </a:r>
          </a:p>
          <a:p>
            <a:r>
              <a:rPr lang="en-US" sz="2600" dirty="0">
                <a:latin typeface="Times New Roman" panose="02020603050405020304" pitchFamily="18" charset="0"/>
                <a:cs typeface="Times New Roman" panose="02020603050405020304" pitchFamily="18" charset="0"/>
              </a:rPr>
              <a:t>Meaningful job</a:t>
            </a:r>
          </a:p>
          <a:p>
            <a:r>
              <a:rPr lang="en-US" sz="2600" dirty="0">
                <a:latin typeface="Times New Roman" panose="02020603050405020304" pitchFamily="18" charset="0"/>
                <a:cs typeface="Times New Roman" panose="02020603050405020304" pitchFamily="18" charset="0"/>
              </a:rPr>
              <a:t>Salaries and wages</a:t>
            </a:r>
          </a:p>
          <a:p>
            <a:r>
              <a:rPr lang="en-US" sz="2600" dirty="0">
                <a:latin typeface="Times New Roman" panose="02020603050405020304" pitchFamily="18" charset="0"/>
                <a:cs typeface="Times New Roman" panose="02020603050405020304" pitchFamily="18" charset="0"/>
              </a:rPr>
              <a:t>Promotion and bonus</a:t>
            </a:r>
          </a:p>
          <a:p>
            <a:r>
              <a:rPr lang="en-US" sz="2600" dirty="0">
                <a:latin typeface="Times New Roman" panose="02020603050405020304" pitchFamily="18" charset="0"/>
                <a:cs typeface="Times New Roman" panose="02020603050405020304" pitchFamily="18" charset="0"/>
              </a:rPr>
              <a:t>Personal growth opportunities </a:t>
            </a:r>
          </a:p>
          <a:p>
            <a:r>
              <a:rPr lang="en-US" sz="2600" dirty="0">
                <a:latin typeface="Times New Roman" panose="02020603050405020304" pitchFamily="18" charset="0"/>
                <a:cs typeface="Times New Roman" panose="02020603050405020304" pitchFamily="18" charset="0"/>
              </a:rPr>
              <a:t>Relationship with the supervisor</a:t>
            </a:r>
          </a:p>
          <a:p>
            <a:r>
              <a:rPr lang="en-US" sz="2600" dirty="0">
                <a:latin typeface="Times New Roman" panose="02020603050405020304" pitchFamily="18" charset="0"/>
                <a:cs typeface="Times New Roman" panose="02020603050405020304" pitchFamily="18" charset="0"/>
              </a:rPr>
              <a:t>The feeling of personal accomplishment </a:t>
            </a:r>
          </a:p>
          <a:p>
            <a:r>
              <a:rPr lang="en-US" sz="2600" dirty="0">
                <a:latin typeface="Times New Roman" panose="02020603050405020304" pitchFamily="18" charset="0"/>
                <a:cs typeface="Times New Roman" panose="02020603050405020304" pitchFamily="18" charset="0"/>
              </a:rPr>
              <a:t>A joyful and autonomous work environment</a:t>
            </a:r>
          </a:p>
          <a:p>
            <a:endParaRPr lang="en-GB" dirty="0"/>
          </a:p>
        </p:txBody>
      </p:sp>
    </p:spTree>
    <p:extLst>
      <p:ext uri="{BB962C8B-B14F-4D97-AF65-F5344CB8AC3E}">
        <p14:creationId xmlns:p14="http://schemas.microsoft.com/office/powerpoint/2010/main" val="31725241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F81B2-D7FB-4A41-9CEF-094254B570E6}"/>
              </a:ext>
            </a:extLst>
          </p:cNvPr>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Content  theories of work motivation</a:t>
            </a:r>
            <a:endParaRPr lang="en-GB" dirty="0"/>
          </a:p>
        </p:txBody>
      </p:sp>
      <p:pic>
        <p:nvPicPr>
          <p:cNvPr id="4" name="Content Placeholder 3" descr="A close up of text on a white background&#10;&#10;Description automatically generated">
            <a:extLst>
              <a:ext uri="{FF2B5EF4-FFF2-40B4-BE49-F238E27FC236}">
                <a16:creationId xmlns:a16="http://schemas.microsoft.com/office/drawing/2014/main" id="{711995AD-619B-4136-B24B-7B7E5E3A881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3913" r="3" b="3"/>
          <a:stretch/>
        </p:blipFill>
        <p:spPr>
          <a:xfrm>
            <a:off x="1834485" y="1600200"/>
            <a:ext cx="5475030" cy="3916363"/>
          </a:xfrm>
          <a:prstGeom prst="rect">
            <a:avLst/>
          </a:prstGeom>
        </p:spPr>
      </p:pic>
      <p:sp>
        <p:nvSpPr>
          <p:cNvPr id="5" name="Rectangle 4">
            <a:extLst>
              <a:ext uri="{FF2B5EF4-FFF2-40B4-BE49-F238E27FC236}">
                <a16:creationId xmlns:a16="http://schemas.microsoft.com/office/drawing/2014/main" id="{C69DA8C7-7F51-44B4-A69E-E4E98A960F1B}"/>
              </a:ext>
            </a:extLst>
          </p:cNvPr>
          <p:cNvSpPr/>
          <p:nvPr/>
        </p:nvSpPr>
        <p:spPr>
          <a:xfrm>
            <a:off x="6876256" y="1620913"/>
            <a:ext cx="2088232" cy="923330"/>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Maslow’s Hierarchy of Needs  (Abraham Maslow ,1954)</a:t>
            </a:r>
          </a:p>
        </p:txBody>
      </p:sp>
    </p:spTree>
    <p:extLst>
      <p:ext uri="{BB962C8B-B14F-4D97-AF65-F5344CB8AC3E}">
        <p14:creationId xmlns:p14="http://schemas.microsoft.com/office/powerpoint/2010/main" val="19845464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A5941-02D7-4DBE-9676-F4A361B2928C}"/>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Herzberg’s Two Factor Theory</a:t>
            </a:r>
            <a:endParaRPr lang="en-GB" dirty="0"/>
          </a:p>
        </p:txBody>
      </p:sp>
      <p:pic>
        <p:nvPicPr>
          <p:cNvPr id="4" name="Content Placeholder 3" descr="A screenshot of a cell phone&#10;&#10;Description automatically generated">
            <a:extLst>
              <a:ext uri="{FF2B5EF4-FFF2-40B4-BE49-F238E27FC236}">
                <a16:creationId xmlns:a16="http://schemas.microsoft.com/office/drawing/2014/main" id="{E0AB2504-B4C3-47B6-A7C6-00DC8E1537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19624" y="1600200"/>
            <a:ext cx="6304751" cy="3916363"/>
          </a:xfrm>
          <a:prstGeom prst="rect">
            <a:avLst/>
          </a:prstGeom>
        </p:spPr>
      </p:pic>
    </p:spTree>
    <p:extLst>
      <p:ext uri="{BB962C8B-B14F-4D97-AF65-F5344CB8AC3E}">
        <p14:creationId xmlns:p14="http://schemas.microsoft.com/office/powerpoint/2010/main" val="9639992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E3430-3C6A-4CB6-8153-C92192452CA4}"/>
              </a:ext>
            </a:extLst>
          </p:cNvPr>
          <p:cNvSpPr>
            <a:spLocks noGrp="1"/>
          </p:cNvSpPr>
          <p:nvPr>
            <p:ph type="title"/>
          </p:nvPr>
        </p:nvSpPr>
        <p:spPr/>
        <p:txBody>
          <a:bodyPr>
            <a:normAutofit fontScale="90000"/>
          </a:bodyPr>
          <a:lstStyle/>
          <a:p>
            <a:r>
              <a:rPr lang="en-US" b="1" dirty="0"/>
              <a:t> </a:t>
            </a:r>
            <a:r>
              <a:rPr lang="en-US" b="1" dirty="0">
                <a:latin typeface="Times New Roman" panose="02020603050405020304" pitchFamily="18" charset="0"/>
                <a:cs typeface="Times New Roman" panose="02020603050405020304" pitchFamily="18" charset="0"/>
              </a:rPr>
              <a:t>Goal setting  Theory (Locke, 1960)</a:t>
            </a:r>
            <a:endParaRPr lang="en-GB" dirty="0"/>
          </a:p>
        </p:txBody>
      </p:sp>
      <p:pic>
        <p:nvPicPr>
          <p:cNvPr id="4" name="Content Placeholder 7">
            <a:extLst>
              <a:ext uri="{FF2B5EF4-FFF2-40B4-BE49-F238E27FC236}">
                <a16:creationId xmlns:a16="http://schemas.microsoft.com/office/drawing/2014/main" id="{5CF4AA9D-5461-47A6-BA7E-F2BA17FF13A2}"/>
              </a:ext>
            </a:extLst>
          </p:cNvPr>
          <p:cNvPicPr>
            <a:picLocks noGrp="1" noChangeAspect="1"/>
          </p:cNvPicPr>
          <p:nvPr>
            <p:ph idx="1"/>
          </p:nvPr>
        </p:nvPicPr>
        <p:blipFill>
          <a:blip r:embed="rId2"/>
          <a:stretch>
            <a:fillRect/>
          </a:stretch>
        </p:blipFill>
        <p:spPr>
          <a:xfrm>
            <a:off x="1246254" y="1600200"/>
            <a:ext cx="6651491" cy="3916363"/>
          </a:xfrm>
          <a:prstGeom prst="rect">
            <a:avLst/>
          </a:prstGeom>
        </p:spPr>
      </p:pic>
    </p:spTree>
    <p:extLst>
      <p:ext uri="{BB962C8B-B14F-4D97-AF65-F5344CB8AC3E}">
        <p14:creationId xmlns:p14="http://schemas.microsoft.com/office/powerpoint/2010/main" val="12876065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F035D-186C-4071-89ED-DCB9BBD5261D}"/>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100" b="1" dirty="0">
                <a:latin typeface="Times New Roman" panose="02020603050405020304" pitchFamily="18" charset="0"/>
                <a:cs typeface="Times New Roman" panose="02020603050405020304" pitchFamily="18" charset="0"/>
              </a:rPr>
              <a:t>Negative and positive impacts of Employee Motivation on Employee Performance </a:t>
            </a:r>
            <a:endParaRPr lang="en-GB" sz="3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E8C4F4-AC79-45E7-ADC4-B204D4BCA555}"/>
              </a:ext>
            </a:extLst>
          </p:cNvPr>
          <p:cNvSpPr>
            <a:spLocks noGrp="1"/>
          </p:cNvSpPr>
          <p:nvPr>
            <p:ph sz="half" idx="1"/>
          </p:nvPr>
        </p:nvSpPr>
        <p:spPr>
          <a:xfrm>
            <a:off x="457200" y="1600201"/>
            <a:ext cx="4038600" cy="3989040"/>
          </a:xfrm>
        </p:spPr>
        <p:txBody>
          <a:bodyPr>
            <a:normAutofit/>
          </a:bodyPr>
          <a:lstStyle/>
          <a:p>
            <a:r>
              <a:rPr lang="en-US" dirty="0">
                <a:latin typeface="Times New Roman" panose="02020603050405020304" pitchFamily="18" charset="0"/>
                <a:cs typeface="Times New Roman" panose="02020603050405020304" pitchFamily="18" charset="0"/>
              </a:rPr>
              <a:t>Turnover</a:t>
            </a:r>
          </a:p>
          <a:p>
            <a:r>
              <a:rPr lang="en-US" dirty="0">
                <a:latin typeface="Times New Roman" panose="02020603050405020304" pitchFamily="18" charset="0"/>
                <a:cs typeface="Times New Roman" panose="02020603050405020304" pitchFamily="18" charset="0"/>
              </a:rPr>
              <a:t>Absenteeism </a:t>
            </a:r>
          </a:p>
          <a:p>
            <a:r>
              <a:rPr lang="en-US" dirty="0">
                <a:latin typeface="Times New Roman" panose="02020603050405020304" pitchFamily="18" charset="0"/>
                <a:cs typeface="Times New Roman" panose="02020603050405020304" pitchFamily="18" charset="0"/>
              </a:rPr>
              <a:t>Productivity</a:t>
            </a:r>
          </a:p>
          <a:p>
            <a:r>
              <a:rPr lang="en-US" dirty="0">
                <a:latin typeface="Times New Roman" panose="02020603050405020304" pitchFamily="18" charset="0"/>
                <a:cs typeface="Times New Roman" panose="02020603050405020304" pitchFamily="18" charset="0"/>
              </a:rPr>
              <a:t>Employee Engagement </a:t>
            </a:r>
          </a:p>
          <a:p>
            <a:endParaRPr lang="en-GB" dirty="0"/>
          </a:p>
        </p:txBody>
      </p:sp>
      <p:pic>
        <p:nvPicPr>
          <p:cNvPr id="4" name="Picture 2" descr="C:\Users\Tricia\Pictures\influencing and leading subordinates\superman.jpg">
            <a:extLst>
              <a:ext uri="{FF2B5EF4-FFF2-40B4-BE49-F238E27FC236}">
                <a16:creationId xmlns:a16="http://schemas.microsoft.com/office/drawing/2014/main" id="{D581AE70-9868-4C44-85A6-1FCF0D3038B0}"/>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2754" r="3718" b="3"/>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38154067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B65FA-323A-4096-97C4-208A5BDE97C8}"/>
              </a:ext>
            </a:extLst>
          </p:cNvPr>
          <p:cNvSpPr>
            <a:spLocks noGrp="1"/>
          </p:cNvSpPr>
          <p:nvPr>
            <p:ph type="title"/>
          </p:nvPr>
        </p:nvSpPr>
        <p:spPr>
          <a:xfrm>
            <a:off x="457200" y="274638"/>
            <a:ext cx="8229600" cy="706090"/>
          </a:xfrm>
        </p:spPr>
        <p:txBody>
          <a:bodyPr>
            <a:normAutofit fontScale="90000"/>
          </a:bodyPr>
          <a:lstStyle/>
          <a:p>
            <a:r>
              <a:rPr lang="en-GB" b="1" dirty="0">
                <a:latin typeface="Times New Roman" panose="02020603050405020304" pitchFamily="18" charset="0"/>
                <a:cs typeface="Times New Roman" panose="02020603050405020304" pitchFamily="18" charset="0"/>
              </a:rPr>
              <a:t>References </a:t>
            </a:r>
            <a:endParaRPr lang="en-GB" dirty="0"/>
          </a:p>
        </p:txBody>
      </p:sp>
      <p:sp>
        <p:nvSpPr>
          <p:cNvPr id="3" name="Content Placeholder 2">
            <a:extLst>
              <a:ext uri="{FF2B5EF4-FFF2-40B4-BE49-F238E27FC236}">
                <a16:creationId xmlns:a16="http://schemas.microsoft.com/office/drawing/2014/main" id="{2C69EEC9-BE0A-41EB-AB46-A12EA6B83C87}"/>
              </a:ext>
            </a:extLst>
          </p:cNvPr>
          <p:cNvSpPr>
            <a:spLocks noGrp="1"/>
          </p:cNvSpPr>
          <p:nvPr>
            <p:ph idx="1"/>
          </p:nvPr>
        </p:nvSpPr>
        <p:spPr>
          <a:xfrm>
            <a:off x="457200" y="980728"/>
            <a:ext cx="8229600" cy="4536505"/>
          </a:xfrm>
        </p:spPr>
        <p:txBody>
          <a:bodyPr>
            <a:normAutofit fontScale="25000" lnSpcReduction="20000"/>
          </a:bodyPr>
          <a:lstStyle/>
          <a:p>
            <a:pPr>
              <a:lnSpc>
                <a:spcPct val="170000"/>
              </a:lnSpc>
            </a:pPr>
            <a:r>
              <a:rPr lang="en-GB" sz="5600" dirty="0">
                <a:latin typeface="Times New Roman" panose="02020603050405020304" pitchFamily="18" charset="0"/>
                <a:cs typeface="Times New Roman" panose="02020603050405020304" pitchFamily="18" charset="0"/>
              </a:rPr>
              <a:t>Drucker, P. (2012). </a:t>
            </a:r>
            <a:r>
              <a:rPr lang="en-GB" sz="5600" i="1" dirty="0">
                <a:latin typeface="Times New Roman" panose="02020603050405020304" pitchFamily="18" charset="0"/>
                <a:cs typeface="Times New Roman" panose="02020603050405020304" pitchFamily="18" charset="0"/>
              </a:rPr>
              <a:t>The Practice of Management.</a:t>
            </a:r>
            <a:r>
              <a:rPr lang="en-GB" sz="5600" dirty="0">
                <a:latin typeface="Times New Roman" panose="02020603050405020304" pitchFamily="18" charset="0"/>
                <a:cs typeface="Times New Roman" panose="02020603050405020304" pitchFamily="18" charset="0"/>
              </a:rPr>
              <a:t> Routledge.</a:t>
            </a:r>
          </a:p>
          <a:p>
            <a:pPr>
              <a:lnSpc>
                <a:spcPct val="170000"/>
              </a:lnSpc>
            </a:pPr>
            <a:r>
              <a:rPr lang="en-GB" sz="5600" dirty="0">
                <a:latin typeface="Times New Roman" panose="02020603050405020304" pitchFamily="18" charset="0"/>
                <a:cs typeface="Times New Roman" panose="02020603050405020304" pitchFamily="18" charset="0"/>
              </a:rPr>
              <a:t>Mullins L (2016) Management and Organisation Behaviour 12th Edition FT Prentice Hall</a:t>
            </a:r>
          </a:p>
          <a:p>
            <a:pPr>
              <a:lnSpc>
                <a:spcPct val="170000"/>
              </a:lnSpc>
            </a:pPr>
            <a:r>
              <a:rPr lang="en-GB" sz="5600" dirty="0">
                <a:latin typeface="Times New Roman" panose="02020603050405020304" pitchFamily="18" charset="0"/>
                <a:cs typeface="Times New Roman" panose="02020603050405020304" pitchFamily="18" charset="0"/>
              </a:rPr>
              <a:t>Cross C &amp; </a:t>
            </a:r>
            <a:r>
              <a:rPr lang="en-GB" sz="5600" dirty="0" err="1">
                <a:latin typeface="Times New Roman" panose="02020603050405020304" pitchFamily="18" charset="0"/>
                <a:cs typeface="Times New Roman" panose="02020603050405020304" pitchFamily="18" charset="0"/>
              </a:rPr>
              <a:t>Carbery</a:t>
            </a:r>
            <a:r>
              <a:rPr lang="en-GB" sz="5600" dirty="0">
                <a:latin typeface="Times New Roman" panose="02020603050405020304" pitchFamily="18" charset="0"/>
                <a:cs typeface="Times New Roman" panose="02020603050405020304" pitchFamily="18" charset="0"/>
              </a:rPr>
              <a:t> R (2016) Organisational Behaviour An Introduction  (1st </a:t>
            </a:r>
            <a:r>
              <a:rPr lang="en-GB" sz="5600" dirty="0" err="1">
                <a:latin typeface="Times New Roman" panose="02020603050405020304" pitchFamily="18" charset="0"/>
                <a:cs typeface="Times New Roman" panose="02020603050405020304" pitchFamily="18" charset="0"/>
              </a:rPr>
              <a:t>edn</a:t>
            </a:r>
            <a:r>
              <a:rPr lang="en-GB" sz="5600" dirty="0">
                <a:latin typeface="Times New Roman" panose="02020603050405020304" pitchFamily="18" charset="0"/>
                <a:cs typeface="Times New Roman" panose="02020603050405020304" pitchFamily="18" charset="0"/>
              </a:rPr>
              <a:t>) London: Palgrave</a:t>
            </a:r>
          </a:p>
          <a:p>
            <a:pPr>
              <a:lnSpc>
                <a:spcPct val="170000"/>
              </a:lnSpc>
            </a:pPr>
            <a:r>
              <a:rPr lang="en-GB" sz="5600" dirty="0">
                <a:latin typeface="Times New Roman" panose="02020603050405020304" pitchFamily="18" charset="0"/>
                <a:cs typeface="Times New Roman" panose="02020603050405020304" pitchFamily="18" charset="0"/>
              </a:rPr>
              <a:t>Frances </a:t>
            </a:r>
            <a:r>
              <a:rPr lang="en-GB" sz="5600" dirty="0" err="1">
                <a:latin typeface="Times New Roman" panose="02020603050405020304" pitchFamily="18" charset="0"/>
                <a:cs typeface="Times New Roman" panose="02020603050405020304" pitchFamily="18" charset="0"/>
              </a:rPr>
              <a:t>Hesselbein</a:t>
            </a:r>
            <a:r>
              <a:rPr lang="en-GB" sz="5600" dirty="0">
                <a:latin typeface="Times New Roman" panose="02020603050405020304" pitchFamily="18" charset="0"/>
                <a:cs typeface="Times New Roman" panose="02020603050405020304" pitchFamily="18" charset="0"/>
              </a:rPr>
              <a:t>, M. G. (2011). </a:t>
            </a:r>
            <a:r>
              <a:rPr lang="en-GB" sz="5600" i="1" dirty="0">
                <a:latin typeface="Times New Roman" panose="02020603050405020304" pitchFamily="18" charset="0"/>
                <a:cs typeface="Times New Roman" panose="02020603050405020304" pitchFamily="18" charset="0"/>
              </a:rPr>
              <a:t>The Leader of the </a:t>
            </a:r>
            <a:r>
              <a:rPr lang="en-GB" sz="5600" i="1" dirty="0" err="1">
                <a:latin typeface="Times New Roman" panose="02020603050405020304" pitchFamily="18" charset="0"/>
                <a:cs typeface="Times New Roman" panose="02020603050405020304" pitchFamily="18" charset="0"/>
              </a:rPr>
              <a:t>Fture</a:t>
            </a:r>
            <a:r>
              <a:rPr lang="en-GB" sz="5600" i="1" dirty="0">
                <a:latin typeface="Times New Roman" panose="02020603050405020304" pitchFamily="18" charset="0"/>
                <a:cs typeface="Times New Roman" panose="02020603050405020304" pitchFamily="18" charset="0"/>
              </a:rPr>
              <a:t>.</a:t>
            </a:r>
            <a:r>
              <a:rPr lang="en-GB" sz="5600" dirty="0">
                <a:latin typeface="Times New Roman" panose="02020603050405020304" pitchFamily="18" charset="0"/>
                <a:cs typeface="Times New Roman" panose="02020603050405020304" pitchFamily="18" charset="0"/>
              </a:rPr>
              <a:t> Hoboken : </a:t>
            </a:r>
            <a:r>
              <a:rPr lang="en-GB" sz="5600" dirty="0" err="1">
                <a:latin typeface="Times New Roman" panose="02020603050405020304" pitchFamily="18" charset="0"/>
                <a:cs typeface="Times New Roman" panose="02020603050405020304" pitchFamily="18" charset="0"/>
              </a:rPr>
              <a:t>Johnley</a:t>
            </a:r>
            <a:r>
              <a:rPr lang="en-GB" sz="5600" dirty="0">
                <a:latin typeface="Times New Roman" panose="02020603050405020304" pitchFamily="18" charset="0"/>
                <a:cs typeface="Times New Roman" panose="02020603050405020304" pitchFamily="18" charset="0"/>
              </a:rPr>
              <a:t> &amp; Sons. </a:t>
            </a:r>
          </a:p>
          <a:p>
            <a:pPr algn="just">
              <a:lnSpc>
                <a:spcPct val="170000"/>
              </a:lnSpc>
            </a:pPr>
            <a:r>
              <a:rPr lang="en-US" sz="5600" dirty="0">
                <a:latin typeface="Times New Roman" panose="02020603050405020304" pitchFamily="18" charset="0"/>
                <a:cs typeface="Times New Roman" panose="02020603050405020304" pitchFamily="18" charset="0"/>
              </a:rPr>
              <a:t>Ryan, R.M., &amp; Deci, E.L. (2000). Self-determination theory and the facilitation of intrinsic motivation, social development, and well-being. American Psychologist. 55(1), 68-78. </a:t>
            </a:r>
          </a:p>
          <a:p>
            <a:pPr algn="just">
              <a:lnSpc>
                <a:spcPct val="170000"/>
              </a:lnSpc>
            </a:pPr>
            <a:r>
              <a:rPr lang="en-US" sz="5600" dirty="0">
                <a:latin typeface="Times New Roman" panose="02020603050405020304" pitchFamily="18" charset="0"/>
                <a:cs typeface="Times New Roman" panose="02020603050405020304" pitchFamily="18" charset="0"/>
              </a:rPr>
              <a:t>Mullins L.J.  (2002) Management and Organizational Behavior, 6th ed: British Library Cataloging in Publication Data, Prentice Hall. </a:t>
            </a:r>
          </a:p>
          <a:p>
            <a:pPr algn="just">
              <a:lnSpc>
                <a:spcPct val="170000"/>
              </a:lnSpc>
            </a:pPr>
            <a:r>
              <a:rPr lang="en-US" sz="5600" dirty="0">
                <a:latin typeface="Times New Roman" panose="02020603050405020304" pitchFamily="18" charset="0"/>
                <a:cs typeface="Times New Roman" panose="02020603050405020304" pitchFamily="18" charset="0"/>
              </a:rPr>
              <a:t>Maslow, A. (1954) Motivation and Personality. New York: Harper Row. </a:t>
            </a:r>
          </a:p>
          <a:p>
            <a:pPr algn="just">
              <a:lnSpc>
                <a:spcPct val="170000"/>
              </a:lnSpc>
            </a:pPr>
            <a:r>
              <a:rPr lang="en-US" sz="5600" dirty="0">
                <a:latin typeface="Times New Roman" panose="02020603050405020304" pitchFamily="18" charset="0"/>
                <a:cs typeface="Times New Roman" panose="02020603050405020304" pitchFamily="18" charset="0"/>
              </a:rPr>
              <a:t>Herzberg, Frederick (January-February 1964). The Motivation-Hygiene Concept and Problems of Manpower. Personnel Administrator (27): pp. 3–7. </a:t>
            </a:r>
          </a:p>
          <a:p>
            <a:pPr algn="just">
              <a:lnSpc>
                <a:spcPct val="170000"/>
              </a:lnSpc>
            </a:pPr>
            <a:r>
              <a:rPr lang="en-US" sz="5600" dirty="0">
                <a:latin typeface="Times New Roman" panose="02020603050405020304" pitchFamily="18" charset="0"/>
                <a:cs typeface="Times New Roman" panose="02020603050405020304" pitchFamily="18" charset="0"/>
              </a:rPr>
              <a:t>International Journal of Human Resource Management</a:t>
            </a:r>
          </a:p>
          <a:p>
            <a:pPr algn="just">
              <a:lnSpc>
                <a:spcPct val="170000"/>
              </a:lnSpc>
            </a:pPr>
            <a:r>
              <a:rPr lang="en-US" sz="5600" dirty="0">
                <a:latin typeface="Times New Roman" panose="02020603050405020304" pitchFamily="18" charset="0"/>
                <a:cs typeface="Times New Roman" panose="02020603050405020304" pitchFamily="18" charset="0"/>
              </a:rPr>
              <a:t>Human Resource Management International Digest</a:t>
            </a:r>
          </a:p>
          <a:p>
            <a:pPr algn="just">
              <a:lnSpc>
                <a:spcPct val="170000"/>
              </a:lnSpc>
            </a:pPr>
            <a:endParaRPr lang="en-US" dirty="0">
              <a:latin typeface="Times New Roman" panose="02020603050405020304" pitchFamily="18" charset="0"/>
              <a:cs typeface="Times New Roman" panose="02020603050405020304" pitchFamily="18" charset="0"/>
            </a:endParaRPr>
          </a:p>
          <a:p>
            <a:pPr>
              <a:lnSpc>
                <a:spcPct val="170000"/>
              </a:lnSpc>
            </a:pP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074348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FDFAB-EF8C-4723-95D3-3C50864665D7}"/>
              </a:ext>
            </a:extLst>
          </p:cNvPr>
          <p:cNvSpPr>
            <a:spLocks noGrp="1"/>
          </p:cNvSpPr>
          <p:nvPr>
            <p:ph type="title"/>
          </p:nvPr>
        </p:nvSpPr>
        <p:spPr/>
        <p:txBody>
          <a:bodyPr>
            <a:normAutofit/>
          </a:bodyPr>
          <a:lstStyle/>
          <a:p>
            <a:r>
              <a:rPr lang="en-US" sz="4950" dirty="0"/>
              <a:t>          </a:t>
            </a:r>
            <a:r>
              <a:rPr lang="en-US" sz="4950" dirty="0">
                <a:latin typeface="Times New Roman" panose="02020603050405020304" pitchFamily="18" charset="0"/>
                <a:cs typeface="Times New Roman" panose="02020603050405020304" pitchFamily="18" charset="0"/>
              </a:rPr>
              <a:t>Questions</a:t>
            </a:r>
          </a:p>
        </p:txBody>
      </p:sp>
      <p:pic>
        <p:nvPicPr>
          <p:cNvPr id="5" name="Content Placeholder 4">
            <a:extLst>
              <a:ext uri="{FF2B5EF4-FFF2-40B4-BE49-F238E27FC236}">
                <a16:creationId xmlns:a16="http://schemas.microsoft.com/office/drawing/2014/main" id="{F7422BE5-AFD8-4662-9F17-A97E8C4C2807}"/>
              </a:ext>
            </a:extLst>
          </p:cNvPr>
          <p:cNvPicPr>
            <a:picLocks noGrp="1" noChangeAspect="1"/>
          </p:cNvPicPr>
          <p:nvPr>
            <p:ph idx="1"/>
          </p:nvPr>
        </p:nvPicPr>
        <p:blipFill>
          <a:blip r:embed="rId2"/>
          <a:stretch>
            <a:fillRect/>
          </a:stretch>
        </p:blipFill>
        <p:spPr>
          <a:xfrm>
            <a:off x="1271588" y="2305051"/>
            <a:ext cx="5683914" cy="3109913"/>
          </a:xfrm>
          <a:prstGeom prst="rect">
            <a:avLst/>
          </a:prstGeom>
        </p:spPr>
      </p:pic>
    </p:spTree>
    <p:extLst>
      <p:ext uri="{BB962C8B-B14F-4D97-AF65-F5344CB8AC3E}">
        <p14:creationId xmlns:p14="http://schemas.microsoft.com/office/powerpoint/2010/main" val="30985511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8A0C572-12CD-4983-B493-0C046FD3354B}">
  <ds:schemaRefs>
    <ds:schemaRef ds:uri="http://schemas.openxmlformats.org/package/2006/metadata/core-properties"/>
    <ds:schemaRef ds:uri="http://www.w3.org/XML/1998/namespace"/>
    <ds:schemaRef ds:uri="http://schemas.microsoft.com/office/infopath/2007/PartnerControls"/>
    <ds:schemaRef ds:uri="http://purl.org/dc/dcmitype/"/>
    <ds:schemaRef ds:uri="http://schemas.microsoft.com/office/2006/documentManagement/types"/>
    <ds:schemaRef ds:uri="303dbf9b-b85b-46a0-94f1-894078c07ecd"/>
    <ds:schemaRef ds:uri="http://purl.org/dc/elements/1.1/"/>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TotalTime>
  <Words>1566</Words>
  <Application>Microsoft Office PowerPoint</Application>
  <PresentationFormat>On-screen Show (4:3)</PresentationFormat>
  <Paragraphs>223</Paragraphs>
  <Slides>42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Myriad Pro</vt:lpstr>
      <vt:lpstr>Times New Roman</vt:lpstr>
      <vt:lpstr>Wingdings</vt:lpstr>
      <vt:lpstr>20140311PresentationUWTSDTemplate</vt:lpstr>
      <vt:lpstr>Bachelor of Arts Business Management   Introduction to Modern Workplace (LLCBB4003) WEEK 3  Managerial behaviour and action </vt:lpstr>
      <vt:lpstr>Learning Outcomes</vt:lpstr>
      <vt:lpstr>Understanding OB in relation to management </vt:lpstr>
      <vt:lpstr>What is an Organisation Behaviour? </vt:lpstr>
      <vt:lpstr>Why IS OB so important?</vt:lpstr>
      <vt:lpstr>Level of OB </vt:lpstr>
      <vt:lpstr>Three level of OB</vt:lpstr>
      <vt:lpstr>Discussion </vt:lpstr>
      <vt:lpstr>Management </vt:lpstr>
      <vt:lpstr>Curiosity ! What are all those managers actually doing?</vt:lpstr>
      <vt:lpstr>What real managers do: Luthans</vt:lpstr>
      <vt:lpstr>Managerial actions </vt:lpstr>
      <vt:lpstr>Managerial actions </vt:lpstr>
      <vt:lpstr>Managerial functions (Fayol )</vt:lpstr>
      <vt:lpstr>Managerial roles (Mintzberg)</vt:lpstr>
      <vt:lpstr>The manager’s roles: Mintzberg</vt:lpstr>
      <vt:lpstr>Henry Mintzberg’s 10 managerial roles</vt:lpstr>
      <vt:lpstr>PowerPoint Presentation</vt:lpstr>
      <vt:lpstr>Interpersonal Roles</vt:lpstr>
      <vt:lpstr>Informational roles</vt:lpstr>
      <vt:lpstr>Informational roles (cont)</vt:lpstr>
      <vt:lpstr>Decisional roles</vt:lpstr>
      <vt:lpstr>Decisional roles (cont)</vt:lpstr>
      <vt:lpstr>Class activity</vt:lpstr>
      <vt:lpstr>Class activity (Cont)</vt:lpstr>
      <vt:lpstr>Why organisations need managers</vt:lpstr>
      <vt:lpstr>               Attributes and qualities of a manager</vt:lpstr>
      <vt:lpstr>Managerial ability</vt:lpstr>
      <vt:lpstr>Managerial ability</vt:lpstr>
      <vt:lpstr>How do managers learn to become managers?</vt:lpstr>
      <vt:lpstr>Hard and soft skills </vt:lpstr>
      <vt:lpstr>Key strategies for future managers</vt:lpstr>
      <vt:lpstr>PowerPoint Presentation</vt:lpstr>
      <vt:lpstr>How do managers motivate employees? </vt:lpstr>
      <vt:lpstr>workplace motivation?</vt:lpstr>
      <vt:lpstr>Influencing factors of  work motivation</vt:lpstr>
      <vt:lpstr>Content  theories of work motivation</vt:lpstr>
      <vt:lpstr>Herzberg’s Two Factor Theory</vt:lpstr>
      <vt:lpstr> Goal setting  Theory (Locke, 1960)</vt:lpstr>
      <vt:lpstr>Negative and positive impacts of Employee Motivation on Employee Performance </vt:lpstr>
      <vt:lpstr>References </vt:lpstr>
      <vt:lpstr>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(LLCBB4003) WEEK 3  Managerial behaviour and action </dc:title>
  <dc:creator>Jutual Ugochukwu</dc:creator>
  <cp:lastModifiedBy>Jutual Ugochukwu</cp:lastModifiedBy>
  <cp:revision>3</cp:revision>
  <dcterms:created xsi:type="dcterms:W3CDTF">2021-02-02T20:37:27Z</dcterms:created>
  <dcterms:modified xsi:type="dcterms:W3CDTF">2021-02-02T20:46:22Z</dcterms:modified>
</cp:coreProperties>
</file>