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theme/theme1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5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6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7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18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19.xml" ContentType="application/vnd.openxmlformats-officedocument.theme+xml"/>
  <Override PartName="/ppt/slideLayouts/slideLayout7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7"/>
  </p:notesMasterIdLst>
  <p:sldIdLst>
    <p:sldId id="719" r:id="rId24"/>
    <p:sldId id="775" r:id="rId25"/>
    <p:sldId id="760" r:id="rId26"/>
    <p:sldId id="761" r:id="rId27"/>
    <p:sldId id="776" r:id="rId28"/>
    <p:sldId id="777" r:id="rId29"/>
    <p:sldId id="778" r:id="rId30"/>
    <p:sldId id="780" r:id="rId31"/>
    <p:sldId id="779" r:id="rId32"/>
    <p:sldId id="782" r:id="rId33"/>
    <p:sldId id="781" r:id="rId34"/>
    <p:sldId id="783" r:id="rId35"/>
    <p:sldId id="732" r:id="rId36"/>
  </p:sldIdLst>
  <p:sldSz cx="12192000" cy="6858000"/>
  <p:notesSz cx="6858000" cy="9144000"/>
  <p:custDataLst>
    <p:tags r:id="rId3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1C61871-E3CB-46E4-ADB1-8398523E1E64}" v="10" dt="2024-10-30T22:12:57.75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4" d="100"/>
          <a:sy n="104" d="100"/>
        </p:scale>
        <p:origin x="48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presProps" Target="presProps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41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notesMaster" Target="notesMasters/notesMaster1.xml"/><Relationship Id="rId40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microsoft.com/office/2016/11/relationships/changesInfo" Target="changesInfos/changesInfo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tags" Target="tags/tag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A1C61871-E3CB-46E4-ADB1-8398523E1E64}"/>
    <pc:docChg chg="undo custSel modSld">
      <pc:chgData name="Jenifer Prince Devaraj" userId="c3fb109c-09d1-42a6-93f4-69472d709861" providerId="ADAL" clId="{A1C61871-E3CB-46E4-ADB1-8398523E1E64}" dt="2024-10-30T22:13:02.267" v="61" actId="1076"/>
      <pc:docMkLst>
        <pc:docMk/>
      </pc:docMkLst>
      <pc:sldChg chg="modSp mod">
        <pc:chgData name="Jenifer Prince Devaraj" userId="c3fb109c-09d1-42a6-93f4-69472d709861" providerId="ADAL" clId="{A1C61871-E3CB-46E4-ADB1-8398523E1E64}" dt="2024-10-30T21:27:33.271" v="48" actId="14100"/>
        <pc:sldMkLst>
          <pc:docMk/>
          <pc:sldMk cId="34574601" sldId="760"/>
        </pc:sldMkLst>
        <pc:spChg chg="mod">
          <ac:chgData name="Jenifer Prince Devaraj" userId="c3fb109c-09d1-42a6-93f4-69472d709861" providerId="ADAL" clId="{A1C61871-E3CB-46E4-ADB1-8398523E1E64}" dt="2024-10-30T21:27:33.271" v="48" actId="14100"/>
          <ac:spMkLst>
            <pc:docMk/>
            <pc:sldMk cId="34574601" sldId="760"/>
            <ac:spMk id="7" creationId="{82CB5057-5F51-FBFC-62A2-238111919C0A}"/>
          </ac:spMkLst>
        </pc:spChg>
      </pc:sldChg>
      <pc:sldChg chg="modSp mod">
        <pc:chgData name="Jenifer Prince Devaraj" userId="c3fb109c-09d1-42a6-93f4-69472d709861" providerId="ADAL" clId="{A1C61871-E3CB-46E4-ADB1-8398523E1E64}" dt="2024-10-30T21:27:13.811" v="46" actId="1076"/>
        <pc:sldMkLst>
          <pc:docMk/>
          <pc:sldMk cId="777801352" sldId="761"/>
        </pc:sldMkLst>
        <pc:spChg chg="mod">
          <ac:chgData name="Jenifer Prince Devaraj" userId="c3fb109c-09d1-42a6-93f4-69472d709861" providerId="ADAL" clId="{A1C61871-E3CB-46E4-ADB1-8398523E1E64}" dt="2024-10-30T21:27:11.112" v="45" actId="1076"/>
          <ac:spMkLst>
            <pc:docMk/>
            <pc:sldMk cId="777801352" sldId="761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A1C61871-E3CB-46E4-ADB1-8398523E1E64}" dt="2024-10-30T21:27:13.811" v="46" actId="1076"/>
          <ac:spMkLst>
            <pc:docMk/>
            <pc:sldMk cId="777801352" sldId="761"/>
            <ac:spMk id="6" creationId="{F8786BAD-055B-38E9-EC08-3B03BEB46516}"/>
          </ac:spMkLst>
        </pc:spChg>
      </pc:sldChg>
      <pc:sldChg chg="addSp delSp modSp mod addAnim delAnim modAnim">
        <pc:chgData name="Jenifer Prince Devaraj" userId="c3fb109c-09d1-42a6-93f4-69472d709861" providerId="ADAL" clId="{A1C61871-E3CB-46E4-ADB1-8398523E1E64}" dt="2024-10-30T21:24:28.950" v="24" actId="1076"/>
        <pc:sldMkLst>
          <pc:docMk/>
          <pc:sldMk cId="1893827762" sldId="776"/>
        </pc:sldMkLst>
        <pc:picChg chg="add del mod">
          <ac:chgData name="Jenifer Prince Devaraj" userId="c3fb109c-09d1-42a6-93f4-69472d709861" providerId="ADAL" clId="{A1C61871-E3CB-46E4-ADB1-8398523E1E64}" dt="2024-10-30T21:24:00.671" v="19"/>
          <ac:picMkLst>
            <pc:docMk/>
            <pc:sldMk cId="1893827762" sldId="776"/>
            <ac:picMk id="6" creationId="{8BA435B9-0559-4A12-A52B-D3BBECF45002}"/>
          </ac:picMkLst>
        </pc:picChg>
        <pc:picChg chg="add del mod">
          <ac:chgData name="Jenifer Prince Devaraj" userId="c3fb109c-09d1-42a6-93f4-69472d709861" providerId="ADAL" clId="{A1C61871-E3CB-46E4-ADB1-8398523E1E64}" dt="2024-10-30T21:23:58.894" v="16"/>
          <ac:picMkLst>
            <pc:docMk/>
            <pc:sldMk cId="1893827762" sldId="776"/>
            <ac:picMk id="7" creationId="{1F077AC8-4162-44FF-84CC-D48844E59FB9}"/>
          </ac:picMkLst>
        </pc:picChg>
        <pc:picChg chg="add mod">
          <ac:chgData name="Jenifer Prince Devaraj" userId="c3fb109c-09d1-42a6-93f4-69472d709861" providerId="ADAL" clId="{A1C61871-E3CB-46E4-ADB1-8398523E1E64}" dt="2024-10-30T21:23:56.318" v="14"/>
          <ac:picMkLst>
            <pc:docMk/>
            <pc:sldMk cId="1893827762" sldId="776"/>
            <ac:picMk id="8" creationId="{F7DF12D0-8A45-4AAD-8A79-801813364451}"/>
          </ac:picMkLst>
        </pc:picChg>
        <pc:picChg chg="add del">
          <ac:chgData name="Jenifer Prince Devaraj" userId="c3fb109c-09d1-42a6-93f4-69472d709861" providerId="ADAL" clId="{A1C61871-E3CB-46E4-ADB1-8398523E1E64}" dt="2024-10-30T21:24:05.189" v="21" actId="478"/>
          <ac:picMkLst>
            <pc:docMk/>
            <pc:sldMk cId="1893827762" sldId="776"/>
            <ac:picMk id="9" creationId="{38FD1356-629F-CAEA-955A-90916137B2DE}"/>
          </ac:picMkLst>
        </pc:picChg>
        <pc:picChg chg="add mod">
          <ac:chgData name="Jenifer Prince Devaraj" userId="c3fb109c-09d1-42a6-93f4-69472d709861" providerId="ADAL" clId="{A1C61871-E3CB-46E4-ADB1-8398523E1E64}" dt="2024-10-30T21:24:28.950" v="24" actId="1076"/>
          <ac:picMkLst>
            <pc:docMk/>
            <pc:sldMk cId="1893827762" sldId="776"/>
            <ac:picMk id="10" creationId="{51F0B95A-0788-4339-AF11-C16168D8CC20}"/>
          </ac:picMkLst>
        </pc:picChg>
      </pc:sldChg>
      <pc:sldChg chg="modSp mod">
        <pc:chgData name="Jenifer Prince Devaraj" userId="c3fb109c-09d1-42a6-93f4-69472d709861" providerId="ADAL" clId="{A1C61871-E3CB-46E4-ADB1-8398523E1E64}" dt="2024-10-30T21:25:31.105" v="33" actId="1076"/>
        <pc:sldMkLst>
          <pc:docMk/>
          <pc:sldMk cId="445554227" sldId="778"/>
        </pc:sldMkLst>
        <pc:spChg chg="mod">
          <ac:chgData name="Jenifer Prince Devaraj" userId="c3fb109c-09d1-42a6-93f4-69472d709861" providerId="ADAL" clId="{A1C61871-E3CB-46E4-ADB1-8398523E1E64}" dt="2024-10-30T21:25:31.105" v="33" actId="1076"/>
          <ac:spMkLst>
            <pc:docMk/>
            <pc:sldMk cId="445554227" sldId="778"/>
            <ac:spMk id="7" creationId="{82CB5057-5F51-FBFC-62A2-238111919C0A}"/>
          </ac:spMkLst>
        </pc:spChg>
      </pc:sldChg>
      <pc:sldChg chg="addSp delSp modSp mod delAnim modAnim">
        <pc:chgData name="Jenifer Prince Devaraj" userId="c3fb109c-09d1-42a6-93f4-69472d709861" providerId="ADAL" clId="{A1C61871-E3CB-46E4-ADB1-8398523E1E64}" dt="2024-10-30T21:34:57.186" v="54" actId="1076"/>
        <pc:sldMkLst>
          <pc:docMk/>
          <pc:sldMk cId="4001338554" sldId="779"/>
        </pc:sldMkLst>
        <pc:picChg chg="del">
          <ac:chgData name="Jenifer Prince Devaraj" userId="c3fb109c-09d1-42a6-93f4-69472d709861" providerId="ADAL" clId="{A1C61871-E3CB-46E4-ADB1-8398523E1E64}" dt="2024-10-30T21:34:30.674" v="51" actId="478"/>
          <ac:picMkLst>
            <pc:docMk/>
            <pc:sldMk cId="4001338554" sldId="779"/>
            <ac:picMk id="6" creationId="{7182FEF7-36F9-362E-8BD8-6AEA555CD1B4}"/>
          </ac:picMkLst>
        </pc:picChg>
        <pc:picChg chg="add mod">
          <ac:chgData name="Jenifer Prince Devaraj" userId="c3fb109c-09d1-42a6-93f4-69472d709861" providerId="ADAL" clId="{A1C61871-E3CB-46E4-ADB1-8398523E1E64}" dt="2024-10-30T21:34:57.186" v="54" actId="1076"/>
          <ac:picMkLst>
            <pc:docMk/>
            <pc:sldMk cId="4001338554" sldId="779"/>
            <ac:picMk id="7" creationId="{926818DF-12C0-42D5-90A3-1898011355BC}"/>
          </ac:picMkLst>
        </pc:picChg>
      </pc:sldChg>
      <pc:sldChg chg="modSp mod">
        <pc:chgData name="Jenifer Prince Devaraj" userId="c3fb109c-09d1-42a6-93f4-69472d709861" providerId="ADAL" clId="{A1C61871-E3CB-46E4-ADB1-8398523E1E64}" dt="2024-10-30T21:33:29.245" v="50" actId="113"/>
        <pc:sldMkLst>
          <pc:docMk/>
          <pc:sldMk cId="801157786" sldId="780"/>
        </pc:sldMkLst>
        <pc:spChg chg="mod">
          <ac:chgData name="Jenifer Prince Devaraj" userId="c3fb109c-09d1-42a6-93f4-69472d709861" providerId="ADAL" clId="{A1C61871-E3CB-46E4-ADB1-8398523E1E64}" dt="2024-10-30T21:33:29.245" v="50" actId="113"/>
          <ac:spMkLst>
            <pc:docMk/>
            <pc:sldMk cId="801157786" sldId="780"/>
            <ac:spMk id="8" creationId="{2AAE2728-B2CF-0FFA-BB0C-F7A38166FACD}"/>
          </ac:spMkLst>
        </pc:spChg>
      </pc:sldChg>
      <pc:sldChg chg="modSp mod">
        <pc:chgData name="Jenifer Prince Devaraj" userId="c3fb109c-09d1-42a6-93f4-69472d709861" providerId="ADAL" clId="{A1C61871-E3CB-46E4-ADB1-8398523E1E64}" dt="2024-10-30T22:11:50.682" v="55"/>
        <pc:sldMkLst>
          <pc:docMk/>
          <pc:sldMk cId="1842465817" sldId="781"/>
        </pc:sldMkLst>
        <pc:spChg chg="mod">
          <ac:chgData name="Jenifer Prince Devaraj" userId="c3fb109c-09d1-42a6-93f4-69472d709861" providerId="ADAL" clId="{A1C61871-E3CB-46E4-ADB1-8398523E1E64}" dt="2024-10-30T22:11:50.682" v="55"/>
          <ac:spMkLst>
            <pc:docMk/>
            <pc:sldMk cId="1842465817" sldId="781"/>
            <ac:spMk id="8" creationId="{2AAE2728-B2CF-0FFA-BB0C-F7A38166FACD}"/>
          </ac:spMkLst>
        </pc:spChg>
      </pc:sldChg>
      <pc:sldChg chg="addSp delSp modSp mod delAnim modAnim">
        <pc:chgData name="Jenifer Prince Devaraj" userId="c3fb109c-09d1-42a6-93f4-69472d709861" providerId="ADAL" clId="{A1C61871-E3CB-46E4-ADB1-8398523E1E64}" dt="2024-10-30T22:13:02.267" v="61" actId="1076"/>
        <pc:sldMkLst>
          <pc:docMk/>
          <pc:sldMk cId="480975178" sldId="783"/>
        </pc:sldMkLst>
        <pc:picChg chg="del">
          <ac:chgData name="Jenifer Prince Devaraj" userId="c3fb109c-09d1-42a6-93f4-69472d709861" providerId="ADAL" clId="{A1C61871-E3CB-46E4-ADB1-8398523E1E64}" dt="2024-10-30T22:11:55.738" v="56" actId="478"/>
          <ac:picMkLst>
            <pc:docMk/>
            <pc:sldMk cId="480975178" sldId="783"/>
            <ac:picMk id="6" creationId="{CFFBF9E1-96AA-35A4-8091-583097B083D1}"/>
          </ac:picMkLst>
        </pc:picChg>
        <pc:picChg chg="add del mod">
          <ac:chgData name="Jenifer Prince Devaraj" userId="c3fb109c-09d1-42a6-93f4-69472d709861" providerId="ADAL" clId="{A1C61871-E3CB-46E4-ADB1-8398523E1E64}" dt="2024-10-30T22:12:24.575" v="58" actId="478"/>
          <ac:picMkLst>
            <pc:docMk/>
            <pc:sldMk cId="480975178" sldId="783"/>
            <ac:picMk id="7" creationId="{59E536E7-DB65-4EAD-BCAC-4F8E04AD7FEA}"/>
          </ac:picMkLst>
        </pc:picChg>
        <pc:picChg chg="add mod">
          <ac:chgData name="Jenifer Prince Devaraj" userId="c3fb109c-09d1-42a6-93f4-69472d709861" providerId="ADAL" clId="{A1C61871-E3CB-46E4-ADB1-8398523E1E64}" dt="2024-10-30T22:13:02.267" v="61" actId="1076"/>
          <ac:picMkLst>
            <pc:docMk/>
            <pc:sldMk cId="480975178" sldId="783"/>
            <ac:picMk id="8" creationId="{5F5F706F-D68C-4844-98CA-7DD26FBA35FB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30/10/2024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8377628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3.png"/><Relationship Id="rId5" Type="http://schemas.openxmlformats.org/officeDocument/2006/relationships/theme" Target="../theme/theme12.xml"/><Relationship Id="rId4" Type="http://schemas.openxmlformats.org/officeDocument/2006/relationships/slideLayout" Target="../slideLayouts/slideLayout3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1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2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1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3.xml"/><Relationship Id="rId4" Type="http://schemas.openxmlformats.org/officeDocument/2006/relationships/slideLayout" Target="../slideLayouts/slideLayout5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9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5" Type="http://schemas.openxmlformats.org/officeDocument/2006/relationships/slideLayout" Target="../slideLayouts/slideLayout71.xml"/><Relationship Id="rId4" Type="http://schemas.openxmlformats.org/officeDocument/2006/relationships/slideLayout" Target="../slideLayouts/slideLayout7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5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5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26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5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27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5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28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B8D71402-7CBC-DCA2-6899-47998E0C8857}"/>
              </a:ext>
            </a:extLst>
          </p:cNvPr>
          <p:cNvSpPr txBox="1">
            <a:spLocks/>
          </p:cNvSpPr>
          <p:nvPr/>
        </p:nvSpPr>
        <p:spPr>
          <a:xfrm>
            <a:off x="1137994" y="1587536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1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ACDB5002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 Up-Down Counter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: 13</a:t>
            </a: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0D2AF696-522B-ED88-A45F-9270647006CB}"/>
              </a:ext>
            </a:extLst>
          </p:cNvPr>
          <p:cNvSpPr txBox="1">
            <a:spLocks/>
          </p:cNvSpPr>
          <p:nvPr/>
        </p:nvSpPr>
        <p:spPr>
          <a:xfrm>
            <a:off x="7826142" y="4200854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1066" y="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683260" y="2401530"/>
            <a:ext cx="10558780" cy="43115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dirty="0">
                <a:latin typeface="Cambria"/>
                <a:ea typeface="Cambria"/>
              </a:rPr>
              <a:t>Demonstrate an up counter using LEDs by considering the following conditions.</a:t>
            </a:r>
          </a:p>
          <a:p>
            <a:pPr marL="1076325" indent="-450850" algn="just">
              <a:lnSpc>
                <a:spcPct val="150000"/>
              </a:lnSpc>
              <a:buFont typeface="Cambria" panose="02040503050406030204" pitchFamily="18" charset="0"/>
              <a:buChar char="-"/>
            </a:pPr>
            <a:r>
              <a:rPr lang="en-GB" sz="2600" dirty="0">
                <a:latin typeface="Cambria"/>
                <a:ea typeface="Cambria"/>
              </a:rPr>
              <a:t>When a push button connected to port pin RC1 is pressed once, the LEDs should count up within a delay of 100ms </a:t>
            </a:r>
            <a:r>
              <a:rPr lang="en-GB" sz="2800" dirty="0">
                <a:latin typeface="Cambria"/>
                <a:ea typeface="Cambria"/>
              </a:rPr>
              <a:t>by considering all the LEDs are turned OFF initially.</a:t>
            </a:r>
            <a:endParaRPr lang="en-GB" sz="2600" dirty="0">
              <a:latin typeface="Cambria"/>
              <a:ea typeface="Cambria"/>
            </a:endParaRPr>
          </a:p>
          <a:p>
            <a:pPr marL="1076325" indent="-450850" algn="just">
              <a:lnSpc>
                <a:spcPct val="150000"/>
              </a:lnSpc>
              <a:buFont typeface="Cambria" panose="02040503050406030204" pitchFamily="18" charset="0"/>
              <a:buChar char="-"/>
            </a:pPr>
            <a:r>
              <a:rPr lang="en-GB" sz="2600" dirty="0">
                <a:latin typeface="Cambria"/>
                <a:ea typeface="Cambria"/>
              </a:rPr>
              <a:t>For every 100ms one LED will be turned ON.</a:t>
            </a:r>
          </a:p>
          <a:p>
            <a:pPr marL="1076325" indent="-450850" algn="just">
              <a:lnSpc>
                <a:spcPct val="150000"/>
              </a:lnSpc>
              <a:buFont typeface="Cambria" panose="02040503050406030204" pitchFamily="18" charset="0"/>
              <a:buChar char="-"/>
            </a:pPr>
            <a:r>
              <a:rPr lang="en-GB" sz="2600" dirty="0">
                <a:latin typeface="Cambria"/>
                <a:ea typeface="Cambria"/>
              </a:rPr>
              <a:t>The counter should stop counting when the button is released.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Up Counter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Exercise 1</a:t>
            </a:r>
          </a:p>
        </p:txBody>
      </p:sp>
    </p:spTree>
    <p:extLst>
      <p:ext uri="{BB962C8B-B14F-4D97-AF65-F5344CB8AC3E}">
        <p14:creationId xmlns:p14="http://schemas.microsoft.com/office/powerpoint/2010/main" val="5167029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5694" y="-5467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Up Counter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EAFCC6E-2423-E6BA-EFDA-B62FDFBF5A3B}"/>
              </a:ext>
            </a:extLst>
          </p:cNvPr>
          <p:cNvSpPr txBox="1"/>
          <p:nvPr/>
        </p:nvSpPr>
        <p:spPr>
          <a:xfrm>
            <a:off x="712515" y="1633299"/>
            <a:ext cx="10558780" cy="61824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latin typeface="Cambria"/>
                <a:ea typeface="Cambria"/>
              </a:rPr>
              <a:t>Declaring 7- segment Patterns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59753DC-1B20-4671-E3BE-BE1D67C10966}"/>
              </a:ext>
            </a:extLst>
          </p:cNvPr>
          <p:cNvSpPr txBox="1"/>
          <p:nvPr/>
        </p:nvSpPr>
        <p:spPr>
          <a:xfrm>
            <a:off x="386782" y="3682544"/>
            <a:ext cx="11210246" cy="16857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int i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: Declares an integer variable named ‘i’.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unsigned LED[8] :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Declares an unsigned array named LED and initializes it   				with 8 hexadecimal values to increment LED at each 100ms.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2CB5057-5F51-FBFC-62A2-238111919C0A}"/>
              </a:ext>
            </a:extLst>
          </p:cNvPr>
          <p:cNvSpPr txBox="1"/>
          <p:nvPr/>
        </p:nvSpPr>
        <p:spPr>
          <a:xfrm>
            <a:off x="1539239" y="2662555"/>
            <a:ext cx="973205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highlight>
                  <a:srgbClr val="C0C0C0"/>
                </a:highlight>
                <a:latin typeface="Cambria" panose="02040503050406030204" pitchFamily="18" charset="0"/>
                <a:ea typeface="Cambria" panose="02040503050406030204" pitchFamily="18" charset="0"/>
              </a:rPr>
              <a:t>unsigned int8 LED[8] = { 0x01, 0x03, 0x07, 0x0F, 0x1F, 0x3F, 0x7F, 0xFF };</a:t>
            </a:r>
          </a:p>
        </p:txBody>
      </p:sp>
    </p:spTree>
    <p:extLst>
      <p:ext uri="{BB962C8B-B14F-4D97-AF65-F5344CB8AC3E}">
        <p14:creationId xmlns:p14="http://schemas.microsoft.com/office/powerpoint/2010/main" val="345746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1285" y="-65854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04992" y="1083371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Up Counter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786BAD-055B-38E9-EC08-3B03BEB46516}"/>
              </a:ext>
            </a:extLst>
          </p:cNvPr>
          <p:cNvSpPr txBox="1"/>
          <p:nvPr/>
        </p:nvSpPr>
        <p:spPr>
          <a:xfrm>
            <a:off x="2062659" y="1754779"/>
            <a:ext cx="7907020" cy="48628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b="1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#include &lt;16F877A.h&gt;</a:t>
            </a:r>
          </a:p>
          <a:p>
            <a:r>
              <a:rPr lang="en-GB" sz="1000" b="1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#fuses NOWDT, HS, NOPROTECT, NOLVP</a:t>
            </a:r>
          </a:p>
          <a:p>
            <a:r>
              <a:rPr lang="en-GB" sz="1000" b="1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#use delay(clock=20000000) // 20 MHz clock</a:t>
            </a:r>
          </a:p>
          <a:p>
            <a:endParaRPr lang="en-GB" sz="1000" b="1" i="0" dirty="0"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r>
              <a:rPr lang="en-GB" sz="1000" b="1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// Define LED pattern array</a:t>
            </a:r>
          </a:p>
          <a:p>
            <a:r>
              <a:rPr lang="en-GB" sz="1000" b="1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unsigned int8 LED[8] = { 0x01, 0x03, 0x07, 0x0F, 0x1F, 0x3F, 0x7F, 0xFF };</a:t>
            </a:r>
          </a:p>
          <a:p>
            <a:endParaRPr lang="en-GB" sz="1000" b="1" i="0" dirty="0"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r>
              <a:rPr lang="en-GB" sz="1000" b="1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void main()</a:t>
            </a:r>
          </a:p>
          <a:p>
            <a:r>
              <a:rPr lang="en-GB" sz="1000" b="1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{</a:t>
            </a:r>
          </a:p>
          <a:p>
            <a:r>
              <a:rPr lang="en-GB" sz="1000" b="1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  </a:t>
            </a:r>
            <a:r>
              <a:rPr lang="en-GB" sz="1000" b="1" i="0" dirty="0" err="1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set_tris_c</a:t>
            </a:r>
            <a:r>
              <a:rPr lang="en-GB" sz="1000" b="1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(0b10000000); // RC7 as input (for switch), other PORTC as output</a:t>
            </a:r>
          </a:p>
          <a:p>
            <a:r>
              <a:rPr lang="en-GB" sz="1000" b="1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  </a:t>
            </a:r>
            <a:r>
              <a:rPr lang="en-GB" sz="1000" b="1" i="0" dirty="0" err="1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set_tris_b</a:t>
            </a:r>
            <a:r>
              <a:rPr lang="en-GB" sz="1000" b="1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(0b00000000); // Configure PORTB as output for LEDs</a:t>
            </a:r>
          </a:p>
          <a:p>
            <a:r>
              <a:rPr lang="en-GB" sz="1000" b="1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  </a:t>
            </a:r>
            <a:r>
              <a:rPr lang="en-GB" sz="1000" b="1" i="0" dirty="0" err="1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output_b</a:t>
            </a:r>
            <a:r>
              <a:rPr lang="en-GB" sz="1000" b="1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(0x00);         // Ensure all LEDs are OFF initially</a:t>
            </a:r>
          </a:p>
          <a:p>
            <a:r>
              <a:rPr lang="en-GB" sz="1000" b="1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  </a:t>
            </a:r>
            <a:r>
              <a:rPr lang="en-GB" sz="1000" b="1" i="0" dirty="0" err="1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output_c</a:t>
            </a:r>
            <a:r>
              <a:rPr lang="en-GB" sz="1000" b="1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(0x00);         // Ensure PORTC output is OFF initially</a:t>
            </a:r>
          </a:p>
          <a:p>
            <a:endParaRPr lang="en-GB" sz="1000" b="1" i="0" dirty="0"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r>
              <a:rPr lang="en-GB" sz="1000" b="1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  while(TRUE)</a:t>
            </a:r>
          </a:p>
          <a:p>
            <a:r>
              <a:rPr lang="en-GB" sz="1000" b="1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  {</a:t>
            </a:r>
          </a:p>
          <a:p>
            <a:r>
              <a:rPr lang="en-GB" sz="1000" b="1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     // Check if the button connected to RC7 is pressed</a:t>
            </a:r>
          </a:p>
          <a:p>
            <a:r>
              <a:rPr lang="en-GB" sz="1000" b="1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     if(input(PIN_C7)) </a:t>
            </a:r>
          </a:p>
          <a:p>
            <a:r>
              <a:rPr lang="en-GB" sz="1000" b="1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     {</a:t>
            </a:r>
          </a:p>
          <a:p>
            <a:r>
              <a:rPr lang="en-GB" sz="1000" b="1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        for(int </a:t>
            </a:r>
            <a:r>
              <a:rPr lang="en-GB" sz="1000" b="1" i="0" dirty="0" err="1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i</a:t>
            </a:r>
            <a:r>
              <a:rPr lang="en-GB" sz="1000" b="1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= 0; </a:t>
            </a:r>
            <a:r>
              <a:rPr lang="en-GB" sz="1000" b="1" i="0" dirty="0" err="1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i</a:t>
            </a:r>
            <a:r>
              <a:rPr lang="en-GB" sz="1000" b="1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&lt; 8; </a:t>
            </a:r>
            <a:r>
              <a:rPr lang="en-GB" sz="1000" b="1" i="0" dirty="0" err="1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i</a:t>
            </a:r>
            <a:r>
              <a:rPr lang="en-GB" sz="1000" b="1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++) // Loop through LED patterns</a:t>
            </a:r>
          </a:p>
          <a:p>
            <a:r>
              <a:rPr lang="en-GB" sz="1000" b="1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        {</a:t>
            </a:r>
          </a:p>
          <a:p>
            <a:r>
              <a:rPr lang="en-GB" sz="1000" b="1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           </a:t>
            </a:r>
            <a:r>
              <a:rPr lang="en-GB" sz="1000" b="1" i="0" dirty="0" err="1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output_b</a:t>
            </a:r>
            <a:r>
              <a:rPr lang="en-GB" sz="1000" b="1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(LED[</a:t>
            </a:r>
            <a:r>
              <a:rPr lang="en-GB" sz="1000" b="1" i="0" dirty="0" err="1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i</a:t>
            </a:r>
            <a:r>
              <a:rPr lang="en-GB" sz="1000" b="1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]);       // Display pattern on PORTB</a:t>
            </a:r>
          </a:p>
          <a:p>
            <a:r>
              <a:rPr lang="en-GB" sz="1000" b="1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           </a:t>
            </a:r>
            <a:r>
              <a:rPr lang="en-GB" sz="1000" b="1" i="0" dirty="0" err="1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delay_ms</a:t>
            </a:r>
            <a:r>
              <a:rPr lang="en-GB" sz="1000" b="1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(100);          // Delay for visible effect</a:t>
            </a:r>
          </a:p>
          <a:p>
            <a:r>
              <a:rPr lang="en-GB" sz="1000" b="1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        }</a:t>
            </a:r>
          </a:p>
          <a:p>
            <a:r>
              <a:rPr lang="en-GB" sz="1000" b="1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     }</a:t>
            </a:r>
          </a:p>
          <a:p>
            <a:r>
              <a:rPr lang="en-GB" sz="1000" b="1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     else if(!input(PIN_C0)) // Check if RC0 is low </a:t>
            </a:r>
          </a:p>
          <a:p>
            <a:r>
              <a:rPr lang="en-GB" sz="1000" b="1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{</a:t>
            </a:r>
          </a:p>
          <a:p>
            <a:r>
              <a:rPr lang="en-GB" sz="1000" b="1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        </a:t>
            </a:r>
            <a:r>
              <a:rPr lang="en-GB" sz="1000" b="1" i="0" dirty="0" err="1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output_b</a:t>
            </a:r>
            <a:r>
              <a:rPr lang="en-GB" sz="1000" b="1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(0x00); // Turn off all LEDs on PORTB</a:t>
            </a:r>
          </a:p>
          <a:p>
            <a:r>
              <a:rPr lang="en-GB" sz="1000" b="1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     }</a:t>
            </a:r>
          </a:p>
          <a:p>
            <a:r>
              <a:rPr lang="en-GB" sz="1000" b="1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  }</a:t>
            </a:r>
          </a:p>
          <a:p>
            <a:r>
              <a:rPr lang="en-GB" sz="1000" b="1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}</a:t>
            </a:r>
          </a:p>
        </p:txBody>
      </p:sp>
    </p:spTree>
    <p:extLst>
      <p:ext uri="{BB962C8B-B14F-4D97-AF65-F5344CB8AC3E}">
        <p14:creationId xmlns:p14="http://schemas.microsoft.com/office/powerpoint/2010/main" val="7778013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1285" y="-65854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Up Counter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10" name="Screen Recording 9">
            <a:hlinkClick r:id="" action="ppaction://media"/>
            <a:extLst>
              <a:ext uri="{FF2B5EF4-FFF2-40B4-BE49-F238E27FC236}">
                <a16:creationId xmlns:a16="http://schemas.microsoft.com/office/drawing/2014/main" id="{51F0B95A-0788-4339-AF11-C16168D8CC2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221562" y="1846304"/>
            <a:ext cx="8005645" cy="44610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38277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657"/>
    </mc:Choice>
    <mc:Fallback xmlns="">
      <p:transition spd="slow" advTm="106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565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par>
              <p:cTn/>
            </p:par>
            <p:par>
              <p:cTn/>
            </p:par>
            <p:video>
              <p:cMediaNode vol="80000">
                <p:cTn id="9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4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68067" y="-4332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421640" y="1386972"/>
            <a:ext cx="10708419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Down Counter</a:t>
            </a:r>
          </a:p>
          <a:p>
            <a:endParaRPr lang="en-GB" sz="2000" i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918B046-E486-5452-D91F-4A0F82624791}"/>
              </a:ext>
            </a:extLst>
          </p:cNvPr>
          <p:cNvSpPr txBox="1"/>
          <p:nvPr/>
        </p:nvSpPr>
        <p:spPr>
          <a:xfrm>
            <a:off x="421640" y="2279524"/>
            <a:ext cx="10952480" cy="39017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1" dirty="0">
                <a:latin typeface="Cambria"/>
                <a:ea typeface="Cambria"/>
              </a:rPr>
              <a:t>Exercise 2 : </a:t>
            </a:r>
          </a:p>
          <a:p>
            <a:pPr algn="just">
              <a:lnSpc>
                <a:spcPct val="150000"/>
              </a:lnSpc>
            </a:pPr>
            <a:r>
              <a:rPr lang="en-GB" sz="2400" dirty="0">
                <a:latin typeface="Cambria"/>
                <a:ea typeface="Cambria"/>
              </a:rPr>
              <a:t>Demonstrate a down counter using LEDs by considering the following conditions.</a:t>
            </a:r>
          </a:p>
          <a:p>
            <a:pPr marL="1076325" indent="-450850" algn="just">
              <a:lnSpc>
                <a:spcPct val="150000"/>
              </a:lnSpc>
              <a:buFont typeface="Cambria" panose="02040503050406030204" pitchFamily="18" charset="0"/>
              <a:buChar char="-"/>
            </a:pPr>
            <a:r>
              <a:rPr lang="en-GB" sz="2400" dirty="0">
                <a:latin typeface="Cambria"/>
                <a:ea typeface="Cambria"/>
              </a:rPr>
              <a:t>When a push button connected to port pin RC7 is pressed once, the LEDs should count down within a delay of 100ms by considering all the LEDs are turned ON initially.</a:t>
            </a:r>
          </a:p>
          <a:p>
            <a:pPr marL="1076325" indent="-450850" algn="just">
              <a:lnSpc>
                <a:spcPct val="150000"/>
              </a:lnSpc>
              <a:buFont typeface="Cambria" panose="02040503050406030204" pitchFamily="18" charset="0"/>
              <a:buChar char="-"/>
            </a:pPr>
            <a:r>
              <a:rPr lang="en-GB" sz="2400" dirty="0">
                <a:latin typeface="Cambria"/>
                <a:ea typeface="Cambria"/>
              </a:rPr>
              <a:t>For every 100ms one LED will be turned OFF.</a:t>
            </a:r>
          </a:p>
          <a:p>
            <a:pPr marL="1076325" indent="-450850" algn="just">
              <a:lnSpc>
                <a:spcPct val="150000"/>
              </a:lnSpc>
              <a:buFont typeface="Cambria" panose="02040503050406030204" pitchFamily="18" charset="0"/>
              <a:buChar char="-"/>
            </a:pPr>
            <a:r>
              <a:rPr lang="en-GB" sz="2400" dirty="0">
                <a:latin typeface="Cambria"/>
                <a:ea typeface="Cambria"/>
              </a:rPr>
              <a:t>The counter should stop counting when the button is released.</a:t>
            </a:r>
          </a:p>
        </p:txBody>
      </p:sp>
    </p:spTree>
    <p:extLst>
      <p:ext uri="{BB962C8B-B14F-4D97-AF65-F5344CB8AC3E}">
        <p14:creationId xmlns:p14="http://schemas.microsoft.com/office/powerpoint/2010/main" val="39200657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555"/>
    </mc:Choice>
    <mc:Fallback xmlns="">
      <p:transition spd="slow" advTm="16555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5694" y="-5467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Down Counter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EAFCC6E-2423-E6BA-EFDA-B62FDFBF5A3B}"/>
              </a:ext>
            </a:extLst>
          </p:cNvPr>
          <p:cNvSpPr txBox="1"/>
          <p:nvPr/>
        </p:nvSpPr>
        <p:spPr>
          <a:xfrm>
            <a:off x="712515" y="1633299"/>
            <a:ext cx="10558780" cy="61824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latin typeface="Cambria"/>
                <a:ea typeface="Cambria"/>
              </a:rPr>
              <a:t>Declaring 7- segment Patterns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59753DC-1B20-4671-E3BE-BE1D67C10966}"/>
              </a:ext>
            </a:extLst>
          </p:cNvPr>
          <p:cNvSpPr txBox="1"/>
          <p:nvPr/>
        </p:nvSpPr>
        <p:spPr>
          <a:xfrm>
            <a:off x="386782" y="3682544"/>
            <a:ext cx="11210246" cy="16857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int i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: Declares an integer variable named ‘i’.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unsigned LED[8] :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Declares an unsigned array named LED and initializes it   				with 8 hexadecimal values to decrement LED at each 100ms.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2CB5057-5F51-FBFC-62A2-238111919C0A}"/>
              </a:ext>
            </a:extLst>
          </p:cNvPr>
          <p:cNvSpPr txBox="1"/>
          <p:nvPr/>
        </p:nvSpPr>
        <p:spPr>
          <a:xfrm>
            <a:off x="1067106" y="2736212"/>
            <a:ext cx="1005778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highlight>
                  <a:srgbClr val="C0C0C0"/>
                </a:highlight>
                <a:latin typeface="Cambria" panose="02040503050406030204" pitchFamily="18" charset="0"/>
                <a:ea typeface="Cambria" panose="02040503050406030204" pitchFamily="18" charset="0"/>
              </a:rPr>
              <a:t>unsigned int8 LED[8] = { 0x01, 0x03, 0x07, 0x0F, 0x1F, 0x3F, 0x7F, 0xFF };</a:t>
            </a:r>
          </a:p>
        </p:txBody>
      </p:sp>
    </p:spTree>
    <p:extLst>
      <p:ext uri="{BB962C8B-B14F-4D97-AF65-F5344CB8AC3E}">
        <p14:creationId xmlns:p14="http://schemas.microsoft.com/office/powerpoint/2010/main" val="4455542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5694" y="-5467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Down Counter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AAE2728-B2CF-0FFA-BB0C-F7A38166FACD}"/>
              </a:ext>
            </a:extLst>
          </p:cNvPr>
          <p:cNvSpPr txBox="1"/>
          <p:nvPr/>
        </p:nvSpPr>
        <p:spPr>
          <a:xfrm>
            <a:off x="4103938" y="1589780"/>
            <a:ext cx="7528560" cy="48628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b="1" dirty="0"/>
              <a:t>#include &lt;16F877A.h&gt;</a:t>
            </a:r>
          </a:p>
          <a:p>
            <a:r>
              <a:rPr lang="en-GB" sz="1000" b="1" dirty="0"/>
              <a:t>#fuses NOWDT, HS, NOPROTECT, NOLVP</a:t>
            </a:r>
          </a:p>
          <a:p>
            <a:r>
              <a:rPr lang="en-GB" sz="1000" b="1" dirty="0"/>
              <a:t>#use delay(clock=20000000) // 20 MHz clock</a:t>
            </a:r>
          </a:p>
          <a:p>
            <a:endParaRPr lang="en-GB" sz="1000" b="1" dirty="0"/>
          </a:p>
          <a:p>
            <a:r>
              <a:rPr lang="en-GB" sz="1000" b="1" dirty="0"/>
              <a:t>// Define LED pattern array</a:t>
            </a:r>
          </a:p>
          <a:p>
            <a:r>
              <a:rPr lang="en-GB" sz="1000" b="1" dirty="0"/>
              <a:t>unsigned int8 LED[8] = { 0x01, 0x03, 0x07, 0x0F, 0x1F, 0x3F, 0x7F, 0xFF };</a:t>
            </a:r>
          </a:p>
          <a:p>
            <a:endParaRPr lang="en-GB" sz="1000" b="1" dirty="0"/>
          </a:p>
          <a:p>
            <a:r>
              <a:rPr lang="en-GB" sz="1000" b="1" dirty="0"/>
              <a:t>void main()</a:t>
            </a:r>
          </a:p>
          <a:p>
            <a:r>
              <a:rPr lang="en-GB" sz="1000" b="1" dirty="0"/>
              <a:t>{</a:t>
            </a:r>
          </a:p>
          <a:p>
            <a:r>
              <a:rPr lang="en-GB" sz="1000" b="1" dirty="0"/>
              <a:t>   </a:t>
            </a:r>
            <a:r>
              <a:rPr lang="en-GB" sz="1000" b="1" dirty="0" err="1"/>
              <a:t>set_tris_c</a:t>
            </a:r>
            <a:r>
              <a:rPr lang="en-GB" sz="1000" b="1" dirty="0"/>
              <a:t>(0b10000000); // RC7 as input (for switch), other PORTC as output</a:t>
            </a:r>
          </a:p>
          <a:p>
            <a:r>
              <a:rPr lang="en-GB" sz="1000" b="1" dirty="0"/>
              <a:t>   </a:t>
            </a:r>
            <a:r>
              <a:rPr lang="en-GB" sz="1000" b="1" dirty="0" err="1"/>
              <a:t>set_tris_b</a:t>
            </a:r>
            <a:r>
              <a:rPr lang="en-GB" sz="1000" b="1" dirty="0"/>
              <a:t>(0b00000000); // Configure PORTB as output for LEDs</a:t>
            </a:r>
          </a:p>
          <a:p>
            <a:r>
              <a:rPr lang="en-GB" sz="1000" b="1" dirty="0"/>
              <a:t>   </a:t>
            </a:r>
            <a:r>
              <a:rPr lang="en-GB" sz="1000" b="1" dirty="0" err="1"/>
              <a:t>output_b</a:t>
            </a:r>
            <a:r>
              <a:rPr lang="en-GB" sz="1000" b="1" dirty="0"/>
              <a:t>(0x00);         // Ensure all LEDs are OFF initially</a:t>
            </a:r>
          </a:p>
          <a:p>
            <a:r>
              <a:rPr lang="en-GB" sz="1000" b="1" dirty="0"/>
              <a:t>   </a:t>
            </a:r>
            <a:r>
              <a:rPr lang="en-GB" sz="1000" b="1" dirty="0" err="1"/>
              <a:t>output_c</a:t>
            </a:r>
            <a:r>
              <a:rPr lang="en-GB" sz="1000" b="1" dirty="0"/>
              <a:t>(0x00);         // Ensure PORTC output is OFF initially</a:t>
            </a:r>
          </a:p>
          <a:p>
            <a:endParaRPr lang="en-GB" sz="1000" b="1" dirty="0"/>
          </a:p>
          <a:p>
            <a:r>
              <a:rPr lang="en-GB" sz="1000" b="1" dirty="0"/>
              <a:t>   while(TRUE)</a:t>
            </a:r>
          </a:p>
          <a:p>
            <a:r>
              <a:rPr lang="en-GB" sz="1000" b="1" dirty="0"/>
              <a:t>   {</a:t>
            </a:r>
          </a:p>
          <a:p>
            <a:r>
              <a:rPr lang="en-GB" sz="1000" b="1" dirty="0"/>
              <a:t>      // Check if the button connected to RC7 is pressed</a:t>
            </a:r>
          </a:p>
          <a:p>
            <a:r>
              <a:rPr lang="en-GB" sz="1000" b="1" dirty="0"/>
              <a:t>      if(input(PIN_C7)) </a:t>
            </a:r>
          </a:p>
          <a:p>
            <a:r>
              <a:rPr lang="en-GB" sz="1000" b="1" dirty="0"/>
              <a:t>      {</a:t>
            </a:r>
          </a:p>
          <a:p>
            <a:r>
              <a:rPr lang="en-GB" sz="1000" b="1" dirty="0"/>
              <a:t>         for(int </a:t>
            </a:r>
            <a:r>
              <a:rPr lang="en-GB" sz="1000" b="1" dirty="0" err="1"/>
              <a:t>i</a:t>
            </a:r>
            <a:r>
              <a:rPr lang="en-GB" sz="1000" b="1" dirty="0"/>
              <a:t> = 8; </a:t>
            </a:r>
            <a:r>
              <a:rPr lang="en-GB" sz="1000" b="1" dirty="0" err="1"/>
              <a:t>i</a:t>
            </a:r>
            <a:r>
              <a:rPr lang="en-GB" sz="1000" b="1" dirty="0"/>
              <a:t> &gt; 0; </a:t>
            </a:r>
            <a:r>
              <a:rPr lang="en-GB" sz="1000" b="1" dirty="0" err="1"/>
              <a:t>i</a:t>
            </a:r>
            <a:r>
              <a:rPr lang="en-GB" sz="1000" b="1" dirty="0"/>
              <a:t>--) // Loop through LED patterns</a:t>
            </a:r>
          </a:p>
          <a:p>
            <a:r>
              <a:rPr lang="en-GB" sz="1000" b="1" dirty="0"/>
              <a:t>         {</a:t>
            </a:r>
          </a:p>
          <a:p>
            <a:r>
              <a:rPr lang="en-GB" sz="1000" b="1" dirty="0"/>
              <a:t>            </a:t>
            </a:r>
            <a:r>
              <a:rPr lang="en-GB" sz="1000" b="1" dirty="0" err="1"/>
              <a:t>output_b</a:t>
            </a:r>
            <a:r>
              <a:rPr lang="en-GB" sz="1000" b="1" dirty="0"/>
              <a:t>(LED[</a:t>
            </a:r>
            <a:r>
              <a:rPr lang="en-GB" sz="1000" b="1" dirty="0" err="1"/>
              <a:t>i</a:t>
            </a:r>
            <a:r>
              <a:rPr lang="en-GB" sz="1000" b="1" dirty="0"/>
              <a:t>]);       // Display pattern on PORTB</a:t>
            </a:r>
          </a:p>
          <a:p>
            <a:r>
              <a:rPr lang="en-GB" sz="1000" b="1" dirty="0"/>
              <a:t>            </a:t>
            </a:r>
            <a:r>
              <a:rPr lang="en-GB" sz="1000" b="1" dirty="0" err="1"/>
              <a:t>delay_ms</a:t>
            </a:r>
            <a:r>
              <a:rPr lang="en-GB" sz="1000" b="1" dirty="0"/>
              <a:t>(100);          // Delay for visible effect</a:t>
            </a:r>
          </a:p>
          <a:p>
            <a:r>
              <a:rPr lang="en-GB" sz="1000" b="1" dirty="0"/>
              <a:t>         }</a:t>
            </a:r>
          </a:p>
          <a:p>
            <a:r>
              <a:rPr lang="en-GB" sz="1000" b="1" dirty="0"/>
              <a:t>      }</a:t>
            </a:r>
          </a:p>
          <a:p>
            <a:r>
              <a:rPr lang="en-GB" sz="1000" b="1" dirty="0"/>
              <a:t>      else if(!input(PIN_C0)) // Check if RC0 is low </a:t>
            </a:r>
          </a:p>
          <a:p>
            <a:r>
              <a:rPr lang="en-GB" sz="1000" b="1" dirty="0"/>
              <a:t>{</a:t>
            </a:r>
          </a:p>
          <a:p>
            <a:r>
              <a:rPr lang="en-GB" sz="1000" b="1" dirty="0"/>
              <a:t>         </a:t>
            </a:r>
            <a:r>
              <a:rPr lang="en-GB" sz="1000" b="1" dirty="0" err="1"/>
              <a:t>output_b</a:t>
            </a:r>
            <a:r>
              <a:rPr lang="en-GB" sz="1000" b="1" dirty="0"/>
              <a:t>(0x00); // Turn off all LEDs on PORTB</a:t>
            </a:r>
          </a:p>
          <a:p>
            <a:r>
              <a:rPr lang="en-GB" sz="1000" b="1" dirty="0"/>
              <a:t>      }</a:t>
            </a:r>
          </a:p>
          <a:p>
            <a:r>
              <a:rPr lang="en-GB" sz="1000" b="1" dirty="0"/>
              <a:t>   }</a:t>
            </a:r>
          </a:p>
          <a:p>
            <a:r>
              <a:rPr lang="en-GB" sz="1000" b="1" dirty="0"/>
              <a:t>}</a:t>
            </a:r>
          </a:p>
        </p:txBody>
      </p:sp>
    </p:spTree>
    <p:extLst>
      <p:ext uri="{BB962C8B-B14F-4D97-AF65-F5344CB8AC3E}">
        <p14:creationId xmlns:p14="http://schemas.microsoft.com/office/powerpoint/2010/main" val="8011577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087"/>
    </mc:Choice>
    <mc:Fallback xmlns="">
      <p:transition spd="slow" advTm="18087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5694" y="-5467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Down Counter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7" name="Screen Recording 6">
            <a:hlinkClick r:id="" action="ppaction://media"/>
            <a:extLst>
              <a:ext uri="{FF2B5EF4-FFF2-40B4-BE49-F238E27FC236}">
                <a16:creationId xmlns:a16="http://schemas.microsoft.com/office/drawing/2014/main" id="{926818DF-12C0-42D5-90A3-1898011355B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018201" y="2045442"/>
            <a:ext cx="7889044" cy="43961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13385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087"/>
    </mc:Choice>
    <mc:Fallback xmlns="">
      <p:transition spd="slow" advTm="180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87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5694" y="-5467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01880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Up Down Counter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AAE2728-B2CF-0FFA-BB0C-F7A38166FACD}"/>
              </a:ext>
            </a:extLst>
          </p:cNvPr>
          <p:cNvSpPr txBox="1"/>
          <p:nvPr/>
        </p:nvSpPr>
        <p:spPr>
          <a:xfrm>
            <a:off x="215954" y="1614933"/>
            <a:ext cx="11239445" cy="388433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</a:rPr>
              <a:t>Exercise 3: </a:t>
            </a:r>
          </a:p>
          <a:p>
            <a:pPr algn="just">
              <a:lnSpc>
                <a:spcPct val="200000"/>
              </a:lnSpc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Demonstrate an up/Down counter using LEDs by considering the following conditions.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When a push button connected to port pin RC1 is pressed once, the LEDs should count up within a delay of 100ms by considering all the LEDs are turned OFF initially. For every 100ms one LED will be turned ON.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When a push button connected to port pin RC7 is pressed once, the LEDs should count down within a delay of 100ms by considering all the LEDs are turned ON initially. For every 100ms one LED will be turned OFF.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The counter should stop counting when the button is released.</a:t>
            </a:r>
          </a:p>
        </p:txBody>
      </p:sp>
    </p:spTree>
    <p:extLst>
      <p:ext uri="{BB962C8B-B14F-4D97-AF65-F5344CB8AC3E}">
        <p14:creationId xmlns:p14="http://schemas.microsoft.com/office/powerpoint/2010/main" val="13464189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087"/>
    </mc:Choice>
    <mc:Fallback xmlns="">
      <p:transition spd="slow" advTm="18087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5694" y="-5467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1501" y="113458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>
                <a:latin typeface="Cambria" panose="02040503050406030204" pitchFamily="18" charset="0"/>
                <a:ea typeface="Cambria" panose="02040503050406030204" pitchFamily="18" charset="0"/>
              </a:rPr>
              <a:t>Up Down </a:t>
            </a:r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Counter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AAE2728-B2CF-0FFA-BB0C-F7A38166FACD}"/>
              </a:ext>
            </a:extLst>
          </p:cNvPr>
          <p:cNvSpPr txBox="1"/>
          <p:nvPr/>
        </p:nvSpPr>
        <p:spPr>
          <a:xfrm>
            <a:off x="2768821" y="1685148"/>
            <a:ext cx="7528560" cy="46166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700" dirty="0"/>
              <a:t>#include &lt;16F877A.h&gt;</a:t>
            </a:r>
          </a:p>
          <a:p>
            <a:r>
              <a:rPr lang="en-GB" sz="700" dirty="0"/>
              <a:t>#fuses NOWDT, HS, NOPROTECT, NOLVP</a:t>
            </a:r>
          </a:p>
          <a:p>
            <a:r>
              <a:rPr lang="en-GB" sz="700" dirty="0"/>
              <a:t>#use delay(clock=20000000) // 20 MHz clock</a:t>
            </a:r>
          </a:p>
          <a:p>
            <a:endParaRPr lang="en-GB" sz="700" dirty="0"/>
          </a:p>
          <a:p>
            <a:r>
              <a:rPr lang="en-GB" sz="700" dirty="0"/>
              <a:t>// LED pattern array</a:t>
            </a:r>
          </a:p>
          <a:p>
            <a:r>
              <a:rPr lang="en-GB" sz="700" dirty="0"/>
              <a:t>unsigned int8 LED[8] = { 0x01, 0x03, 0x07, 0x0F, 0x1F, 0x3F, 0x7F, 0xFF };</a:t>
            </a:r>
          </a:p>
          <a:p>
            <a:endParaRPr lang="en-GB" sz="700" dirty="0"/>
          </a:p>
          <a:p>
            <a:r>
              <a:rPr lang="en-GB" sz="700" dirty="0"/>
              <a:t>void main()</a:t>
            </a:r>
          </a:p>
          <a:p>
            <a:r>
              <a:rPr lang="en-GB" sz="700" dirty="0"/>
              <a:t>{</a:t>
            </a:r>
          </a:p>
          <a:p>
            <a:r>
              <a:rPr lang="en-GB" sz="700" dirty="0"/>
              <a:t>   </a:t>
            </a:r>
            <a:r>
              <a:rPr lang="en-GB" sz="700" dirty="0" err="1"/>
              <a:t>set_tris_c</a:t>
            </a:r>
            <a:r>
              <a:rPr lang="en-GB" sz="700" dirty="0"/>
              <a:t>(0x81); // Configure RC0 and RC7 as inputs, other PORTC pins as outputs</a:t>
            </a:r>
          </a:p>
          <a:p>
            <a:r>
              <a:rPr lang="en-GB" sz="700" dirty="0"/>
              <a:t>   </a:t>
            </a:r>
            <a:r>
              <a:rPr lang="en-GB" sz="700" dirty="0" err="1"/>
              <a:t>set_tris_b</a:t>
            </a:r>
            <a:r>
              <a:rPr lang="en-GB" sz="700" dirty="0"/>
              <a:t>(0x00); // Configure all of PORTB as output</a:t>
            </a:r>
          </a:p>
          <a:p>
            <a:r>
              <a:rPr lang="en-GB" sz="700" dirty="0"/>
              <a:t>   </a:t>
            </a:r>
            <a:r>
              <a:rPr lang="en-GB" sz="700" dirty="0" err="1"/>
              <a:t>output_b</a:t>
            </a:r>
            <a:r>
              <a:rPr lang="en-GB" sz="700" dirty="0"/>
              <a:t>(0x00);   // Turn OFF all LEDs initially on PORTB</a:t>
            </a:r>
          </a:p>
          <a:p>
            <a:r>
              <a:rPr lang="en-GB" sz="700" dirty="0"/>
              <a:t>   </a:t>
            </a:r>
            <a:r>
              <a:rPr lang="en-GB" sz="700" dirty="0" err="1"/>
              <a:t>output_c</a:t>
            </a:r>
            <a:r>
              <a:rPr lang="en-GB" sz="700" dirty="0"/>
              <a:t>(0x00);   // Ensure PORTC output is OFF initially</a:t>
            </a:r>
          </a:p>
          <a:p>
            <a:endParaRPr lang="en-GB" sz="700" dirty="0"/>
          </a:p>
          <a:p>
            <a:r>
              <a:rPr lang="en-GB" sz="700" dirty="0"/>
              <a:t>   int </a:t>
            </a:r>
            <a:r>
              <a:rPr lang="en-GB" sz="700" dirty="0" err="1"/>
              <a:t>i</a:t>
            </a:r>
            <a:r>
              <a:rPr lang="en-GB" sz="700" dirty="0"/>
              <a:t>;</a:t>
            </a:r>
          </a:p>
          <a:p>
            <a:endParaRPr lang="en-GB" sz="700" dirty="0"/>
          </a:p>
          <a:p>
            <a:r>
              <a:rPr lang="en-GB" sz="700" dirty="0"/>
              <a:t>   while(TRUE)</a:t>
            </a:r>
          </a:p>
          <a:p>
            <a:r>
              <a:rPr lang="en-GB" sz="700" dirty="0"/>
              <a:t>   {</a:t>
            </a:r>
          </a:p>
          <a:p>
            <a:r>
              <a:rPr lang="en-GB" sz="700" dirty="0"/>
              <a:t>      // Check if the button connected to RC0 is pressed (for counting up)</a:t>
            </a:r>
          </a:p>
          <a:p>
            <a:r>
              <a:rPr lang="en-GB" sz="700" dirty="0"/>
              <a:t>      if(input(PIN_C0))</a:t>
            </a:r>
          </a:p>
          <a:p>
            <a:r>
              <a:rPr lang="en-GB" sz="700" dirty="0"/>
              <a:t>      {</a:t>
            </a:r>
          </a:p>
          <a:p>
            <a:r>
              <a:rPr lang="en-GB" sz="700" dirty="0"/>
              <a:t>         for(</a:t>
            </a:r>
            <a:r>
              <a:rPr lang="en-GB" sz="700" dirty="0" err="1"/>
              <a:t>i</a:t>
            </a:r>
            <a:r>
              <a:rPr lang="en-GB" sz="700" dirty="0"/>
              <a:t> = 0; </a:t>
            </a:r>
            <a:r>
              <a:rPr lang="en-GB" sz="700" dirty="0" err="1"/>
              <a:t>i</a:t>
            </a:r>
            <a:r>
              <a:rPr lang="en-GB" sz="700" dirty="0"/>
              <a:t> &lt; 8; </a:t>
            </a:r>
            <a:r>
              <a:rPr lang="en-GB" sz="700" dirty="0" err="1"/>
              <a:t>i</a:t>
            </a:r>
            <a:r>
              <a:rPr lang="en-GB" sz="700" dirty="0"/>
              <a:t>++) // Loop to count up the LED pattern</a:t>
            </a:r>
          </a:p>
          <a:p>
            <a:r>
              <a:rPr lang="en-GB" sz="700" dirty="0"/>
              <a:t>         {</a:t>
            </a:r>
          </a:p>
          <a:p>
            <a:r>
              <a:rPr lang="en-GB" sz="700" dirty="0"/>
              <a:t>            </a:t>
            </a:r>
            <a:r>
              <a:rPr lang="en-GB" sz="700" dirty="0" err="1"/>
              <a:t>output_b</a:t>
            </a:r>
            <a:r>
              <a:rPr lang="en-GB" sz="700" dirty="0"/>
              <a:t>(LED[</a:t>
            </a:r>
            <a:r>
              <a:rPr lang="en-GB" sz="700" dirty="0" err="1"/>
              <a:t>i</a:t>
            </a:r>
            <a:r>
              <a:rPr lang="en-GB" sz="700" dirty="0"/>
              <a:t>]);   // Display pattern on PORTB</a:t>
            </a:r>
          </a:p>
          <a:p>
            <a:r>
              <a:rPr lang="en-GB" sz="700" dirty="0"/>
              <a:t>            </a:t>
            </a:r>
            <a:r>
              <a:rPr lang="en-GB" sz="700" dirty="0" err="1"/>
              <a:t>delay_ms</a:t>
            </a:r>
            <a:r>
              <a:rPr lang="en-GB" sz="700" dirty="0"/>
              <a:t>(100);      // Delay for visible effect</a:t>
            </a:r>
          </a:p>
          <a:p>
            <a:r>
              <a:rPr lang="en-GB" sz="700" dirty="0"/>
              <a:t>         }</a:t>
            </a:r>
          </a:p>
          <a:p>
            <a:r>
              <a:rPr lang="en-GB" sz="700" dirty="0"/>
              <a:t>      }</a:t>
            </a:r>
          </a:p>
          <a:p>
            <a:r>
              <a:rPr lang="en-GB" sz="700" dirty="0"/>
              <a:t>      // Check if the button connected to RC7 is pressed (for counting down)</a:t>
            </a:r>
          </a:p>
          <a:p>
            <a:r>
              <a:rPr lang="en-GB" sz="700" dirty="0"/>
              <a:t>      else if(input(PIN_C7))</a:t>
            </a:r>
          </a:p>
          <a:p>
            <a:r>
              <a:rPr lang="en-GB" sz="700" dirty="0"/>
              <a:t>      {</a:t>
            </a:r>
          </a:p>
          <a:p>
            <a:r>
              <a:rPr lang="en-GB" sz="700" dirty="0"/>
              <a:t>         for(</a:t>
            </a:r>
            <a:r>
              <a:rPr lang="en-GB" sz="700" dirty="0" err="1"/>
              <a:t>i</a:t>
            </a:r>
            <a:r>
              <a:rPr lang="en-GB" sz="700" dirty="0"/>
              <a:t> = 8; </a:t>
            </a:r>
            <a:r>
              <a:rPr lang="en-GB" sz="700" dirty="0" err="1"/>
              <a:t>i</a:t>
            </a:r>
            <a:r>
              <a:rPr lang="en-GB" sz="700" dirty="0"/>
              <a:t>&gt;0; </a:t>
            </a:r>
            <a:r>
              <a:rPr lang="en-GB" sz="700" dirty="0" err="1"/>
              <a:t>i</a:t>
            </a:r>
            <a:r>
              <a:rPr lang="en-GB" sz="700" dirty="0"/>
              <a:t>--) // Loop to count down the LED pattern</a:t>
            </a:r>
          </a:p>
          <a:p>
            <a:r>
              <a:rPr lang="en-GB" sz="700" dirty="0"/>
              <a:t>         {</a:t>
            </a:r>
          </a:p>
          <a:p>
            <a:r>
              <a:rPr lang="en-GB" sz="700" dirty="0"/>
              <a:t>            </a:t>
            </a:r>
            <a:r>
              <a:rPr lang="en-GB" sz="700" dirty="0" err="1"/>
              <a:t>output_b</a:t>
            </a:r>
            <a:r>
              <a:rPr lang="en-GB" sz="700" dirty="0"/>
              <a:t>(LED[</a:t>
            </a:r>
            <a:r>
              <a:rPr lang="en-GB" sz="700" dirty="0" err="1"/>
              <a:t>i</a:t>
            </a:r>
            <a:r>
              <a:rPr lang="en-GB" sz="700" dirty="0"/>
              <a:t>]);   // Display pattern on PORTB</a:t>
            </a:r>
          </a:p>
          <a:p>
            <a:r>
              <a:rPr lang="en-GB" sz="700" dirty="0"/>
              <a:t>            </a:t>
            </a:r>
            <a:r>
              <a:rPr lang="en-GB" sz="700" dirty="0" err="1"/>
              <a:t>delay_ms</a:t>
            </a:r>
            <a:r>
              <a:rPr lang="en-GB" sz="700" dirty="0"/>
              <a:t>(100);      // Delay for visible effect</a:t>
            </a:r>
          </a:p>
          <a:p>
            <a:r>
              <a:rPr lang="en-GB" sz="700" dirty="0"/>
              <a:t>         }</a:t>
            </a:r>
          </a:p>
          <a:p>
            <a:r>
              <a:rPr lang="en-GB" sz="700" dirty="0"/>
              <a:t>      }</a:t>
            </a:r>
          </a:p>
          <a:p>
            <a:r>
              <a:rPr lang="en-GB" sz="700" dirty="0"/>
              <a:t>      else if(!input(PIN_C0)) // If RC0 is low</a:t>
            </a:r>
          </a:p>
          <a:p>
            <a:r>
              <a:rPr lang="en-GB" sz="700" dirty="0"/>
              <a:t>      {</a:t>
            </a:r>
          </a:p>
          <a:p>
            <a:r>
              <a:rPr lang="en-GB" sz="700" dirty="0"/>
              <a:t>         </a:t>
            </a:r>
            <a:r>
              <a:rPr lang="en-GB" sz="700" dirty="0" err="1"/>
              <a:t>output_b</a:t>
            </a:r>
            <a:r>
              <a:rPr lang="en-GB" sz="700" dirty="0"/>
              <a:t>(0x00); // Turn off all LEDs on PORTB</a:t>
            </a:r>
          </a:p>
          <a:p>
            <a:r>
              <a:rPr lang="en-GB" sz="700" dirty="0"/>
              <a:t>      }</a:t>
            </a:r>
          </a:p>
          <a:p>
            <a:r>
              <a:rPr lang="en-GB" sz="700" dirty="0"/>
              <a:t>   }</a:t>
            </a:r>
          </a:p>
          <a:p>
            <a:r>
              <a:rPr lang="en-GB" sz="700" dirty="0"/>
              <a:t>}</a:t>
            </a:r>
          </a:p>
        </p:txBody>
      </p:sp>
    </p:spTree>
    <p:extLst>
      <p:ext uri="{BB962C8B-B14F-4D97-AF65-F5344CB8AC3E}">
        <p14:creationId xmlns:p14="http://schemas.microsoft.com/office/powerpoint/2010/main" val="1842465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087"/>
    </mc:Choice>
    <mc:Fallback xmlns="">
      <p:transition spd="slow" advTm="18087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5694" y="-5467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1501" y="113458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>
                <a:latin typeface="Cambria" panose="02040503050406030204" pitchFamily="18" charset="0"/>
                <a:ea typeface="Cambria" panose="02040503050406030204" pitchFamily="18" charset="0"/>
              </a:rPr>
              <a:t>Up Down </a:t>
            </a:r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Counter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8" name="Screen Recording 7">
            <a:hlinkClick r:id="" action="ppaction://media"/>
            <a:extLst>
              <a:ext uri="{FF2B5EF4-FFF2-40B4-BE49-F238E27FC236}">
                <a16:creationId xmlns:a16="http://schemas.microsoft.com/office/drawing/2014/main" id="{5F5F706F-D68C-4844-98CA-7DD26FBA35F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417942" y="2047325"/>
            <a:ext cx="8085425" cy="4505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09751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087"/>
    </mc:Choice>
    <mc:Fallback xmlns="">
      <p:transition spd="slow" advTm="180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639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7.1.4619"/>
  <p:tag name="SLIDO_PRESENTATION_ID" val="00000000-0000-0000-0000-000000000000"/>
  <p:tag name="SLIDO_EVENT_UUID" val="40032227-b979-4871-9810-e89219de304c"/>
  <p:tag name="SLIDO_EVENT_SECTION_UUID" val="a08ce91e-770a-4298-aca7-f3666eb3b522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85</TotalTime>
  <Words>1460</Words>
  <Application>Microsoft Office PowerPoint</Application>
  <PresentationFormat>Widescreen</PresentationFormat>
  <Paragraphs>194</Paragraphs>
  <Slides>13</Slides>
  <Notes>0</Notes>
  <HiddenSlides>0</HiddenSlides>
  <MMClips>3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13</vt:i4>
      </vt:variant>
    </vt:vector>
  </HeadingPairs>
  <TitlesOfParts>
    <vt:vector size="37" baseType="lpstr">
      <vt:lpstr>Arial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7 – Segment Display in Counters</vt:lpstr>
      <vt:lpstr>7 – Segment Display in Counters</vt:lpstr>
      <vt:lpstr>7 – Segment Display in Counters</vt:lpstr>
      <vt:lpstr>7 – Segment Display in Counters</vt:lpstr>
      <vt:lpstr>7 – Segment Display in Counters</vt:lpstr>
      <vt:lpstr>7 – Segment Display in Counters</vt:lpstr>
      <vt:lpstr>7 – Segment Display in Counters</vt:lpstr>
      <vt:lpstr>7 – Segment Display in Counters</vt:lpstr>
      <vt:lpstr>7 – Segment Display in Counters</vt:lpstr>
      <vt:lpstr>7 – Segment Display in Counters</vt:lpstr>
      <vt:lpstr>7 – Segment Display in Counters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7</cp:revision>
  <dcterms:created xsi:type="dcterms:W3CDTF">2021-03-09T15:35:42Z</dcterms:created>
  <dcterms:modified xsi:type="dcterms:W3CDTF">2024-10-30T22:13:02Z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1.7.1.4619</vt:lpwstr>
  </property>
</Properties>
</file>