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lsm" ContentType="application/vnd.ms-excel.sheet.macroEnabled.12"/>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notesSlides/notesSlide75.xml" ContentType="application/vnd.openxmlformats-officedocument.presentationml.notesSlide+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notesSlides/notesSlide79.xml" ContentType="application/vnd.openxmlformats-officedocument.presentationml.notesSlide+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charts/chart1.xml" ContentType="application/vnd.openxmlformats-officedocument.drawingml.chart+xml"/>
  <Override PartName="/ppt/notesSlides/notesSlide8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8"/>
  </p:notesMasterIdLst>
  <p:handoutMasterIdLst>
    <p:handoutMasterId r:id="rId129"/>
  </p:handoutMasterIdLst>
  <p:sldIdLst>
    <p:sldId id="256" r:id="rId5"/>
    <p:sldId id="357" r:id="rId6"/>
    <p:sldId id="267" r:id="rId7"/>
    <p:sldId id="284" r:id="rId8"/>
    <p:sldId id="286" r:id="rId9"/>
    <p:sldId id="281" r:id="rId10"/>
    <p:sldId id="353" r:id="rId11"/>
    <p:sldId id="287" r:id="rId12"/>
    <p:sldId id="352" r:id="rId13"/>
    <p:sldId id="348" r:id="rId14"/>
    <p:sldId id="359" r:id="rId15"/>
    <p:sldId id="350" r:id="rId16"/>
    <p:sldId id="355" r:id="rId17"/>
    <p:sldId id="356" r:id="rId18"/>
    <p:sldId id="316" r:id="rId19"/>
    <p:sldId id="327" r:id="rId20"/>
    <p:sldId id="328" r:id="rId21"/>
    <p:sldId id="300" r:id="rId22"/>
    <p:sldId id="301" r:id="rId23"/>
    <p:sldId id="302" r:id="rId24"/>
    <p:sldId id="354" r:id="rId25"/>
    <p:sldId id="271" r:id="rId26"/>
    <p:sldId id="272" r:id="rId27"/>
    <p:sldId id="273" r:id="rId28"/>
    <p:sldId id="274" r:id="rId29"/>
    <p:sldId id="292" r:id="rId30"/>
    <p:sldId id="303" r:id="rId31"/>
    <p:sldId id="332" r:id="rId32"/>
    <p:sldId id="331" r:id="rId33"/>
    <p:sldId id="319" r:id="rId34"/>
    <p:sldId id="320" r:id="rId35"/>
    <p:sldId id="321" r:id="rId36"/>
    <p:sldId id="305" r:id="rId37"/>
    <p:sldId id="311" r:id="rId38"/>
    <p:sldId id="322" r:id="rId39"/>
    <p:sldId id="306" r:id="rId40"/>
    <p:sldId id="333" r:id="rId41"/>
    <p:sldId id="312" r:id="rId42"/>
    <p:sldId id="313" r:id="rId43"/>
    <p:sldId id="360" r:id="rId44"/>
    <p:sldId id="358" r:id="rId45"/>
    <p:sldId id="334" r:id="rId46"/>
    <p:sldId id="361" r:id="rId47"/>
    <p:sldId id="362" r:id="rId48"/>
    <p:sldId id="363" r:id="rId49"/>
    <p:sldId id="364" r:id="rId50"/>
    <p:sldId id="335" r:id="rId51"/>
    <p:sldId id="365" r:id="rId52"/>
    <p:sldId id="366" r:id="rId53"/>
    <p:sldId id="367" r:id="rId54"/>
    <p:sldId id="368" r:id="rId55"/>
    <p:sldId id="369" r:id="rId56"/>
    <p:sldId id="370" r:id="rId57"/>
    <p:sldId id="371" r:id="rId58"/>
    <p:sldId id="372" r:id="rId59"/>
    <p:sldId id="373" r:id="rId60"/>
    <p:sldId id="374" r:id="rId61"/>
    <p:sldId id="375" r:id="rId62"/>
    <p:sldId id="376" r:id="rId63"/>
    <p:sldId id="390" r:id="rId64"/>
    <p:sldId id="391" r:id="rId65"/>
    <p:sldId id="392" r:id="rId66"/>
    <p:sldId id="393" r:id="rId67"/>
    <p:sldId id="394" r:id="rId68"/>
    <p:sldId id="395" r:id="rId69"/>
    <p:sldId id="396" r:id="rId70"/>
    <p:sldId id="397" r:id="rId71"/>
    <p:sldId id="398" r:id="rId72"/>
    <p:sldId id="399" r:id="rId73"/>
    <p:sldId id="400" r:id="rId74"/>
    <p:sldId id="401" r:id="rId75"/>
    <p:sldId id="402" r:id="rId76"/>
    <p:sldId id="403" r:id="rId77"/>
    <p:sldId id="404" r:id="rId78"/>
    <p:sldId id="405" r:id="rId79"/>
    <p:sldId id="406" r:id="rId80"/>
    <p:sldId id="407" r:id="rId81"/>
    <p:sldId id="378" r:id="rId82"/>
    <p:sldId id="379" r:id="rId83"/>
    <p:sldId id="380" r:id="rId84"/>
    <p:sldId id="381" r:id="rId85"/>
    <p:sldId id="382" r:id="rId86"/>
    <p:sldId id="383" r:id="rId87"/>
    <p:sldId id="340" r:id="rId88"/>
    <p:sldId id="341" r:id="rId89"/>
    <p:sldId id="324" r:id="rId90"/>
    <p:sldId id="384" r:id="rId91"/>
    <p:sldId id="385" r:id="rId92"/>
    <p:sldId id="339" r:id="rId93"/>
    <p:sldId id="386" r:id="rId94"/>
    <p:sldId id="338" r:id="rId95"/>
    <p:sldId id="387" r:id="rId96"/>
    <p:sldId id="325" r:id="rId97"/>
    <p:sldId id="326" r:id="rId98"/>
    <p:sldId id="299" r:id="rId99"/>
    <p:sldId id="295" r:id="rId100"/>
    <p:sldId id="388" r:id="rId101"/>
    <p:sldId id="314" r:id="rId102"/>
    <p:sldId id="389" r:id="rId103"/>
    <p:sldId id="409" r:id="rId104"/>
    <p:sldId id="430" r:id="rId105"/>
    <p:sldId id="431" r:id="rId106"/>
    <p:sldId id="433" r:id="rId107"/>
    <p:sldId id="434" r:id="rId108"/>
    <p:sldId id="435" r:id="rId109"/>
    <p:sldId id="436" r:id="rId110"/>
    <p:sldId id="437" r:id="rId111"/>
    <p:sldId id="438" r:id="rId112"/>
    <p:sldId id="439" r:id="rId113"/>
    <p:sldId id="440" r:id="rId114"/>
    <p:sldId id="441" r:id="rId115"/>
    <p:sldId id="442" r:id="rId116"/>
    <p:sldId id="443" r:id="rId117"/>
    <p:sldId id="444" r:id="rId118"/>
    <p:sldId id="445" r:id="rId119"/>
    <p:sldId id="446" r:id="rId120"/>
    <p:sldId id="447" r:id="rId121"/>
    <p:sldId id="448" r:id="rId122"/>
    <p:sldId id="449" r:id="rId123"/>
    <p:sldId id="330" r:id="rId124"/>
    <p:sldId id="377" r:id="rId125"/>
    <p:sldId id="408" r:id="rId126"/>
    <p:sldId id="329" r:id="rId1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73"/>
    <p:restoredTop sz="95588"/>
  </p:normalViewPr>
  <p:slideViewPr>
    <p:cSldViewPr>
      <p:cViewPr varScale="1">
        <p:scale>
          <a:sx n="109" d="100"/>
          <a:sy n="109" d="100"/>
        </p:scale>
        <p:origin x="1692"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17" Type="http://schemas.openxmlformats.org/officeDocument/2006/relationships/slide" Target="slides/slide113.xml"/><Relationship Id="rId21" Type="http://schemas.openxmlformats.org/officeDocument/2006/relationships/slide" Target="slides/slide17.xml"/><Relationship Id="rId42" Type="http://schemas.openxmlformats.org/officeDocument/2006/relationships/slide" Target="slides/slide38.xml"/><Relationship Id="rId63" Type="http://schemas.openxmlformats.org/officeDocument/2006/relationships/slide" Target="slides/slide59.xml"/><Relationship Id="rId84" Type="http://schemas.openxmlformats.org/officeDocument/2006/relationships/slide" Target="slides/slide80.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123" Type="http://schemas.openxmlformats.org/officeDocument/2006/relationships/slide" Target="slides/slide119.xml"/><Relationship Id="rId128" Type="http://schemas.openxmlformats.org/officeDocument/2006/relationships/notesMaster" Target="notesMasters/notesMaster1.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113" Type="http://schemas.openxmlformats.org/officeDocument/2006/relationships/slide" Target="slides/slide109.xml"/><Relationship Id="rId118" Type="http://schemas.openxmlformats.org/officeDocument/2006/relationships/slide" Target="slides/slide114.xml"/><Relationship Id="rId80" Type="http://schemas.openxmlformats.org/officeDocument/2006/relationships/slide" Target="slides/slide76.xml"/><Relationship Id="rId85" Type="http://schemas.openxmlformats.org/officeDocument/2006/relationships/slide" Target="slides/slide81.xml"/><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slide" Target="slides/slide99.xml"/><Relationship Id="rId108" Type="http://schemas.openxmlformats.org/officeDocument/2006/relationships/slide" Target="slides/slide104.xml"/><Relationship Id="rId124" Type="http://schemas.openxmlformats.org/officeDocument/2006/relationships/slide" Target="slides/slide120.xml"/><Relationship Id="rId129" Type="http://schemas.openxmlformats.org/officeDocument/2006/relationships/handoutMaster" Target="handoutMasters/handoutMaster1.xml"/><Relationship Id="rId54" Type="http://schemas.openxmlformats.org/officeDocument/2006/relationships/slide" Target="slides/slide50.xml"/><Relationship Id="rId70" Type="http://schemas.openxmlformats.org/officeDocument/2006/relationships/slide" Target="slides/slide66.xml"/><Relationship Id="rId75" Type="http://schemas.openxmlformats.org/officeDocument/2006/relationships/slide" Target="slides/slide71.xml"/><Relationship Id="rId91" Type="http://schemas.openxmlformats.org/officeDocument/2006/relationships/slide" Target="slides/slide87.xml"/><Relationship Id="rId96" Type="http://schemas.openxmlformats.org/officeDocument/2006/relationships/slide" Target="slides/slide92.xml"/><Relationship Id="rId1" Type="http://schemas.openxmlformats.org/officeDocument/2006/relationships/customXml" Target="../customXml/item1.xml"/><Relationship Id="rId6" Type="http://schemas.openxmlformats.org/officeDocument/2006/relationships/slide" Target="slides/slide2.xml"/><Relationship Id="rId23" Type="http://schemas.openxmlformats.org/officeDocument/2006/relationships/slide" Target="slides/slide19.xml"/><Relationship Id="rId28" Type="http://schemas.openxmlformats.org/officeDocument/2006/relationships/slide" Target="slides/slide24.xml"/><Relationship Id="rId49" Type="http://schemas.openxmlformats.org/officeDocument/2006/relationships/slide" Target="slides/slide45.xml"/><Relationship Id="rId114" Type="http://schemas.openxmlformats.org/officeDocument/2006/relationships/slide" Target="slides/slide110.xml"/><Relationship Id="rId119" Type="http://schemas.openxmlformats.org/officeDocument/2006/relationships/slide" Target="slides/slide115.xml"/><Relationship Id="rId44" Type="http://schemas.openxmlformats.org/officeDocument/2006/relationships/slide" Target="slides/slide40.xml"/><Relationship Id="rId60" Type="http://schemas.openxmlformats.org/officeDocument/2006/relationships/slide" Target="slides/slide56.xml"/><Relationship Id="rId65" Type="http://schemas.openxmlformats.org/officeDocument/2006/relationships/slide" Target="slides/slide61.xml"/><Relationship Id="rId81" Type="http://schemas.openxmlformats.org/officeDocument/2006/relationships/slide" Target="slides/slide77.xml"/><Relationship Id="rId86" Type="http://schemas.openxmlformats.org/officeDocument/2006/relationships/slide" Target="slides/slide82.xml"/><Relationship Id="rId130" Type="http://schemas.openxmlformats.org/officeDocument/2006/relationships/presProps" Target="presProps.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slide" Target="slides/slide116.xml"/><Relationship Id="rId125" Type="http://schemas.openxmlformats.org/officeDocument/2006/relationships/slide" Target="slides/slide121.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 Id="rId131" Type="http://schemas.openxmlformats.org/officeDocument/2006/relationships/viewProps" Target="viewProps.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26" Type="http://schemas.openxmlformats.org/officeDocument/2006/relationships/slide" Target="slides/slide122.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slide" Target="slides/slide117.xml"/><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 Id="rId116" Type="http://schemas.openxmlformats.org/officeDocument/2006/relationships/slide" Target="slides/slide112.xml"/><Relationship Id="rId20" Type="http://schemas.openxmlformats.org/officeDocument/2006/relationships/slide" Target="slides/slide16.xml"/><Relationship Id="rId41" Type="http://schemas.openxmlformats.org/officeDocument/2006/relationships/slide" Target="slides/slide37.xml"/><Relationship Id="rId62" Type="http://schemas.openxmlformats.org/officeDocument/2006/relationships/slide" Target="slides/slide58.xml"/><Relationship Id="rId83" Type="http://schemas.openxmlformats.org/officeDocument/2006/relationships/slide" Target="slides/slide79.xml"/><Relationship Id="rId88" Type="http://schemas.openxmlformats.org/officeDocument/2006/relationships/slide" Target="slides/slide84.xml"/><Relationship Id="rId111" Type="http://schemas.openxmlformats.org/officeDocument/2006/relationships/slide" Target="slides/slide107.xml"/><Relationship Id="rId132" Type="http://schemas.openxmlformats.org/officeDocument/2006/relationships/theme" Target="theme/theme1.xml"/><Relationship Id="rId15" Type="http://schemas.openxmlformats.org/officeDocument/2006/relationships/slide" Target="slides/slide11.xml"/><Relationship Id="rId36" Type="http://schemas.openxmlformats.org/officeDocument/2006/relationships/slide" Target="slides/slide32.xml"/><Relationship Id="rId57" Type="http://schemas.openxmlformats.org/officeDocument/2006/relationships/slide" Target="slides/slide53.xml"/><Relationship Id="rId106" Type="http://schemas.openxmlformats.org/officeDocument/2006/relationships/slide" Target="slides/slide102.xml"/><Relationship Id="rId127" Type="http://schemas.openxmlformats.org/officeDocument/2006/relationships/slide" Target="slides/slide123.xml"/><Relationship Id="rId10" Type="http://schemas.openxmlformats.org/officeDocument/2006/relationships/slide" Target="slides/slide6.xml"/><Relationship Id="rId31" Type="http://schemas.openxmlformats.org/officeDocument/2006/relationships/slide" Target="slides/slide27.xml"/><Relationship Id="rId52" Type="http://schemas.openxmlformats.org/officeDocument/2006/relationships/slide" Target="slides/slide48.xml"/><Relationship Id="rId73" Type="http://schemas.openxmlformats.org/officeDocument/2006/relationships/slide" Target="slides/slide69.xml"/><Relationship Id="rId78" Type="http://schemas.openxmlformats.org/officeDocument/2006/relationships/slide" Target="slides/slide74.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slide" Target="slides/slide118.xml"/><Relationship Id="rId4" Type="http://schemas.openxmlformats.org/officeDocument/2006/relationships/slideMaster" Target="slideMasters/slideMaster1.xml"/><Relationship Id="rId9" Type="http://schemas.openxmlformats.org/officeDocument/2006/relationships/slide" Target="slides/slide5.xml"/><Relationship Id="rId26" Type="http://schemas.openxmlformats.org/officeDocument/2006/relationships/slide" Target="slides/slide22.xml"/><Relationship Id="rId47" Type="http://schemas.openxmlformats.org/officeDocument/2006/relationships/slide" Target="slides/slide43.xml"/><Relationship Id="rId68" Type="http://schemas.openxmlformats.org/officeDocument/2006/relationships/slide" Target="slides/slide64.xml"/><Relationship Id="rId89" Type="http://schemas.openxmlformats.org/officeDocument/2006/relationships/slide" Target="slides/slide85.xml"/><Relationship Id="rId112" Type="http://schemas.openxmlformats.org/officeDocument/2006/relationships/slide" Target="slides/slide108.xml"/><Relationship Id="rId133"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Macro-Enabled_Worksheet.xlsm"/></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sz="1518" b="1" i="0" u="none" strike="noStrike" baseline="0">
                <a:solidFill>
                  <a:srgbClr val="000000"/>
                </a:solidFill>
                <a:latin typeface="Arial"/>
                <a:ea typeface="Arial"/>
                <a:cs typeface="Arial"/>
              </a:defRPr>
            </a:pPr>
            <a:r>
              <a:rPr lang="en-US"/>
              <a:t>Cost per Day vs. Production Volume </a:t>
            </a:r>
          </a:p>
        </c:rich>
      </c:tx>
      <c:layout>
        <c:manualLayout>
          <c:xMode val="edge"/>
          <c:yMode val="edge"/>
          <c:x val="0.22392638036809817"/>
          <c:y val="2.2099447513812154E-2"/>
        </c:manualLayout>
      </c:layout>
      <c:overlay val="0"/>
      <c:spPr>
        <a:noFill/>
        <a:ln w="34281">
          <a:noFill/>
        </a:ln>
      </c:spPr>
    </c:title>
    <c:autoTitleDeleted val="0"/>
    <c:plotArea>
      <c:layout>
        <c:manualLayout>
          <c:layoutTarget val="inner"/>
          <c:xMode val="edge"/>
          <c:yMode val="edge"/>
          <c:x val="0.16564417177914109"/>
          <c:y val="0.13812154696132597"/>
          <c:w val="0.79141104294478526"/>
          <c:h val="0.65745856353591159"/>
        </c:manualLayout>
      </c:layout>
      <c:scatterChart>
        <c:scatterStyle val="lineMarker"/>
        <c:varyColors val="0"/>
        <c:ser>
          <c:idx val="0"/>
          <c:order val="0"/>
          <c:tx>
            <c:strRef>
              <c:f>Sheet1!$B$1</c:f>
              <c:strCache>
                <c:ptCount val="1"/>
                <c:pt idx="0">
                  <c:v>Cost per day</c:v>
                </c:pt>
              </c:strCache>
            </c:strRef>
          </c:tx>
          <c:spPr>
            <a:ln w="25710">
              <a:noFill/>
            </a:ln>
          </c:spPr>
          <c:marker>
            <c:symbol val="diamond"/>
            <c:size val="6"/>
            <c:spPr>
              <a:solidFill>
                <a:srgbClr val="000080"/>
              </a:solidFill>
              <a:ln>
                <a:solidFill>
                  <a:srgbClr val="000080"/>
                </a:solidFill>
                <a:prstDash val="solid"/>
              </a:ln>
            </c:spPr>
          </c:marker>
          <c:xVal>
            <c:numRef>
              <c:f>Sheet1!$A$2:$A$12</c:f>
              <c:numCache>
                <c:formatCode>General</c:formatCode>
                <c:ptCount val="11"/>
                <c:pt idx="0">
                  <c:v>23</c:v>
                </c:pt>
                <c:pt idx="1">
                  <c:v>24</c:v>
                </c:pt>
                <c:pt idx="2">
                  <c:v>26</c:v>
                </c:pt>
                <c:pt idx="3">
                  <c:v>29</c:v>
                </c:pt>
                <c:pt idx="4">
                  <c:v>33</c:v>
                </c:pt>
                <c:pt idx="5">
                  <c:v>38</c:v>
                </c:pt>
                <c:pt idx="6">
                  <c:v>41</c:v>
                </c:pt>
                <c:pt idx="7">
                  <c:v>42</c:v>
                </c:pt>
                <c:pt idx="8">
                  <c:v>50</c:v>
                </c:pt>
                <c:pt idx="9">
                  <c:v>55</c:v>
                </c:pt>
                <c:pt idx="10">
                  <c:v>60</c:v>
                </c:pt>
              </c:numCache>
            </c:numRef>
          </c:xVal>
          <c:yVal>
            <c:numRef>
              <c:f>Sheet1!$B$2:$B$12</c:f>
              <c:numCache>
                <c:formatCode>General</c:formatCode>
                <c:ptCount val="11"/>
                <c:pt idx="0">
                  <c:v>131</c:v>
                </c:pt>
                <c:pt idx="1">
                  <c:v>120</c:v>
                </c:pt>
                <c:pt idx="2">
                  <c:v>140</c:v>
                </c:pt>
                <c:pt idx="3">
                  <c:v>151</c:v>
                </c:pt>
                <c:pt idx="4">
                  <c:v>160</c:v>
                </c:pt>
                <c:pt idx="5">
                  <c:v>167</c:v>
                </c:pt>
                <c:pt idx="6">
                  <c:v>185</c:v>
                </c:pt>
                <c:pt idx="7">
                  <c:v>170</c:v>
                </c:pt>
                <c:pt idx="8">
                  <c:v>188</c:v>
                </c:pt>
                <c:pt idx="9">
                  <c:v>195</c:v>
                </c:pt>
                <c:pt idx="10">
                  <c:v>200</c:v>
                </c:pt>
              </c:numCache>
            </c:numRef>
          </c:yVal>
          <c:smooth val="0"/>
          <c:extLst>
            <c:ext xmlns:c16="http://schemas.microsoft.com/office/drawing/2014/chart" uri="{C3380CC4-5D6E-409C-BE32-E72D297353CC}">
              <c16:uniqueId val="{00000000-4B0A-8446-BDDC-162B46174BEB}"/>
            </c:ext>
          </c:extLst>
        </c:ser>
        <c:dLbls>
          <c:showLegendKey val="0"/>
          <c:showVal val="0"/>
          <c:showCatName val="0"/>
          <c:showSerName val="0"/>
          <c:showPercent val="0"/>
          <c:showBubbleSize val="0"/>
        </c:dLbls>
        <c:axId val="1943733695"/>
        <c:axId val="1"/>
      </c:scatterChart>
      <c:valAx>
        <c:axId val="1943733695"/>
        <c:scaling>
          <c:orientation val="minMax"/>
        </c:scaling>
        <c:delete val="0"/>
        <c:axPos val="b"/>
        <c:title>
          <c:tx>
            <c:rich>
              <a:bodyPr/>
              <a:lstStyle/>
              <a:p>
                <a:pPr>
                  <a:defRPr sz="1282" b="1" i="0" u="none" strike="noStrike" baseline="0">
                    <a:solidFill>
                      <a:srgbClr val="000000"/>
                    </a:solidFill>
                    <a:latin typeface="Arial"/>
                    <a:ea typeface="Arial"/>
                    <a:cs typeface="Arial"/>
                  </a:defRPr>
                </a:pPr>
                <a:r>
                  <a:rPr lang="en-US"/>
                  <a:t>Volume per Day</a:t>
                </a:r>
              </a:p>
            </c:rich>
          </c:tx>
          <c:layout>
            <c:manualLayout>
              <c:xMode val="edge"/>
              <c:yMode val="edge"/>
              <c:x val="0.43865030674846628"/>
              <c:y val="0.90607734806629836"/>
            </c:manualLayout>
          </c:layout>
          <c:overlay val="0"/>
          <c:spPr>
            <a:noFill/>
            <a:ln w="34281">
              <a:noFill/>
            </a:ln>
          </c:spPr>
        </c:title>
        <c:numFmt formatCode="General" sourceLinked="1"/>
        <c:majorTickMark val="out"/>
        <c:minorTickMark val="none"/>
        <c:tickLblPos val="nextTo"/>
        <c:spPr>
          <a:ln w="4285">
            <a:solidFill>
              <a:srgbClr val="000000"/>
            </a:solidFill>
            <a:prstDash val="solid"/>
          </a:ln>
        </c:spPr>
        <c:txPr>
          <a:bodyPr rot="0" vert="horz"/>
          <a:lstStyle/>
          <a:p>
            <a:pPr>
              <a:defRPr sz="1282" b="0" i="0" u="none" strike="noStrike" baseline="0">
                <a:solidFill>
                  <a:srgbClr val="000000"/>
                </a:solidFill>
                <a:latin typeface="Arial"/>
                <a:ea typeface="Arial"/>
                <a:cs typeface="Arial"/>
              </a:defRPr>
            </a:pPr>
            <a:endParaRPr lang="en-US"/>
          </a:p>
        </c:txPr>
        <c:crossAx val="1"/>
        <c:crosses val="autoZero"/>
        <c:crossBetween val="midCat"/>
      </c:valAx>
      <c:valAx>
        <c:axId val="1"/>
        <c:scaling>
          <c:orientation val="minMax"/>
        </c:scaling>
        <c:delete val="0"/>
        <c:axPos val="l"/>
        <c:majorGridlines>
          <c:spPr>
            <a:ln w="4285">
              <a:solidFill>
                <a:srgbClr val="000000"/>
              </a:solidFill>
              <a:prstDash val="solid"/>
            </a:ln>
          </c:spPr>
        </c:majorGridlines>
        <c:title>
          <c:tx>
            <c:rich>
              <a:bodyPr/>
              <a:lstStyle/>
              <a:p>
                <a:pPr>
                  <a:defRPr sz="1282" b="1" i="0" u="none" strike="noStrike" baseline="0">
                    <a:solidFill>
                      <a:srgbClr val="000000"/>
                    </a:solidFill>
                    <a:latin typeface="Arial"/>
                    <a:ea typeface="Arial"/>
                    <a:cs typeface="Arial"/>
                  </a:defRPr>
                </a:pPr>
                <a:r>
                  <a:rPr lang="en-US"/>
                  <a:t>Cost per Day </a:t>
                </a:r>
              </a:p>
            </c:rich>
          </c:tx>
          <c:layout>
            <c:manualLayout>
              <c:xMode val="edge"/>
              <c:yMode val="edge"/>
              <c:x val="2.4539877300613498E-2"/>
              <c:y val="0.28176795580110497"/>
            </c:manualLayout>
          </c:layout>
          <c:overlay val="0"/>
          <c:spPr>
            <a:noFill/>
            <a:ln w="34281">
              <a:noFill/>
            </a:ln>
          </c:spPr>
        </c:title>
        <c:numFmt formatCode="General" sourceLinked="1"/>
        <c:majorTickMark val="out"/>
        <c:minorTickMark val="none"/>
        <c:tickLblPos val="nextTo"/>
        <c:spPr>
          <a:ln w="4285">
            <a:solidFill>
              <a:srgbClr val="000000"/>
            </a:solidFill>
            <a:prstDash val="solid"/>
          </a:ln>
        </c:spPr>
        <c:txPr>
          <a:bodyPr rot="0" vert="horz"/>
          <a:lstStyle/>
          <a:p>
            <a:pPr>
              <a:defRPr sz="1282" b="0" i="0" u="none" strike="noStrike" baseline="0">
                <a:solidFill>
                  <a:srgbClr val="000000"/>
                </a:solidFill>
                <a:latin typeface="Arial"/>
                <a:ea typeface="Arial"/>
                <a:cs typeface="Arial"/>
              </a:defRPr>
            </a:pPr>
            <a:endParaRPr lang="en-US"/>
          </a:p>
        </c:txPr>
        <c:crossAx val="1943733695"/>
        <c:crosses val="autoZero"/>
        <c:crossBetween val="midCat"/>
      </c:valAx>
      <c:spPr>
        <a:solidFill>
          <a:srgbClr val="C0C0C0"/>
        </a:solidFill>
        <a:ln w="17140">
          <a:solidFill>
            <a:srgbClr val="808080"/>
          </a:solidFill>
          <a:prstDash val="solid"/>
        </a:ln>
      </c:spPr>
    </c:plotArea>
    <c:plotVisOnly val="1"/>
    <c:dispBlanksAs val="gap"/>
    <c:showDLblsOverMax val="0"/>
  </c:chart>
  <c:spPr>
    <a:solidFill>
      <a:srgbClr val="FFFFFF"/>
    </a:solidFill>
    <a:ln w="25400">
      <a:solidFill>
        <a:schemeClr val="tx1">
          <a:alpha val="98000"/>
        </a:schemeClr>
      </a:solidFill>
    </a:ln>
  </c:spPr>
  <c:txPr>
    <a:bodyPr/>
    <a:lstStyle/>
    <a:p>
      <a:pPr>
        <a:defRPr sz="1282" b="0" i="0" u="none" strike="noStrike" baseline="0">
          <a:solidFill>
            <a:srgbClr val="000000"/>
          </a:solidFill>
          <a:latin typeface="Arial"/>
          <a:ea typeface="Arial"/>
          <a:cs typeface="Arial"/>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08/11/2022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11/8/2022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117.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1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15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082602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CE5DF383-6193-45BF-8CDC-B560F1C0729B}"/>
              </a:ext>
            </a:extLst>
          </p:cNvPr>
          <p:cNvSpPr>
            <a:spLocks noGrp="1" noRot="1" noChangeAspect="1" noTextEdit="1"/>
          </p:cNvSpPr>
          <p:nvPr>
            <p:ph type="sldImg"/>
          </p:nvPr>
        </p:nvSpPr>
        <p:spPr>
          <a:ln/>
        </p:spPr>
      </p:sp>
      <p:sp>
        <p:nvSpPr>
          <p:cNvPr id="38915" name="Notes Placeholder 2">
            <a:extLst>
              <a:ext uri="{FF2B5EF4-FFF2-40B4-BE49-F238E27FC236}">
                <a16:creationId xmlns:a16="http://schemas.microsoft.com/office/drawing/2014/main" id="{AA483D5B-62A9-4719-B7B1-2F48DD8600A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8916" name="Slide Number Placeholder 3">
            <a:extLst>
              <a:ext uri="{FF2B5EF4-FFF2-40B4-BE49-F238E27FC236}">
                <a16:creationId xmlns:a16="http://schemas.microsoft.com/office/drawing/2014/main" id="{BBCEE744-56BD-4678-8992-8F1CC03F3DD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DC4E769D-023F-4161-AB19-CA99E3B70C4A}" type="slidenum">
              <a:rPr lang="en-GB" altLang="en-US">
                <a:latin typeface="Times New Roman" panose="02020603050405020304" pitchFamily="18" charset="0"/>
              </a:rPr>
              <a:pPr eaLnBrk="1" hangingPunct="1"/>
              <a:t>18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617913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CD2583B9-529E-43DE-8FBF-B0E31E69951C}"/>
              </a:ext>
            </a:extLst>
          </p:cNvPr>
          <p:cNvSpPr>
            <a:spLocks noGrp="1" noRot="1" noChangeAspect="1" noTextEdit="1"/>
          </p:cNvSpPr>
          <p:nvPr>
            <p:ph type="sldImg"/>
          </p:nvPr>
        </p:nvSpPr>
        <p:spPr>
          <a:ln/>
        </p:spPr>
      </p:sp>
      <p:sp>
        <p:nvSpPr>
          <p:cNvPr id="39939" name="Notes Placeholder 2">
            <a:extLst>
              <a:ext uri="{FF2B5EF4-FFF2-40B4-BE49-F238E27FC236}">
                <a16:creationId xmlns:a16="http://schemas.microsoft.com/office/drawing/2014/main" id="{893B22F1-AA63-4E7B-A396-C4935B8D321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9940" name="Slide Number Placeholder 3">
            <a:extLst>
              <a:ext uri="{FF2B5EF4-FFF2-40B4-BE49-F238E27FC236}">
                <a16:creationId xmlns:a16="http://schemas.microsoft.com/office/drawing/2014/main" id="{47BF37BE-B3BD-4C19-8462-E20A9A28F42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1D1347B9-A0E5-4C38-93BD-DE4F02C32698}" type="slidenum">
              <a:rPr lang="en-GB" altLang="en-US">
                <a:latin typeface="Times New Roman" panose="02020603050405020304" pitchFamily="18" charset="0"/>
              </a:rPr>
              <a:pPr eaLnBrk="1" hangingPunct="1"/>
              <a:t>19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41231692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F6ACAF9A-498B-4011-901D-E53FBBF99804}"/>
              </a:ext>
            </a:extLst>
          </p:cNvPr>
          <p:cNvSpPr>
            <a:spLocks noGrp="1" noRot="1" noChangeAspect="1" noTextEdit="1"/>
          </p:cNvSpPr>
          <p:nvPr>
            <p:ph type="sldImg"/>
          </p:nvPr>
        </p:nvSpPr>
        <p:spPr>
          <a:ln/>
        </p:spPr>
      </p:sp>
      <p:sp>
        <p:nvSpPr>
          <p:cNvPr id="40963" name="Notes Placeholder 2">
            <a:extLst>
              <a:ext uri="{FF2B5EF4-FFF2-40B4-BE49-F238E27FC236}">
                <a16:creationId xmlns:a16="http://schemas.microsoft.com/office/drawing/2014/main" id="{73C4ADB9-1BCF-4DD1-9803-A7487149528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40964" name="Slide Number Placeholder 3">
            <a:extLst>
              <a:ext uri="{FF2B5EF4-FFF2-40B4-BE49-F238E27FC236}">
                <a16:creationId xmlns:a16="http://schemas.microsoft.com/office/drawing/2014/main" id="{78737001-DFD0-4CF2-9196-5B9E8C36BB9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C05ADD46-A9FE-4D68-A77A-673E960FC7A3}" type="slidenum">
              <a:rPr lang="en-GB" altLang="en-US">
                <a:latin typeface="Times New Roman" panose="02020603050405020304" pitchFamily="18" charset="0"/>
              </a:rPr>
              <a:pPr eaLnBrk="1" hangingPunct="1"/>
              <a:t>20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9362860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AD0A2991-5AC7-4BC6-B03D-F58DB31F8C9E}"/>
              </a:ext>
            </a:extLst>
          </p:cNvPr>
          <p:cNvSpPr>
            <a:spLocks noGrp="1" noRot="1" noChangeAspect="1" noTextEdit="1"/>
          </p:cNvSpPr>
          <p:nvPr>
            <p:ph type="sldImg"/>
          </p:nvPr>
        </p:nvSpPr>
        <p:spPr>
          <a:ln/>
        </p:spPr>
      </p:sp>
      <p:sp>
        <p:nvSpPr>
          <p:cNvPr id="41987" name="Notes Placeholder 2">
            <a:extLst>
              <a:ext uri="{FF2B5EF4-FFF2-40B4-BE49-F238E27FC236}">
                <a16:creationId xmlns:a16="http://schemas.microsoft.com/office/drawing/2014/main" id="{96012FDA-5297-4359-8CEE-493FC1557FC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anose="020B0600070205080204" pitchFamily="34" charset="-128"/>
            </a:endParaRPr>
          </a:p>
        </p:txBody>
      </p:sp>
      <p:sp>
        <p:nvSpPr>
          <p:cNvPr id="41988" name="Slide Number Placeholder 3">
            <a:extLst>
              <a:ext uri="{FF2B5EF4-FFF2-40B4-BE49-F238E27FC236}">
                <a16:creationId xmlns:a16="http://schemas.microsoft.com/office/drawing/2014/main" id="{400DB14E-E643-4AD0-8D0F-F4D5C5BF0F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F015E481-5FC8-45EA-B5B6-63B5F99C51E8}" type="slidenum">
              <a:rPr lang="en-GB" altLang="en-US">
                <a:latin typeface="Times New Roman" panose="02020603050405020304" pitchFamily="18" charset="0"/>
              </a:rPr>
              <a:pPr eaLnBrk="1" hangingPunct="1"/>
              <a:t>27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6714725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AD0A2991-5AC7-4BC6-B03D-F58DB31F8C9E}"/>
              </a:ext>
            </a:extLst>
          </p:cNvPr>
          <p:cNvSpPr>
            <a:spLocks noGrp="1" noRot="1" noChangeAspect="1" noTextEdit="1"/>
          </p:cNvSpPr>
          <p:nvPr>
            <p:ph type="sldImg"/>
          </p:nvPr>
        </p:nvSpPr>
        <p:spPr>
          <a:ln/>
        </p:spPr>
      </p:sp>
      <p:sp>
        <p:nvSpPr>
          <p:cNvPr id="41987" name="Notes Placeholder 2">
            <a:extLst>
              <a:ext uri="{FF2B5EF4-FFF2-40B4-BE49-F238E27FC236}">
                <a16:creationId xmlns:a16="http://schemas.microsoft.com/office/drawing/2014/main" id="{96012FDA-5297-4359-8CEE-493FC1557FC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anose="020B0600070205080204" pitchFamily="34" charset="-128"/>
            </a:endParaRPr>
          </a:p>
        </p:txBody>
      </p:sp>
      <p:sp>
        <p:nvSpPr>
          <p:cNvPr id="41988" name="Slide Number Placeholder 3">
            <a:extLst>
              <a:ext uri="{FF2B5EF4-FFF2-40B4-BE49-F238E27FC236}">
                <a16:creationId xmlns:a16="http://schemas.microsoft.com/office/drawing/2014/main" id="{400DB14E-E643-4AD0-8D0F-F4D5C5BF0F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F015E481-5FC8-45EA-B5B6-63B5F99C51E8}" type="slidenum">
              <a:rPr lang="en-GB" altLang="en-US">
                <a:latin typeface="Times New Roman" panose="02020603050405020304" pitchFamily="18" charset="0"/>
              </a:rPr>
              <a:pPr eaLnBrk="1" hangingPunct="1"/>
              <a:t>28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0624501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AD0A2991-5AC7-4BC6-B03D-F58DB31F8C9E}"/>
              </a:ext>
            </a:extLst>
          </p:cNvPr>
          <p:cNvSpPr>
            <a:spLocks noGrp="1" noRot="1" noChangeAspect="1" noTextEdit="1"/>
          </p:cNvSpPr>
          <p:nvPr>
            <p:ph type="sldImg"/>
          </p:nvPr>
        </p:nvSpPr>
        <p:spPr>
          <a:ln/>
        </p:spPr>
      </p:sp>
      <p:sp>
        <p:nvSpPr>
          <p:cNvPr id="41987" name="Notes Placeholder 2">
            <a:extLst>
              <a:ext uri="{FF2B5EF4-FFF2-40B4-BE49-F238E27FC236}">
                <a16:creationId xmlns:a16="http://schemas.microsoft.com/office/drawing/2014/main" id="{96012FDA-5297-4359-8CEE-493FC1557FC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anose="020B0600070205080204" pitchFamily="34" charset="-128"/>
            </a:endParaRPr>
          </a:p>
        </p:txBody>
      </p:sp>
      <p:sp>
        <p:nvSpPr>
          <p:cNvPr id="41988" name="Slide Number Placeholder 3">
            <a:extLst>
              <a:ext uri="{FF2B5EF4-FFF2-40B4-BE49-F238E27FC236}">
                <a16:creationId xmlns:a16="http://schemas.microsoft.com/office/drawing/2014/main" id="{400DB14E-E643-4AD0-8D0F-F4D5C5BF0FD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F015E481-5FC8-45EA-B5B6-63B5F99C51E8}" type="slidenum">
              <a:rPr lang="en-GB" altLang="en-US">
                <a:latin typeface="Times New Roman" panose="02020603050405020304" pitchFamily="18" charset="0"/>
              </a:rPr>
              <a:pPr eaLnBrk="1" hangingPunct="1"/>
              <a:t>29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9769440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3A8EC65A-B7A4-4F79-BAFB-7F5A7F8B8140}"/>
              </a:ext>
            </a:extLst>
          </p:cNvPr>
          <p:cNvSpPr>
            <a:spLocks noGrp="1" noRot="1" noChangeAspect="1" noTextEdit="1"/>
          </p:cNvSpPr>
          <p:nvPr>
            <p:ph type="sldImg"/>
          </p:nvPr>
        </p:nvSpPr>
        <p:spPr>
          <a:ln/>
        </p:spPr>
      </p:sp>
      <p:sp>
        <p:nvSpPr>
          <p:cNvPr id="43011" name="Notes Placeholder 2">
            <a:extLst>
              <a:ext uri="{FF2B5EF4-FFF2-40B4-BE49-F238E27FC236}">
                <a16:creationId xmlns:a16="http://schemas.microsoft.com/office/drawing/2014/main" id="{4622F184-E8DE-4FFA-889B-678E7095F72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43012" name="Slide Number Placeholder 3">
            <a:extLst>
              <a:ext uri="{FF2B5EF4-FFF2-40B4-BE49-F238E27FC236}">
                <a16:creationId xmlns:a16="http://schemas.microsoft.com/office/drawing/2014/main" id="{C073D7CC-B1F7-4748-A51C-318B3B5DB41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73CE71DB-6D38-4500-89A7-EA24896732EA}" type="slidenum">
              <a:rPr lang="en-GB" altLang="en-US">
                <a:latin typeface="Times New Roman" panose="02020603050405020304" pitchFamily="18" charset="0"/>
              </a:rPr>
              <a:pPr eaLnBrk="1" hangingPunct="1"/>
              <a:t>30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7838958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4DA62092-7D8A-4C79-A166-2CD50BB6CE29}"/>
              </a:ext>
            </a:extLst>
          </p:cNvPr>
          <p:cNvSpPr>
            <a:spLocks noGrp="1" noRot="1" noChangeAspect="1" noTextEdit="1"/>
          </p:cNvSpPr>
          <p:nvPr>
            <p:ph type="sldImg"/>
          </p:nvPr>
        </p:nvSpPr>
        <p:spPr>
          <a:ln/>
        </p:spPr>
      </p:sp>
      <p:sp>
        <p:nvSpPr>
          <p:cNvPr id="44035" name="Notes Placeholder 2">
            <a:extLst>
              <a:ext uri="{FF2B5EF4-FFF2-40B4-BE49-F238E27FC236}">
                <a16:creationId xmlns:a16="http://schemas.microsoft.com/office/drawing/2014/main" id="{E5F5C3D3-4689-4E44-965B-5BD0B8BDB886}"/>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44036" name="Slide Number Placeholder 3">
            <a:extLst>
              <a:ext uri="{FF2B5EF4-FFF2-40B4-BE49-F238E27FC236}">
                <a16:creationId xmlns:a16="http://schemas.microsoft.com/office/drawing/2014/main" id="{B3D63215-AE37-4B33-A60A-02048FA965B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13DA34B8-B318-4362-AD7A-22E122F144DE}" type="slidenum">
              <a:rPr lang="en-GB" altLang="en-US">
                <a:latin typeface="Times New Roman" panose="02020603050405020304" pitchFamily="18" charset="0"/>
              </a:rPr>
              <a:pPr eaLnBrk="1" hangingPunct="1"/>
              <a:t>31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0077282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DCA0830C-9360-43A5-94FE-CF2E524A64A3}"/>
              </a:ext>
            </a:extLst>
          </p:cNvPr>
          <p:cNvSpPr>
            <a:spLocks noGrp="1" noRot="1" noChangeAspect="1" noTextEdit="1"/>
          </p:cNvSpPr>
          <p:nvPr>
            <p:ph type="sldImg"/>
          </p:nvPr>
        </p:nvSpPr>
        <p:spPr>
          <a:ln/>
        </p:spPr>
      </p:sp>
      <p:sp>
        <p:nvSpPr>
          <p:cNvPr id="45059" name="Notes Placeholder 2">
            <a:extLst>
              <a:ext uri="{FF2B5EF4-FFF2-40B4-BE49-F238E27FC236}">
                <a16:creationId xmlns:a16="http://schemas.microsoft.com/office/drawing/2014/main" id="{5BCEF58C-13FB-4FE8-AF15-D089A8FCCD9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45060" name="Slide Number Placeholder 3">
            <a:extLst>
              <a:ext uri="{FF2B5EF4-FFF2-40B4-BE49-F238E27FC236}">
                <a16:creationId xmlns:a16="http://schemas.microsoft.com/office/drawing/2014/main" id="{8F744524-DDCD-4636-9D1B-271B2DF21BD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D36E2504-27BB-4707-BA68-BA49EDF87D9E}" type="slidenum">
              <a:rPr lang="en-GB" altLang="en-US">
                <a:latin typeface="Times New Roman" panose="02020603050405020304" pitchFamily="18" charset="0"/>
              </a:rPr>
              <a:pPr eaLnBrk="1" hangingPunct="1"/>
              <a:t>32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514207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D948D778-728A-4D9E-8A07-B4FFEFB74224}"/>
              </a:ext>
            </a:extLst>
          </p:cNvPr>
          <p:cNvSpPr>
            <a:spLocks noGrp="1" noRot="1" noChangeAspect="1" noTextEdit="1"/>
          </p:cNvSpPr>
          <p:nvPr>
            <p:ph type="sldImg"/>
          </p:nvPr>
        </p:nvSpPr>
        <p:spPr>
          <a:ln/>
        </p:spPr>
      </p:sp>
      <p:sp>
        <p:nvSpPr>
          <p:cNvPr id="46083" name="Notes Placeholder 2">
            <a:extLst>
              <a:ext uri="{FF2B5EF4-FFF2-40B4-BE49-F238E27FC236}">
                <a16:creationId xmlns:a16="http://schemas.microsoft.com/office/drawing/2014/main" id="{C9FE994C-D403-4114-AE9E-9BA54432850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46084" name="Slide Number Placeholder 3">
            <a:extLst>
              <a:ext uri="{FF2B5EF4-FFF2-40B4-BE49-F238E27FC236}">
                <a16:creationId xmlns:a16="http://schemas.microsoft.com/office/drawing/2014/main" id="{C7F2C6D1-FE0A-482A-A25F-F20257EE98D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E57ADB01-CBAD-4BBB-BE7D-912973A98917}" type="slidenum">
              <a:rPr lang="en-GB" altLang="en-US">
                <a:latin typeface="Times New Roman" panose="02020603050405020304" pitchFamily="18" charset="0"/>
              </a:rPr>
              <a:pPr eaLnBrk="1" hangingPunct="1"/>
              <a:t>33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2832130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9D4989C6-0A51-4B3F-9FE5-F4F81C9DE9F2}"/>
              </a:ext>
            </a:extLst>
          </p:cNvPr>
          <p:cNvSpPr>
            <a:spLocks noGrp="1" noRot="1" noChangeAspect="1" noTextEdit="1"/>
          </p:cNvSpPr>
          <p:nvPr>
            <p:ph type="sldImg"/>
          </p:nvPr>
        </p:nvSpPr>
        <p:spPr>
          <a:ln/>
        </p:spPr>
      </p:sp>
      <p:sp>
        <p:nvSpPr>
          <p:cNvPr id="47107" name="Notes Placeholder 2">
            <a:extLst>
              <a:ext uri="{FF2B5EF4-FFF2-40B4-BE49-F238E27FC236}">
                <a16:creationId xmlns:a16="http://schemas.microsoft.com/office/drawing/2014/main" id="{1F43DD6B-707F-443E-B500-5BB405AD930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47108" name="Slide Number Placeholder 3">
            <a:extLst>
              <a:ext uri="{FF2B5EF4-FFF2-40B4-BE49-F238E27FC236}">
                <a16:creationId xmlns:a16="http://schemas.microsoft.com/office/drawing/2014/main" id="{90887E16-4821-4CA0-96FD-353166F98A4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C6918DDC-A465-48D9-9B70-62AAFF470CB8}" type="slidenum">
              <a:rPr lang="en-GB" altLang="en-US">
                <a:latin typeface="Times New Roman" panose="02020603050405020304" pitchFamily="18" charset="0"/>
              </a:rPr>
              <a:pPr eaLnBrk="1" hangingPunct="1"/>
              <a:t>34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5166142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0CCF4197-6F46-4117-814D-30155F75C2AD}"/>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04A4DEC3-3229-483D-A7D0-20E4A51E6CE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48132" name="Slide Number Placeholder 3">
            <a:extLst>
              <a:ext uri="{FF2B5EF4-FFF2-40B4-BE49-F238E27FC236}">
                <a16:creationId xmlns:a16="http://schemas.microsoft.com/office/drawing/2014/main" id="{85695232-125C-400C-9AAD-A206A601021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445CF0A3-EA29-40C6-8AEE-F5496C452089}" type="slidenum">
              <a:rPr lang="en-GB" altLang="en-US">
                <a:latin typeface="Times New Roman" panose="02020603050405020304" pitchFamily="18" charset="0"/>
              </a:rPr>
              <a:pPr eaLnBrk="1" hangingPunct="1"/>
              <a:t>35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2642079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A8C50B05-8EEE-468D-A92E-7554E262305D}"/>
              </a:ext>
            </a:extLst>
          </p:cNvPr>
          <p:cNvSpPr>
            <a:spLocks noGrp="1" noRot="1" noChangeAspect="1" noTextEdit="1"/>
          </p:cNvSpPr>
          <p:nvPr>
            <p:ph type="sldImg"/>
          </p:nvPr>
        </p:nvSpPr>
        <p:spPr>
          <a:ln/>
        </p:spPr>
      </p:sp>
      <p:sp>
        <p:nvSpPr>
          <p:cNvPr id="49155" name="Notes Placeholder 2">
            <a:extLst>
              <a:ext uri="{FF2B5EF4-FFF2-40B4-BE49-F238E27FC236}">
                <a16:creationId xmlns:a16="http://schemas.microsoft.com/office/drawing/2014/main" id="{CB2FDA96-56C0-47CA-9250-D4E60DAF999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49156" name="Slide Number Placeholder 3">
            <a:extLst>
              <a:ext uri="{FF2B5EF4-FFF2-40B4-BE49-F238E27FC236}">
                <a16:creationId xmlns:a16="http://schemas.microsoft.com/office/drawing/2014/main" id="{7E710B2C-3ADC-4B90-AE55-909A43CEA7B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48DB1733-31D8-4006-8693-890A8546955D}" type="slidenum">
              <a:rPr lang="en-GB" altLang="en-US">
                <a:latin typeface="Times New Roman" panose="02020603050405020304" pitchFamily="18" charset="0"/>
              </a:rPr>
              <a:pPr eaLnBrk="1" hangingPunct="1"/>
              <a:t>36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861358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A8C50B05-8EEE-468D-A92E-7554E262305D}"/>
              </a:ext>
            </a:extLst>
          </p:cNvPr>
          <p:cNvSpPr>
            <a:spLocks noGrp="1" noRot="1" noChangeAspect="1" noTextEdit="1"/>
          </p:cNvSpPr>
          <p:nvPr>
            <p:ph type="sldImg"/>
          </p:nvPr>
        </p:nvSpPr>
        <p:spPr>
          <a:ln/>
        </p:spPr>
      </p:sp>
      <p:sp>
        <p:nvSpPr>
          <p:cNvPr id="49155" name="Notes Placeholder 2">
            <a:extLst>
              <a:ext uri="{FF2B5EF4-FFF2-40B4-BE49-F238E27FC236}">
                <a16:creationId xmlns:a16="http://schemas.microsoft.com/office/drawing/2014/main" id="{CB2FDA96-56C0-47CA-9250-D4E60DAF999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49156" name="Slide Number Placeholder 3">
            <a:extLst>
              <a:ext uri="{FF2B5EF4-FFF2-40B4-BE49-F238E27FC236}">
                <a16:creationId xmlns:a16="http://schemas.microsoft.com/office/drawing/2014/main" id="{7E710B2C-3ADC-4B90-AE55-909A43CEA7B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48DB1733-31D8-4006-8693-890A8546955D}" type="slidenum">
              <a:rPr lang="en-GB" altLang="en-US">
                <a:latin typeface="Times New Roman" panose="02020603050405020304" pitchFamily="18" charset="0"/>
              </a:rPr>
              <a:pPr eaLnBrk="1" hangingPunct="1"/>
              <a:t>37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0648520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7F035614-393D-46DA-93D7-81A532BC1BDA}"/>
              </a:ext>
            </a:extLst>
          </p:cNvPr>
          <p:cNvSpPr>
            <a:spLocks noGrp="1" noRot="1" noChangeAspect="1" noTextEdit="1"/>
          </p:cNvSpPr>
          <p:nvPr>
            <p:ph type="sldImg"/>
          </p:nvPr>
        </p:nvSpPr>
        <p:spPr>
          <a:ln/>
        </p:spPr>
      </p:sp>
      <p:sp>
        <p:nvSpPr>
          <p:cNvPr id="54275" name="Notes Placeholder 2">
            <a:extLst>
              <a:ext uri="{FF2B5EF4-FFF2-40B4-BE49-F238E27FC236}">
                <a16:creationId xmlns:a16="http://schemas.microsoft.com/office/drawing/2014/main" id="{2895D027-AD0F-46BA-A6DE-98C21D4B0F9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54276" name="Slide Number Placeholder 3">
            <a:extLst>
              <a:ext uri="{FF2B5EF4-FFF2-40B4-BE49-F238E27FC236}">
                <a16:creationId xmlns:a16="http://schemas.microsoft.com/office/drawing/2014/main" id="{614550D1-1F90-4240-ACC6-8C4B1109FED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3AED6C3-EDE2-47FA-8ADE-C4ACDC8371BB}" type="slidenum">
              <a:rPr lang="en-GB" altLang="en-US">
                <a:latin typeface="Times New Roman" panose="02020603050405020304" pitchFamily="18" charset="0"/>
              </a:rPr>
              <a:pPr eaLnBrk="1" hangingPunct="1"/>
              <a:t>38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4407868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A711DCA2-4F1E-44A2-B4FB-AADC56B6005C}"/>
              </a:ext>
            </a:extLst>
          </p:cNvPr>
          <p:cNvSpPr>
            <a:spLocks noGrp="1" noRot="1" noChangeAspect="1" noTextEdit="1"/>
          </p:cNvSpPr>
          <p:nvPr>
            <p:ph type="sldImg"/>
          </p:nvPr>
        </p:nvSpPr>
        <p:spPr>
          <a:ln/>
        </p:spPr>
      </p:sp>
      <p:sp>
        <p:nvSpPr>
          <p:cNvPr id="55299" name="Notes Placeholder 2">
            <a:extLst>
              <a:ext uri="{FF2B5EF4-FFF2-40B4-BE49-F238E27FC236}">
                <a16:creationId xmlns:a16="http://schemas.microsoft.com/office/drawing/2014/main" id="{33E83A1C-399F-47CC-B860-110DC1C9D18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55300" name="Slide Number Placeholder 3">
            <a:extLst>
              <a:ext uri="{FF2B5EF4-FFF2-40B4-BE49-F238E27FC236}">
                <a16:creationId xmlns:a16="http://schemas.microsoft.com/office/drawing/2014/main" id="{CC4CA436-56C5-486D-A6BD-FA02B3A3D04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B68EB55A-EF4F-41D1-98CF-154FFDC0EFBB}" type="slidenum">
              <a:rPr lang="en-GB" altLang="en-US">
                <a:latin typeface="Times New Roman" panose="02020603050405020304" pitchFamily="18" charset="0"/>
              </a:rPr>
              <a:pPr eaLnBrk="1" hangingPunct="1"/>
              <a:t>39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91664181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40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0826021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41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160625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42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4595288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43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5081157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44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7664090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45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42642565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46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70956114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47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76074805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48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0914673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49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69289430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50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42072818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51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94865227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52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28447797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53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69408982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54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1890249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55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2759649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56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1849567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57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03722105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58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0279885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59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64090119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60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08260211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61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160625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62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81275730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63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97436010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64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64400384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65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81198928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66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22543224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67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36949739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68</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78404568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69</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04772067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70</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3231376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71</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04848143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72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081187253"/>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73</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16602658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74</a:t>
            </a:fld>
            <a:endParaRPr lang="en-GB" altLang="en-US">
              <a:latin typeface="Times New Roman" panose="02020603050405020304" pitchFamily="18" charset="0"/>
            </a:endParaRPr>
          </a:p>
        </p:txBody>
      </p:sp>
    </p:spTree>
    <p:extLst>
      <p:ext uri="{BB962C8B-B14F-4D97-AF65-F5344CB8AC3E}">
        <p14:creationId xmlns:p14="http://schemas.microsoft.com/office/powerpoint/2010/main" val="2645270662"/>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75</a:t>
            </a:fld>
            <a:endParaRPr lang="en-GB" altLang="en-US">
              <a:latin typeface="Times New Roman" panose="02020603050405020304" pitchFamily="18" charset="0"/>
            </a:endParaRPr>
          </a:p>
        </p:txBody>
      </p:sp>
    </p:spTree>
    <p:extLst>
      <p:ext uri="{BB962C8B-B14F-4D97-AF65-F5344CB8AC3E}">
        <p14:creationId xmlns:p14="http://schemas.microsoft.com/office/powerpoint/2010/main" val="1261996691"/>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76</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28643191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07C9A098-FD52-48D8-B838-568A90EB8865}"/>
              </a:ext>
            </a:extLst>
          </p:cNvPr>
          <p:cNvSpPr>
            <a:spLocks noGrp="1" noRot="1" noChangeAspect="1" noTextEdit="1"/>
          </p:cNvSpPr>
          <p:nvPr>
            <p:ph type="sldImg"/>
          </p:nvPr>
        </p:nvSpPr>
        <p:spPr>
          <a:ln/>
        </p:spPr>
      </p:sp>
      <p:sp>
        <p:nvSpPr>
          <p:cNvPr id="37891" name="Notes Placeholder 2">
            <a:extLst>
              <a:ext uri="{FF2B5EF4-FFF2-40B4-BE49-F238E27FC236}">
                <a16:creationId xmlns:a16="http://schemas.microsoft.com/office/drawing/2014/main" id="{FD351477-15AC-426D-BBE7-9BAC5E9D24F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
        <p:nvSpPr>
          <p:cNvPr id="37892" name="Slide Number Placeholder 3">
            <a:extLst>
              <a:ext uri="{FF2B5EF4-FFF2-40B4-BE49-F238E27FC236}">
                <a16:creationId xmlns:a16="http://schemas.microsoft.com/office/drawing/2014/main" id="{29602752-8E2F-4FE7-8A5A-6267F47CFC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FDAB8F0-0E0E-492B-8577-C5EBE3FA3E7B}" type="slidenum">
              <a:rPr lang="en-GB" altLang="en-US">
                <a:latin typeface="Times New Roman" panose="02020603050405020304" pitchFamily="18" charset="0"/>
              </a:rPr>
              <a:pPr eaLnBrk="1" hangingPunct="1"/>
              <a:t>77</a:t>
            </a:fld>
            <a:endParaRPr lang="en-GB" altLang="en-US">
              <a:latin typeface="Times New Roman" panose="02020603050405020304" pitchFamily="18" charset="0"/>
            </a:endParaRPr>
          </a:p>
        </p:txBody>
      </p:sp>
    </p:spTree>
    <p:extLst>
      <p:ext uri="{BB962C8B-B14F-4D97-AF65-F5344CB8AC3E}">
        <p14:creationId xmlns:p14="http://schemas.microsoft.com/office/powerpoint/2010/main" val="3496806510"/>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DA2BE987-B97B-4596-8850-7D0D470244D6}" type="slidenum">
              <a:rPr lang="en-GB" smtClean="0"/>
              <a:pPr>
                <a:defRPr/>
              </a:pPr>
              <a:t>83</a:t>
            </a:fld>
            <a:endParaRPr lang="en-GB"/>
          </a:p>
        </p:txBody>
      </p:sp>
    </p:spTree>
    <p:extLst>
      <p:ext uri="{BB962C8B-B14F-4D97-AF65-F5344CB8AC3E}">
        <p14:creationId xmlns:p14="http://schemas.microsoft.com/office/powerpoint/2010/main" val="3726879534"/>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 numbers = 10 +1/2 = 5.5e and 6e result </a:t>
            </a:r>
          </a:p>
          <a:p>
            <a:endParaRPr lang="en-GB" dirty="0"/>
          </a:p>
          <a:p>
            <a:r>
              <a:rPr lang="en-GB" dirty="0"/>
              <a:t>That gives 5 +6 /2 = 5.5 hours</a:t>
            </a:r>
          </a:p>
          <a:p>
            <a:endParaRPr lang="en-GB" dirty="0"/>
          </a:p>
        </p:txBody>
      </p:sp>
      <p:sp>
        <p:nvSpPr>
          <p:cNvPr id="4" name="Slide Number Placeholder 3"/>
          <p:cNvSpPr>
            <a:spLocks noGrp="1"/>
          </p:cNvSpPr>
          <p:nvPr>
            <p:ph type="sldNum" sz="quarter" idx="10"/>
          </p:nvPr>
        </p:nvSpPr>
        <p:spPr/>
        <p:txBody>
          <a:bodyPr/>
          <a:lstStyle/>
          <a:p>
            <a:pPr>
              <a:defRPr/>
            </a:pPr>
            <a:fld id="{DA2BE987-B97B-4596-8850-7D0D470244D6}" type="slidenum">
              <a:rPr lang="en-GB" smtClean="0"/>
              <a:pPr>
                <a:defRPr/>
              </a:pPr>
              <a:t>87</a:t>
            </a:fld>
            <a:endParaRPr lang="en-GB"/>
          </a:p>
        </p:txBody>
      </p:sp>
    </p:spTree>
    <p:extLst>
      <p:ext uri="{BB962C8B-B14F-4D97-AF65-F5344CB8AC3E}">
        <p14:creationId xmlns:p14="http://schemas.microsoft.com/office/powerpoint/2010/main" val="142437002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 is 4, as 4 hours has been reported the most</a:t>
            </a:r>
          </a:p>
        </p:txBody>
      </p:sp>
      <p:sp>
        <p:nvSpPr>
          <p:cNvPr id="4" name="Slide Number Placeholder 3"/>
          <p:cNvSpPr>
            <a:spLocks noGrp="1"/>
          </p:cNvSpPr>
          <p:nvPr>
            <p:ph type="sldNum" sz="quarter" idx="10"/>
          </p:nvPr>
        </p:nvSpPr>
        <p:spPr/>
        <p:txBody>
          <a:bodyPr/>
          <a:lstStyle/>
          <a:p>
            <a:pPr>
              <a:defRPr/>
            </a:pPr>
            <a:fld id="{DA2BE987-B97B-4596-8850-7D0D470244D6}" type="slidenum">
              <a:rPr lang="en-GB" smtClean="0"/>
              <a:pPr>
                <a:defRPr/>
              </a:pPr>
              <a:t>90</a:t>
            </a:fld>
            <a:endParaRPr lang="en-GB"/>
          </a:p>
        </p:txBody>
      </p:sp>
    </p:spTree>
    <p:extLst>
      <p:ext uri="{BB962C8B-B14F-4D97-AF65-F5344CB8AC3E}">
        <p14:creationId xmlns:p14="http://schemas.microsoft.com/office/powerpoint/2010/main" val="4198518972"/>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sum of all hours reported dived by the number of reports gives</a:t>
            </a:r>
          </a:p>
          <a:p>
            <a:endParaRPr lang="en-GB" dirty="0"/>
          </a:p>
          <a:p>
            <a:r>
              <a:rPr lang="en-GB" dirty="0"/>
              <a:t>3=4=4=4=5=6=7=7=9=17= 66 / 10 = 6.6 hours</a:t>
            </a:r>
          </a:p>
        </p:txBody>
      </p:sp>
      <p:sp>
        <p:nvSpPr>
          <p:cNvPr id="4" name="Slide Number Placeholder 3"/>
          <p:cNvSpPr>
            <a:spLocks noGrp="1"/>
          </p:cNvSpPr>
          <p:nvPr>
            <p:ph type="sldNum" sz="quarter" idx="10"/>
          </p:nvPr>
        </p:nvSpPr>
        <p:spPr/>
        <p:txBody>
          <a:bodyPr/>
          <a:lstStyle/>
          <a:p>
            <a:pPr>
              <a:defRPr/>
            </a:pPr>
            <a:fld id="{DA2BE987-B97B-4596-8850-7D0D470244D6}" type="slidenum">
              <a:rPr lang="en-GB" smtClean="0"/>
              <a:pPr>
                <a:defRPr/>
              </a:pPr>
              <a:t>92</a:t>
            </a:fld>
            <a:endParaRPr lang="en-GB"/>
          </a:p>
        </p:txBody>
      </p:sp>
    </p:spTree>
    <p:extLst>
      <p:ext uri="{BB962C8B-B14F-4D97-AF65-F5344CB8AC3E}">
        <p14:creationId xmlns:p14="http://schemas.microsoft.com/office/powerpoint/2010/main" val="145225003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A2BE987-B97B-4596-8850-7D0D470244D6}" type="slidenum">
              <a:rPr lang="en-GB" smtClean="0"/>
              <a:pPr>
                <a:defRPr/>
              </a:pPr>
              <a:t>95</a:t>
            </a:fld>
            <a:endParaRPr lang="en-GB"/>
          </a:p>
        </p:txBody>
      </p:sp>
    </p:spTree>
    <p:extLst>
      <p:ext uri="{BB962C8B-B14F-4D97-AF65-F5344CB8AC3E}">
        <p14:creationId xmlns:p14="http://schemas.microsoft.com/office/powerpoint/2010/main" val="3747074060"/>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A2BE987-B97B-4596-8850-7D0D470244D6}" type="slidenum">
              <a:rPr lang="en-GB" smtClean="0"/>
              <a:pPr>
                <a:defRPr/>
              </a:pPr>
              <a:t>96</a:t>
            </a:fld>
            <a:endParaRPr lang="en-GB"/>
          </a:p>
        </p:txBody>
      </p:sp>
    </p:spTree>
    <p:extLst>
      <p:ext uri="{BB962C8B-B14F-4D97-AF65-F5344CB8AC3E}">
        <p14:creationId xmlns:p14="http://schemas.microsoft.com/office/powerpoint/2010/main" val="3188526366"/>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DA2BE987-B97B-4596-8850-7D0D470244D6}" type="slidenum">
              <a:rPr lang="en-GB" smtClean="0"/>
              <a:pPr>
                <a:defRPr/>
              </a:pPr>
              <a:t>98</a:t>
            </a:fld>
            <a:endParaRPr lang="en-GB"/>
          </a:p>
        </p:txBody>
      </p:sp>
    </p:spTree>
    <p:extLst>
      <p:ext uri="{BB962C8B-B14F-4D97-AF65-F5344CB8AC3E}">
        <p14:creationId xmlns:p14="http://schemas.microsoft.com/office/powerpoint/2010/main" val="2530474290"/>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p:spPr>
        <p:txBody>
          <a:bodyPr/>
          <a:lstStyle/>
          <a:p>
            <a:fld id="{24134EAB-F45F-48E0-93A8-59FE054D858A}" type="slidenum">
              <a:rPr lang="en-GB"/>
              <a:pPr/>
              <a:t>99</a:t>
            </a:fld>
            <a:endParaRPr lang="en-GB"/>
          </a:p>
        </p:txBody>
      </p:sp>
      <p:sp>
        <p:nvSpPr>
          <p:cNvPr id="45059" name="Rectangle 2"/>
          <p:cNvSpPr>
            <a:spLocks noGrp="1" noRot="1" noChangeAspect="1" noChangeArrowheads="1" noTextEdit="1"/>
          </p:cNvSpPr>
          <p:nvPr>
            <p:ph type="sldImg"/>
          </p:nvPr>
        </p:nvSpPr>
        <p:spPr>
          <a:ln/>
        </p:spPr>
      </p:sp>
      <p:sp>
        <p:nvSpPr>
          <p:cNvPr id="45060" name="Rectangle 3"/>
          <p:cNvSpPr>
            <a:spLocks noGrp="1" noChangeArrowheads="1"/>
          </p:cNvSpPr>
          <p:nvPr>
            <p:ph type="body" idx="1"/>
          </p:nvPr>
        </p:nvSpPr>
        <p:spPr>
          <a:noFill/>
          <a:ln/>
        </p:spPr>
        <p:txBody>
          <a:bodyPr/>
          <a:lstStyle/>
          <a:p>
            <a:pPr eaLnBrk="1" hangingPunct="1"/>
            <a:endParaRPr lang="en-US">
              <a:latin typeface="Times New Roman" charset="0"/>
            </a:endParaRPr>
          </a:p>
        </p:txBody>
      </p:sp>
    </p:spTree>
    <p:extLst>
      <p:ext uri="{BB962C8B-B14F-4D97-AF65-F5344CB8AC3E}">
        <p14:creationId xmlns:p14="http://schemas.microsoft.com/office/powerpoint/2010/main" val="3806943311"/>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100</a:t>
            </a:fld>
            <a:endParaRPr lang="en-GB" dirty="0"/>
          </a:p>
        </p:txBody>
      </p:sp>
    </p:spTree>
    <p:extLst>
      <p:ext uri="{BB962C8B-B14F-4D97-AF65-F5344CB8AC3E}">
        <p14:creationId xmlns:p14="http://schemas.microsoft.com/office/powerpoint/2010/main" val="64276028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101</a:t>
            </a:fld>
            <a:endParaRPr lang="en-GB" dirty="0"/>
          </a:p>
        </p:txBody>
      </p:sp>
    </p:spTree>
    <p:extLst>
      <p:ext uri="{BB962C8B-B14F-4D97-AF65-F5344CB8AC3E}">
        <p14:creationId xmlns:p14="http://schemas.microsoft.com/office/powerpoint/2010/main" val="2759997834"/>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102</a:t>
            </a:fld>
            <a:endParaRPr lang="en-GB" dirty="0"/>
          </a:p>
        </p:txBody>
      </p:sp>
    </p:spTree>
    <p:extLst>
      <p:ext uri="{BB962C8B-B14F-4D97-AF65-F5344CB8AC3E}">
        <p14:creationId xmlns:p14="http://schemas.microsoft.com/office/powerpoint/2010/main" val="2533927279"/>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103</a:t>
            </a:fld>
            <a:endParaRPr lang="en-GB" dirty="0"/>
          </a:p>
        </p:txBody>
      </p:sp>
    </p:spTree>
    <p:extLst>
      <p:ext uri="{BB962C8B-B14F-4D97-AF65-F5344CB8AC3E}">
        <p14:creationId xmlns:p14="http://schemas.microsoft.com/office/powerpoint/2010/main" val="240010931"/>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104</a:t>
            </a:fld>
            <a:endParaRPr lang="en-GB" dirty="0"/>
          </a:p>
        </p:txBody>
      </p:sp>
    </p:spTree>
    <p:extLst>
      <p:ext uri="{BB962C8B-B14F-4D97-AF65-F5344CB8AC3E}">
        <p14:creationId xmlns:p14="http://schemas.microsoft.com/office/powerpoint/2010/main" val="3447395423"/>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105</a:t>
            </a:fld>
            <a:endParaRPr lang="en-GB" dirty="0"/>
          </a:p>
        </p:txBody>
      </p:sp>
    </p:spTree>
    <p:extLst>
      <p:ext uri="{BB962C8B-B14F-4D97-AF65-F5344CB8AC3E}">
        <p14:creationId xmlns:p14="http://schemas.microsoft.com/office/powerpoint/2010/main" val="3477071778"/>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106</a:t>
            </a:fld>
            <a:endParaRPr lang="en-GB" dirty="0"/>
          </a:p>
        </p:txBody>
      </p:sp>
    </p:spTree>
    <p:extLst>
      <p:ext uri="{BB962C8B-B14F-4D97-AF65-F5344CB8AC3E}">
        <p14:creationId xmlns:p14="http://schemas.microsoft.com/office/powerpoint/2010/main" val="1780886539"/>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107</a:t>
            </a:fld>
            <a:endParaRPr lang="en-GB" dirty="0"/>
          </a:p>
        </p:txBody>
      </p:sp>
    </p:spTree>
    <p:extLst>
      <p:ext uri="{BB962C8B-B14F-4D97-AF65-F5344CB8AC3E}">
        <p14:creationId xmlns:p14="http://schemas.microsoft.com/office/powerpoint/2010/main" val="1461805802"/>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108</a:t>
            </a:fld>
            <a:endParaRPr lang="en-GB" dirty="0"/>
          </a:p>
        </p:txBody>
      </p:sp>
    </p:spTree>
    <p:extLst>
      <p:ext uri="{BB962C8B-B14F-4D97-AF65-F5344CB8AC3E}">
        <p14:creationId xmlns:p14="http://schemas.microsoft.com/office/powerpoint/2010/main" val="2201434490"/>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109</a:t>
            </a:fld>
            <a:endParaRPr lang="en-GB" dirty="0"/>
          </a:p>
        </p:txBody>
      </p:sp>
    </p:spTree>
    <p:extLst>
      <p:ext uri="{BB962C8B-B14F-4D97-AF65-F5344CB8AC3E}">
        <p14:creationId xmlns:p14="http://schemas.microsoft.com/office/powerpoint/2010/main" val="2689344531"/>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110</a:t>
            </a:fld>
            <a:endParaRPr lang="en-GB" dirty="0"/>
          </a:p>
        </p:txBody>
      </p:sp>
    </p:spTree>
    <p:extLst>
      <p:ext uri="{BB962C8B-B14F-4D97-AF65-F5344CB8AC3E}">
        <p14:creationId xmlns:p14="http://schemas.microsoft.com/office/powerpoint/2010/main" val="1692076216"/>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111</a:t>
            </a:fld>
            <a:endParaRPr lang="en-GB" dirty="0"/>
          </a:p>
        </p:txBody>
      </p:sp>
    </p:spTree>
    <p:extLst>
      <p:ext uri="{BB962C8B-B14F-4D97-AF65-F5344CB8AC3E}">
        <p14:creationId xmlns:p14="http://schemas.microsoft.com/office/powerpoint/2010/main" val="1950801035"/>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112</a:t>
            </a:fld>
            <a:endParaRPr lang="en-GB" dirty="0"/>
          </a:p>
        </p:txBody>
      </p:sp>
    </p:spTree>
    <p:extLst>
      <p:ext uri="{BB962C8B-B14F-4D97-AF65-F5344CB8AC3E}">
        <p14:creationId xmlns:p14="http://schemas.microsoft.com/office/powerpoint/2010/main" val="3698046259"/>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113</a:t>
            </a:fld>
            <a:endParaRPr lang="en-GB" dirty="0"/>
          </a:p>
        </p:txBody>
      </p:sp>
    </p:spTree>
    <p:extLst>
      <p:ext uri="{BB962C8B-B14F-4D97-AF65-F5344CB8AC3E}">
        <p14:creationId xmlns:p14="http://schemas.microsoft.com/office/powerpoint/2010/main" val="2396897073"/>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114</a:t>
            </a:fld>
            <a:endParaRPr lang="en-GB" dirty="0"/>
          </a:p>
        </p:txBody>
      </p:sp>
    </p:spTree>
    <p:extLst>
      <p:ext uri="{BB962C8B-B14F-4D97-AF65-F5344CB8AC3E}">
        <p14:creationId xmlns:p14="http://schemas.microsoft.com/office/powerpoint/2010/main" val="2916541555"/>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115</a:t>
            </a:fld>
            <a:endParaRPr lang="en-GB" dirty="0"/>
          </a:p>
        </p:txBody>
      </p:sp>
    </p:spTree>
    <p:extLst>
      <p:ext uri="{BB962C8B-B14F-4D97-AF65-F5344CB8AC3E}">
        <p14:creationId xmlns:p14="http://schemas.microsoft.com/office/powerpoint/2010/main" val="2115484445"/>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116</a:t>
            </a:fld>
            <a:endParaRPr lang="en-GB" dirty="0"/>
          </a:p>
        </p:txBody>
      </p:sp>
    </p:spTree>
    <p:extLst>
      <p:ext uri="{BB962C8B-B14F-4D97-AF65-F5344CB8AC3E}">
        <p14:creationId xmlns:p14="http://schemas.microsoft.com/office/powerpoint/2010/main" val="2242437492"/>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117</a:t>
            </a:fld>
            <a:endParaRPr lang="en-GB" dirty="0"/>
          </a:p>
        </p:txBody>
      </p:sp>
    </p:spTree>
    <p:extLst>
      <p:ext uri="{BB962C8B-B14F-4D97-AF65-F5344CB8AC3E}">
        <p14:creationId xmlns:p14="http://schemas.microsoft.com/office/powerpoint/2010/main" val="3745074664"/>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118</a:t>
            </a:fld>
            <a:endParaRPr lang="en-GB" dirty="0"/>
          </a:p>
        </p:txBody>
      </p:sp>
    </p:spTree>
    <p:extLst>
      <p:ext uri="{BB962C8B-B14F-4D97-AF65-F5344CB8AC3E}">
        <p14:creationId xmlns:p14="http://schemas.microsoft.com/office/powerpoint/2010/main" val="3576216556"/>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sz="1400" dirty="0"/>
          </a:p>
        </p:txBody>
      </p:sp>
      <p:sp>
        <p:nvSpPr>
          <p:cNvPr id="4" name="Slide Number Placeholder 3"/>
          <p:cNvSpPr>
            <a:spLocks noGrp="1"/>
          </p:cNvSpPr>
          <p:nvPr>
            <p:ph type="sldNum" sz="quarter" idx="10"/>
          </p:nvPr>
        </p:nvSpPr>
        <p:spPr/>
        <p:txBody>
          <a:bodyPr/>
          <a:lstStyle/>
          <a:p>
            <a:pPr>
              <a:defRPr/>
            </a:pPr>
            <a:fld id="{23EC064A-24D5-4395-AE76-6C58BA43AF77}" type="slidenum">
              <a:rPr lang="en-GB" smtClean="0"/>
              <a:pPr>
                <a:defRPr/>
              </a:pPr>
              <a:t>119</a:t>
            </a:fld>
            <a:endParaRPr lang="en-GB" dirty="0"/>
          </a:p>
        </p:txBody>
      </p:sp>
    </p:spTree>
    <p:extLst>
      <p:ext uri="{BB962C8B-B14F-4D97-AF65-F5344CB8AC3E}">
        <p14:creationId xmlns:p14="http://schemas.microsoft.com/office/powerpoint/2010/main" val="260973433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08/11/2022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08/11/2022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1143000"/>
          </a:xfrm>
        </p:spPr>
        <p:txBody>
          <a:bodyPr/>
          <a:lstStyle/>
          <a:p>
            <a:r>
              <a:rPr lang="en-US"/>
              <a:t>Click to edit Master 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r>
              <a:rPr lang="en-GB"/>
              <a:t>January 22, 2002</a:t>
            </a:r>
          </a:p>
        </p:txBody>
      </p:sp>
      <p:sp>
        <p:nvSpPr>
          <p:cNvPr id="6" name="Slide Number Placeholder 5"/>
          <p:cNvSpPr>
            <a:spLocks noGrp="1"/>
          </p:cNvSpPr>
          <p:nvPr>
            <p:ph type="sldNum" sz="quarter" idx="12"/>
          </p:nvPr>
        </p:nvSpPr>
        <p:spPr/>
        <p:txBody>
          <a:bodyPr/>
          <a:lstStyle/>
          <a:p>
            <a:pPr>
              <a:defRPr/>
            </a:pPr>
            <a:fld id="{EF45E962-0D18-4164-9078-7A85919163E6}" type="slidenum">
              <a:rPr lang="en-GB" smtClean="0"/>
              <a:pPr>
                <a:defRPr/>
              </a:pPr>
              <a:t>‹#›</a:t>
            </a:fld>
            <a:endParaRPr lang="en-GB"/>
          </a:p>
        </p:txBody>
      </p:sp>
      <p:sp>
        <p:nvSpPr>
          <p:cNvPr id="8" name="Content Placeholder 7"/>
          <p:cNvSpPr>
            <a:spLocks noGrp="1"/>
          </p:cNvSpPr>
          <p:nvPr>
            <p:ph sz="quarter" idx="13"/>
          </p:nvPr>
        </p:nvSpPr>
        <p:spPr>
          <a:xfrm>
            <a:off x="609600" y="1600200"/>
            <a:ext cx="7924800" cy="4114800"/>
          </a:xfrm>
        </p:spPr>
        <p:txBody>
          <a:bodyPr/>
          <a:lstStyle>
            <a:lvl2pPr>
              <a:defRPr>
                <a:solidFill>
                  <a:schemeClr val="bg1"/>
                </a:solidFill>
              </a:defRPr>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066856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42.xml"/><Relationship Id="rId1" Type="http://schemas.openxmlformats.org/officeDocument/2006/relationships/slideLayout" Target="../slideLayouts/slideLayout6.xml"/><Relationship Id="rId4" Type="http://schemas.openxmlformats.org/officeDocument/2006/relationships/image" Target="../media/image8.tiff"/></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45.xml"/><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6.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6.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6.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6.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6.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6.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2.xml"/></Relationships>
</file>

<file path=ppt/slides/_rels/slide8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2.xml"/></Relationships>
</file>

<file path=ppt/slides/_rels/slide8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7.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notesSlide" Target="../notesSlides/notesSlide57.xml"/><Relationship Id="rId1" Type="http://schemas.openxmlformats.org/officeDocument/2006/relationships/slideLayout" Target="../slideLayouts/slideLayout1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0.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2.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notesSlide" Target="../notesSlides/notesSlide59.xml"/><Relationship Id="rId1" Type="http://schemas.openxmlformats.org/officeDocument/2006/relationships/slideLayout" Target="../slideLayouts/slideLayout12.xml"/><Relationship Id="rId4" Type="http://schemas.openxmlformats.org/officeDocument/2006/relationships/image" Target="../media/image12.png"/></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2.xml"/></Relationships>
</file>

<file path=ppt/slides/_rels/slide96.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2.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12.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65.xml"/><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72.xml"/><Relationship Id="rId1" Type="http://schemas.openxmlformats.org/officeDocument/2006/relationships/slideLayout" Target="../slideLayouts/slideLayout2.xml"/><Relationship Id="rId4" Type="http://schemas.openxmlformats.org/officeDocument/2006/relationships/image" Target="../media/image13.emf"/></Relationships>
</file>

<file path=ppt/slides/_rels/slide109.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74.xml"/><Relationship Id="rId1" Type="http://schemas.openxmlformats.org/officeDocument/2006/relationships/slideLayout" Target="../slideLayouts/slideLayout2.xml"/><Relationship Id="rId4" Type="http://schemas.openxmlformats.org/officeDocument/2006/relationships/image" Target="../media/image15.tiff"/></Relationships>
</file>

<file path=ppt/slides/_rels/slide111.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75.xml"/><Relationship Id="rId1" Type="http://schemas.openxmlformats.org/officeDocument/2006/relationships/slideLayout" Target="../slideLayouts/slideLayout2.xml"/><Relationship Id="rId4" Type="http://schemas.openxmlformats.org/officeDocument/2006/relationships/image" Target="../media/image17.tiff"/></Relationships>
</file>

<file path=ppt/slides/_rels/slide112.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76.xml"/><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2" Type="http://schemas.openxmlformats.org/officeDocument/2006/relationships/notesSlide" Target="../notesSlides/notesSlide77.xml"/><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78.xml"/><Relationship Id="rId1" Type="http://schemas.openxmlformats.org/officeDocument/2006/relationships/slideLayout" Target="../slideLayouts/slideLayout2.xml"/><Relationship Id="rId4" Type="http://schemas.openxmlformats.org/officeDocument/2006/relationships/image" Target="../media/image20.tiff"/></Relationships>
</file>

<file path=ppt/slides/_rels/slide115.xml.rels><?xml version="1.0" encoding="UTF-8" standalone="yes"?>
<Relationships xmlns="http://schemas.openxmlformats.org/package/2006/relationships"><Relationship Id="rId2" Type="http://schemas.openxmlformats.org/officeDocument/2006/relationships/notesSlide" Target="../notesSlides/notesSlide79.xml"/><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80.xml"/><Relationship Id="rId1" Type="http://schemas.openxmlformats.org/officeDocument/2006/relationships/slideLayout" Target="../slideLayouts/slideLayout2.xml"/><Relationship Id="rId4" Type="http://schemas.openxmlformats.org/officeDocument/2006/relationships/image" Target="../media/image21.emf"/></Relationships>
</file>

<file path=ppt/slides/_rels/slide117.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82.xml"/><Relationship Id="rId1" Type="http://schemas.openxmlformats.org/officeDocument/2006/relationships/slideLayout" Target="../slideLayouts/slideLayout2.xml"/></Relationships>
</file>

<file path=ppt/slides/_rels/slide119.xml.rels><?xml version="1.0" encoding="UTF-8" standalone="yes"?>
<Relationships xmlns="http://schemas.openxmlformats.org/package/2006/relationships"><Relationship Id="rId8" Type="http://schemas.openxmlformats.org/officeDocument/2006/relationships/hyperlink" Target="https://www.emathzone.com/tutorials/basic-statistics/multiple-bar-chart.html" TargetMode="External"/><Relationship Id="rId3" Type="http://schemas.openxmlformats.org/officeDocument/2006/relationships/hyperlink" Target="https://www.smashingmagazine.com/2017/03/understanding-stacked-bar-charts/" TargetMode="External"/><Relationship Id="rId7" Type="http://schemas.openxmlformats.org/officeDocument/2006/relationships/hyperlink" Target="http://sites.utexas.edu/sos/guided/descriptive/descriptivec/frequency/" TargetMode="External"/><Relationship Id="rId2" Type="http://schemas.openxmlformats.org/officeDocument/2006/relationships/notesSlide" Target="../notesSlides/notesSlide83.xml"/><Relationship Id="rId1" Type="http://schemas.openxmlformats.org/officeDocument/2006/relationships/slideLayout" Target="../slideLayouts/slideLayout2.xml"/><Relationship Id="rId6" Type="http://schemas.openxmlformats.org/officeDocument/2006/relationships/hyperlink" Target="https://www.skillsyouneed.com/num/graphs-charts.html#:~:text=Graphs%20have%20two%20axes%2C%20the,bottom%20left%20of%20the%20graph." TargetMode="External"/><Relationship Id="rId5" Type="http://schemas.openxmlformats.org/officeDocument/2006/relationships/hyperlink" Target="https://planningtank.com/computer-applications/data-visualization-importance-techniques-tools" TargetMode="External"/><Relationship Id="rId4" Type="http://schemas.openxmlformats.org/officeDocument/2006/relationships/hyperlink" Target="https://planningtank.com/planning-techniques/data-presentation-and-analysis" TargetMode="External"/></Relationships>
</file>

<file path=ppt/slides/_rels/slide1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1.xml.rels><?xml version="1.0" encoding="UTF-8" standalone="yes"?>
<Relationships xmlns="http://schemas.openxmlformats.org/package/2006/relationships"><Relationship Id="rId3" Type="http://schemas.openxmlformats.org/officeDocument/2006/relationships/hyperlink" Target="https://www.slideshare.net/ludymae/chapter-9methods-of-data-collection" TargetMode="External"/><Relationship Id="rId2" Type="http://schemas.openxmlformats.org/officeDocument/2006/relationships/hyperlink" Target="https://www.simplypsychology.org/likert-scale.html" TargetMode="External"/><Relationship Id="rId1" Type="http://schemas.openxmlformats.org/officeDocument/2006/relationships/slideLayout" Target="../slideLayouts/slideLayout2.xml"/><Relationship Id="rId4" Type="http://schemas.openxmlformats.org/officeDocument/2006/relationships/hyperlink" Target="https://www.slideshare.net/cadella49/questionnaire-design-admin" TargetMode="External"/></Relationships>
</file>

<file path=ppt/slides/_rels/slide122.xml.rels><?xml version="1.0" encoding="UTF-8" standalone="yes"?>
<Relationships xmlns="http://schemas.openxmlformats.org/package/2006/relationships"><Relationship Id="rId3" Type="http://schemas.openxmlformats.org/officeDocument/2006/relationships/hyperlink" Target="https://www.slideshare.net/ludymae/chapter-9methods-of-data-collection" TargetMode="External"/><Relationship Id="rId2" Type="http://schemas.openxmlformats.org/officeDocument/2006/relationships/hyperlink" Target="https://www.simplypsychology.org/likert-scale.html" TargetMode="External"/><Relationship Id="rId1" Type="http://schemas.openxmlformats.org/officeDocument/2006/relationships/slideLayout" Target="../slideLayouts/slideLayout2.xml"/><Relationship Id="rId4" Type="http://schemas.openxmlformats.org/officeDocument/2006/relationships/hyperlink" Target="https://www.slideshare.net/cadella49/questionnaire-design-admin" TargetMode="External"/></Relationships>
</file>

<file path=ppt/slides/_rels/slide123.xml.rels><?xml version="1.0" encoding="UTF-8" standalone="yes"?>
<Relationships xmlns="http://schemas.openxmlformats.org/package/2006/relationships"><Relationship Id="rId2" Type="http://schemas.openxmlformats.org/officeDocument/2006/relationships/hyperlink" Target="https://www.thehartford.com/business-playbook/in-depth/business-primary-second-researc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340768"/>
            <a:ext cx="7992888" cy="1470025"/>
          </a:xfrm>
        </p:spPr>
        <p:txBody>
          <a:bodyPr>
            <a:normAutofit fontScale="90000"/>
          </a:bodyPr>
          <a:lstStyle/>
          <a:p>
            <a:pPr marL="0" indent="0"/>
            <a:r>
              <a:rPr lang="en-GB" altLang="en-US" b="1" dirty="0">
                <a:solidFill>
                  <a:srgbClr val="FFCC00"/>
                </a:solidFill>
              </a:rPr>
              <a:t>Changemaker Creativity and Value Creation(CCV)</a:t>
            </a:r>
            <a:br>
              <a:rPr lang="en-GB" altLang="en-US" b="1" dirty="0">
                <a:solidFill>
                  <a:srgbClr val="FFCC00"/>
                </a:solidFill>
              </a:rPr>
            </a:br>
            <a:endParaRPr lang="en-GB" altLang="en-US" b="1" dirty="0">
              <a:solidFill>
                <a:srgbClr val="FFCC00"/>
              </a:solidFill>
            </a:endParaRPr>
          </a:p>
        </p:txBody>
      </p:sp>
      <p:sp>
        <p:nvSpPr>
          <p:cNvPr id="3" name="Title 1">
            <a:extLst>
              <a:ext uri="{FF2B5EF4-FFF2-40B4-BE49-F238E27FC236}">
                <a16:creationId xmlns:a16="http://schemas.microsoft.com/office/drawing/2014/main" id="{8F1FDA89-5FBB-4CC3-B6AB-BC0969476989}"/>
              </a:ext>
            </a:extLst>
          </p:cNvPr>
          <p:cNvSpPr txBox="1">
            <a:spLocks/>
          </p:cNvSpPr>
          <p:nvPr/>
        </p:nvSpPr>
        <p:spPr>
          <a:xfrm>
            <a:off x="3347864" y="2810793"/>
            <a:ext cx="5400600" cy="749945"/>
          </a:xfrm>
          <a:prstGeom prst="rect">
            <a:avLst/>
          </a:prstGeom>
        </p:spPr>
        <p:txBody>
          <a:bodyPr vert="horz" lIns="91440" tIns="45720" rIns="91440" bIns="45720" rtlCol="0" anchor="ctr">
            <a:normAutofit fontScale="70000" lnSpcReduction="2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t>Title: Data, Data Types, Data Collection, Data Analysis </a:t>
            </a:r>
          </a:p>
          <a:p>
            <a:r>
              <a:rPr lang="en-GB" sz="2400" b="1" dirty="0"/>
              <a: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3">
            <a:extLst>
              <a:ext uri="{FF2B5EF4-FFF2-40B4-BE49-F238E27FC236}">
                <a16:creationId xmlns:a16="http://schemas.microsoft.com/office/drawing/2014/main" id="{EA2F54E2-9E9E-4646-9638-F96A07603AF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C11BA47-4A2C-0F45-A2D0-8823571EA444}" type="slidenum">
              <a:rPr lang="en-GB" altLang="en-US"/>
              <a:pPr/>
              <a:t>2</a:t>
            </a:fld>
            <a:endParaRPr lang="en-GB" altLang="en-US"/>
          </a:p>
        </p:txBody>
      </p:sp>
      <p:sp>
        <p:nvSpPr>
          <p:cNvPr id="16387" name="Rectangle 2">
            <a:extLst>
              <a:ext uri="{FF2B5EF4-FFF2-40B4-BE49-F238E27FC236}">
                <a16:creationId xmlns:a16="http://schemas.microsoft.com/office/drawing/2014/main" id="{4F353A4C-DEF5-4849-BD0F-C8D2D31DDDDE}"/>
              </a:ext>
            </a:extLst>
          </p:cNvPr>
          <p:cNvSpPr>
            <a:spLocks noGrp="1" noChangeArrowheads="1"/>
          </p:cNvSpPr>
          <p:nvPr>
            <p:ph type="title"/>
          </p:nvPr>
        </p:nvSpPr>
        <p:spPr/>
        <p:txBody>
          <a:bodyPr/>
          <a:lstStyle/>
          <a:p>
            <a:pPr>
              <a:defRPr/>
            </a:pPr>
            <a:r>
              <a:rPr lang="en-GB" dirty="0"/>
              <a:t>Data</a:t>
            </a:r>
            <a:endParaRPr lang="en-US" dirty="0"/>
          </a:p>
        </p:txBody>
      </p:sp>
      <p:sp>
        <p:nvSpPr>
          <p:cNvPr id="21508" name="Rectangle 3">
            <a:extLst>
              <a:ext uri="{FF2B5EF4-FFF2-40B4-BE49-F238E27FC236}">
                <a16:creationId xmlns:a16="http://schemas.microsoft.com/office/drawing/2014/main" id="{E21977B5-DCB5-9649-B003-92C9E608D240}"/>
              </a:ext>
            </a:extLst>
          </p:cNvPr>
          <p:cNvSpPr>
            <a:spLocks noGrp="1"/>
          </p:cNvSpPr>
          <p:nvPr>
            <p:ph type="body" idx="4294967295"/>
          </p:nvPr>
        </p:nvSpPr>
        <p:spPr>
          <a:xfrm>
            <a:off x="725365" y="1556792"/>
            <a:ext cx="7693269" cy="3437792"/>
          </a:xfrm>
        </p:spPr>
        <p:txBody>
          <a:bodyPr>
            <a:normAutofit fontScale="92500" lnSpcReduction="20000"/>
          </a:bodyPr>
          <a:lstStyle/>
          <a:p>
            <a:pPr algn="just" eaLnBrk="1" hangingPunct="1"/>
            <a:r>
              <a:rPr lang="en-US" altLang="en-US" sz="2585" b="1" dirty="0"/>
              <a:t>Data consist of raw facts and figures</a:t>
            </a:r>
            <a:r>
              <a:rPr lang="en-US" altLang="en-US" sz="2585" dirty="0"/>
              <a:t> - they do not have any meaning until they are processed and turned into something useful.</a:t>
            </a:r>
          </a:p>
          <a:p>
            <a:pPr algn="just" eaLnBrk="1" hangingPunct="1"/>
            <a:endParaRPr lang="en-US" altLang="en-US" sz="2585" dirty="0"/>
          </a:p>
          <a:p>
            <a:pPr algn="just"/>
            <a:r>
              <a:rPr lang="en-US" altLang="en-US" sz="2585" dirty="0"/>
              <a:t>What do the numbers  123424331911 ,   211192 or perhaps the letters '</a:t>
            </a:r>
            <a:r>
              <a:rPr lang="en-US" altLang="en-US" sz="2585" dirty="0" err="1"/>
              <a:t>aab</a:t>
            </a:r>
            <a:r>
              <a:rPr lang="en-US" altLang="en-US" sz="2585" dirty="0"/>
              <a:t>' mean to you? </a:t>
            </a:r>
          </a:p>
          <a:p>
            <a:pPr algn="just"/>
            <a:endParaRPr lang="en-US" altLang="en-US" sz="2585" dirty="0"/>
          </a:p>
          <a:p>
            <a:pPr algn="just"/>
            <a:r>
              <a:rPr lang="en-US" altLang="en-US" sz="2585" dirty="0"/>
              <a:t>Probably nothing - this is because they have no specific meaning or application. They are examples of DATA.</a:t>
            </a:r>
          </a:p>
          <a:p>
            <a:pPr eaLnBrk="1" hangingPunct="1"/>
            <a:endParaRPr lang="en-GB" altLang="en-US" sz="2585" dirty="0">
              <a:cs typeface="Times New Roman" panose="02020603050405020304" pitchFamily="18" charset="0"/>
            </a:endParaRPr>
          </a:p>
          <a:p>
            <a:pPr eaLnBrk="1" hangingPunct="1"/>
            <a:endParaRPr lang="en-GB" altLang="en-US" sz="2215" dirty="0"/>
          </a:p>
        </p:txBody>
      </p:sp>
    </p:spTree>
    <p:extLst>
      <p:ext uri="{BB962C8B-B14F-4D97-AF65-F5344CB8AC3E}">
        <p14:creationId xmlns:p14="http://schemas.microsoft.com/office/powerpoint/2010/main" val="8678144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3">
            <a:extLst>
              <a:ext uri="{FF2B5EF4-FFF2-40B4-BE49-F238E27FC236}">
                <a16:creationId xmlns:a16="http://schemas.microsoft.com/office/drawing/2014/main" id="{3551CC75-0D5F-714E-866D-CE37CCF24F7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CA69A55-D08F-5C4E-B17E-06B7477D12E5}" type="slidenum">
              <a:rPr lang="en-GB" altLang="en-US"/>
              <a:pPr/>
              <a:t>3</a:t>
            </a:fld>
            <a:endParaRPr lang="en-GB" altLang="en-US"/>
          </a:p>
        </p:txBody>
      </p:sp>
      <p:sp>
        <p:nvSpPr>
          <p:cNvPr id="17411" name="Rectangle 2">
            <a:extLst>
              <a:ext uri="{FF2B5EF4-FFF2-40B4-BE49-F238E27FC236}">
                <a16:creationId xmlns:a16="http://schemas.microsoft.com/office/drawing/2014/main" id="{62F06BA5-4908-4867-800B-48B186A4D96B}"/>
              </a:ext>
            </a:extLst>
          </p:cNvPr>
          <p:cNvSpPr>
            <a:spLocks noGrp="1" noChangeArrowheads="1"/>
          </p:cNvSpPr>
          <p:nvPr>
            <p:ph type="title"/>
          </p:nvPr>
        </p:nvSpPr>
        <p:spPr/>
        <p:txBody>
          <a:bodyPr/>
          <a:lstStyle/>
          <a:p>
            <a:pPr>
              <a:defRPr/>
            </a:pPr>
            <a:r>
              <a:rPr lang="en-GB" dirty="0"/>
              <a:t>Data</a:t>
            </a:r>
            <a:endParaRPr lang="en-US" dirty="0"/>
          </a:p>
        </p:txBody>
      </p:sp>
      <p:sp>
        <p:nvSpPr>
          <p:cNvPr id="22532" name="Rectangle 3">
            <a:extLst>
              <a:ext uri="{FF2B5EF4-FFF2-40B4-BE49-F238E27FC236}">
                <a16:creationId xmlns:a16="http://schemas.microsoft.com/office/drawing/2014/main" id="{60718BAA-0A33-044B-ADA2-7661CFDB7FD6}"/>
              </a:ext>
            </a:extLst>
          </p:cNvPr>
          <p:cNvSpPr>
            <a:spLocks noGrp="1"/>
          </p:cNvSpPr>
          <p:nvPr>
            <p:ph type="body" idx="4294967295"/>
          </p:nvPr>
        </p:nvSpPr>
        <p:spPr>
          <a:xfrm>
            <a:off x="628319" y="1417638"/>
            <a:ext cx="7693269" cy="4122126"/>
          </a:xfrm>
        </p:spPr>
        <p:txBody>
          <a:bodyPr/>
          <a:lstStyle/>
          <a:p>
            <a:pPr algn="just" eaLnBrk="1" hangingPunct="1"/>
            <a:r>
              <a:rPr lang="en-US" altLang="en-US" sz="2215" dirty="0"/>
              <a:t>Data comes in many forms, the main ones being </a:t>
            </a:r>
            <a:r>
              <a:rPr lang="en-US" altLang="en-US" sz="2215" b="1" dirty="0"/>
              <a:t>letters</a:t>
            </a:r>
            <a:r>
              <a:rPr lang="en-US" altLang="en-US" sz="2215" dirty="0"/>
              <a:t>, </a:t>
            </a:r>
            <a:r>
              <a:rPr lang="en-US" altLang="en-US" sz="2215" b="1" dirty="0"/>
              <a:t>numbers</a:t>
            </a:r>
            <a:r>
              <a:rPr lang="en-US" altLang="en-US" sz="2215" dirty="0"/>
              <a:t> and </a:t>
            </a:r>
            <a:r>
              <a:rPr lang="en-US" altLang="en-US" sz="2215" b="1" dirty="0"/>
              <a:t>symbols</a:t>
            </a:r>
            <a:r>
              <a:rPr lang="en-US" altLang="en-US" sz="2215" dirty="0"/>
              <a:t>.</a:t>
            </a:r>
          </a:p>
          <a:p>
            <a:pPr algn="just" eaLnBrk="1" hangingPunct="1"/>
            <a:r>
              <a:rPr lang="en-US" altLang="en-US" sz="2215" dirty="0"/>
              <a:t>However, it is essential that DATA is available because it is the first step in creating meaningful INFORMATION. </a:t>
            </a:r>
          </a:p>
          <a:p>
            <a:pPr algn="just" eaLnBrk="1" hangingPunct="1"/>
            <a:r>
              <a:rPr lang="en-US" altLang="en-US" sz="2215" dirty="0"/>
              <a:t>For example the three data items above could represent some useful information:</a:t>
            </a:r>
          </a:p>
          <a:p>
            <a:pPr eaLnBrk="1" hangingPunct="1">
              <a:buFont typeface="Wingdings" pitchFamily="2" charset="2"/>
              <a:buNone/>
            </a:pPr>
            <a:endParaRPr lang="en-GB" altLang="en-US" sz="2215" dirty="0">
              <a:cs typeface="Times New Roman" panose="02020603050405020304" pitchFamily="18" charset="0"/>
            </a:endParaRPr>
          </a:p>
          <a:p>
            <a:pPr eaLnBrk="1" hangingPunct="1"/>
            <a:endParaRPr lang="en-GB" altLang="en-US" sz="2215" dirty="0"/>
          </a:p>
        </p:txBody>
      </p:sp>
      <p:graphicFrame>
        <p:nvGraphicFramePr>
          <p:cNvPr id="5" name="Table 4">
            <a:extLst>
              <a:ext uri="{FF2B5EF4-FFF2-40B4-BE49-F238E27FC236}">
                <a16:creationId xmlns:a16="http://schemas.microsoft.com/office/drawing/2014/main" id="{BFE84FA8-97D5-412A-BC23-4B10887B36C7}"/>
              </a:ext>
            </a:extLst>
          </p:cNvPr>
          <p:cNvGraphicFramePr>
            <a:graphicFrameLocks noGrp="1"/>
          </p:cNvGraphicFramePr>
          <p:nvPr>
            <p:extLst>
              <p:ext uri="{D42A27DB-BD31-4B8C-83A1-F6EECF244321}">
                <p14:modId xmlns:p14="http://schemas.microsoft.com/office/powerpoint/2010/main" val="75433553"/>
              </p:ext>
            </p:extLst>
          </p:nvPr>
        </p:nvGraphicFramePr>
        <p:xfrm>
          <a:off x="1189230" y="3899452"/>
          <a:ext cx="6767146" cy="1373944"/>
        </p:xfrm>
        <a:graphic>
          <a:graphicData uri="http://schemas.openxmlformats.org/drawingml/2006/table">
            <a:tbl>
              <a:tblPr/>
              <a:tblGrid>
                <a:gridCol w="3048000">
                  <a:extLst>
                    <a:ext uri="{9D8B030D-6E8A-4147-A177-3AD203B41FA5}">
                      <a16:colId xmlns:a16="http://schemas.microsoft.com/office/drawing/2014/main" val="20000"/>
                    </a:ext>
                  </a:extLst>
                </a:gridCol>
                <a:gridCol w="3719146">
                  <a:extLst>
                    <a:ext uri="{9D8B030D-6E8A-4147-A177-3AD203B41FA5}">
                      <a16:colId xmlns:a16="http://schemas.microsoft.com/office/drawing/2014/main" val="20001"/>
                    </a:ext>
                  </a:extLst>
                </a:gridCol>
              </a:tblGrid>
              <a:tr h="342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1" i="0" u="none" strike="noStrike" cap="none" normalizeH="0" baseline="0" dirty="0">
                          <a:ln>
                            <a:noFill/>
                          </a:ln>
                          <a:solidFill>
                            <a:srgbClr val="FFFFFF"/>
                          </a:solidFill>
                          <a:effectLst/>
                          <a:latin typeface="Arial" charset="0"/>
                          <a:ea typeface="ＭＳ Ｐゴシック" charset="-128"/>
                        </a:rPr>
                        <a:t>DATA</a:t>
                      </a:r>
                      <a:endParaRPr kumimoji="0" lang="en-US" sz="1700" b="1" i="0" u="none" strike="noStrike" cap="none" normalizeH="0" baseline="0" dirty="0">
                        <a:ln>
                          <a:noFill/>
                        </a:ln>
                        <a:solidFill>
                          <a:srgbClr val="FFFFFF"/>
                        </a:solidFill>
                        <a:effectLst/>
                        <a:latin typeface="Arial" charset="0"/>
                        <a:ea typeface="ＭＳ Ｐゴシック" charset="-128"/>
                      </a:endParaRP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1" i="0" u="none" strike="noStrike" cap="none" normalizeH="0" baseline="0">
                          <a:ln>
                            <a:noFill/>
                          </a:ln>
                          <a:solidFill>
                            <a:srgbClr val="FFFFFF"/>
                          </a:solidFill>
                          <a:effectLst/>
                          <a:latin typeface="Arial" charset="0"/>
                          <a:ea typeface="ＭＳ Ｐゴシック" charset="-128"/>
                        </a:rPr>
                        <a:t>INFORMATION</a:t>
                      </a:r>
                      <a:endParaRPr kumimoji="0" lang="en-US" sz="1700" b="1" i="0" u="none" strike="noStrike" cap="none" normalizeH="0" baseline="0">
                        <a:ln>
                          <a:noFill/>
                        </a:ln>
                        <a:solidFill>
                          <a:srgbClr val="FFFFFF"/>
                        </a:solidFill>
                        <a:effectLst/>
                        <a:latin typeface="Arial" charset="0"/>
                        <a:ea typeface="ＭＳ Ｐゴシック" charset="-128"/>
                      </a:endParaRP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342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3366"/>
                          </a:solidFill>
                          <a:effectLst/>
                          <a:latin typeface="Arial" charset="0"/>
                          <a:ea typeface="ＭＳ Ｐゴシック" charset="-128"/>
                        </a:rPr>
                        <a:t>123424331911</a:t>
                      </a: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3366"/>
                          </a:solidFill>
                          <a:effectLst/>
                          <a:latin typeface="Arial" charset="0"/>
                          <a:ea typeface="ＭＳ Ｐゴシック" charset="-128"/>
                        </a:rPr>
                        <a:t>Your winning lottery ticket number</a:t>
                      </a:r>
                      <a:endParaRPr kumimoji="0" lang="en-US" sz="1700" b="0" i="0" u="none" strike="noStrike" cap="none" normalizeH="0" baseline="0">
                        <a:ln>
                          <a:noFill/>
                        </a:ln>
                        <a:solidFill>
                          <a:srgbClr val="003366"/>
                        </a:solidFill>
                        <a:effectLst/>
                        <a:latin typeface="Arial" charset="0"/>
                        <a:ea typeface="ＭＳ Ｐゴシック" charset="-128"/>
                      </a:endParaRP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ECEC"/>
                    </a:solidFill>
                  </a:tcPr>
                </a:tc>
                <a:extLst>
                  <a:ext uri="{0D108BD9-81ED-4DB2-BD59-A6C34878D82A}">
                    <a16:rowId xmlns:a16="http://schemas.microsoft.com/office/drawing/2014/main" val="10001"/>
                  </a:ext>
                </a:extLst>
              </a:tr>
              <a:tr h="342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dirty="0">
                          <a:ln>
                            <a:noFill/>
                          </a:ln>
                          <a:solidFill>
                            <a:srgbClr val="003366"/>
                          </a:solidFill>
                          <a:effectLst/>
                          <a:latin typeface="Arial" charset="0"/>
                          <a:ea typeface="ＭＳ Ｐゴシック" charset="-128"/>
                        </a:rPr>
                        <a:t>211190</a:t>
                      </a: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F6F6"/>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3366"/>
                          </a:solidFill>
                          <a:effectLst/>
                          <a:latin typeface="Arial" charset="0"/>
                          <a:ea typeface="ＭＳ Ｐゴシック" charset="-128"/>
                        </a:rPr>
                        <a:t>Your date of birth</a:t>
                      </a:r>
                      <a:endParaRPr kumimoji="0" lang="en-US" sz="1700" b="0" i="0" u="none" strike="noStrike" cap="none" normalizeH="0" baseline="0">
                        <a:ln>
                          <a:noFill/>
                        </a:ln>
                        <a:solidFill>
                          <a:srgbClr val="003366"/>
                        </a:solidFill>
                        <a:effectLst/>
                        <a:latin typeface="Arial" charset="0"/>
                        <a:ea typeface="ＭＳ Ｐゴシック" charset="-128"/>
                      </a:endParaRP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F6F6"/>
                    </a:solidFill>
                  </a:tcPr>
                </a:tc>
                <a:extLst>
                  <a:ext uri="{0D108BD9-81ED-4DB2-BD59-A6C34878D82A}">
                    <a16:rowId xmlns:a16="http://schemas.microsoft.com/office/drawing/2014/main" val="10002"/>
                  </a:ext>
                </a:extLst>
              </a:tr>
              <a:tr h="342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3366"/>
                          </a:solidFill>
                          <a:effectLst/>
                          <a:latin typeface="Arial" charset="0"/>
                          <a:ea typeface="ＭＳ Ｐゴシック" charset="-128"/>
                        </a:rPr>
                        <a:t>aab</a:t>
                      </a: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dirty="0">
                          <a:ln>
                            <a:noFill/>
                          </a:ln>
                          <a:solidFill>
                            <a:srgbClr val="003366"/>
                          </a:solidFill>
                          <a:effectLst/>
                          <a:latin typeface="Arial" charset="0"/>
                          <a:ea typeface="ＭＳ Ｐゴシック" charset="-128"/>
                        </a:rPr>
                        <a:t>Your A level results</a:t>
                      </a:r>
                      <a:endParaRPr kumimoji="0" lang="en-US" sz="1700" b="0" i="0" u="none" strike="noStrike" cap="none" normalizeH="0" baseline="0" dirty="0">
                        <a:ln>
                          <a:noFill/>
                        </a:ln>
                        <a:solidFill>
                          <a:srgbClr val="003366"/>
                        </a:solidFill>
                        <a:effectLst/>
                        <a:latin typeface="Arial" charset="0"/>
                        <a:ea typeface="ＭＳ Ｐゴシック" charset="-128"/>
                      </a:endParaRP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ECEC"/>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553495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3">
            <a:extLst>
              <a:ext uri="{FF2B5EF4-FFF2-40B4-BE49-F238E27FC236}">
                <a16:creationId xmlns:a16="http://schemas.microsoft.com/office/drawing/2014/main" id="{7CDD5C10-8D46-1C46-BC33-45276C2F776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5575BE2-4167-FE41-ACB4-4772C6F8EF50}" type="slidenum">
              <a:rPr lang="en-GB" altLang="en-US"/>
              <a:pPr/>
              <a:t>4</a:t>
            </a:fld>
            <a:endParaRPr lang="en-GB" altLang="en-US"/>
          </a:p>
        </p:txBody>
      </p:sp>
      <p:sp>
        <p:nvSpPr>
          <p:cNvPr id="18435" name="Rectangle 2">
            <a:extLst>
              <a:ext uri="{FF2B5EF4-FFF2-40B4-BE49-F238E27FC236}">
                <a16:creationId xmlns:a16="http://schemas.microsoft.com/office/drawing/2014/main" id="{90DA08AA-2981-4B56-B5A0-38BE3A0ED1D9}"/>
              </a:ext>
            </a:extLst>
          </p:cNvPr>
          <p:cNvSpPr>
            <a:spLocks noGrp="1" noChangeArrowheads="1"/>
          </p:cNvSpPr>
          <p:nvPr>
            <p:ph type="title"/>
          </p:nvPr>
        </p:nvSpPr>
        <p:spPr/>
        <p:txBody>
          <a:bodyPr/>
          <a:lstStyle/>
          <a:p>
            <a:pPr>
              <a:defRPr/>
            </a:pPr>
            <a:r>
              <a:rPr lang="en-GB" dirty="0"/>
              <a:t>Information</a:t>
            </a:r>
            <a:endParaRPr lang="en-US" dirty="0"/>
          </a:p>
        </p:txBody>
      </p:sp>
      <p:sp>
        <p:nvSpPr>
          <p:cNvPr id="18436" name="Rectangle 3">
            <a:extLst>
              <a:ext uri="{FF2B5EF4-FFF2-40B4-BE49-F238E27FC236}">
                <a16:creationId xmlns:a16="http://schemas.microsoft.com/office/drawing/2014/main" id="{68120472-16ED-4C9B-92AD-9BF8F4A10E4A}"/>
              </a:ext>
            </a:extLst>
          </p:cNvPr>
          <p:cNvSpPr>
            <a:spLocks noGrp="1" noChangeArrowheads="1"/>
          </p:cNvSpPr>
          <p:nvPr>
            <p:ph type="body" idx="4294967295"/>
          </p:nvPr>
        </p:nvSpPr>
        <p:spPr>
          <a:xfrm>
            <a:off x="650631" y="1417638"/>
            <a:ext cx="7693269" cy="4052644"/>
          </a:xfrm>
        </p:spPr>
        <p:txBody>
          <a:bodyPr>
            <a:normAutofit fontScale="70000" lnSpcReduction="20000"/>
          </a:bodyPr>
          <a:lstStyle/>
          <a:p>
            <a:pPr marL="337633" indent="-236343" algn="just">
              <a:lnSpc>
                <a:spcPct val="80000"/>
              </a:lnSpc>
              <a:buFont typeface="Wingdings 3"/>
              <a:buChar char=""/>
              <a:defRPr/>
            </a:pPr>
            <a:r>
              <a:rPr lang="en-US" sz="2800" dirty="0"/>
              <a:t>Information is data that has been </a:t>
            </a:r>
            <a:r>
              <a:rPr lang="en-US" sz="2800" b="1" dirty="0"/>
              <a:t>processed</a:t>
            </a:r>
            <a:r>
              <a:rPr lang="en-US" sz="2800" dirty="0"/>
              <a:t> in such a way as to become </a:t>
            </a:r>
            <a:r>
              <a:rPr lang="en-US" sz="2800" b="1" dirty="0"/>
              <a:t>meaningful</a:t>
            </a:r>
            <a:r>
              <a:rPr lang="en-US" sz="2800" dirty="0"/>
              <a:t> to the person who receives it.</a:t>
            </a:r>
          </a:p>
          <a:p>
            <a:pPr marL="101290" indent="0" algn="just">
              <a:lnSpc>
                <a:spcPct val="80000"/>
              </a:lnSpc>
              <a:buNone/>
              <a:defRPr/>
            </a:pPr>
            <a:r>
              <a:rPr lang="en-US" sz="2400" dirty="0"/>
              <a:t> </a:t>
            </a:r>
          </a:p>
          <a:p>
            <a:pPr marL="337633" indent="-236343" algn="just">
              <a:lnSpc>
                <a:spcPct val="80000"/>
              </a:lnSpc>
              <a:buFont typeface="Wingdings 3"/>
              <a:buChar char=""/>
              <a:defRPr/>
            </a:pPr>
            <a:r>
              <a:rPr lang="en-US" sz="2400" b="1" dirty="0"/>
              <a:t>INFORMATION = DATA + CONTEXT + MEANING</a:t>
            </a:r>
          </a:p>
          <a:p>
            <a:pPr marL="337633" indent="-236343" algn="just">
              <a:lnSpc>
                <a:spcPct val="80000"/>
              </a:lnSpc>
              <a:buFont typeface="Wingdings 3"/>
              <a:buChar char=""/>
              <a:defRPr/>
            </a:pPr>
            <a:endParaRPr lang="en-US" sz="2400" dirty="0"/>
          </a:p>
          <a:p>
            <a:pPr marL="337633" indent="-236343" algn="just">
              <a:lnSpc>
                <a:spcPct val="80000"/>
              </a:lnSpc>
              <a:buFont typeface="Wingdings 3"/>
              <a:buChar char=""/>
              <a:defRPr/>
            </a:pPr>
            <a:r>
              <a:rPr lang="en-US" sz="2400" b="1" dirty="0"/>
              <a:t>An example of Information:</a:t>
            </a:r>
            <a:endParaRPr lang="en-US" sz="2400" dirty="0"/>
          </a:p>
          <a:p>
            <a:pPr marL="337633" indent="-236343" algn="just">
              <a:lnSpc>
                <a:spcPct val="80000"/>
              </a:lnSpc>
              <a:buFont typeface="Wingdings 3"/>
              <a:buChar char=""/>
              <a:defRPr/>
            </a:pPr>
            <a:r>
              <a:rPr lang="en-US" sz="2400" b="1" dirty="0"/>
              <a:t>Data:</a:t>
            </a:r>
            <a:r>
              <a:rPr lang="en-US" sz="2400" dirty="0"/>
              <a:t> 21041926 - this has no meaning or context</a:t>
            </a:r>
          </a:p>
          <a:p>
            <a:pPr marL="337633" indent="-236343" algn="just">
              <a:lnSpc>
                <a:spcPct val="80000"/>
              </a:lnSpc>
              <a:buFont typeface="Wingdings 3"/>
              <a:buChar char=""/>
              <a:defRPr/>
            </a:pPr>
            <a:endParaRPr lang="en-US" sz="2400" dirty="0"/>
          </a:p>
          <a:p>
            <a:pPr marL="337633" indent="-236343" algn="just">
              <a:lnSpc>
                <a:spcPct val="80000"/>
              </a:lnSpc>
              <a:buFont typeface="Wingdings 3"/>
              <a:buChar char=""/>
              <a:defRPr/>
            </a:pPr>
            <a:r>
              <a:rPr lang="en-US" sz="2400" b="1" dirty="0"/>
              <a:t>Context: </a:t>
            </a:r>
            <a:r>
              <a:rPr lang="en-US" sz="2400" dirty="0"/>
              <a:t>It is a British date</a:t>
            </a:r>
          </a:p>
          <a:p>
            <a:pPr marL="337633" indent="-236343" algn="just">
              <a:lnSpc>
                <a:spcPct val="80000"/>
              </a:lnSpc>
              <a:buFont typeface="Wingdings 3"/>
              <a:buChar char=""/>
              <a:defRPr/>
            </a:pPr>
            <a:endParaRPr lang="en-US" sz="2400" dirty="0"/>
          </a:p>
          <a:p>
            <a:pPr marL="337633" indent="-236343" algn="just">
              <a:lnSpc>
                <a:spcPct val="80000"/>
              </a:lnSpc>
              <a:buFont typeface="Wingdings 3"/>
              <a:buChar char=""/>
              <a:defRPr/>
            </a:pPr>
            <a:r>
              <a:rPr lang="en-US" sz="2400" dirty="0"/>
              <a:t>This allows us to register it as 21st April 1926 but it still has no meaning and is therefore not information</a:t>
            </a:r>
          </a:p>
          <a:p>
            <a:pPr marL="337633" indent="-236343" algn="just">
              <a:lnSpc>
                <a:spcPct val="80000"/>
              </a:lnSpc>
              <a:buFont typeface="Wingdings 3"/>
              <a:buChar char=""/>
              <a:defRPr/>
            </a:pPr>
            <a:endParaRPr lang="en-US" sz="2400" dirty="0"/>
          </a:p>
          <a:p>
            <a:pPr marL="337633" indent="-236343" algn="just">
              <a:lnSpc>
                <a:spcPct val="80000"/>
              </a:lnSpc>
              <a:buFont typeface="Wingdings 3"/>
              <a:buChar char=""/>
              <a:defRPr/>
            </a:pPr>
            <a:r>
              <a:rPr lang="en-US" sz="2400" b="1" dirty="0"/>
              <a:t>Meaning:</a:t>
            </a:r>
            <a:r>
              <a:rPr lang="en-US" sz="2400" dirty="0"/>
              <a:t> The birth date of Queen Elizabeth II</a:t>
            </a:r>
          </a:p>
          <a:p>
            <a:pPr marL="337633" indent="-236343" algn="just">
              <a:lnSpc>
                <a:spcPct val="80000"/>
              </a:lnSpc>
              <a:buFont typeface="Wingdings 3"/>
              <a:buChar char=""/>
              <a:defRPr/>
            </a:pPr>
            <a:endParaRPr lang="en-US" sz="2400" dirty="0"/>
          </a:p>
          <a:p>
            <a:pPr marL="337633" indent="-236343" algn="just">
              <a:lnSpc>
                <a:spcPct val="80000"/>
              </a:lnSpc>
              <a:buFont typeface="Wingdings 3"/>
              <a:buChar char=""/>
              <a:defRPr/>
            </a:pPr>
            <a:r>
              <a:rPr lang="en-US" sz="2400" dirty="0"/>
              <a:t>This gives us all the elements required for it to be called 'information'</a:t>
            </a:r>
          </a:p>
          <a:p>
            <a:pPr marL="337633" indent="-236343">
              <a:lnSpc>
                <a:spcPct val="80000"/>
              </a:lnSpc>
              <a:buNone/>
              <a:defRPr/>
            </a:pPr>
            <a:endParaRPr lang="en-GB" sz="2400" dirty="0">
              <a:cs typeface="Times New Roman" charset="0"/>
            </a:endParaRPr>
          </a:p>
          <a:p>
            <a:pPr marL="337633" indent="-236343">
              <a:lnSpc>
                <a:spcPct val="80000"/>
              </a:lnSpc>
              <a:buFont typeface="Wingdings 3"/>
              <a:buChar char=""/>
              <a:defRPr/>
            </a:pPr>
            <a:endParaRPr lang="en-GB" sz="2031" dirty="0"/>
          </a:p>
        </p:txBody>
      </p:sp>
    </p:spTree>
    <p:extLst>
      <p:ext uri="{BB962C8B-B14F-4D97-AF65-F5344CB8AC3E}">
        <p14:creationId xmlns:p14="http://schemas.microsoft.com/office/powerpoint/2010/main" val="3248117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3">
            <a:extLst>
              <a:ext uri="{FF2B5EF4-FFF2-40B4-BE49-F238E27FC236}">
                <a16:creationId xmlns:a16="http://schemas.microsoft.com/office/drawing/2014/main" id="{B8A61940-BCD8-DF45-A552-F7039163101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C80A851-29D2-684C-B0DF-6CF3E52F7234}" type="slidenum">
              <a:rPr lang="en-GB" altLang="en-US"/>
              <a:pPr/>
              <a:t>5</a:t>
            </a:fld>
            <a:endParaRPr lang="en-GB" altLang="en-US"/>
          </a:p>
        </p:txBody>
      </p:sp>
      <p:sp>
        <p:nvSpPr>
          <p:cNvPr id="20483" name="Rectangle 2">
            <a:extLst>
              <a:ext uri="{FF2B5EF4-FFF2-40B4-BE49-F238E27FC236}">
                <a16:creationId xmlns:a16="http://schemas.microsoft.com/office/drawing/2014/main" id="{7FEBD6D4-D01B-46DB-9772-BABA4F4388FF}"/>
              </a:ext>
            </a:extLst>
          </p:cNvPr>
          <p:cNvSpPr>
            <a:spLocks noGrp="1" noChangeArrowheads="1"/>
          </p:cNvSpPr>
          <p:nvPr>
            <p:ph type="title"/>
          </p:nvPr>
        </p:nvSpPr>
        <p:spPr/>
        <p:txBody>
          <a:bodyPr/>
          <a:lstStyle/>
          <a:p>
            <a:pPr>
              <a:defRPr/>
            </a:pPr>
            <a:r>
              <a:rPr lang="en-GB" dirty="0"/>
              <a:t>Knowledge</a:t>
            </a:r>
            <a:endParaRPr lang="en-US" dirty="0"/>
          </a:p>
        </p:txBody>
      </p:sp>
      <p:sp>
        <p:nvSpPr>
          <p:cNvPr id="24580" name="Rectangle 3">
            <a:extLst>
              <a:ext uri="{FF2B5EF4-FFF2-40B4-BE49-F238E27FC236}">
                <a16:creationId xmlns:a16="http://schemas.microsoft.com/office/drawing/2014/main" id="{A853A507-688F-4B49-9A53-41FA3673E298}"/>
              </a:ext>
            </a:extLst>
          </p:cNvPr>
          <p:cNvSpPr>
            <a:spLocks noGrp="1"/>
          </p:cNvSpPr>
          <p:nvPr>
            <p:ph type="body" idx="4294967295"/>
          </p:nvPr>
        </p:nvSpPr>
        <p:spPr>
          <a:xfrm>
            <a:off x="668215" y="1417638"/>
            <a:ext cx="7807569" cy="4188069"/>
          </a:xfrm>
        </p:spPr>
        <p:txBody>
          <a:bodyPr>
            <a:normAutofit lnSpcReduction="10000"/>
          </a:bodyPr>
          <a:lstStyle/>
          <a:p>
            <a:pPr algn="just" eaLnBrk="1" hangingPunct="1"/>
            <a:r>
              <a:rPr lang="en-US" altLang="en-US" sz="2215" b="1" dirty="0"/>
              <a:t>Consider this scenario: </a:t>
            </a:r>
            <a:r>
              <a:rPr lang="en-US" altLang="en-US" sz="2215" dirty="0"/>
              <a:t>Sales of widgets are 25% down on last year.</a:t>
            </a:r>
          </a:p>
          <a:p>
            <a:pPr algn="just" eaLnBrk="1" hangingPunct="1"/>
            <a:r>
              <a:rPr lang="en-US" altLang="en-US" sz="2215" b="1" dirty="0"/>
              <a:t>Data gathered</a:t>
            </a:r>
            <a:r>
              <a:rPr lang="en-US" altLang="en-US" sz="2215" dirty="0"/>
              <a:t>: for example, from competitor analysis, or a PEST (Political, Economic, Social and Technological) analysis.</a:t>
            </a:r>
          </a:p>
          <a:p>
            <a:pPr algn="just" eaLnBrk="1" hangingPunct="1"/>
            <a:r>
              <a:rPr lang="en-US" altLang="en-US" sz="2215" b="1" dirty="0"/>
              <a:t>Data is processed to become information: </a:t>
            </a:r>
            <a:endParaRPr lang="en-US" altLang="en-US" sz="2215" dirty="0"/>
          </a:p>
          <a:p>
            <a:pPr algn="just" eaLnBrk="1" hangingPunct="1"/>
            <a:r>
              <a:rPr lang="en-US" altLang="en-US" sz="2215" b="1" dirty="0"/>
              <a:t>Information</a:t>
            </a:r>
            <a:r>
              <a:rPr lang="en-US" altLang="en-US" sz="2215" dirty="0"/>
              <a:t>: loss of sales is due to a competitor launching a rival product at a much cheaper price.</a:t>
            </a:r>
          </a:p>
          <a:p>
            <a:pPr algn="just" eaLnBrk="1" hangingPunct="1"/>
            <a:r>
              <a:rPr lang="en-US" altLang="en-US" sz="2215" b="1" dirty="0"/>
              <a:t>Action</a:t>
            </a:r>
            <a:r>
              <a:rPr lang="en-US" altLang="en-US" sz="2215" dirty="0"/>
              <a:t>: reduce the selling price of our widgets.</a:t>
            </a:r>
          </a:p>
          <a:p>
            <a:pPr algn="just" eaLnBrk="1" hangingPunct="1"/>
            <a:r>
              <a:rPr lang="en-US" altLang="en-US" sz="2215" b="1" dirty="0"/>
              <a:t>Knowledge</a:t>
            </a:r>
            <a:r>
              <a:rPr lang="en-US" altLang="en-US" sz="2215" dirty="0"/>
              <a:t>: the price of our widgets too high in the current market or climate.</a:t>
            </a:r>
          </a:p>
          <a:p>
            <a:pPr algn="just" eaLnBrk="1" hangingPunct="1"/>
            <a:r>
              <a:rPr lang="en-US" altLang="en-US" sz="2215" b="1" dirty="0"/>
              <a:t>Knowledge is having an understanding of the "rules".</a:t>
            </a:r>
            <a:endParaRPr lang="en-US" altLang="en-US" sz="2215" dirty="0"/>
          </a:p>
          <a:p>
            <a:pPr eaLnBrk="1" hangingPunct="1"/>
            <a:endParaRPr lang="en-GB" altLang="en-US" sz="2215" dirty="0"/>
          </a:p>
        </p:txBody>
      </p:sp>
    </p:spTree>
    <p:extLst>
      <p:ext uri="{BB962C8B-B14F-4D97-AF65-F5344CB8AC3E}">
        <p14:creationId xmlns:p14="http://schemas.microsoft.com/office/powerpoint/2010/main" val="39348701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3">
            <a:extLst>
              <a:ext uri="{FF2B5EF4-FFF2-40B4-BE49-F238E27FC236}">
                <a16:creationId xmlns:a16="http://schemas.microsoft.com/office/drawing/2014/main" id="{A1BAFB26-B161-8B47-B134-7443B2C15C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5B5E219-D710-C142-A764-2B4A468ADE1E}" type="slidenum">
              <a:rPr lang="en-GB" altLang="en-US"/>
              <a:pPr/>
              <a:t>6</a:t>
            </a:fld>
            <a:endParaRPr lang="en-GB" altLang="en-US"/>
          </a:p>
        </p:txBody>
      </p:sp>
      <p:sp>
        <p:nvSpPr>
          <p:cNvPr id="21507" name="Rectangle 2">
            <a:extLst>
              <a:ext uri="{FF2B5EF4-FFF2-40B4-BE49-F238E27FC236}">
                <a16:creationId xmlns:a16="http://schemas.microsoft.com/office/drawing/2014/main" id="{A3382698-BF55-4D93-A4A8-9DA632147883}"/>
              </a:ext>
            </a:extLst>
          </p:cNvPr>
          <p:cNvSpPr>
            <a:spLocks noGrp="1" noChangeArrowheads="1"/>
          </p:cNvSpPr>
          <p:nvPr>
            <p:ph type="title"/>
          </p:nvPr>
        </p:nvSpPr>
        <p:spPr/>
        <p:txBody>
          <a:bodyPr/>
          <a:lstStyle/>
          <a:p>
            <a:pPr>
              <a:defRPr/>
            </a:pPr>
            <a:r>
              <a:rPr lang="en-GB" dirty="0"/>
              <a:t>Knowledge</a:t>
            </a:r>
            <a:endParaRPr lang="en-US" dirty="0"/>
          </a:p>
        </p:txBody>
      </p:sp>
      <p:sp>
        <p:nvSpPr>
          <p:cNvPr id="25604" name="Rectangle 3">
            <a:extLst>
              <a:ext uri="{FF2B5EF4-FFF2-40B4-BE49-F238E27FC236}">
                <a16:creationId xmlns:a16="http://schemas.microsoft.com/office/drawing/2014/main" id="{AD196948-1CB8-9741-951C-4880A0AC8FCC}"/>
              </a:ext>
            </a:extLst>
          </p:cNvPr>
          <p:cNvSpPr>
            <a:spLocks noGrp="1"/>
          </p:cNvSpPr>
          <p:nvPr>
            <p:ph type="body" idx="4294967295"/>
          </p:nvPr>
        </p:nvSpPr>
        <p:spPr>
          <a:xfrm>
            <a:off x="725365" y="1417638"/>
            <a:ext cx="7693269" cy="3993640"/>
          </a:xfrm>
        </p:spPr>
        <p:txBody>
          <a:bodyPr>
            <a:normAutofit fontScale="85000" lnSpcReduction="20000"/>
          </a:bodyPr>
          <a:lstStyle/>
          <a:p>
            <a:pPr algn="just" eaLnBrk="1" hangingPunct="1"/>
            <a:r>
              <a:rPr lang="en-US" altLang="en-US" sz="2600" b="1" dirty="0"/>
              <a:t>Information is the underpinning of knowledge</a:t>
            </a:r>
            <a:r>
              <a:rPr lang="en-US" altLang="en-US" sz="2600" dirty="0"/>
              <a:t> </a:t>
            </a:r>
          </a:p>
          <a:p>
            <a:pPr algn="just" eaLnBrk="1" hangingPunct="1"/>
            <a:endParaRPr lang="en-US" altLang="en-US" sz="2600" dirty="0"/>
          </a:p>
          <a:p>
            <a:pPr algn="just" eaLnBrk="1" hangingPunct="1"/>
            <a:r>
              <a:rPr lang="en-US" altLang="en-US" sz="2600" dirty="0"/>
              <a:t>The difference between information and knowledge is </a:t>
            </a:r>
            <a:r>
              <a:rPr lang="en-US" altLang="en-US" sz="2600" b="1" dirty="0"/>
              <a:t>certainty</a:t>
            </a:r>
            <a:r>
              <a:rPr lang="en-US" altLang="en-US" sz="2600" dirty="0"/>
              <a:t> . Information is largely based on fact that cannot be disputed (as long as the data is correct!). </a:t>
            </a:r>
          </a:p>
          <a:p>
            <a:pPr algn="just" eaLnBrk="1" hangingPunct="1"/>
            <a:endParaRPr lang="en-US" altLang="en-US" sz="2600" dirty="0"/>
          </a:p>
          <a:p>
            <a:pPr algn="just" eaLnBrk="1" hangingPunct="1"/>
            <a:r>
              <a:rPr lang="en-US" altLang="en-US" sz="2600" dirty="0"/>
              <a:t>However, </a:t>
            </a:r>
            <a:r>
              <a:rPr lang="en-US" altLang="en-US" sz="2600" b="1" dirty="0"/>
              <a:t>knowledge is based on probabilities</a:t>
            </a:r>
            <a:r>
              <a:rPr lang="en-US" altLang="en-US" sz="2600" dirty="0"/>
              <a:t> - what are the chances of a course of action being the best alternative, given a set of information....?</a:t>
            </a:r>
          </a:p>
          <a:p>
            <a:pPr algn="just" eaLnBrk="1" hangingPunct="1"/>
            <a:endParaRPr lang="en-US" altLang="en-US" sz="2600" dirty="0"/>
          </a:p>
          <a:p>
            <a:pPr algn="just" eaLnBrk="1" hangingPunct="1"/>
            <a:r>
              <a:rPr lang="en-US" altLang="en-US" sz="2600" dirty="0"/>
              <a:t>The reason for this uncertainty is that there are many possible outcomes for a given set of information. </a:t>
            </a:r>
          </a:p>
          <a:p>
            <a:pPr eaLnBrk="1" hangingPunct="1">
              <a:buFont typeface="Wingdings" pitchFamily="2" charset="2"/>
              <a:buNone/>
            </a:pPr>
            <a:endParaRPr lang="en-GB" altLang="en-US" sz="2215" dirty="0">
              <a:cs typeface="Times New Roman" panose="02020603050405020304" pitchFamily="18" charset="0"/>
            </a:endParaRPr>
          </a:p>
          <a:p>
            <a:pPr eaLnBrk="1" hangingPunct="1"/>
            <a:endParaRPr lang="en-GB" altLang="en-US" sz="2215" dirty="0"/>
          </a:p>
        </p:txBody>
      </p:sp>
    </p:spTree>
    <p:extLst>
      <p:ext uri="{BB962C8B-B14F-4D97-AF65-F5344CB8AC3E}">
        <p14:creationId xmlns:p14="http://schemas.microsoft.com/office/powerpoint/2010/main" val="2557959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3">
            <a:extLst>
              <a:ext uri="{FF2B5EF4-FFF2-40B4-BE49-F238E27FC236}">
                <a16:creationId xmlns:a16="http://schemas.microsoft.com/office/drawing/2014/main" id="{A1BAFB26-B161-8B47-B134-7443B2C15C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5B5E219-D710-C142-A764-2B4A468ADE1E}" type="slidenum">
              <a:rPr lang="en-GB" altLang="en-US"/>
              <a:pPr/>
              <a:t>7</a:t>
            </a:fld>
            <a:endParaRPr lang="en-GB" altLang="en-US"/>
          </a:p>
        </p:txBody>
      </p:sp>
      <p:sp>
        <p:nvSpPr>
          <p:cNvPr id="21507" name="Rectangle 2">
            <a:extLst>
              <a:ext uri="{FF2B5EF4-FFF2-40B4-BE49-F238E27FC236}">
                <a16:creationId xmlns:a16="http://schemas.microsoft.com/office/drawing/2014/main" id="{A3382698-BF55-4D93-A4A8-9DA632147883}"/>
              </a:ext>
            </a:extLst>
          </p:cNvPr>
          <p:cNvSpPr>
            <a:spLocks noGrp="1" noChangeArrowheads="1"/>
          </p:cNvSpPr>
          <p:nvPr>
            <p:ph type="title"/>
          </p:nvPr>
        </p:nvSpPr>
        <p:spPr/>
        <p:txBody>
          <a:bodyPr/>
          <a:lstStyle/>
          <a:p>
            <a:pPr>
              <a:defRPr/>
            </a:pPr>
            <a:r>
              <a:rPr lang="en-GB" b="1" dirty="0"/>
              <a:t>Wisdom</a:t>
            </a:r>
            <a:endParaRPr lang="en-US" b="1" dirty="0"/>
          </a:p>
        </p:txBody>
      </p:sp>
      <p:sp>
        <p:nvSpPr>
          <p:cNvPr id="25604" name="Rectangle 3">
            <a:extLst>
              <a:ext uri="{FF2B5EF4-FFF2-40B4-BE49-F238E27FC236}">
                <a16:creationId xmlns:a16="http://schemas.microsoft.com/office/drawing/2014/main" id="{AD196948-1CB8-9741-951C-4880A0AC8FCC}"/>
              </a:ext>
            </a:extLst>
          </p:cNvPr>
          <p:cNvSpPr>
            <a:spLocks noGrp="1"/>
          </p:cNvSpPr>
          <p:nvPr>
            <p:ph type="body" idx="4294967295"/>
          </p:nvPr>
        </p:nvSpPr>
        <p:spPr>
          <a:xfrm>
            <a:off x="457200" y="1417638"/>
            <a:ext cx="8229600" cy="3522785"/>
          </a:xfrm>
        </p:spPr>
        <p:txBody>
          <a:bodyPr>
            <a:normAutofit fontScale="77500" lnSpcReduction="20000"/>
          </a:bodyPr>
          <a:lstStyle/>
          <a:p>
            <a:pPr algn="just" eaLnBrk="1" hangingPunct="1"/>
            <a:r>
              <a:rPr lang="en-US" altLang="en-US" sz="2600" dirty="0"/>
              <a:t>Transferring knowledge into a skill that also will change your result</a:t>
            </a:r>
          </a:p>
          <a:p>
            <a:pPr algn="just" eaLnBrk="1" hangingPunct="1"/>
            <a:r>
              <a:rPr lang="en-US" altLang="en-US" sz="2600" dirty="0"/>
              <a:t>Successfully apply theory into practice and getting the expected results</a:t>
            </a:r>
          </a:p>
          <a:p>
            <a:pPr algn="just" eaLnBrk="1" hangingPunct="1"/>
            <a:r>
              <a:rPr lang="en-US" altLang="en-US" sz="2600" dirty="0"/>
              <a:t>Well educated and skilled</a:t>
            </a:r>
          </a:p>
          <a:p>
            <a:pPr algn="just" eaLnBrk="1" hangingPunct="1"/>
            <a:r>
              <a:rPr lang="en-US" altLang="en-US" sz="2600" dirty="0"/>
              <a:t>Application will benefit effectiveness, improve accuracy, drive efficiency</a:t>
            </a:r>
          </a:p>
          <a:p>
            <a:pPr algn="just" eaLnBrk="1" hangingPunct="1">
              <a:buFont typeface="Wingdings" pitchFamily="2" charset="2"/>
              <a:buNone/>
            </a:pPr>
            <a:endParaRPr lang="en-GB" altLang="en-US" sz="2600" dirty="0">
              <a:cs typeface="Times New Roman" panose="02020603050405020304" pitchFamily="18" charset="0"/>
            </a:endParaRPr>
          </a:p>
          <a:p>
            <a:pPr algn="just" eaLnBrk="1" hangingPunct="1">
              <a:buFont typeface="Wingdings" pitchFamily="2" charset="2"/>
              <a:buNone/>
            </a:pPr>
            <a:r>
              <a:rPr lang="en-GB" altLang="en-US" sz="2600" dirty="0">
                <a:cs typeface="Times New Roman" panose="02020603050405020304" pitchFamily="18" charset="0"/>
              </a:rPr>
              <a:t>Need: </a:t>
            </a:r>
          </a:p>
          <a:p>
            <a:pPr algn="just"/>
            <a:r>
              <a:rPr lang="en-GB" altLang="en-US" sz="2600" dirty="0">
                <a:cs typeface="Times New Roman" panose="02020603050405020304" pitchFamily="18" charset="0"/>
              </a:rPr>
              <a:t>Ultimate discernment of material and have the application and contextual awareness to provide strong, common sense judgement</a:t>
            </a:r>
          </a:p>
          <a:p>
            <a:pPr algn="just" eaLnBrk="1" hangingPunct="1"/>
            <a:endParaRPr lang="en-GB" altLang="en-US" sz="2215" dirty="0"/>
          </a:p>
        </p:txBody>
      </p:sp>
    </p:spTree>
    <p:extLst>
      <p:ext uri="{BB962C8B-B14F-4D97-AF65-F5344CB8AC3E}">
        <p14:creationId xmlns:p14="http://schemas.microsoft.com/office/powerpoint/2010/main" val="5946928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13">
            <a:extLst>
              <a:ext uri="{FF2B5EF4-FFF2-40B4-BE49-F238E27FC236}">
                <a16:creationId xmlns:a16="http://schemas.microsoft.com/office/drawing/2014/main" id="{B09B2AC0-14A5-6941-BF2C-226C5A0390C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8C6D8ED-535E-F64A-94B1-01AB0D2FC69A}" type="slidenum">
              <a:rPr lang="en-GB" altLang="en-US"/>
              <a:pPr/>
              <a:t>8</a:t>
            </a:fld>
            <a:endParaRPr lang="en-GB" altLang="en-US"/>
          </a:p>
        </p:txBody>
      </p:sp>
      <p:sp>
        <p:nvSpPr>
          <p:cNvPr id="4" name="Title 3">
            <a:extLst>
              <a:ext uri="{FF2B5EF4-FFF2-40B4-BE49-F238E27FC236}">
                <a16:creationId xmlns:a16="http://schemas.microsoft.com/office/drawing/2014/main" id="{175237F8-C504-4DE4-A875-79DEB3A32E97}"/>
              </a:ext>
            </a:extLst>
          </p:cNvPr>
          <p:cNvSpPr>
            <a:spLocks noGrp="1"/>
          </p:cNvSpPr>
          <p:nvPr>
            <p:ph type="title"/>
          </p:nvPr>
        </p:nvSpPr>
        <p:spPr/>
        <p:txBody>
          <a:bodyPr/>
          <a:lstStyle/>
          <a:p>
            <a:pPr>
              <a:defRPr/>
            </a:pPr>
            <a:r>
              <a:rPr lang="en-US" dirty="0"/>
              <a:t> </a:t>
            </a:r>
          </a:p>
        </p:txBody>
      </p:sp>
      <p:sp>
        <p:nvSpPr>
          <p:cNvPr id="26628" name="Rectangle 3">
            <a:extLst>
              <a:ext uri="{FF2B5EF4-FFF2-40B4-BE49-F238E27FC236}">
                <a16:creationId xmlns:a16="http://schemas.microsoft.com/office/drawing/2014/main" id="{6041911B-1C2D-AE4E-BD17-956DB1DA2C7D}"/>
              </a:ext>
            </a:extLst>
          </p:cNvPr>
          <p:cNvSpPr>
            <a:spLocks noGrp="1"/>
          </p:cNvSpPr>
          <p:nvPr>
            <p:ph type="body" idx="4294967295"/>
          </p:nvPr>
        </p:nvSpPr>
        <p:spPr>
          <a:xfrm>
            <a:off x="611560" y="1944518"/>
            <a:ext cx="8075240" cy="3437792"/>
          </a:xfrm>
        </p:spPr>
        <p:txBody>
          <a:bodyPr>
            <a:normAutofit lnSpcReduction="10000"/>
          </a:bodyPr>
          <a:lstStyle/>
          <a:p>
            <a:pPr algn="just" eaLnBrk="1" hangingPunct="1"/>
            <a:r>
              <a:rPr lang="en-US" altLang="en-US" sz="2400" b="1" dirty="0"/>
              <a:t>Data</a:t>
            </a:r>
            <a:r>
              <a:rPr lang="en-US" altLang="en-US" sz="2400" dirty="0"/>
              <a:t> is the collection of raw measurements and has no meaning or value</a:t>
            </a:r>
          </a:p>
          <a:p>
            <a:pPr eaLnBrk="1" hangingPunct="1"/>
            <a:r>
              <a:rPr lang="en-US" altLang="en-US" sz="2400" b="1" dirty="0"/>
              <a:t>Information</a:t>
            </a:r>
            <a:r>
              <a:rPr lang="en-US" altLang="en-US" sz="2400" dirty="0"/>
              <a:t> is the result of processing raw data, which ads value to the understanding of a subject</a:t>
            </a:r>
          </a:p>
          <a:p>
            <a:pPr eaLnBrk="1" hangingPunct="1"/>
            <a:r>
              <a:rPr lang="en-US" altLang="en-US" sz="2400" b="1" dirty="0"/>
              <a:t>Knowledge</a:t>
            </a:r>
            <a:r>
              <a:rPr lang="en-US" altLang="en-US" sz="2400" dirty="0"/>
              <a:t> is a conclusion of what to do when a particular set of information presents itself.</a:t>
            </a:r>
          </a:p>
          <a:p>
            <a:pPr eaLnBrk="1" hangingPunct="1"/>
            <a:r>
              <a:rPr lang="en-US" altLang="en-US" sz="2400" b="1" dirty="0"/>
              <a:t>Wisdom </a:t>
            </a:r>
            <a:r>
              <a:rPr lang="en-US" altLang="en-US" sz="2400" dirty="0"/>
              <a:t>is accumulated knowledge, which allows you to understand how to apply concepts from one domain to new situations or problems</a:t>
            </a:r>
            <a:endParaRPr lang="en-US" altLang="en-US" sz="2400" b="1" dirty="0"/>
          </a:p>
          <a:p>
            <a:pPr eaLnBrk="1" hangingPunct="1"/>
            <a:endParaRPr lang="en-GB" altLang="en-US" sz="2585" dirty="0"/>
          </a:p>
        </p:txBody>
      </p:sp>
      <p:sp>
        <p:nvSpPr>
          <p:cNvPr id="5" name="Rectangle 2">
            <a:extLst>
              <a:ext uri="{FF2B5EF4-FFF2-40B4-BE49-F238E27FC236}">
                <a16:creationId xmlns:a16="http://schemas.microsoft.com/office/drawing/2014/main" id="{1A44D89D-AC45-5040-A272-DD684E6E5CFC}"/>
              </a:ext>
            </a:extLst>
          </p:cNvPr>
          <p:cNvSpPr txBox="1">
            <a:spLocks noChangeArrowheads="1"/>
          </p:cNvSpPr>
          <p:nvPr/>
        </p:nvSpPr>
        <p:spPr>
          <a:xfrm>
            <a:off x="611560" y="164629"/>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dirty="0"/>
              <a:t>Summary</a:t>
            </a:r>
            <a:endParaRPr lang="en-US" dirty="0"/>
          </a:p>
        </p:txBody>
      </p:sp>
    </p:spTree>
    <p:extLst>
      <p:ext uri="{BB962C8B-B14F-4D97-AF65-F5344CB8AC3E}">
        <p14:creationId xmlns:p14="http://schemas.microsoft.com/office/powerpoint/2010/main" val="2529052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3">
            <a:extLst>
              <a:ext uri="{FF2B5EF4-FFF2-40B4-BE49-F238E27FC236}">
                <a16:creationId xmlns:a16="http://schemas.microsoft.com/office/drawing/2014/main" id="{850E36BF-A254-EA4B-9536-5B68CA60DFC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7AC685F-8FD9-E940-9E21-B67B34A7B921}" type="slidenum">
              <a:rPr lang="en-GB" altLang="en-US"/>
              <a:pPr/>
              <a:t>9</a:t>
            </a:fld>
            <a:endParaRPr lang="en-GB" altLang="en-US"/>
          </a:p>
        </p:txBody>
      </p:sp>
      <p:sp>
        <p:nvSpPr>
          <p:cNvPr id="5" name="Title 4">
            <a:extLst>
              <a:ext uri="{FF2B5EF4-FFF2-40B4-BE49-F238E27FC236}">
                <a16:creationId xmlns:a16="http://schemas.microsoft.com/office/drawing/2014/main" id="{9A760082-2093-4E2E-8EFD-7C741DD2DBE8}"/>
              </a:ext>
            </a:extLst>
          </p:cNvPr>
          <p:cNvSpPr>
            <a:spLocks noGrp="1"/>
          </p:cNvSpPr>
          <p:nvPr>
            <p:ph type="title"/>
          </p:nvPr>
        </p:nvSpPr>
        <p:spPr/>
        <p:txBody>
          <a:bodyPr/>
          <a:lstStyle/>
          <a:p>
            <a:pPr>
              <a:defRPr/>
            </a:pPr>
            <a:r>
              <a:rPr lang="en-US" dirty="0"/>
              <a:t> </a:t>
            </a:r>
          </a:p>
        </p:txBody>
      </p:sp>
      <p:sp>
        <p:nvSpPr>
          <p:cNvPr id="6" name="Rectangle 2">
            <a:extLst>
              <a:ext uri="{FF2B5EF4-FFF2-40B4-BE49-F238E27FC236}">
                <a16:creationId xmlns:a16="http://schemas.microsoft.com/office/drawing/2014/main" id="{07C806F3-7D14-E442-B64A-A4C3A0BB4C79}"/>
              </a:ext>
            </a:extLst>
          </p:cNvPr>
          <p:cNvSpPr txBox="1">
            <a:spLocks noChangeArrowheads="1"/>
          </p:cNvSpPr>
          <p:nvPr/>
        </p:nvSpPr>
        <p:spPr>
          <a:xfrm>
            <a:off x="611560" y="508233"/>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dirty="0"/>
              <a:t>How Data, Information and Knowledge Organised?</a:t>
            </a:r>
            <a:endParaRPr lang="en-US" dirty="0"/>
          </a:p>
        </p:txBody>
      </p:sp>
      <p:pic>
        <p:nvPicPr>
          <p:cNvPr id="2" name="Picture 1">
            <a:extLst>
              <a:ext uri="{FF2B5EF4-FFF2-40B4-BE49-F238E27FC236}">
                <a16:creationId xmlns:a16="http://schemas.microsoft.com/office/drawing/2014/main" id="{D6D9FF83-8B6E-FB4E-A943-2293C4B8E534}"/>
              </a:ext>
            </a:extLst>
          </p:cNvPr>
          <p:cNvPicPr>
            <a:picLocks noChangeAspect="1"/>
          </p:cNvPicPr>
          <p:nvPr/>
        </p:nvPicPr>
        <p:blipFill>
          <a:blip r:embed="rId2"/>
          <a:stretch>
            <a:fillRect/>
          </a:stretch>
        </p:blipFill>
        <p:spPr>
          <a:xfrm>
            <a:off x="1115616" y="1626577"/>
            <a:ext cx="7272808" cy="3763490"/>
          </a:xfrm>
          <a:prstGeom prst="rect">
            <a:avLst/>
          </a:prstGeom>
        </p:spPr>
      </p:pic>
    </p:spTree>
    <p:extLst>
      <p:ext uri="{BB962C8B-B14F-4D97-AF65-F5344CB8AC3E}">
        <p14:creationId xmlns:p14="http://schemas.microsoft.com/office/powerpoint/2010/main" val="30440445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3">
            <a:extLst>
              <a:ext uri="{FF2B5EF4-FFF2-40B4-BE49-F238E27FC236}">
                <a16:creationId xmlns:a16="http://schemas.microsoft.com/office/drawing/2014/main" id="{850E36BF-A254-EA4B-9536-5B68CA60DFC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7AC685F-8FD9-E940-9E21-B67B34A7B921}" type="slidenum">
              <a:rPr lang="en-GB" altLang="en-US"/>
              <a:pPr/>
              <a:t>10</a:t>
            </a:fld>
            <a:endParaRPr lang="en-GB" altLang="en-US"/>
          </a:p>
        </p:txBody>
      </p:sp>
      <p:sp>
        <p:nvSpPr>
          <p:cNvPr id="5" name="Title 4">
            <a:extLst>
              <a:ext uri="{FF2B5EF4-FFF2-40B4-BE49-F238E27FC236}">
                <a16:creationId xmlns:a16="http://schemas.microsoft.com/office/drawing/2014/main" id="{9A760082-2093-4E2E-8EFD-7C741DD2DBE8}"/>
              </a:ext>
            </a:extLst>
          </p:cNvPr>
          <p:cNvSpPr>
            <a:spLocks noGrp="1"/>
          </p:cNvSpPr>
          <p:nvPr>
            <p:ph type="title"/>
          </p:nvPr>
        </p:nvSpPr>
        <p:spPr/>
        <p:txBody>
          <a:bodyPr/>
          <a:lstStyle/>
          <a:p>
            <a:pPr>
              <a:defRPr/>
            </a:pPr>
            <a:r>
              <a:rPr lang="en-US" dirty="0"/>
              <a:t> </a:t>
            </a:r>
          </a:p>
        </p:txBody>
      </p:sp>
      <p:sp>
        <p:nvSpPr>
          <p:cNvPr id="27652" name="Text Box 13">
            <a:extLst>
              <a:ext uri="{FF2B5EF4-FFF2-40B4-BE49-F238E27FC236}">
                <a16:creationId xmlns:a16="http://schemas.microsoft.com/office/drawing/2014/main" id="{082437A2-E38C-2447-9E67-E061A08763B7}"/>
              </a:ext>
            </a:extLst>
          </p:cNvPr>
          <p:cNvSpPr txBox="1">
            <a:spLocks noChangeArrowheads="1"/>
          </p:cNvSpPr>
          <p:nvPr/>
        </p:nvSpPr>
        <p:spPr bwMode="auto">
          <a:xfrm>
            <a:off x="959094" y="4797152"/>
            <a:ext cx="7225812"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20000"/>
              </a:spcBef>
            </a:pPr>
            <a:r>
              <a:rPr lang="en-US" altLang="en-US" sz="2215" b="1" dirty="0"/>
              <a:t>The different aspects of knowledge (Allen 1999) </a:t>
            </a:r>
            <a:endParaRPr lang="en-US" altLang="en-US" sz="2215" dirty="0"/>
          </a:p>
        </p:txBody>
      </p:sp>
      <p:pic>
        <p:nvPicPr>
          <p:cNvPr id="27653" name="Picture 12" descr="dataknowledgesmall.gif">
            <a:extLst>
              <a:ext uri="{FF2B5EF4-FFF2-40B4-BE49-F238E27FC236}">
                <a16:creationId xmlns:a16="http://schemas.microsoft.com/office/drawing/2014/main" id="{78C5B800-F12E-E34E-AF55-C02A78F820E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14500" y="1617015"/>
            <a:ext cx="5715000" cy="3174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2">
            <a:extLst>
              <a:ext uri="{FF2B5EF4-FFF2-40B4-BE49-F238E27FC236}">
                <a16:creationId xmlns:a16="http://schemas.microsoft.com/office/drawing/2014/main" id="{07C806F3-7D14-E442-B64A-A4C3A0BB4C79}"/>
              </a:ext>
            </a:extLst>
          </p:cNvPr>
          <p:cNvSpPr txBox="1">
            <a:spLocks noChangeArrowheads="1"/>
          </p:cNvSpPr>
          <p:nvPr/>
        </p:nvSpPr>
        <p:spPr>
          <a:xfrm>
            <a:off x="611560" y="508233"/>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dirty="0"/>
              <a:t>How Data, Information and Knowledge Organised?</a:t>
            </a:r>
            <a:endParaRPr lang="en-US" dirty="0"/>
          </a:p>
        </p:txBody>
      </p:sp>
    </p:spTree>
    <p:extLst>
      <p:ext uri="{BB962C8B-B14F-4D97-AF65-F5344CB8AC3E}">
        <p14:creationId xmlns:p14="http://schemas.microsoft.com/office/powerpoint/2010/main" val="1184521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3">
            <a:extLst>
              <a:ext uri="{FF2B5EF4-FFF2-40B4-BE49-F238E27FC236}">
                <a16:creationId xmlns:a16="http://schemas.microsoft.com/office/drawing/2014/main" id="{EA2F54E2-9E9E-4646-9638-F96A07603AF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C11BA47-4A2C-0F45-A2D0-8823571EA444}" type="slidenum">
              <a:rPr lang="en-GB" altLang="en-US"/>
              <a:pPr/>
              <a:t>11</a:t>
            </a:fld>
            <a:endParaRPr lang="en-GB" altLang="en-US"/>
          </a:p>
        </p:txBody>
      </p:sp>
      <p:sp>
        <p:nvSpPr>
          <p:cNvPr id="16387" name="Rectangle 2">
            <a:extLst>
              <a:ext uri="{FF2B5EF4-FFF2-40B4-BE49-F238E27FC236}">
                <a16:creationId xmlns:a16="http://schemas.microsoft.com/office/drawing/2014/main" id="{4F353A4C-DEF5-4849-BD0F-C8D2D31DDDDE}"/>
              </a:ext>
            </a:extLst>
          </p:cNvPr>
          <p:cNvSpPr>
            <a:spLocks noGrp="1" noChangeArrowheads="1"/>
          </p:cNvSpPr>
          <p:nvPr>
            <p:ph type="title"/>
          </p:nvPr>
        </p:nvSpPr>
        <p:spPr>
          <a:xfrm>
            <a:off x="457200" y="37472"/>
            <a:ext cx="8229600" cy="1143000"/>
          </a:xfrm>
        </p:spPr>
        <p:txBody>
          <a:bodyPr/>
          <a:lstStyle/>
          <a:p>
            <a:pPr>
              <a:defRPr/>
            </a:pPr>
            <a:r>
              <a:rPr lang="en-GB" dirty="0"/>
              <a:t>Types of Research</a:t>
            </a:r>
            <a:endParaRPr lang="en-US" dirty="0"/>
          </a:p>
        </p:txBody>
      </p:sp>
      <p:grpSp>
        <p:nvGrpSpPr>
          <p:cNvPr id="4" name="Group 3">
            <a:extLst>
              <a:ext uri="{FF2B5EF4-FFF2-40B4-BE49-F238E27FC236}">
                <a16:creationId xmlns:a16="http://schemas.microsoft.com/office/drawing/2014/main" id="{33CE0780-E495-9F41-9575-DFED65139643}"/>
              </a:ext>
            </a:extLst>
          </p:cNvPr>
          <p:cNvGrpSpPr/>
          <p:nvPr/>
        </p:nvGrpSpPr>
        <p:grpSpPr>
          <a:xfrm>
            <a:off x="1432495" y="1124744"/>
            <a:ext cx="6279008" cy="1507306"/>
            <a:chOff x="1173312" y="1756700"/>
            <a:chExt cx="6279008" cy="2020442"/>
          </a:xfrm>
        </p:grpSpPr>
        <p:sp>
          <p:nvSpPr>
            <p:cNvPr id="2" name="TextBox 1">
              <a:extLst>
                <a:ext uri="{FF2B5EF4-FFF2-40B4-BE49-F238E27FC236}">
                  <a16:creationId xmlns:a16="http://schemas.microsoft.com/office/drawing/2014/main" id="{1D22AF6F-1335-5742-859F-9DB6DF875F06}"/>
                </a:ext>
              </a:extLst>
            </p:cNvPr>
            <p:cNvSpPr txBox="1"/>
            <p:nvPr/>
          </p:nvSpPr>
          <p:spPr>
            <a:xfrm>
              <a:off x="1173312" y="1916832"/>
              <a:ext cx="2088232" cy="461665"/>
            </a:xfrm>
            <a:prstGeom prst="rect">
              <a:avLst/>
            </a:prstGeom>
            <a:noFill/>
          </p:spPr>
          <p:txBody>
            <a:bodyPr wrap="square" rtlCol="0">
              <a:spAutoFit/>
            </a:bodyPr>
            <a:lstStyle/>
            <a:p>
              <a:r>
                <a:rPr lang="en-US" sz="2400" b="1" dirty="0"/>
                <a:t>Qualitative</a:t>
              </a:r>
            </a:p>
          </p:txBody>
        </p:sp>
        <p:sp>
          <p:nvSpPr>
            <p:cNvPr id="6" name="TextBox 5">
              <a:extLst>
                <a:ext uri="{FF2B5EF4-FFF2-40B4-BE49-F238E27FC236}">
                  <a16:creationId xmlns:a16="http://schemas.microsoft.com/office/drawing/2014/main" id="{12B8D263-E5EF-AC4C-8CCD-4B7BA820A94E}"/>
                </a:ext>
              </a:extLst>
            </p:cNvPr>
            <p:cNvSpPr txBox="1"/>
            <p:nvPr/>
          </p:nvSpPr>
          <p:spPr>
            <a:xfrm>
              <a:off x="5364088" y="1916831"/>
              <a:ext cx="2088232" cy="461665"/>
            </a:xfrm>
            <a:prstGeom prst="rect">
              <a:avLst/>
            </a:prstGeom>
            <a:noFill/>
          </p:spPr>
          <p:txBody>
            <a:bodyPr wrap="square" rtlCol="0">
              <a:spAutoFit/>
            </a:bodyPr>
            <a:lstStyle/>
            <a:p>
              <a:r>
                <a:rPr lang="en-US" sz="2400" b="1" dirty="0"/>
                <a:t>Quantitative</a:t>
              </a:r>
            </a:p>
          </p:txBody>
        </p:sp>
        <p:sp>
          <p:nvSpPr>
            <p:cNvPr id="7" name="TextBox 6">
              <a:extLst>
                <a:ext uri="{FF2B5EF4-FFF2-40B4-BE49-F238E27FC236}">
                  <a16:creationId xmlns:a16="http://schemas.microsoft.com/office/drawing/2014/main" id="{CD041889-5706-8F48-B8D7-28E17DDCBE7B}"/>
                </a:ext>
              </a:extLst>
            </p:cNvPr>
            <p:cNvSpPr txBox="1"/>
            <p:nvPr/>
          </p:nvSpPr>
          <p:spPr>
            <a:xfrm>
              <a:off x="3023828" y="3315477"/>
              <a:ext cx="2088232" cy="461665"/>
            </a:xfrm>
            <a:prstGeom prst="rect">
              <a:avLst/>
            </a:prstGeom>
            <a:noFill/>
          </p:spPr>
          <p:txBody>
            <a:bodyPr wrap="square" rtlCol="0">
              <a:spAutoFit/>
            </a:bodyPr>
            <a:lstStyle/>
            <a:p>
              <a:pPr algn="ctr"/>
              <a:r>
                <a:rPr lang="en-US" sz="2400" b="1" dirty="0"/>
                <a:t>Mixed Method</a:t>
              </a:r>
            </a:p>
          </p:txBody>
        </p:sp>
        <p:sp>
          <p:nvSpPr>
            <p:cNvPr id="3" name="Left-right-up Arrow 2">
              <a:extLst>
                <a:ext uri="{FF2B5EF4-FFF2-40B4-BE49-F238E27FC236}">
                  <a16:creationId xmlns:a16="http://schemas.microsoft.com/office/drawing/2014/main" id="{B71E81F7-0DEE-4A46-89C2-45DFC96628B9}"/>
                </a:ext>
              </a:extLst>
            </p:cNvPr>
            <p:cNvSpPr/>
            <p:nvPr/>
          </p:nvSpPr>
          <p:spPr>
            <a:xfrm rot="10800000">
              <a:off x="2771800" y="1756700"/>
              <a:ext cx="2592288" cy="1584176"/>
            </a:xfrm>
            <a:prstGeom prst="leftRigh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3">
            <a:extLst>
              <a:ext uri="{FF2B5EF4-FFF2-40B4-BE49-F238E27FC236}">
                <a16:creationId xmlns:a16="http://schemas.microsoft.com/office/drawing/2014/main" id="{5809EDA2-E03E-5949-9CA3-F7C1E0BB1FF2}"/>
              </a:ext>
            </a:extLst>
          </p:cNvPr>
          <p:cNvSpPr txBox="1">
            <a:spLocks/>
          </p:cNvSpPr>
          <p:nvPr/>
        </p:nvSpPr>
        <p:spPr>
          <a:xfrm>
            <a:off x="725365" y="3010334"/>
            <a:ext cx="7693269" cy="2722922"/>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altLang="en-US" sz="2400" b="1" dirty="0"/>
              <a:t>Qualitative research </a:t>
            </a:r>
            <a:r>
              <a:rPr lang="en-GB" altLang="en-US" sz="2400" dirty="0"/>
              <a:t>refers to the use of non-numerical observation to answer “WHY” questions</a:t>
            </a:r>
          </a:p>
          <a:p>
            <a:pPr algn="just"/>
            <a:r>
              <a:rPr lang="en-GB" altLang="en-US" sz="2400" b="1" dirty="0"/>
              <a:t>Quantitative research </a:t>
            </a:r>
            <a:r>
              <a:rPr lang="en-GB" altLang="en-US" sz="2400" dirty="0"/>
              <a:t>use data that that can be counted or converted into numerical form address “HOW” questions</a:t>
            </a:r>
          </a:p>
          <a:p>
            <a:pPr algn="just"/>
            <a:r>
              <a:rPr lang="en-GB" altLang="en-US" sz="2400" b="1" dirty="0"/>
              <a:t>Mixed method </a:t>
            </a:r>
            <a:r>
              <a:rPr lang="en-GB" altLang="en-US" sz="2400" dirty="0"/>
              <a:t>is a combination of Qualitative and Quantitative research</a:t>
            </a:r>
          </a:p>
        </p:txBody>
      </p:sp>
    </p:spTree>
    <p:extLst>
      <p:ext uri="{BB962C8B-B14F-4D97-AF65-F5344CB8AC3E}">
        <p14:creationId xmlns:p14="http://schemas.microsoft.com/office/powerpoint/2010/main" val="22433952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3">
            <a:extLst>
              <a:ext uri="{FF2B5EF4-FFF2-40B4-BE49-F238E27FC236}">
                <a16:creationId xmlns:a16="http://schemas.microsoft.com/office/drawing/2014/main" id="{83CCAB93-8ACD-F847-876B-4308802D707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BC734A5-C06A-9743-BEA2-5B00ADF0D133}" type="slidenum">
              <a:rPr lang="en-GB" altLang="en-US"/>
              <a:pPr/>
              <a:t>12</a:t>
            </a:fld>
            <a:endParaRPr lang="en-GB" altLang="en-US"/>
          </a:p>
        </p:txBody>
      </p:sp>
      <p:sp>
        <p:nvSpPr>
          <p:cNvPr id="7" name="Rectangle 2">
            <a:extLst>
              <a:ext uri="{FF2B5EF4-FFF2-40B4-BE49-F238E27FC236}">
                <a16:creationId xmlns:a16="http://schemas.microsoft.com/office/drawing/2014/main" id="{A94223F3-7B94-8D47-8B67-07F3A663481D}"/>
              </a:ext>
            </a:extLst>
          </p:cNvPr>
          <p:cNvSpPr txBox="1">
            <a:spLocks noChangeArrowheads="1"/>
          </p:cNvSpPr>
          <p:nvPr/>
        </p:nvSpPr>
        <p:spPr>
          <a:xfrm>
            <a:off x="673100" y="285195"/>
            <a:ext cx="8229600" cy="1143000"/>
          </a:xfrm>
          <a:prstGeom prst="rect">
            <a:avLst/>
          </a:prstGeom>
        </p:spPr>
        <p:txBody>
          <a:bodyPr vert="horz" lIns="91440" tIns="45720" rIns="91440" bIns="45720" rtlCol="0" anchor="ctr">
            <a:normAutofit fontScale="92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dirty="0"/>
              <a:t>Data in Research and Classification</a:t>
            </a:r>
            <a:endParaRPr lang="en-US" dirty="0"/>
          </a:p>
        </p:txBody>
      </p:sp>
      <p:pic>
        <p:nvPicPr>
          <p:cNvPr id="4" name="Picture 3">
            <a:extLst>
              <a:ext uri="{FF2B5EF4-FFF2-40B4-BE49-F238E27FC236}">
                <a16:creationId xmlns:a16="http://schemas.microsoft.com/office/drawing/2014/main" id="{5F2B2837-9B4B-684A-A718-B8C687070B76}"/>
              </a:ext>
            </a:extLst>
          </p:cNvPr>
          <p:cNvPicPr>
            <a:picLocks noChangeAspect="1"/>
          </p:cNvPicPr>
          <p:nvPr/>
        </p:nvPicPr>
        <p:blipFill>
          <a:blip r:embed="rId2"/>
          <a:stretch>
            <a:fillRect/>
          </a:stretch>
        </p:blipFill>
        <p:spPr>
          <a:xfrm>
            <a:off x="673100" y="1435100"/>
            <a:ext cx="7797800" cy="3987800"/>
          </a:xfrm>
          <a:prstGeom prst="rect">
            <a:avLst/>
          </a:prstGeom>
        </p:spPr>
      </p:pic>
    </p:spTree>
    <p:extLst>
      <p:ext uri="{BB962C8B-B14F-4D97-AF65-F5344CB8AC3E}">
        <p14:creationId xmlns:p14="http://schemas.microsoft.com/office/powerpoint/2010/main" val="2252811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3">
            <a:extLst>
              <a:ext uri="{FF2B5EF4-FFF2-40B4-BE49-F238E27FC236}">
                <a16:creationId xmlns:a16="http://schemas.microsoft.com/office/drawing/2014/main" id="{83CCAB93-8ACD-F847-876B-4308802D707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BC734A5-C06A-9743-BEA2-5B00ADF0D133}" type="slidenum">
              <a:rPr lang="en-GB" altLang="en-US"/>
              <a:pPr/>
              <a:t>13</a:t>
            </a:fld>
            <a:endParaRPr lang="en-GB" altLang="en-US"/>
          </a:p>
        </p:txBody>
      </p:sp>
      <p:sp>
        <p:nvSpPr>
          <p:cNvPr id="7" name="Rectangle 2">
            <a:extLst>
              <a:ext uri="{FF2B5EF4-FFF2-40B4-BE49-F238E27FC236}">
                <a16:creationId xmlns:a16="http://schemas.microsoft.com/office/drawing/2014/main" id="{A94223F3-7B94-8D47-8B67-07F3A663481D}"/>
              </a:ext>
            </a:extLst>
          </p:cNvPr>
          <p:cNvSpPr txBox="1">
            <a:spLocks noChangeArrowheads="1"/>
          </p:cNvSpPr>
          <p:nvPr/>
        </p:nvSpPr>
        <p:spPr>
          <a:xfrm>
            <a:off x="521969" y="136525"/>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t>Primary Data</a:t>
            </a:r>
            <a:endParaRPr lang="en-US" b="1" dirty="0"/>
          </a:p>
        </p:txBody>
      </p:sp>
      <p:sp>
        <p:nvSpPr>
          <p:cNvPr id="6" name="Rectangle 3">
            <a:extLst>
              <a:ext uri="{FF2B5EF4-FFF2-40B4-BE49-F238E27FC236}">
                <a16:creationId xmlns:a16="http://schemas.microsoft.com/office/drawing/2014/main" id="{A4C72791-3D68-4544-AD19-563FBE5C6168}"/>
              </a:ext>
            </a:extLst>
          </p:cNvPr>
          <p:cNvSpPr txBox="1">
            <a:spLocks/>
          </p:cNvSpPr>
          <p:nvPr/>
        </p:nvSpPr>
        <p:spPr>
          <a:xfrm>
            <a:off x="521969" y="1279524"/>
            <a:ext cx="8010471" cy="4381723"/>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80000"/>
              </a:lnSpc>
            </a:pPr>
            <a:r>
              <a:rPr lang="en-GB" altLang="en-US" sz="2585" dirty="0"/>
              <a:t>The data which are collected from the field under the control and supervision of an investigator</a:t>
            </a:r>
          </a:p>
          <a:p>
            <a:pPr algn="just">
              <a:lnSpc>
                <a:spcPct val="80000"/>
              </a:lnSpc>
            </a:pPr>
            <a:endParaRPr lang="en-GB" altLang="en-US" sz="2585" dirty="0"/>
          </a:p>
          <a:p>
            <a:pPr algn="just">
              <a:lnSpc>
                <a:spcPct val="80000"/>
              </a:lnSpc>
            </a:pPr>
            <a:r>
              <a:rPr lang="en-GB" altLang="en-US" sz="2585" dirty="0"/>
              <a:t>Primary data means original data that has been collected specially for the purpose in mind </a:t>
            </a:r>
          </a:p>
          <a:p>
            <a:pPr algn="just">
              <a:lnSpc>
                <a:spcPct val="80000"/>
              </a:lnSpc>
            </a:pPr>
            <a:endParaRPr lang="en-GB" altLang="en-US" sz="2585" dirty="0"/>
          </a:p>
          <a:p>
            <a:pPr algn="just">
              <a:lnSpc>
                <a:spcPct val="80000"/>
              </a:lnSpc>
            </a:pPr>
            <a:r>
              <a:rPr lang="en-GB" altLang="en-US" sz="2585" dirty="0"/>
              <a:t>This type of data are generally fresh and collected for the first time</a:t>
            </a:r>
          </a:p>
          <a:p>
            <a:pPr algn="just">
              <a:lnSpc>
                <a:spcPct val="80000"/>
              </a:lnSpc>
            </a:pPr>
            <a:endParaRPr lang="en-GB" altLang="en-US" sz="2585" dirty="0"/>
          </a:p>
          <a:p>
            <a:pPr algn="just">
              <a:lnSpc>
                <a:spcPct val="80000"/>
              </a:lnSpc>
            </a:pPr>
            <a:r>
              <a:rPr lang="en-GB" altLang="en-US" sz="2585" dirty="0"/>
              <a:t>Primary data is useful for current studies as well as for future studies</a:t>
            </a:r>
          </a:p>
          <a:p>
            <a:pPr algn="just">
              <a:lnSpc>
                <a:spcPct val="80000"/>
              </a:lnSpc>
            </a:pPr>
            <a:endParaRPr lang="en-GB" altLang="en-US" sz="2585" dirty="0"/>
          </a:p>
          <a:p>
            <a:pPr algn="just">
              <a:lnSpc>
                <a:spcPct val="80000"/>
              </a:lnSpc>
            </a:pPr>
            <a:r>
              <a:rPr lang="en-GB" altLang="en-US" sz="2585" dirty="0"/>
              <a:t>Example: Your own design interview questionnaires</a:t>
            </a:r>
          </a:p>
          <a:p>
            <a:pPr>
              <a:lnSpc>
                <a:spcPct val="80000"/>
              </a:lnSpc>
            </a:pPr>
            <a:endParaRPr lang="en-GB" altLang="en-US" sz="2585" dirty="0"/>
          </a:p>
          <a:p>
            <a:pPr>
              <a:lnSpc>
                <a:spcPct val="80000"/>
              </a:lnSpc>
            </a:pPr>
            <a:endParaRPr lang="en-GB" altLang="en-US" sz="2585" dirty="0"/>
          </a:p>
          <a:p>
            <a:pPr>
              <a:lnSpc>
                <a:spcPct val="80000"/>
              </a:lnSpc>
            </a:pPr>
            <a:endParaRPr lang="en-US" altLang="en-US" sz="2585" dirty="0"/>
          </a:p>
          <a:p>
            <a:pPr>
              <a:lnSpc>
                <a:spcPct val="80000"/>
              </a:lnSpc>
            </a:pPr>
            <a:endParaRPr lang="en-GB" altLang="en-US" sz="2585" dirty="0"/>
          </a:p>
        </p:txBody>
      </p:sp>
    </p:spTree>
    <p:extLst>
      <p:ext uri="{BB962C8B-B14F-4D97-AF65-F5344CB8AC3E}">
        <p14:creationId xmlns:p14="http://schemas.microsoft.com/office/powerpoint/2010/main" val="39155698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3">
            <a:extLst>
              <a:ext uri="{FF2B5EF4-FFF2-40B4-BE49-F238E27FC236}">
                <a16:creationId xmlns:a16="http://schemas.microsoft.com/office/drawing/2014/main" id="{83CCAB93-8ACD-F847-876B-4308802D707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BC734A5-C06A-9743-BEA2-5B00ADF0D133}" type="slidenum">
              <a:rPr lang="en-GB" altLang="en-US"/>
              <a:pPr/>
              <a:t>14</a:t>
            </a:fld>
            <a:endParaRPr lang="en-GB" altLang="en-US"/>
          </a:p>
        </p:txBody>
      </p:sp>
      <p:sp>
        <p:nvSpPr>
          <p:cNvPr id="7" name="Rectangle 2">
            <a:extLst>
              <a:ext uri="{FF2B5EF4-FFF2-40B4-BE49-F238E27FC236}">
                <a16:creationId xmlns:a16="http://schemas.microsoft.com/office/drawing/2014/main" id="{A94223F3-7B94-8D47-8B67-07F3A663481D}"/>
              </a:ext>
            </a:extLst>
          </p:cNvPr>
          <p:cNvSpPr txBox="1">
            <a:spLocks noChangeArrowheads="1"/>
          </p:cNvSpPr>
          <p:nvPr/>
        </p:nvSpPr>
        <p:spPr>
          <a:xfrm>
            <a:off x="521969" y="136525"/>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t>Secondary Data</a:t>
            </a:r>
            <a:endParaRPr lang="en-US" b="1" dirty="0"/>
          </a:p>
        </p:txBody>
      </p:sp>
      <p:sp>
        <p:nvSpPr>
          <p:cNvPr id="6" name="Rectangle 3">
            <a:extLst>
              <a:ext uri="{FF2B5EF4-FFF2-40B4-BE49-F238E27FC236}">
                <a16:creationId xmlns:a16="http://schemas.microsoft.com/office/drawing/2014/main" id="{A4C72791-3D68-4544-AD19-563FBE5C6168}"/>
              </a:ext>
            </a:extLst>
          </p:cNvPr>
          <p:cNvSpPr txBox="1">
            <a:spLocks/>
          </p:cNvSpPr>
          <p:nvPr/>
        </p:nvSpPr>
        <p:spPr>
          <a:xfrm>
            <a:off x="521969" y="1279524"/>
            <a:ext cx="8010471" cy="4381723"/>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80000"/>
              </a:lnSpc>
            </a:pPr>
            <a:r>
              <a:rPr lang="en-GB" altLang="en-US" sz="2585" dirty="0"/>
              <a:t>Data gathered and recorded by someone else prior to and for a purpose other than the current project</a:t>
            </a:r>
          </a:p>
          <a:p>
            <a:pPr algn="just">
              <a:lnSpc>
                <a:spcPct val="80000"/>
              </a:lnSpc>
            </a:pPr>
            <a:endParaRPr lang="en-GB" altLang="en-US" sz="2585" dirty="0"/>
          </a:p>
          <a:p>
            <a:pPr algn="just">
              <a:lnSpc>
                <a:spcPct val="80000"/>
              </a:lnSpc>
            </a:pPr>
            <a:r>
              <a:rPr lang="en-GB" altLang="en-US" sz="2585" dirty="0"/>
              <a:t>Secondary data is data that has been collected for another purpose</a:t>
            </a:r>
          </a:p>
          <a:p>
            <a:pPr algn="just">
              <a:lnSpc>
                <a:spcPct val="80000"/>
              </a:lnSpc>
            </a:pPr>
            <a:endParaRPr lang="en-GB" altLang="en-US" sz="2585" dirty="0"/>
          </a:p>
          <a:p>
            <a:pPr algn="just">
              <a:lnSpc>
                <a:spcPct val="80000"/>
              </a:lnSpc>
            </a:pPr>
            <a:r>
              <a:rPr lang="en-GB" altLang="en-US" sz="2585" dirty="0"/>
              <a:t>This type of data involves less cost, time and effort</a:t>
            </a:r>
          </a:p>
          <a:p>
            <a:pPr algn="just">
              <a:lnSpc>
                <a:spcPct val="80000"/>
              </a:lnSpc>
            </a:pPr>
            <a:endParaRPr lang="en-GB" altLang="en-US" sz="2585" dirty="0"/>
          </a:p>
          <a:p>
            <a:pPr algn="just">
              <a:lnSpc>
                <a:spcPct val="80000"/>
              </a:lnSpc>
            </a:pPr>
            <a:r>
              <a:rPr lang="en-GB" altLang="en-US" sz="2585" dirty="0"/>
              <a:t>Secondary data is data that is being reused, usually in a different context</a:t>
            </a:r>
          </a:p>
          <a:p>
            <a:pPr algn="just">
              <a:lnSpc>
                <a:spcPct val="80000"/>
              </a:lnSpc>
            </a:pPr>
            <a:endParaRPr lang="en-GB" altLang="en-US" sz="2585" dirty="0"/>
          </a:p>
          <a:p>
            <a:pPr algn="just">
              <a:lnSpc>
                <a:spcPct val="80000"/>
              </a:lnSpc>
            </a:pPr>
            <a:r>
              <a:rPr lang="en-GB" altLang="en-US" sz="2585" dirty="0"/>
              <a:t>Example: Data from a book</a:t>
            </a:r>
          </a:p>
          <a:p>
            <a:pPr>
              <a:lnSpc>
                <a:spcPct val="80000"/>
              </a:lnSpc>
            </a:pPr>
            <a:endParaRPr lang="en-GB" altLang="en-US" sz="2585" dirty="0"/>
          </a:p>
          <a:p>
            <a:pPr>
              <a:lnSpc>
                <a:spcPct val="80000"/>
              </a:lnSpc>
            </a:pPr>
            <a:endParaRPr lang="en-GB" altLang="en-US" sz="2585" dirty="0"/>
          </a:p>
          <a:p>
            <a:pPr>
              <a:lnSpc>
                <a:spcPct val="80000"/>
              </a:lnSpc>
            </a:pPr>
            <a:endParaRPr lang="en-US" altLang="en-US" sz="2585" dirty="0"/>
          </a:p>
          <a:p>
            <a:pPr>
              <a:lnSpc>
                <a:spcPct val="80000"/>
              </a:lnSpc>
            </a:pPr>
            <a:endParaRPr lang="en-GB" altLang="en-US" sz="2585" dirty="0"/>
          </a:p>
        </p:txBody>
      </p:sp>
    </p:spTree>
    <p:extLst>
      <p:ext uri="{BB962C8B-B14F-4D97-AF65-F5344CB8AC3E}">
        <p14:creationId xmlns:p14="http://schemas.microsoft.com/office/powerpoint/2010/main" val="2435858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15</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p:txBody>
          <a:bodyPr/>
          <a:lstStyle/>
          <a:p>
            <a:pPr algn="ctr" fontAlgn="auto">
              <a:spcAft>
                <a:spcPts val="0"/>
              </a:spcAft>
              <a:defRPr/>
            </a:pPr>
            <a:r>
              <a:rPr lang="en-GB" dirty="0">
                <a:solidFill>
                  <a:schemeClr val="tx2">
                    <a:satMod val="200000"/>
                  </a:schemeClr>
                </a:solidFill>
                <a:latin typeface="Calibri" pitchFamily="34" charset="0"/>
              </a:rPr>
              <a:t>Where do we get data?</a:t>
            </a: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611188" y="2060575"/>
            <a:ext cx="7772400" cy="3724275"/>
          </a:xfrm>
        </p:spPr>
        <p:txBody>
          <a:bodyPr/>
          <a:lstStyle/>
          <a:p>
            <a:pPr algn="just"/>
            <a:r>
              <a:rPr lang="en-GB" altLang="en-US" dirty="0">
                <a:latin typeface="Calibri" panose="020F0502020204030204" pitchFamily="34" charset="0"/>
              </a:rPr>
              <a:t>Primary sources: Go out and get the information yourself by asking people or observing.</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Secondary sources: Use data already collected by somebody else for another purpose</a:t>
            </a:r>
          </a:p>
        </p:txBody>
      </p:sp>
    </p:spTree>
    <p:extLst>
      <p:ext uri="{BB962C8B-B14F-4D97-AF65-F5344CB8AC3E}">
        <p14:creationId xmlns:p14="http://schemas.microsoft.com/office/powerpoint/2010/main" val="38930835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A16D84E6-1080-426A-8CAC-2E8C121B814E}"/>
              </a:ext>
            </a:extLst>
          </p:cNvPr>
          <p:cNvSpPr>
            <a:spLocks noGrp="1"/>
          </p:cNvSpPr>
          <p:nvPr>
            <p:ph idx="1"/>
          </p:nvPr>
        </p:nvSpPr>
        <p:spPr/>
        <p:txBody>
          <a:bodyPr/>
          <a:lstStyle/>
          <a:p>
            <a:pPr algn="just"/>
            <a:r>
              <a:rPr lang="en-GB" sz="2800" b="0" i="0" dirty="0">
                <a:solidFill>
                  <a:srgbClr val="000000"/>
                </a:solidFill>
                <a:effectLst/>
                <a:latin typeface="Perpetua" panose="02020502060401020303" pitchFamily="18" charset="0"/>
              </a:rPr>
              <a:t>Primary sources are not just documents and written records. </a:t>
            </a:r>
          </a:p>
          <a:p>
            <a:pPr algn="just"/>
            <a:r>
              <a:rPr lang="en-GB" sz="2800" b="0" i="0" dirty="0">
                <a:solidFill>
                  <a:srgbClr val="000000"/>
                </a:solidFill>
                <a:effectLst/>
                <a:latin typeface="Perpetua" panose="02020502060401020303" pitchFamily="18" charset="0"/>
              </a:rPr>
              <a:t>There are many different kinds of primary sources,</a:t>
            </a:r>
            <a:br>
              <a:rPr lang="en-GB" sz="2800" b="0" i="0" dirty="0">
                <a:solidFill>
                  <a:srgbClr val="000000"/>
                </a:solidFill>
                <a:effectLst/>
                <a:latin typeface="Perpetua" panose="02020502060401020303" pitchFamily="18" charset="0"/>
              </a:rPr>
            </a:br>
            <a:r>
              <a:rPr lang="en-GB" sz="2800" b="0" i="0" dirty="0">
                <a:solidFill>
                  <a:srgbClr val="000000"/>
                </a:solidFill>
                <a:effectLst/>
                <a:latin typeface="Perpetua" panose="02020502060401020303" pitchFamily="18" charset="0"/>
              </a:rPr>
              <a:t>including: first-person accounts, documents, physical artefacts scientific data that has been collected but not interpreted.</a:t>
            </a:r>
          </a:p>
        </p:txBody>
      </p:sp>
      <p:sp>
        <p:nvSpPr>
          <p:cNvPr id="2" name="Title 1">
            <a:extLst>
              <a:ext uri="{FF2B5EF4-FFF2-40B4-BE49-F238E27FC236}">
                <a16:creationId xmlns:a16="http://schemas.microsoft.com/office/drawing/2014/main" id="{1CCEB2FF-0156-4C80-8365-E8F2D75ADB0B}"/>
              </a:ext>
            </a:extLst>
          </p:cNvPr>
          <p:cNvSpPr>
            <a:spLocks noGrp="1"/>
          </p:cNvSpPr>
          <p:nvPr>
            <p:ph type="title"/>
          </p:nvPr>
        </p:nvSpPr>
        <p:spPr/>
        <p:txBody>
          <a:bodyPr/>
          <a:lstStyle/>
          <a:p>
            <a:r>
              <a:rPr lang="en-GB" dirty="0"/>
              <a:t>Examples of Primary Sources</a:t>
            </a:r>
          </a:p>
        </p:txBody>
      </p:sp>
      <p:sp>
        <p:nvSpPr>
          <p:cNvPr id="3" name="Slide Number Placeholder 2">
            <a:extLst>
              <a:ext uri="{FF2B5EF4-FFF2-40B4-BE49-F238E27FC236}">
                <a16:creationId xmlns:a16="http://schemas.microsoft.com/office/drawing/2014/main" id="{DBB1E10E-6ABE-4CA3-99EA-BC13D85DD2FD}"/>
              </a:ext>
            </a:extLst>
          </p:cNvPr>
          <p:cNvSpPr>
            <a:spLocks noGrp="1"/>
          </p:cNvSpPr>
          <p:nvPr>
            <p:ph type="sldNum" sz="quarter" idx="12"/>
          </p:nvPr>
        </p:nvSpPr>
        <p:spPr/>
        <p:txBody>
          <a:bodyPr/>
          <a:lstStyle/>
          <a:p>
            <a:fld id="{C9C16E22-1D5B-4835-B085-B12956A0FD91}" type="slidenum">
              <a:rPr lang="en-GB" altLang="en-US" smtClean="0"/>
              <a:pPr/>
              <a:t>16</a:t>
            </a:fld>
            <a:endParaRPr lang="en-GB" altLang="en-US"/>
          </a:p>
        </p:txBody>
      </p:sp>
    </p:spTree>
    <p:extLst>
      <p:ext uri="{BB962C8B-B14F-4D97-AF65-F5344CB8AC3E}">
        <p14:creationId xmlns:p14="http://schemas.microsoft.com/office/powerpoint/2010/main" val="13319730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571B988-964E-485B-8DE3-5B93770E22F2}"/>
              </a:ext>
            </a:extLst>
          </p:cNvPr>
          <p:cNvSpPr>
            <a:spLocks noGrp="1"/>
          </p:cNvSpPr>
          <p:nvPr>
            <p:ph idx="1"/>
          </p:nvPr>
        </p:nvSpPr>
        <p:spPr/>
        <p:txBody>
          <a:bodyPr>
            <a:normAutofit fontScale="85000" lnSpcReduction="20000"/>
          </a:bodyPr>
          <a:lstStyle/>
          <a:p>
            <a:pPr marL="109537" indent="0" algn="just">
              <a:buNone/>
            </a:pPr>
            <a:r>
              <a:rPr lang="en-GB" sz="2400" b="1" i="0" dirty="0">
                <a:solidFill>
                  <a:srgbClr val="000000"/>
                </a:solidFill>
                <a:effectLst/>
                <a:latin typeface="Perpetua" panose="02020502060401020303" pitchFamily="18" charset="0"/>
              </a:rPr>
              <a:t>Audio</a:t>
            </a:r>
            <a:r>
              <a:rPr lang="en-GB" sz="2400" b="0" i="0" dirty="0">
                <a:solidFill>
                  <a:srgbClr val="000000"/>
                </a:solidFill>
                <a:effectLst/>
                <a:latin typeface="Perpetua" panose="02020502060401020303" pitchFamily="18" charset="0"/>
              </a:rPr>
              <a:t>—oral histories or memoirs, interviews, music</a:t>
            </a:r>
          </a:p>
          <a:p>
            <a:pPr marL="109537" indent="0" algn="just">
              <a:buNone/>
            </a:pPr>
            <a:br>
              <a:rPr lang="en-GB" sz="2400" b="0" i="0" dirty="0">
                <a:solidFill>
                  <a:srgbClr val="000000"/>
                </a:solidFill>
                <a:effectLst/>
                <a:latin typeface="Perpetua" panose="02020502060401020303" pitchFamily="18" charset="0"/>
              </a:rPr>
            </a:br>
            <a:r>
              <a:rPr lang="en-GB" sz="2400" b="1" i="0" dirty="0">
                <a:solidFill>
                  <a:srgbClr val="000000"/>
                </a:solidFill>
                <a:effectLst/>
                <a:latin typeface="Perpetua" panose="02020502060401020303" pitchFamily="18" charset="0"/>
              </a:rPr>
              <a:t>Images</a:t>
            </a:r>
            <a:r>
              <a:rPr lang="en-GB" sz="2400" b="0" i="0" dirty="0">
                <a:solidFill>
                  <a:srgbClr val="000000"/>
                </a:solidFill>
                <a:effectLst/>
                <a:latin typeface="Perpetua" panose="02020502060401020303" pitchFamily="18" charset="0"/>
              </a:rPr>
              <a:t>—photographs, videos, film, fine art</a:t>
            </a:r>
          </a:p>
          <a:p>
            <a:pPr marL="109537" indent="0" algn="just">
              <a:buNone/>
            </a:pPr>
            <a:br>
              <a:rPr lang="en-GB" sz="2400" b="0" i="0" dirty="0">
                <a:solidFill>
                  <a:srgbClr val="000000"/>
                </a:solidFill>
                <a:effectLst/>
                <a:latin typeface="Perpetua" panose="02020502060401020303" pitchFamily="18" charset="0"/>
              </a:rPr>
            </a:br>
            <a:r>
              <a:rPr lang="en-GB" sz="2400" b="1" i="0" dirty="0">
                <a:solidFill>
                  <a:srgbClr val="000000"/>
                </a:solidFill>
                <a:effectLst/>
                <a:latin typeface="Perpetua" panose="02020502060401020303" pitchFamily="18" charset="0"/>
              </a:rPr>
              <a:t>Objects</a:t>
            </a:r>
            <a:r>
              <a:rPr lang="en-GB" sz="2400" b="0" i="0" dirty="0">
                <a:solidFill>
                  <a:srgbClr val="000000"/>
                </a:solidFill>
                <a:effectLst/>
                <a:latin typeface="Perpetua" panose="02020502060401020303" pitchFamily="18" charset="0"/>
              </a:rPr>
              <a:t>—clothing (fashion or uniforms), tools, pottery, gravestones, inventions, weapons, memorabilia</a:t>
            </a:r>
          </a:p>
          <a:p>
            <a:pPr marL="109537" indent="0" algn="just">
              <a:buNone/>
            </a:pPr>
            <a:br>
              <a:rPr lang="en-GB" sz="2400" b="0" i="0" dirty="0">
                <a:solidFill>
                  <a:srgbClr val="000000"/>
                </a:solidFill>
                <a:effectLst/>
                <a:latin typeface="Perpetua" panose="02020502060401020303" pitchFamily="18" charset="0"/>
              </a:rPr>
            </a:br>
            <a:r>
              <a:rPr lang="en-GB" sz="2400" b="1" i="0" dirty="0">
                <a:solidFill>
                  <a:srgbClr val="000000"/>
                </a:solidFill>
                <a:effectLst/>
                <a:latin typeface="Perpetua" panose="02020502060401020303" pitchFamily="18" charset="0"/>
              </a:rPr>
              <a:t>Statistics </a:t>
            </a:r>
            <a:r>
              <a:rPr lang="en-GB" sz="2400" b="0" i="0" dirty="0">
                <a:solidFill>
                  <a:srgbClr val="000000"/>
                </a:solidFill>
                <a:effectLst/>
                <a:latin typeface="Perpetua" panose="02020502060401020303" pitchFamily="18" charset="0"/>
              </a:rPr>
              <a:t>— census data, population statistics, weather records</a:t>
            </a:r>
          </a:p>
          <a:p>
            <a:pPr marL="109537" indent="0" algn="just">
              <a:buNone/>
            </a:pPr>
            <a:br>
              <a:rPr lang="en-GB" sz="2400" b="0" i="0" dirty="0">
                <a:solidFill>
                  <a:srgbClr val="000000"/>
                </a:solidFill>
                <a:effectLst/>
                <a:latin typeface="Perpetua" panose="02020502060401020303" pitchFamily="18" charset="0"/>
              </a:rPr>
            </a:br>
            <a:r>
              <a:rPr lang="en-GB" sz="2400" b="1" i="0" dirty="0">
                <a:solidFill>
                  <a:srgbClr val="000000"/>
                </a:solidFill>
                <a:effectLst/>
                <a:latin typeface="Perpetua" panose="02020502060401020303" pitchFamily="18" charset="0"/>
              </a:rPr>
              <a:t>Text</a:t>
            </a:r>
            <a:r>
              <a:rPr lang="en-GB" sz="2400" b="0" i="0" dirty="0">
                <a:solidFill>
                  <a:srgbClr val="000000"/>
                </a:solidFill>
                <a:effectLst/>
                <a:latin typeface="Perpetua" panose="02020502060401020303" pitchFamily="18" charset="0"/>
              </a:rPr>
              <a:t>—letters, diaries, original documents, legal agreements, treaties, maps, laws, advertisements, recipes,</a:t>
            </a:r>
          </a:p>
          <a:p>
            <a:pPr marL="109537" indent="0">
              <a:buNone/>
            </a:pPr>
            <a:br>
              <a:rPr lang="en-GB" sz="2400" b="0" i="0" dirty="0">
                <a:solidFill>
                  <a:srgbClr val="000000"/>
                </a:solidFill>
                <a:effectLst/>
                <a:latin typeface="Perpetua" panose="02020502060401020303" pitchFamily="18" charset="0"/>
              </a:rPr>
            </a:br>
            <a:endParaRPr lang="en-GB" dirty="0"/>
          </a:p>
          <a:p>
            <a:endParaRPr lang="en-GB" dirty="0"/>
          </a:p>
        </p:txBody>
      </p:sp>
      <p:sp>
        <p:nvSpPr>
          <p:cNvPr id="3" name="Title 2">
            <a:extLst>
              <a:ext uri="{FF2B5EF4-FFF2-40B4-BE49-F238E27FC236}">
                <a16:creationId xmlns:a16="http://schemas.microsoft.com/office/drawing/2014/main" id="{3A033FE1-FFA3-4968-88C0-A8FC3382B688}"/>
              </a:ext>
            </a:extLst>
          </p:cNvPr>
          <p:cNvSpPr>
            <a:spLocks noGrp="1"/>
          </p:cNvSpPr>
          <p:nvPr>
            <p:ph type="title"/>
          </p:nvPr>
        </p:nvSpPr>
        <p:spPr/>
        <p:txBody>
          <a:bodyPr/>
          <a:lstStyle/>
          <a:p>
            <a:r>
              <a:rPr lang="en-GB" dirty="0"/>
              <a:t>Formats of Primary Sources</a:t>
            </a:r>
          </a:p>
        </p:txBody>
      </p:sp>
      <p:sp>
        <p:nvSpPr>
          <p:cNvPr id="4" name="Slide Number Placeholder 3">
            <a:extLst>
              <a:ext uri="{FF2B5EF4-FFF2-40B4-BE49-F238E27FC236}">
                <a16:creationId xmlns:a16="http://schemas.microsoft.com/office/drawing/2014/main" id="{F8B77988-AAB8-4A64-9353-93C970085373}"/>
              </a:ext>
            </a:extLst>
          </p:cNvPr>
          <p:cNvSpPr>
            <a:spLocks noGrp="1"/>
          </p:cNvSpPr>
          <p:nvPr>
            <p:ph type="sldNum" sz="quarter" idx="12"/>
          </p:nvPr>
        </p:nvSpPr>
        <p:spPr/>
        <p:txBody>
          <a:bodyPr/>
          <a:lstStyle/>
          <a:p>
            <a:fld id="{9CC9A515-2E1A-4671-ACB4-0C5C2D045B18}" type="slidenum">
              <a:rPr lang="en-GB" altLang="en-US" smtClean="0"/>
              <a:pPr/>
              <a:t>17</a:t>
            </a:fld>
            <a:endParaRPr lang="en-GB" altLang="en-US"/>
          </a:p>
        </p:txBody>
      </p:sp>
    </p:spTree>
    <p:extLst>
      <p:ext uri="{BB962C8B-B14F-4D97-AF65-F5344CB8AC3E}">
        <p14:creationId xmlns:p14="http://schemas.microsoft.com/office/powerpoint/2010/main" val="12709224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3">
            <a:extLst>
              <a:ext uri="{FF2B5EF4-FFF2-40B4-BE49-F238E27FC236}">
                <a16:creationId xmlns:a16="http://schemas.microsoft.com/office/drawing/2014/main" id="{BEED2C11-CD7A-4726-A8F4-214161ADBA4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DC840C15-E702-4DA4-B3D2-4C2EC23C0D66}" type="slidenum">
              <a:rPr lang="en-GB" altLang="en-US"/>
              <a:pPr eaLnBrk="1" hangingPunct="1"/>
              <a:t>18</a:t>
            </a:fld>
            <a:endParaRPr lang="en-GB" altLang="en-US"/>
          </a:p>
        </p:txBody>
      </p:sp>
      <p:sp>
        <p:nvSpPr>
          <p:cNvPr id="7171" name="Title 1">
            <a:extLst>
              <a:ext uri="{FF2B5EF4-FFF2-40B4-BE49-F238E27FC236}">
                <a16:creationId xmlns:a16="http://schemas.microsoft.com/office/drawing/2014/main" id="{ED6349BE-32B2-4725-9C9A-DDD3956E6B0C}"/>
              </a:ext>
            </a:extLst>
          </p:cNvPr>
          <p:cNvSpPr>
            <a:spLocks noGrp="1"/>
          </p:cNvSpPr>
          <p:nvPr>
            <p:ph type="title"/>
          </p:nvPr>
        </p:nvSpPr>
        <p:spPr/>
        <p:txBody>
          <a:bodyPr/>
          <a:lstStyle/>
          <a:p>
            <a:pPr algn="ctr" fontAlgn="auto">
              <a:spcAft>
                <a:spcPts val="0"/>
              </a:spcAft>
              <a:defRPr/>
            </a:pPr>
            <a:r>
              <a:rPr lang="en-GB" dirty="0">
                <a:solidFill>
                  <a:schemeClr val="tx2">
                    <a:satMod val="200000"/>
                  </a:schemeClr>
                </a:solidFill>
                <a:latin typeface="Calibri" pitchFamily="34" charset="0"/>
              </a:rPr>
              <a:t>Using primary sources</a:t>
            </a:r>
          </a:p>
        </p:txBody>
      </p:sp>
      <p:sp>
        <p:nvSpPr>
          <p:cNvPr id="14340" name="Content Placeholder 2">
            <a:extLst>
              <a:ext uri="{FF2B5EF4-FFF2-40B4-BE49-F238E27FC236}">
                <a16:creationId xmlns:a16="http://schemas.microsoft.com/office/drawing/2014/main" id="{E282EC8F-70FB-4EFC-9B05-23C607C5C920}"/>
              </a:ext>
            </a:extLst>
          </p:cNvPr>
          <p:cNvSpPr>
            <a:spLocks noGrp="1"/>
          </p:cNvSpPr>
          <p:nvPr>
            <p:ph idx="4294967295"/>
          </p:nvPr>
        </p:nvSpPr>
        <p:spPr>
          <a:xfrm>
            <a:off x="755650" y="1916113"/>
            <a:ext cx="7772400" cy="3724275"/>
          </a:xfrm>
        </p:spPr>
        <p:txBody>
          <a:bodyPr>
            <a:normAutofit lnSpcReduction="10000"/>
          </a:bodyPr>
          <a:lstStyle/>
          <a:p>
            <a:pPr algn="just">
              <a:lnSpc>
                <a:spcPct val="90000"/>
              </a:lnSpc>
            </a:pPr>
            <a:r>
              <a:rPr lang="en-GB" altLang="en-US" sz="2800" dirty="0">
                <a:latin typeface="Calibri" panose="020F0502020204030204" pitchFamily="34" charset="0"/>
              </a:rPr>
              <a:t>Advantages</a:t>
            </a:r>
          </a:p>
          <a:p>
            <a:pPr lvl="1" algn="just">
              <a:lnSpc>
                <a:spcPct val="90000"/>
              </a:lnSpc>
            </a:pPr>
            <a:r>
              <a:rPr lang="en-GB" altLang="en-US" sz="2400" dirty="0">
                <a:latin typeface="Calibri" panose="020F0502020204030204" pitchFamily="34" charset="0"/>
              </a:rPr>
              <a:t>You control the design and the questions, so you get exactly the information you want</a:t>
            </a:r>
          </a:p>
          <a:p>
            <a:pPr lvl="1" algn="just">
              <a:lnSpc>
                <a:spcPct val="90000"/>
              </a:lnSpc>
            </a:pPr>
            <a:r>
              <a:rPr lang="en-GB" altLang="en-US" sz="2400" dirty="0">
                <a:latin typeface="Calibri" panose="020F0502020204030204" pitchFamily="34" charset="0"/>
              </a:rPr>
              <a:t>Sometimes the information you need cannot be obtained in any other way</a:t>
            </a:r>
          </a:p>
          <a:p>
            <a:pPr marL="392113" lvl="1" indent="0" algn="just">
              <a:lnSpc>
                <a:spcPct val="90000"/>
              </a:lnSpc>
              <a:buNone/>
            </a:pPr>
            <a:endParaRPr lang="en-GB" altLang="en-US" sz="2400" dirty="0">
              <a:latin typeface="Calibri" panose="020F0502020204030204" pitchFamily="34" charset="0"/>
            </a:endParaRPr>
          </a:p>
          <a:p>
            <a:pPr algn="just">
              <a:lnSpc>
                <a:spcPct val="90000"/>
              </a:lnSpc>
            </a:pPr>
            <a:r>
              <a:rPr lang="en-GB" altLang="en-US" sz="2800" dirty="0">
                <a:latin typeface="Calibri" panose="020F0502020204030204" pitchFamily="34" charset="0"/>
              </a:rPr>
              <a:t>Disadvantages</a:t>
            </a:r>
          </a:p>
          <a:p>
            <a:pPr lvl="1" algn="just">
              <a:lnSpc>
                <a:spcPct val="90000"/>
              </a:lnSpc>
            </a:pPr>
            <a:r>
              <a:rPr lang="en-GB" altLang="en-US" sz="2400" dirty="0">
                <a:latin typeface="Calibri" panose="020F0502020204030204" pitchFamily="34" charset="0"/>
              </a:rPr>
              <a:t>It is time consuming and can be expensive</a:t>
            </a:r>
          </a:p>
          <a:p>
            <a:pPr lvl="1" algn="just">
              <a:lnSpc>
                <a:spcPct val="90000"/>
              </a:lnSpc>
            </a:pPr>
            <a:r>
              <a:rPr lang="en-GB" altLang="en-US" sz="2400" dirty="0">
                <a:latin typeface="Calibri" panose="020F0502020204030204" pitchFamily="34" charset="0"/>
              </a:rPr>
              <a:t>If the data are available elsewhere, primary data collection is a poor use of resources</a:t>
            </a:r>
          </a:p>
        </p:txBody>
      </p:sp>
    </p:spTree>
    <p:extLst>
      <p:ext uri="{BB962C8B-B14F-4D97-AF65-F5344CB8AC3E}">
        <p14:creationId xmlns:p14="http://schemas.microsoft.com/office/powerpoint/2010/main" val="29219537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3">
            <a:extLst>
              <a:ext uri="{FF2B5EF4-FFF2-40B4-BE49-F238E27FC236}">
                <a16:creationId xmlns:a16="http://schemas.microsoft.com/office/drawing/2014/main" id="{382E9030-1B83-45CD-A1D9-9DFCABCDA8D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01C20443-9930-4C27-9A0C-2E46CB6F5A4B}" type="slidenum">
              <a:rPr lang="en-GB" altLang="en-US"/>
              <a:pPr eaLnBrk="1" hangingPunct="1"/>
              <a:t>19</a:t>
            </a:fld>
            <a:endParaRPr lang="en-GB" altLang="en-US"/>
          </a:p>
        </p:txBody>
      </p:sp>
      <p:sp>
        <p:nvSpPr>
          <p:cNvPr id="8195" name="Title 1">
            <a:extLst>
              <a:ext uri="{FF2B5EF4-FFF2-40B4-BE49-F238E27FC236}">
                <a16:creationId xmlns:a16="http://schemas.microsoft.com/office/drawing/2014/main" id="{C8D9BF86-B8C7-4816-AC15-D774738B30DE}"/>
              </a:ext>
            </a:extLst>
          </p:cNvPr>
          <p:cNvSpPr>
            <a:spLocks noGrp="1"/>
          </p:cNvSpPr>
          <p:nvPr>
            <p:ph type="title"/>
          </p:nvPr>
        </p:nvSpPr>
        <p:spPr/>
        <p:txBody>
          <a:bodyPr/>
          <a:lstStyle/>
          <a:p>
            <a:pPr algn="ctr" fontAlgn="auto">
              <a:spcAft>
                <a:spcPts val="0"/>
              </a:spcAft>
              <a:defRPr/>
            </a:pPr>
            <a:r>
              <a:rPr lang="en-GB" dirty="0">
                <a:solidFill>
                  <a:schemeClr val="tx2">
                    <a:satMod val="200000"/>
                  </a:schemeClr>
                </a:solidFill>
                <a:latin typeface="Calibri" pitchFamily="34" charset="0"/>
              </a:rPr>
              <a:t>Using secondary sources</a:t>
            </a:r>
          </a:p>
        </p:txBody>
      </p:sp>
      <p:sp>
        <p:nvSpPr>
          <p:cNvPr id="15364" name="Content Placeholder 2">
            <a:extLst>
              <a:ext uri="{FF2B5EF4-FFF2-40B4-BE49-F238E27FC236}">
                <a16:creationId xmlns:a16="http://schemas.microsoft.com/office/drawing/2014/main" id="{34D3133A-C4DF-4FDA-92BA-87CE90D77CA1}"/>
              </a:ext>
            </a:extLst>
          </p:cNvPr>
          <p:cNvSpPr>
            <a:spLocks noGrp="1"/>
          </p:cNvSpPr>
          <p:nvPr>
            <p:ph idx="4294967295"/>
          </p:nvPr>
        </p:nvSpPr>
        <p:spPr>
          <a:xfrm>
            <a:off x="827088" y="1700213"/>
            <a:ext cx="7772400" cy="3724275"/>
          </a:xfrm>
        </p:spPr>
        <p:txBody>
          <a:bodyPr>
            <a:normAutofit lnSpcReduction="10000"/>
          </a:bodyPr>
          <a:lstStyle/>
          <a:p>
            <a:pPr algn="just">
              <a:lnSpc>
                <a:spcPct val="90000"/>
              </a:lnSpc>
            </a:pPr>
            <a:r>
              <a:rPr lang="en-GB" altLang="en-US" sz="2800" dirty="0">
                <a:latin typeface="Calibri" panose="020F0502020204030204" pitchFamily="34" charset="0"/>
              </a:rPr>
              <a:t>Advantages</a:t>
            </a:r>
          </a:p>
          <a:p>
            <a:pPr lvl="1" algn="just">
              <a:lnSpc>
                <a:spcPct val="90000"/>
              </a:lnSpc>
            </a:pPr>
            <a:r>
              <a:rPr lang="en-GB" altLang="en-US" sz="2400" dirty="0">
                <a:latin typeface="Calibri" panose="020F0502020204030204" pitchFamily="34" charset="0"/>
              </a:rPr>
              <a:t>Can be a better use of resources</a:t>
            </a:r>
          </a:p>
          <a:p>
            <a:pPr lvl="1" algn="just">
              <a:lnSpc>
                <a:spcPct val="90000"/>
              </a:lnSpc>
            </a:pPr>
            <a:r>
              <a:rPr lang="en-GB" altLang="en-US" sz="2400" dirty="0">
                <a:latin typeface="Calibri" panose="020F0502020204030204" pitchFamily="34" charset="0"/>
              </a:rPr>
              <a:t>Many datasets come from large, well-designed surveys that an individual or small company could not have done independently</a:t>
            </a:r>
          </a:p>
          <a:p>
            <a:pPr lvl="1" algn="just">
              <a:lnSpc>
                <a:spcPct val="90000"/>
              </a:lnSpc>
            </a:pPr>
            <a:endParaRPr lang="en-GB" altLang="en-US" sz="2400" dirty="0">
              <a:latin typeface="Calibri" panose="020F0502020204030204" pitchFamily="34" charset="0"/>
            </a:endParaRPr>
          </a:p>
          <a:p>
            <a:pPr algn="just">
              <a:lnSpc>
                <a:spcPct val="90000"/>
              </a:lnSpc>
            </a:pPr>
            <a:r>
              <a:rPr lang="en-GB" altLang="en-US" sz="2800" dirty="0">
                <a:latin typeface="Calibri" panose="020F0502020204030204" pitchFamily="34" charset="0"/>
              </a:rPr>
              <a:t>Disadvantages</a:t>
            </a:r>
          </a:p>
          <a:p>
            <a:pPr lvl="1" algn="just">
              <a:lnSpc>
                <a:spcPct val="90000"/>
              </a:lnSpc>
            </a:pPr>
            <a:r>
              <a:rPr lang="en-GB" altLang="en-US" sz="2400" dirty="0">
                <a:latin typeface="Calibri" panose="020F0502020204030204" pitchFamily="34" charset="0"/>
              </a:rPr>
              <a:t>Can be difficult to find appropriate data</a:t>
            </a:r>
          </a:p>
          <a:p>
            <a:pPr lvl="1" algn="just">
              <a:lnSpc>
                <a:spcPct val="90000"/>
              </a:lnSpc>
            </a:pPr>
            <a:r>
              <a:rPr lang="en-GB" altLang="en-US" sz="2400" dirty="0">
                <a:latin typeface="Calibri" panose="020F0502020204030204" pitchFamily="34" charset="0"/>
              </a:rPr>
              <a:t>May not have exactly what you want</a:t>
            </a:r>
          </a:p>
          <a:p>
            <a:pPr lvl="1" algn="just">
              <a:lnSpc>
                <a:spcPct val="90000"/>
              </a:lnSpc>
            </a:pPr>
            <a:r>
              <a:rPr lang="en-GB" altLang="en-US" sz="2400" dirty="0">
                <a:latin typeface="Calibri" panose="020F0502020204030204" pitchFamily="34" charset="0"/>
              </a:rPr>
              <a:t>You may have to pay for access</a:t>
            </a:r>
          </a:p>
          <a:p>
            <a:pPr lvl="1">
              <a:lnSpc>
                <a:spcPct val="90000"/>
              </a:lnSpc>
            </a:pPr>
            <a:endParaRPr lang="en-GB" altLang="en-US" sz="2400" dirty="0"/>
          </a:p>
        </p:txBody>
      </p:sp>
    </p:spTree>
    <p:extLst>
      <p:ext uri="{BB962C8B-B14F-4D97-AF65-F5344CB8AC3E}">
        <p14:creationId xmlns:p14="http://schemas.microsoft.com/office/powerpoint/2010/main" val="4623387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13">
            <a:extLst>
              <a:ext uri="{FF2B5EF4-FFF2-40B4-BE49-F238E27FC236}">
                <a16:creationId xmlns:a16="http://schemas.microsoft.com/office/drawing/2014/main" id="{29A4224E-A59B-4472-9AF7-C35FE6C583B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B4EFE91D-F3D5-4003-AC87-114C55C0212F}" type="slidenum">
              <a:rPr lang="en-GB" altLang="en-US">
                <a:latin typeface="Calibri" panose="020F0502020204030204" pitchFamily="34" charset="0"/>
              </a:rPr>
              <a:pPr eaLnBrk="1" hangingPunct="1"/>
              <a:t>20</a:t>
            </a:fld>
            <a:endParaRPr lang="en-GB" altLang="en-US">
              <a:latin typeface="Calibri" panose="020F0502020204030204" pitchFamily="34" charset="0"/>
            </a:endParaRPr>
          </a:p>
        </p:txBody>
      </p:sp>
      <p:sp>
        <p:nvSpPr>
          <p:cNvPr id="9219" name="Title 1">
            <a:extLst>
              <a:ext uri="{FF2B5EF4-FFF2-40B4-BE49-F238E27FC236}">
                <a16:creationId xmlns:a16="http://schemas.microsoft.com/office/drawing/2014/main" id="{78CFC0F7-512A-4C35-B4CD-A7D6FB0A6B0D}"/>
              </a:ext>
            </a:extLst>
          </p:cNvPr>
          <p:cNvSpPr>
            <a:spLocks noGrp="1"/>
          </p:cNvSpPr>
          <p:nvPr>
            <p:ph type="title"/>
          </p:nvPr>
        </p:nvSpPr>
        <p:spPr/>
        <p:txBody>
          <a:bodyPr>
            <a:noAutofit/>
          </a:bodyPr>
          <a:lstStyle/>
          <a:p>
            <a:pPr algn="ctr" fontAlgn="auto">
              <a:spcAft>
                <a:spcPts val="0"/>
              </a:spcAft>
              <a:defRPr/>
            </a:pPr>
            <a:r>
              <a:rPr lang="en-GB" sz="4000" dirty="0">
                <a:latin typeface="Calibri" pitchFamily="34" charset="0"/>
              </a:rPr>
              <a:t>Some sources of secondary data </a:t>
            </a:r>
            <a:br>
              <a:rPr lang="en-GB" sz="4000" dirty="0">
                <a:latin typeface="Calibri" pitchFamily="34" charset="0"/>
              </a:rPr>
            </a:br>
            <a:r>
              <a:rPr lang="en-GB" sz="4000" dirty="0">
                <a:latin typeface="Calibri" pitchFamily="34" charset="0"/>
              </a:rPr>
              <a:t>for business</a:t>
            </a:r>
          </a:p>
        </p:txBody>
      </p:sp>
      <p:sp>
        <p:nvSpPr>
          <p:cNvPr id="16388" name="Content Placeholder 2">
            <a:extLst>
              <a:ext uri="{FF2B5EF4-FFF2-40B4-BE49-F238E27FC236}">
                <a16:creationId xmlns:a16="http://schemas.microsoft.com/office/drawing/2014/main" id="{F94CE861-A9F3-4360-BD0F-4DBD64ABFB4E}"/>
              </a:ext>
            </a:extLst>
          </p:cNvPr>
          <p:cNvSpPr>
            <a:spLocks noGrp="1"/>
          </p:cNvSpPr>
          <p:nvPr>
            <p:ph idx="4294967295"/>
          </p:nvPr>
        </p:nvSpPr>
        <p:spPr>
          <a:xfrm>
            <a:off x="755650" y="1700213"/>
            <a:ext cx="7772400" cy="4608512"/>
          </a:xfrm>
        </p:spPr>
        <p:txBody>
          <a:bodyPr/>
          <a:lstStyle/>
          <a:p>
            <a:pPr algn="just"/>
            <a:r>
              <a:rPr lang="en-GB" altLang="en-US" sz="2400" b="1" dirty="0">
                <a:latin typeface="Calibri" panose="020F0502020204030204" pitchFamily="34" charset="0"/>
              </a:rPr>
              <a:t>Mintel</a:t>
            </a:r>
            <a:r>
              <a:rPr lang="en-GB" altLang="en-US" sz="2400" dirty="0">
                <a:latin typeface="Calibri" panose="020F0502020204030204" pitchFamily="34" charset="0"/>
              </a:rPr>
              <a:t> –market information and analysis</a:t>
            </a:r>
          </a:p>
          <a:p>
            <a:pPr algn="just"/>
            <a:r>
              <a:rPr lang="en-GB" altLang="en-US" sz="2400" b="1" dirty="0">
                <a:latin typeface="Calibri" panose="020F0502020204030204" pitchFamily="34" charset="0"/>
              </a:rPr>
              <a:t>FAME</a:t>
            </a:r>
            <a:r>
              <a:rPr lang="en-GB" altLang="en-US" sz="2400" dirty="0">
                <a:latin typeface="Calibri" panose="020F0502020204030204" pitchFamily="34" charset="0"/>
              </a:rPr>
              <a:t> – information for 3.4 million companies in the UK and Ireland</a:t>
            </a:r>
          </a:p>
          <a:p>
            <a:pPr algn="just"/>
            <a:r>
              <a:rPr lang="en-GB" altLang="en-US" sz="2400" b="1" dirty="0">
                <a:latin typeface="Calibri" panose="020F0502020204030204" pitchFamily="34" charset="0"/>
              </a:rPr>
              <a:t>National Statistics </a:t>
            </a:r>
            <a:r>
              <a:rPr lang="en-GB" altLang="en-US" sz="2400" dirty="0">
                <a:latin typeface="Calibri" panose="020F0502020204030204" pitchFamily="34" charset="0"/>
              </a:rPr>
              <a:t>– official source of UK population and economic statistics</a:t>
            </a:r>
          </a:p>
          <a:p>
            <a:pPr algn="just"/>
            <a:r>
              <a:rPr lang="en-GB" altLang="en-US" sz="2400" b="1" dirty="0">
                <a:latin typeface="Calibri" panose="020F0502020204030204" pitchFamily="34" charset="0"/>
              </a:rPr>
              <a:t>Ipsos MORI </a:t>
            </a:r>
            <a:r>
              <a:rPr lang="en-GB" altLang="en-US" sz="2400" dirty="0">
                <a:latin typeface="Calibri" panose="020F0502020204030204" pitchFamily="34" charset="0"/>
              </a:rPr>
              <a:t>– specialises in researching advertising, loyalty, marketing, media and public affairs</a:t>
            </a:r>
          </a:p>
          <a:p>
            <a:pPr algn="just"/>
            <a:r>
              <a:rPr lang="en-GB" altLang="en-US" sz="2400" b="1" dirty="0">
                <a:latin typeface="Calibri" panose="020F0502020204030204" pitchFamily="34" charset="0"/>
              </a:rPr>
              <a:t>ISER</a:t>
            </a:r>
            <a:r>
              <a:rPr lang="en-GB" altLang="en-US" sz="2400" dirty="0">
                <a:latin typeface="Calibri" panose="020F0502020204030204" pitchFamily="34" charset="0"/>
              </a:rPr>
              <a:t> – longitudinal data (over time) on life events, employment conditions, behaviour and values</a:t>
            </a:r>
          </a:p>
        </p:txBody>
      </p:sp>
    </p:spTree>
    <p:extLst>
      <p:ext uri="{BB962C8B-B14F-4D97-AF65-F5344CB8AC3E}">
        <p14:creationId xmlns:p14="http://schemas.microsoft.com/office/powerpoint/2010/main" val="41740328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3">
            <a:extLst>
              <a:ext uri="{FF2B5EF4-FFF2-40B4-BE49-F238E27FC236}">
                <a16:creationId xmlns:a16="http://schemas.microsoft.com/office/drawing/2014/main" id="{83CCAB93-8ACD-F847-876B-4308802D707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BC734A5-C06A-9743-BEA2-5B00ADF0D133}" type="slidenum">
              <a:rPr lang="en-GB" altLang="en-US"/>
              <a:pPr/>
              <a:t>21</a:t>
            </a:fld>
            <a:endParaRPr lang="en-GB" altLang="en-US"/>
          </a:p>
        </p:txBody>
      </p:sp>
      <p:sp>
        <p:nvSpPr>
          <p:cNvPr id="27651" name="Rectangle 2">
            <a:extLst>
              <a:ext uri="{FF2B5EF4-FFF2-40B4-BE49-F238E27FC236}">
                <a16:creationId xmlns:a16="http://schemas.microsoft.com/office/drawing/2014/main" id="{F1AF84F8-4C99-494F-85C3-C32F14EF5258}"/>
              </a:ext>
            </a:extLst>
          </p:cNvPr>
          <p:cNvSpPr>
            <a:spLocks noGrp="1" noChangeArrowheads="1"/>
          </p:cNvSpPr>
          <p:nvPr>
            <p:ph type="title"/>
          </p:nvPr>
        </p:nvSpPr>
        <p:spPr/>
        <p:txBody>
          <a:bodyPr/>
          <a:lstStyle/>
          <a:p>
            <a:pPr>
              <a:defRPr/>
            </a:pPr>
            <a:r>
              <a:rPr lang="en-GB" dirty="0"/>
              <a:t>How do we organise data?</a:t>
            </a:r>
          </a:p>
        </p:txBody>
      </p:sp>
      <p:sp>
        <p:nvSpPr>
          <p:cNvPr id="30724" name="Rectangle 3">
            <a:extLst>
              <a:ext uri="{FF2B5EF4-FFF2-40B4-BE49-F238E27FC236}">
                <a16:creationId xmlns:a16="http://schemas.microsoft.com/office/drawing/2014/main" id="{8227B278-DFED-AB43-8DA1-CBAF9BF5909D}"/>
              </a:ext>
            </a:extLst>
          </p:cNvPr>
          <p:cNvSpPr>
            <a:spLocks noGrp="1"/>
          </p:cNvSpPr>
          <p:nvPr>
            <p:ph type="body" idx="4294967295"/>
          </p:nvPr>
        </p:nvSpPr>
        <p:spPr>
          <a:xfrm>
            <a:off x="486668" y="1700808"/>
            <a:ext cx="8229600" cy="3855426"/>
          </a:xfrm>
        </p:spPr>
        <p:txBody>
          <a:bodyPr>
            <a:normAutofit fontScale="92500" lnSpcReduction="20000"/>
          </a:bodyPr>
          <a:lstStyle/>
          <a:p>
            <a:pPr algn="just" eaLnBrk="1" hangingPunct="1">
              <a:lnSpc>
                <a:spcPct val="80000"/>
              </a:lnSpc>
            </a:pPr>
            <a:r>
              <a:rPr lang="en-GB" altLang="en-US" sz="2585" dirty="0"/>
              <a:t>We gather data by asking questions and the answer to each of our questions is a </a:t>
            </a:r>
            <a:r>
              <a:rPr lang="en-GB" altLang="en-US" sz="2585" b="1" dirty="0"/>
              <a:t>variable.</a:t>
            </a:r>
          </a:p>
          <a:p>
            <a:pPr algn="just" eaLnBrk="1" hangingPunct="1">
              <a:lnSpc>
                <a:spcPct val="80000"/>
              </a:lnSpc>
            </a:pPr>
            <a:endParaRPr lang="en-GB" altLang="en-US" sz="2585" dirty="0"/>
          </a:p>
          <a:p>
            <a:pPr algn="just" eaLnBrk="1" hangingPunct="1">
              <a:lnSpc>
                <a:spcPct val="80000"/>
              </a:lnSpc>
            </a:pPr>
            <a:r>
              <a:rPr lang="en-GB" altLang="en-US" sz="2585" dirty="0"/>
              <a:t>Every time we ask a full set of questions, this is called a </a:t>
            </a:r>
            <a:r>
              <a:rPr lang="en-GB" altLang="en-US" sz="2585" b="1" dirty="0"/>
              <a:t>unit </a:t>
            </a:r>
            <a:r>
              <a:rPr lang="en-GB" altLang="en-US" sz="2585" dirty="0"/>
              <a:t>or a </a:t>
            </a:r>
            <a:r>
              <a:rPr lang="en-GB" altLang="en-US" sz="2585" b="1" dirty="0"/>
              <a:t>case.</a:t>
            </a:r>
          </a:p>
          <a:p>
            <a:pPr algn="just" eaLnBrk="1" hangingPunct="1">
              <a:lnSpc>
                <a:spcPct val="80000"/>
              </a:lnSpc>
            </a:pPr>
            <a:endParaRPr lang="en-GB" altLang="en-US" sz="2585" b="1" dirty="0"/>
          </a:p>
          <a:p>
            <a:pPr algn="just" eaLnBrk="1" hangingPunct="1">
              <a:lnSpc>
                <a:spcPct val="80000"/>
              </a:lnSpc>
            </a:pPr>
            <a:r>
              <a:rPr lang="en-GB" altLang="en-US" sz="2585" dirty="0"/>
              <a:t>A useful way to organise data is in a table, or a spreadsheet, with columns representing variables and rows representing cases.</a:t>
            </a:r>
          </a:p>
          <a:p>
            <a:pPr algn="just" eaLnBrk="1" hangingPunct="1">
              <a:lnSpc>
                <a:spcPct val="80000"/>
              </a:lnSpc>
            </a:pPr>
            <a:endParaRPr lang="en-GB" altLang="en-US" sz="2585" dirty="0"/>
          </a:p>
          <a:p>
            <a:pPr algn="just" eaLnBrk="1" hangingPunct="1">
              <a:lnSpc>
                <a:spcPct val="80000"/>
              </a:lnSpc>
            </a:pPr>
            <a:r>
              <a:rPr lang="en-GB" altLang="en-US" sz="2585" dirty="0"/>
              <a:t>Later in the course we will discuss how to summarise the data collected for a given variable and how to identify relationships between variables.</a:t>
            </a:r>
            <a:endParaRPr lang="en-US" altLang="en-US" sz="2585" dirty="0"/>
          </a:p>
          <a:p>
            <a:pPr eaLnBrk="1" hangingPunct="1">
              <a:lnSpc>
                <a:spcPct val="80000"/>
              </a:lnSpc>
            </a:pPr>
            <a:endParaRPr lang="en-GB" altLang="en-US" sz="2585" dirty="0"/>
          </a:p>
        </p:txBody>
      </p:sp>
    </p:spTree>
    <p:extLst>
      <p:ext uri="{BB962C8B-B14F-4D97-AF65-F5344CB8AC3E}">
        <p14:creationId xmlns:p14="http://schemas.microsoft.com/office/powerpoint/2010/main" val="17707612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3">
            <a:extLst>
              <a:ext uri="{FF2B5EF4-FFF2-40B4-BE49-F238E27FC236}">
                <a16:creationId xmlns:a16="http://schemas.microsoft.com/office/drawing/2014/main" id="{4E7259B1-A54F-2D46-A472-2201A8BA998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9CE7E16-B6E5-F642-BDB4-32C250A097C5}" type="slidenum">
              <a:rPr lang="en-GB" altLang="en-US"/>
              <a:pPr/>
              <a:t>22</a:t>
            </a:fld>
            <a:endParaRPr lang="en-GB" altLang="en-US"/>
          </a:p>
        </p:txBody>
      </p:sp>
      <p:sp>
        <p:nvSpPr>
          <p:cNvPr id="29699" name="Rectangle 2">
            <a:extLst>
              <a:ext uri="{FF2B5EF4-FFF2-40B4-BE49-F238E27FC236}">
                <a16:creationId xmlns:a16="http://schemas.microsoft.com/office/drawing/2014/main" id="{580248B6-FE30-4EDC-B9B6-709E48097DA4}"/>
              </a:ext>
            </a:extLst>
          </p:cNvPr>
          <p:cNvSpPr>
            <a:spLocks noGrp="1" noChangeArrowheads="1"/>
          </p:cNvSpPr>
          <p:nvPr>
            <p:ph type="title"/>
          </p:nvPr>
        </p:nvSpPr>
        <p:spPr>
          <a:xfrm>
            <a:off x="457200" y="136525"/>
            <a:ext cx="8229600" cy="1143000"/>
          </a:xfrm>
        </p:spPr>
        <p:txBody>
          <a:bodyPr/>
          <a:lstStyle/>
          <a:p>
            <a:pPr>
              <a:defRPr/>
            </a:pPr>
            <a:r>
              <a:rPr lang="en-GB" dirty="0"/>
              <a:t>Types of variables</a:t>
            </a:r>
          </a:p>
        </p:txBody>
      </p:sp>
      <p:sp>
        <p:nvSpPr>
          <p:cNvPr id="32772" name="Rectangle 3">
            <a:extLst>
              <a:ext uri="{FF2B5EF4-FFF2-40B4-BE49-F238E27FC236}">
                <a16:creationId xmlns:a16="http://schemas.microsoft.com/office/drawing/2014/main" id="{0F2F7D87-3C02-2B47-9EFE-D1F81353EA47}"/>
              </a:ext>
            </a:extLst>
          </p:cNvPr>
          <p:cNvSpPr>
            <a:spLocks noGrp="1"/>
          </p:cNvSpPr>
          <p:nvPr>
            <p:ph type="body" idx="4294967295"/>
          </p:nvPr>
        </p:nvSpPr>
        <p:spPr>
          <a:xfrm>
            <a:off x="457200" y="1036760"/>
            <a:ext cx="8229600" cy="4784480"/>
          </a:xfrm>
        </p:spPr>
        <p:txBody>
          <a:bodyPr/>
          <a:lstStyle/>
          <a:p>
            <a:pPr lvl="1" eaLnBrk="1" hangingPunct="1">
              <a:lnSpc>
                <a:spcPct val="90000"/>
              </a:lnSpc>
              <a:buFontTx/>
              <a:buNone/>
            </a:pPr>
            <a:r>
              <a:rPr lang="en-GB" altLang="en-US" sz="2585" b="1" dirty="0">
                <a:cs typeface="Times New Roman" panose="02020603050405020304" pitchFamily="18" charset="0"/>
              </a:rPr>
              <a:t>Variables come in two types:</a:t>
            </a:r>
          </a:p>
          <a:p>
            <a:pPr lvl="1" eaLnBrk="1" hangingPunct="1">
              <a:lnSpc>
                <a:spcPct val="90000"/>
              </a:lnSpc>
              <a:buFontTx/>
              <a:buNone/>
            </a:pPr>
            <a:endParaRPr lang="en-US" altLang="en-US" sz="2585" b="1" dirty="0">
              <a:cs typeface="Times New Roman" panose="02020603050405020304" pitchFamily="18" charset="0"/>
            </a:endParaRPr>
          </a:p>
          <a:p>
            <a:pPr eaLnBrk="1" hangingPunct="1">
              <a:lnSpc>
                <a:spcPct val="90000"/>
              </a:lnSpc>
            </a:pPr>
            <a:r>
              <a:rPr lang="en-US" altLang="en-US" sz="2585" b="1" dirty="0">
                <a:cs typeface="Times New Roman" panose="02020603050405020304" pitchFamily="18" charset="0"/>
              </a:rPr>
              <a:t>Categorical </a:t>
            </a:r>
          </a:p>
          <a:p>
            <a:pPr lvl="2" eaLnBrk="1" hangingPunct="1">
              <a:lnSpc>
                <a:spcPct val="90000"/>
              </a:lnSpc>
            </a:pPr>
            <a:r>
              <a:rPr lang="en-US" altLang="en-US" sz="2585" b="1" dirty="0">
                <a:cs typeface="Times New Roman" panose="02020603050405020304" pitchFamily="18" charset="0"/>
              </a:rPr>
              <a:t> Do you currently own any stocks or shares? </a:t>
            </a:r>
          </a:p>
          <a:p>
            <a:pPr lvl="2" eaLnBrk="1" hangingPunct="1">
              <a:lnSpc>
                <a:spcPct val="90000"/>
              </a:lnSpc>
              <a:buFont typeface="Wingdings" pitchFamily="2" charset="2"/>
              <a:buNone/>
            </a:pPr>
            <a:r>
              <a:rPr lang="en-US" altLang="en-US" sz="2585" b="1" dirty="0">
                <a:cs typeface="Times New Roman" panose="02020603050405020304" pitchFamily="18" charset="0"/>
              </a:rPr>
              <a:t>         Yes                          No</a:t>
            </a:r>
          </a:p>
          <a:p>
            <a:pPr eaLnBrk="1" hangingPunct="1">
              <a:lnSpc>
                <a:spcPct val="90000"/>
              </a:lnSpc>
            </a:pPr>
            <a:endParaRPr lang="en-US" altLang="en-US" sz="2585" b="1" dirty="0">
              <a:cs typeface="Times New Roman" panose="02020603050405020304" pitchFamily="18" charset="0"/>
            </a:endParaRPr>
          </a:p>
          <a:p>
            <a:pPr eaLnBrk="1" hangingPunct="1">
              <a:lnSpc>
                <a:spcPct val="90000"/>
              </a:lnSpc>
            </a:pPr>
            <a:r>
              <a:rPr lang="en-US" altLang="en-US" sz="2585" b="1" dirty="0">
                <a:cs typeface="Times New Roman" panose="02020603050405020304" pitchFamily="18" charset="0"/>
              </a:rPr>
              <a:t>Numerical </a:t>
            </a:r>
          </a:p>
          <a:p>
            <a:pPr lvl="2" eaLnBrk="1" hangingPunct="1">
              <a:lnSpc>
                <a:spcPct val="90000"/>
              </a:lnSpc>
            </a:pPr>
            <a:r>
              <a:rPr lang="en-US" altLang="en-US" sz="2585" b="1" dirty="0">
                <a:cs typeface="Times New Roman" panose="02020603050405020304" pitchFamily="18" charset="0"/>
              </a:rPr>
              <a:t>Discrete: e.g., how many magazines do you currently subscribe to?  ___ Number</a:t>
            </a:r>
          </a:p>
          <a:p>
            <a:pPr lvl="2" eaLnBrk="1" hangingPunct="1">
              <a:lnSpc>
                <a:spcPct val="90000"/>
              </a:lnSpc>
            </a:pPr>
            <a:endParaRPr lang="en-US" altLang="en-US" sz="2585" b="1" dirty="0">
              <a:cs typeface="Times New Roman" panose="02020603050405020304" pitchFamily="18" charset="0"/>
            </a:endParaRPr>
          </a:p>
          <a:p>
            <a:pPr lvl="2" eaLnBrk="1" hangingPunct="1">
              <a:lnSpc>
                <a:spcPct val="90000"/>
              </a:lnSpc>
            </a:pPr>
            <a:r>
              <a:rPr lang="en-US" altLang="en-US" sz="2585" b="1" dirty="0">
                <a:cs typeface="Times New Roman" panose="02020603050405020304" pitchFamily="18" charset="0"/>
              </a:rPr>
              <a:t>Continuous: e.g., how tall are you? ___ Inches    </a:t>
            </a:r>
            <a:endParaRPr lang="en-GB" altLang="en-US" sz="2585" b="1" dirty="0">
              <a:cs typeface="Times New Roman" panose="02020603050405020304" pitchFamily="18" charset="0"/>
            </a:endParaRPr>
          </a:p>
          <a:p>
            <a:pPr eaLnBrk="1" hangingPunct="1">
              <a:lnSpc>
                <a:spcPct val="90000"/>
              </a:lnSpc>
            </a:pPr>
            <a:endParaRPr lang="en-GB" altLang="en-US" sz="2585" dirty="0"/>
          </a:p>
        </p:txBody>
      </p:sp>
    </p:spTree>
    <p:extLst>
      <p:ext uri="{BB962C8B-B14F-4D97-AF65-F5344CB8AC3E}">
        <p14:creationId xmlns:p14="http://schemas.microsoft.com/office/powerpoint/2010/main" val="393893910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3">
            <a:extLst>
              <a:ext uri="{FF2B5EF4-FFF2-40B4-BE49-F238E27FC236}">
                <a16:creationId xmlns:a16="http://schemas.microsoft.com/office/drawing/2014/main" id="{F0371989-C269-414A-B0E2-BBE7640CE2B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A9C3FBB-9A80-B749-B24D-786A83330866}" type="slidenum">
              <a:rPr lang="en-GB" altLang="en-US"/>
              <a:pPr/>
              <a:t>23</a:t>
            </a:fld>
            <a:endParaRPr lang="en-GB" altLang="en-US"/>
          </a:p>
        </p:txBody>
      </p:sp>
      <p:sp>
        <p:nvSpPr>
          <p:cNvPr id="30723" name="Rectangle 2">
            <a:extLst>
              <a:ext uri="{FF2B5EF4-FFF2-40B4-BE49-F238E27FC236}">
                <a16:creationId xmlns:a16="http://schemas.microsoft.com/office/drawing/2014/main" id="{A2A8F53F-7976-4A0C-9264-B6C934BB4AFF}"/>
              </a:ext>
            </a:extLst>
          </p:cNvPr>
          <p:cNvSpPr>
            <a:spLocks noGrp="1" noChangeArrowheads="1"/>
          </p:cNvSpPr>
          <p:nvPr>
            <p:ph type="title"/>
          </p:nvPr>
        </p:nvSpPr>
        <p:spPr/>
        <p:txBody>
          <a:bodyPr/>
          <a:lstStyle/>
          <a:p>
            <a:pPr>
              <a:defRPr/>
            </a:pPr>
            <a:r>
              <a:rPr lang="en-US" dirty="0"/>
              <a:t>Levels of measurement</a:t>
            </a:r>
          </a:p>
        </p:txBody>
      </p:sp>
      <p:sp>
        <p:nvSpPr>
          <p:cNvPr id="33796" name="Rectangle 3">
            <a:extLst>
              <a:ext uri="{FF2B5EF4-FFF2-40B4-BE49-F238E27FC236}">
                <a16:creationId xmlns:a16="http://schemas.microsoft.com/office/drawing/2014/main" id="{F25F29A4-4D18-9241-B0D3-268EC41C2F85}"/>
              </a:ext>
            </a:extLst>
          </p:cNvPr>
          <p:cNvSpPr>
            <a:spLocks noGrp="1"/>
          </p:cNvSpPr>
          <p:nvPr>
            <p:ph type="body" idx="4294967295"/>
          </p:nvPr>
        </p:nvSpPr>
        <p:spPr>
          <a:xfrm>
            <a:off x="517281" y="1767254"/>
            <a:ext cx="8229600" cy="3437792"/>
          </a:xfrm>
        </p:spPr>
        <p:txBody>
          <a:bodyPr/>
          <a:lstStyle/>
          <a:p>
            <a:pPr lvl="1" eaLnBrk="1" hangingPunct="1">
              <a:buFontTx/>
              <a:buNone/>
            </a:pPr>
            <a:r>
              <a:rPr lang="en-GB" altLang="en-US" sz="2585" dirty="0">
                <a:cs typeface="Times New Roman" panose="02020603050405020304" pitchFamily="18" charset="0"/>
              </a:rPr>
              <a:t>Categorical variables can be:</a:t>
            </a:r>
            <a:endParaRPr lang="en-US" altLang="en-US" sz="2585" dirty="0">
              <a:cs typeface="Times New Roman" panose="02020603050405020304" pitchFamily="18" charset="0"/>
            </a:endParaRPr>
          </a:p>
          <a:p>
            <a:pPr lvl="2" eaLnBrk="1" hangingPunct="1"/>
            <a:r>
              <a:rPr lang="en-US" altLang="en-US" sz="2585" b="1" dirty="0">
                <a:cs typeface="Times New Roman" panose="02020603050405020304" pitchFamily="18" charset="0"/>
              </a:rPr>
              <a:t>Nominal</a:t>
            </a:r>
          </a:p>
          <a:p>
            <a:pPr lvl="2" eaLnBrk="1" hangingPunct="1"/>
            <a:r>
              <a:rPr lang="en-US" altLang="en-US" sz="2585" b="1" dirty="0">
                <a:cs typeface="Times New Roman" panose="02020603050405020304" pitchFamily="18" charset="0"/>
              </a:rPr>
              <a:t>Ordinal</a:t>
            </a:r>
          </a:p>
          <a:p>
            <a:pPr lvl="2" eaLnBrk="1" hangingPunct="1"/>
            <a:endParaRPr lang="en-GB" altLang="en-US" sz="2585" b="1" dirty="0">
              <a:cs typeface="Times New Roman" panose="02020603050405020304" pitchFamily="18" charset="0"/>
            </a:endParaRPr>
          </a:p>
          <a:p>
            <a:pPr lvl="1" eaLnBrk="1" hangingPunct="1">
              <a:buFontTx/>
              <a:buNone/>
            </a:pPr>
            <a:r>
              <a:rPr lang="en-GB" altLang="en-US" sz="2585" dirty="0">
                <a:cs typeface="Times New Roman" panose="02020603050405020304" pitchFamily="18" charset="0"/>
              </a:rPr>
              <a:t>Continuous numerical variables can be:</a:t>
            </a:r>
            <a:endParaRPr lang="en-US" altLang="en-US" sz="2585" dirty="0">
              <a:cs typeface="Times New Roman" panose="02020603050405020304" pitchFamily="18" charset="0"/>
            </a:endParaRPr>
          </a:p>
          <a:p>
            <a:pPr lvl="2" eaLnBrk="1" hangingPunct="1"/>
            <a:r>
              <a:rPr lang="en-US" altLang="en-US" sz="2585" b="1" dirty="0">
                <a:cs typeface="Times New Roman" panose="02020603050405020304" pitchFamily="18" charset="0"/>
              </a:rPr>
              <a:t>Interval</a:t>
            </a:r>
          </a:p>
          <a:p>
            <a:pPr lvl="2" eaLnBrk="1" hangingPunct="1"/>
            <a:r>
              <a:rPr lang="en-US" altLang="en-US" sz="2585" b="1" dirty="0">
                <a:cs typeface="Times New Roman" panose="02020603050405020304" pitchFamily="18" charset="0"/>
              </a:rPr>
              <a:t>Ratio </a:t>
            </a:r>
            <a:endParaRPr lang="en-GB" altLang="en-US" sz="2585" b="1" dirty="0">
              <a:cs typeface="Times New Roman" panose="02020603050405020304" pitchFamily="18" charset="0"/>
            </a:endParaRPr>
          </a:p>
          <a:p>
            <a:pPr eaLnBrk="1" hangingPunct="1"/>
            <a:endParaRPr lang="en-US" altLang="en-US" sz="2585" dirty="0"/>
          </a:p>
        </p:txBody>
      </p:sp>
    </p:spTree>
    <p:extLst>
      <p:ext uri="{BB962C8B-B14F-4D97-AF65-F5344CB8AC3E}">
        <p14:creationId xmlns:p14="http://schemas.microsoft.com/office/powerpoint/2010/main" val="39464438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3">
            <a:extLst>
              <a:ext uri="{FF2B5EF4-FFF2-40B4-BE49-F238E27FC236}">
                <a16:creationId xmlns:a16="http://schemas.microsoft.com/office/drawing/2014/main" id="{F78BFAC8-B1F5-B64B-BBF6-41D03AB8AA9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F5C8BA3-3122-B243-A1C6-EF16C6149954}" type="slidenum">
              <a:rPr lang="en-GB" altLang="en-US"/>
              <a:pPr/>
              <a:t>24</a:t>
            </a:fld>
            <a:endParaRPr lang="en-GB" altLang="en-US"/>
          </a:p>
        </p:txBody>
      </p:sp>
      <p:sp>
        <p:nvSpPr>
          <p:cNvPr id="31747" name="Title 1">
            <a:extLst>
              <a:ext uri="{FF2B5EF4-FFF2-40B4-BE49-F238E27FC236}">
                <a16:creationId xmlns:a16="http://schemas.microsoft.com/office/drawing/2014/main" id="{C2E76645-83CF-4769-9D33-9A13D9FB74F5}"/>
              </a:ext>
            </a:extLst>
          </p:cNvPr>
          <p:cNvSpPr>
            <a:spLocks noGrp="1"/>
          </p:cNvSpPr>
          <p:nvPr>
            <p:ph type="title"/>
          </p:nvPr>
        </p:nvSpPr>
        <p:spPr/>
        <p:txBody>
          <a:bodyPr/>
          <a:lstStyle/>
          <a:p>
            <a:pPr>
              <a:defRPr/>
            </a:pPr>
            <a:r>
              <a:rPr lang="en-GB" dirty="0"/>
              <a:t>Nominal categorical variables</a:t>
            </a:r>
          </a:p>
        </p:txBody>
      </p:sp>
      <p:sp>
        <p:nvSpPr>
          <p:cNvPr id="34820" name="Rectangle 3">
            <a:extLst>
              <a:ext uri="{FF2B5EF4-FFF2-40B4-BE49-F238E27FC236}">
                <a16:creationId xmlns:a16="http://schemas.microsoft.com/office/drawing/2014/main" id="{4ED13724-0589-9747-B1DE-3B715EA659B0}"/>
              </a:ext>
            </a:extLst>
          </p:cNvPr>
          <p:cNvSpPr>
            <a:spLocks noGrp="1"/>
          </p:cNvSpPr>
          <p:nvPr>
            <p:ph idx="4294967295"/>
          </p:nvPr>
        </p:nvSpPr>
        <p:spPr>
          <a:xfrm>
            <a:off x="451338" y="1633905"/>
            <a:ext cx="8229600" cy="4122126"/>
          </a:xfrm>
        </p:spPr>
        <p:txBody>
          <a:bodyPr>
            <a:normAutofit lnSpcReduction="10000"/>
          </a:bodyPr>
          <a:lstStyle/>
          <a:p>
            <a:pPr algn="just" eaLnBrk="1" hangingPunct="1"/>
            <a:r>
              <a:rPr lang="en-US" altLang="en-US" sz="2215" b="1" dirty="0">
                <a:cs typeface="Times New Roman" panose="02020603050405020304" pitchFamily="18" charset="0"/>
              </a:rPr>
              <a:t>A nominal scale deals strictly with Qualitative data.</a:t>
            </a:r>
          </a:p>
          <a:p>
            <a:pPr algn="just" eaLnBrk="1" hangingPunct="1"/>
            <a:r>
              <a:rPr lang="en-US" altLang="en-US" sz="2215" b="1" dirty="0">
                <a:cs typeface="Times New Roman" panose="02020603050405020304" pitchFamily="18" charset="0"/>
              </a:rPr>
              <a:t>Observations assigned to predetermined categories e.g., gender: male and female.</a:t>
            </a:r>
          </a:p>
          <a:p>
            <a:pPr algn="just" eaLnBrk="1" hangingPunct="1"/>
            <a:r>
              <a:rPr lang="en-US" altLang="en-US" sz="2215" dirty="0"/>
              <a:t>This data type does not allow us to perform any mathematical operations, such as adding or multiplying,</a:t>
            </a:r>
            <a:r>
              <a:rPr lang="en-US" altLang="en-US" sz="2215" dirty="0">
                <a:cs typeface="Times New Roman" panose="02020603050405020304" pitchFamily="18" charset="0"/>
              </a:rPr>
              <a:t> but you can count the numbers or percentages in each group.</a:t>
            </a:r>
          </a:p>
          <a:p>
            <a:pPr algn="just" eaLnBrk="1" hangingPunct="1"/>
            <a:r>
              <a:rPr lang="en-US" altLang="en-US" sz="2215" dirty="0">
                <a:cs typeface="Times New Roman" panose="02020603050405020304" pitchFamily="18" charset="0"/>
              </a:rPr>
              <a:t>We also cannot rank-order the list in any way from highest to lowest.</a:t>
            </a:r>
          </a:p>
          <a:p>
            <a:pPr algn="just" eaLnBrk="1" hangingPunct="1"/>
            <a:r>
              <a:rPr lang="en-US" altLang="en-US" sz="2215" b="1" dirty="0">
                <a:cs typeface="Times New Roman" panose="02020603050405020304" pitchFamily="18" charset="0"/>
              </a:rPr>
              <a:t>Examples:</a:t>
            </a:r>
          </a:p>
          <a:p>
            <a:pPr lvl="1" algn="just" eaLnBrk="1" hangingPunct="1"/>
            <a:r>
              <a:rPr lang="en-US" altLang="en-US" sz="2215" b="1" dirty="0">
                <a:cs typeface="Times New Roman" panose="02020603050405020304" pitchFamily="18" charset="0"/>
              </a:rPr>
              <a:t>g</a:t>
            </a:r>
            <a:r>
              <a:rPr lang="en-GB" altLang="en-US" sz="2215" b="1" dirty="0">
                <a:cs typeface="Times New Roman" panose="02020603050405020304" pitchFamily="18" charset="0"/>
              </a:rPr>
              <a:t>ender, nationality, ethnicity, religion, marital status, place of residence</a:t>
            </a:r>
            <a:endParaRPr lang="en-US" altLang="en-US" sz="2215" b="1" dirty="0">
              <a:cs typeface="Times New Roman" panose="02020603050405020304" pitchFamily="18" charset="0"/>
            </a:endParaRPr>
          </a:p>
        </p:txBody>
      </p:sp>
    </p:spTree>
    <p:extLst>
      <p:ext uri="{BB962C8B-B14F-4D97-AF65-F5344CB8AC3E}">
        <p14:creationId xmlns:p14="http://schemas.microsoft.com/office/powerpoint/2010/main" val="10561987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3">
            <a:extLst>
              <a:ext uri="{FF2B5EF4-FFF2-40B4-BE49-F238E27FC236}">
                <a16:creationId xmlns:a16="http://schemas.microsoft.com/office/drawing/2014/main" id="{5E8828AD-7325-E648-8AC4-9DC7DD6A423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B8F2FB1-8D0F-4442-9048-0543248EF40A}" type="slidenum">
              <a:rPr lang="en-GB" altLang="en-US"/>
              <a:pPr/>
              <a:t>25</a:t>
            </a:fld>
            <a:endParaRPr lang="en-GB" altLang="en-US"/>
          </a:p>
        </p:txBody>
      </p:sp>
      <p:sp>
        <p:nvSpPr>
          <p:cNvPr id="32771" name="Title 1">
            <a:extLst>
              <a:ext uri="{FF2B5EF4-FFF2-40B4-BE49-F238E27FC236}">
                <a16:creationId xmlns:a16="http://schemas.microsoft.com/office/drawing/2014/main" id="{5CA7B0E8-7F52-4E3D-8A8B-ADFB1B2C67BA}"/>
              </a:ext>
            </a:extLst>
          </p:cNvPr>
          <p:cNvSpPr>
            <a:spLocks noGrp="1"/>
          </p:cNvSpPr>
          <p:nvPr>
            <p:ph type="title"/>
          </p:nvPr>
        </p:nvSpPr>
        <p:spPr>
          <a:xfrm>
            <a:off x="416023" y="79521"/>
            <a:ext cx="8229600" cy="1143000"/>
          </a:xfrm>
        </p:spPr>
        <p:txBody>
          <a:bodyPr>
            <a:noAutofit/>
          </a:bodyPr>
          <a:lstStyle/>
          <a:p>
            <a:pPr>
              <a:defRPr/>
            </a:pPr>
            <a:r>
              <a:rPr lang="en-US" dirty="0"/>
              <a:t>Ordinal categorical variables</a:t>
            </a:r>
            <a:endParaRPr lang="en-GB" dirty="0"/>
          </a:p>
        </p:txBody>
      </p:sp>
      <p:sp>
        <p:nvSpPr>
          <p:cNvPr id="35844" name="Content Placeholder 2">
            <a:extLst>
              <a:ext uri="{FF2B5EF4-FFF2-40B4-BE49-F238E27FC236}">
                <a16:creationId xmlns:a16="http://schemas.microsoft.com/office/drawing/2014/main" id="{9E591ACD-C6C6-BE46-A032-33B9F77419CF}"/>
              </a:ext>
            </a:extLst>
          </p:cNvPr>
          <p:cNvSpPr>
            <a:spLocks noGrp="1"/>
          </p:cNvSpPr>
          <p:nvPr>
            <p:ph idx="4294967295"/>
          </p:nvPr>
        </p:nvSpPr>
        <p:spPr>
          <a:xfrm>
            <a:off x="416023" y="1052736"/>
            <a:ext cx="8147247" cy="4319954"/>
          </a:xfrm>
        </p:spPr>
        <p:txBody>
          <a:bodyPr>
            <a:normAutofit lnSpcReduction="10000"/>
          </a:bodyPr>
          <a:lstStyle/>
          <a:p>
            <a:pPr algn="just" eaLnBrk="1" hangingPunct="1">
              <a:lnSpc>
                <a:spcPct val="90000"/>
              </a:lnSpc>
            </a:pPr>
            <a:r>
              <a:rPr lang="en-GB" altLang="en-US" sz="2215" dirty="0"/>
              <a:t>An Ordinal scale has all the features of Nominal Scale with the added feature of rank-order.</a:t>
            </a:r>
          </a:p>
          <a:p>
            <a:pPr algn="just" eaLnBrk="1" hangingPunct="1">
              <a:lnSpc>
                <a:spcPct val="90000"/>
              </a:lnSpc>
            </a:pPr>
            <a:r>
              <a:rPr lang="en-US" altLang="en-US" sz="2215" dirty="0"/>
              <a:t>We still can’t perform mathematical operations on this data, but we can say that one person may be more satisfied than another in a Customer Service survey, but we cannot say by exactly how much. </a:t>
            </a:r>
            <a:endParaRPr lang="en-GB" altLang="en-US" sz="2215" dirty="0"/>
          </a:p>
          <a:p>
            <a:pPr algn="just" eaLnBrk="1" hangingPunct="1">
              <a:lnSpc>
                <a:spcPct val="90000"/>
              </a:lnSpc>
            </a:pPr>
            <a:r>
              <a:rPr lang="en-US" altLang="en-US" sz="2215" dirty="0"/>
              <a:t>Ordinal data can be either qualitative or quantitative. </a:t>
            </a:r>
          </a:p>
          <a:p>
            <a:pPr algn="just" eaLnBrk="1" hangingPunct="1">
              <a:lnSpc>
                <a:spcPct val="90000"/>
              </a:lnSpc>
            </a:pPr>
            <a:r>
              <a:rPr lang="en-US" altLang="en-US" sz="2215" dirty="0"/>
              <a:t>An example of quantitative data is rating movies with 1, 2, 3, or 4 stars. However, we still may not claim that a 4-star movie is 4 times as good as a 1-star</a:t>
            </a:r>
          </a:p>
          <a:p>
            <a:pPr algn="just" eaLnBrk="1" hangingPunct="1">
              <a:lnSpc>
                <a:spcPct val="90000"/>
              </a:lnSpc>
            </a:pPr>
            <a:r>
              <a:rPr lang="en-US" altLang="en-US" sz="2215" dirty="0"/>
              <a:t>An example of qualitative data could be “Upper Class”, ”Middle Class”, “Lower Class”. Middle Class is not twice as high as Lower Class nor is Upper Class three times as high as Lower Class.   </a:t>
            </a:r>
            <a:endParaRPr lang="en-GB" altLang="en-US" sz="2215" dirty="0"/>
          </a:p>
        </p:txBody>
      </p:sp>
    </p:spTree>
    <p:extLst>
      <p:ext uri="{BB962C8B-B14F-4D97-AF65-F5344CB8AC3E}">
        <p14:creationId xmlns:p14="http://schemas.microsoft.com/office/powerpoint/2010/main" val="21658404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3">
            <a:extLst>
              <a:ext uri="{FF2B5EF4-FFF2-40B4-BE49-F238E27FC236}">
                <a16:creationId xmlns:a16="http://schemas.microsoft.com/office/drawing/2014/main" id="{6B742FD9-94B2-C643-8B80-482FD0987EC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1E947BF-867E-9E49-8F50-9C9C2BE7B7FE}" type="slidenum">
              <a:rPr lang="en-GB" altLang="en-US"/>
              <a:pPr/>
              <a:t>26</a:t>
            </a:fld>
            <a:endParaRPr lang="en-GB" altLang="en-US"/>
          </a:p>
        </p:txBody>
      </p:sp>
      <p:sp>
        <p:nvSpPr>
          <p:cNvPr id="35843" name="Title 1">
            <a:extLst>
              <a:ext uri="{FF2B5EF4-FFF2-40B4-BE49-F238E27FC236}">
                <a16:creationId xmlns:a16="http://schemas.microsoft.com/office/drawing/2014/main" id="{84E57426-0A6D-4AB3-9D20-B48A1EB7E0D1}"/>
              </a:ext>
            </a:extLst>
          </p:cNvPr>
          <p:cNvSpPr>
            <a:spLocks noGrp="1"/>
          </p:cNvSpPr>
          <p:nvPr>
            <p:ph type="title"/>
          </p:nvPr>
        </p:nvSpPr>
        <p:spPr/>
        <p:txBody>
          <a:bodyPr/>
          <a:lstStyle/>
          <a:p>
            <a:pPr>
              <a:defRPr/>
            </a:pPr>
            <a:r>
              <a:rPr lang="en-GB" dirty="0"/>
              <a:t>Exercises</a:t>
            </a:r>
          </a:p>
        </p:txBody>
      </p:sp>
      <p:sp>
        <p:nvSpPr>
          <p:cNvPr id="35844" name="Content Placeholder 2">
            <a:extLst>
              <a:ext uri="{FF2B5EF4-FFF2-40B4-BE49-F238E27FC236}">
                <a16:creationId xmlns:a16="http://schemas.microsoft.com/office/drawing/2014/main" id="{E641F597-207E-46B8-BC38-E61617F50337}"/>
              </a:ext>
            </a:extLst>
          </p:cNvPr>
          <p:cNvSpPr>
            <a:spLocks noGrp="1"/>
          </p:cNvSpPr>
          <p:nvPr>
            <p:ph idx="4294967295"/>
          </p:nvPr>
        </p:nvSpPr>
        <p:spPr>
          <a:xfrm>
            <a:off x="383931" y="1833197"/>
            <a:ext cx="8229600" cy="3437792"/>
          </a:xfrm>
        </p:spPr>
        <p:txBody>
          <a:bodyPr>
            <a:normAutofit/>
          </a:bodyPr>
          <a:lstStyle/>
          <a:p>
            <a:pPr marL="337633" indent="-236343" algn="just">
              <a:lnSpc>
                <a:spcPct val="90000"/>
              </a:lnSpc>
              <a:buFont typeface="Wingdings 3"/>
              <a:buChar char=""/>
              <a:defRPr/>
            </a:pPr>
            <a:r>
              <a:rPr lang="en-GB" sz="2585" dirty="0"/>
              <a:t>Discuss the terms data, information, knowledge and wisdom from your own understanding</a:t>
            </a:r>
          </a:p>
          <a:p>
            <a:pPr marL="337633" indent="-236343" algn="just">
              <a:lnSpc>
                <a:spcPct val="90000"/>
              </a:lnSpc>
              <a:buFont typeface="Wingdings 3"/>
              <a:buChar char=""/>
              <a:defRPr/>
            </a:pPr>
            <a:endParaRPr lang="en-GB" sz="2585" dirty="0"/>
          </a:p>
          <a:p>
            <a:pPr marL="337633" indent="-236343" algn="just">
              <a:lnSpc>
                <a:spcPct val="90000"/>
              </a:lnSpc>
              <a:buFont typeface="Wingdings 3"/>
              <a:buChar char=""/>
              <a:defRPr/>
            </a:pPr>
            <a:r>
              <a:rPr lang="en-GB" sz="2585" dirty="0"/>
              <a:t>Discuss the differences between primary and secondary data</a:t>
            </a:r>
            <a:endParaRPr lang="en-GB" sz="1846" dirty="0"/>
          </a:p>
          <a:p>
            <a:pPr marL="337633" indent="-236343">
              <a:lnSpc>
                <a:spcPct val="90000"/>
              </a:lnSpc>
              <a:buFont typeface="Wingdings 3"/>
              <a:buChar char=""/>
              <a:defRPr/>
            </a:pPr>
            <a:endParaRPr lang="en-GB" sz="2585" dirty="0"/>
          </a:p>
        </p:txBody>
      </p:sp>
    </p:spTree>
    <p:extLst>
      <p:ext uri="{BB962C8B-B14F-4D97-AF65-F5344CB8AC3E}">
        <p14:creationId xmlns:p14="http://schemas.microsoft.com/office/powerpoint/2010/main" val="33710047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3">
            <a:extLst>
              <a:ext uri="{FF2B5EF4-FFF2-40B4-BE49-F238E27FC236}">
                <a16:creationId xmlns:a16="http://schemas.microsoft.com/office/drawing/2014/main" id="{A1582940-A91E-4763-AF0B-3CEB8809722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1205E620-3C3E-4AF5-900B-B29AAD314CDC}" type="slidenum">
              <a:rPr lang="en-GB" altLang="en-US">
                <a:latin typeface="Calibri" panose="020F0502020204030204" pitchFamily="34" charset="0"/>
              </a:rPr>
              <a:pPr eaLnBrk="1" hangingPunct="1"/>
              <a:t>27</a:t>
            </a:fld>
            <a:endParaRPr lang="en-GB" altLang="en-US">
              <a:latin typeface="Calibri" panose="020F0502020204030204" pitchFamily="34" charset="0"/>
            </a:endParaRPr>
          </a:p>
        </p:txBody>
      </p:sp>
      <p:sp>
        <p:nvSpPr>
          <p:cNvPr id="10243" name="Title 1">
            <a:extLst>
              <a:ext uri="{FF2B5EF4-FFF2-40B4-BE49-F238E27FC236}">
                <a16:creationId xmlns:a16="http://schemas.microsoft.com/office/drawing/2014/main" id="{5D54582E-9AFC-41C2-9569-B0C7B469D9E1}"/>
              </a:ext>
            </a:extLst>
          </p:cNvPr>
          <p:cNvSpPr>
            <a:spLocks noGrp="1"/>
          </p:cNvSpPr>
          <p:nvPr>
            <p:ph type="title"/>
          </p:nvPr>
        </p:nvSpPr>
        <p:spPr/>
        <p:txBody>
          <a:bodyPr/>
          <a:lstStyle/>
          <a:p>
            <a:pPr algn="ctr" fontAlgn="auto">
              <a:spcAft>
                <a:spcPts val="0"/>
              </a:spcAft>
              <a:defRPr/>
            </a:pPr>
            <a:r>
              <a:rPr lang="en-GB" sz="4000" dirty="0">
                <a:latin typeface="Calibri" pitchFamily="34" charset="0"/>
              </a:rPr>
              <a:t>What is Data Collection?</a:t>
            </a:r>
          </a:p>
        </p:txBody>
      </p:sp>
      <p:sp>
        <p:nvSpPr>
          <p:cNvPr id="33796" name="Content Placeholder 2">
            <a:extLst>
              <a:ext uri="{FF2B5EF4-FFF2-40B4-BE49-F238E27FC236}">
                <a16:creationId xmlns:a16="http://schemas.microsoft.com/office/drawing/2014/main" id="{D4B63B90-70A7-4593-9D64-93B72B89B3B9}"/>
              </a:ext>
            </a:extLst>
          </p:cNvPr>
          <p:cNvSpPr>
            <a:spLocks noGrp="1"/>
          </p:cNvSpPr>
          <p:nvPr>
            <p:ph idx="4294967295"/>
          </p:nvPr>
        </p:nvSpPr>
        <p:spPr>
          <a:xfrm>
            <a:off x="611188" y="1773238"/>
            <a:ext cx="7772400" cy="4084637"/>
          </a:xfrm>
        </p:spPr>
        <p:txBody>
          <a:bodyPr>
            <a:normAutofit fontScale="92500"/>
          </a:bodyPr>
          <a:lstStyle/>
          <a:p>
            <a:pPr marL="566928" indent="-457200" algn="just" fontAlgn="auto">
              <a:spcAft>
                <a:spcPts val="0"/>
              </a:spcAft>
              <a:buFont typeface="Wingdings" pitchFamily="2" charset="2"/>
              <a:buChar char="§"/>
              <a:defRPr/>
            </a:pPr>
            <a:r>
              <a:rPr lang="en-GB" sz="2800" dirty="0">
                <a:latin typeface="Calibri" pitchFamily="34" charset="0"/>
              </a:rPr>
              <a:t>Data collection is a term used to describe a process of preparing and collecting data</a:t>
            </a:r>
          </a:p>
          <a:p>
            <a:pPr marL="566928" indent="-457200" algn="just" fontAlgn="auto">
              <a:spcAft>
                <a:spcPts val="0"/>
              </a:spcAft>
              <a:buFont typeface="Wingdings" pitchFamily="2" charset="2"/>
              <a:buChar char="§"/>
              <a:defRPr/>
            </a:pPr>
            <a:endParaRPr lang="en-GB" sz="2800" dirty="0">
              <a:latin typeface="Calibri" pitchFamily="34" charset="0"/>
            </a:endParaRPr>
          </a:p>
          <a:p>
            <a:pPr marL="566928" indent="-457200" algn="just" fontAlgn="auto">
              <a:spcAft>
                <a:spcPts val="0"/>
              </a:spcAft>
              <a:buFont typeface="Wingdings" pitchFamily="2" charset="2"/>
              <a:buChar char="§"/>
              <a:defRPr/>
            </a:pPr>
            <a:r>
              <a:rPr lang="en-GB" sz="2800" dirty="0">
                <a:latin typeface="Calibri" pitchFamily="34" charset="0"/>
              </a:rPr>
              <a:t>Systematic gathering of data for a particular purpose from various sources, that has been systematically observed, recorded and organised. </a:t>
            </a:r>
          </a:p>
          <a:p>
            <a:pPr marL="566928" indent="-457200" algn="just" fontAlgn="auto">
              <a:spcAft>
                <a:spcPts val="0"/>
              </a:spcAft>
              <a:buFont typeface="Wingdings" pitchFamily="2" charset="2"/>
              <a:buChar char="§"/>
              <a:defRPr/>
            </a:pPr>
            <a:endParaRPr lang="en-GB" sz="2800" dirty="0">
              <a:latin typeface="Calibri" pitchFamily="34" charset="0"/>
            </a:endParaRPr>
          </a:p>
          <a:p>
            <a:pPr marL="566928" indent="-457200" algn="just" fontAlgn="auto">
              <a:spcAft>
                <a:spcPts val="0"/>
              </a:spcAft>
              <a:buFont typeface="Wingdings" pitchFamily="2" charset="2"/>
              <a:buChar char="§"/>
              <a:defRPr/>
            </a:pPr>
            <a:r>
              <a:rPr lang="en-GB" sz="2800" dirty="0">
                <a:latin typeface="Calibri" pitchFamily="34" charset="0"/>
              </a:rPr>
              <a:t>Data are the basic inputs to any decision making process in business</a:t>
            </a:r>
          </a:p>
        </p:txBody>
      </p:sp>
    </p:spTree>
    <p:extLst>
      <p:ext uri="{BB962C8B-B14F-4D97-AF65-F5344CB8AC3E}">
        <p14:creationId xmlns:p14="http://schemas.microsoft.com/office/powerpoint/2010/main" val="7886112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3">
            <a:extLst>
              <a:ext uri="{FF2B5EF4-FFF2-40B4-BE49-F238E27FC236}">
                <a16:creationId xmlns:a16="http://schemas.microsoft.com/office/drawing/2014/main" id="{A1582940-A91E-4763-AF0B-3CEB8809722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1205E620-3C3E-4AF5-900B-B29AAD314CDC}" type="slidenum">
              <a:rPr lang="en-GB" altLang="en-US">
                <a:latin typeface="Calibri" panose="020F0502020204030204" pitchFamily="34" charset="0"/>
              </a:rPr>
              <a:pPr eaLnBrk="1" hangingPunct="1"/>
              <a:t>28</a:t>
            </a:fld>
            <a:endParaRPr lang="en-GB" altLang="en-US">
              <a:latin typeface="Calibri" panose="020F0502020204030204" pitchFamily="34" charset="0"/>
            </a:endParaRPr>
          </a:p>
        </p:txBody>
      </p:sp>
      <p:sp>
        <p:nvSpPr>
          <p:cNvPr id="10243" name="Title 1">
            <a:extLst>
              <a:ext uri="{FF2B5EF4-FFF2-40B4-BE49-F238E27FC236}">
                <a16:creationId xmlns:a16="http://schemas.microsoft.com/office/drawing/2014/main" id="{5D54582E-9AFC-41C2-9569-B0C7B469D9E1}"/>
              </a:ext>
            </a:extLst>
          </p:cNvPr>
          <p:cNvSpPr>
            <a:spLocks noGrp="1"/>
          </p:cNvSpPr>
          <p:nvPr>
            <p:ph type="title"/>
          </p:nvPr>
        </p:nvSpPr>
        <p:spPr/>
        <p:txBody>
          <a:bodyPr/>
          <a:lstStyle/>
          <a:p>
            <a:pPr algn="ctr" fontAlgn="auto">
              <a:spcAft>
                <a:spcPts val="0"/>
              </a:spcAft>
              <a:defRPr/>
            </a:pPr>
            <a:r>
              <a:rPr lang="en-GB" sz="4000" dirty="0">
                <a:latin typeface="Calibri" pitchFamily="34" charset="0"/>
              </a:rPr>
              <a:t>Purposes of Data Collection?</a:t>
            </a:r>
          </a:p>
        </p:txBody>
      </p:sp>
      <p:sp>
        <p:nvSpPr>
          <p:cNvPr id="33796" name="Content Placeholder 2">
            <a:extLst>
              <a:ext uri="{FF2B5EF4-FFF2-40B4-BE49-F238E27FC236}">
                <a16:creationId xmlns:a16="http://schemas.microsoft.com/office/drawing/2014/main" id="{D4B63B90-70A7-4593-9D64-93B72B89B3B9}"/>
              </a:ext>
            </a:extLst>
          </p:cNvPr>
          <p:cNvSpPr>
            <a:spLocks noGrp="1"/>
          </p:cNvSpPr>
          <p:nvPr>
            <p:ph idx="4294967295"/>
          </p:nvPr>
        </p:nvSpPr>
        <p:spPr>
          <a:xfrm>
            <a:off x="611188" y="1773238"/>
            <a:ext cx="7772400" cy="4084637"/>
          </a:xfrm>
        </p:spPr>
        <p:txBody>
          <a:bodyPr>
            <a:normAutofit/>
          </a:bodyPr>
          <a:lstStyle/>
          <a:p>
            <a:pPr marL="566928" indent="-457200" algn="just" fontAlgn="auto">
              <a:spcAft>
                <a:spcPts val="0"/>
              </a:spcAft>
              <a:buFont typeface="Wingdings" pitchFamily="2" charset="2"/>
              <a:buChar char="§"/>
              <a:defRPr/>
            </a:pPr>
            <a:r>
              <a:rPr lang="en-GB" sz="2800" dirty="0">
                <a:latin typeface="Calibri" pitchFamily="34" charset="0"/>
              </a:rPr>
              <a:t>The purposes of data collection are : </a:t>
            </a:r>
          </a:p>
          <a:p>
            <a:pPr marL="109728" indent="0" algn="just" fontAlgn="auto">
              <a:spcAft>
                <a:spcPts val="0"/>
              </a:spcAft>
              <a:buNone/>
              <a:defRPr/>
            </a:pPr>
            <a:r>
              <a:rPr lang="en-GB" sz="2800" dirty="0">
                <a:latin typeface="Calibri" pitchFamily="34" charset="0"/>
              </a:rPr>
              <a:t>	- to obtain information </a:t>
            </a:r>
          </a:p>
          <a:p>
            <a:pPr marL="109728" indent="0" algn="just" fontAlgn="auto">
              <a:spcAft>
                <a:spcPts val="0"/>
              </a:spcAft>
              <a:buNone/>
              <a:defRPr/>
            </a:pPr>
            <a:r>
              <a:rPr lang="en-GB" sz="2800" dirty="0">
                <a:latin typeface="Calibri" pitchFamily="34" charset="0"/>
              </a:rPr>
              <a:t>	- To keep on record </a:t>
            </a:r>
          </a:p>
          <a:p>
            <a:pPr marL="109728" indent="0" algn="just" fontAlgn="auto">
              <a:spcAft>
                <a:spcPts val="0"/>
              </a:spcAft>
              <a:buNone/>
              <a:defRPr/>
            </a:pPr>
            <a:r>
              <a:rPr lang="en-GB" sz="2800" dirty="0">
                <a:latin typeface="Calibri" pitchFamily="34" charset="0"/>
              </a:rPr>
              <a:t>	- To make decisions about important issues </a:t>
            </a:r>
          </a:p>
          <a:p>
            <a:pPr marL="109728" indent="0" algn="just" fontAlgn="auto">
              <a:spcAft>
                <a:spcPts val="0"/>
              </a:spcAft>
              <a:buNone/>
              <a:defRPr/>
            </a:pPr>
            <a:r>
              <a:rPr lang="en-GB" sz="2800" dirty="0">
                <a:latin typeface="Calibri" pitchFamily="34" charset="0"/>
              </a:rPr>
              <a:t>	- To pass information on to others </a:t>
            </a:r>
          </a:p>
        </p:txBody>
      </p:sp>
    </p:spTree>
    <p:extLst>
      <p:ext uri="{BB962C8B-B14F-4D97-AF65-F5344CB8AC3E}">
        <p14:creationId xmlns:p14="http://schemas.microsoft.com/office/powerpoint/2010/main" val="67396230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13">
            <a:extLst>
              <a:ext uri="{FF2B5EF4-FFF2-40B4-BE49-F238E27FC236}">
                <a16:creationId xmlns:a16="http://schemas.microsoft.com/office/drawing/2014/main" id="{A1582940-A91E-4763-AF0B-3CEB8809722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1205E620-3C3E-4AF5-900B-B29AAD314CDC}" type="slidenum">
              <a:rPr lang="en-GB" altLang="en-US">
                <a:latin typeface="Calibri" panose="020F0502020204030204" pitchFamily="34" charset="0"/>
              </a:rPr>
              <a:pPr eaLnBrk="1" hangingPunct="1"/>
              <a:t>29</a:t>
            </a:fld>
            <a:endParaRPr lang="en-GB" altLang="en-US">
              <a:latin typeface="Calibri" panose="020F0502020204030204" pitchFamily="34" charset="0"/>
            </a:endParaRPr>
          </a:p>
        </p:txBody>
      </p:sp>
      <p:sp>
        <p:nvSpPr>
          <p:cNvPr id="10243" name="Title 1">
            <a:extLst>
              <a:ext uri="{FF2B5EF4-FFF2-40B4-BE49-F238E27FC236}">
                <a16:creationId xmlns:a16="http://schemas.microsoft.com/office/drawing/2014/main" id="{5D54582E-9AFC-41C2-9569-B0C7B469D9E1}"/>
              </a:ext>
            </a:extLst>
          </p:cNvPr>
          <p:cNvSpPr>
            <a:spLocks noGrp="1"/>
          </p:cNvSpPr>
          <p:nvPr>
            <p:ph type="title"/>
          </p:nvPr>
        </p:nvSpPr>
        <p:spPr/>
        <p:txBody>
          <a:bodyPr/>
          <a:lstStyle/>
          <a:p>
            <a:pPr algn="ctr" fontAlgn="auto">
              <a:spcAft>
                <a:spcPts val="0"/>
              </a:spcAft>
              <a:defRPr/>
            </a:pPr>
            <a:r>
              <a:rPr lang="en-GB" sz="4000" dirty="0">
                <a:latin typeface="Calibri" pitchFamily="34" charset="0"/>
              </a:rPr>
              <a:t>Methods of Collecting Primary Data</a:t>
            </a:r>
          </a:p>
        </p:txBody>
      </p:sp>
      <p:sp>
        <p:nvSpPr>
          <p:cNvPr id="33796" name="Content Placeholder 2">
            <a:extLst>
              <a:ext uri="{FF2B5EF4-FFF2-40B4-BE49-F238E27FC236}">
                <a16:creationId xmlns:a16="http://schemas.microsoft.com/office/drawing/2014/main" id="{D4B63B90-70A7-4593-9D64-93B72B89B3B9}"/>
              </a:ext>
            </a:extLst>
          </p:cNvPr>
          <p:cNvSpPr>
            <a:spLocks noGrp="1"/>
          </p:cNvSpPr>
          <p:nvPr>
            <p:ph idx="4294967295"/>
          </p:nvPr>
        </p:nvSpPr>
        <p:spPr>
          <a:xfrm>
            <a:off x="611188" y="1773238"/>
            <a:ext cx="7772400" cy="4084637"/>
          </a:xfrm>
        </p:spPr>
        <p:txBody>
          <a:bodyPr>
            <a:normAutofit/>
          </a:bodyPr>
          <a:lstStyle/>
          <a:p>
            <a:pPr marL="566928" indent="-457200" fontAlgn="auto">
              <a:spcAft>
                <a:spcPts val="0"/>
              </a:spcAft>
              <a:defRPr/>
            </a:pPr>
            <a:r>
              <a:rPr lang="en-GB" sz="3000" dirty="0">
                <a:latin typeface="Calibri" pitchFamily="34" charset="0"/>
              </a:rPr>
              <a:t>Experiments</a:t>
            </a:r>
            <a:endParaRPr lang="en-GB" sz="2800" dirty="0">
              <a:latin typeface="Calibri" pitchFamily="34" charset="0"/>
            </a:endParaRPr>
          </a:p>
          <a:p>
            <a:pPr marL="566928" indent="-457200" fontAlgn="auto">
              <a:spcAft>
                <a:spcPts val="0"/>
              </a:spcAft>
              <a:defRPr/>
            </a:pPr>
            <a:r>
              <a:rPr lang="en-GB" sz="3000" dirty="0">
                <a:latin typeface="Calibri" pitchFamily="34" charset="0"/>
              </a:rPr>
              <a:t>Telephone surveys</a:t>
            </a:r>
          </a:p>
          <a:p>
            <a:pPr marL="566928" indent="-457200" fontAlgn="auto">
              <a:spcAft>
                <a:spcPts val="0"/>
              </a:spcAft>
              <a:defRPr/>
            </a:pPr>
            <a:r>
              <a:rPr lang="en-GB" sz="3000" dirty="0">
                <a:latin typeface="Calibri" pitchFamily="34" charset="0"/>
              </a:rPr>
              <a:t>Written questionnaires and surveys</a:t>
            </a:r>
          </a:p>
          <a:p>
            <a:pPr marL="566928" indent="-457200" fontAlgn="auto">
              <a:spcAft>
                <a:spcPts val="0"/>
              </a:spcAft>
              <a:defRPr/>
            </a:pPr>
            <a:r>
              <a:rPr lang="en-GB" sz="3000" dirty="0">
                <a:latin typeface="Calibri" pitchFamily="34" charset="0"/>
              </a:rPr>
              <a:t>Observation</a:t>
            </a:r>
          </a:p>
          <a:p>
            <a:pPr marL="566928" indent="-457200" fontAlgn="auto">
              <a:spcAft>
                <a:spcPts val="0"/>
              </a:spcAft>
              <a:defRPr/>
            </a:pPr>
            <a:r>
              <a:rPr lang="en-GB" sz="3000" dirty="0">
                <a:latin typeface="Calibri" pitchFamily="34" charset="0"/>
              </a:rPr>
              <a:t>Personal interviews</a:t>
            </a:r>
          </a:p>
          <a:p>
            <a:pPr marL="566928" indent="-457200" fontAlgn="auto">
              <a:spcAft>
                <a:spcPts val="0"/>
              </a:spcAft>
              <a:defRPr/>
            </a:pPr>
            <a:r>
              <a:rPr lang="en-GB" sz="3000" dirty="0">
                <a:latin typeface="Calibri" pitchFamily="34" charset="0"/>
                <a:cs typeface="Times New Roman" charset="0"/>
              </a:rPr>
              <a:t>Surveys</a:t>
            </a:r>
            <a:endParaRPr lang="en-GB" sz="3000" b="1" dirty="0">
              <a:latin typeface="Calibri" pitchFamily="34" charset="0"/>
            </a:endParaRPr>
          </a:p>
          <a:p>
            <a:pPr marL="365760" indent="-256032" fontAlgn="auto">
              <a:spcAft>
                <a:spcPts val="0"/>
              </a:spcAft>
              <a:buFont typeface="Wingdings 3"/>
              <a:buChar char=""/>
              <a:defRPr/>
            </a:pPr>
            <a:endParaRPr lang="en-GB" sz="2800" dirty="0">
              <a:latin typeface="Calibri" pitchFamily="34" charset="0"/>
            </a:endParaRPr>
          </a:p>
        </p:txBody>
      </p:sp>
    </p:spTree>
    <p:extLst>
      <p:ext uri="{BB962C8B-B14F-4D97-AF65-F5344CB8AC3E}">
        <p14:creationId xmlns:p14="http://schemas.microsoft.com/office/powerpoint/2010/main" val="35433004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3">
            <a:extLst>
              <a:ext uri="{FF2B5EF4-FFF2-40B4-BE49-F238E27FC236}">
                <a16:creationId xmlns:a16="http://schemas.microsoft.com/office/drawing/2014/main" id="{03539D7D-63BE-48E4-889F-ABF651DC0AD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AFEE4CD7-7C32-42BD-9496-ECE6FACE5744}" type="slidenum">
              <a:rPr lang="en-GB" altLang="en-US">
                <a:latin typeface="Calibri" panose="020F0502020204030204" pitchFamily="34" charset="0"/>
              </a:rPr>
              <a:pPr eaLnBrk="1" hangingPunct="1"/>
              <a:t>30</a:t>
            </a:fld>
            <a:endParaRPr lang="en-GB" altLang="en-US">
              <a:latin typeface="Calibri" panose="020F0502020204030204" pitchFamily="34" charset="0"/>
            </a:endParaRPr>
          </a:p>
        </p:txBody>
      </p:sp>
      <p:sp>
        <p:nvSpPr>
          <p:cNvPr id="10243" name="Title 1">
            <a:extLst>
              <a:ext uri="{FF2B5EF4-FFF2-40B4-BE49-F238E27FC236}">
                <a16:creationId xmlns:a16="http://schemas.microsoft.com/office/drawing/2014/main" id="{0DF2856B-8E09-47B5-A4CB-C3258855590B}"/>
              </a:ext>
            </a:extLst>
          </p:cNvPr>
          <p:cNvSpPr>
            <a:spLocks noGrp="1"/>
          </p:cNvSpPr>
          <p:nvPr>
            <p:ph type="title"/>
          </p:nvPr>
        </p:nvSpPr>
        <p:spPr/>
        <p:txBody>
          <a:bodyPr/>
          <a:lstStyle/>
          <a:p>
            <a:pPr algn="ctr" fontAlgn="auto">
              <a:spcAft>
                <a:spcPts val="0"/>
              </a:spcAft>
              <a:defRPr/>
            </a:pPr>
            <a:r>
              <a:rPr lang="en-GB" sz="4000" dirty="0">
                <a:latin typeface="Calibri" pitchFamily="34" charset="0"/>
              </a:rPr>
              <a:t>Experiments</a:t>
            </a:r>
          </a:p>
        </p:txBody>
      </p:sp>
      <p:sp>
        <p:nvSpPr>
          <p:cNvPr id="18436" name="Content Placeholder 2">
            <a:extLst>
              <a:ext uri="{FF2B5EF4-FFF2-40B4-BE49-F238E27FC236}">
                <a16:creationId xmlns:a16="http://schemas.microsoft.com/office/drawing/2014/main" id="{33759B1E-87A6-4F9A-BBE6-3202B2624168}"/>
              </a:ext>
            </a:extLst>
          </p:cNvPr>
          <p:cNvSpPr>
            <a:spLocks noGrp="1"/>
          </p:cNvSpPr>
          <p:nvPr>
            <p:ph idx="4294967295"/>
          </p:nvPr>
        </p:nvSpPr>
        <p:spPr>
          <a:xfrm>
            <a:off x="685800" y="1196752"/>
            <a:ext cx="7772400" cy="3724275"/>
          </a:xfrm>
        </p:spPr>
        <p:txBody>
          <a:bodyPr>
            <a:normAutofit fontScale="92500" lnSpcReduction="20000"/>
          </a:bodyPr>
          <a:lstStyle/>
          <a:p>
            <a:pPr algn="just">
              <a:lnSpc>
                <a:spcPct val="80000"/>
              </a:lnSpc>
            </a:pPr>
            <a:r>
              <a:rPr lang="en-GB" altLang="en-US" sz="2800" dirty="0">
                <a:latin typeface="Calibri" panose="020F0502020204030204" pitchFamily="34" charset="0"/>
              </a:rPr>
              <a:t>A process that produces a single outcome whose results cannot be predicted with certainty</a:t>
            </a:r>
          </a:p>
          <a:p>
            <a:pPr algn="just">
              <a:lnSpc>
                <a:spcPct val="80000"/>
              </a:lnSpc>
            </a:pPr>
            <a:endParaRPr lang="en-GB" altLang="en-US" sz="2800" dirty="0">
              <a:latin typeface="Calibri" panose="020F0502020204030204" pitchFamily="34" charset="0"/>
            </a:endParaRPr>
          </a:p>
          <a:p>
            <a:pPr algn="just">
              <a:lnSpc>
                <a:spcPct val="80000"/>
              </a:lnSpc>
            </a:pPr>
            <a:r>
              <a:rPr lang="en-GB" altLang="en-US" sz="2800" dirty="0">
                <a:latin typeface="Calibri" panose="020F0502020204030204" pitchFamily="34" charset="0"/>
              </a:rPr>
              <a:t>A company may often conduct a specific experiment to get data that managers need to make decisions</a:t>
            </a:r>
          </a:p>
          <a:p>
            <a:pPr algn="just">
              <a:lnSpc>
                <a:spcPct val="80000"/>
              </a:lnSpc>
            </a:pPr>
            <a:endParaRPr lang="en-GB" altLang="en-US" sz="2800" dirty="0">
              <a:latin typeface="Calibri" panose="020F0502020204030204" pitchFamily="34" charset="0"/>
            </a:endParaRPr>
          </a:p>
          <a:p>
            <a:pPr algn="just">
              <a:lnSpc>
                <a:spcPct val="80000"/>
              </a:lnSpc>
            </a:pPr>
            <a:r>
              <a:rPr lang="en-GB" altLang="en-US" sz="2800" dirty="0">
                <a:latin typeface="Calibri" panose="020F0502020204030204" pitchFamily="34" charset="0"/>
              </a:rPr>
              <a:t>This is especially true in product manufacture</a:t>
            </a:r>
          </a:p>
          <a:p>
            <a:pPr lvl="1" algn="just">
              <a:lnSpc>
                <a:spcPct val="80000"/>
              </a:lnSpc>
              <a:buFont typeface="Wingdings" panose="05000000000000000000" pitchFamily="2" charset="2"/>
              <a:buChar char=""/>
            </a:pPr>
            <a:r>
              <a:rPr lang="en-GB" altLang="en-US" sz="2800" dirty="0">
                <a:latin typeface="Calibri" panose="020F0502020204030204" pitchFamily="34" charset="0"/>
              </a:rPr>
              <a:t>Vary the ingredients/raw materials</a:t>
            </a:r>
          </a:p>
          <a:p>
            <a:pPr lvl="1" algn="just">
              <a:lnSpc>
                <a:spcPct val="80000"/>
              </a:lnSpc>
              <a:buFont typeface="Wingdings" panose="05000000000000000000" pitchFamily="2" charset="2"/>
              <a:buChar char=""/>
            </a:pPr>
            <a:r>
              <a:rPr lang="en-GB" altLang="en-US" sz="2800" dirty="0">
                <a:latin typeface="Calibri" panose="020F0502020204030204" pitchFamily="34" charset="0"/>
              </a:rPr>
              <a:t>Then test quality or strength of the product</a:t>
            </a:r>
          </a:p>
          <a:p>
            <a:pPr marL="392113" lvl="1" indent="0" algn="just">
              <a:lnSpc>
                <a:spcPct val="80000"/>
              </a:lnSpc>
              <a:buNone/>
            </a:pPr>
            <a:endParaRPr lang="en-GB" altLang="en-US" sz="2800" dirty="0">
              <a:latin typeface="Calibri" panose="020F0502020204030204" pitchFamily="34" charset="0"/>
            </a:endParaRPr>
          </a:p>
          <a:p>
            <a:pPr algn="just">
              <a:lnSpc>
                <a:spcPct val="80000"/>
              </a:lnSpc>
            </a:pPr>
            <a:r>
              <a:rPr lang="en-GB" altLang="en-US" sz="2800" dirty="0">
                <a:latin typeface="Calibri" panose="020F0502020204030204" pitchFamily="34" charset="0"/>
              </a:rPr>
              <a:t>A drug trial is another example.</a:t>
            </a:r>
          </a:p>
          <a:p>
            <a:pPr>
              <a:lnSpc>
                <a:spcPct val="80000"/>
              </a:lnSpc>
            </a:pPr>
            <a:endParaRPr lang="en-GB" altLang="en-US" sz="2800" dirty="0">
              <a:latin typeface="Calibri" panose="020F0502020204030204" pitchFamily="34" charset="0"/>
            </a:endParaRPr>
          </a:p>
          <a:p>
            <a:pPr>
              <a:lnSpc>
                <a:spcPct val="80000"/>
              </a:lnSpc>
            </a:pPr>
            <a:endParaRPr lang="en-GB" altLang="en-US" sz="2800" dirty="0">
              <a:latin typeface="Calibri" panose="020F0502020204030204" pitchFamily="34" charset="0"/>
            </a:endParaRPr>
          </a:p>
        </p:txBody>
      </p:sp>
    </p:spTree>
    <p:extLst>
      <p:ext uri="{BB962C8B-B14F-4D97-AF65-F5344CB8AC3E}">
        <p14:creationId xmlns:p14="http://schemas.microsoft.com/office/powerpoint/2010/main" val="15122007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3">
            <a:extLst>
              <a:ext uri="{FF2B5EF4-FFF2-40B4-BE49-F238E27FC236}">
                <a16:creationId xmlns:a16="http://schemas.microsoft.com/office/drawing/2014/main" id="{FE259836-D10F-4865-A936-F7ADC6231FD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286BEE89-402D-43E4-BA98-EEEB7F0DD6C3}" type="slidenum">
              <a:rPr lang="en-GB" altLang="en-US"/>
              <a:pPr eaLnBrk="1" hangingPunct="1"/>
              <a:t>31</a:t>
            </a:fld>
            <a:endParaRPr lang="en-GB" altLang="en-US"/>
          </a:p>
        </p:txBody>
      </p:sp>
      <p:sp>
        <p:nvSpPr>
          <p:cNvPr id="10243" name="Title 1">
            <a:extLst>
              <a:ext uri="{FF2B5EF4-FFF2-40B4-BE49-F238E27FC236}">
                <a16:creationId xmlns:a16="http://schemas.microsoft.com/office/drawing/2014/main" id="{DEA2FC0F-2AF4-41B4-A9C1-F29D66DE3805}"/>
              </a:ext>
            </a:extLst>
          </p:cNvPr>
          <p:cNvSpPr>
            <a:spLocks noGrp="1"/>
          </p:cNvSpPr>
          <p:nvPr>
            <p:ph type="title"/>
          </p:nvPr>
        </p:nvSpPr>
        <p:spPr/>
        <p:txBody>
          <a:bodyPr/>
          <a:lstStyle/>
          <a:p>
            <a:pPr algn="ctr" fontAlgn="auto">
              <a:spcAft>
                <a:spcPts val="0"/>
              </a:spcAft>
              <a:defRPr/>
            </a:pPr>
            <a:r>
              <a:rPr lang="en-GB" sz="4000" dirty="0">
                <a:latin typeface="Calibri" pitchFamily="34" charset="0"/>
              </a:rPr>
              <a:t>Telephone Surveys</a:t>
            </a:r>
          </a:p>
        </p:txBody>
      </p:sp>
      <p:sp>
        <p:nvSpPr>
          <p:cNvPr id="19460" name="Content Placeholder 2">
            <a:extLst>
              <a:ext uri="{FF2B5EF4-FFF2-40B4-BE49-F238E27FC236}">
                <a16:creationId xmlns:a16="http://schemas.microsoft.com/office/drawing/2014/main" id="{09572513-E344-466D-BDC6-FE39F26B7278}"/>
              </a:ext>
            </a:extLst>
          </p:cNvPr>
          <p:cNvSpPr>
            <a:spLocks noGrp="1"/>
          </p:cNvSpPr>
          <p:nvPr>
            <p:ph idx="4294967295"/>
          </p:nvPr>
        </p:nvSpPr>
        <p:spPr>
          <a:xfrm>
            <a:off x="611560" y="1566862"/>
            <a:ext cx="7772400" cy="3724275"/>
          </a:xfrm>
        </p:spPr>
        <p:txBody>
          <a:bodyPr>
            <a:normAutofit fontScale="92500" lnSpcReduction="20000"/>
          </a:bodyPr>
          <a:lstStyle/>
          <a:p>
            <a:pPr algn="just"/>
            <a:r>
              <a:rPr lang="en-GB" altLang="en-US" sz="2800" dirty="0">
                <a:latin typeface="Calibri" panose="020F0502020204030204" pitchFamily="34" charset="0"/>
              </a:rPr>
              <a:t>A common method of obtaining data about people and their opinions</a:t>
            </a:r>
          </a:p>
          <a:p>
            <a:pPr algn="just"/>
            <a:endParaRPr lang="en-GB" altLang="en-US" sz="2800" dirty="0">
              <a:latin typeface="Calibri" panose="020F0502020204030204" pitchFamily="34" charset="0"/>
            </a:endParaRPr>
          </a:p>
          <a:p>
            <a:pPr algn="just"/>
            <a:r>
              <a:rPr lang="en-GB" altLang="en-US" sz="2800" dirty="0">
                <a:latin typeface="Calibri" panose="020F0502020204030204" pitchFamily="34" charset="0"/>
              </a:rPr>
              <a:t>Relatively inexpensive</a:t>
            </a:r>
          </a:p>
          <a:p>
            <a:pPr algn="just"/>
            <a:endParaRPr lang="en-GB" altLang="en-US" sz="2800" dirty="0">
              <a:latin typeface="Calibri" panose="020F0502020204030204" pitchFamily="34" charset="0"/>
            </a:endParaRPr>
          </a:p>
          <a:p>
            <a:pPr algn="just"/>
            <a:r>
              <a:rPr lang="en-GB" altLang="en-US" sz="2800" dirty="0">
                <a:latin typeface="Calibri" panose="020F0502020204030204" pitchFamily="34" charset="0"/>
              </a:rPr>
              <a:t>An efficient data collection method</a:t>
            </a:r>
          </a:p>
          <a:p>
            <a:pPr algn="just"/>
            <a:endParaRPr lang="en-GB" altLang="en-US" sz="2800" dirty="0">
              <a:latin typeface="Calibri" panose="020F0502020204030204" pitchFamily="34" charset="0"/>
            </a:endParaRPr>
          </a:p>
          <a:p>
            <a:pPr algn="just"/>
            <a:r>
              <a:rPr lang="en-GB" altLang="en-US" sz="2800" dirty="0">
                <a:latin typeface="Calibri" panose="020F0502020204030204" pitchFamily="34" charset="0"/>
              </a:rPr>
              <a:t>Because people will not stay on the line too long, it must be short </a:t>
            </a:r>
            <a:r>
              <a:rPr lang="en-GB" altLang="en-US" sz="2800" dirty="0">
                <a:solidFill>
                  <a:srgbClr val="FF0000"/>
                </a:solidFill>
                <a:latin typeface="Calibri" panose="020F0502020204030204" pitchFamily="34" charset="0"/>
              </a:rPr>
              <a:t>with closed ended </a:t>
            </a:r>
            <a:r>
              <a:rPr lang="en-GB" altLang="en-US" sz="2800" dirty="0">
                <a:latin typeface="Calibri" panose="020F0502020204030204" pitchFamily="34" charset="0"/>
              </a:rPr>
              <a:t>questions.</a:t>
            </a:r>
          </a:p>
          <a:p>
            <a:pPr algn="just"/>
            <a:endParaRPr lang="en-GB" altLang="en-US" sz="2800" dirty="0">
              <a:latin typeface="Calibri" panose="020F0502020204030204" pitchFamily="34" charset="0"/>
            </a:endParaRPr>
          </a:p>
          <a:p>
            <a:pPr algn="just"/>
            <a:endParaRPr lang="en-GB" altLang="en-US" sz="2800" dirty="0">
              <a:latin typeface="Calibri" panose="020F0502020204030204" pitchFamily="34" charset="0"/>
            </a:endParaRPr>
          </a:p>
        </p:txBody>
      </p:sp>
    </p:spTree>
    <p:extLst>
      <p:ext uri="{BB962C8B-B14F-4D97-AF65-F5344CB8AC3E}">
        <p14:creationId xmlns:p14="http://schemas.microsoft.com/office/powerpoint/2010/main" val="10214458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3">
            <a:extLst>
              <a:ext uri="{FF2B5EF4-FFF2-40B4-BE49-F238E27FC236}">
                <a16:creationId xmlns:a16="http://schemas.microsoft.com/office/drawing/2014/main" id="{AE8BFCC9-3F2D-431E-AB2E-288463FA055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898203F4-B943-44A2-9204-9A6E5FA0EE3C}" type="slidenum">
              <a:rPr lang="en-GB" altLang="en-US">
                <a:latin typeface="Calibri" panose="020F0502020204030204" pitchFamily="34" charset="0"/>
              </a:rPr>
              <a:pPr eaLnBrk="1" hangingPunct="1"/>
              <a:t>32</a:t>
            </a:fld>
            <a:endParaRPr lang="en-GB" altLang="en-US">
              <a:latin typeface="Calibri" panose="020F0502020204030204" pitchFamily="34" charset="0"/>
            </a:endParaRPr>
          </a:p>
        </p:txBody>
      </p:sp>
      <p:sp>
        <p:nvSpPr>
          <p:cNvPr id="10243" name="Title 1">
            <a:extLst>
              <a:ext uri="{FF2B5EF4-FFF2-40B4-BE49-F238E27FC236}">
                <a16:creationId xmlns:a16="http://schemas.microsoft.com/office/drawing/2014/main" id="{C329F3BD-614D-4A30-8EC5-F3DE2A561433}"/>
              </a:ext>
            </a:extLst>
          </p:cNvPr>
          <p:cNvSpPr>
            <a:spLocks noGrp="1"/>
          </p:cNvSpPr>
          <p:nvPr>
            <p:ph type="title"/>
          </p:nvPr>
        </p:nvSpPr>
        <p:spPr>
          <a:xfrm>
            <a:off x="457199" y="15949"/>
            <a:ext cx="8229600" cy="1143000"/>
          </a:xfrm>
        </p:spPr>
        <p:txBody>
          <a:bodyPr/>
          <a:lstStyle/>
          <a:p>
            <a:pPr algn="ctr" fontAlgn="auto">
              <a:spcAft>
                <a:spcPts val="0"/>
              </a:spcAft>
              <a:defRPr/>
            </a:pPr>
            <a:r>
              <a:rPr lang="en-GB" sz="4000" dirty="0">
                <a:latin typeface="Calibri" pitchFamily="34" charset="0"/>
              </a:rPr>
              <a:t>Written Questionnaires and Surveys</a:t>
            </a:r>
          </a:p>
        </p:txBody>
      </p:sp>
      <p:sp>
        <p:nvSpPr>
          <p:cNvPr id="20484" name="Content Placeholder 2">
            <a:extLst>
              <a:ext uri="{FF2B5EF4-FFF2-40B4-BE49-F238E27FC236}">
                <a16:creationId xmlns:a16="http://schemas.microsoft.com/office/drawing/2014/main" id="{F6A74537-4F34-47E0-AE0C-C1CAD48E5CE2}"/>
              </a:ext>
            </a:extLst>
          </p:cNvPr>
          <p:cNvSpPr>
            <a:spLocks noGrp="1"/>
          </p:cNvSpPr>
          <p:nvPr>
            <p:ph idx="4294967295"/>
          </p:nvPr>
        </p:nvSpPr>
        <p:spPr>
          <a:xfrm>
            <a:off x="300038" y="1158949"/>
            <a:ext cx="8713787" cy="4032250"/>
          </a:xfrm>
        </p:spPr>
        <p:txBody>
          <a:bodyPr>
            <a:normAutofit fontScale="92500" lnSpcReduction="20000"/>
          </a:bodyPr>
          <a:lstStyle/>
          <a:p>
            <a:pPr algn="just">
              <a:lnSpc>
                <a:spcPct val="80000"/>
              </a:lnSpc>
            </a:pPr>
            <a:r>
              <a:rPr lang="en-GB" altLang="en-US" sz="2400" dirty="0">
                <a:latin typeface="Calibri" panose="020F0502020204030204" pitchFamily="34" charset="0"/>
              </a:rPr>
              <a:t>The most frequently used method to collect opinions and factual data from people is a written questionnaire</a:t>
            </a:r>
          </a:p>
          <a:p>
            <a:pPr algn="just">
              <a:lnSpc>
                <a:spcPct val="80000"/>
              </a:lnSpc>
            </a:pPr>
            <a:endParaRPr lang="en-GB" altLang="en-US" sz="2400" dirty="0">
              <a:latin typeface="Calibri" panose="020F0502020204030204" pitchFamily="34" charset="0"/>
            </a:endParaRPr>
          </a:p>
          <a:p>
            <a:pPr algn="just">
              <a:lnSpc>
                <a:spcPct val="80000"/>
              </a:lnSpc>
            </a:pPr>
            <a:r>
              <a:rPr lang="en-GB" altLang="en-US" sz="2400" dirty="0">
                <a:latin typeface="Calibri" panose="020F0502020204030204" pitchFamily="34" charset="0"/>
              </a:rPr>
              <a:t>This is the least expensive means of collecting survey data</a:t>
            </a:r>
          </a:p>
          <a:p>
            <a:pPr algn="just">
              <a:lnSpc>
                <a:spcPct val="80000"/>
              </a:lnSpc>
            </a:pPr>
            <a:endParaRPr lang="en-GB" altLang="en-US" sz="2400" dirty="0">
              <a:latin typeface="Calibri" panose="020F0502020204030204" pitchFamily="34" charset="0"/>
            </a:endParaRPr>
          </a:p>
          <a:p>
            <a:pPr algn="just">
              <a:lnSpc>
                <a:spcPct val="80000"/>
              </a:lnSpc>
            </a:pPr>
            <a:r>
              <a:rPr lang="en-GB" altLang="en-US" sz="2400" dirty="0">
                <a:latin typeface="Calibri" panose="020F0502020204030204" pitchFamily="34" charset="0"/>
              </a:rPr>
              <a:t>Similar in structure to telephone interviews but can be slightly more involved and can therefore take longer to complete</a:t>
            </a:r>
          </a:p>
          <a:p>
            <a:pPr algn="just">
              <a:lnSpc>
                <a:spcPct val="80000"/>
              </a:lnSpc>
            </a:pPr>
            <a:endParaRPr lang="en-GB" altLang="en-US" sz="2400" dirty="0">
              <a:latin typeface="Calibri" panose="020F0502020204030204" pitchFamily="34" charset="0"/>
            </a:endParaRPr>
          </a:p>
          <a:p>
            <a:pPr algn="just">
              <a:lnSpc>
                <a:spcPct val="80000"/>
              </a:lnSpc>
            </a:pPr>
            <a:r>
              <a:rPr lang="en-GB" altLang="en-US" sz="2400" dirty="0">
                <a:latin typeface="Calibri" panose="020F0502020204030204" pitchFamily="34" charset="0"/>
              </a:rPr>
              <a:t>Need to be careful to construct a questionnaire that can be easily completed in not too much time</a:t>
            </a:r>
          </a:p>
          <a:p>
            <a:pPr algn="just">
              <a:lnSpc>
                <a:spcPct val="80000"/>
              </a:lnSpc>
            </a:pPr>
            <a:r>
              <a:rPr lang="en-GB" altLang="en-US" sz="2400" dirty="0">
                <a:latin typeface="Calibri" panose="020F0502020204030204" pitchFamily="34" charset="0"/>
              </a:rPr>
              <a:t>Can have both </a:t>
            </a:r>
            <a:r>
              <a:rPr lang="en-GB" altLang="en-US" sz="2400" dirty="0">
                <a:solidFill>
                  <a:srgbClr val="FF0000"/>
                </a:solidFill>
                <a:latin typeface="Calibri" panose="020F0502020204030204" pitchFamily="34" charset="0"/>
              </a:rPr>
              <a:t>open-ended </a:t>
            </a:r>
            <a:r>
              <a:rPr lang="en-GB" altLang="en-US" sz="2400" dirty="0">
                <a:latin typeface="Calibri" panose="020F0502020204030204" pitchFamily="34" charset="0"/>
              </a:rPr>
              <a:t>and </a:t>
            </a:r>
            <a:r>
              <a:rPr lang="en-GB" altLang="en-US" sz="2400" dirty="0">
                <a:solidFill>
                  <a:srgbClr val="FF0000"/>
                </a:solidFill>
                <a:latin typeface="Calibri" panose="020F0502020204030204" pitchFamily="34" charset="0"/>
              </a:rPr>
              <a:t>closed-ended </a:t>
            </a:r>
            <a:r>
              <a:rPr lang="en-GB" altLang="en-US" sz="2400" dirty="0">
                <a:latin typeface="Calibri" panose="020F0502020204030204" pitchFamily="34" charset="0"/>
              </a:rPr>
              <a:t>questions</a:t>
            </a:r>
          </a:p>
          <a:p>
            <a:pPr lvl="1" algn="just">
              <a:lnSpc>
                <a:spcPct val="80000"/>
              </a:lnSpc>
              <a:buFont typeface="Wingdings" panose="05000000000000000000" pitchFamily="2" charset="2"/>
              <a:buChar char=""/>
            </a:pPr>
            <a:r>
              <a:rPr lang="en-GB" altLang="en-US" sz="2400" dirty="0">
                <a:latin typeface="Calibri" panose="020F0502020204030204" pitchFamily="34" charset="0"/>
              </a:rPr>
              <a:t>Open-ended gives longer answers and can be difficult to analyse</a:t>
            </a:r>
          </a:p>
          <a:p>
            <a:pPr algn="just">
              <a:lnSpc>
                <a:spcPct val="80000"/>
              </a:lnSpc>
            </a:pPr>
            <a:r>
              <a:rPr lang="en-GB" altLang="en-US" sz="2400" dirty="0">
                <a:latin typeface="Calibri" panose="020F0502020204030204" pitchFamily="34" charset="0"/>
              </a:rPr>
              <a:t>The format and look of the document is important</a:t>
            </a:r>
          </a:p>
          <a:p>
            <a:pPr algn="just">
              <a:lnSpc>
                <a:spcPct val="80000"/>
              </a:lnSpc>
            </a:pPr>
            <a:r>
              <a:rPr lang="en-GB" altLang="en-US" sz="2400" dirty="0">
                <a:latin typeface="Calibri" panose="020F0502020204030204" pitchFamily="34" charset="0"/>
              </a:rPr>
              <a:t>Response rates for mailed questionnaires is around 5% </a:t>
            </a:r>
          </a:p>
          <a:p>
            <a:pPr algn="just">
              <a:lnSpc>
                <a:spcPct val="80000"/>
              </a:lnSpc>
            </a:pPr>
            <a:endParaRPr lang="en-GB" altLang="en-US" sz="2400" dirty="0">
              <a:latin typeface="Calibri" panose="020F0502020204030204" pitchFamily="34" charset="0"/>
            </a:endParaRPr>
          </a:p>
          <a:p>
            <a:pPr algn="just">
              <a:lnSpc>
                <a:spcPct val="80000"/>
              </a:lnSpc>
            </a:pPr>
            <a:endParaRPr lang="en-GB" altLang="en-US" sz="2400" dirty="0">
              <a:latin typeface="Calibri" panose="020F0502020204030204" pitchFamily="34" charset="0"/>
            </a:endParaRPr>
          </a:p>
        </p:txBody>
      </p:sp>
    </p:spTree>
    <p:extLst>
      <p:ext uri="{BB962C8B-B14F-4D97-AF65-F5344CB8AC3E}">
        <p14:creationId xmlns:p14="http://schemas.microsoft.com/office/powerpoint/2010/main" val="65480136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3">
            <a:extLst>
              <a:ext uri="{FF2B5EF4-FFF2-40B4-BE49-F238E27FC236}">
                <a16:creationId xmlns:a16="http://schemas.microsoft.com/office/drawing/2014/main" id="{A607027C-93CC-4157-9FDA-FCF694F4EED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F4DDE513-CCD4-4B24-AFD3-84534045404C}" type="slidenum">
              <a:rPr lang="en-GB" altLang="en-US">
                <a:latin typeface="Calibri" panose="020F0502020204030204" pitchFamily="34" charset="0"/>
              </a:rPr>
              <a:pPr eaLnBrk="1" hangingPunct="1"/>
              <a:t>33</a:t>
            </a:fld>
            <a:endParaRPr lang="en-GB" altLang="en-US">
              <a:latin typeface="Calibri" panose="020F0502020204030204" pitchFamily="34" charset="0"/>
            </a:endParaRPr>
          </a:p>
        </p:txBody>
      </p:sp>
      <p:sp>
        <p:nvSpPr>
          <p:cNvPr id="12291" name="Title 1">
            <a:extLst>
              <a:ext uri="{FF2B5EF4-FFF2-40B4-BE49-F238E27FC236}">
                <a16:creationId xmlns:a16="http://schemas.microsoft.com/office/drawing/2014/main" id="{C4688FC1-FFC2-4065-AE87-6B15EE2D9958}"/>
              </a:ext>
            </a:extLst>
          </p:cNvPr>
          <p:cNvSpPr>
            <a:spLocks noGrp="1"/>
          </p:cNvSpPr>
          <p:nvPr>
            <p:ph type="title"/>
          </p:nvPr>
        </p:nvSpPr>
        <p:spPr/>
        <p:txBody>
          <a:bodyPr>
            <a:noAutofit/>
          </a:bodyPr>
          <a:lstStyle/>
          <a:p>
            <a:pPr algn="ctr" fontAlgn="auto">
              <a:spcAft>
                <a:spcPts val="0"/>
              </a:spcAft>
              <a:defRPr/>
            </a:pPr>
            <a:r>
              <a:rPr lang="en-GB" sz="4000" dirty="0">
                <a:latin typeface="Calibri" pitchFamily="34" charset="0"/>
                <a:cs typeface="Times New Roman" charset="0"/>
              </a:rPr>
              <a:t>Some uses of questionnaires in business:</a:t>
            </a:r>
            <a:endParaRPr lang="en-GB" sz="4000" dirty="0">
              <a:latin typeface="Calibri" pitchFamily="34" charset="0"/>
            </a:endParaRPr>
          </a:p>
        </p:txBody>
      </p:sp>
      <p:sp>
        <p:nvSpPr>
          <p:cNvPr id="21508" name="Content Placeholder 2">
            <a:extLst>
              <a:ext uri="{FF2B5EF4-FFF2-40B4-BE49-F238E27FC236}">
                <a16:creationId xmlns:a16="http://schemas.microsoft.com/office/drawing/2014/main" id="{60C9CF29-7814-40AF-A152-1C060D1913F7}"/>
              </a:ext>
            </a:extLst>
          </p:cNvPr>
          <p:cNvSpPr>
            <a:spLocks noGrp="1"/>
          </p:cNvSpPr>
          <p:nvPr>
            <p:ph idx="4294967295"/>
          </p:nvPr>
        </p:nvSpPr>
        <p:spPr>
          <a:xfrm>
            <a:off x="971550" y="1700213"/>
            <a:ext cx="6913563" cy="4105275"/>
          </a:xfrm>
        </p:spPr>
        <p:txBody>
          <a:bodyPr>
            <a:normAutofit lnSpcReduction="10000"/>
          </a:bodyPr>
          <a:lstStyle/>
          <a:p>
            <a:pPr marL="577850" indent="-577850">
              <a:lnSpc>
                <a:spcPct val="80000"/>
              </a:lnSpc>
            </a:pPr>
            <a:r>
              <a:rPr lang="en-GB" altLang="en-US" sz="2400">
                <a:latin typeface="Calibri" panose="020F0502020204030204" pitchFamily="34" charset="0"/>
                <a:cs typeface="Times New Roman" panose="02020603050405020304" pitchFamily="18" charset="0"/>
              </a:rPr>
              <a:t>Organisational performance  </a:t>
            </a:r>
          </a:p>
          <a:p>
            <a:pPr marL="977900" lvl="1" indent="-577850">
              <a:lnSpc>
                <a:spcPct val="80000"/>
              </a:lnSpc>
            </a:pPr>
            <a:r>
              <a:rPr lang="en-GB" altLang="en-US" sz="2400">
                <a:latin typeface="Calibri" panose="020F0502020204030204" pitchFamily="34" charset="0"/>
                <a:cs typeface="Times New Roman" panose="02020603050405020304" pitchFamily="18" charset="0"/>
              </a:rPr>
              <a:t>quality issues</a:t>
            </a:r>
          </a:p>
          <a:p>
            <a:pPr marL="977900" lvl="1" indent="-577850">
              <a:lnSpc>
                <a:spcPct val="80000"/>
              </a:lnSpc>
            </a:pPr>
            <a:r>
              <a:rPr lang="en-GB" altLang="en-US" sz="2400">
                <a:latin typeface="Calibri" panose="020F0502020204030204" pitchFamily="34" charset="0"/>
                <a:cs typeface="Times New Roman" panose="02020603050405020304" pitchFamily="18" charset="0"/>
              </a:rPr>
              <a:t>evaluation of service provision</a:t>
            </a:r>
          </a:p>
          <a:p>
            <a:pPr marL="977900" lvl="1" indent="-577850">
              <a:lnSpc>
                <a:spcPct val="80000"/>
              </a:lnSpc>
            </a:pPr>
            <a:r>
              <a:rPr lang="en-GB" altLang="en-US" sz="2400">
                <a:latin typeface="Calibri" panose="020F0502020204030204" pitchFamily="34" charset="0"/>
                <a:cs typeface="Times New Roman" panose="02020603050405020304" pitchFamily="18" charset="0"/>
              </a:rPr>
              <a:t>auditing</a:t>
            </a:r>
          </a:p>
          <a:p>
            <a:pPr marL="577850" indent="-577850">
              <a:lnSpc>
                <a:spcPct val="80000"/>
              </a:lnSpc>
            </a:pPr>
            <a:r>
              <a:rPr lang="en-GB" altLang="en-US" sz="2400">
                <a:latin typeface="Calibri" panose="020F0502020204030204" pitchFamily="34" charset="0"/>
                <a:cs typeface="Times New Roman" panose="02020603050405020304" pitchFamily="18" charset="0"/>
              </a:rPr>
              <a:t>Staff issues				</a:t>
            </a:r>
          </a:p>
          <a:p>
            <a:pPr marL="977900" lvl="1" indent="-577850">
              <a:lnSpc>
                <a:spcPct val="80000"/>
              </a:lnSpc>
            </a:pPr>
            <a:r>
              <a:rPr lang="en-GB" altLang="en-US" sz="2400">
                <a:latin typeface="Calibri" panose="020F0502020204030204" pitchFamily="34" charset="0"/>
                <a:cs typeface="Times New Roman" panose="02020603050405020304" pitchFamily="18" charset="0"/>
              </a:rPr>
              <a:t>performance appraisal</a:t>
            </a:r>
          </a:p>
          <a:p>
            <a:pPr marL="977900" lvl="1" indent="-577850">
              <a:lnSpc>
                <a:spcPct val="80000"/>
              </a:lnSpc>
            </a:pPr>
            <a:r>
              <a:rPr lang="en-GB" altLang="en-US" sz="2400">
                <a:latin typeface="Calibri" panose="020F0502020204030204" pitchFamily="34" charset="0"/>
                <a:cs typeface="Times New Roman" panose="02020603050405020304" pitchFamily="18" charset="0"/>
              </a:rPr>
              <a:t>training needs</a:t>
            </a:r>
          </a:p>
          <a:p>
            <a:pPr marL="577850" indent="-577850">
              <a:lnSpc>
                <a:spcPct val="80000"/>
              </a:lnSpc>
            </a:pPr>
            <a:r>
              <a:rPr lang="en-GB" altLang="en-US" sz="2400">
                <a:latin typeface="Calibri" panose="020F0502020204030204" pitchFamily="34" charset="0"/>
                <a:cs typeface="Times New Roman" panose="02020603050405020304" pitchFamily="18" charset="0"/>
              </a:rPr>
              <a:t>Customers and clients		</a:t>
            </a:r>
          </a:p>
          <a:p>
            <a:pPr marL="977900" lvl="1" indent="-577850">
              <a:lnSpc>
                <a:spcPct val="80000"/>
              </a:lnSpc>
            </a:pPr>
            <a:r>
              <a:rPr lang="en-GB" altLang="en-US" sz="2400">
                <a:latin typeface="Calibri" panose="020F0502020204030204" pitchFamily="34" charset="0"/>
                <a:cs typeface="Times New Roman" panose="02020603050405020304" pitchFamily="18" charset="0"/>
              </a:rPr>
              <a:t>customer satisfaction</a:t>
            </a:r>
          </a:p>
          <a:p>
            <a:pPr marL="977900" lvl="1" indent="-577850">
              <a:lnSpc>
                <a:spcPct val="80000"/>
              </a:lnSpc>
            </a:pPr>
            <a:r>
              <a:rPr lang="en-GB" altLang="en-US" sz="2400">
                <a:latin typeface="Calibri" panose="020F0502020204030204" pitchFamily="34" charset="0"/>
                <a:cs typeface="Times New Roman" panose="02020603050405020304" pitchFamily="18" charset="0"/>
              </a:rPr>
              <a:t>customer needs and behaviour</a:t>
            </a:r>
          </a:p>
          <a:p>
            <a:pPr marL="577850" indent="-577850">
              <a:lnSpc>
                <a:spcPct val="80000"/>
              </a:lnSpc>
            </a:pPr>
            <a:r>
              <a:rPr lang="en-GB" altLang="en-US" sz="2400">
                <a:latin typeface="Calibri" panose="020F0502020204030204" pitchFamily="34" charset="0"/>
                <a:cs typeface="Times New Roman" panose="02020603050405020304" pitchFamily="18" charset="0"/>
              </a:rPr>
              <a:t>The competition		</a:t>
            </a:r>
          </a:p>
          <a:p>
            <a:pPr marL="977900" lvl="1" indent="-577850">
              <a:lnSpc>
                <a:spcPct val="80000"/>
              </a:lnSpc>
            </a:pPr>
            <a:r>
              <a:rPr lang="en-GB" altLang="en-US" sz="2400">
                <a:latin typeface="Calibri" panose="020F0502020204030204" pitchFamily="34" charset="0"/>
                <a:cs typeface="Times New Roman" panose="02020603050405020304" pitchFamily="18" charset="0"/>
              </a:rPr>
              <a:t>what do other organisations offer?</a:t>
            </a:r>
          </a:p>
          <a:p>
            <a:pPr marL="577850" indent="-577850">
              <a:lnSpc>
                <a:spcPct val="90000"/>
              </a:lnSpc>
            </a:pPr>
            <a:endParaRPr lang="en-GB" altLang="en-US" sz="2400">
              <a:latin typeface="Calibri" panose="020F0502020204030204" pitchFamily="34" charset="0"/>
            </a:endParaRPr>
          </a:p>
        </p:txBody>
      </p:sp>
    </p:spTree>
    <p:extLst>
      <p:ext uri="{BB962C8B-B14F-4D97-AF65-F5344CB8AC3E}">
        <p14:creationId xmlns:p14="http://schemas.microsoft.com/office/powerpoint/2010/main" val="31654968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3">
            <a:extLst>
              <a:ext uri="{FF2B5EF4-FFF2-40B4-BE49-F238E27FC236}">
                <a16:creationId xmlns:a16="http://schemas.microsoft.com/office/drawing/2014/main" id="{758BFD2F-5E94-4C87-B7AB-582197BE450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1F9707AC-AC8F-4B7B-9668-A88D14E64BA7}" type="slidenum">
              <a:rPr lang="en-GB" altLang="en-US">
                <a:latin typeface="Calibri" panose="020F0502020204030204" pitchFamily="34" charset="0"/>
              </a:rPr>
              <a:pPr eaLnBrk="1" hangingPunct="1"/>
              <a:t>34</a:t>
            </a:fld>
            <a:endParaRPr lang="en-GB" altLang="en-US">
              <a:latin typeface="Calibri" panose="020F0502020204030204" pitchFamily="34" charset="0"/>
            </a:endParaRPr>
          </a:p>
        </p:txBody>
      </p:sp>
      <p:sp>
        <p:nvSpPr>
          <p:cNvPr id="18435" name="AutoShape 2">
            <a:extLst>
              <a:ext uri="{FF2B5EF4-FFF2-40B4-BE49-F238E27FC236}">
                <a16:creationId xmlns:a16="http://schemas.microsoft.com/office/drawing/2014/main" id="{E4EC16CF-1A65-4C8B-BF34-F6A2923F028B}"/>
              </a:ext>
            </a:extLst>
          </p:cNvPr>
          <p:cNvSpPr>
            <a:spLocks noGrp="1" noChangeArrowheads="1"/>
          </p:cNvSpPr>
          <p:nvPr>
            <p:ph type="title"/>
          </p:nvPr>
        </p:nvSpPr>
        <p:spPr/>
        <p:txBody>
          <a:bodyPr/>
          <a:lstStyle/>
          <a:p>
            <a:pPr algn="ctr" fontAlgn="auto">
              <a:spcAft>
                <a:spcPts val="0"/>
              </a:spcAft>
              <a:defRPr/>
            </a:pPr>
            <a:r>
              <a:rPr lang="en-GB" dirty="0">
                <a:solidFill>
                  <a:schemeClr val="tx2">
                    <a:satMod val="200000"/>
                  </a:schemeClr>
                </a:solidFill>
                <a:latin typeface="Calibri" pitchFamily="34" charset="0"/>
              </a:rPr>
              <a:t>Observations</a:t>
            </a:r>
          </a:p>
        </p:txBody>
      </p:sp>
      <p:sp>
        <p:nvSpPr>
          <p:cNvPr id="22532" name="Rectangle 3">
            <a:extLst>
              <a:ext uri="{FF2B5EF4-FFF2-40B4-BE49-F238E27FC236}">
                <a16:creationId xmlns:a16="http://schemas.microsoft.com/office/drawing/2014/main" id="{7E62CE35-7674-43DB-8D39-9CEEBBF4DBB6}"/>
              </a:ext>
            </a:extLst>
          </p:cNvPr>
          <p:cNvSpPr>
            <a:spLocks noGrp="1" noChangeArrowheads="1"/>
          </p:cNvSpPr>
          <p:nvPr>
            <p:ph idx="4294967295"/>
          </p:nvPr>
        </p:nvSpPr>
        <p:spPr>
          <a:xfrm>
            <a:off x="685800" y="1451806"/>
            <a:ext cx="7772400" cy="3527425"/>
          </a:xfrm>
        </p:spPr>
        <p:txBody>
          <a:bodyPr>
            <a:normAutofit fontScale="77500" lnSpcReduction="20000"/>
          </a:bodyPr>
          <a:lstStyle/>
          <a:p>
            <a:pPr algn="just"/>
            <a:r>
              <a:rPr lang="en-GB" altLang="en-US" dirty="0">
                <a:latin typeface="Calibri" panose="020F0502020204030204" pitchFamily="34" charset="0"/>
              </a:rPr>
              <a:t>Participant observation</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Direct observation: subjects are oblivious</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Observation of market trends (e.g., counting sales, including electronic point of sale records)</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Useful to ascertain behaviours (individual or collective) rather than views and past experiences.</a:t>
            </a:r>
          </a:p>
        </p:txBody>
      </p:sp>
    </p:spTree>
    <p:extLst>
      <p:ext uri="{BB962C8B-B14F-4D97-AF65-F5344CB8AC3E}">
        <p14:creationId xmlns:p14="http://schemas.microsoft.com/office/powerpoint/2010/main" val="10199672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13">
            <a:extLst>
              <a:ext uri="{FF2B5EF4-FFF2-40B4-BE49-F238E27FC236}">
                <a16:creationId xmlns:a16="http://schemas.microsoft.com/office/drawing/2014/main" id="{F713DF2C-1E15-466D-BCB4-BFC000A6FD7B}"/>
              </a:ext>
            </a:extLst>
          </p:cNvPr>
          <p:cNvSpPr>
            <a:spLocks noGrp="1" noChangeArrowheads="1"/>
          </p:cNvSpPr>
          <p:nvPr>
            <p:ph type="sldNum" sz="quarter" idx="12"/>
          </p:nvPr>
        </p:nvSpPr>
        <p:spPr bwMode="auto">
          <a:ln>
            <a:miter lim="800000"/>
            <a:headEnd/>
            <a:tailEnd/>
          </a:ln>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919998CA-7CF9-4418-AA44-CD4117BEB173}" type="slidenum">
              <a:rPr lang="en-GB" altLang="en-US">
                <a:effectLst>
                  <a:outerShdw blurRad="38100" dist="38100" dir="2700000" algn="tl">
                    <a:srgbClr val="C0C0C0"/>
                  </a:outerShdw>
                </a:effectLst>
                <a:latin typeface="Calibri" panose="020F0502020204030204" pitchFamily="34" charset="0"/>
              </a:rPr>
              <a:pPr eaLnBrk="1" hangingPunct="1"/>
              <a:t>35</a:t>
            </a:fld>
            <a:endParaRPr lang="en-GB" altLang="en-US">
              <a:effectLst>
                <a:outerShdw blurRad="38100" dist="38100" dir="2700000" algn="tl">
                  <a:srgbClr val="C0C0C0"/>
                </a:outerShdw>
              </a:effectLst>
              <a:latin typeface="Calibri" panose="020F0502020204030204" pitchFamily="34" charset="0"/>
            </a:endParaRPr>
          </a:p>
        </p:txBody>
      </p:sp>
      <p:sp>
        <p:nvSpPr>
          <p:cNvPr id="10243" name="Title 1">
            <a:extLst>
              <a:ext uri="{FF2B5EF4-FFF2-40B4-BE49-F238E27FC236}">
                <a16:creationId xmlns:a16="http://schemas.microsoft.com/office/drawing/2014/main" id="{7CC64863-5373-4466-AD4E-E99883443AF0}"/>
              </a:ext>
            </a:extLst>
          </p:cNvPr>
          <p:cNvSpPr>
            <a:spLocks noGrp="1"/>
          </p:cNvSpPr>
          <p:nvPr>
            <p:ph type="title"/>
          </p:nvPr>
        </p:nvSpPr>
        <p:spPr>
          <a:xfrm>
            <a:off x="457200" y="-25400"/>
            <a:ext cx="8229600" cy="1143000"/>
          </a:xfrm>
        </p:spPr>
        <p:txBody>
          <a:bodyPr/>
          <a:lstStyle/>
          <a:p>
            <a:pPr algn="ctr" fontAlgn="auto">
              <a:spcAft>
                <a:spcPts val="0"/>
              </a:spcAft>
              <a:defRPr/>
            </a:pPr>
            <a:r>
              <a:rPr lang="en-GB" sz="4000" dirty="0">
                <a:effectLst>
                  <a:outerShdw blurRad="38100" dist="38100" dir="2700000" algn="tl" rotWithShape="0">
                    <a:srgbClr val="000000">
                      <a:alpha val="43137"/>
                    </a:srgbClr>
                  </a:outerShdw>
                </a:effectLst>
                <a:latin typeface="Calibri" pitchFamily="34" charset="0"/>
              </a:rPr>
              <a:t>Direct Observation</a:t>
            </a:r>
          </a:p>
        </p:txBody>
      </p:sp>
      <p:sp>
        <p:nvSpPr>
          <p:cNvPr id="46084" name="Content Placeholder 2">
            <a:extLst>
              <a:ext uri="{FF2B5EF4-FFF2-40B4-BE49-F238E27FC236}">
                <a16:creationId xmlns:a16="http://schemas.microsoft.com/office/drawing/2014/main" id="{C1D8E5B2-AAC4-48E4-8CCE-036980E80B44}"/>
              </a:ext>
            </a:extLst>
          </p:cNvPr>
          <p:cNvSpPr>
            <a:spLocks noGrp="1"/>
          </p:cNvSpPr>
          <p:nvPr>
            <p:ph idx="4294967295"/>
          </p:nvPr>
        </p:nvSpPr>
        <p:spPr>
          <a:xfrm>
            <a:off x="685800" y="836712"/>
            <a:ext cx="7772400" cy="3887788"/>
          </a:xfrm>
        </p:spPr>
        <p:txBody>
          <a:bodyPr>
            <a:noAutofit/>
          </a:bodyPr>
          <a:lstStyle/>
          <a:p>
            <a:pPr marL="365760" indent="-256032" algn="just" fontAlgn="auto">
              <a:lnSpc>
                <a:spcPct val="80000"/>
              </a:lnSpc>
              <a:spcAft>
                <a:spcPts val="0"/>
              </a:spcAft>
              <a:buFont typeface="Wingdings 3"/>
              <a:buChar char=""/>
              <a:defRPr/>
            </a:pPr>
            <a:r>
              <a:rPr lang="en-GB" sz="2400" dirty="0">
                <a:effectLst>
                  <a:outerShdw blurRad="38100" dist="38100" dir="2700000" algn="tl">
                    <a:srgbClr val="000000">
                      <a:alpha val="43137"/>
                    </a:srgbClr>
                  </a:outerShdw>
                </a:effectLst>
                <a:latin typeface="Calibri" pitchFamily="34" charset="0"/>
              </a:rPr>
              <a:t>Direct observation means that the process from which the data are being collected is physically observed and recorded.</a:t>
            </a:r>
          </a:p>
          <a:p>
            <a:pPr marL="365760" indent="-256032" algn="just" fontAlgn="auto">
              <a:lnSpc>
                <a:spcPct val="80000"/>
              </a:lnSpc>
              <a:spcAft>
                <a:spcPts val="0"/>
              </a:spcAft>
              <a:buFont typeface="Wingdings 3"/>
              <a:buChar char=""/>
              <a:defRPr/>
            </a:pPr>
            <a:endParaRPr lang="en-GB" sz="2400" dirty="0">
              <a:effectLst>
                <a:outerShdw blurRad="38100" dist="38100" dir="2700000" algn="tl">
                  <a:srgbClr val="000000">
                    <a:alpha val="43137"/>
                  </a:srgbClr>
                </a:outerShdw>
              </a:effectLst>
              <a:latin typeface="Calibri" pitchFamily="34" charset="0"/>
            </a:endParaRPr>
          </a:p>
          <a:p>
            <a:pPr marL="365760" indent="-256032" algn="just" fontAlgn="auto">
              <a:lnSpc>
                <a:spcPct val="80000"/>
              </a:lnSpc>
              <a:spcAft>
                <a:spcPts val="0"/>
              </a:spcAft>
              <a:buFont typeface="Wingdings 3"/>
              <a:buChar char=""/>
              <a:defRPr/>
            </a:pPr>
            <a:r>
              <a:rPr lang="en-GB" sz="2400" dirty="0">
                <a:effectLst>
                  <a:outerShdw blurRad="38100" dist="38100" dir="2700000" algn="tl">
                    <a:srgbClr val="000000">
                      <a:alpha val="43137"/>
                    </a:srgbClr>
                  </a:outerShdw>
                </a:effectLst>
                <a:latin typeface="Calibri" pitchFamily="34" charset="0"/>
              </a:rPr>
              <a:t>One of the most basic ways to gather data is to watch people.</a:t>
            </a:r>
          </a:p>
          <a:p>
            <a:pPr marL="365760" indent="-256032" algn="just" fontAlgn="auto">
              <a:lnSpc>
                <a:spcPct val="80000"/>
              </a:lnSpc>
              <a:spcAft>
                <a:spcPts val="0"/>
              </a:spcAft>
              <a:buFont typeface="Wingdings 3"/>
              <a:buChar char=""/>
              <a:defRPr/>
            </a:pPr>
            <a:endParaRPr lang="en-GB" sz="2400" dirty="0">
              <a:effectLst>
                <a:outerShdw blurRad="38100" dist="38100" dir="2700000" algn="tl">
                  <a:srgbClr val="000000">
                    <a:alpha val="43137"/>
                  </a:srgbClr>
                </a:outerShdw>
              </a:effectLst>
              <a:latin typeface="Calibri" pitchFamily="34" charset="0"/>
            </a:endParaRPr>
          </a:p>
          <a:p>
            <a:pPr marL="365760" indent="-256032" algn="just" fontAlgn="auto">
              <a:lnSpc>
                <a:spcPct val="80000"/>
              </a:lnSpc>
              <a:spcAft>
                <a:spcPts val="0"/>
              </a:spcAft>
              <a:buFont typeface="Wingdings 3"/>
              <a:buChar char=""/>
              <a:defRPr/>
            </a:pPr>
            <a:r>
              <a:rPr lang="en-GB" sz="2400" dirty="0">
                <a:effectLst>
                  <a:outerShdw blurRad="38100" dist="38100" dir="2700000" algn="tl">
                    <a:srgbClr val="000000">
                      <a:alpha val="43137"/>
                    </a:srgbClr>
                  </a:outerShdw>
                </a:effectLst>
                <a:latin typeface="Calibri" pitchFamily="34" charset="0"/>
              </a:rPr>
              <a:t>A movie producer, seeking information on whether a new movie will be a success, holds preview showings and observes the reactions and comments of the movie patrons.</a:t>
            </a:r>
          </a:p>
          <a:p>
            <a:pPr marL="365760" indent="-256032" algn="just" fontAlgn="auto">
              <a:lnSpc>
                <a:spcPct val="80000"/>
              </a:lnSpc>
              <a:spcAft>
                <a:spcPts val="0"/>
              </a:spcAft>
              <a:buFont typeface="Wingdings 3"/>
              <a:buChar char=""/>
              <a:defRPr/>
            </a:pPr>
            <a:r>
              <a:rPr lang="en-GB" sz="2400" dirty="0">
                <a:effectLst>
                  <a:outerShdw blurRad="38100" dist="38100" dir="2700000" algn="tl">
                    <a:srgbClr val="000000">
                      <a:alpha val="43137"/>
                    </a:srgbClr>
                  </a:outerShdw>
                </a:effectLst>
                <a:latin typeface="Calibri" pitchFamily="34" charset="0"/>
              </a:rPr>
              <a:t>The major constraint is the time and money required.</a:t>
            </a:r>
          </a:p>
          <a:p>
            <a:pPr marL="365760" indent="-256032" algn="just" fontAlgn="auto">
              <a:lnSpc>
                <a:spcPct val="80000"/>
              </a:lnSpc>
              <a:spcAft>
                <a:spcPts val="0"/>
              </a:spcAft>
              <a:buFont typeface="Wingdings 3"/>
              <a:buChar char=""/>
              <a:defRPr/>
            </a:pPr>
            <a:r>
              <a:rPr lang="en-GB" sz="2400" dirty="0">
                <a:effectLst>
                  <a:outerShdw blurRad="38100" dist="38100" dir="2700000" algn="tl">
                    <a:srgbClr val="000000">
                      <a:alpha val="43137"/>
                    </a:srgbClr>
                  </a:outerShdw>
                </a:effectLst>
                <a:latin typeface="Calibri" pitchFamily="34" charset="0"/>
              </a:rPr>
              <a:t>Trained observers must be used. Personal observation is likely to be subjective. </a:t>
            </a:r>
          </a:p>
        </p:txBody>
      </p:sp>
    </p:spTree>
    <p:extLst>
      <p:ext uri="{BB962C8B-B14F-4D97-AF65-F5344CB8AC3E}">
        <p14:creationId xmlns:p14="http://schemas.microsoft.com/office/powerpoint/2010/main" val="39859836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3">
            <a:extLst>
              <a:ext uri="{FF2B5EF4-FFF2-40B4-BE49-F238E27FC236}">
                <a16:creationId xmlns:a16="http://schemas.microsoft.com/office/drawing/2014/main" id="{2053A5AB-B4DE-437E-B90E-02F500F92EC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DEE77CAA-C919-4F42-A710-7DD14697A618}" type="slidenum">
              <a:rPr lang="en-GB" altLang="en-US">
                <a:latin typeface="Calibri" panose="020F0502020204030204" pitchFamily="34" charset="0"/>
              </a:rPr>
              <a:pPr eaLnBrk="1" hangingPunct="1"/>
              <a:t>36</a:t>
            </a:fld>
            <a:endParaRPr lang="en-GB" altLang="en-US">
              <a:latin typeface="Calibri" panose="020F0502020204030204" pitchFamily="34" charset="0"/>
            </a:endParaRPr>
          </a:p>
        </p:txBody>
      </p:sp>
      <p:sp>
        <p:nvSpPr>
          <p:cNvPr id="13315" name="Title 1">
            <a:extLst>
              <a:ext uri="{FF2B5EF4-FFF2-40B4-BE49-F238E27FC236}">
                <a16:creationId xmlns:a16="http://schemas.microsoft.com/office/drawing/2014/main" id="{5002597C-25EA-492E-A3A6-E988DE151CE6}"/>
              </a:ext>
            </a:extLst>
          </p:cNvPr>
          <p:cNvSpPr>
            <a:spLocks noGrp="1"/>
          </p:cNvSpPr>
          <p:nvPr>
            <p:ph type="title"/>
          </p:nvPr>
        </p:nvSpPr>
        <p:spPr/>
        <p:txBody>
          <a:bodyPr/>
          <a:lstStyle/>
          <a:p>
            <a:pPr algn="ctr" fontAlgn="auto">
              <a:spcAft>
                <a:spcPts val="0"/>
              </a:spcAft>
              <a:defRPr/>
            </a:pPr>
            <a:r>
              <a:rPr lang="en-GB" dirty="0">
                <a:latin typeface="Calibri" pitchFamily="34" charset="0"/>
              </a:rPr>
              <a:t>Personal Interviews</a:t>
            </a:r>
          </a:p>
        </p:txBody>
      </p:sp>
      <p:sp>
        <p:nvSpPr>
          <p:cNvPr id="24580" name="Content Placeholder 2">
            <a:extLst>
              <a:ext uri="{FF2B5EF4-FFF2-40B4-BE49-F238E27FC236}">
                <a16:creationId xmlns:a16="http://schemas.microsoft.com/office/drawing/2014/main" id="{20DD8804-76D2-4B36-9C65-2188EF5D102B}"/>
              </a:ext>
            </a:extLst>
          </p:cNvPr>
          <p:cNvSpPr>
            <a:spLocks noGrp="1"/>
          </p:cNvSpPr>
          <p:nvPr>
            <p:ph idx="4294967295"/>
          </p:nvPr>
        </p:nvSpPr>
        <p:spPr>
          <a:xfrm>
            <a:off x="539750" y="1773238"/>
            <a:ext cx="7772400" cy="3724275"/>
          </a:xfrm>
        </p:spPr>
        <p:txBody>
          <a:bodyPr>
            <a:normAutofit fontScale="92500" lnSpcReduction="10000"/>
          </a:bodyPr>
          <a:lstStyle/>
          <a:p>
            <a:pPr marL="660400" indent="-660400" algn="just">
              <a:lnSpc>
                <a:spcPct val="90000"/>
              </a:lnSpc>
            </a:pPr>
            <a:r>
              <a:rPr lang="en-GB" altLang="en-US" dirty="0">
                <a:latin typeface="Calibri" panose="020F0502020204030204" pitchFamily="34" charset="0"/>
                <a:cs typeface="Times New Roman" panose="02020603050405020304" pitchFamily="18" charset="0"/>
              </a:rPr>
              <a:t>Interviews are important when you want to gain an insight into people’s experiences, opinions, aspirations, attitudes and feelings.  </a:t>
            </a:r>
          </a:p>
          <a:p>
            <a:pPr marL="660400" indent="-660400" algn="just">
              <a:lnSpc>
                <a:spcPct val="90000"/>
              </a:lnSpc>
            </a:pPr>
            <a:endParaRPr lang="en-GB" altLang="en-US" dirty="0">
              <a:latin typeface="Calibri" panose="020F0502020204030204" pitchFamily="34" charset="0"/>
              <a:cs typeface="Times New Roman" panose="02020603050405020304" pitchFamily="18" charset="0"/>
            </a:endParaRPr>
          </a:p>
          <a:p>
            <a:pPr marL="660400" indent="-660400" algn="just">
              <a:lnSpc>
                <a:spcPct val="90000"/>
              </a:lnSpc>
            </a:pPr>
            <a:r>
              <a:rPr lang="en-GB" altLang="en-US" dirty="0">
                <a:latin typeface="Calibri" panose="020F0502020204030204" pitchFamily="34" charset="0"/>
                <a:cs typeface="Times New Roman" panose="02020603050405020304" pitchFamily="18" charset="0"/>
              </a:rPr>
              <a:t> There are four types:</a:t>
            </a:r>
          </a:p>
          <a:p>
            <a:pPr marL="1060450" lvl="1" indent="-660400" algn="just">
              <a:lnSpc>
                <a:spcPct val="90000"/>
              </a:lnSpc>
            </a:pPr>
            <a:r>
              <a:rPr lang="en-GB" altLang="en-US" dirty="0">
                <a:latin typeface="Calibri" panose="020F0502020204030204" pitchFamily="34" charset="0"/>
                <a:cs typeface="Times New Roman" panose="02020603050405020304" pitchFamily="18" charset="0"/>
              </a:rPr>
              <a:t>Structured interviews</a:t>
            </a:r>
          </a:p>
          <a:p>
            <a:pPr marL="1060450" lvl="1" indent="-660400" algn="just">
              <a:lnSpc>
                <a:spcPct val="90000"/>
              </a:lnSpc>
            </a:pPr>
            <a:r>
              <a:rPr lang="en-GB" altLang="en-US" dirty="0">
                <a:latin typeface="Calibri" panose="020F0502020204030204" pitchFamily="34" charset="0"/>
                <a:cs typeface="Times New Roman" panose="02020603050405020304" pitchFamily="18" charset="0"/>
              </a:rPr>
              <a:t>Semi-structured interviews</a:t>
            </a:r>
          </a:p>
          <a:p>
            <a:pPr marL="1060450" lvl="1" indent="-660400" algn="just">
              <a:lnSpc>
                <a:spcPct val="90000"/>
              </a:lnSpc>
            </a:pPr>
            <a:r>
              <a:rPr lang="en-GB" altLang="en-US" dirty="0">
                <a:latin typeface="Calibri" panose="020F0502020204030204" pitchFamily="34" charset="0"/>
                <a:cs typeface="Times New Roman" panose="02020603050405020304" pitchFamily="18" charset="0"/>
              </a:rPr>
              <a:t>Unstructured or focused interviews</a:t>
            </a:r>
          </a:p>
          <a:p>
            <a:pPr marL="1060450" lvl="1" indent="-660400" algn="just">
              <a:lnSpc>
                <a:spcPct val="90000"/>
              </a:lnSpc>
            </a:pPr>
            <a:r>
              <a:rPr lang="en-GB" altLang="en-US" dirty="0">
                <a:latin typeface="Calibri" panose="020F0502020204030204" pitchFamily="34" charset="0"/>
                <a:cs typeface="Times New Roman" panose="02020603050405020304" pitchFamily="18" charset="0"/>
              </a:rPr>
              <a:t>Group interviews</a:t>
            </a:r>
          </a:p>
          <a:p>
            <a:pPr marL="660400" indent="-660400" algn="just"/>
            <a:endParaRPr lang="en-GB" altLang="en-US" dirty="0">
              <a:latin typeface="Calibri" panose="020F0502020204030204" pitchFamily="34" charset="0"/>
            </a:endParaRPr>
          </a:p>
        </p:txBody>
      </p:sp>
    </p:spTree>
    <p:extLst>
      <p:ext uri="{BB962C8B-B14F-4D97-AF65-F5344CB8AC3E}">
        <p14:creationId xmlns:p14="http://schemas.microsoft.com/office/powerpoint/2010/main" val="30734114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3">
            <a:extLst>
              <a:ext uri="{FF2B5EF4-FFF2-40B4-BE49-F238E27FC236}">
                <a16:creationId xmlns:a16="http://schemas.microsoft.com/office/drawing/2014/main" id="{2053A5AB-B4DE-437E-B90E-02F500F92EC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DEE77CAA-C919-4F42-A710-7DD14697A618}" type="slidenum">
              <a:rPr lang="en-GB" altLang="en-US">
                <a:latin typeface="Calibri" panose="020F0502020204030204" pitchFamily="34" charset="0"/>
              </a:rPr>
              <a:pPr eaLnBrk="1" hangingPunct="1"/>
              <a:t>37</a:t>
            </a:fld>
            <a:endParaRPr lang="en-GB" altLang="en-US">
              <a:latin typeface="Calibri" panose="020F0502020204030204" pitchFamily="34" charset="0"/>
            </a:endParaRPr>
          </a:p>
        </p:txBody>
      </p:sp>
      <p:sp>
        <p:nvSpPr>
          <p:cNvPr id="13315" name="Title 1">
            <a:extLst>
              <a:ext uri="{FF2B5EF4-FFF2-40B4-BE49-F238E27FC236}">
                <a16:creationId xmlns:a16="http://schemas.microsoft.com/office/drawing/2014/main" id="{5002597C-25EA-492E-A3A6-E988DE151CE6}"/>
              </a:ext>
            </a:extLst>
          </p:cNvPr>
          <p:cNvSpPr>
            <a:spLocks noGrp="1"/>
          </p:cNvSpPr>
          <p:nvPr>
            <p:ph type="title"/>
          </p:nvPr>
        </p:nvSpPr>
        <p:spPr/>
        <p:txBody>
          <a:bodyPr>
            <a:normAutofit fontScale="90000"/>
          </a:bodyPr>
          <a:lstStyle/>
          <a:p>
            <a:pPr algn="ctr" fontAlgn="auto">
              <a:spcAft>
                <a:spcPts val="0"/>
              </a:spcAft>
              <a:defRPr/>
            </a:pPr>
            <a:r>
              <a:rPr lang="en-GB" dirty="0">
                <a:latin typeface="Calibri" pitchFamily="34" charset="0"/>
              </a:rPr>
              <a:t>Methods of Collecting Secondary Data</a:t>
            </a:r>
          </a:p>
        </p:txBody>
      </p:sp>
      <p:pic>
        <p:nvPicPr>
          <p:cNvPr id="2" name="Picture 1">
            <a:extLst>
              <a:ext uri="{FF2B5EF4-FFF2-40B4-BE49-F238E27FC236}">
                <a16:creationId xmlns:a16="http://schemas.microsoft.com/office/drawing/2014/main" id="{45648C95-515F-FE42-8819-C5C97C327EA3}"/>
              </a:ext>
            </a:extLst>
          </p:cNvPr>
          <p:cNvPicPr>
            <a:picLocks noChangeAspect="1"/>
          </p:cNvPicPr>
          <p:nvPr/>
        </p:nvPicPr>
        <p:blipFill>
          <a:blip r:embed="rId3"/>
          <a:stretch>
            <a:fillRect/>
          </a:stretch>
        </p:blipFill>
        <p:spPr>
          <a:xfrm>
            <a:off x="1676400" y="1417638"/>
            <a:ext cx="5791200" cy="4305300"/>
          </a:xfrm>
          <a:prstGeom prst="rect">
            <a:avLst/>
          </a:prstGeom>
        </p:spPr>
      </p:pic>
    </p:spTree>
    <p:extLst>
      <p:ext uri="{BB962C8B-B14F-4D97-AF65-F5344CB8AC3E}">
        <p14:creationId xmlns:p14="http://schemas.microsoft.com/office/powerpoint/2010/main" val="11374725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3">
            <a:extLst>
              <a:ext uri="{FF2B5EF4-FFF2-40B4-BE49-F238E27FC236}">
                <a16:creationId xmlns:a16="http://schemas.microsoft.com/office/drawing/2014/main" id="{08AD47CC-C0D5-4D64-8FDE-0D8BA094BC4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1C5B97B6-6D35-4195-9BAC-DACBE7975204}" type="slidenum">
              <a:rPr lang="en-GB" altLang="en-US">
                <a:latin typeface="Calibri" panose="020F0502020204030204" pitchFamily="34" charset="0"/>
              </a:rPr>
              <a:pPr eaLnBrk="1" hangingPunct="1"/>
              <a:t>38</a:t>
            </a:fld>
            <a:endParaRPr lang="en-GB" altLang="en-US">
              <a:latin typeface="Calibri" panose="020F0502020204030204" pitchFamily="34" charset="0"/>
            </a:endParaRPr>
          </a:p>
        </p:txBody>
      </p:sp>
      <p:sp>
        <p:nvSpPr>
          <p:cNvPr id="19459" name="AutoShape 2">
            <a:extLst>
              <a:ext uri="{FF2B5EF4-FFF2-40B4-BE49-F238E27FC236}">
                <a16:creationId xmlns:a16="http://schemas.microsoft.com/office/drawing/2014/main" id="{C6BBDDB8-8E01-4347-ADC1-54CFEB7F017B}"/>
              </a:ext>
            </a:extLst>
          </p:cNvPr>
          <p:cNvSpPr>
            <a:spLocks noGrp="1" noChangeArrowheads="1"/>
          </p:cNvSpPr>
          <p:nvPr>
            <p:ph type="title"/>
          </p:nvPr>
        </p:nvSpPr>
        <p:spPr>
          <a:xfrm>
            <a:off x="457200" y="84137"/>
            <a:ext cx="8229600" cy="1143000"/>
          </a:xfrm>
        </p:spPr>
        <p:txBody>
          <a:bodyPr/>
          <a:lstStyle/>
          <a:p>
            <a:pPr algn="ctr" fontAlgn="auto">
              <a:spcAft>
                <a:spcPts val="0"/>
              </a:spcAft>
              <a:defRPr/>
            </a:pPr>
            <a:r>
              <a:rPr lang="en-GB" dirty="0">
                <a:solidFill>
                  <a:schemeClr val="tx2">
                    <a:satMod val="200000"/>
                  </a:schemeClr>
                </a:solidFill>
                <a:latin typeface="Calibri" pitchFamily="34" charset="0"/>
              </a:rPr>
              <a:t>Which method to use?</a:t>
            </a:r>
          </a:p>
        </p:txBody>
      </p:sp>
      <p:sp>
        <p:nvSpPr>
          <p:cNvPr id="29700" name="Rectangle 3">
            <a:extLst>
              <a:ext uri="{FF2B5EF4-FFF2-40B4-BE49-F238E27FC236}">
                <a16:creationId xmlns:a16="http://schemas.microsoft.com/office/drawing/2014/main" id="{76A326BF-70BC-40A7-9124-2AEDE7AB2115}"/>
              </a:ext>
            </a:extLst>
          </p:cNvPr>
          <p:cNvSpPr>
            <a:spLocks noGrp="1" noChangeArrowheads="1"/>
          </p:cNvSpPr>
          <p:nvPr>
            <p:ph idx="4294967295"/>
          </p:nvPr>
        </p:nvSpPr>
        <p:spPr>
          <a:xfrm>
            <a:off x="539552" y="980728"/>
            <a:ext cx="7772400" cy="4572000"/>
          </a:xfrm>
        </p:spPr>
        <p:txBody>
          <a:bodyPr>
            <a:normAutofit fontScale="85000" lnSpcReduction="20000"/>
          </a:bodyPr>
          <a:lstStyle/>
          <a:p>
            <a:pPr algn="just"/>
            <a:r>
              <a:rPr lang="en-GB" altLang="en-US" dirty="0">
                <a:latin typeface="Calibri" panose="020F0502020204030204" pitchFamily="34" charset="0"/>
              </a:rPr>
              <a:t>The primary concern is to ensure that the data is representative, i.e., there is no bias</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Each of the methods of data collection has its own strengths and weaknesses</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Each is particularly well suited for collecting a particular type of data</a:t>
            </a:r>
          </a:p>
          <a:p>
            <a:pPr algn="just"/>
            <a:endParaRPr lang="en-GB" altLang="en-US" dirty="0">
              <a:latin typeface="Calibri" panose="020F0502020204030204" pitchFamily="34" charset="0"/>
            </a:endParaRPr>
          </a:p>
          <a:p>
            <a:pPr algn="just"/>
            <a:r>
              <a:rPr lang="en-GB" altLang="en-US" dirty="0">
                <a:latin typeface="Calibri" panose="020F0502020204030204" pitchFamily="34" charset="0"/>
              </a:rPr>
              <a:t>Consider what you need to find out and then choose the method that best matches your data needs</a:t>
            </a:r>
          </a:p>
        </p:txBody>
      </p:sp>
    </p:spTree>
    <p:extLst>
      <p:ext uri="{BB962C8B-B14F-4D97-AF65-F5344CB8AC3E}">
        <p14:creationId xmlns:p14="http://schemas.microsoft.com/office/powerpoint/2010/main" val="100066476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13">
            <a:extLst>
              <a:ext uri="{FF2B5EF4-FFF2-40B4-BE49-F238E27FC236}">
                <a16:creationId xmlns:a16="http://schemas.microsoft.com/office/drawing/2014/main" id="{0ED6AA41-244D-40C2-BC8A-90401CD0AE3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65022F48-FB82-41B4-A5CC-2EF38D5903BF}" type="slidenum">
              <a:rPr lang="en-GB" altLang="en-US">
                <a:latin typeface="Calibri" panose="020F0502020204030204" pitchFamily="34" charset="0"/>
              </a:rPr>
              <a:pPr eaLnBrk="1" hangingPunct="1"/>
              <a:t>39</a:t>
            </a:fld>
            <a:endParaRPr lang="en-GB" altLang="en-US">
              <a:latin typeface="Calibri" panose="020F0502020204030204" pitchFamily="34" charset="0"/>
            </a:endParaRPr>
          </a:p>
        </p:txBody>
      </p:sp>
      <p:sp>
        <p:nvSpPr>
          <p:cNvPr id="20483" name="AutoShape 2">
            <a:extLst>
              <a:ext uri="{FF2B5EF4-FFF2-40B4-BE49-F238E27FC236}">
                <a16:creationId xmlns:a16="http://schemas.microsoft.com/office/drawing/2014/main" id="{AF4811F2-80DC-4578-A7A6-621B33B1DF2B}"/>
              </a:ext>
            </a:extLst>
          </p:cNvPr>
          <p:cNvSpPr>
            <a:spLocks noGrp="1" noChangeArrowheads="1"/>
          </p:cNvSpPr>
          <p:nvPr>
            <p:ph type="title"/>
          </p:nvPr>
        </p:nvSpPr>
        <p:spPr/>
        <p:txBody>
          <a:bodyPr/>
          <a:lstStyle/>
          <a:p>
            <a:pPr algn="ctr" fontAlgn="auto">
              <a:spcAft>
                <a:spcPts val="0"/>
              </a:spcAft>
              <a:defRPr/>
            </a:pPr>
            <a:r>
              <a:rPr lang="en-GB" dirty="0">
                <a:solidFill>
                  <a:schemeClr val="tx2">
                    <a:satMod val="200000"/>
                  </a:schemeClr>
                </a:solidFill>
                <a:latin typeface="Calibri" pitchFamily="34" charset="0"/>
              </a:rPr>
              <a:t>Examples</a:t>
            </a:r>
          </a:p>
        </p:txBody>
      </p:sp>
      <p:sp>
        <p:nvSpPr>
          <p:cNvPr id="94211" name="Rectangle 3">
            <a:extLst>
              <a:ext uri="{FF2B5EF4-FFF2-40B4-BE49-F238E27FC236}">
                <a16:creationId xmlns:a16="http://schemas.microsoft.com/office/drawing/2014/main" id="{EDC20500-275F-4B90-95FA-E788F0E63B53}"/>
              </a:ext>
            </a:extLst>
          </p:cNvPr>
          <p:cNvSpPr>
            <a:spLocks noGrp="1" noChangeArrowheads="1"/>
          </p:cNvSpPr>
          <p:nvPr>
            <p:ph idx="4294967295"/>
          </p:nvPr>
        </p:nvSpPr>
        <p:spPr>
          <a:xfrm>
            <a:off x="685800" y="1143000"/>
            <a:ext cx="7772400" cy="4572000"/>
          </a:xfrm>
        </p:spPr>
        <p:txBody>
          <a:bodyPr/>
          <a:lstStyle/>
          <a:p>
            <a:pPr marL="533400" indent="-533400" algn="just">
              <a:lnSpc>
                <a:spcPct val="80000"/>
              </a:lnSpc>
              <a:buFont typeface="Wingdings 3" panose="05040102010807070707" pitchFamily="18" charset="2"/>
              <a:buNone/>
            </a:pPr>
            <a:r>
              <a:rPr lang="en-GB" altLang="en-US" sz="2400" dirty="0">
                <a:latin typeface="Calibri" panose="020F0502020204030204" pitchFamily="34" charset="0"/>
              </a:rPr>
              <a:t>The need to know how many staff would like training in IT skills development.</a:t>
            </a:r>
          </a:p>
          <a:p>
            <a:pPr marL="533400" indent="-533400" algn="just">
              <a:lnSpc>
                <a:spcPct val="80000"/>
              </a:lnSpc>
              <a:buFont typeface="Wingdings 3" panose="05040102010807070707" pitchFamily="18" charset="2"/>
              <a:buNone/>
            </a:pPr>
            <a:r>
              <a:rPr lang="en-GB" altLang="en-US" sz="2000" dirty="0">
                <a:latin typeface="Calibri" panose="020F0502020204030204" pitchFamily="34" charset="0"/>
              </a:rPr>
              <a:t>	This requires a little information, in the same format, from a large number of staff.  </a:t>
            </a:r>
            <a:r>
              <a:rPr lang="en-GB" altLang="en-US" sz="2000" dirty="0">
                <a:solidFill>
                  <a:srgbClr val="FF0000"/>
                </a:solidFill>
                <a:latin typeface="Calibri" panose="020F0502020204030204" pitchFamily="34" charset="0"/>
              </a:rPr>
              <a:t>Use questionnaires.</a:t>
            </a:r>
          </a:p>
          <a:p>
            <a:pPr marL="533400" indent="-533400" algn="just">
              <a:lnSpc>
                <a:spcPct val="80000"/>
              </a:lnSpc>
              <a:buFont typeface="Wingdings 3" panose="05040102010807070707" pitchFamily="18" charset="2"/>
              <a:buNone/>
            </a:pPr>
            <a:endParaRPr lang="en-GB" altLang="en-US" sz="2000" dirty="0">
              <a:solidFill>
                <a:srgbClr val="FF0000"/>
              </a:solidFill>
              <a:latin typeface="Calibri" panose="020F0502020204030204" pitchFamily="34" charset="0"/>
            </a:endParaRPr>
          </a:p>
          <a:p>
            <a:pPr marL="533400" indent="-533400" algn="just">
              <a:lnSpc>
                <a:spcPct val="80000"/>
              </a:lnSpc>
              <a:buFont typeface="Wingdings 3" panose="05040102010807070707" pitchFamily="18" charset="2"/>
              <a:buNone/>
            </a:pPr>
            <a:r>
              <a:rPr lang="en-GB" altLang="en-US" sz="2400" dirty="0">
                <a:latin typeface="Calibri" panose="020F0502020204030204" pitchFamily="34" charset="0"/>
              </a:rPr>
              <a:t>The need to know in detail how people feel about a new product.</a:t>
            </a:r>
          </a:p>
          <a:p>
            <a:pPr marL="533400" indent="-533400" algn="just">
              <a:lnSpc>
                <a:spcPct val="80000"/>
              </a:lnSpc>
              <a:buFont typeface="Wingdings 3" panose="05040102010807070707" pitchFamily="18" charset="2"/>
              <a:buNone/>
            </a:pPr>
            <a:r>
              <a:rPr lang="en-GB" altLang="en-US" sz="2000" dirty="0">
                <a:latin typeface="Calibri" panose="020F0502020204030204" pitchFamily="34" charset="0"/>
              </a:rPr>
              <a:t>	This requires detailed information on personal views.  </a:t>
            </a:r>
            <a:r>
              <a:rPr lang="en-GB" altLang="en-US" sz="2000" dirty="0">
                <a:solidFill>
                  <a:srgbClr val="FF0000"/>
                </a:solidFill>
                <a:latin typeface="Calibri" panose="020F0502020204030204" pitchFamily="34" charset="0"/>
              </a:rPr>
              <a:t>Use interviews (either individual or group).</a:t>
            </a:r>
          </a:p>
          <a:p>
            <a:pPr marL="533400" indent="-533400" algn="just">
              <a:lnSpc>
                <a:spcPct val="80000"/>
              </a:lnSpc>
              <a:buFont typeface="Wingdings 3" panose="05040102010807070707" pitchFamily="18" charset="2"/>
              <a:buNone/>
            </a:pPr>
            <a:endParaRPr lang="en-GB" altLang="en-US" sz="2000" dirty="0">
              <a:solidFill>
                <a:srgbClr val="FF0000"/>
              </a:solidFill>
              <a:latin typeface="Calibri" panose="020F0502020204030204" pitchFamily="34" charset="0"/>
            </a:endParaRPr>
          </a:p>
          <a:p>
            <a:pPr marL="533400" indent="-533400" algn="just">
              <a:lnSpc>
                <a:spcPct val="80000"/>
              </a:lnSpc>
              <a:buFont typeface="Wingdings 3" panose="05040102010807070707" pitchFamily="18" charset="2"/>
              <a:buNone/>
            </a:pPr>
            <a:r>
              <a:rPr lang="en-GB" altLang="en-US" sz="2400" dirty="0">
                <a:latin typeface="Calibri" panose="020F0502020204030204" pitchFamily="34" charset="0"/>
              </a:rPr>
              <a:t>The need to know how many shoppers enter the store each day of the week.</a:t>
            </a:r>
          </a:p>
          <a:p>
            <a:pPr marL="533400" indent="-533400" algn="just">
              <a:lnSpc>
                <a:spcPct val="80000"/>
              </a:lnSpc>
              <a:buFont typeface="Wingdings 3" panose="05040102010807070707" pitchFamily="18" charset="2"/>
              <a:buNone/>
            </a:pPr>
            <a:r>
              <a:rPr lang="en-GB" altLang="en-US" sz="2000" dirty="0">
                <a:latin typeface="Calibri" panose="020F0502020204030204" pitchFamily="34" charset="0"/>
              </a:rPr>
              <a:t>	This requires information about consumer behaviour, most easily obtained by counting events. </a:t>
            </a:r>
            <a:r>
              <a:rPr lang="en-GB" altLang="en-US" sz="2000" dirty="0">
                <a:solidFill>
                  <a:srgbClr val="FF0000"/>
                </a:solidFill>
                <a:latin typeface="Calibri" panose="020F0502020204030204" pitchFamily="34" charset="0"/>
              </a:rPr>
              <a:t>Use observation.</a:t>
            </a:r>
          </a:p>
        </p:txBody>
      </p:sp>
    </p:spTree>
    <p:extLst>
      <p:ext uri="{BB962C8B-B14F-4D97-AF65-F5344CB8AC3E}">
        <p14:creationId xmlns:p14="http://schemas.microsoft.com/office/powerpoint/2010/main" val="9792810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42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421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4211">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4211">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4211">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421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1"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40</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latin typeface="Calibri" pitchFamily="34" charset="0"/>
              </a:rPr>
              <a:t>What is Questionnaire?</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636212"/>
            <a:ext cx="8075240" cy="4381723"/>
          </a:xfrm>
        </p:spPr>
        <p:txBody>
          <a:bodyPr>
            <a:normAutofit fontScale="92500" lnSpcReduction="20000"/>
          </a:bodyPr>
          <a:lstStyle/>
          <a:p>
            <a:pPr algn="just"/>
            <a:r>
              <a:rPr lang="en-GB" altLang="en-US" sz="2400" dirty="0"/>
              <a:t>Questionnaire is a research instrument consisting of a series of (interview) questions for the purpose of gathering information from respondents </a:t>
            </a:r>
          </a:p>
          <a:p>
            <a:pPr algn="just"/>
            <a:endParaRPr lang="en-GB" altLang="en-US" sz="2400" dirty="0"/>
          </a:p>
          <a:p>
            <a:pPr algn="just"/>
            <a:r>
              <a:rPr lang="en-GB" altLang="en-US" sz="2400" dirty="0"/>
              <a:t>Questionnaire can be thought of as kind of written interview and can be carried out face to face, by telephone, computer or post </a:t>
            </a:r>
          </a:p>
          <a:p>
            <a:pPr algn="just"/>
            <a:endParaRPr lang="en-GB" altLang="en-US" sz="2400" dirty="0"/>
          </a:p>
          <a:p>
            <a:pPr algn="just"/>
            <a:r>
              <a:rPr lang="en-GB" altLang="en-US" sz="2400" dirty="0"/>
              <a:t>Questionnaires provide a relatively cheap, quick and efficient way of obtaining large amounts of information from a large sample of people </a:t>
            </a:r>
          </a:p>
          <a:p>
            <a:pPr algn="just"/>
            <a:endParaRPr lang="en-GB" altLang="en-US" sz="2400" dirty="0"/>
          </a:p>
          <a:p>
            <a:pPr algn="just"/>
            <a:r>
              <a:rPr lang="en-GB" altLang="en-US" sz="2400" dirty="0"/>
              <a:t>Questionnaire is a formalised set of questions for obtaining information from respondents </a:t>
            </a:r>
          </a:p>
          <a:p>
            <a:pPr algn="just"/>
            <a:endParaRPr lang="en-GB" altLang="en-US" sz="2400" dirty="0"/>
          </a:p>
        </p:txBody>
      </p:sp>
      <p:sp>
        <p:nvSpPr>
          <p:cNvPr id="5" name="TextBox 4">
            <a:extLst>
              <a:ext uri="{FF2B5EF4-FFF2-40B4-BE49-F238E27FC236}">
                <a16:creationId xmlns:a16="http://schemas.microsoft.com/office/drawing/2014/main" id="{C70677CD-7DB6-9146-A25B-457C45EF1B0E}"/>
              </a:ext>
            </a:extLst>
          </p:cNvPr>
          <p:cNvSpPr txBox="1"/>
          <p:nvPr/>
        </p:nvSpPr>
        <p:spPr>
          <a:xfrm>
            <a:off x="6045812" y="5363924"/>
            <a:ext cx="2466020" cy="369332"/>
          </a:xfrm>
          <a:prstGeom prst="rect">
            <a:avLst/>
          </a:prstGeom>
          <a:noFill/>
        </p:spPr>
        <p:txBody>
          <a:bodyPr wrap="square" rtlCol="0">
            <a:spAutoFit/>
          </a:bodyPr>
          <a:lstStyle/>
          <a:p>
            <a:r>
              <a:rPr lang="en-US" dirty="0"/>
              <a:t>Source: McLeod (2018)</a:t>
            </a:r>
          </a:p>
        </p:txBody>
      </p:sp>
    </p:spTree>
    <p:extLst>
      <p:ext uri="{BB962C8B-B14F-4D97-AF65-F5344CB8AC3E}">
        <p14:creationId xmlns:p14="http://schemas.microsoft.com/office/powerpoint/2010/main" val="15265218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41</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latin typeface="Calibri" pitchFamily="34" charset="0"/>
              </a:rPr>
              <a:t>What is Questionnaire?</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292885"/>
            <a:ext cx="8075240" cy="4381723"/>
          </a:xfrm>
        </p:spPr>
        <p:txBody>
          <a:bodyPr>
            <a:normAutofit fontScale="92500" lnSpcReduction="20000"/>
          </a:bodyPr>
          <a:lstStyle/>
          <a:p>
            <a:pPr algn="just"/>
            <a:r>
              <a:rPr lang="en-GB" altLang="en-US" sz="2400" dirty="0"/>
              <a:t>Data can be collected relatively quickly because the researcher would not need to present when the questionnaires were completed</a:t>
            </a:r>
          </a:p>
          <a:p>
            <a:pPr marL="0" indent="0" algn="just">
              <a:buNone/>
            </a:pPr>
            <a:endParaRPr lang="en-GB" altLang="en-US" sz="2400" dirty="0"/>
          </a:p>
          <a:p>
            <a:pPr algn="just"/>
            <a:r>
              <a:rPr lang="en-GB" altLang="en-US" sz="2400" dirty="0"/>
              <a:t>Questionnaires is useful for large populations (will be discussed in the next week) when interviews would be impractical </a:t>
            </a:r>
          </a:p>
          <a:p>
            <a:pPr algn="just"/>
            <a:endParaRPr lang="en-GB" altLang="en-US" sz="2400" dirty="0"/>
          </a:p>
          <a:p>
            <a:pPr algn="just"/>
            <a:r>
              <a:rPr lang="en-GB" altLang="en-US" sz="2400" dirty="0"/>
              <a:t>Questionnaire design is one of the most critical stages in the research (specially for survey) process</a:t>
            </a:r>
          </a:p>
          <a:p>
            <a:pPr algn="just"/>
            <a:endParaRPr lang="en-GB" altLang="en-US" sz="2400" dirty="0"/>
          </a:p>
          <a:p>
            <a:pPr algn="just"/>
            <a:r>
              <a:rPr lang="en-GB" altLang="en-US" sz="2400" dirty="0"/>
              <a:t>Relevance and accuracy are the two basic criteria for questionnaire design</a:t>
            </a:r>
          </a:p>
        </p:txBody>
      </p:sp>
      <p:sp>
        <p:nvSpPr>
          <p:cNvPr id="5" name="TextBox 4">
            <a:extLst>
              <a:ext uri="{FF2B5EF4-FFF2-40B4-BE49-F238E27FC236}">
                <a16:creationId xmlns:a16="http://schemas.microsoft.com/office/drawing/2014/main" id="{1B27EF89-52AC-834E-BD0B-8377E5FD5F47}"/>
              </a:ext>
            </a:extLst>
          </p:cNvPr>
          <p:cNvSpPr txBox="1"/>
          <p:nvPr/>
        </p:nvSpPr>
        <p:spPr>
          <a:xfrm>
            <a:off x="4572000" y="5301208"/>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272153795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42</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latin typeface="Calibri" pitchFamily="34" charset="0"/>
              </a:rPr>
              <a:t>Types/Format of Questions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360825"/>
            <a:ext cx="8075240" cy="4381723"/>
          </a:xfrm>
        </p:spPr>
        <p:txBody>
          <a:bodyPr>
            <a:normAutofit/>
          </a:bodyPr>
          <a:lstStyle/>
          <a:p>
            <a:pPr algn="just"/>
            <a:r>
              <a:rPr lang="en-GB" altLang="en-US" sz="2400" dirty="0"/>
              <a:t>Often a questionnaire uses both “Open Ended”/”Open Response” and “Closed Ended”/ “Closed Response”  questions to collect data. </a:t>
            </a:r>
          </a:p>
          <a:p>
            <a:pPr algn="just"/>
            <a:r>
              <a:rPr lang="en-GB" altLang="en-US" sz="2400" dirty="0"/>
              <a:t>These formats are beneficial as it means both Quantitative and Qualitative data can be obtained</a:t>
            </a:r>
          </a:p>
          <a:p>
            <a:pPr marL="0" indent="0" algn="just">
              <a:buNone/>
            </a:pPr>
            <a:endParaRPr lang="en-GB" altLang="en-US" sz="2400" dirty="0"/>
          </a:p>
        </p:txBody>
      </p:sp>
      <p:sp>
        <p:nvSpPr>
          <p:cNvPr id="2" name="TextBox 1">
            <a:extLst>
              <a:ext uri="{FF2B5EF4-FFF2-40B4-BE49-F238E27FC236}">
                <a16:creationId xmlns:a16="http://schemas.microsoft.com/office/drawing/2014/main" id="{E993DDDA-789D-7444-AB0B-7DF03090E194}"/>
              </a:ext>
            </a:extLst>
          </p:cNvPr>
          <p:cNvSpPr txBox="1"/>
          <p:nvPr/>
        </p:nvSpPr>
        <p:spPr>
          <a:xfrm>
            <a:off x="4908333" y="5127843"/>
            <a:ext cx="3778467" cy="369332"/>
          </a:xfrm>
          <a:prstGeom prst="rect">
            <a:avLst/>
          </a:prstGeom>
          <a:noFill/>
        </p:spPr>
        <p:txBody>
          <a:bodyPr wrap="square" rtlCol="0">
            <a:spAutoFit/>
          </a:bodyPr>
          <a:lstStyle/>
          <a:p>
            <a:r>
              <a:rPr lang="en-US" dirty="0"/>
              <a:t>Source: McLeod (2018) &amp; </a:t>
            </a:r>
            <a:r>
              <a:rPr lang="en-US" dirty="0" err="1"/>
              <a:t>Kvale</a:t>
            </a:r>
            <a:r>
              <a:rPr lang="en-US" dirty="0"/>
              <a:t> (2007)</a:t>
            </a:r>
          </a:p>
        </p:txBody>
      </p:sp>
      <p:grpSp>
        <p:nvGrpSpPr>
          <p:cNvPr id="6" name="Group 5">
            <a:extLst>
              <a:ext uri="{FF2B5EF4-FFF2-40B4-BE49-F238E27FC236}">
                <a16:creationId xmlns:a16="http://schemas.microsoft.com/office/drawing/2014/main" id="{7BAFA4D4-D378-E249-B3B8-2F9B5CEA4E8A}"/>
              </a:ext>
            </a:extLst>
          </p:cNvPr>
          <p:cNvGrpSpPr/>
          <p:nvPr/>
        </p:nvGrpSpPr>
        <p:grpSpPr>
          <a:xfrm>
            <a:off x="2411760" y="3839403"/>
            <a:ext cx="4104456" cy="1235077"/>
            <a:chOff x="-347003" y="0"/>
            <a:chExt cx="4104855" cy="1235413"/>
          </a:xfrm>
        </p:grpSpPr>
        <p:grpSp>
          <p:nvGrpSpPr>
            <p:cNvPr id="7" name="Group 6">
              <a:extLst>
                <a:ext uri="{FF2B5EF4-FFF2-40B4-BE49-F238E27FC236}">
                  <a16:creationId xmlns:a16="http://schemas.microsoft.com/office/drawing/2014/main" id="{EE9F742C-5E55-D348-B956-FC9D22EA781A}"/>
                </a:ext>
              </a:extLst>
            </p:cNvPr>
            <p:cNvGrpSpPr/>
            <p:nvPr/>
          </p:nvGrpSpPr>
          <p:grpSpPr>
            <a:xfrm>
              <a:off x="-347003" y="301557"/>
              <a:ext cx="4104855" cy="933856"/>
              <a:chOff x="-347003" y="0"/>
              <a:chExt cx="4104855" cy="933856"/>
            </a:xfrm>
          </p:grpSpPr>
          <p:grpSp>
            <p:nvGrpSpPr>
              <p:cNvPr id="9" name="Group 8">
                <a:extLst>
                  <a:ext uri="{FF2B5EF4-FFF2-40B4-BE49-F238E27FC236}">
                    <a16:creationId xmlns:a16="http://schemas.microsoft.com/office/drawing/2014/main" id="{B2324257-C9A7-A549-A9FB-7C6A5A65F70C}"/>
                  </a:ext>
                </a:extLst>
              </p:cNvPr>
              <p:cNvGrpSpPr/>
              <p:nvPr/>
            </p:nvGrpSpPr>
            <p:grpSpPr>
              <a:xfrm>
                <a:off x="-347003" y="0"/>
                <a:ext cx="4104855" cy="933856"/>
                <a:chOff x="-347003" y="0"/>
                <a:chExt cx="4104855" cy="933856"/>
              </a:xfrm>
            </p:grpSpPr>
            <p:cxnSp>
              <p:nvCxnSpPr>
                <p:cNvPr id="11" name="Straight Arrow Connector 10">
                  <a:extLst>
                    <a:ext uri="{FF2B5EF4-FFF2-40B4-BE49-F238E27FC236}">
                      <a16:creationId xmlns:a16="http://schemas.microsoft.com/office/drawing/2014/main" id="{77CC5ADF-F24B-574E-90A6-CE1221396CB1}"/>
                    </a:ext>
                  </a:extLst>
                </p:cNvPr>
                <p:cNvCxnSpPr/>
                <p:nvPr/>
              </p:nvCxnSpPr>
              <p:spPr>
                <a:xfrm>
                  <a:off x="1668564" y="0"/>
                  <a:ext cx="0" cy="3600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2" name="Straight Arrow Connector 11">
                  <a:extLst>
                    <a:ext uri="{FF2B5EF4-FFF2-40B4-BE49-F238E27FC236}">
                      <a16:creationId xmlns:a16="http://schemas.microsoft.com/office/drawing/2014/main" id="{72693B39-AE01-3643-8F8A-E3606CE7A399}"/>
                    </a:ext>
                  </a:extLst>
                </p:cNvPr>
                <p:cNvCxnSpPr/>
                <p:nvPr/>
              </p:nvCxnSpPr>
              <p:spPr>
                <a:xfrm>
                  <a:off x="588794" y="359923"/>
                  <a:ext cx="0" cy="27237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3" name="Straight Arrow Connector 12">
                  <a:extLst>
                    <a:ext uri="{FF2B5EF4-FFF2-40B4-BE49-F238E27FC236}">
                      <a16:creationId xmlns:a16="http://schemas.microsoft.com/office/drawing/2014/main" id="{EA8A0861-4BB0-CC4D-8F15-3BCAA06B3FA3}"/>
                    </a:ext>
                  </a:extLst>
                </p:cNvPr>
                <p:cNvCxnSpPr/>
                <p:nvPr/>
              </p:nvCxnSpPr>
              <p:spPr>
                <a:xfrm>
                  <a:off x="2758062" y="359923"/>
                  <a:ext cx="0" cy="27237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4" name="Text Box 5">
                  <a:extLst>
                    <a:ext uri="{FF2B5EF4-FFF2-40B4-BE49-F238E27FC236}">
                      <a16:creationId xmlns:a16="http://schemas.microsoft.com/office/drawing/2014/main" id="{2246E3BC-763E-7246-9037-E1654F824A4D}"/>
                    </a:ext>
                  </a:extLst>
                </p:cNvPr>
                <p:cNvSpPr txBox="1"/>
                <p:nvPr/>
              </p:nvSpPr>
              <p:spPr>
                <a:xfrm>
                  <a:off x="-347003" y="632298"/>
                  <a:ext cx="1669699" cy="301558"/>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Open-ended Questions</a:t>
                  </a:r>
                </a:p>
              </p:txBody>
            </p:sp>
            <p:sp>
              <p:nvSpPr>
                <p:cNvPr id="15" name="Text Box 6">
                  <a:extLst>
                    <a:ext uri="{FF2B5EF4-FFF2-40B4-BE49-F238E27FC236}">
                      <a16:creationId xmlns:a16="http://schemas.microsoft.com/office/drawing/2014/main" id="{38328250-D338-0C4B-A931-18DFD3C3AE4E}"/>
                    </a:ext>
                  </a:extLst>
                </p:cNvPr>
                <p:cNvSpPr txBox="1"/>
                <p:nvPr/>
              </p:nvSpPr>
              <p:spPr>
                <a:xfrm>
                  <a:off x="2088154" y="622569"/>
                  <a:ext cx="1669698" cy="301558"/>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Close-ended Questions</a:t>
                  </a:r>
                </a:p>
              </p:txBody>
            </p:sp>
          </p:grpSp>
          <p:cxnSp>
            <p:nvCxnSpPr>
              <p:cNvPr id="10" name="Straight Connector 9">
                <a:extLst>
                  <a:ext uri="{FF2B5EF4-FFF2-40B4-BE49-F238E27FC236}">
                    <a16:creationId xmlns:a16="http://schemas.microsoft.com/office/drawing/2014/main" id="{852A127B-02D4-0548-9D39-DD3D19D0255B}"/>
                  </a:ext>
                </a:extLst>
              </p:cNvPr>
              <p:cNvCxnSpPr/>
              <p:nvPr/>
            </p:nvCxnSpPr>
            <p:spPr>
              <a:xfrm>
                <a:off x="593387" y="359923"/>
                <a:ext cx="2164407" cy="0"/>
              </a:xfrm>
              <a:prstGeom prst="line">
                <a:avLst/>
              </a:prstGeom>
            </p:spPr>
            <p:style>
              <a:lnRef idx="1">
                <a:schemeClr val="dk1"/>
              </a:lnRef>
              <a:fillRef idx="0">
                <a:schemeClr val="dk1"/>
              </a:fillRef>
              <a:effectRef idx="0">
                <a:schemeClr val="dk1"/>
              </a:effectRef>
              <a:fontRef idx="minor">
                <a:schemeClr val="tx1"/>
              </a:fontRef>
            </p:style>
          </p:cxnSp>
        </p:grpSp>
        <p:sp>
          <p:nvSpPr>
            <p:cNvPr id="8" name="Text Box 10">
              <a:extLst>
                <a:ext uri="{FF2B5EF4-FFF2-40B4-BE49-F238E27FC236}">
                  <a16:creationId xmlns:a16="http://schemas.microsoft.com/office/drawing/2014/main" id="{8AC3857D-D21E-0F4F-B5EC-76F751E7383C}"/>
                </a:ext>
              </a:extLst>
            </p:cNvPr>
            <p:cNvSpPr txBox="1"/>
            <p:nvPr/>
          </p:nvSpPr>
          <p:spPr>
            <a:xfrm>
              <a:off x="933855" y="0"/>
              <a:ext cx="1488332" cy="301558"/>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en-GB" sz="1200">
                  <a:effectLst/>
                  <a:latin typeface="Calibri" panose="020F0502020204030204" pitchFamily="34" charset="0"/>
                  <a:ea typeface="Calibri" panose="020F0502020204030204" pitchFamily="34" charset="0"/>
                  <a:cs typeface="Times New Roman" panose="02020603050405020304" pitchFamily="18" charset="0"/>
                </a:rPr>
                <a:t>Interview Questions</a:t>
              </a:r>
            </a:p>
          </p:txBody>
        </p:sp>
      </p:grpSp>
    </p:spTree>
    <p:extLst>
      <p:ext uri="{BB962C8B-B14F-4D97-AF65-F5344CB8AC3E}">
        <p14:creationId xmlns:p14="http://schemas.microsoft.com/office/powerpoint/2010/main" val="336387342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43</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latin typeface="Calibri" pitchFamily="34" charset="0"/>
              </a:rPr>
              <a:t>Types/Format of Questions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28176" y="1161906"/>
            <a:ext cx="8075240" cy="4381723"/>
          </a:xfrm>
        </p:spPr>
        <p:txBody>
          <a:bodyPr>
            <a:normAutofit fontScale="85000" lnSpcReduction="20000"/>
          </a:bodyPr>
          <a:lstStyle/>
          <a:p>
            <a:pPr algn="just"/>
            <a:r>
              <a:rPr lang="en-GB" altLang="en-US" sz="2400" b="1" dirty="0"/>
              <a:t>Closed Questions: </a:t>
            </a:r>
          </a:p>
          <a:p>
            <a:pPr algn="just">
              <a:buFontTx/>
              <a:buChar char="-"/>
            </a:pPr>
            <a:r>
              <a:rPr lang="en-GB" altLang="en-US" sz="2400" dirty="0"/>
              <a:t>Closed questions structure the answer by only allowing responses which fit into pre-decided categories </a:t>
            </a:r>
          </a:p>
          <a:p>
            <a:pPr algn="just">
              <a:buFontTx/>
              <a:buChar char="-"/>
            </a:pPr>
            <a:endParaRPr lang="en-GB" altLang="en-US" sz="2400" dirty="0"/>
          </a:p>
          <a:p>
            <a:pPr algn="just">
              <a:buFontTx/>
              <a:buChar char="-"/>
            </a:pPr>
            <a:r>
              <a:rPr lang="en-GB" altLang="en-US" sz="2400" dirty="0"/>
              <a:t>Data can be placed into a category, is called nominal data. The category can be restricted as few as two options, i.e.: 	</a:t>
            </a:r>
          </a:p>
          <a:p>
            <a:pPr marL="0" indent="0" algn="just">
              <a:buNone/>
            </a:pPr>
            <a:r>
              <a:rPr lang="en-GB" altLang="en-US" sz="2400" b="1" dirty="0"/>
              <a:t>	1. Dichotomous (e.g.: ‘yes’ or ‘no’, ‘male’ or ‘female’</a:t>
            </a:r>
          </a:p>
          <a:p>
            <a:pPr marL="914400" lvl="2" indent="0" algn="just">
              <a:buNone/>
            </a:pPr>
            <a:r>
              <a:rPr lang="en-GB" altLang="en-US" b="1" dirty="0"/>
              <a:t>2. Complex lists of alternatives</a:t>
            </a:r>
          </a:p>
          <a:p>
            <a:pPr marL="914400" lvl="2" indent="0" algn="just">
              <a:buNone/>
            </a:pPr>
            <a:endParaRPr lang="en-GB" altLang="en-US" sz="2400" dirty="0"/>
          </a:p>
          <a:p>
            <a:pPr algn="just">
              <a:buFontTx/>
              <a:buChar char="-"/>
            </a:pPr>
            <a:r>
              <a:rPr lang="en-GB" altLang="en-US" sz="2400" dirty="0"/>
              <a:t>Closed questions also provide ordinal data, which can be ranked. </a:t>
            </a:r>
          </a:p>
          <a:p>
            <a:pPr algn="just">
              <a:buFontTx/>
              <a:buChar char="-"/>
            </a:pPr>
            <a:endParaRPr lang="en-GB" altLang="en-US" sz="2400" dirty="0"/>
          </a:p>
          <a:p>
            <a:pPr algn="just">
              <a:buFontTx/>
              <a:buChar char="-"/>
            </a:pPr>
            <a:r>
              <a:rPr lang="en-GB" altLang="en-US" sz="2400" dirty="0"/>
              <a:t>This often involves using a continuous rating scale (Likert Scale) to measure the strength of attitudes or emotions. For example: strongly agree/agree/neutral/disagree/strongly disagree/unable to answer</a:t>
            </a:r>
          </a:p>
          <a:p>
            <a:pPr marL="0" indent="0" algn="just">
              <a:buNone/>
            </a:pPr>
            <a:endParaRPr lang="en-GB" altLang="en-US" sz="2400" dirty="0"/>
          </a:p>
        </p:txBody>
      </p:sp>
      <p:sp>
        <p:nvSpPr>
          <p:cNvPr id="2" name="TextBox 1">
            <a:extLst>
              <a:ext uri="{FF2B5EF4-FFF2-40B4-BE49-F238E27FC236}">
                <a16:creationId xmlns:a16="http://schemas.microsoft.com/office/drawing/2014/main" id="{E993DDDA-789D-7444-AB0B-7DF03090E194}"/>
              </a:ext>
            </a:extLst>
          </p:cNvPr>
          <p:cNvSpPr txBox="1"/>
          <p:nvPr/>
        </p:nvSpPr>
        <p:spPr>
          <a:xfrm>
            <a:off x="5259033" y="5304244"/>
            <a:ext cx="3336075" cy="338554"/>
          </a:xfrm>
          <a:prstGeom prst="rect">
            <a:avLst/>
          </a:prstGeom>
          <a:noFill/>
        </p:spPr>
        <p:txBody>
          <a:bodyPr wrap="square" rtlCol="0">
            <a:spAutoFit/>
          </a:bodyPr>
          <a:lstStyle/>
          <a:p>
            <a:r>
              <a:rPr lang="en-US" sz="1600" dirty="0"/>
              <a:t>Source: McLeod (2018) &amp; </a:t>
            </a:r>
            <a:r>
              <a:rPr lang="en-US" sz="1600" dirty="0" err="1"/>
              <a:t>Kvale</a:t>
            </a:r>
            <a:r>
              <a:rPr lang="en-US" sz="1600" dirty="0"/>
              <a:t> (2007)</a:t>
            </a:r>
          </a:p>
        </p:txBody>
      </p:sp>
      <p:sp>
        <p:nvSpPr>
          <p:cNvPr id="16" name="TextBox 15">
            <a:extLst>
              <a:ext uri="{FF2B5EF4-FFF2-40B4-BE49-F238E27FC236}">
                <a16:creationId xmlns:a16="http://schemas.microsoft.com/office/drawing/2014/main" id="{B8CE70EC-998E-F941-9E90-16C6D67BF217}"/>
              </a:ext>
            </a:extLst>
          </p:cNvPr>
          <p:cNvSpPr txBox="1"/>
          <p:nvPr/>
        </p:nvSpPr>
        <p:spPr>
          <a:xfrm>
            <a:off x="745232" y="5273466"/>
            <a:ext cx="4474840" cy="338554"/>
          </a:xfrm>
          <a:prstGeom prst="rect">
            <a:avLst/>
          </a:prstGeom>
          <a:noFill/>
          <a:ln w="12700">
            <a:solidFill>
              <a:schemeClr val="tx1"/>
            </a:solidFill>
          </a:ln>
        </p:spPr>
        <p:txBody>
          <a:bodyPr wrap="square" rtlCol="0">
            <a:spAutoFit/>
          </a:bodyPr>
          <a:lstStyle/>
          <a:p>
            <a:r>
              <a:rPr lang="en-US" sz="1600" b="1" dirty="0"/>
              <a:t>N.B.: </a:t>
            </a:r>
            <a:r>
              <a:rPr lang="en-US" sz="1400" b="1" dirty="0"/>
              <a:t>More Closed question types will be discussed later</a:t>
            </a:r>
          </a:p>
        </p:txBody>
      </p:sp>
    </p:spTree>
    <p:extLst>
      <p:ext uri="{BB962C8B-B14F-4D97-AF65-F5344CB8AC3E}">
        <p14:creationId xmlns:p14="http://schemas.microsoft.com/office/powerpoint/2010/main" val="313307586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44</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fontScale="90000"/>
          </a:bodyPr>
          <a:lstStyle/>
          <a:p>
            <a:pPr algn="ctr" fontAlgn="auto">
              <a:spcAft>
                <a:spcPts val="0"/>
              </a:spcAft>
              <a:defRPr/>
            </a:pPr>
            <a:r>
              <a:rPr lang="en-GB" b="1" dirty="0">
                <a:latin typeface="Calibri" pitchFamily="34" charset="0"/>
              </a:rPr>
              <a:t>Strengths &amp; Weakness of Closed Questions</a:t>
            </a:r>
            <a:endParaRPr lang="en-GB" b="1" dirty="0">
              <a:solidFill>
                <a:schemeClr val="tx2">
                  <a:satMod val="200000"/>
                </a:schemeClr>
              </a:solidFill>
              <a:latin typeface="Calibri" pitchFamily="34" charset="0"/>
            </a:endParaRPr>
          </a:p>
        </p:txBody>
      </p:sp>
      <p:sp>
        <p:nvSpPr>
          <p:cNvPr id="2" name="TextBox 1">
            <a:extLst>
              <a:ext uri="{FF2B5EF4-FFF2-40B4-BE49-F238E27FC236}">
                <a16:creationId xmlns:a16="http://schemas.microsoft.com/office/drawing/2014/main" id="{E993DDDA-789D-7444-AB0B-7DF03090E194}"/>
              </a:ext>
            </a:extLst>
          </p:cNvPr>
          <p:cNvSpPr txBox="1"/>
          <p:nvPr/>
        </p:nvSpPr>
        <p:spPr>
          <a:xfrm>
            <a:off x="4969997" y="5373216"/>
            <a:ext cx="3778467" cy="369332"/>
          </a:xfrm>
          <a:prstGeom prst="rect">
            <a:avLst/>
          </a:prstGeom>
          <a:noFill/>
        </p:spPr>
        <p:txBody>
          <a:bodyPr wrap="square" rtlCol="0">
            <a:spAutoFit/>
          </a:bodyPr>
          <a:lstStyle/>
          <a:p>
            <a:r>
              <a:rPr lang="en-US" dirty="0"/>
              <a:t>Source: McLeod (2018) &amp; Ali (2012)</a:t>
            </a:r>
          </a:p>
        </p:txBody>
      </p:sp>
      <p:graphicFrame>
        <p:nvGraphicFramePr>
          <p:cNvPr id="3" name="Table 2">
            <a:extLst>
              <a:ext uri="{FF2B5EF4-FFF2-40B4-BE49-F238E27FC236}">
                <a16:creationId xmlns:a16="http://schemas.microsoft.com/office/drawing/2014/main" id="{D21B4F3B-F5A4-FA47-8FA1-DB44D232E5A6}"/>
              </a:ext>
            </a:extLst>
          </p:cNvPr>
          <p:cNvGraphicFramePr>
            <a:graphicFrameLocks noGrp="1"/>
          </p:cNvGraphicFramePr>
          <p:nvPr/>
        </p:nvGraphicFramePr>
        <p:xfrm>
          <a:off x="457200" y="1258416"/>
          <a:ext cx="8229600" cy="466344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3535116680"/>
                    </a:ext>
                  </a:extLst>
                </a:gridCol>
                <a:gridCol w="4114800">
                  <a:extLst>
                    <a:ext uri="{9D8B030D-6E8A-4147-A177-3AD203B41FA5}">
                      <a16:colId xmlns:a16="http://schemas.microsoft.com/office/drawing/2014/main" val="1785264358"/>
                    </a:ext>
                  </a:extLst>
                </a:gridCol>
              </a:tblGrid>
              <a:tr h="395603">
                <a:tc>
                  <a:txBody>
                    <a:bodyPr/>
                    <a:lstStyle/>
                    <a:p>
                      <a:pPr algn="ctr"/>
                      <a:r>
                        <a:rPr lang="en-US" sz="2400" dirty="0">
                          <a:solidFill>
                            <a:schemeClr val="tx1"/>
                          </a:solidFill>
                        </a:rPr>
                        <a:t>Strength</a:t>
                      </a:r>
                    </a:p>
                  </a:txBody>
                  <a:tcPr/>
                </a:tc>
                <a:tc>
                  <a:txBody>
                    <a:bodyPr/>
                    <a:lstStyle/>
                    <a:p>
                      <a:pPr algn="ctr"/>
                      <a:r>
                        <a:rPr lang="en-US" sz="2400" dirty="0">
                          <a:solidFill>
                            <a:schemeClr val="tx1"/>
                          </a:solidFill>
                        </a:rPr>
                        <a:t>Weakness</a:t>
                      </a:r>
                    </a:p>
                  </a:txBody>
                  <a:tcPr/>
                </a:tc>
                <a:extLst>
                  <a:ext uri="{0D108BD9-81ED-4DB2-BD59-A6C34878D82A}">
                    <a16:rowId xmlns:a16="http://schemas.microsoft.com/office/drawing/2014/main" val="2153165945"/>
                  </a:ext>
                </a:extLst>
              </a:tr>
              <a:tr h="3164827">
                <a:tc>
                  <a:txBody>
                    <a:bodyPr/>
                    <a:lstStyle/>
                    <a:p>
                      <a:pPr marL="285750" indent="-285750" algn="just">
                        <a:buFontTx/>
                        <a:buChar char="-"/>
                      </a:pPr>
                      <a:r>
                        <a:rPr lang="en-US" dirty="0">
                          <a:solidFill>
                            <a:schemeClr val="tx1"/>
                          </a:solidFill>
                        </a:rPr>
                        <a:t>Closed questions are economical </a:t>
                      </a:r>
                    </a:p>
                    <a:p>
                      <a:pPr marL="285750" indent="-285750" algn="just">
                        <a:buFontTx/>
                        <a:buChar char="-"/>
                      </a:pPr>
                      <a:r>
                        <a:rPr lang="en-US" dirty="0">
                          <a:solidFill>
                            <a:schemeClr val="tx1"/>
                          </a:solidFill>
                        </a:rPr>
                        <a:t>Can provide large amount of research data for relatively low costs</a:t>
                      </a:r>
                    </a:p>
                    <a:p>
                      <a:pPr marL="285750" indent="-285750" algn="just">
                        <a:buFontTx/>
                        <a:buChar char="-"/>
                      </a:pPr>
                      <a:r>
                        <a:rPr lang="en-US" dirty="0">
                          <a:solidFill>
                            <a:schemeClr val="tx1"/>
                          </a:solidFill>
                        </a:rPr>
                        <a:t>The respondent provide information, which can be easily converted into quantitative data (‘yes’ or ‘no’)</a:t>
                      </a:r>
                    </a:p>
                    <a:p>
                      <a:pPr marL="285750" indent="-285750" algn="just">
                        <a:buFontTx/>
                        <a:buChar char="-"/>
                      </a:pPr>
                      <a:r>
                        <a:rPr lang="en-US" dirty="0">
                          <a:solidFill>
                            <a:schemeClr val="tx1"/>
                          </a:solidFill>
                        </a:rPr>
                        <a:t>It allows statistical analysis of the responses </a:t>
                      </a:r>
                    </a:p>
                    <a:p>
                      <a:pPr marL="285750" indent="-285750" algn="just">
                        <a:buFontTx/>
                        <a:buChar char="-"/>
                      </a:pPr>
                      <a:r>
                        <a:rPr lang="en-US" dirty="0">
                          <a:solidFill>
                            <a:schemeClr val="tx1"/>
                          </a:solidFill>
                        </a:rPr>
                        <a:t>All the questions are standardized </a:t>
                      </a:r>
                    </a:p>
                    <a:p>
                      <a:pPr marL="285750" indent="-285750" algn="just">
                        <a:buFontTx/>
                        <a:buChar char="-"/>
                      </a:pPr>
                      <a:r>
                        <a:rPr lang="en-US" dirty="0">
                          <a:solidFill>
                            <a:schemeClr val="tx1"/>
                          </a:solidFill>
                        </a:rPr>
                        <a:t>All respondents are asked exactly the same questions in the same order</a:t>
                      </a:r>
                    </a:p>
                    <a:p>
                      <a:pPr marL="285750" indent="-285750" algn="just">
                        <a:buFontTx/>
                        <a:buChar char="-"/>
                      </a:pPr>
                      <a:r>
                        <a:rPr lang="en-US" dirty="0">
                          <a:solidFill>
                            <a:schemeClr val="tx1"/>
                          </a:solidFill>
                        </a:rPr>
                        <a:t>Questionnaire can be replicated easily to check for reliability </a:t>
                      </a:r>
                    </a:p>
                  </a:txBody>
                  <a:tcPr/>
                </a:tc>
                <a:tc>
                  <a:txBody>
                    <a:bodyPr/>
                    <a:lstStyle/>
                    <a:p>
                      <a:pPr marL="285750" indent="-285750" algn="just">
                        <a:buFontTx/>
                        <a:buChar char="-"/>
                      </a:pPr>
                      <a:r>
                        <a:rPr lang="en-US" dirty="0">
                          <a:solidFill>
                            <a:schemeClr val="tx1"/>
                          </a:solidFill>
                        </a:rPr>
                        <a:t>Lack of details</a:t>
                      </a:r>
                    </a:p>
                    <a:p>
                      <a:pPr marL="285750" indent="-285750" algn="just">
                        <a:buFontTx/>
                        <a:buChar char="-"/>
                      </a:pPr>
                      <a:r>
                        <a:rPr lang="en-US" dirty="0">
                          <a:solidFill>
                            <a:schemeClr val="tx1"/>
                          </a:solidFill>
                        </a:rPr>
                        <a:t>Responses are very fixed </a:t>
                      </a:r>
                    </a:p>
                    <a:p>
                      <a:pPr marL="285750" indent="-285750" algn="just">
                        <a:buFontTx/>
                        <a:buChar char="-"/>
                      </a:pPr>
                      <a:r>
                        <a:rPr lang="en-US" dirty="0">
                          <a:solidFill>
                            <a:schemeClr val="tx1"/>
                          </a:solidFill>
                        </a:rPr>
                        <a:t>Less scope for respondents to supply more answers</a:t>
                      </a:r>
                    </a:p>
                    <a:p>
                      <a:pPr marL="285750" indent="-285750" algn="just">
                        <a:buFontTx/>
                        <a:buChar char="-"/>
                      </a:pPr>
                      <a:r>
                        <a:rPr lang="en-US" dirty="0">
                          <a:solidFill>
                            <a:schemeClr val="tx1"/>
                          </a:solidFill>
                        </a:rPr>
                        <a:t>Lack of opportunities for the respondents to share their true feelings or reflection on a topic</a:t>
                      </a:r>
                    </a:p>
                    <a:p>
                      <a:pPr marL="285750" indent="-285750" algn="just">
                        <a:buFontTx/>
                        <a:buChar char="-"/>
                      </a:pPr>
                      <a:r>
                        <a:rPr lang="en-US" dirty="0">
                          <a:solidFill>
                            <a:schemeClr val="tx1"/>
                          </a:solidFill>
                        </a:rPr>
                        <a:t>Effort required in designing alternatives </a:t>
                      </a:r>
                    </a:p>
                    <a:p>
                      <a:pPr marL="285750" indent="-285750" algn="just">
                        <a:buFontTx/>
                        <a:buChar char="-"/>
                      </a:pPr>
                      <a:r>
                        <a:rPr lang="en-US" dirty="0">
                          <a:solidFill>
                            <a:schemeClr val="tx1"/>
                          </a:solidFill>
                        </a:rPr>
                        <a:t>Difficult to develop good questions </a:t>
                      </a:r>
                    </a:p>
                    <a:p>
                      <a:pPr marL="285750" indent="-285750" algn="just">
                        <a:buFontTx/>
                        <a:buChar char="-"/>
                      </a:pPr>
                      <a:r>
                        <a:rPr lang="en-US" dirty="0">
                          <a:solidFill>
                            <a:schemeClr val="tx1"/>
                          </a:solidFill>
                        </a:rPr>
                        <a:t>Bias responses as people can pick alternatives</a:t>
                      </a:r>
                    </a:p>
                    <a:p>
                      <a:pPr marL="285750" indent="-285750" algn="just">
                        <a:buFontTx/>
                        <a:buChar char="-"/>
                      </a:pPr>
                      <a:r>
                        <a:rPr lang="en-US" dirty="0">
                          <a:solidFill>
                            <a:schemeClr val="tx1"/>
                          </a:solidFill>
                        </a:rPr>
                        <a:t>Potential order bias</a:t>
                      </a:r>
                    </a:p>
                  </a:txBody>
                  <a:tcPr/>
                </a:tc>
                <a:extLst>
                  <a:ext uri="{0D108BD9-81ED-4DB2-BD59-A6C34878D82A}">
                    <a16:rowId xmlns:a16="http://schemas.microsoft.com/office/drawing/2014/main" val="3531952701"/>
                  </a:ext>
                </a:extLst>
              </a:tr>
            </a:tbl>
          </a:graphicData>
        </a:graphic>
      </p:graphicFrame>
    </p:spTree>
    <p:extLst>
      <p:ext uri="{BB962C8B-B14F-4D97-AF65-F5344CB8AC3E}">
        <p14:creationId xmlns:p14="http://schemas.microsoft.com/office/powerpoint/2010/main" val="350649275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45</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latin typeface="Calibri" pitchFamily="34" charset="0"/>
              </a:rPr>
              <a:t>Types/Format of Questions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28176" y="1161906"/>
            <a:ext cx="8075240" cy="4381723"/>
          </a:xfrm>
        </p:spPr>
        <p:txBody>
          <a:bodyPr>
            <a:normAutofit fontScale="92500" lnSpcReduction="10000"/>
          </a:bodyPr>
          <a:lstStyle/>
          <a:p>
            <a:pPr algn="just"/>
            <a:r>
              <a:rPr lang="en-GB" altLang="en-US" sz="2400" b="1" dirty="0"/>
              <a:t>Open Questions: </a:t>
            </a:r>
          </a:p>
          <a:p>
            <a:pPr algn="just">
              <a:buFontTx/>
              <a:buChar char="-"/>
            </a:pPr>
            <a:r>
              <a:rPr lang="en-GB" altLang="en-US" sz="2400" dirty="0"/>
              <a:t>Open questions allow people to express what they think in their own words</a:t>
            </a:r>
          </a:p>
          <a:p>
            <a:pPr algn="just">
              <a:buFontTx/>
              <a:buChar char="-"/>
            </a:pPr>
            <a:r>
              <a:rPr lang="en-GB" altLang="en-US" sz="2400" dirty="0"/>
              <a:t>Open-ended questions enable the respondents to answer in as much as they like in their own words</a:t>
            </a:r>
          </a:p>
          <a:p>
            <a:pPr algn="just">
              <a:buFontTx/>
              <a:buChar char="-"/>
            </a:pPr>
            <a:r>
              <a:rPr lang="en-GB" altLang="en-US" sz="2400" dirty="0"/>
              <a:t>Open question give no pre-set answer options and instead allow the respondents to put down exactly what they like in their own words </a:t>
            </a:r>
          </a:p>
          <a:p>
            <a:pPr algn="just">
              <a:buFontTx/>
              <a:buChar char="-"/>
            </a:pPr>
            <a:r>
              <a:rPr lang="en-GB" altLang="en-US" sz="2400" dirty="0"/>
              <a:t>Open questions are often used for complex questions that cannot be answered in a few simple categories </a:t>
            </a:r>
          </a:p>
          <a:p>
            <a:pPr algn="just">
              <a:buFontTx/>
              <a:buChar char="-"/>
            </a:pPr>
            <a:r>
              <a:rPr lang="en-GB" altLang="en-US" sz="2400" b="1" dirty="0"/>
              <a:t>Example: </a:t>
            </a:r>
            <a:r>
              <a:rPr lang="en-GB" altLang="en-US" sz="2400" dirty="0"/>
              <a:t>Can you tell us your experiences studying at UWTSD? </a:t>
            </a:r>
          </a:p>
          <a:p>
            <a:pPr marL="0" indent="0" algn="just">
              <a:buNone/>
            </a:pPr>
            <a:endParaRPr lang="en-GB" altLang="en-US" sz="2400" dirty="0"/>
          </a:p>
        </p:txBody>
      </p:sp>
      <p:sp>
        <p:nvSpPr>
          <p:cNvPr id="2" name="TextBox 1">
            <a:extLst>
              <a:ext uri="{FF2B5EF4-FFF2-40B4-BE49-F238E27FC236}">
                <a16:creationId xmlns:a16="http://schemas.microsoft.com/office/drawing/2014/main" id="{E993DDDA-789D-7444-AB0B-7DF03090E194}"/>
              </a:ext>
            </a:extLst>
          </p:cNvPr>
          <p:cNvSpPr txBox="1"/>
          <p:nvPr/>
        </p:nvSpPr>
        <p:spPr>
          <a:xfrm>
            <a:off x="6195137" y="5321874"/>
            <a:ext cx="2399971" cy="369332"/>
          </a:xfrm>
          <a:prstGeom prst="rect">
            <a:avLst/>
          </a:prstGeom>
          <a:noFill/>
        </p:spPr>
        <p:txBody>
          <a:bodyPr wrap="square" rtlCol="0">
            <a:spAutoFit/>
          </a:bodyPr>
          <a:lstStyle/>
          <a:p>
            <a:r>
              <a:rPr lang="en-US" dirty="0"/>
              <a:t>Source: McLeod (2018)</a:t>
            </a:r>
          </a:p>
        </p:txBody>
      </p:sp>
    </p:spTree>
    <p:extLst>
      <p:ext uri="{BB962C8B-B14F-4D97-AF65-F5344CB8AC3E}">
        <p14:creationId xmlns:p14="http://schemas.microsoft.com/office/powerpoint/2010/main" val="347559704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46</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fontScale="90000"/>
          </a:bodyPr>
          <a:lstStyle/>
          <a:p>
            <a:pPr algn="ctr" fontAlgn="auto">
              <a:spcAft>
                <a:spcPts val="0"/>
              </a:spcAft>
              <a:defRPr/>
            </a:pPr>
            <a:r>
              <a:rPr lang="en-GB" b="1" dirty="0">
                <a:latin typeface="Calibri" pitchFamily="34" charset="0"/>
              </a:rPr>
              <a:t>Strengths &amp; Weakness of Open Questions</a:t>
            </a:r>
            <a:endParaRPr lang="en-GB" b="1" dirty="0">
              <a:solidFill>
                <a:schemeClr val="tx2">
                  <a:satMod val="200000"/>
                </a:schemeClr>
              </a:solidFill>
              <a:latin typeface="Calibri" pitchFamily="34" charset="0"/>
            </a:endParaRPr>
          </a:p>
        </p:txBody>
      </p:sp>
      <p:sp>
        <p:nvSpPr>
          <p:cNvPr id="2" name="TextBox 1">
            <a:extLst>
              <a:ext uri="{FF2B5EF4-FFF2-40B4-BE49-F238E27FC236}">
                <a16:creationId xmlns:a16="http://schemas.microsoft.com/office/drawing/2014/main" id="{E993DDDA-789D-7444-AB0B-7DF03090E194}"/>
              </a:ext>
            </a:extLst>
          </p:cNvPr>
          <p:cNvSpPr txBox="1"/>
          <p:nvPr/>
        </p:nvSpPr>
        <p:spPr>
          <a:xfrm>
            <a:off x="5391701" y="5373216"/>
            <a:ext cx="3716803" cy="369332"/>
          </a:xfrm>
          <a:prstGeom prst="rect">
            <a:avLst/>
          </a:prstGeom>
          <a:noFill/>
        </p:spPr>
        <p:txBody>
          <a:bodyPr wrap="square" rtlCol="0">
            <a:spAutoFit/>
          </a:bodyPr>
          <a:lstStyle/>
          <a:p>
            <a:r>
              <a:rPr lang="en-US" dirty="0"/>
              <a:t>Source: McLeod (2018) &amp; Ali (2012)</a:t>
            </a:r>
          </a:p>
        </p:txBody>
      </p:sp>
      <p:graphicFrame>
        <p:nvGraphicFramePr>
          <p:cNvPr id="3" name="Table 2">
            <a:extLst>
              <a:ext uri="{FF2B5EF4-FFF2-40B4-BE49-F238E27FC236}">
                <a16:creationId xmlns:a16="http://schemas.microsoft.com/office/drawing/2014/main" id="{D21B4F3B-F5A4-FA47-8FA1-DB44D232E5A6}"/>
              </a:ext>
            </a:extLst>
          </p:cNvPr>
          <p:cNvGraphicFramePr>
            <a:graphicFrameLocks noGrp="1"/>
          </p:cNvGraphicFramePr>
          <p:nvPr/>
        </p:nvGraphicFramePr>
        <p:xfrm>
          <a:off x="457200" y="1258416"/>
          <a:ext cx="8229600" cy="4663440"/>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3535116680"/>
                    </a:ext>
                  </a:extLst>
                </a:gridCol>
                <a:gridCol w="4114800">
                  <a:extLst>
                    <a:ext uri="{9D8B030D-6E8A-4147-A177-3AD203B41FA5}">
                      <a16:colId xmlns:a16="http://schemas.microsoft.com/office/drawing/2014/main" val="1785264358"/>
                    </a:ext>
                  </a:extLst>
                </a:gridCol>
              </a:tblGrid>
              <a:tr h="395603">
                <a:tc>
                  <a:txBody>
                    <a:bodyPr/>
                    <a:lstStyle/>
                    <a:p>
                      <a:pPr algn="ctr"/>
                      <a:r>
                        <a:rPr lang="en-US" sz="2400" dirty="0">
                          <a:solidFill>
                            <a:schemeClr val="tx1"/>
                          </a:solidFill>
                        </a:rPr>
                        <a:t>Strength</a:t>
                      </a:r>
                    </a:p>
                  </a:txBody>
                  <a:tcPr/>
                </a:tc>
                <a:tc>
                  <a:txBody>
                    <a:bodyPr/>
                    <a:lstStyle/>
                    <a:p>
                      <a:pPr algn="ctr"/>
                      <a:r>
                        <a:rPr lang="en-US" sz="2400" dirty="0">
                          <a:solidFill>
                            <a:schemeClr val="tx1"/>
                          </a:solidFill>
                        </a:rPr>
                        <a:t>Weakness</a:t>
                      </a:r>
                    </a:p>
                  </a:txBody>
                  <a:tcPr/>
                </a:tc>
                <a:extLst>
                  <a:ext uri="{0D108BD9-81ED-4DB2-BD59-A6C34878D82A}">
                    <a16:rowId xmlns:a16="http://schemas.microsoft.com/office/drawing/2014/main" val="2153165945"/>
                  </a:ext>
                </a:extLst>
              </a:tr>
              <a:tr h="3164827">
                <a:tc>
                  <a:txBody>
                    <a:bodyPr/>
                    <a:lstStyle/>
                    <a:p>
                      <a:pPr marL="285750" indent="-285750" algn="just">
                        <a:buFontTx/>
                        <a:buChar char="-"/>
                      </a:pPr>
                      <a:r>
                        <a:rPr lang="en-US" dirty="0">
                          <a:solidFill>
                            <a:schemeClr val="tx1"/>
                          </a:solidFill>
                        </a:rPr>
                        <a:t>Rich qualitative data can be obtained </a:t>
                      </a:r>
                    </a:p>
                    <a:p>
                      <a:pPr marL="285750" indent="-285750" algn="just">
                        <a:buFontTx/>
                        <a:buChar char="-"/>
                      </a:pPr>
                      <a:r>
                        <a:rPr lang="en-US" dirty="0">
                          <a:solidFill>
                            <a:schemeClr val="tx1"/>
                          </a:solidFill>
                        </a:rPr>
                        <a:t>Open questions allow the respondents to elaborate on their answer </a:t>
                      </a:r>
                    </a:p>
                    <a:p>
                      <a:pPr marL="285750" indent="-285750" algn="just">
                        <a:buFontTx/>
                        <a:buChar char="-"/>
                      </a:pPr>
                      <a:r>
                        <a:rPr lang="en-US" dirty="0">
                          <a:solidFill>
                            <a:schemeClr val="tx1"/>
                          </a:solidFill>
                        </a:rPr>
                        <a:t>The research can find out why a person holds a certain attitude </a:t>
                      </a:r>
                    </a:p>
                    <a:p>
                      <a:pPr marL="285750" indent="-285750" algn="just">
                        <a:buFontTx/>
                        <a:buChar char="-"/>
                      </a:pPr>
                      <a:r>
                        <a:rPr lang="en-US" dirty="0">
                          <a:solidFill>
                            <a:schemeClr val="tx1"/>
                          </a:solidFill>
                        </a:rPr>
                        <a:t>Open questions can be used when responses are unforeseen or there are too many to list </a:t>
                      </a:r>
                    </a:p>
                    <a:p>
                      <a:pPr marL="285750" indent="-285750" algn="just">
                        <a:buFontTx/>
                        <a:buChar char="-"/>
                      </a:pPr>
                      <a:r>
                        <a:rPr lang="en-US" dirty="0">
                          <a:solidFill>
                            <a:schemeClr val="tx1"/>
                          </a:solidFill>
                        </a:rPr>
                        <a:t>Open questions can be used when verbatim responses are important </a:t>
                      </a:r>
                    </a:p>
                    <a:p>
                      <a:pPr marL="285750" indent="-285750" algn="just">
                        <a:buFontTx/>
                        <a:buChar char="-"/>
                      </a:pPr>
                      <a:r>
                        <a:rPr lang="en-US" dirty="0">
                          <a:solidFill>
                            <a:schemeClr val="tx1"/>
                          </a:solidFill>
                        </a:rPr>
                        <a:t>Open question can be used when behavior being measured is sensitive </a:t>
                      </a:r>
                    </a:p>
                  </a:txBody>
                  <a:tcPr/>
                </a:tc>
                <a:tc>
                  <a:txBody>
                    <a:bodyPr/>
                    <a:lstStyle/>
                    <a:p>
                      <a:pPr marL="285750" indent="-285750" algn="just">
                        <a:buFontTx/>
                        <a:buChar char="-"/>
                      </a:pPr>
                      <a:r>
                        <a:rPr lang="en-US" dirty="0">
                          <a:solidFill>
                            <a:schemeClr val="tx1"/>
                          </a:solidFill>
                        </a:rPr>
                        <a:t>Time consuming to collect data</a:t>
                      </a:r>
                    </a:p>
                    <a:p>
                      <a:pPr marL="285750" indent="-285750" algn="just">
                        <a:buFontTx/>
                        <a:buChar char="-"/>
                      </a:pPr>
                      <a:r>
                        <a:rPr lang="en-US" dirty="0">
                          <a:solidFill>
                            <a:schemeClr val="tx1"/>
                          </a:solidFill>
                        </a:rPr>
                        <a:t> </a:t>
                      </a:r>
                    </a:p>
                    <a:p>
                      <a:pPr marL="285750" indent="-285750" algn="just">
                        <a:buFontTx/>
                        <a:buChar char="-"/>
                      </a:pPr>
                      <a:r>
                        <a:rPr lang="en-US" dirty="0">
                          <a:solidFill>
                            <a:schemeClr val="tx1"/>
                          </a:solidFill>
                        </a:rPr>
                        <a:t>It takes longer for the respondents to complete open questions; therefore smaller sample size may be obtained </a:t>
                      </a:r>
                    </a:p>
                    <a:p>
                      <a:pPr marL="285750" indent="-285750" algn="just">
                        <a:buFontTx/>
                        <a:buChar char="-"/>
                      </a:pPr>
                      <a:endParaRPr lang="en-US" dirty="0">
                        <a:solidFill>
                          <a:schemeClr val="tx1"/>
                        </a:solidFill>
                      </a:endParaRPr>
                    </a:p>
                    <a:p>
                      <a:pPr marL="285750" indent="-285750" algn="just">
                        <a:buFontTx/>
                        <a:buChar char="-"/>
                      </a:pPr>
                      <a:r>
                        <a:rPr lang="en-US" dirty="0">
                          <a:solidFill>
                            <a:schemeClr val="tx1"/>
                          </a:solidFill>
                        </a:rPr>
                        <a:t>Time consuming to analyze the data for the researcher</a:t>
                      </a:r>
                    </a:p>
                    <a:p>
                      <a:pPr marL="285750" indent="-285750" algn="just">
                        <a:buFontTx/>
                        <a:buChar char="-"/>
                      </a:pPr>
                      <a:endParaRPr lang="en-US" dirty="0">
                        <a:solidFill>
                          <a:schemeClr val="tx1"/>
                        </a:solidFill>
                      </a:endParaRPr>
                    </a:p>
                    <a:p>
                      <a:pPr marL="285750" indent="-285750" algn="just">
                        <a:buFontTx/>
                        <a:buChar char="-"/>
                      </a:pPr>
                      <a:r>
                        <a:rPr lang="en-US" dirty="0">
                          <a:solidFill>
                            <a:schemeClr val="tx1"/>
                          </a:solidFill>
                        </a:rPr>
                        <a:t>Not suitable for less educated respondents as open questions require superior writing skills and better ability to express one’s feelings verbally </a:t>
                      </a:r>
                    </a:p>
                  </a:txBody>
                  <a:tcPr/>
                </a:tc>
                <a:extLst>
                  <a:ext uri="{0D108BD9-81ED-4DB2-BD59-A6C34878D82A}">
                    <a16:rowId xmlns:a16="http://schemas.microsoft.com/office/drawing/2014/main" val="3531952701"/>
                  </a:ext>
                </a:extLst>
              </a:tr>
            </a:tbl>
          </a:graphicData>
        </a:graphic>
      </p:graphicFrame>
    </p:spTree>
    <p:extLst>
      <p:ext uri="{BB962C8B-B14F-4D97-AF65-F5344CB8AC3E}">
        <p14:creationId xmlns:p14="http://schemas.microsoft.com/office/powerpoint/2010/main" val="326649147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47</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fontScale="90000"/>
          </a:bodyPr>
          <a:lstStyle/>
          <a:p>
            <a:pPr algn="ctr" fontAlgn="auto">
              <a:spcAft>
                <a:spcPts val="0"/>
              </a:spcAft>
              <a:defRPr/>
            </a:pPr>
            <a:r>
              <a:rPr lang="en-GB" b="1" dirty="0">
                <a:latin typeface="Calibri" pitchFamily="34" charset="0"/>
              </a:rPr>
              <a:t>Important Factors in Questionnaire Design</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326598"/>
            <a:ext cx="8075240" cy="4381723"/>
          </a:xfrm>
        </p:spPr>
        <p:txBody>
          <a:bodyPr>
            <a:normAutofit lnSpcReduction="10000"/>
          </a:bodyPr>
          <a:lstStyle/>
          <a:p>
            <a:pPr marL="0" indent="0" algn="just">
              <a:buNone/>
            </a:pPr>
            <a:r>
              <a:rPr lang="en-GB" altLang="en-US" sz="2400" dirty="0"/>
              <a:t>According to McLeod (2018), “</a:t>
            </a:r>
            <a:r>
              <a:rPr lang="en-GB" altLang="en-US" sz="2400" i="1" dirty="0"/>
              <a:t>with some questionnaires suffering from a response rate as low as only 5% and therefore, it is essential that a questionnaire is well design” </a:t>
            </a:r>
          </a:p>
          <a:p>
            <a:pPr marL="0" indent="0" algn="just">
              <a:buNone/>
            </a:pPr>
            <a:r>
              <a:rPr lang="en-GB" altLang="en-US" sz="2400" dirty="0"/>
              <a:t>There are a number of important factors in questionnaire design such as: </a:t>
            </a:r>
          </a:p>
          <a:p>
            <a:pPr marL="0" indent="0" algn="just">
              <a:buNone/>
            </a:pPr>
            <a:endParaRPr lang="en-GB" altLang="en-US" sz="2400" dirty="0"/>
          </a:p>
          <a:p>
            <a:pPr marL="457200" indent="-457200" algn="just">
              <a:buAutoNum type="arabicPeriod"/>
            </a:pPr>
            <a:r>
              <a:rPr lang="en-GB" altLang="en-US" sz="2400" b="1" dirty="0"/>
              <a:t>Aims: </a:t>
            </a:r>
          </a:p>
          <a:p>
            <a:pPr algn="just">
              <a:buFontTx/>
              <a:buChar char="-"/>
            </a:pPr>
            <a:r>
              <a:rPr lang="en-GB" altLang="en-US" sz="2400" dirty="0"/>
              <a:t>Ensure all questions asked address the aims of the research </a:t>
            </a:r>
          </a:p>
          <a:p>
            <a:pPr algn="just">
              <a:buFontTx/>
              <a:buChar char="-"/>
            </a:pPr>
            <a:r>
              <a:rPr lang="en-GB" altLang="en-US" sz="2400" dirty="0"/>
              <a:t>Use only one feature of the construct you are investigating in per item</a:t>
            </a:r>
          </a:p>
        </p:txBody>
      </p:sp>
      <p:sp>
        <p:nvSpPr>
          <p:cNvPr id="5" name="TextBox 4">
            <a:extLst>
              <a:ext uri="{FF2B5EF4-FFF2-40B4-BE49-F238E27FC236}">
                <a16:creationId xmlns:a16="http://schemas.microsoft.com/office/drawing/2014/main" id="{B802781E-DC74-E84E-B895-D913B9A5D8D7}"/>
              </a:ext>
            </a:extLst>
          </p:cNvPr>
          <p:cNvSpPr txBox="1"/>
          <p:nvPr/>
        </p:nvSpPr>
        <p:spPr>
          <a:xfrm>
            <a:off x="4644008" y="5354594"/>
            <a:ext cx="3888432" cy="369332"/>
          </a:xfrm>
          <a:prstGeom prst="rect">
            <a:avLst/>
          </a:prstGeom>
          <a:noFill/>
        </p:spPr>
        <p:txBody>
          <a:bodyPr wrap="square" rtlCol="0">
            <a:spAutoFit/>
          </a:bodyPr>
          <a:lstStyle/>
          <a:p>
            <a:r>
              <a:rPr lang="en-US" dirty="0"/>
              <a:t>Source: Fraley, Waller &amp; Brennan (2000)</a:t>
            </a:r>
          </a:p>
        </p:txBody>
      </p:sp>
    </p:spTree>
    <p:extLst>
      <p:ext uri="{BB962C8B-B14F-4D97-AF65-F5344CB8AC3E}">
        <p14:creationId xmlns:p14="http://schemas.microsoft.com/office/powerpoint/2010/main" val="23286571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48</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fontScale="90000"/>
          </a:bodyPr>
          <a:lstStyle/>
          <a:p>
            <a:pPr algn="ctr" fontAlgn="auto">
              <a:spcAft>
                <a:spcPts val="0"/>
              </a:spcAft>
              <a:defRPr/>
            </a:pPr>
            <a:r>
              <a:rPr lang="en-GB" b="1" dirty="0">
                <a:latin typeface="Calibri" pitchFamily="34" charset="0"/>
              </a:rPr>
              <a:t>Important Factors in Questionnaire Design</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326598"/>
            <a:ext cx="8075240" cy="4381723"/>
          </a:xfrm>
        </p:spPr>
        <p:txBody>
          <a:bodyPr>
            <a:normAutofit lnSpcReduction="10000"/>
          </a:bodyPr>
          <a:lstStyle/>
          <a:p>
            <a:pPr marL="0" indent="0" algn="just">
              <a:buNone/>
            </a:pPr>
            <a:r>
              <a:rPr lang="en-GB" altLang="en-US" sz="2400" b="1" dirty="0"/>
              <a:t>2. Length: </a:t>
            </a:r>
          </a:p>
          <a:p>
            <a:pPr algn="just">
              <a:buFontTx/>
              <a:buChar char="-"/>
            </a:pPr>
            <a:r>
              <a:rPr lang="en-GB" altLang="en-US" sz="2400" dirty="0"/>
              <a:t>The longer the questionnaire, the less likely people will complete it</a:t>
            </a:r>
          </a:p>
          <a:p>
            <a:pPr algn="just">
              <a:buFontTx/>
              <a:buChar char="-"/>
            </a:pPr>
            <a:r>
              <a:rPr lang="en-GB" altLang="en-US" sz="2400" dirty="0"/>
              <a:t>Questions should be short, clear, and be to the point </a:t>
            </a:r>
          </a:p>
          <a:p>
            <a:pPr algn="just">
              <a:buFontTx/>
              <a:buChar char="-"/>
            </a:pPr>
            <a:r>
              <a:rPr lang="en-GB" altLang="en-US" sz="2400" dirty="0"/>
              <a:t>Any unnecessary questions/items should be omitted </a:t>
            </a:r>
          </a:p>
          <a:p>
            <a:pPr marL="0" indent="0" algn="just">
              <a:buNone/>
            </a:pPr>
            <a:endParaRPr lang="en-GB" altLang="en-US" sz="2400" dirty="0"/>
          </a:p>
          <a:p>
            <a:pPr marL="0" indent="0" algn="just">
              <a:buNone/>
            </a:pPr>
            <a:r>
              <a:rPr lang="en-GB" altLang="en-US" sz="2400" b="1" dirty="0"/>
              <a:t>3. Pilot Study: </a:t>
            </a:r>
          </a:p>
          <a:p>
            <a:pPr algn="just">
              <a:buFontTx/>
              <a:buChar char="-"/>
            </a:pPr>
            <a:r>
              <a:rPr lang="en-GB" altLang="en-US" sz="2400" dirty="0"/>
              <a:t>Ran a small scale practice study to ensure people understand the questions </a:t>
            </a:r>
          </a:p>
          <a:p>
            <a:pPr algn="just">
              <a:buFontTx/>
              <a:buChar char="-"/>
            </a:pPr>
            <a:r>
              <a:rPr lang="en-GB" altLang="en-US" sz="2400" dirty="0"/>
              <a:t>People will also be able to give detailed honest feedback on the questionnaire design </a:t>
            </a:r>
          </a:p>
        </p:txBody>
      </p:sp>
      <p:sp>
        <p:nvSpPr>
          <p:cNvPr id="6" name="TextBox 5">
            <a:extLst>
              <a:ext uri="{FF2B5EF4-FFF2-40B4-BE49-F238E27FC236}">
                <a16:creationId xmlns:a16="http://schemas.microsoft.com/office/drawing/2014/main" id="{C07BD176-B58B-6A48-9512-37FD45E73450}"/>
              </a:ext>
            </a:extLst>
          </p:cNvPr>
          <p:cNvSpPr txBox="1"/>
          <p:nvPr/>
        </p:nvSpPr>
        <p:spPr>
          <a:xfrm>
            <a:off x="4777680" y="5370165"/>
            <a:ext cx="4474840" cy="369332"/>
          </a:xfrm>
          <a:prstGeom prst="rect">
            <a:avLst/>
          </a:prstGeom>
          <a:noFill/>
        </p:spPr>
        <p:txBody>
          <a:bodyPr wrap="square" rtlCol="0">
            <a:spAutoFit/>
          </a:bodyPr>
          <a:lstStyle/>
          <a:p>
            <a:r>
              <a:rPr lang="en-US" dirty="0"/>
              <a:t>Source: Fraley, Waller &amp; Brennan (2000)</a:t>
            </a:r>
          </a:p>
        </p:txBody>
      </p:sp>
    </p:spTree>
    <p:extLst>
      <p:ext uri="{BB962C8B-B14F-4D97-AF65-F5344CB8AC3E}">
        <p14:creationId xmlns:p14="http://schemas.microsoft.com/office/powerpoint/2010/main" val="409537693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49</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fontScale="90000"/>
          </a:bodyPr>
          <a:lstStyle/>
          <a:p>
            <a:pPr algn="ctr" fontAlgn="auto">
              <a:spcAft>
                <a:spcPts val="0"/>
              </a:spcAft>
              <a:defRPr/>
            </a:pPr>
            <a:r>
              <a:rPr lang="en-GB" b="1" dirty="0">
                <a:latin typeface="Calibri" pitchFamily="34" charset="0"/>
              </a:rPr>
              <a:t>Important Factors in Questionnaire Design</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326598"/>
            <a:ext cx="8075240" cy="4381723"/>
          </a:xfrm>
        </p:spPr>
        <p:txBody>
          <a:bodyPr>
            <a:normAutofit/>
          </a:bodyPr>
          <a:lstStyle/>
          <a:p>
            <a:pPr marL="0" indent="0" algn="just">
              <a:buNone/>
            </a:pPr>
            <a:r>
              <a:rPr lang="en-GB" altLang="en-US" sz="2400" b="1" dirty="0"/>
              <a:t>4. Question Order: </a:t>
            </a:r>
          </a:p>
          <a:p>
            <a:pPr algn="just">
              <a:buFontTx/>
              <a:buChar char="-"/>
            </a:pPr>
            <a:r>
              <a:rPr lang="en-GB" altLang="en-US" sz="2400" dirty="0"/>
              <a:t>Questions should progress logically from the least sensitive to the most sensitive </a:t>
            </a:r>
          </a:p>
          <a:p>
            <a:pPr algn="just">
              <a:buFontTx/>
              <a:buChar char="-"/>
            </a:pPr>
            <a:r>
              <a:rPr lang="en-GB" altLang="en-US" sz="2400" dirty="0"/>
              <a:t>Questions should progress from the factual and behavioural to the cognitive </a:t>
            </a:r>
          </a:p>
          <a:p>
            <a:pPr algn="just">
              <a:buFontTx/>
              <a:buChar char="-"/>
            </a:pPr>
            <a:r>
              <a:rPr lang="en-GB" altLang="en-US" sz="2400" dirty="0"/>
              <a:t>Questions should progress from the more general to the more specific</a:t>
            </a:r>
          </a:p>
          <a:p>
            <a:pPr algn="just">
              <a:buFontTx/>
              <a:buChar char="-"/>
            </a:pPr>
            <a:r>
              <a:rPr lang="en-GB" altLang="en-US" sz="2400" dirty="0"/>
              <a:t>The researcher should ensure that the answer to a question is not influenced by previous questions </a:t>
            </a:r>
          </a:p>
          <a:p>
            <a:pPr algn="just">
              <a:buFontTx/>
              <a:buChar char="-"/>
            </a:pPr>
            <a:endParaRPr lang="en-GB" altLang="en-US" sz="2400" dirty="0"/>
          </a:p>
          <a:p>
            <a:pPr marL="0" indent="0" algn="just">
              <a:buNone/>
            </a:pPr>
            <a:endParaRPr lang="en-GB" altLang="en-US" sz="2400" dirty="0"/>
          </a:p>
        </p:txBody>
      </p:sp>
      <p:sp>
        <p:nvSpPr>
          <p:cNvPr id="6" name="TextBox 5">
            <a:extLst>
              <a:ext uri="{FF2B5EF4-FFF2-40B4-BE49-F238E27FC236}">
                <a16:creationId xmlns:a16="http://schemas.microsoft.com/office/drawing/2014/main" id="{4344A6A5-63F0-C540-9A46-026C33C10826}"/>
              </a:ext>
            </a:extLst>
          </p:cNvPr>
          <p:cNvSpPr txBox="1"/>
          <p:nvPr/>
        </p:nvSpPr>
        <p:spPr>
          <a:xfrm>
            <a:off x="4582344" y="5159758"/>
            <a:ext cx="4104456" cy="369332"/>
          </a:xfrm>
          <a:prstGeom prst="rect">
            <a:avLst/>
          </a:prstGeom>
          <a:noFill/>
        </p:spPr>
        <p:txBody>
          <a:bodyPr wrap="square" rtlCol="0">
            <a:spAutoFit/>
          </a:bodyPr>
          <a:lstStyle/>
          <a:p>
            <a:r>
              <a:rPr lang="en-US" dirty="0"/>
              <a:t>Source: Fraley, Waller &amp; Brennan (2000)</a:t>
            </a:r>
          </a:p>
        </p:txBody>
      </p:sp>
    </p:spTree>
    <p:extLst>
      <p:ext uri="{BB962C8B-B14F-4D97-AF65-F5344CB8AC3E}">
        <p14:creationId xmlns:p14="http://schemas.microsoft.com/office/powerpoint/2010/main" val="278985848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50</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fontScale="90000"/>
          </a:bodyPr>
          <a:lstStyle/>
          <a:p>
            <a:pPr algn="ctr" fontAlgn="auto">
              <a:spcAft>
                <a:spcPts val="0"/>
              </a:spcAft>
              <a:defRPr/>
            </a:pPr>
            <a:r>
              <a:rPr lang="en-GB" b="1" dirty="0">
                <a:latin typeface="Calibri" pitchFamily="34" charset="0"/>
              </a:rPr>
              <a:t>Important Factors in Questionnaire Design</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326598"/>
            <a:ext cx="8075240" cy="4381723"/>
          </a:xfrm>
        </p:spPr>
        <p:txBody>
          <a:bodyPr>
            <a:normAutofit/>
          </a:bodyPr>
          <a:lstStyle/>
          <a:p>
            <a:pPr marL="0" indent="0" algn="just">
              <a:buNone/>
            </a:pPr>
            <a:r>
              <a:rPr lang="en-GB" altLang="en-US" sz="2400" b="1" dirty="0"/>
              <a:t>5. Terminology: </a:t>
            </a:r>
          </a:p>
          <a:p>
            <a:pPr algn="just">
              <a:buFontTx/>
              <a:buChar char="-"/>
            </a:pPr>
            <a:r>
              <a:rPr lang="en-GB" altLang="en-US" sz="2400" dirty="0"/>
              <a:t>There should be minimum of technical jargon should be used in the questionnaire </a:t>
            </a:r>
          </a:p>
          <a:p>
            <a:pPr algn="just">
              <a:buFontTx/>
              <a:buChar char="-"/>
            </a:pPr>
            <a:r>
              <a:rPr lang="en-GB" altLang="en-US" sz="2400" dirty="0"/>
              <a:t>The language of a questionnaire should be appropriate to the vocabulary of the group of people being studied </a:t>
            </a:r>
          </a:p>
          <a:p>
            <a:pPr algn="just">
              <a:buFontTx/>
              <a:buChar char="-"/>
            </a:pPr>
            <a:r>
              <a:rPr lang="en-GB" altLang="en-US" sz="2400" dirty="0"/>
              <a:t>Questions should be simple, to the point and easy to understand </a:t>
            </a:r>
          </a:p>
          <a:p>
            <a:pPr algn="just">
              <a:buFontTx/>
              <a:buChar char="-"/>
            </a:pPr>
            <a:r>
              <a:rPr lang="en-GB" altLang="en-US" sz="2400" dirty="0"/>
              <a:t>Always use statements, while designing questionnaires and interpret in the same way by members of different subpopulations of the population of interest. </a:t>
            </a:r>
          </a:p>
          <a:p>
            <a:pPr algn="just">
              <a:buFontTx/>
              <a:buChar char="-"/>
            </a:pPr>
            <a:endParaRPr lang="en-GB" altLang="en-US" sz="2400" dirty="0"/>
          </a:p>
          <a:p>
            <a:pPr marL="0" indent="0" algn="just">
              <a:buNone/>
            </a:pPr>
            <a:endParaRPr lang="en-GB" altLang="en-US" sz="2400" dirty="0"/>
          </a:p>
        </p:txBody>
      </p:sp>
      <p:sp>
        <p:nvSpPr>
          <p:cNvPr id="6" name="TextBox 5">
            <a:extLst>
              <a:ext uri="{FF2B5EF4-FFF2-40B4-BE49-F238E27FC236}">
                <a16:creationId xmlns:a16="http://schemas.microsoft.com/office/drawing/2014/main" id="{E66351C7-DB63-9840-8402-331C0D5DE71D}"/>
              </a:ext>
            </a:extLst>
          </p:cNvPr>
          <p:cNvSpPr txBox="1"/>
          <p:nvPr/>
        </p:nvSpPr>
        <p:spPr>
          <a:xfrm>
            <a:off x="4644008" y="5363924"/>
            <a:ext cx="3960440" cy="369332"/>
          </a:xfrm>
          <a:prstGeom prst="rect">
            <a:avLst/>
          </a:prstGeom>
          <a:noFill/>
        </p:spPr>
        <p:txBody>
          <a:bodyPr wrap="square" rtlCol="0">
            <a:spAutoFit/>
          </a:bodyPr>
          <a:lstStyle/>
          <a:p>
            <a:r>
              <a:rPr lang="en-US" dirty="0"/>
              <a:t>Source: Fraley, Waller &amp; Brennan (2000)</a:t>
            </a:r>
          </a:p>
        </p:txBody>
      </p:sp>
    </p:spTree>
    <p:extLst>
      <p:ext uri="{BB962C8B-B14F-4D97-AF65-F5344CB8AC3E}">
        <p14:creationId xmlns:p14="http://schemas.microsoft.com/office/powerpoint/2010/main" val="145641826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51</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fontScale="90000"/>
          </a:bodyPr>
          <a:lstStyle/>
          <a:p>
            <a:pPr algn="ctr" fontAlgn="auto">
              <a:spcAft>
                <a:spcPts val="0"/>
              </a:spcAft>
              <a:defRPr/>
            </a:pPr>
            <a:r>
              <a:rPr lang="en-GB" b="1" dirty="0">
                <a:latin typeface="Calibri" pitchFamily="34" charset="0"/>
              </a:rPr>
              <a:t>Important Factors in Questionnaire Design</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326598"/>
            <a:ext cx="8075240" cy="4381723"/>
          </a:xfrm>
        </p:spPr>
        <p:txBody>
          <a:bodyPr>
            <a:normAutofit lnSpcReduction="10000"/>
          </a:bodyPr>
          <a:lstStyle/>
          <a:p>
            <a:pPr marL="0" indent="0" algn="just">
              <a:buNone/>
            </a:pPr>
            <a:r>
              <a:rPr lang="en-GB" altLang="en-US" sz="2400" b="1" dirty="0"/>
              <a:t>6.Presentation: </a:t>
            </a:r>
          </a:p>
          <a:p>
            <a:pPr algn="just">
              <a:buFontTx/>
              <a:buChar char="-"/>
            </a:pPr>
            <a:r>
              <a:rPr lang="en-GB" altLang="en-US" sz="2400" dirty="0"/>
              <a:t>Ensure questions looks professional </a:t>
            </a:r>
          </a:p>
          <a:p>
            <a:pPr algn="just">
              <a:buFontTx/>
              <a:buChar char="-"/>
            </a:pPr>
            <a:r>
              <a:rPr lang="en-GB" altLang="en-US" sz="2400" dirty="0"/>
              <a:t>Include clear and concise instructions </a:t>
            </a:r>
          </a:p>
          <a:p>
            <a:pPr algn="just">
              <a:buFontTx/>
              <a:buChar char="-"/>
            </a:pPr>
            <a:r>
              <a:rPr lang="en-GB" altLang="en-US" sz="2400" dirty="0"/>
              <a:t>If sent through the post (for postal survey), always ensure the envelops does not signify ‘junk mail’. </a:t>
            </a:r>
          </a:p>
          <a:p>
            <a:pPr marL="0" indent="0" algn="just">
              <a:buNone/>
            </a:pPr>
            <a:r>
              <a:rPr lang="en-GB" altLang="en-US" sz="2400" b="1" dirty="0"/>
              <a:t>7. Avoid using Double-barrelled questions: </a:t>
            </a:r>
          </a:p>
          <a:p>
            <a:pPr algn="just">
              <a:buFontTx/>
              <a:buChar char="-"/>
            </a:pPr>
            <a:r>
              <a:rPr lang="en-GB" altLang="en-US" sz="2400" dirty="0"/>
              <a:t>A double-barrelled questions combines two or more issues or attitudinal objects in a single question </a:t>
            </a:r>
          </a:p>
          <a:p>
            <a:pPr algn="just">
              <a:buFontTx/>
              <a:buChar char="-"/>
            </a:pPr>
            <a:r>
              <a:rPr lang="en-GB" altLang="en-US" sz="2400" b="1" dirty="0"/>
              <a:t>Example: </a:t>
            </a:r>
            <a:r>
              <a:rPr lang="en-GB" altLang="en-US" sz="2400" dirty="0"/>
              <a:t>Do you think lecturers should have more contact with university staffs and university administrators? </a:t>
            </a:r>
          </a:p>
          <a:p>
            <a:pPr algn="just">
              <a:buFontTx/>
              <a:buChar char="-"/>
            </a:pPr>
            <a:endParaRPr lang="en-GB" altLang="en-US" sz="2400" dirty="0"/>
          </a:p>
        </p:txBody>
      </p:sp>
      <p:sp>
        <p:nvSpPr>
          <p:cNvPr id="6" name="TextBox 5">
            <a:extLst>
              <a:ext uri="{FF2B5EF4-FFF2-40B4-BE49-F238E27FC236}">
                <a16:creationId xmlns:a16="http://schemas.microsoft.com/office/drawing/2014/main" id="{31A34055-A48D-144E-84C4-C906FFF927B2}"/>
              </a:ext>
            </a:extLst>
          </p:cNvPr>
          <p:cNvSpPr txBox="1"/>
          <p:nvPr/>
        </p:nvSpPr>
        <p:spPr>
          <a:xfrm>
            <a:off x="4726360" y="5085184"/>
            <a:ext cx="3960440" cy="369332"/>
          </a:xfrm>
          <a:prstGeom prst="rect">
            <a:avLst/>
          </a:prstGeom>
          <a:noFill/>
        </p:spPr>
        <p:txBody>
          <a:bodyPr wrap="square" rtlCol="0">
            <a:spAutoFit/>
          </a:bodyPr>
          <a:lstStyle/>
          <a:p>
            <a:r>
              <a:rPr lang="en-US" dirty="0"/>
              <a:t>Source: Fraley, Waller &amp; Brennan (2000)</a:t>
            </a:r>
          </a:p>
        </p:txBody>
      </p:sp>
    </p:spTree>
    <p:extLst>
      <p:ext uri="{BB962C8B-B14F-4D97-AF65-F5344CB8AC3E}">
        <p14:creationId xmlns:p14="http://schemas.microsoft.com/office/powerpoint/2010/main" val="116087898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52</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47700" y="153710"/>
            <a:ext cx="8229600" cy="1143000"/>
          </a:xfrm>
        </p:spPr>
        <p:txBody>
          <a:bodyPr>
            <a:normAutofit fontScale="90000"/>
          </a:bodyPr>
          <a:lstStyle/>
          <a:p>
            <a:pPr algn="ctr" fontAlgn="auto">
              <a:spcAft>
                <a:spcPts val="0"/>
              </a:spcAft>
              <a:defRPr/>
            </a:pPr>
            <a:r>
              <a:rPr lang="en-GB" b="1" dirty="0">
                <a:latin typeface="Calibri" pitchFamily="34" charset="0"/>
              </a:rPr>
              <a:t>Important Factors in Questionnaire Design</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47700" y="1175460"/>
            <a:ext cx="8075240" cy="4381723"/>
          </a:xfrm>
        </p:spPr>
        <p:txBody>
          <a:bodyPr>
            <a:normAutofit lnSpcReduction="10000"/>
          </a:bodyPr>
          <a:lstStyle/>
          <a:p>
            <a:pPr marL="0" indent="0" algn="just">
              <a:buNone/>
            </a:pPr>
            <a:r>
              <a:rPr lang="en-GB" altLang="en-US" sz="2400" b="1" dirty="0"/>
              <a:t>8. Do not use Poor questions: </a:t>
            </a:r>
          </a:p>
          <a:p>
            <a:pPr marL="933450" lvl="1" indent="-533400" algn="just">
              <a:lnSpc>
                <a:spcPct val="90000"/>
              </a:lnSpc>
              <a:defRPr/>
            </a:pPr>
            <a:r>
              <a:rPr lang="en-GB" sz="2000" dirty="0">
                <a:cs typeface="Times New Roman" charset="0"/>
              </a:rPr>
              <a:t>Negatives or double negatives </a:t>
            </a:r>
            <a:r>
              <a:rPr lang="en-GB" sz="2000" b="1" dirty="0">
                <a:cs typeface="Times New Roman" charset="0"/>
              </a:rPr>
              <a:t>(don't you make use of none of our services?) </a:t>
            </a:r>
          </a:p>
          <a:p>
            <a:pPr marL="933450" lvl="1" indent="-533400" algn="just">
              <a:lnSpc>
                <a:spcPct val="90000"/>
              </a:lnSpc>
              <a:defRPr/>
            </a:pPr>
            <a:r>
              <a:rPr lang="en-GB" sz="2000" dirty="0">
                <a:cs typeface="Times New Roman" charset="0"/>
              </a:rPr>
              <a:t>Ambiguous </a:t>
            </a:r>
            <a:r>
              <a:rPr lang="en-GB" sz="2000" b="1" dirty="0">
                <a:cs typeface="Times New Roman" charset="0"/>
              </a:rPr>
              <a:t>(where do you like to shop?)</a:t>
            </a:r>
          </a:p>
          <a:p>
            <a:pPr marL="933450" lvl="1" indent="-533400" algn="just">
              <a:lnSpc>
                <a:spcPct val="90000"/>
              </a:lnSpc>
              <a:defRPr/>
            </a:pPr>
            <a:r>
              <a:rPr lang="en-GB" sz="2000" dirty="0">
                <a:cs typeface="Times New Roman" charset="0"/>
              </a:rPr>
              <a:t>Questions with the words ‘usually’ or ‘recently’ etc. </a:t>
            </a:r>
            <a:r>
              <a:rPr lang="en-GB" sz="2000" b="1" dirty="0">
                <a:cs typeface="Times New Roman" charset="0"/>
              </a:rPr>
              <a:t>(do you usually visit our website?)</a:t>
            </a:r>
          </a:p>
          <a:p>
            <a:pPr marL="933450" lvl="1" indent="-533400" algn="just">
              <a:lnSpc>
                <a:spcPct val="90000"/>
              </a:lnSpc>
              <a:defRPr/>
            </a:pPr>
            <a:r>
              <a:rPr lang="en-GB" sz="2000" dirty="0">
                <a:cs typeface="Times New Roman" charset="0"/>
              </a:rPr>
              <a:t>Leading questions </a:t>
            </a:r>
            <a:r>
              <a:rPr lang="en-GB" sz="2000" b="1" dirty="0">
                <a:cs typeface="Times New Roman" charset="0"/>
              </a:rPr>
              <a:t>(how soon do you want the services transformed?)</a:t>
            </a:r>
          </a:p>
          <a:p>
            <a:pPr marL="933450" lvl="1" indent="-533400" algn="just">
              <a:lnSpc>
                <a:spcPct val="90000"/>
              </a:lnSpc>
              <a:defRPr/>
            </a:pPr>
            <a:r>
              <a:rPr lang="en-GB" sz="2000" dirty="0">
                <a:cs typeface="Times New Roman" charset="0"/>
              </a:rPr>
              <a:t>Questions that don’t itemise alternatives </a:t>
            </a:r>
            <a:r>
              <a:rPr lang="en-GB" sz="2000" b="1" dirty="0">
                <a:cs typeface="Times New Roman" charset="0"/>
              </a:rPr>
              <a:t>(closed ended pre-descriptions are not presented)</a:t>
            </a:r>
          </a:p>
          <a:p>
            <a:pPr marL="933450" lvl="1" indent="-533400" algn="just">
              <a:lnSpc>
                <a:spcPct val="90000"/>
              </a:lnSpc>
              <a:defRPr/>
            </a:pPr>
            <a:r>
              <a:rPr lang="en-GB" sz="2000" dirty="0">
                <a:cs typeface="Times New Roman" charset="0"/>
              </a:rPr>
              <a:t>Inconsistent questions </a:t>
            </a:r>
            <a:r>
              <a:rPr lang="nl-NL" sz="2000" b="1" dirty="0">
                <a:cs typeface="Times New Roman" charset="0"/>
              </a:rPr>
              <a:t>(options </a:t>
            </a:r>
            <a:r>
              <a:rPr lang="nl-NL" sz="2000" b="1" dirty="0" err="1">
                <a:cs typeface="Times New Roman" charset="0"/>
              </a:rPr>
              <a:t>to</a:t>
            </a:r>
            <a:r>
              <a:rPr lang="nl-NL" sz="2000" b="1" dirty="0">
                <a:cs typeface="Times New Roman" charset="0"/>
              </a:rPr>
              <a:t> select, </a:t>
            </a:r>
            <a:r>
              <a:rPr lang="nl-NL" sz="2000" b="1" dirty="0" err="1">
                <a:cs typeface="Times New Roman" charset="0"/>
              </a:rPr>
              <a:t>language</a:t>
            </a:r>
            <a:r>
              <a:rPr lang="nl-NL" sz="2000" b="1" dirty="0">
                <a:cs typeface="Times New Roman" charset="0"/>
              </a:rPr>
              <a:t>, logic order, )</a:t>
            </a:r>
          </a:p>
          <a:p>
            <a:pPr marL="933450" lvl="1" indent="-533400" algn="just">
              <a:lnSpc>
                <a:spcPct val="90000"/>
              </a:lnSpc>
              <a:defRPr/>
            </a:pPr>
            <a:r>
              <a:rPr lang="en-GB" sz="2000" dirty="0">
                <a:cs typeface="Times New Roman" charset="0"/>
              </a:rPr>
              <a:t>Potentially embarrassing questions</a:t>
            </a:r>
            <a:r>
              <a:rPr lang="nl-NL" sz="2000" dirty="0">
                <a:cs typeface="Times New Roman" charset="0"/>
              </a:rPr>
              <a:t> </a:t>
            </a:r>
            <a:r>
              <a:rPr lang="nl-NL" sz="2000" b="1" dirty="0">
                <a:cs typeface="Times New Roman" charset="0"/>
              </a:rPr>
              <a:t>(</a:t>
            </a:r>
            <a:r>
              <a:rPr lang="nl-NL" sz="2000" b="1" dirty="0" err="1">
                <a:cs typeface="Times New Roman" charset="0"/>
              </a:rPr>
              <a:t>political</a:t>
            </a:r>
            <a:r>
              <a:rPr lang="nl-NL" sz="2000" b="1" dirty="0">
                <a:cs typeface="Times New Roman" charset="0"/>
              </a:rPr>
              <a:t>, </a:t>
            </a:r>
            <a:r>
              <a:rPr lang="nl-NL" sz="2000" b="1" dirty="0" err="1">
                <a:cs typeface="Times New Roman" charset="0"/>
              </a:rPr>
              <a:t>sexual</a:t>
            </a:r>
            <a:r>
              <a:rPr lang="nl-NL" sz="2000" b="1" dirty="0">
                <a:cs typeface="Times New Roman" charset="0"/>
              </a:rPr>
              <a:t> </a:t>
            </a:r>
            <a:r>
              <a:rPr lang="nl-NL" sz="2000" b="1" dirty="0" err="1">
                <a:cs typeface="Times New Roman" charset="0"/>
              </a:rPr>
              <a:t>orientation</a:t>
            </a:r>
            <a:r>
              <a:rPr lang="nl-NL" sz="2000" b="1" dirty="0">
                <a:cs typeface="Times New Roman" charset="0"/>
              </a:rPr>
              <a:t>,..)</a:t>
            </a:r>
            <a:endParaRPr lang="en-GB" sz="2000" b="1" dirty="0">
              <a:cs typeface="Times New Roman" charset="0"/>
            </a:endParaRPr>
          </a:p>
          <a:p>
            <a:pPr marL="933450" lvl="1" indent="-533400" algn="just">
              <a:lnSpc>
                <a:spcPct val="90000"/>
              </a:lnSpc>
              <a:defRPr/>
            </a:pPr>
            <a:r>
              <a:rPr lang="en-GB" sz="2000" dirty="0">
                <a:cs typeface="Times New Roman" charset="0"/>
              </a:rPr>
              <a:t>Direct classification questions </a:t>
            </a:r>
            <a:r>
              <a:rPr lang="en-GB" sz="2000" b="1" dirty="0">
                <a:cs typeface="Times New Roman" charset="0"/>
              </a:rPr>
              <a:t>(how old are you</a:t>
            </a:r>
            <a:r>
              <a:rPr lang="nl-NL" sz="2000" b="1" dirty="0">
                <a:cs typeface="Times New Roman" charset="0"/>
              </a:rPr>
              <a:t>?)</a:t>
            </a:r>
            <a:endParaRPr lang="en-GB" sz="2000" b="1" dirty="0">
              <a:cs typeface="Times New Roman" charset="0"/>
            </a:endParaRPr>
          </a:p>
          <a:p>
            <a:pPr marL="0" indent="0" algn="just">
              <a:buNone/>
            </a:pPr>
            <a:endParaRPr lang="en-GB" altLang="en-US" sz="2400" dirty="0"/>
          </a:p>
          <a:p>
            <a:pPr algn="just">
              <a:buFontTx/>
              <a:buChar char="-"/>
            </a:pPr>
            <a:endParaRPr lang="en-GB" altLang="en-US" sz="2400" dirty="0"/>
          </a:p>
        </p:txBody>
      </p:sp>
      <p:sp>
        <p:nvSpPr>
          <p:cNvPr id="6" name="TextBox 5">
            <a:extLst>
              <a:ext uri="{FF2B5EF4-FFF2-40B4-BE49-F238E27FC236}">
                <a16:creationId xmlns:a16="http://schemas.microsoft.com/office/drawing/2014/main" id="{310F7902-C852-9E42-AF38-C940299BFB0E}"/>
              </a:ext>
            </a:extLst>
          </p:cNvPr>
          <p:cNvSpPr txBox="1"/>
          <p:nvPr/>
        </p:nvSpPr>
        <p:spPr>
          <a:xfrm>
            <a:off x="3203848" y="5389818"/>
            <a:ext cx="5482952" cy="369332"/>
          </a:xfrm>
          <a:prstGeom prst="rect">
            <a:avLst/>
          </a:prstGeom>
          <a:noFill/>
        </p:spPr>
        <p:txBody>
          <a:bodyPr wrap="square" rtlCol="0">
            <a:spAutoFit/>
          </a:bodyPr>
          <a:lstStyle/>
          <a:p>
            <a:r>
              <a:rPr lang="en-US" dirty="0"/>
              <a:t>Source: Fraley, Waller &amp; Brennan (2000)</a:t>
            </a:r>
          </a:p>
        </p:txBody>
      </p:sp>
    </p:spTree>
    <p:extLst>
      <p:ext uri="{BB962C8B-B14F-4D97-AF65-F5344CB8AC3E}">
        <p14:creationId xmlns:p14="http://schemas.microsoft.com/office/powerpoint/2010/main" val="111048099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53</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fontScale="90000"/>
          </a:bodyPr>
          <a:lstStyle/>
          <a:p>
            <a:pPr algn="ctr" fontAlgn="auto">
              <a:spcAft>
                <a:spcPts val="0"/>
              </a:spcAft>
              <a:defRPr/>
            </a:pPr>
            <a:r>
              <a:rPr lang="en-GB" b="1" dirty="0">
                <a:latin typeface="Calibri" pitchFamily="34" charset="0"/>
              </a:rPr>
              <a:t>Important Factors in Questionnaire Design</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326598"/>
            <a:ext cx="8075240" cy="4381723"/>
          </a:xfrm>
        </p:spPr>
        <p:txBody>
          <a:bodyPr>
            <a:normAutofit fontScale="92500" lnSpcReduction="10000"/>
          </a:bodyPr>
          <a:lstStyle/>
          <a:p>
            <a:pPr marL="0" indent="0" algn="just">
              <a:buNone/>
            </a:pPr>
            <a:r>
              <a:rPr lang="en-GB" altLang="en-US" sz="2400" b="1" dirty="0"/>
              <a:t>8. Avoid using Double Negatives: </a:t>
            </a:r>
          </a:p>
          <a:p>
            <a:pPr algn="just">
              <a:buFontTx/>
              <a:buChar char="-"/>
            </a:pPr>
            <a:r>
              <a:rPr lang="en-GB" altLang="en-US" sz="2400" dirty="0"/>
              <a:t>When respondents are asked for their agreement with a statement, double negatives can occur</a:t>
            </a:r>
          </a:p>
          <a:p>
            <a:pPr algn="just">
              <a:buFontTx/>
              <a:buChar char="-"/>
            </a:pPr>
            <a:r>
              <a:rPr lang="en-GB" altLang="en-US" sz="2400" b="1" dirty="0"/>
              <a:t>Example: </a:t>
            </a:r>
            <a:r>
              <a:rPr lang="en-GB" altLang="en-US" sz="2400" dirty="0"/>
              <a:t>Do you agree or disagree with the following statement? “Lecturers should not be required to supervise their students during recess”. </a:t>
            </a:r>
          </a:p>
          <a:p>
            <a:pPr marL="0" indent="0" algn="just">
              <a:buNone/>
            </a:pPr>
            <a:endParaRPr lang="en-GB" altLang="en-US" sz="2400" dirty="0"/>
          </a:p>
          <a:p>
            <a:pPr marL="0" indent="0" algn="just">
              <a:buNone/>
            </a:pPr>
            <a:r>
              <a:rPr lang="en-GB" altLang="en-US" sz="2400" b="1" dirty="0"/>
              <a:t>9. Avoid using loaded/leading questions: </a:t>
            </a:r>
          </a:p>
          <a:p>
            <a:pPr algn="just">
              <a:buFontTx/>
              <a:buChar char="-"/>
            </a:pPr>
            <a:r>
              <a:rPr lang="en-GB" altLang="en-US" sz="2400" dirty="0"/>
              <a:t>A leading question is phrased in such a way that suggests to the respondents that the researcher expects a certain answer</a:t>
            </a:r>
          </a:p>
          <a:p>
            <a:pPr algn="just">
              <a:buFontTx/>
              <a:buChar char="-"/>
            </a:pPr>
            <a:r>
              <a:rPr lang="en-GB" altLang="en-US" sz="2400" b="1" dirty="0"/>
              <a:t>Example: </a:t>
            </a:r>
            <a:r>
              <a:rPr lang="en-GB" altLang="en-US" sz="2400" dirty="0"/>
              <a:t>Do not you agree that social workers should earn more money than they currently earn? </a:t>
            </a:r>
          </a:p>
          <a:p>
            <a:pPr algn="just">
              <a:buFontTx/>
              <a:buChar char="-"/>
            </a:pPr>
            <a:endParaRPr lang="en-GB" altLang="en-US" sz="2400" dirty="0"/>
          </a:p>
        </p:txBody>
      </p:sp>
      <p:sp>
        <p:nvSpPr>
          <p:cNvPr id="6" name="TextBox 5">
            <a:extLst>
              <a:ext uri="{FF2B5EF4-FFF2-40B4-BE49-F238E27FC236}">
                <a16:creationId xmlns:a16="http://schemas.microsoft.com/office/drawing/2014/main" id="{78D42396-DB06-0642-B146-A8FD5099145F}"/>
              </a:ext>
            </a:extLst>
          </p:cNvPr>
          <p:cNvSpPr txBox="1"/>
          <p:nvPr/>
        </p:nvSpPr>
        <p:spPr>
          <a:xfrm>
            <a:off x="4726360" y="5435932"/>
            <a:ext cx="3960440" cy="369332"/>
          </a:xfrm>
          <a:prstGeom prst="rect">
            <a:avLst/>
          </a:prstGeom>
          <a:noFill/>
        </p:spPr>
        <p:txBody>
          <a:bodyPr wrap="square" rtlCol="0">
            <a:spAutoFit/>
          </a:bodyPr>
          <a:lstStyle/>
          <a:p>
            <a:r>
              <a:rPr lang="en-US" dirty="0"/>
              <a:t>Source: Fraley, Waller &amp; Brennan (2000)</a:t>
            </a:r>
          </a:p>
        </p:txBody>
      </p:sp>
    </p:spTree>
    <p:extLst>
      <p:ext uri="{BB962C8B-B14F-4D97-AF65-F5344CB8AC3E}">
        <p14:creationId xmlns:p14="http://schemas.microsoft.com/office/powerpoint/2010/main" val="121336779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54</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fontScale="90000"/>
          </a:bodyPr>
          <a:lstStyle/>
          <a:p>
            <a:pPr algn="ctr" fontAlgn="auto">
              <a:spcAft>
                <a:spcPts val="0"/>
              </a:spcAft>
              <a:defRPr/>
            </a:pPr>
            <a:r>
              <a:rPr lang="en-GB" b="1" dirty="0">
                <a:latin typeface="Calibri" pitchFamily="34" charset="0"/>
              </a:rPr>
              <a:t>Techniques for Designing Questionnaire</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57200" y="1279525"/>
            <a:ext cx="8075240" cy="4151529"/>
          </a:xfrm>
        </p:spPr>
        <p:txBody>
          <a:bodyPr>
            <a:normAutofit fontScale="92500" lnSpcReduction="10000"/>
          </a:bodyPr>
          <a:lstStyle/>
          <a:p>
            <a:pPr algn="just"/>
            <a:r>
              <a:rPr lang="en-GB" altLang="en-US" sz="2400" dirty="0"/>
              <a:t>Researcher may read literature about the topic and look through questionnaires or obtain help from experts </a:t>
            </a:r>
          </a:p>
          <a:p>
            <a:pPr algn="just"/>
            <a:endParaRPr lang="en-GB" altLang="en-US" sz="2400" dirty="0"/>
          </a:p>
          <a:p>
            <a:pPr algn="just"/>
            <a:r>
              <a:rPr lang="en-GB" altLang="en-US" sz="2400" dirty="0"/>
              <a:t>If ‘Yes’ or ‘No’ questions are used; additional information may be gained by leaving space for respondents own idea </a:t>
            </a:r>
          </a:p>
          <a:p>
            <a:pPr algn="just"/>
            <a:endParaRPr lang="en-GB" altLang="en-US" sz="2400" dirty="0"/>
          </a:p>
          <a:p>
            <a:pPr algn="just"/>
            <a:r>
              <a:rPr lang="en-GB" altLang="en-US" sz="2400" dirty="0"/>
              <a:t>The possibility of a middle ground statement is also important </a:t>
            </a:r>
          </a:p>
          <a:p>
            <a:pPr algn="just"/>
            <a:endParaRPr lang="en-GB" altLang="en-US" sz="2400" dirty="0"/>
          </a:p>
          <a:p>
            <a:pPr algn="just"/>
            <a:r>
              <a:rPr lang="en-GB" altLang="en-US" sz="2400" dirty="0"/>
              <a:t>Every item/question in a questionnaire should relate to the topic under study</a:t>
            </a:r>
          </a:p>
        </p:txBody>
      </p:sp>
      <p:sp>
        <p:nvSpPr>
          <p:cNvPr id="6" name="TextBox 5">
            <a:extLst>
              <a:ext uri="{FF2B5EF4-FFF2-40B4-BE49-F238E27FC236}">
                <a16:creationId xmlns:a16="http://schemas.microsoft.com/office/drawing/2014/main" id="{78D42396-DB06-0642-B146-A8FD5099145F}"/>
              </a:ext>
            </a:extLst>
          </p:cNvPr>
          <p:cNvSpPr txBox="1"/>
          <p:nvPr/>
        </p:nvSpPr>
        <p:spPr>
          <a:xfrm>
            <a:off x="5292080" y="5373216"/>
            <a:ext cx="3240360" cy="369332"/>
          </a:xfrm>
          <a:prstGeom prst="rect">
            <a:avLst/>
          </a:prstGeom>
          <a:noFill/>
        </p:spPr>
        <p:txBody>
          <a:bodyPr wrap="square" rtlCol="0">
            <a:spAutoFit/>
          </a:bodyPr>
          <a:lstStyle/>
          <a:p>
            <a:r>
              <a:rPr lang="en-US" dirty="0"/>
              <a:t>Source: </a:t>
            </a:r>
            <a:r>
              <a:rPr lang="en-US" dirty="0" err="1"/>
              <a:t>Nalzaro</a:t>
            </a:r>
            <a:r>
              <a:rPr lang="en-US" dirty="0"/>
              <a:t> (2012)</a:t>
            </a:r>
          </a:p>
        </p:txBody>
      </p:sp>
    </p:spTree>
    <p:extLst>
      <p:ext uri="{BB962C8B-B14F-4D97-AF65-F5344CB8AC3E}">
        <p14:creationId xmlns:p14="http://schemas.microsoft.com/office/powerpoint/2010/main" val="252000045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55</a:t>
            </a:fld>
            <a:endParaRPr lang="en-GB" altLang="en-US" dirty="0"/>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Criteria of a Good Questionnaire</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45760" y="1270789"/>
            <a:ext cx="8075240" cy="4151529"/>
          </a:xfrm>
        </p:spPr>
        <p:txBody>
          <a:bodyPr>
            <a:normAutofit fontScale="77500" lnSpcReduction="20000"/>
          </a:bodyPr>
          <a:lstStyle/>
          <a:p>
            <a:pPr marL="0" indent="0" algn="just">
              <a:buNone/>
            </a:pPr>
            <a:r>
              <a:rPr lang="en-GB" altLang="en-US" sz="2400" b="1" dirty="0"/>
              <a:t>1. Clarity of Language: </a:t>
            </a:r>
          </a:p>
          <a:p>
            <a:pPr algn="just">
              <a:buFontTx/>
              <a:buChar char="-"/>
            </a:pPr>
            <a:r>
              <a:rPr lang="en-GB" altLang="en-US" sz="2400" dirty="0"/>
              <a:t>It must meet the level of understanding of the respondents in order to generate needed responses </a:t>
            </a:r>
          </a:p>
          <a:p>
            <a:pPr marL="0" indent="0" algn="just">
              <a:buNone/>
            </a:pPr>
            <a:endParaRPr lang="en-GB" altLang="en-US" sz="2400" dirty="0"/>
          </a:p>
          <a:p>
            <a:pPr marL="0" indent="0" algn="just">
              <a:buNone/>
            </a:pPr>
            <a:r>
              <a:rPr lang="en-GB" altLang="en-US" sz="2400" b="1" dirty="0"/>
              <a:t>2. Singleness of Objective: </a:t>
            </a:r>
          </a:p>
          <a:p>
            <a:pPr algn="just">
              <a:buFontTx/>
              <a:buChar char="-"/>
            </a:pPr>
            <a:r>
              <a:rPr lang="en-GB" altLang="en-US" sz="2400" dirty="0"/>
              <a:t>An item/question must have one and only one answer </a:t>
            </a:r>
          </a:p>
          <a:p>
            <a:pPr marL="0" indent="0" algn="just">
              <a:buNone/>
            </a:pPr>
            <a:endParaRPr lang="en-GB" altLang="en-US" sz="2400" dirty="0"/>
          </a:p>
          <a:p>
            <a:pPr marL="0" indent="0" algn="just">
              <a:buNone/>
            </a:pPr>
            <a:r>
              <a:rPr lang="en-GB" altLang="en-US" sz="2400" b="1" dirty="0"/>
              <a:t>3. One-to-One Correspondence: </a:t>
            </a:r>
          </a:p>
          <a:p>
            <a:pPr algn="just">
              <a:buFontTx/>
              <a:buChar char="-"/>
            </a:pPr>
            <a:r>
              <a:rPr lang="en-GB" altLang="en-US" sz="2400" dirty="0"/>
              <a:t>The questionnaire as a whole must correspond with the objectives of the study </a:t>
            </a:r>
          </a:p>
          <a:p>
            <a:pPr marL="0" indent="0" algn="just">
              <a:buNone/>
            </a:pPr>
            <a:r>
              <a:rPr lang="en-GB" altLang="en-US" sz="2400" dirty="0"/>
              <a:t> </a:t>
            </a:r>
          </a:p>
          <a:p>
            <a:pPr marL="0" indent="0" algn="just">
              <a:buNone/>
            </a:pPr>
            <a:r>
              <a:rPr lang="en-GB" altLang="en-US" sz="2400" b="1" dirty="0"/>
              <a:t>4. Correct Grammar, Spelling, and Construction:</a:t>
            </a:r>
          </a:p>
          <a:p>
            <a:pPr algn="just">
              <a:buFontTx/>
              <a:buChar char="-"/>
            </a:pPr>
            <a:r>
              <a:rPr lang="en-GB" altLang="en-US" sz="2400" dirty="0"/>
              <a:t>The questionnaire must be constructed observing grammatically correct sentences, correctly spelled words and coherence in construction of sentences , etc. </a:t>
            </a:r>
          </a:p>
          <a:p>
            <a:pPr algn="just">
              <a:buFontTx/>
              <a:buChar char="-"/>
            </a:pPr>
            <a:endParaRPr lang="en-GB" altLang="en-US" sz="2400" dirty="0"/>
          </a:p>
        </p:txBody>
      </p:sp>
      <p:sp>
        <p:nvSpPr>
          <p:cNvPr id="6" name="TextBox 5">
            <a:extLst>
              <a:ext uri="{FF2B5EF4-FFF2-40B4-BE49-F238E27FC236}">
                <a16:creationId xmlns:a16="http://schemas.microsoft.com/office/drawing/2014/main" id="{78D42396-DB06-0642-B146-A8FD5099145F}"/>
              </a:ext>
            </a:extLst>
          </p:cNvPr>
          <p:cNvSpPr txBox="1"/>
          <p:nvPr/>
        </p:nvSpPr>
        <p:spPr>
          <a:xfrm>
            <a:off x="5436096" y="5237652"/>
            <a:ext cx="3084904" cy="369332"/>
          </a:xfrm>
          <a:prstGeom prst="rect">
            <a:avLst/>
          </a:prstGeom>
          <a:noFill/>
        </p:spPr>
        <p:txBody>
          <a:bodyPr wrap="square" rtlCol="0">
            <a:spAutoFit/>
          </a:bodyPr>
          <a:lstStyle/>
          <a:p>
            <a:r>
              <a:rPr lang="en-US" dirty="0"/>
              <a:t>Source: </a:t>
            </a:r>
            <a:r>
              <a:rPr lang="en-US" dirty="0" err="1"/>
              <a:t>Nalzaro</a:t>
            </a:r>
            <a:r>
              <a:rPr lang="en-US" dirty="0"/>
              <a:t> (2012)</a:t>
            </a:r>
          </a:p>
        </p:txBody>
      </p:sp>
    </p:spTree>
    <p:extLst>
      <p:ext uri="{BB962C8B-B14F-4D97-AF65-F5344CB8AC3E}">
        <p14:creationId xmlns:p14="http://schemas.microsoft.com/office/powerpoint/2010/main" val="284770182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56</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Criteria of a Good Questionnaire</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45760" y="1270789"/>
            <a:ext cx="8075240" cy="4151529"/>
          </a:xfrm>
        </p:spPr>
        <p:txBody>
          <a:bodyPr>
            <a:normAutofit fontScale="77500" lnSpcReduction="20000"/>
          </a:bodyPr>
          <a:lstStyle/>
          <a:p>
            <a:pPr marL="0" indent="0">
              <a:buNone/>
            </a:pPr>
            <a:r>
              <a:rPr lang="en-GB" altLang="en-US" sz="2400" b="1" dirty="0"/>
              <a:t>1. Clarity of Language: </a:t>
            </a:r>
          </a:p>
          <a:p>
            <a:pPr algn="just">
              <a:buFontTx/>
              <a:buChar char="-"/>
            </a:pPr>
            <a:r>
              <a:rPr lang="en-GB" altLang="en-US" sz="2400" dirty="0"/>
              <a:t>It must meet the level of understanding of the respondents in order to generate needed responses </a:t>
            </a:r>
          </a:p>
          <a:p>
            <a:pPr marL="0" indent="0" algn="just">
              <a:buNone/>
            </a:pPr>
            <a:endParaRPr lang="en-GB" altLang="en-US" sz="2400" dirty="0"/>
          </a:p>
          <a:p>
            <a:pPr marL="0" indent="0" algn="just">
              <a:buNone/>
            </a:pPr>
            <a:r>
              <a:rPr lang="en-GB" altLang="en-US" sz="2400" b="1" dirty="0"/>
              <a:t>2. Singleness of Objective: </a:t>
            </a:r>
          </a:p>
          <a:p>
            <a:pPr algn="just">
              <a:buFontTx/>
              <a:buChar char="-"/>
            </a:pPr>
            <a:r>
              <a:rPr lang="en-GB" altLang="en-US" sz="2400" dirty="0"/>
              <a:t>An item/question must have one and only one answer </a:t>
            </a:r>
          </a:p>
          <a:p>
            <a:pPr marL="0" indent="0" algn="just">
              <a:buNone/>
            </a:pPr>
            <a:endParaRPr lang="en-GB" altLang="en-US" sz="2400" dirty="0"/>
          </a:p>
          <a:p>
            <a:pPr marL="0" indent="0" algn="just">
              <a:buNone/>
            </a:pPr>
            <a:r>
              <a:rPr lang="en-GB" altLang="en-US" sz="2400" b="1" dirty="0"/>
              <a:t>3. One-to-One Correspondence: </a:t>
            </a:r>
          </a:p>
          <a:p>
            <a:pPr algn="just">
              <a:buFontTx/>
              <a:buChar char="-"/>
            </a:pPr>
            <a:r>
              <a:rPr lang="en-GB" altLang="en-US" sz="2400" dirty="0"/>
              <a:t>The questionnaire as a whole must correspond with the objectives of the study </a:t>
            </a:r>
          </a:p>
          <a:p>
            <a:pPr marL="0" indent="0" algn="just">
              <a:buNone/>
            </a:pPr>
            <a:r>
              <a:rPr lang="en-GB" altLang="en-US" sz="2400" dirty="0"/>
              <a:t> </a:t>
            </a:r>
          </a:p>
          <a:p>
            <a:pPr marL="0" indent="0" algn="just">
              <a:buNone/>
            </a:pPr>
            <a:r>
              <a:rPr lang="en-GB" altLang="en-US" sz="2400" b="1" dirty="0"/>
              <a:t>4. Correct Grammar, Spelling, and Construction:</a:t>
            </a:r>
          </a:p>
          <a:p>
            <a:pPr algn="just">
              <a:buFontTx/>
              <a:buChar char="-"/>
            </a:pPr>
            <a:r>
              <a:rPr lang="en-GB" altLang="en-US" sz="2400" dirty="0"/>
              <a:t>The questionnaire must be constructed observing grammatically correct sentences, correctly spelled words and coherence in construction of sentences , etc. </a:t>
            </a:r>
          </a:p>
          <a:p>
            <a:pPr algn="just">
              <a:buFontTx/>
              <a:buChar char="-"/>
            </a:pPr>
            <a:endParaRPr lang="en-GB" altLang="en-US" sz="2400" dirty="0"/>
          </a:p>
        </p:txBody>
      </p:sp>
      <p:sp>
        <p:nvSpPr>
          <p:cNvPr id="6" name="TextBox 5">
            <a:extLst>
              <a:ext uri="{FF2B5EF4-FFF2-40B4-BE49-F238E27FC236}">
                <a16:creationId xmlns:a16="http://schemas.microsoft.com/office/drawing/2014/main" id="{78D42396-DB06-0642-B146-A8FD5099145F}"/>
              </a:ext>
            </a:extLst>
          </p:cNvPr>
          <p:cNvSpPr txBox="1"/>
          <p:nvPr/>
        </p:nvSpPr>
        <p:spPr>
          <a:xfrm>
            <a:off x="5076056" y="5345111"/>
            <a:ext cx="3826768" cy="369332"/>
          </a:xfrm>
          <a:prstGeom prst="rect">
            <a:avLst/>
          </a:prstGeom>
          <a:noFill/>
        </p:spPr>
        <p:txBody>
          <a:bodyPr wrap="square" rtlCol="0">
            <a:spAutoFit/>
          </a:bodyPr>
          <a:lstStyle/>
          <a:p>
            <a:r>
              <a:rPr lang="en-US" dirty="0"/>
              <a:t>Source: </a:t>
            </a:r>
            <a:r>
              <a:rPr lang="en-US" dirty="0" err="1"/>
              <a:t>Nalzaro</a:t>
            </a:r>
            <a:r>
              <a:rPr lang="en-US" dirty="0"/>
              <a:t> (2012)</a:t>
            </a:r>
          </a:p>
        </p:txBody>
      </p:sp>
    </p:spTree>
    <p:extLst>
      <p:ext uri="{BB962C8B-B14F-4D97-AF65-F5344CB8AC3E}">
        <p14:creationId xmlns:p14="http://schemas.microsoft.com/office/powerpoint/2010/main" val="16124756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57</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Types of Closed-ended Questions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45760" y="1270789"/>
            <a:ext cx="8075240" cy="4151529"/>
          </a:xfrm>
        </p:spPr>
        <p:txBody>
          <a:bodyPr>
            <a:normAutofit/>
          </a:bodyPr>
          <a:lstStyle/>
          <a:p>
            <a:pPr marL="457200" indent="-457200" algn="just">
              <a:buAutoNum type="arabicPeriod"/>
            </a:pPr>
            <a:r>
              <a:rPr lang="en-GB" altLang="en-US" sz="2400" b="1" dirty="0"/>
              <a:t>Multiple Questions: </a:t>
            </a:r>
            <a:r>
              <a:rPr lang="en-GB" altLang="en-US" sz="2400" dirty="0"/>
              <a:t>This offers more than one choice. </a:t>
            </a:r>
            <a:r>
              <a:rPr lang="en-GB" altLang="en-US" sz="2400" b="1" dirty="0"/>
              <a:t>Example: </a:t>
            </a:r>
            <a:r>
              <a:rPr lang="en-GB" altLang="en-US" sz="2400" dirty="0"/>
              <a:t>How favourable is it to you to become a student at UWTSD? – Very favourable, favourable, not sure, unfavourable &amp; Very unfavourable </a:t>
            </a:r>
          </a:p>
          <a:p>
            <a:pPr marL="457200" indent="-457200" algn="just">
              <a:buAutoNum type="arabicPeriod"/>
            </a:pPr>
            <a:endParaRPr lang="en-GB" altLang="en-US" sz="2400" dirty="0"/>
          </a:p>
          <a:p>
            <a:pPr marL="457200" indent="-457200" algn="just">
              <a:buAutoNum type="arabicPeriod"/>
            </a:pPr>
            <a:r>
              <a:rPr lang="en-GB" altLang="en-US" sz="2400" b="1" dirty="0"/>
              <a:t>Rank Order Questions: </a:t>
            </a:r>
            <a:r>
              <a:rPr lang="en-GB" altLang="en-US" sz="2400" dirty="0"/>
              <a:t>The respondents are asked to choose a response from the ”most” or “least”.  </a:t>
            </a:r>
          </a:p>
          <a:p>
            <a:pPr algn="just">
              <a:buFontTx/>
              <a:buChar char="-"/>
            </a:pPr>
            <a:r>
              <a:rPr lang="en-GB" altLang="en-US" sz="2400" b="1" dirty="0"/>
              <a:t>Example: </a:t>
            </a:r>
            <a:r>
              <a:rPr lang="en-GB" altLang="en-US" sz="2400" dirty="0"/>
              <a:t>Why must online classes should be more practical oriented? Rank your answer from the 1 – most reasonable to 5- least reasonable? </a:t>
            </a:r>
          </a:p>
          <a:p>
            <a:pPr algn="just">
              <a:buFontTx/>
              <a:buChar char="-"/>
            </a:pPr>
            <a:endParaRPr lang="en-GB" altLang="en-US" sz="2400" dirty="0"/>
          </a:p>
          <a:p>
            <a:pPr marL="0" indent="0" algn="just">
              <a:buNone/>
            </a:pPr>
            <a:endParaRPr lang="en-GB" altLang="en-US" sz="2400" dirty="0"/>
          </a:p>
          <a:p>
            <a:pPr algn="just">
              <a:buFontTx/>
              <a:buChar char="-"/>
            </a:pPr>
            <a:endParaRPr lang="en-GB" altLang="en-US" sz="2400" dirty="0"/>
          </a:p>
        </p:txBody>
      </p:sp>
      <p:sp>
        <p:nvSpPr>
          <p:cNvPr id="6" name="TextBox 5">
            <a:extLst>
              <a:ext uri="{FF2B5EF4-FFF2-40B4-BE49-F238E27FC236}">
                <a16:creationId xmlns:a16="http://schemas.microsoft.com/office/drawing/2014/main" id="{78D42396-DB06-0642-B146-A8FD5099145F}"/>
              </a:ext>
            </a:extLst>
          </p:cNvPr>
          <p:cNvSpPr txBox="1"/>
          <p:nvPr/>
        </p:nvSpPr>
        <p:spPr>
          <a:xfrm>
            <a:off x="6289848" y="5422318"/>
            <a:ext cx="2674640" cy="369332"/>
          </a:xfrm>
          <a:prstGeom prst="rect">
            <a:avLst/>
          </a:prstGeom>
          <a:noFill/>
        </p:spPr>
        <p:txBody>
          <a:bodyPr wrap="square" rtlCol="0">
            <a:spAutoFit/>
          </a:bodyPr>
          <a:lstStyle/>
          <a:p>
            <a:r>
              <a:rPr lang="en-US" dirty="0"/>
              <a:t>Source: </a:t>
            </a:r>
            <a:r>
              <a:rPr lang="en-US" dirty="0" err="1"/>
              <a:t>Nalzaro</a:t>
            </a:r>
            <a:r>
              <a:rPr lang="en-US" dirty="0"/>
              <a:t> (2012)</a:t>
            </a:r>
          </a:p>
        </p:txBody>
      </p:sp>
    </p:spTree>
    <p:extLst>
      <p:ext uri="{BB962C8B-B14F-4D97-AF65-F5344CB8AC3E}">
        <p14:creationId xmlns:p14="http://schemas.microsoft.com/office/powerpoint/2010/main" val="324253994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58</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Types of Closed-ended Questions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45760" y="1270789"/>
            <a:ext cx="8075240" cy="4151529"/>
          </a:xfrm>
        </p:spPr>
        <p:txBody>
          <a:bodyPr>
            <a:normAutofit fontScale="92500" lnSpcReduction="10000"/>
          </a:bodyPr>
          <a:lstStyle/>
          <a:p>
            <a:pPr marL="0" indent="0" algn="just">
              <a:buNone/>
            </a:pPr>
            <a:r>
              <a:rPr lang="en-GB" altLang="en-US" sz="2400" b="1" dirty="0"/>
              <a:t>3. Rating Questions/Rating Scale (Likert Scale):</a:t>
            </a:r>
          </a:p>
          <a:p>
            <a:pPr algn="just">
              <a:buFontTx/>
              <a:buChar char="-"/>
            </a:pPr>
            <a:r>
              <a:rPr lang="en-GB" altLang="en-US" sz="2400" dirty="0"/>
              <a:t>The respondents are asked to judge something along an ordered dimension </a:t>
            </a:r>
          </a:p>
          <a:p>
            <a:pPr algn="just">
              <a:buFontTx/>
              <a:buChar char="-"/>
            </a:pPr>
            <a:r>
              <a:rPr lang="en-GB" altLang="en-US" sz="2400" dirty="0"/>
              <a:t>This is typically bipolar in nature, with the end points specifying the opposite extremes of a continuum </a:t>
            </a:r>
          </a:p>
          <a:p>
            <a:pPr algn="just">
              <a:buFontTx/>
              <a:buChar char="-"/>
            </a:pPr>
            <a:r>
              <a:rPr lang="en-GB" altLang="en-US" sz="2400" dirty="0"/>
              <a:t>Various types of rating scales have been developed to measure attitudes directly (i.e.: the person knows their attitude is being studied). </a:t>
            </a:r>
          </a:p>
          <a:p>
            <a:pPr algn="just">
              <a:buFontTx/>
              <a:buChar char="-"/>
            </a:pPr>
            <a:r>
              <a:rPr lang="en-GB" altLang="en-US" sz="2400" dirty="0"/>
              <a:t>The most widely used rating scale is the Likert Scale. The Likert scale is a five (or seven) point scale, which is used to allow the individual to express how much they agree or disagree with a particular statement</a:t>
            </a:r>
            <a:r>
              <a:rPr lang="en-GB" altLang="en-US" sz="2400" b="1" dirty="0"/>
              <a:t> </a:t>
            </a:r>
          </a:p>
          <a:p>
            <a:pPr marL="0" indent="0" algn="just">
              <a:buNone/>
            </a:pPr>
            <a:endParaRPr lang="en-GB" altLang="en-US" sz="2400" dirty="0"/>
          </a:p>
          <a:p>
            <a:pPr algn="just">
              <a:buFontTx/>
              <a:buChar char="-"/>
            </a:pPr>
            <a:endParaRPr lang="en-GB" altLang="en-US" sz="2400" dirty="0"/>
          </a:p>
        </p:txBody>
      </p:sp>
      <p:sp>
        <p:nvSpPr>
          <p:cNvPr id="6" name="TextBox 5">
            <a:extLst>
              <a:ext uri="{FF2B5EF4-FFF2-40B4-BE49-F238E27FC236}">
                <a16:creationId xmlns:a16="http://schemas.microsoft.com/office/drawing/2014/main" id="{78D42396-DB06-0642-B146-A8FD5099145F}"/>
              </a:ext>
            </a:extLst>
          </p:cNvPr>
          <p:cNvSpPr txBox="1"/>
          <p:nvPr/>
        </p:nvSpPr>
        <p:spPr>
          <a:xfrm>
            <a:off x="6289848" y="5422318"/>
            <a:ext cx="2674640" cy="369332"/>
          </a:xfrm>
          <a:prstGeom prst="rect">
            <a:avLst/>
          </a:prstGeom>
          <a:noFill/>
        </p:spPr>
        <p:txBody>
          <a:bodyPr wrap="square" rtlCol="0">
            <a:spAutoFit/>
          </a:bodyPr>
          <a:lstStyle/>
          <a:p>
            <a:r>
              <a:rPr lang="en-US" dirty="0"/>
              <a:t>Source: McLeod (2019)</a:t>
            </a:r>
          </a:p>
        </p:txBody>
      </p:sp>
    </p:spTree>
    <p:extLst>
      <p:ext uri="{BB962C8B-B14F-4D97-AF65-F5344CB8AC3E}">
        <p14:creationId xmlns:p14="http://schemas.microsoft.com/office/powerpoint/2010/main" val="321392394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59</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Types of Closed-ended Questions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445760" y="1124744"/>
            <a:ext cx="8075240" cy="4151529"/>
          </a:xfrm>
        </p:spPr>
        <p:txBody>
          <a:bodyPr>
            <a:normAutofit fontScale="92500" lnSpcReduction="20000"/>
          </a:bodyPr>
          <a:lstStyle/>
          <a:p>
            <a:pPr marL="0" indent="0" algn="just">
              <a:buNone/>
            </a:pPr>
            <a:r>
              <a:rPr lang="en-GB" altLang="en-US" sz="2400" b="1" dirty="0"/>
              <a:t>Example of Likert Scale: </a:t>
            </a:r>
          </a:p>
          <a:p>
            <a:pPr marL="0" indent="0" algn="just">
              <a:buNone/>
            </a:pPr>
            <a:r>
              <a:rPr lang="en-GB" altLang="en-US" sz="2400" b="1" dirty="0"/>
              <a:t>Question: </a:t>
            </a:r>
            <a:r>
              <a:rPr lang="en-GB" altLang="en-US" sz="2400" dirty="0"/>
              <a:t>Studying at UWTSD is giving us more knowledge and understanding in general. </a:t>
            </a:r>
          </a:p>
          <a:p>
            <a:pPr marL="0" indent="0" algn="just">
              <a:buNone/>
            </a:pPr>
            <a:endParaRPr lang="en-GB" altLang="en-US" sz="2400" dirty="0"/>
          </a:p>
          <a:p>
            <a:pPr marL="0" indent="0" algn="just">
              <a:buNone/>
            </a:pPr>
            <a:endParaRPr lang="en-GB" altLang="en-US" sz="2400" dirty="0"/>
          </a:p>
          <a:p>
            <a:pPr marL="0" indent="0" algn="just">
              <a:buNone/>
            </a:pPr>
            <a:endParaRPr lang="en-GB" altLang="en-US" sz="2400" dirty="0"/>
          </a:p>
          <a:p>
            <a:pPr marL="0" indent="0" algn="just">
              <a:buNone/>
            </a:pPr>
            <a:endParaRPr lang="en-GB" altLang="en-US" sz="2400" dirty="0"/>
          </a:p>
          <a:p>
            <a:pPr algn="just">
              <a:buFontTx/>
              <a:buChar char="-"/>
            </a:pPr>
            <a:r>
              <a:rPr lang="en-GB" altLang="en-US" sz="2400" dirty="0"/>
              <a:t>A Likert scale assumes that the strength/ intensity of an attitude is linear</a:t>
            </a:r>
          </a:p>
          <a:p>
            <a:pPr algn="just">
              <a:buFontTx/>
              <a:buChar char="-"/>
            </a:pPr>
            <a:r>
              <a:rPr lang="en-GB" altLang="en-US" sz="2400" dirty="0"/>
              <a:t>Each of the five/seven responses would have a numerical value, which would be used to measure the attitude under investigation</a:t>
            </a:r>
          </a:p>
        </p:txBody>
      </p:sp>
      <p:sp>
        <p:nvSpPr>
          <p:cNvPr id="6" name="TextBox 5">
            <a:extLst>
              <a:ext uri="{FF2B5EF4-FFF2-40B4-BE49-F238E27FC236}">
                <a16:creationId xmlns:a16="http://schemas.microsoft.com/office/drawing/2014/main" id="{78D42396-DB06-0642-B146-A8FD5099145F}"/>
              </a:ext>
            </a:extLst>
          </p:cNvPr>
          <p:cNvSpPr txBox="1"/>
          <p:nvPr/>
        </p:nvSpPr>
        <p:spPr>
          <a:xfrm>
            <a:off x="6469360" y="5422318"/>
            <a:ext cx="2674640" cy="369332"/>
          </a:xfrm>
          <a:prstGeom prst="rect">
            <a:avLst/>
          </a:prstGeom>
          <a:noFill/>
        </p:spPr>
        <p:txBody>
          <a:bodyPr wrap="square" rtlCol="0">
            <a:spAutoFit/>
          </a:bodyPr>
          <a:lstStyle/>
          <a:p>
            <a:r>
              <a:rPr lang="en-US" dirty="0"/>
              <a:t>Source: Bowling (1997)</a:t>
            </a:r>
          </a:p>
        </p:txBody>
      </p:sp>
      <p:graphicFrame>
        <p:nvGraphicFramePr>
          <p:cNvPr id="2" name="Table 1">
            <a:extLst>
              <a:ext uri="{FF2B5EF4-FFF2-40B4-BE49-F238E27FC236}">
                <a16:creationId xmlns:a16="http://schemas.microsoft.com/office/drawing/2014/main" id="{72B9B4D5-453E-EA4D-84EF-683827F06A1F}"/>
              </a:ext>
            </a:extLst>
          </p:cNvPr>
          <p:cNvGraphicFramePr>
            <a:graphicFrameLocks noGrp="1"/>
          </p:cNvGraphicFramePr>
          <p:nvPr/>
        </p:nvGraphicFramePr>
        <p:xfrm>
          <a:off x="457200" y="2276872"/>
          <a:ext cx="8229600" cy="1181100"/>
        </p:xfrm>
        <a:graphic>
          <a:graphicData uri="http://schemas.openxmlformats.org/drawingml/2006/table">
            <a:tbl>
              <a:tblPr firstRow="1" firstCol="1" bandRow="1">
                <a:tableStyleId>{5C22544A-7EE6-4342-B048-85BDC9FD1C3A}</a:tableStyleId>
              </a:tblPr>
              <a:tblGrid>
                <a:gridCol w="1645920">
                  <a:extLst>
                    <a:ext uri="{9D8B030D-6E8A-4147-A177-3AD203B41FA5}">
                      <a16:colId xmlns:a16="http://schemas.microsoft.com/office/drawing/2014/main" val="2660465489"/>
                    </a:ext>
                  </a:extLst>
                </a:gridCol>
                <a:gridCol w="1645920">
                  <a:extLst>
                    <a:ext uri="{9D8B030D-6E8A-4147-A177-3AD203B41FA5}">
                      <a16:colId xmlns:a16="http://schemas.microsoft.com/office/drawing/2014/main" val="2788307945"/>
                    </a:ext>
                  </a:extLst>
                </a:gridCol>
                <a:gridCol w="1645920">
                  <a:extLst>
                    <a:ext uri="{9D8B030D-6E8A-4147-A177-3AD203B41FA5}">
                      <a16:colId xmlns:a16="http://schemas.microsoft.com/office/drawing/2014/main" val="1961015219"/>
                    </a:ext>
                  </a:extLst>
                </a:gridCol>
                <a:gridCol w="1645920">
                  <a:extLst>
                    <a:ext uri="{9D8B030D-6E8A-4147-A177-3AD203B41FA5}">
                      <a16:colId xmlns:a16="http://schemas.microsoft.com/office/drawing/2014/main" val="3801384130"/>
                    </a:ext>
                  </a:extLst>
                </a:gridCol>
                <a:gridCol w="1645920">
                  <a:extLst>
                    <a:ext uri="{9D8B030D-6E8A-4147-A177-3AD203B41FA5}">
                      <a16:colId xmlns:a16="http://schemas.microsoft.com/office/drawing/2014/main" val="3290210277"/>
                    </a:ext>
                  </a:extLst>
                </a:gridCol>
              </a:tblGrid>
              <a:tr h="571500">
                <a:tc>
                  <a:txBody>
                    <a:bodyPr/>
                    <a:lstStyle/>
                    <a:p>
                      <a:pPr algn="ctr">
                        <a:spcAft>
                          <a:spcPts val="0"/>
                        </a:spcAft>
                      </a:pPr>
                      <a:r>
                        <a:rPr lang="en-GB" sz="2000" dirty="0">
                          <a:solidFill>
                            <a:schemeClr val="tx1"/>
                          </a:solidFill>
                          <a:effectLst/>
                        </a:rPr>
                        <a:t>Strongly Disagree</a:t>
                      </a:r>
                      <a:endPar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dirty="0">
                          <a:solidFill>
                            <a:schemeClr val="tx1"/>
                          </a:solidFill>
                          <a:effectLst/>
                        </a:rPr>
                        <a:t>Disagree</a:t>
                      </a:r>
                      <a:endPar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a:solidFill>
                            <a:schemeClr val="tx1"/>
                          </a:solidFill>
                          <a:effectLst/>
                        </a:rPr>
                        <a:t>Undecided</a:t>
                      </a:r>
                      <a:endParaRPr lang="en-GB" sz="20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a:solidFill>
                            <a:schemeClr val="tx1"/>
                          </a:solidFill>
                          <a:effectLst/>
                        </a:rPr>
                        <a:t>Agree</a:t>
                      </a:r>
                      <a:endParaRPr lang="en-GB" sz="20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a:solidFill>
                            <a:schemeClr val="tx1"/>
                          </a:solidFill>
                          <a:effectLst/>
                        </a:rPr>
                        <a:t>Strongly Agree</a:t>
                      </a:r>
                      <a:endParaRPr lang="en-GB" sz="200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82973102"/>
                  </a:ext>
                </a:extLst>
              </a:tr>
              <a:tr h="571500">
                <a:tc>
                  <a:txBody>
                    <a:bodyPr/>
                    <a:lstStyle/>
                    <a:p>
                      <a:pPr algn="ctr">
                        <a:spcAft>
                          <a:spcPts val="0"/>
                        </a:spcAft>
                      </a:pPr>
                      <a:r>
                        <a:rPr lang="en-GB" sz="2000" dirty="0">
                          <a:solidFill>
                            <a:schemeClr val="tx1"/>
                          </a:solidFill>
                          <a:effectLst/>
                        </a:rPr>
                        <a:t>(1)</a:t>
                      </a:r>
                      <a:endParaRPr lang="en-GB" sz="20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b="1" dirty="0">
                          <a:solidFill>
                            <a:schemeClr val="tx1"/>
                          </a:solidFill>
                          <a:effectLst/>
                        </a:rPr>
                        <a:t>(2)</a:t>
                      </a:r>
                      <a:endParaRPr lang="en-GB" sz="20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b="1" dirty="0">
                          <a:solidFill>
                            <a:schemeClr val="tx1"/>
                          </a:solidFill>
                          <a:effectLst/>
                        </a:rPr>
                        <a:t>(3)</a:t>
                      </a:r>
                      <a:endParaRPr lang="en-GB" sz="20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b="1" dirty="0">
                          <a:solidFill>
                            <a:schemeClr val="tx1"/>
                          </a:solidFill>
                          <a:effectLst/>
                        </a:rPr>
                        <a:t>(4)</a:t>
                      </a:r>
                      <a:endParaRPr lang="en-GB" sz="20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spcAft>
                          <a:spcPts val="0"/>
                        </a:spcAft>
                      </a:pPr>
                      <a:r>
                        <a:rPr lang="en-GB" sz="2000" b="1" dirty="0">
                          <a:solidFill>
                            <a:schemeClr val="tx1"/>
                          </a:solidFill>
                          <a:effectLst/>
                        </a:rPr>
                        <a:t>(5)</a:t>
                      </a:r>
                      <a:endParaRPr lang="en-GB" sz="20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13932778"/>
                  </a:ext>
                </a:extLst>
              </a:tr>
            </a:tbl>
          </a:graphicData>
        </a:graphic>
      </p:graphicFrame>
      <p:sp>
        <p:nvSpPr>
          <p:cNvPr id="3" name="TextBox 2">
            <a:extLst>
              <a:ext uri="{FF2B5EF4-FFF2-40B4-BE49-F238E27FC236}">
                <a16:creationId xmlns:a16="http://schemas.microsoft.com/office/drawing/2014/main" id="{0B7DDB5B-22C2-9C45-977C-6E4577E61230}"/>
              </a:ext>
            </a:extLst>
          </p:cNvPr>
          <p:cNvSpPr txBox="1"/>
          <p:nvPr/>
        </p:nvSpPr>
        <p:spPr>
          <a:xfrm>
            <a:off x="377120" y="4924603"/>
            <a:ext cx="6092240" cy="646331"/>
          </a:xfrm>
          <a:prstGeom prst="rect">
            <a:avLst/>
          </a:prstGeom>
          <a:noFill/>
          <a:ln w="12700">
            <a:solidFill>
              <a:schemeClr val="tx1"/>
            </a:solidFill>
          </a:ln>
        </p:spPr>
        <p:txBody>
          <a:bodyPr wrap="square" rtlCol="0">
            <a:spAutoFit/>
          </a:bodyPr>
          <a:lstStyle/>
          <a:p>
            <a:r>
              <a:rPr lang="en-US" b="1" dirty="0"/>
              <a:t>N.B.: Students are strongly advised to use Likert Scale only to design questionnaire for their assignment task. </a:t>
            </a:r>
          </a:p>
        </p:txBody>
      </p:sp>
    </p:spTree>
    <p:extLst>
      <p:ext uri="{BB962C8B-B14F-4D97-AF65-F5344CB8AC3E}">
        <p14:creationId xmlns:p14="http://schemas.microsoft.com/office/powerpoint/2010/main" val="289548525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60</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latin typeface="Calibri" pitchFamily="34" charset="0"/>
              </a:rPr>
              <a:t>What is Population?</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34380" y="918341"/>
            <a:ext cx="8075240" cy="4381723"/>
          </a:xfrm>
        </p:spPr>
        <p:txBody>
          <a:bodyPr>
            <a:normAutofit fontScale="92500"/>
          </a:bodyPr>
          <a:lstStyle/>
          <a:p>
            <a:pPr algn="just"/>
            <a:r>
              <a:rPr lang="en-GB" altLang="en-US" sz="2400" dirty="0"/>
              <a:t>The terminology population in research is a complete set of elements (persons or objects) that possess some common characteristics defined by the sampling criteria established by the researcher </a:t>
            </a:r>
          </a:p>
          <a:p>
            <a:pPr algn="just"/>
            <a:endParaRPr lang="en-GB" altLang="en-US" sz="2400" dirty="0"/>
          </a:p>
          <a:p>
            <a:pPr algn="just"/>
            <a:r>
              <a:rPr lang="en-GB" altLang="en-US" sz="2400" dirty="0"/>
              <a:t>Population can be explained as a comprehensive group of individuals, institutions, objects and so forth with have a common characteristics that are the interest of a researcher </a:t>
            </a:r>
          </a:p>
          <a:p>
            <a:pPr algn="just"/>
            <a:endParaRPr lang="en-GB" altLang="en-US" sz="2400" dirty="0"/>
          </a:p>
          <a:p>
            <a:pPr algn="just"/>
            <a:r>
              <a:rPr lang="en-GB" altLang="en-US" sz="2400" dirty="0"/>
              <a:t>Population can be defined as larger group of people from which individuals are selected to participate in the study</a:t>
            </a:r>
          </a:p>
          <a:p>
            <a:pPr algn="just"/>
            <a:endParaRPr lang="en-GB" altLang="en-US" sz="2400" dirty="0"/>
          </a:p>
          <a:p>
            <a:pPr algn="just"/>
            <a:endParaRPr lang="en-GB" altLang="en-US" sz="2400" dirty="0"/>
          </a:p>
          <a:p>
            <a:pPr algn="just"/>
            <a:endParaRPr lang="en-GB" altLang="en-US" sz="2400" dirty="0"/>
          </a:p>
        </p:txBody>
      </p:sp>
      <p:sp>
        <p:nvSpPr>
          <p:cNvPr id="5" name="TextBox 4">
            <a:extLst>
              <a:ext uri="{FF2B5EF4-FFF2-40B4-BE49-F238E27FC236}">
                <a16:creationId xmlns:a16="http://schemas.microsoft.com/office/drawing/2014/main" id="{C70677CD-7DB6-9146-A25B-457C45EF1B0E}"/>
              </a:ext>
            </a:extLst>
          </p:cNvPr>
          <p:cNvSpPr txBox="1"/>
          <p:nvPr/>
        </p:nvSpPr>
        <p:spPr>
          <a:xfrm>
            <a:off x="4283968" y="5321801"/>
            <a:ext cx="4402832" cy="369332"/>
          </a:xfrm>
          <a:prstGeom prst="rect">
            <a:avLst/>
          </a:prstGeom>
          <a:noFill/>
        </p:spPr>
        <p:txBody>
          <a:bodyPr wrap="square" rtlCol="0">
            <a:spAutoFit/>
          </a:bodyPr>
          <a:lstStyle/>
          <a:p>
            <a:r>
              <a:rPr lang="en-US" dirty="0"/>
              <a:t>Source: </a:t>
            </a:r>
            <a:r>
              <a:rPr lang="en-US" dirty="0" err="1"/>
              <a:t>Rafeedalie</a:t>
            </a:r>
            <a:r>
              <a:rPr lang="en-US" dirty="0"/>
              <a:t>  (2019) &amp; </a:t>
            </a:r>
            <a:r>
              <a:rPr lang="en-US" dirty="0" err="1"/>
              <a:t>Toh</a:t>
            </a:r>
            <a:r>
              <a:rPr lang="en-US" dirty="0"/>
              <a:t> (2015)</a:t>
            </a:r>
          </a:p>
        </p:txBody>
      </p:sp>
    </p:spTree>
    <p:extLst>
      <p:ext uri="{BB962C8B-B14F-4D97-AF65-F5344CB8AC3E}">
        <p14:creationId xmlns:p14="http://schemas.microsoft.com/office/powerpoint/2010/main" val="297263208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61</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latin typeface="Calibri" pitchFamily="34" charset="0"/>
              </a:rPr>
              <a:t>Types of Population?</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92500" lnSpcReduction="10000"/>
          </a:bodyPr>
          <a:lstStyle/>
          <a:p>
            <a:pPr marL="0" indent="0" algn="just">
              <a:buNone/>
            </a:pPr>
            <a:r>
              <a:rPr lang="en-GB" altLang="en-US" sz="2400" dirty="0"/>
              <a:t>Population can be composed of two groups namely: </a:t>
            </a:r>
          </a:p>
          <a:p>
            <a:pPr marL="457200" indent="-457200" algn="just">
              <a:buAutoNum type="arabicPeriod"/>
            </a:pPr>
            <a:r>
              <a:rPr lang="en-GB" altLang="en-US" sz="2400" b="1" dirty="0"/>
              <a:t>Target Population (Universe): </a:t>
            </a:r>
          </a:p>
          <a:p>
            <a:pPr algn="just">
              <a:buFontTx/>
              <a:buChar char="-"/>
            </a:pPr>
            <a:r>
              <a:rPr lang="en-GB" altLang="en-US" sz="2400" dirty="0"/>
              <a:t>The entire group of people or objects to which the researcher wishes to generalise the study findings</a:t>
            </a:r>
          </a:p>
          <a:p>
            <a:pPr algn="just">
              <a:buFontTx/>
              <a:buChar char="-"/>
            </a:pPr>
            <a:r>
              <a:rPr lang="en-GB" altLang="en-US" sz="2400" dirty="0"/>
              <a:t>Meet set of criteria of interest to researcher </a:t>
            </a:r>
          </a:p>
          <a:p>
            <a:pPr marL="0" indent="0" algn="just">
              <a:buNone/>
            </a:pPr>
            <a:r>
              <a:rPr lang="en-GB" altLang="en-US" sz="2400" b="1" dirty="0"/>
              <a:t>Example: </a:t>
            </a:r>
            <a:r>
              <a:rPr lang="en-GB" altLang="en-US" sz="2400" dirty="0"/>
              <a:t>All people with COVID 19, All UWTSD students with asthma </a:t>
            </a:r>
          </a:p>
          <a:p>
            <a:pPr marL="0" indent="0" algn="just">
              <a:buNone/>
            </a:pPr>
            <a:r>
              <a:rPr lang="en-GB" altLang="en-US" sz="2400" b="1" dirty="0"/>
              <a:t>2. Accessible Population: </a:t>
            </a:r>
          </a:p>
          <a:p>
            <a:pPr algn="just">
              <a:buFontTx/>
              <a:buChar char="-"/>
            </a:pPr>
            <a:r>
              <a:rPr lang="en-GB" altLang="en-US" sz="2400" dirty="0"/>
              <a:t>The portion of the population to which the researcher has reasonable access; may be a subset of the target population </a:t>
            </a:r>
          </a:p>
          <a:p>
            <a:pPr algn="just">
              <a:buFontTx/>
              <a:buChar char="-"/>
            </a:pPr>
            <a:r>
              <a:rPr lang="en-GB" altLang="en-US" sz="2400" dirty="0"/>
              <a:t>Maybe limited to region, state, city, country, or institution </a:t>
            </a:r>
          </a:p>
          <a:p>
            <a:pPr marL="0" indent="0" algn="just">
              <a:buNone/>
            </a:pPr>
            <a:r>
              <a:rPr lang="en-GB" altLang="en-US" sz="2400" b="1" dirty="0"/>
              <a:t>Example: </a:t>
            </a:r>
            <a:r>
              <a:rPr lang="en-GB" altLang="en-US" sz="2400" dirty="0"/>
              <a:t>All people with COVID 19 in the London city </a:t>
            </a:r>
            <a:endParaRPr lang="en-GB" altLang="en-US" sz="2400" b="1" dirty="0"/>
          </a:p>
          <a:p>
            <a:pPr algn="just">
              <a:buFontTx/>
              <a:buChar char="-"/>
            </a:pPr>
            <a:endParaRPr lang="en-GB" altLang="en-US" sz="2400" dirty="0"/>
          </a:p>
          <a:p>
            <a:pPr marL="0" indent="0" algn="just">
              <a:buNone/>
            </a:pPr>
            <a:endParaRPr lang="en-GB" altLang="en-US" sz="2400" dirty="0"/>
          </a:p>
          <a:p>
            <a:pPr marL="0" indent="0" algn="just">
              <a:buNone/>
            </a:pPr>
            <a:endParaRPr lang="en-GB" altLang="en-US" sz="2400" b="1"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04168" y="5364460"/>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383801138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62</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lstStyle/>
          <a:p>
            <a:pPr algn="ctr" fontAlgn="auto">
              <a:spcAft>
                <a:spcPts val="0"/>
              </a:spcAft>
              <a:defRPr/>
            </a:pPr>
            <a:r>
              <a:rPr lang="en-GB" b="1" dirty="0">
                <a:latin typeface="Calibri" pitchFamily="34" charset="0"/>
              </a:rPr>
              <a:t>What is Sample?</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92500" lnSpcReduction="10000"/>
          </a:bodyPr>
          <a:lstStyle/>
          <a:p>
            <a:pPr algn="just"/>
            <a:r>
              <a:rPr lang="en-GB" altLang="en-US" sz="2400" dirty="0"/>
              <a:t>The terminology Sample is the selected elements (people or object) chosen for participation in a study where people are referred to as subjects or participants </a:t>
            </a:r>
          </a:p>
          <a:p>
            <a:pPr algn="just"/>
            <a:endParaRPr lang="en-GB" altLang="en-US" sz="2400" dirty="0"/>
          </a:p>
          <a:p>
            <a:pPr algn="just"/>
            <a:r>
              <a:rPr lang="en-GB" altLang="en-US" sz="2400" dirty="0"/>
              <a:t>Sample can be defined as the small portion of a population selected for a particular study. The sample should clearly represent the characteristics of intended group </a:t>
            </a:r>
          </a:p>
          <a:p>
            <a:pPr algn="just"/>
            <a:endParaRPr lang="en-GB" altLang="en-US" sz="2400" dirty="0"/>
          </a:p>
          <a:p>
            <a:pPr algn="just"/>
            <a:r>
              <a:rPr lang="en-GB" altLang="en-US" sz="2400" dirty="0"/>
              <a:t>In educational research, it is not possible to a researcher to approach all the individuals in a population for the purpose of data collection. Instead, researchers select and approach a representative group of individuals who fall under the same category to collect data. </a:t>
            </a:r>
          </a:p>
          <a:p>
            <a:pPr marL="0" indent="0" algn="just">
              <a:buNone/>
            </a:pPr>
            <a:endParaRPr lang="en-GB" altLang="en-US" sz="2400" dirty="0"/>
          </a:p>
          <a:p>
            <a:pPr marL="0" indent="0" algn="just">
              <a:buNone/>
            </a:pPr>
            <a:endParaRPr lang="en-GB" altLang="en-US" sz="2400" b="1"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310938994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63</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Sample Frame?</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92500" lnSpcReduction="10000"/>
          </a:bodyPr>
          <a:lstStyle/>
          <a:p>
            <a:pPr algn="just"/>
            <a:r>
              <a:rPr lang="en-GB" altLang="en-US" sz="2400" dirty="0"/>
              <a:t>Sample frame is a list of all the elements in the population from which the sample is drawn </a:t>
            </a:r>
          </a:p>
          <a:p>
            <a:pPr algn="just"/>
            <a:endParaRPr lang="en-GB" altLang="en-US" sz="2400" dirty="0"/>
          </a:p>
          <a:p>
            <a:pPr algn="just"/>
            <a:r>
              <a:rPr lang="en-GB" altLang="en-US" sz="2400" dirty="0"/>
              <a:t>Sample frame could be extremely large if population is national or international in nature </a:t>
            </a:r>
          </a:p>
          <a:p>
            <a:pPr algn="just"/>
            <a:endParaRPr lang="en-GB" altLang="en-US" sz="2400" dirty="0"/>
          </a:p>
          <a:p>
            <a:pPr algn="just"/>
            <a:r>
              <a:rPr lang="en-GB" altLang="en-US" sz="2400" dirty="0"/>
              <a:t>Sample frame is needed so that everyone in the population is identified so they will have an equal opportunity for selection as a subject (element)</a:t>
            </a:r>
          </a:p>
          <a:p>
            <a:pPr algn="just"/>
            <a:endParaRPr lang="en-GB" altLang="en-US" sz="2400" dirty="0"/>
          </a:p>
          <a:p>
            <a:pPr marL="0" indent="0" algn="just">
              <a:buNone/>
            </a:pPr>
            <a:r>
              <a:rPr lang="en-GB" altLang="en-US" sz="2400" b="1" dirty="0"/>
              <a:t>Example: </a:t>
            </a:r>
            <a:r>
              <a:rPr lang="en-GB" altLang="en-US" sz="2400" dirty="0"/>
              <a:t>A list of all people with COVID 19 in the London city area who are members of the UWTSD</a:t>
            </a:r>
            <a:endParaRPr lang="en-GB" altLang="en-US" sz="2400" b="1" dirty="0"/>
          </a:p>
          <a:p>
            <a:pPr marL="0" indent="0" algn="just">
              <a:buNone/>
            </a:pPr>
            <a:endParaRPr lang="en-GB" altLang="en-US" sz="2400" b="1"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46834427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64</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fontScale="90000"/>
          </a:bodyPr>
          <a:lstStyle/>
          <a:p>
            <a:pPr algn="ctr" fontAlgn="auto">
              <a:spcAft>
                <a:spcPts val="0"/>
              </a:spcAft>
              <a:defRPr/>
            </a:pPr>
            <a:r>
              <a:rPr lang="en-GB" b="1" dirty="0">
                <a:latin typeface="Calibri" pitchFamily="34" charset="0"/>
              </a:rPr>
              <a:t>Understanding Sample &amp; Population?</a:t>
            </a:r>
            <a:endParaRPr lang="en-GB" b="1" dirty="0">
              <a:solidFill>
                <a:schemeClr val="tx2">
                  <a:satMod val="200000"/>
                </a:schemeClr>
              </a:solidFill>
              <a:latin typeface="Calibri" pitchFamily="34" charset="0"/>
            </a:endParaRPr>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pic>
        <p:nvPicPr>
          <p:cNvPr id="2" name="Picture 1">
            <a:extLst>
              <a:ext uri="{FF2B5EF4-FFF2-40B4-BE49-F238E27FC236}">
                <a16:creationId xmlns:a16="http://schemas.microsoft.com/office/drawing/2014/main" id="{7F1373DB-8D63-AE49-BB4A-4A7A9555E590}"/>
              </a:ext>
            </a:extLst>
          </p:cNvPr>
          <p:cNvPicPr>
            <a:picLocks noChangeAspect="1"/>
          </p:cNvPicPr>
          <p:nvPr/>
        </p:nvPicPr>
        <p:blipFill>
          <a:blip r:embed="rId3"/>
          <a:stretch>
            <a:fillRect/>
          </a:stretch>
        </p:blipFill>
        <p:spPr>
          <a:xfrm>
            <a:off x="571500" y="1231900"/>
            <a:ext cx="3939832" cy="4204031"/>
          </a:xfrm>
          <a:prstGeom prst="rect">
            <a:avLst/>
          </a:prstGeom>
        </p:spPr>
      </p:pic>
      <p:pic>
        <p:nvPicPr>
          <p:cNvPr id="3" name="Picture 2">
            <a:extLst>
              <a:ext uri="{FF2B5EF4-FFF2-40B4-BE49-F238E27FC236}">
                <a16:creationId xmlns:a16="http://schemas.microsoft.com/office/drawing/2014/main" id="{2D429700-B94F-9747-8C84-FDDA1C73AB56}"/>
              </a:ext>
            </a:extLst>
          </p:cNvPr>
          <p:cNvPicPr>
            <a:picLocks noChangeAspect="1"/>
          </p:cNvPicPr>
          <p:nvPr/>
        </p:nvPicPr>
        <p:blipFill>
          <a:blip r:embed="rId4"/>
          <a:stretch>
            <a:fillRect/>
          </a:stretch>
        </p:blipFill>
        <p:spPr>
          <a:xfrm>
            <a:off x="4864514" y="1279524"/>
            <a:ext cx="3939832" cy="4156407"/>
          </a:xfrm>
          <a:prstGeom prst="rect">
            <a:avLst/>
          </a:prstGeom>
          <a:solidFill>
            <a:schemeClr val="tx1">
              <a:alpha val="99000"/>
            </a:schemeClr>
          </a:solidFill>
          <a:ln w="22225">
            <a:solidFill>
              <a:schemeClr val="tx1">
                <a:alpha val="99000"/>
              </a:schemeClr>
            </a:solidFill>
          </a:ln>
        </p:spPr>
      </p:pic>
    </p:spTree>
    <p:extLst>
      <p:ext uri="{BB962C8B-B14F-4D97-AF65-F5344CB8AC3E}">
        <p14:creationId xmlns:p14="http://schemas.microsoft.com/office/powerpoint/2010/main" val="31852436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65</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Sample Size &amp; Sample Unit</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85000" lnSpcReduction="20000"/>
          </a:bodyPr>
          <a:lstStyle/>
          <a:p>
            <a:pPr marL="0" indent="0" algn="just">
              <a:buNone/>
            </a:pPr>
            <a:r>
              <a:rPr lang="en-GB" altLang="en-US" sz="2400" b="1" dirty="0"/>
              <a:t>Sample Size: </a:t>
            </a:r>
          </a:p>
          <a:p>
            <a:pPr algn="just">
              <a:buFontTx/>
              <a:buChar char="-"/>
            </a:pPr>
            <a:r>
              <a:rPr lang="en-GB" altLang="en-US" sz="2400" dirty="0"/>
              <a:t>Sample size is the total number of sample selected for the study</a:t>
            </a:r>
          </a:p>
          <a:p>
            <a:pPr algn="just">
              <a:buFontTx/>
              <a:buChar char="-"/>
            </a:pPr>
            <a:r>
              <a:rPr lang="en-GB" altLang="en-US" sz="2400" dirty="0"/>
              <a:t>There is no notion about the minimum or maximum the number of sample; instead the sample size should be optimum</a:t>
            </a:r>
          </a:p>
          <a:p>
            <a:pPr algn="just">
              <a:buFontTx/>
              <a:buChar char="-"/>
            </a:pPr>
            <a:endParaRPr lang="en-GB" altLang="en-US" sz="2400" b="1" dirty="0"/>
          </a:p>
          <a:p>
            <a:pPr marL="0" indent="0" algn="just">
              <a:buNone/>
            </a:pPr>
            <a:r>
              <a:rPr lang="en-GB" altLang="en-US" sz="2400" b="1" dirty="0"/>
              <a:t>Example: </a:t>
            </a:r>
            <a:r>
              <a:rPr lang="en-GB" altLang="en-US" sz="2400" dirty="0"/>
              <a:t>it is the number of teachers, students or stakeholders from a researcher intended to collect information regarding his/her research questions </a:t>
            </a:r>
            <a:endParaRPr lang="en-GB" altLang="en-US" sz="2400" b="1" dirty="0"/>
          </a:p>
          <a:p>
            <a:pPr marL="0" indent="0" algn="just">
              <a:buNone/>
            </a:pPr>
            <a:endParaRPr lang="en-GB" altLang="en-US" sz="2400" b="1" dirty="0"/>
          </a:p>
          <a:p>
            <a:pPr marL="0" indent="0" algn="just">
              <a:buNone/>
            </a:pPr>
            <a:r>
              <a:rPr lang="en-GB" altLang="en-US" sz="2400" b="1" dirty="0"/>
              <a:t>Sample Unit: </a:t>
            </a:r>
          </a:p>
          <a:p>
            <a:pPr algn="just">
              <a:buFontTx/>
              <a:buChar char="-"/>
            </a:pPr>
            <a:r>
              <a:rPr lang="en-GB" altLang="en-US" sz="2400" dirty="0"/>
              <a:t>Each individual that constitutes a sample is called a sampling unit or sampling element</a:t>
            </a:r>
          </a:p>
          <a:p>
            <a:pPr marL="0" indent="0" algn="just">
              <a:buNone/>
            </a:pPr>
            <a:endParaRPr lang="en-GB" altLang="en-US" sz="2400" dirty="0"/>
          </a:p>
          <a:p>
            <a:pPr marL="0" indent="0" algn="just">
              <a:buNone/>
            </a:pPr>
            <a:r>
              <a:rPr lang="en-GB" altLang="en-US" sz="2400" b="1" dirty="0"/>
              <a:t>Example: </a:t>
            </a:r>
            <a:r>
              <a:rPr lang="en-GB" altLang="en-US" sz="2400" dirty="0"/>
              <a:t>if a sample constitutes 200 teachers, each teachers in the sample are considered as sampling unit </a:t>
            </a:r>
            <a:endParaRPr lang="en-GB" altLang="en-US" sz="2400" b="1"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351263645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66</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Sampling</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85000" lnSpcReduction="20000"/>
          </a:bodyPr>
          <a:lstStyle/>
          <a:p>
            <a:pPr marL="0" indent="0" algn="just">
              <a:buNone/>
            </a:pPr>
            <a:r>
              <a:rPr lang="en-GB" altLang="en-US" sz="2400" b="1" dirty="0"/>
              <a:t>Sampling: </a:t>
            </a:r>
          </a:p>
          <a:p>
            <a:pPr algn="just">
              <a:buFontTx/>
              <a:buChar char="-"/>
            </a:pPr>
            <a:r>
              <a:rPr lang="en-GB" altLang="en-US" sz="2400" dirty="0"/>
              <a:t>Sampling is the process or the drawing of the accurate representation of a unit, group or sample from a population of interest</a:t>
            </a:r>
          </a:p>
          <a:p>
            <a:pPr algn="just">
              <a:buFontTx/>
              <a:buChar char="-"/>
            </a:pPr>
            <a:endParaRPr lang="en-GB" altLang="en-US" sz="2400" dirty="0"/>
          </a:p>
          <a:p>
            <a:pPr algn="just">
              <a:buFontTx/>
              <a:buChar char="-"/>
            </a:pPr>
            <a:r>
              <a:rPr lang="en-GB" altLang="en-US" sz="2400" dirty="0"/>
              <a:t>Sampling is the process of selecting a group of people, events, behaviours, or other with which to conduct a study </a:t>
            </a:r>
          </a:p>
          <a:p>
            <a:pPr algn="just">
              <a:buFontTx/>
              <a:buChar char="-"/>
            </a:pPr>
            <a:endParaRPr lang="en-GB" altLang="en-US" sz="2400" dirty="0"/>
          </a:p>
          <a:p>
            <a:pPr algn="just">
              <a:buFontTx/>
              <a:buChar char="-"/>
            </a:pPr>
            <a:r>
              <a:rPr lang="en-GB" altLang="en-US" sz="2400" dirty="0"/>
              <a:t>Sampling is the process of selecting a number of individuals for a study in such a way that the individuals represent the larger group from which they were selected</a:t>
            </a:r>
          </a:p>
          <a:p>
            <a:pPr algn="just">
              <a:buFontTx/>
              <a:buChar char="-"/>
            </a:pPr>
            <a:endParaRPr lang="en-GB" altLang="en-US" sz="2400" dirty="0"/>
          </a:p>
          <a:p>
            <a:pPr algn="just">
              <a:buFontTx/>
              <a:buChar char="-"/>
            </a:pPr>
            <a:r>
              <a:rPr lang="en-GB" altLang="en-US" sz="2400" dirty="0"/>
              <a:t>Sampling is the representatives selected for a study whose characteristics exemplify the larger group from which they were selected </a:t>
            </a:r>
          </a:p>
          <a:p>
            <a:pPr marL="0" indent="0" algn="just">
              <a:buNone/>
            </a:pPr>
            <a:endParaRPr lang="en-GB" altLang="en-US" sz="2400"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338576433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67</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Sampling Types</a:t>
            </a:r>
            <a:endParaRPr lang="en-GB" b="1" dirty="0">
              <a:solidFill>
                <a:schemeClr val="tx2">
                  <a:satMod val="200000"/>
                </a:schemeClr>
              </a:solidFill>
              <a:latin typeface="Calibri" pitchFamily="34" charset="0"/>
            </a:endParaRPr>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Saunders et al. (2009))</a:t>
            </a:r>
          </a:p>
        </p:txBody>
      </p:sp>
      <p:pic>
        <p:nvPicPr>
          <p:cNvPr id="2" name="Picture 1">
            <a:extLst>
              <a:ext uri="{FF2B5EF4-FFF2-40B4-BE49-F238E27FC236}">
                <a16:creationId xmlns:a16="http://schemas.microsoft.com/office/drawing/2014/main" id="{7F2B64FD-1BB1-8B45-A106-FA6DAFE5460D}"/>
              </a:ext>
            </a:extLst>
          </p:cNvPr>
          <p:cNvPicPr>
            <a:picLocks noChangeAspect="1"/>
          </p:cNvPicPr>
          <p:nvPr/>
        </p:nvPicPr>
        <p:blipFill>
          <a:blip r:embed="rId3"/>
          <a:stretch>
            <a:fillRect/>
          </a:stretch>
        </p:blipFill>
        <p:spPr>
          <a:xfrm>
            <a:off x="457200" y="1268760"/>
            <a:ext cx="8229600" cy="4077010"/>
          </a:xfrm>
          <a:prstGeom prst="rect">
            <a:avLst/>
          </a:prstGeom>
        </p:spPr>
      </p:pic>
    </p:spTree>
    <p:extLst>
      <p:ext uri="{BB962C8B-B14F-4D97-AF65-F5344CB8AC3E}">
        <p14:creationId xmlns:p14="http://schemas.microsoft.com/office/powerpoint/2010/main" val="383847055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68</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Sampling Techniques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85000" lnSpcReduction="20000"/>
          </a:bodyPr>
          <a:lstStyle/>
          <a:p>
            <a:pPr algn="just">
              <a:buFont typeface="Wingdings" pitchFamily="2" charset="2"/>
              <a:buChar char="Ø"/>
            </a:pPr>
            <a:r>
              <a:rPr lang="en-GB" altLang="en-US" sz="2400" b="1" dirty="0"/>
              <a:t>Probability/Random Sampling: </a:t>
            </a:r>
          </a:p>
          <a:p>
            <a:pPr algn="just">
              <a:buFontTx/>
              <a:buChar char="-"/>
            </a:pPr>
            <a:r>
              <a:rPr lang="en-GB" altLang="en-US" sz="2400" dirty="0"/>
              <a:t>Every element (member) of the population has a probability (greater than) of being selected for the sample </a:t>
            </a:r>
          </a:p>
          <a:p>
            <a:pPr algn="just">
              <a:buFontTx/>
              <a:buChar char="-"/>
            </a:pPr>
            <a:r>
              <a:rPr lang="en-GB" altLang="en-US" sz="2400" dirty="0"/>
              <a:t>Everyone in the population has equal opportunity for selection as a subject </a:t>
            </a:r>
          </a:p>
          <a:p>
            <a:pPr algn="just">
              <a:buFontTx/>
              <a:buChar char="-"/>
            </a:pPr>
            <a:r>
              <a:rPr lang="en-GB" altLang="en-US" sz="2400" dirty="0"/>
              <a:t>Increases sample’s representativeness of the population </a:t>
            </a:r>
          </a:p>
          <a:p>
            <a:pPr algn="just">
              <a:buFontTx/>
              <a:buChar char="-"/>
            </a:pPr>
            <a:endParaRPr lang="en-GB" altLang="en-US" sz="2400" dirty="0"/>
          </a:p>
          <a:p>
            <a:pPr marL="457200" indent="-457200" algn="just">
              <a:buAutoNum type="arabicPeriod"/>
            </a:pPr>
            <a:r>
              <a:rPr lang="en-GB" altLang="en-US" sz="2400" b="1" dirty="0"/>
              <a:t>Simple Random Sampling: </a:t>
            </a:r>
          </a:p>
          <a:p>
            <a:pPr algn="just">
              <a:buFontTx/>
              <a:buChar char="-"/>
            </a:pPr>
            <a:r>
              <a:rPr lang="en-GB" altLang="en-US" sz="2400" dirty="0"/>
              <a:t>Is the process of selecting a sample that allows individual in the defined population to have an equal and independent chance of being selected for the sample </a:t>
            </a:r>
          </a:p>
          <a:p>
            <a:pPr algn="just">
              <a:buFontTx/>
              <a:buChar char="-"/>
            </a:pPr>
            <a:endParaRPr lang="en-GB" altLang="en-US" sz="2400" dirty="0"/>
          </a:p>
          <a:p>
            <a:pPr algn="just">
              <a:buFontTx/>
              <a:buChar char="-"/>
            </a:pPr>
            <a:r>
              <a:rPr lang="en-GB" altLang="en-US" sz="2400" dirty="0"/>
              <a:t>In this sampling technique each elements of population might have given equal chance to be selected for the study</a:t>
            </a:r>
          </a:p>
          <a:p>
            <a:pPr algn="just">
              <a:buFontTx/>
              <a:buChar char="-"/>
            </a:pPr>
            <a:endParaRPr lang="en-GB" altLang="en-US" sz="2400"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196420635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69</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Simple Random Sampling</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85000" lnSpcReduction="10000"/>
          </a:bodyPr>
          <a:lstStyle/>
          <a:p>
            <a:pPr marL="0" indent="0" algn="just">
              <a:buNone/>
            </a:pPr>
            <a:r>
              <a:rPr lang="en-GB" altLang="en-US" sz="2400" b="1" dirty="0"/>
              <a:t>Advantages: </a:t>
            </a:r>
          </a:p>
          <a:p>
            <a:pPr algn="just">
              <a:buFontTx/>
              <a:buChar char="-"/>
            </a:pPr>
            <a:r>
              <a:rPr lang="en-GB" altLang="en-US" sz="2400" dirty="0"/>
              <a:t>Every person has an equal chance of being selected </a:t>
            </a:r>
          </a:p>
          <a:p>
            <a:pPr algn="just">
              <a:buFontTx/>
              <a:buChar char="-"/>
            </a:pPr>
            <a:r>
              <a:rPr lang="en-GB" altLang="en-US" sz="2400" dirty="0"/>
              <a:t>It follows a systematic procedure for sample selection </a:t>
            </a:r>
          </a:p>
          <a:p>
            <a:pPr algn="just">
              <a:buFontTx/>
              <a:buChar char="-"/>
            </a:pPr>
            <a:r>
              <a:rPr lang="en-GB" altLang="en-US" sz="2400" dirty="0"/>
              <a:t>It serves as a foundation of all other random sampling techniques</a:t>
            </a:r>
          </a:p>
          <a:p>
            <a:pPr algn="just">
              <a:buFontTx/>
              <a:buChar char="-"/>
            </a:pPr>
            <a:r>
              <a:rPr lang="en-GB" altLang="en-US" sz="2400" dirty="0"/>
              <a:t>Very comprehensive and up to date </a:t>
            </a:r>
          </a:p>
          <a:p>
            <a:pPr algn="just">
              <a:buFontTx/>
              <a:buChar char="-"/>
            </a:pPr>
            <a:r>
              <a:rPr lang="en-GB" altLang="en-US" sz="2400" dirty="0"/>
              <a:t>As the sample size increases, it becomes more representative of universe </a:t>
            </a:r>
          </a:p>
          <a:p>
            <a:pPr marL="0" indent="0" algn="just">
              <a:buNone/>
            </a:pPr>
            <a:endParaRPr lang="en-GB" altLang="en-US" sz="2400" b="1" dirty="0"/>
          </a:p>
          <a:p>
            <a:pPr marL="0" indent="0" algn="just">
              <a:buNone/>
            </a:pPr>
            <a:r>
              <a:rPr lang="en-GB" altLang="en-US" sz="2400" b="1" dirty="0"/>
              <a:t>Disadvantages: </a:t>
            </a:r>
          </a:p>
          <a:p>
            <a:pPr algn="just">
              <a:buFontTx/>
              <a:buChar char="-"/>
            </a:pPr>
            <a:r>
              <a:rPr lang="en-GB" altLang="en-US" sz="2400" dirty="0"/>
              <a:t>Updating population is big task </a:t>
            </a:r>
          </a:p>
          <a:p>
            <a:pPr algn="just">
              <a:buFontTx/>
              <a:buChar char="-"/>
            </a:pPr>
            <a:r>
              <a:rPr lang="en-GB" altLang="en-US" sz="2400" dirty="0"/>
              <a:t>Large sample size is required to establish the reliability </a:t>
            </a:r>
          </a:p>
          <a:p>
            <a:pPr algn="just">
              <a:buFontTx/>
              <a:buChar char="-"/>
            </a:pPr>
            <a:r>
              <a:rPr lang="en-GB" altLang="en-US" sz="2400" dirty="0"/>
              <a:t>Sample may not necessarily represent the true characteristics of population </a:t>
            </a:r>
          </a:p>
          <a:p>
            <a:pPr algn="just">
              <a:buFontTx/>
              <a:buChar char="-"/>
            </a:pPr>
            <a:endParaRPr lang="en-GB" altLang="en-US" sz="2400" dirty="0"/>
          </a:p>
          <a:p>
            <a:pPr algn="just">
              <a:buFontTx/>
              <a:buChar char="-"/>
            </a:pPr>
            <a:endParaRPr lang="en-GB" altLang="en-US" sz="2400"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548763831"/>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70</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Sampling Techniques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77500" lnSpcReduction="20000"/>
          </a:bodyPr>
          <a:lstStyle/>
          <a:p>
            <a:pPr marL="0" indent="0" algn="just">
              <a:buNone/>
            </a:pPr>
            <a:r>
              <a:rPr lang="en-GB" altLang="en-US" sz="2400" b="1" dirty="0"/>
              <a:t>2. Stratified Random Sampling: </a:t>
            </a:r>
          </a:p>
          <a:p>
            <a:pPr marL="0" indent="0" algn="just">
              <a:buNone/>
            </a:pPr>
            <a:endParaRPr lang="en-GB" altLang="en-US" sz="2400" b="1" dirty="0"/>
          </a:p>
          <a:p>
            <a:pPr algn="just">
              <a:buFontTx/>
              <a:buChar char="-"/>
            </a:pPr>
            <a:r>
              <a:rPr lang="en-GB" altLang="en-US" sz="2400" dirty="0"/>
              <a:t>The process of selecting a sample that allows identified subgroups in the defined population to be represented in the same proportion that they exist in the population </a:t>
            </a:r>
          </a:p>
          <a:p>
            <a:pPr marL="0" indent="0" algn="just">
              <a:buNone/>
            </a:pPr>
            <a:endParaRPr lang="en-GB" altLang="en-US" sz="2400" dirty="0"/>
          </a:p>
          <a:p>
            <a:pPr algn="just">
              <a:buFontTx/>
              <a:buChar char="-"/>
            </a:pPr>
            <a:r>
              <a:rPr lang="en-GB" altLang="en-US" sz="2400" dirty="0"/>
              <a:t>When the researcher needs stratification of population based on a single characteristics or attributes (such as male and female, urban and rural, married and unmarried) is called Stratified Random Sampling</a:t>
            </a:r>
          </a:p>
          <a:p>
            <a:pPr marL="0" indent="0" algn="just">
              <a:buNone/>
            </a:pPr>
            <a:endParaRPr lang="en-GB" altLang="en-US" sz="2400" dirty="0"/>
          </a:p>
          <a:p>
            <a:pPr algn="just">
              <a:buFontTx/>
              <a:buChar char="-"/>
            </a:pPr>
            <a:r>
              <a:rPr lang="en-GB" altLang="en-US" sz="2400" dirty="0"/>
              <a:t>The usual stratification factors are age, sex, socio economic status, educational qualifications, locale, occupation, religion, cast etc. </a:t>
            </a:r>
          </a:p>
          <a:p>
            <a:pPr marL="0" indent="0" algn="just">
              <a:buNone/>
            </a:pPr>
            <a:endParaRPr lang="en-GB" altLang="en-US" sz="2400" b="1" dirty="0"/>
          </a:p>
          <a:p>
            <a:pPr marL="0" indent="0" algn="just">
              <a:buNone/>
            </a:pPr>
            <a:r>
              <a:rPr lang="en-GB" altLang="en-US" sz="2400" b="1" dirty="0"/>
              <a:t>Example: </a:t>
            </a:r>
            <a:r>
              <a:rPr lang="en-GB" altLang="en-US" sz="2400" dirty="0"/>
              <a:t>if researcher want to study the emotional intelligence of graduate students, researcher can stratify the population in to three such as science, health &amp; social care and commerce graduate</a:t>
            </a:r>
            <a:endParaRPr lang="en-GB" altLang="en-US" sz="2400" b="1" dirty="0"/>
          </a:p>
          <a:p>
            <a:pPr algn="just">
              <a:buFontTx/>
              <a:buChar char="-"/>
            </a:pPr>
            <a:endParaRPr lang="en-GB" altLang="en-US" sz="2400" dirty="0"/>
          </a:p>
          <a:p>
            <a:pPr algn="just">
              <a:buFontTx/>
              <a:buChar char="-"/>
            </a:pPr>
            <a:endParaRPr lang="en-GB" altLang="en-US" sz="2400"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124043586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71</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Stratified Sampling</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85000" lnSpcReduction="10000"/>
          </a:bodyPr>
          <a:lstStyle/>
          <a:p>
            <a:pPr marL="0" indent="0" algn="just">
              <a:buNone/>
            </a:pPr>
            <a:r>
              <a:rPr lang="en-GB" altLang="en-US" sz="2400" b="1" dirty="0"/>
              <a:t>Advantages: </a:t>
            </a:r>
          </a:p>
          <a:p>
            <a:pPr algn="just">
              <a:buFontTx/>
              <a:buChar char="-"/>
            </a:pPr>
            <a:r>
              <a:rPr lang="en-GB" altLang="en-US" sz="2400" dirty="0"/>
              <a:t>It increases the precision in estimating the attributes of the whole population </a:t>
            </a:r>
          </a:p>
          <a:p>
            <a:pPr algn="just">
              <a:buFontTx/>
              <a:buChar char="-"/>
            </a:pPr>
            <a:r>
              <a:rPr lang="en-GB" altLang="en-US" sz="2400" dirty="0"/>
              <a:t>It provides more convenience in sampling </a:t>
            </a:r>
          </a:p>
          <a:p>
            <a:pPr algn="just">
              <a:buFontTx/>
              <a:buChar char="-"/>
            </a:pPr>
            <a:r>
              <a:rPr lang="en-GB" altLang="en-US" sz="2400" dirty="0"/>
              <a:t>Free from bias to to a great extend</a:t>
            </a:r>
          </a:p>
          <a:p>
            <a:pPr algn="just">
              <a:buFontTx/>
              <a:buChar char="-"/>
            </a:pPr>
            <a:r>
              <a:rPr lang="en-GB" altLang="en-US" sz="2400" dirty="0"/>
              <a:t>More representative of the population as it includes each subgroup of population </a:t>
            </a:r>
          </a:p>
          <a:p>
            <a:pPr marL="0" indent="0" algn="just">
              <a:buNone/>
            </a:pPr>
            <a:endParaRPr lang="en-GB" altLang="en-US" sz="2400" dirty="0"/>
          </a:p>
          <a:p>
            <a:pPr marL="0" indent="0" algn="just">
              <a:buNone/>
            </a:pPr>
            <a:r>
              <a:rPr lang="en-GB" altLang="en-US" sz="2400" b="1" dirty="0"/>
              <a:t>Disadvantages: </a:t>
            </a:r>
          </a:p>
          <a:p>
            <a:pPr algn="just">
              <a:buFontTx/>
              <a:buChar char="-"/>
            </a:pPr>
            <a:r>
              <a:rPr lang="en-GB" altLang="en-US" sz="2400" dirty="0"/>
              <a:t>Improper stratification may cause wrong results </a:t>
            </a:r>
          </a:p>
          <a:p>
            <a:pPr algn="just">
              <a:buFontTx/>
              <a:buChar char="-"/>
            </a:pPr>
            <a:r>
              <a:rPr lang="en-GB" altLang="en-US" sz="2400" dirty="0"/>
              <a:t>More strata requires for large sample size </a:t>
            </a:r>
          </a:p>
          <a:p>
            <a:pPr algn="just">
              <a:buFontTx/>
              <a:buChar char="-"/>
            </a:pPr>
            <a:r>
              <a:rPr lang="en-GB" altLang="en-US" sz="2400" dirty="0"/>
              <a:t>Lack of proper planning may lead to too costly and more time </a:t>
            </a:r>
          </a:p>
          <a:p>
            <a:pPr algn="just">
              <a:buFontTx/>
              <a:buChar char="-"/>
            </a:pPr>
            <a:r>
              <a:rPr lang="en-GB" altLang="en-US" sz="2400" dirty="0"/>
              <a:t>Trained investigators are required for stratification </a:t>
            </a:r>
          </a:p>
          <a:p>
            <a:pPr algn="just">
              <a:buFontTx/>
              <a:buChar char="-"/>
            </a:pPr>
            <a:endParaRPr lang="en-GB" altLang="en-US" sz="2400"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425731822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72</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Sampling Techniques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85000" lnSpcReduction="10000"/>
          </a:bodyPr>
          <a:lstStyle/>
          <a:p>
            <a:pPr marL="0" indent="0" algn="just">
              <a:buNone/>
            </a:pPr>
            <a:r>
              <a:rPr lang="en-GB" altLang="en-US" sz="2400" b="1" dirty="0"/>
              <a:t>3. Cluster Sampling: </a:t>
            </a:r>
          </a:p>
          <a:p>
            <a:pPr algn="just">
              <a:buFontTx/>
              <a:buChar char="-"/>
            </a:pPr>
            <a:r>
              <a:rPr lang="en-GB" altLang="en-US" sz="2400" dirty="0"/>
              <a:t>Is the process of randomly selecting intact groups, not individuals, within the defined population sharing similar characteristics </a:t>
            </a:r>
          </a:p>
          <a:p>
            <a:pPr marL="0" indent="0" algn="just">
              <a:buNone/>
            </a:pPr>
            <a:endParaRPr lang="en-GB" altLang="en-US" sz="2400" dirty="0"/>
          </a:p>
          <a:p>
            <a:pPr algn="just">
              <a:buFontTx/>
              <a:buChar char="-"/>
            </a:pPr>
            <a:r>
              <a:rPr lang="en-GB" altLang="en-US" sz="2400" dirty="0"/>
              <a:t>It is used when the population of the study is infinite and the population units are scattered across the wide geographical area. </a:t>
            </a:r>
          </a:p>
          <a:p>
            <a:pPr marL="0" indent="0" algn="just">
              <a:buNone/>
            </a:pPr>
            <a:endParaRPr lang="en-GB" altLang="en-US" sz="2400" b="1" dirty="0"/>
          </a:p>
          <a:p>
            <a:pPr marL="0" indent="0" algn="just">
              <a:buNone/>
            </a:pPr>
            <a:r>
              <a:rPr lang="en-GB" altLang="en-US" sz="2400" b="1" dirty="0"/>
              <a:t>Example: </a:t>
            </a:r>
            <a:r>
              <a:rPr lang="en-GB" altLang="en-US" sz="2400" dirty="0"/>
              <a:t>UK government wants to conduct a survey on the people attitudes towards COVID 19</a:t>
            </a:r>
          </a:p>
          <a:p>
            <a:pPr marL="0" indent="0" algn="just">
              <a:buNone/>
            </a:pPr>
            <a:endParaRPr lang="en-GB" altLang="en-US" sz="2400" dirty="0"/>
          </a:p>
          <a:p>
            <a:pPr marL="0" indent="0" algn="just">
              <a:buNone/>
            </a:pPr>
            <a:r>
              <a:rPr lang="en-GB" altLang="en-US" sz="2400" b="1" dirty="0"/>
              <a:t>4. Systematic Sampling: </a:t>
            </a:r>
            <a:r>
              <a:rPr lang="en-GB" altLang="en-US" sz="2400" dirty="0"/>
              <a:t>is the process of selecting individuals within the defined population from a list by taking every k</a:t>
            </a:r>
            <a:r>
              <a:rPr lang="en-GB" altLang="en-US" sz="2400" baseline="30000" dirty="0"/>
              <a:t>th</a:t>
            </a:r>
            <a:r>
              <a:rPr lang="en-GB" altLang="en-US" sz="2400" dirty="0"/>
              <a:t> name</a:t>
            </a:r>
            <a:endParaRPr lang="en-GB" altLang="en-US" sz="2400" b="1" dirty="0"/>
          </a:p>
          <a:p>
            <a:pPr marL="0" indent="0" algn="just">
              <a:buNone/>
            </a:pPr>
            <a:endParaRPr lang="en-GB" altLang="en-US" sz="2400" dirty="0"/>
          </a:p>
          <a:p>
            <a:pPr algn="just">
              <a:buFontTx/>
              <a:buChar char="-"/>
            </a:pPr>
            <a:endParaRPr lang="en-GB" altLang="en-US" sz="2400"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285292799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73</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1143000"/>
          </a:xfrm>
        </p:spPr>
        <p:txBody>
          <a:bodyPr>
            <a:normAutofit/>
          </a:bodyPr>
          <a:lstStyle/>
          <a:p>
            <a:pPr algn="ctr" fontAlgn="auto">
              <a:spcAft>
                <a:spcPts val="0"/>
              </a:spcAft>
              <a:defRPr/>
            </a:pPr>
            <a:r>
              <a:rPr lang="en-GB" b="1" dirty="0">
                <a:latin typeface="Calibri" pitchFamily="34" charset="0"/>
              </a:rPr>
              <a:t>Sampling Techniques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29208" y="1124744"/>
            <a:ext cx="8075240" cy="4381723"/>
          </a:xfrm>
        </p:spPr>
        <p:txBody>
          <a:bodyPr>
            <a:normAutofit fontScale="85000" lnSpcReduction="20000"/>
          </a:bodyPr>
          <a:lstStyle/>
          <a:p>
            <a:pPr algn="just">
              <a:buFont typeface="Wingdings" pitchFamily="2" charset="2"/>
              <a:buChar char="Ø"/>
            </a:pPr>
            <a:r>
              <a:rPr lang="en-GB" altLang="en-US" sz="2400" b="1" dirty="0"/>
              <a:t>Non-Probability/Non-Random Sampling: </a:t>
            </a:r>
          </a:p>
          <a:p>
            <a:pPr marL="0" indent="0" algn="just">
              <a:buNone/>
            </a:pPr>
            <a:endParaRPr lang="en-GB" altLang="en-US" sz="2400" b="1" dirty="0"/>
          </a:p>
          <a:p>
            <a:pPr algn="just">
              <a:buFontTx/>
              <a:buChar char="-"/>
            </a:pPr>
            <a:r>
              <a:rPr lang="en-GB" altLang="en-US" sz="2400" dirty="0"/>
              <a:t>Non-Probability sampling techniques are the techniques in which the researchers select the samples from the population without randomization</a:t>
            </a:r>
          </a:p>
          <a:p>
            <a:pPr algn="just">
              <a:buFontTx/>
              <a:buChar char="-"/>
            </a:pPr>
            <a:endParaRPr lang="en-GB" altLang="en-US" sz="2400" dirty="0"/>
          </a:p>
          <a:p>
            <a:pPr algn="just">
              <a:buFontTx/>
              <a:buChar char="-"/>
            </a:pPr>
            <a:r>
              <a:rPr lang="en-GB" altLang="en-US" sz="2400" dirty="0"/>
              <a:t>Does not have random sampling at any state of the sample selection </a:t>
            </a:r>
          </a:p>
          <a:p>
            <a:pPr algn="just">
              <a:buFontTx/>
              <a:buChar char="-"/>
            </a:pPr>
            <a:endParaRPr lang="en-GB" altLang="en-US" sz="2400" dirty="0"/>
          </a:p>
          <a:p>
            <a:pPr algn="just">
              <a:buFontTx/>
              <a:buChar char="-"/>
            </a:pPr>
            <a:r>
              <a:rPr lang="en-GB" altLang="en-US" sz="2400" dirty="0"/>
              <a:t>Does increase probability of the sampling bias </a:t>
            </a:r>
          </a:p>
          <a:p>
            <a:pPr algn="just">
              <a:buFontTx/>
              <a:buChar char="-"/>
            </a:pPr>
            <a:endParaRPr lang="en-GB" altLang="en-US" sz="2400" dirty="0"/>
          </a:p>
          <a:p>
            <a:pPr algn="just">
              <a:buFontTx/>
              <a:buChar char="-"/>
            </a:pPr>
            <a:r>
              <a:rPr lang="en-GB" altLang="en-US" sz="2400" dirty="0"/>
              <a:t>In this sampling there is no means of judging the probability of the element or group of elements, of population being included in the sample. </a:t>
            </a:r>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238616788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74</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700186"/>
          </a:xfrm>
        </p:spPr>
        <p:txBody>
          <a:bodyPr>
            <a:normAutofit fontScale="90000"/>
          </a:bodyPr>
          <a:lstStyle/>
          <a:p>
            <a:pPr algn="ctr" fontAlgn="auto">
              <a:spcAft>
                <a:spcPts val="0"/>
              </a:spcAft>
              <a:defRPr/>
            </a:pPr>
            <a:r>
              <a:rPr lang="en-GB" b="1" dirty="0">
                <a:latin typeface="Calibri" pitchFamily="34" charset="0"/>
              </a:rPr>
              <a:t>Sampling Techniques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34380" y="1027489"/>
            <a:ext cx="8075240" cy="4392487"/>
          </a:xfrm>
        </p:spPr>
        <p:txBody>
          <a:bodyPr>
            <a:noAutofit/>
          </a:bodyPr>
          <a:lstStyle/>
          <a:p>
            <a:pPr marL="457200" indent="-457200" algn="just">
              <a:buAutoNum type="arabicPeriod"/>
            </a:pPr>
            <a:r>
              <a:rPr lang="en-GB" altLang="en-US" sz="2000" b="1" dirty="0"/>
              <a:t>Convenience Sampling: </a:t>
            </a:r>
          </a:p>
          <a:p>
            <a:pPr algn="just">
              <a:buFontTx/>
              <a:buChar char="-"/>
            </a:pPr>
            <a:r>
              <a:rPr lang="en-GB" altLang="en-US" sz="1800" dirty="0"/>
              <a:t>Is the process of including whoever happens to be available the time. It is called “accidental” or “haphazard” sampling</a:t>
            </a:r>
          </a:p>
          <a:p>
            <a:pPr algn="just">
              <a:buFontTx/>
              <a:buChar char="-"/>
            </a:pPr>
            <a:r>
              <a:rPr lang="en-GB" altLang="en-US" sz="1800" dirty="0"/>
              <a:t>Whenever researcher selects sample for the study at their own convenience is called Convenience Sampling</a:t>
            </a:r>
          </a:p>
          <a:p>
            <a:pPr algn="just">
              <a:buFontTx/>
              <a:buChar char="-"/>
            </a:pPr>
            <a:r>
              <a:rPr lang="en-GB" altLang="en-US" sz="1800" dirty="0"/>
              <a:t>Under this technique, samples are easily available and economical but it makes systematic errors and may lead to false generalizations</a:t>
            </a:r>
          </a:p>
          <a:p>
            <a:pPr marL="0" indent="0" algn="just">
              <a:buNone/>
            </a:pPr>
            <a:r>
              <a:rPr lang="en-GB" altLang="en-US" sz="1800" b="1" dirty="0"/>
              <a:t>Example: </a:t>
            </a:r>
            <a:r>
              <a:rPr lang="en-GB" altLang="en-US" sz="1800" dirty="0"/>
              <a:t>standing at a mall or a grocery store and asking people to answer questions would be an example of a convenience sample </a:t>
            </a:r>
          </a:p>
          <a:p>
            <a:pPr marL="0" indent="0" algn="just">
              <a:buNone/>
            </a:pPr>
            <a:endParaRPr lang="en-GB" altLang="en-US" sz="1800" b="1" dirty="0"/>
          </a:p>
          <a:p>
            <a:pPr marL="0" indent="0" algn="just">
              <a:buNone/>
            </a:pPr>
            <a:r>
              <a:rPr lang="en-GB" altLang="en-US" sz="1800" b="1" dirty="0"/>
              <a:t>Advantages: </a:t>
            </a:r>
            <a:r>
              <a:rPr lang="en-GB" altLang="en-US" sz="1800" dirty="0"/>
              <a:t>Availability of the respondent and the quickness with which data can be collected</a:t>
            </a:r>
            <a:endParaRPr lang="en-GB" altLang="en-US" sz="1800" b="1" dirty="0"/>
          </a:p>
          <a:p>
            <a:pPr marL="0" indent="0" algn="just">
              <a:buNone/>
            </a:pPr>
            <a:endParaRPr lang="en-GB" altLang="en-US" sz="1800" b="1" dirty="0"/>
          </a:p>
          <a:p>
            <a:pPr marL="0" indent="0" algn="just">
              <a:buNone/>
            </a:pPr>
            <a:r>
              <a:rPr lang="en-GB" altLang="en-US" sz="1800" b="1" dirty="0"/>
              <a:t>Disadvantages: </a:t>
            </a:r>
            <a:r>
              <a:rPr lang="en-GB" altLang="en-US" sz="1800" dirty="0"/>
              <a:t>The risk that the sample might not represent the population as a whole, and it might be biased by volunteers </a:t>
            </a:r>
            <a:endParaRPr lang="en-GB" altLang="en-US" sz="1800" b="1"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232664217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75</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700186"/>
          </a:xfrm>
        </p:spPr>
        <p:txBody>
          <a:bodyPr>
            <a:normAutofit fontScale="90000"/>
          </a:bodyPr>
          <a:lstStyle/>
          <a:p>
            <a:pPr algn="ctr" fontAlgn="auto">
              <a:spcAft>
                <a:spcPts val="0"/>
              </a:spcAft>
              <a:defRPr/>
            </a:pPr>
            <a:r>
              <a:rPr lang="en-GB" b="1" dirty="0">
                <a:latin typeface="Calibri" pitchFamily="34" charset="0"/>
              </a:rPr>
              <a:t>Sampling Techniques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34380" y="1027489"/>
            <a:ext cx="8075240" cy="4392487"/>
          </a:xfrm>
        </p:spPr>
        <p:txBody>
          <a:bodyPr>
            <a:noAutofit/>
          </a:bodyPr>
          <a:lstStyle/>
          <a:p>
            <a:pPr marL="0" indent="0" algn="just">
              <a:buNone/>
            </a:pPr>
            <a:r>
              <a:rPr lang="en-GB" altLang="en-US" sz="2000" b="1" dirty="0"/>
              <a:t>2. Purposive Sampling: </a:t>
            </a:r>
          </a:p>
          <a:p>
            <a:pPr algn="just">
              <a:buFontTx/>
              <a:buChar char="-"/>
            </a:pPr>
            <a:r>
              <a:rPr lang="en-GB" altLang="en-US" sz="2000" dirty="0"/>
              <a:t>The process whereby the researcher selects a sample based on experience or knowledge of the group to be sampled. </a:t>
            </a:r>
          </a:p>
          <a:p>
            <a:pPr algn="just">
              <a:buFontTx/>
              <a:buChar char="-"/>
            </a:pPr>
            <a:r>
              <a:rPr lang="en-GB" altLang="en-US" sz="2000" dirty="0"/>
              <a:t>It is also called “judgement” sampling  </a:t>
            </a:r>
          </a:p>
          <a:p>
            <a:pPr algn="just">
              <a:buFontTx/>
              <a:buChar char="-"/>
            </a:pPr>
            <a:r>
              <a:rPr lang="en-GB" altLang="en-US" sz="2000" dirty="0"/>
              <a:t>In purposive sampling, the researcher never knows whether the cases, selected selected represents the population </a:t>
            </a:r>
          </a:p>
          <a:p>
            <a:pPr algn="just">
              <a:buFontTx/>
              <a:buChar char="-"/>
            </a:pPr>
            <a:r>
              <a:rPr lang="en-GB" altLang="en-US" sz="2000" dirty="0"/>
              <a:t>Purposive sampling is suitable to select cases when the researcher knew that they might be providing relevant and valuable information that he/she requires </a:t>
            </a:r>
          </a:p>
          <a:p>
            <a:pPr marL="0" indent="0" algn="just">
              <a:buNone/>
            </a:pPr>
            <a:endParaRPr lang="en-GB" altLang="en-US" sz="2000" dirty="0"/>
          </a:p>
          <a:p>
            <a:pPr marL="0" indent="0" algn="just">
              <a:buNone/>
            </a:pPr>
            <a:r>
              <a:rPr lang="en-GB" altLang="en-US" sz="2000" b="1" dirty="0"/>
              <a:t>Example: </a:t>
            </a:r>
            <a:r>
              <a:rPr lang="en-GB" altLang="en-US" sz="2000" dirty="0"/>
              <a:t>a researcher wants to study the understanding of implementing technologies in the business from business owners/managers </a:t>
            </a:r>
            <a:endParaRPr lang="en-GB" altLang="en-US" sz="2000" b="1"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170122451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76</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700186"/>
          </a:xfrm>
        </p:spPr>
        <p:txBody>
          <a:bodyPr>
            <a:normAutofit fontScale="90000"/>
          </a:bodyPr>
          <a:lstStyle/>
          <a:p>
            <a:pPr algn="ctr" fontAlgn="auto">
              <a:spcAft>
                <a:spcPts val="0"/>
              </a:spcAft>
              <a:defRPr/>
            </a:pPr>
            <a:r>
              <a:rPr lang="en-GB" b="1" dirty="0">
                <a:latin typeface="Calibri" pitchFamily="34" charset="0"/>
              </a:rPr>
              <a:t>Purposive Sampling</a:t>
            </a: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34380" y="1027489"/>
            <a:ext cx="8075240" cy="4392487"/>
          </a:xfrm>
        </p:spPr>
        <p:txBody>
          <a:bodyPr>
            <a:noAutofit/>
          </a:bodyPr>
          <a:lstStyle/>
          <a:p>
            <a:pPr marL="0" indent="0" algn="just">
              <a:buNone/>
            </a:pPr>
            <a:r>
              <a:rPr lang="en-GB" altLang="en-US" sz="2000" b="1" dirty="0"/>
              <a:t>Advantages: </a:t>
            </a:r>
          </a:p>
          <a:p>
            <a:pPr algn="just">
              <a:buFontTx/>
              <a:buChar char="-"/>
            </a:pPr>
            <a:r>
              <a:rPr lang="en-GB" altLang="en-US" sz="2000" dirty="0"/>
              <a:t>Economical </a:t>
            </a:r>
          </a:p>
          <a:p>
            <a:pPr algn="just">
              <a:buFontTx/>
              <a:buChar char="-"/>
            </a:pPr>
            <a:r>
              <a:rPr lang="en-GB" altLang="en-US" sz="2000" dirty="0"/>
              <a:t>More convenient </a:t>
            </a:r>
          </a:p>
          <a:p>
            <a:pPr algn="just">
              <a:buFontTx/>
              <a:buChar char="-"/>
            </a:pPr>
            <a:r>
              <a:rPr lang="en-GB" altLang="en-US" sz="2000" dirty="0"/>
              <a:t>Easily accessible </a:t>
            </a:r>
          </a:p>
          <a:p>
            <a:pPr algn="just">
              <a:buFontTx/>
              <a:buChar char="-"/>
            </a:pPr>
            <a:r>
              <a:rPr lang="en-GB" altLang="en-US" sz="2000" dirty="0"/>
              <a:t>Can select only those persons who can give relevant information to the research area</a:t>
            </a:r>
          </a:p>
          <a:p>
            <a:pPr marL="0" indent="0" algn="just">
              <a:buNone/>
            </a:pPr>
            <a:r>
              <a:rPr lang="en-GB" altLang="en-US" sz="2000" b="1" dirty="0"/>
              <a:t>Disadvantages: </a:t>
            </a:r>
          </a:p>
          <a:p>
            <a:pPr algn="just">
              <a:buFontTx/>
              <a:buChar char="-"/>
            </a:pPr>
            <a:r>
              <a:rPr lang="en-GB" altLang="en-US" sz="2000" dirty="0"/>
              <a:t>It does not ensure the actual representation of the selected sample of the population instead it concentrate only the ability of the sample to pour relevant information regarding the topic of the study </a:t>
            </a:r>
          </a:p>
          <a:p>
            <a:pPr algn="just">
              <a:buFontTx/>
              <a:buChar char="-"/>
            </a:pPr>
            <a:r>
              <a:rPr lang="en-GB" altLang="en-US" sz="2000" dirty="0"/>
              <a:t>Potential for inaccuracy in the researcher’s criteria and resulting sample selection </a:t>
            </a:r>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359388122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a:extLst>
              <a:ext uri="{FF2B5EF4-FFF2-40B4-BE49-F238E27FC236}">
                <a16:creationId xmlns:a16="http://schemas.microsoft.com/office/drawing/2014/main" id="{E8C783B2-5FCA-4EC9-9ABE-574BC03101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gn="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algn="r"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algn="r"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algn="r"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algn="r"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fld id="{50BA8CFD-685A-47DF-9C8C-E15F3C5C35CD}" type="slidenum">
              <a:rPr lang="en-GB" altLang="en-US"/>
              <a:pPr eaLnBrk="1" hangingPunct="1"/>
              <a:t>77</a:t>
            </a:fld>
            <a:endParaRPr lang="en-GB" altLang="en-US"/>
          </a:p>
        </p:txBody>
      </p:sp>
      <p:sp>
        <p:nvSpPr>
          <p:cNvPr id="6147" name="Title 1">
            <a:extLst>
              <a:ext uri="{FF2B5EF4-FFF2-40B4-BE49-F238E27FC236}">
                <a16:creationId xmlns:a16="http://schemas.microsoft.com/office/drawing/2014/main" id="{8F9EEB75-D3B3-49D9-B41F-C8DC62025452}"/>
              </a:ext>
            </a:extLst>
          </p:cNvPr>
          <p:cNvSpPr>
            <a:spLocks noGrp="1"/>
          </p:cNvSpPr>
          <p:nvPr>
            <p:ph type="title"/>
          </p:nvPr>
        </p:nvSpPr>
        <p:spPr>
          <a:xfrm>
            <a:off x="457200" y="136525"/>
            <a:ext cx="8229600" cy="700186"/>
          </a:xfrm>
        </p:spPr>
        <p:txBody>
          <a:bodyPr>
            <a:normAutofit fontScale="90000"/>
          </a:bodyPr>
          <a:lstStyle/>
          <a:p>
            <a:pPr algn="ctr" fontAlgn="auto">
              <a:spcAft>
                <a:spcPts val="0"/>
              </a:spcAft>
              <a:defRPr/>
            </a:pPr>
            <a:r>
              <a:rPr lang="en-GB" b="1" dirty="0">
                <a:latin typeface="Calibri" pitchFamily="34" charset="0"/>
              </a:rPr>
              <a:t>Sampling Techniques</a:t>
            </a:r>
            <a:endParaRPr lang="en-GB" b="1" dirty="0">
              <a:solidFill>
                <a:schemeClr val="tx2">
                  <a:satMod val="200000"/>
                </a:schemeClr>
              </a:solidFill>
              <a:latin typeface="Calibri" pitchFamily="34" charset="0"/>
            </a:endParaRPr>
          </a:p>
        </p:txBody>
      </p:sp>
      <p:sp>
        <p:nvSpPr>
          <p:cNvPr id="13316" name="Content Placeholder 2">
            <a:extLst>
              <a:ext uri="{FF2B5EF4-FFF2-40B4-BE49-F238E27FC236}">
                <a16:creationId xmlns:a16="http://schemas.microsoft.com/office/drawing/2014/main" id="{AC183CAE-DA2A-4813-AA17-4FBB537E913A}"/>
              </a:ext>
            </a:extLst>
          </p:cNvPr>
          <p:cNvSpPr>
            <a:spLocks noGrp="1"/>
          </p:cNvSpPr>
          <p:nvPr>
            <p:ph idx="4294967295"/>
          </p:nvPr>
        </p:nvSpPr>
        <p:spPr>
          <a:xfrm>
            <a:off x="534380" y="908720"/>
            <a:ext cx="8075240" cy="4392487"/>
          </a:xfrm>
        </p:spPr>
        <p:txBody>
          <a:bodyPr>
            <a:noAutofit/>
          </a:bodyPr>
          <a:lstStyle/>
          <a:p>
            <a:pPr marL="0" indent="0" algn="just">
              <a:buNone/>
            </a:pPr>
            <a:r>
              <a:rPr lang="en-GB" altLang="en-US" sz="2000" b="1" dirty="0"/>
              <a:t>3. Snowball Sampling: </a:t>
            </a:r>
          </a:p>
          <a:p>
            <a:pPr algn="just">
              <a:buFontTx/>
              <a:buChar char="-"/>
            </a:pPr>
            <a:r>
              <a:rPr lang="en-GB" altLang="en-US" sz="2000" dirty="0"/>
              <a:t>In this technique/method, the researcher starts collection of data from the person who know to the researcher</a:t>
            </a:r>
          </a:p>
          <a:p>
            <a:pPr marL="0" indent="0" algn="just">
              <a:buNone/>
            </a:pPr>
            <a:endParaRPr lang="en-GB" altLang="en-US" sz="2000" dirty="0"/>
          </a:p>
          <a:p>
            <a:pPr algn="just">
              <a:buFontTx/>
              <a:buChar char="-"/>
            </a:pPr>
            <a:r>
              <a:rPr lang="en-GB" altLang="en-US" sz="2000" dirty="0"/>
              <a:t>Snowball sampling is more useful when there are small possibilities to get the information regarding the population or the population is unknown </a:t>
            </a:r>
          </a:p>
          <a:p>
            <a:pPr algn="just">
              <a:buFontTx/>
              <a:buChar char="-"/>
            </a:pPr>
            <a:endParaRPr lang="en-GB" altLang="en-US" sz="2000" dirty="0"/>
          </a:p>
          <a:p>
            <a:pPr algn="just">
              <a:buFontTx/>
              <a:buChar char="-"/>
            </a:pPr>
            <a:r>
              <a:rPr lang="en-GB" altLang="en-US" sz="2000" dirty="0"/>
              <a:t>Under this technique, at the end of the data collection, the respondent will be asked to provide the contact information of another respondent who can give relevant information regarding this area of the study </a:t>
            </a:r>
          </a:p>
          <a:p>
            <a:pPr marL="0" indent="0" algn="just">
              <a:buNone/>
            </a:pPr>
            <a:r>
              <a:rPr lang="en-GB" altLang="en-US" sz="2000" b="1" dirty="0"/>
              <a:t>Example: </a:t>
            </a:r>
            <a:r>
              <a:rPr lang="en-GB" altLang="en-US" sz="2000" dirty="0"/>
              <a:t>People who have many friends are more likely to be recruited into the sample </a:t>
            </a:r>
            <a:endParaRPr lang="en-GB" altLang="en-US" sz="2000" b="1" dirty="0"/>
          </a:p>
        </p:txBody>
      </p:sp>
      <p:sp>
        <p:nvSpPr>
          <p:cNvPr id="5" name="TextBox 4">
            <a:extLst>
              <a:ext uri="{FF2B5EF4-FFF2-40B4-BE49-F238E27FC236}">
                <a16:creationId xmlns:a16="http://schemas.microsoft.com/office/drawing/2014/main" id="{1B27EF89-52AC-834E-BD0B-8377E5FD5F47}"/>
              </a:ext>
            </a:extLst>
          </p:cNvPr>
          <p:cNvSpPr txBox="1"/>
          <p:nvPr/>
        </p:nvSpPr>
        <p:spPr>
          <a:xfrm>
            <a:off x="5240680" y="5435932"/>
            <a:ext cx="3939832" cy="369332"/>
          </a:xfrm>
          <a:prstGeom prst="rect">
            <a:avLst/>
          </a:prstGeom>
          <a:noFill/>
        </p:spPr>
        <p:txBody>
          <a:bodyPr wrap="square" rtlCol="0">
            <a:spAutoFit/>
          </a:bodyPr>
          <a:lstStyle/>
          <a:p>
            <a:r>
              <a:rPr lang="en-US" dirty="0"/>
              <a:t>Source: McLeod (2018) &amp; Ali (2012)</a:t>
            </a:r>
          </a:p>
        </p:txBody>
      </p:sp>
    </p:spTree>
    <p:extLst>
      <p:ext uri="{BB962C8B-B14F-4D97-AF65-F5344CB8AC3E}">
        <p14:creationId xmlns:p14="http://schemas.microsoft.com/office/powerpoint/2010/main" val="405585164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8C9F7-62E1-4283-82C8-78F8A3D89487}"/>
              </a:ext>
            </a:extLst>
          </p:cNvPr>
          <p:cNvSpPr>
            <a:spLocks noGrp="1"/>
          </p:cNvSpPr>
          <p:nvPr>
            <p:ph type="title"/>
          </p:nvPr>
        </p:nvSpPr>
        <p:spPr>
          <a:xfrm>
            <a:off x="609600" y="274638"/>
            <a:ext cx="7924800" cy="706090"/>
          </a:xfrm>
        </p:spPr>
        <p:txBody>
          <a:bodyPr/>
          <a:lstStyle/>
          <a:p>
            <a:pPr algn="ctr"/>
            <a:r>
              <a:rPr lang="en-GB" sz="4000" b="1" cap="none" dirty="0"/>
              <a:t>Data analysis</a:t>
            </a:r>
          </a:p>
        </p:txBody>
      </p:sp>
      <p:sp>
        <p:nvSpPr>
          <p:cNvPr id="3" name="Content Placeholder 2">
            <a:extLst>
              <a:ext uri="{FF2B5EF4-FFF2-40B4-BE49-F238E27FC236}">
                <a16:creationId xmlns:a16="http://schemas.microsoft.com/office/drawing/2014/main" id="{C91E1466-DD28-D248-A34A-1A7CDC48D890}"/>
              </a:ext>
            </a:extLst>
          </p:cNvPr>
          <p:cNvSpPr>
            <a:spLocks noGrp="1"/>
          </p:cNvSpPr>
          <p:nvPr>
            <p:ph sz="quarter" idx="13"/>
          </p:nvPr>
        </p:nvSpPr>
        <p:spPr>
          <a:xfrm>
            <a:off x="609600" y="1052736"/>
            <a:ext cx="7924800" cy="4433664"/>
          </a:xfrm>
        </p:spPr>
        <p:txBody>
          <a:bodyPr>
            <a:normAutofit fontScale="85000" lnSpcReduction="20000"/>
          </a:bodyPr>
          <a:lstStyle/>
          <a:p>
            <a:pPr marL="0" indent="0" algn="just">
              <a:buNone/>
            </a:pPr>
            <a:r>
              <a:rPr lang="en-US" sz="2400" b="1" dirty="0"/>
              <a:t>Data Analysis: </a:t>
            </a:r>
          </a:p>
          <a:p>
            <a:pPr algn="just"/>
            <a:r>
              <a:rPr lang="en-US" sz="2600" dirty="0"/>
              <a:t>Data analysis is the process of developing answers to questions through the examination and interpretation of collected data</a:t>
            </a:r>
          </a:p>
          <a:p>
            <a:pPr marL="0" indent="0" algn="just">
              <a:buNone/>
            </a:pPr>
            <a:endParaRPr lang="en-US" sz="2600" dirty="0"/>
          </a:p>
          <a:p>
            <a:pPr algn="just"/>
            <a:r>
              <a:rPr lang="en-US" sz="2600" dirty="0"/>
              <a:t>Data analysis is essential for understanding results from surveys, administrative sources and pilot studies, for providing information on data gaps, for designing and redesigning surveys, for planning new statistical activities and for formulating quality objectives</a:t>
            </a:r>
          </a:p>
          <a:p>
            <a:pPr marL="0" indent="0" algn="just">
              <a:buNone/>
            </a:pPr>
            <a:endParaRPr lang="en-US" sz="2400" dirty="0"/>
          </a:p>
          <a:p>
            <a:pPr marL="0" indent="0" algn="just">
              <a:buNone/>
            </a:pPr>
            <a:r>
              <a:rPr lang="en-US" sz="2400" b="1" dirty="0"/>
              <a:t>Purpose of Data Analysis: </a:t>
            </a:r>
          </a:p>
          <a:p>
            <a:pPr marL="0" indent="0" algn="just">
              <a:buNone/>
            </a:pPr>
            <a:r>
              <a:rPr lang="en-US" sz="2600" dirty="0"/>
              <a:t>The purpose of data analysis is to answer the research question(s) and to help determine the trends and relationships among the variables</a:t>
            </a:r>
          </a:p>
          <a:p>
            <a:pPr marL="0" indent="0" algn="just">
              <a:buNone/>
            </a:pPr>
            <a:endParaRPr lang="en-US" sz="2400" dirty="0"/>
          </a:p>
          <a:p>
            <a:pPr algn="just"/>
            <a:endParaRPr lang="en-US" sz="2400" dirty="0"/>
          </a:p>
        </p:txBody>
      </p:sp>
    </p:spTree>
    <p:extLst>
      <p:ext uri="{BB962C8B-B14F-4D97-AF65-F5344CB8AC3E}">
        <p14:creationId xmlns:p14="http://schemas.microsoft.com/office/powerpoint/2010/main" val="65107291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A8346-58E5-4DCC-99DD-85CC8ABC4BA6}"/>
              </a:ext>
            </a:extLst>
          </p:cNvPr>
          <p:cNvSpPr>
            <a:spLocks noGrp="1"/>
          </p:cNvSpPr>
          <p:nvPr>
            <p:ph type="title"/>
          </p:nvPr>
        </p:nvSpPr>
        <p:spPr>
          <a:xfrm>
            <a:off x="609600" y="274638"/>
            <a:ext cx="7924800" cy="868362"/>
          </a:xfrm>
        </p:spPr>
        <p:txBody>
          <a:bodyPr/>
          <a:lstStyle/>
          <a:p>
            <a:r>
              <a:rPr lang="en-GB" sz="4000" b="1" cap="none" dirty="0"/>
              <a:t>Steps of Data Analysis</a:t>
            </a:r>
          </a:p>
        </p:txBody>
      </p:sp>
      <p:sp>
        <p:nvSpPr>
          <p:cNvPr id="4" name="Rectangle 3">
            <a:extLst>
              <a:ext uri="{FF2B5EF4-FFF2-40B4-BE49-F238E27FC236}">
                <a16:creationId xmlns:a16="http://schemas.microsoft.com/office/drawing/2014/main" id="{9623B1F0-A79D-EB43-ADC4-DB6FDF8A6447}"/>
              </a:ext>
            </a:extLst>
          </p:cNvPr>
          <p:cNvSpPr/>
          <p:nvPr/>
        </p:nvSpPr>
        <p:spPr>
          <a:xfrm>
            <a:off x="827584" y="1556792"/>
            <a:ext cx="7706816" cy="3416320"/>
          </a:xfrm>
          <a:prstGeom prst="rect">
            <a:avLst/>
          </a:prstGeom>
        </p:spPr>
        <p:txBody>
          <a:bodyPr wrap="square">
            <a:spAutoFit/>
          </a:bodyPr>
          <a:lstStyle/>
          <a:p>
            <a:pPr algn="just"/>
            <a:r>
              <a:rPr lang="en-US" sz="2400" b="1" dirty="0"/>
              <a:t>The basic steps in the data analysis (analytic) process consist of: </a:t>
            </a:r>
          </a:p>
          <a:p>
            <a:pPr algn="just"/>
            <a:endParaRPr lang="en-US" sz="2400" b="1" dirty="0"/>
          </a:p>
          <a:p>
            <a:pPr algn="just">
              <a:buFontTx/>
              <a:buChar char="-"/>
            </a:pPr>
            <a:r>
              <a:rPr lang="en-US" sz="2400" dirty="0"/>
              <a:t>Identifying issues </a:t>
            </a:r>
          </a:p>
          <a:p>
            <a:pPr algn="just">
              <a:buFontTx/>
              <a:buChar char="-"/>
            </a:pPr>
            <a:r>
              <a:rPr lang="en-US" sz="2400" dirty="0"/>
              <a:t>Determining the availability of suitable data </a:t>
            </a:r>
          </a:p>
          <a:p>
            <a:pPr algn="just">
              <a:buFontTx/>
              <a:buChar char="-"/>
            </a:pPr>
            <a:r>
              <a:rPr lang="en-US" sz="2400" dirty="0"/>
              <a:t>Deciding on which methods are appropriate for answering the questions of interest </a:t>
            </a:r>
          </a:p>
          <a:p>
            <a:pPr algn="just">
              <a:buFontTx/>
              <a:buChar char="-"/>
            </a:pPr>
            <a:r>
              <a:rPr lang="en-US" sz="2400" dirty="0"/>
              <a:t>Applying the methods and </a:t>
            </a:r>
          </a:p>
          <a:p>
            <a:pPr algn="just">
              <a:buFontTx/>
              <a:buChar char="-"/>
            </a:pPr>
            <a:r>
              <a:rPr lang="en-US" sz="2400" dirty="0"/>
              <a:t>Evaluating, summarizing and communicating the results</a:t>
            </a:r>
          </a:p>
        </p:txBody>
      </p:sp>
    </p:spTree>
    <p:extLst>
      <p:ext uri="{BB962C8B-B14F-4D97-AF65-F5344CB8AC3E}">
        <p14:creationId xmlns:p14="http://schemas.microsoft.com/office/powerpoint/2010/main" val="698230882"/>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BD087-FF43-4DD7-90A3-05755800A4E5}"/>
              </a:ext>
            </a:extLst>
          </p:cNvPr>
          <p:cNvSpPr>
            <a:spLocks noGrp="1"/>
          </p:cNvSpPr>
          <p:nvPr>
            <p:ph type="title"/>
          </p:nvPr>
        </p:nvSpPr>
        <p:spPr>
          <a:xfrm>
            <a:off x="609600" y="692696"/>
            <a:ext cx="7924800" cy="778098"/>
          </a:xfrm>
        </p:spPr>
        <p:txBody>
          <a:bodyPr/>
          <a:lstStyle/>
          <a:p>
            <a:pPr algn="ctr"/>
            <a:r>
              <a:rPr lang="en-GB" sz="4000" b="1" cap="none" dirty="0"/>
              <a:t>Types of Data </a:t>
            </a:r>
            <a:r>
              <a:rPr lang="en-GB" sz="4000" b="1" dirty="0"/>
              <a:t>A</a:t>
            </a:r>
            <a:r>
              <a:rPr lang="en-GB" sz="4000" b="1" cap="none" dirty="0"/>
              <a:t>nalysis</a:t>
            </a:r>
          </a:p>
        </p:txBody>
      </p:sp>
      <p:sp>
        <p:nvSpPr>
          <p:cNvPr id="5" name="Title 1">
            <a:extLst>
              <a:ext uri="{FF2B5EF4-FFF2-40B4-BE49-F238E27FC236}">
                <a16:creationId xmlns:a16="http://schemas.microsoft.com/office/drawing/2014/main" id="{5E47D6D5-8900-413A-BB7A-6937338F939E}"/>
              </a:ext>
            </a:extLst>
          </p:cNvPr>
          <p:cNvSpPr txBox="1">
            <a:spLocks/>
          </p:cNvSpPr>
          <p:nvPr/>
        </p:nvSpPr>
        <p:spPr>
          <a:xfrm>
            <a:off x="755576" y="2420888"/>
            <a:ext cx="7924800" cy="1296144"/>
          </a:xfrm>
          <a:prstGeom prst="rect">
            <a:avLst/>
          </a:prstGeom>
        </p:spPr>
        <p:txBody>
          <a:bodyPr vert="horz" lIns="91440" tIns="45720" rIns="91440" bIns="45720" rtlCol="0" anchor="b" anchorCtr="0">
            <a:noAutofit/>
          </a:bodyPr>
          <a:lstStyle>
            <a:lvl1pPr algn="l" defTabSz="914400" rtl="0" eaLnBrk="1" latinLnBrk="0" hangingPunct="1">
              <a:spcBef>
                <a:spcPct val="0"/>
              </a:spcBef>
              <a:buNone/>
              <a:defRPr sz="3000" kern="1200" cap="all" spc="5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914400" indent="-914400" algn="ctr" fontAlgn="auto">
              <a:spcAft>
                <a:spcPts val="0"/>
              </a:spcAft>
              <a:buAutoNum type="arabicPeriod"/>
            </a:pPr>
            <a:r>
              <a:rPr lang="en-GB" sz="4000" b="1" spc="30" dirty="0">
                <a:ea typeface="+mn-ea"/>
                <a:cs typeface="+mn-cs"/>
              </a:rPr>
              <a:t>Descriptive analysis</a:t>
            </a:r>
          </a:p>
          <a:p>
            <a:pPr marL="914400" indent="-914400" algn="ctr" fontAlgn="auto">
              <a:spcAft>
                <a:spcPts val="0"/>
              </a:spcAft>
              <a:buAutoNum type="arabicPeriod"/>
            </a:pPr>
            <a:endParaRPr lang="en-GB" sz="4000" spc="30" dirty="0">
              <a:ea typeface="+mn-ea"/>
              <a:cs typeface="+mn-cs"/>
            </a:endParaRPr>
          </a:p>
          <a:p>
            <a:pPr marL="914400" indent="-914400" algn="ctr" fontAlgn="auto">
              <a:spcAft>
                <a:spcPts val="0"/>
              </a:spcAft>
              <a:buAutoNum type="arabicPeriod"/>
            </a:pPr>
            <a:r>
              <a:rPr lang="en-GB" sz="4000" spc="30" dirty="0">
                <a:ea typeface="+mn-ea"/>
                <a:cs typeface="+mn-cs"/>
              </a:rPr>
              <a:t> </a:t>
            </a:r>
            <a:r>
              <a:rPr lang="en-GB" sz="4000" b="1" spc="30" dirty="0">
                <a:ea typeface="+mn-ea"/>
                <a:cs typeface="+mn-cs"/>
              </a:rPr>
              <a:t>Inferential analysis</a:t>
            </a:r>
          </a:p>
        </p:txBody>
      </p:sp>
    </p:spTree>
    <p:extLst>
      <p:ext uri="{BB962C8B-B14F-4D97-AF65-F5344CB8AC3E}">
        <p14:creationId xmlns:p14="http://schemas.microsoft.com/office/powerpoint/2010/main" val="39172120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19F57-D78E-4514-B23E-2D7CA885F5E3}"/>
              </a:ext>
            </a:extLst>
          </p:cNvPr>
          <p:cNvSpPr>
            <a:spLocks noGrp="1"/>
          </p:cNvSpPr>
          <p:nvPr>
            <p:ph type="title"/>
          </p:nvPr>
        </p:nvSpPr>
        <p:spPr>
          <a:xfrm>
            <a:off x="609600" y="210344"/>
            <a:ext cx="7924800" cy="908720"/>
          </a:xfrm>
        </p:spPr>
        <p:txBody>
          <a:bodyPr/>
          <a:lstStyle/>
          <a:p>
            <a:pPr algn="ctr"/>
            <a:r>
              <a:rPr lang="en-GB" sz="3200" b="1" cap="none" dirty="0"/>
              <a:t>Descriptive analysis</a:t>
            </a:r>
          </a:p>
        </p:txBody>
      </p:sp>
      <p:sp>
        <p:nvSpPr>
          <p:cNvPr id="3" name="Content Placeholder 2">
            <a:extLst>
              <a:ext uri="{FF2B5EF4-FFF2-40B4-BE49-F238E27FC236}">
                <a16:creationId xmlns:a16="http://schemas.microsoft.com/office/drawing/2014/main" id="{16B9D397-2D3F-4429-9C57-B56E2ACB90C1}"/>
              </a:ext>
            </a:extLst>
          </p:cNvPr>
          <p:cNvSpPr>
            <a:spLocks noGrp="1"/>
          </p:cNvSpPr>
          <p:nvPr>
            <p:ph sz="quarter" idx="13"/>
          </p:nvPr>
        </p:nvSpPr>
        <p:spPr>
          <a:xfrm>
            <a:off x="584572" y="1196752"/>
            <a:ext cx="7924800" cy="4536504"/>
          </a:xfrm>
        </p:spPr>
        <p:txBody>
          <a:bodyPr>
            <a:noAutofit/>
          </a:bodyPr>
          <a:lstStyle/>
          <a:p>
            <a:pPr algn="just"/>
            <a:r>
              <a:rPr lang="en-US" sz="3000" dirty="0"/>
              <a:t>The purpose of descriptive statistics is to summarize or display data so we can quickly obtain an overview</a:t>
            </a:r>
          </a:p>
          <a:p>
            <a:pPr algn="just"/>
            <a:endParaRPr lang="en-US" sz="3000" dirty="0"/>
          </a:p>
          <a:p>
            <a:pPr algn="just"/>
            <a:r>
              <a:rPr lang="en-GB" sz="3000" dirty="0"/>
              <a:t>Refers to the </a:t>
            </a:r>
            <a:r>
              <a:rPr lang="en-GB" sz="3000" i="1" dirty="0"/>
              <a:t>description</a:t>
            </a:r>
            <a:r>
              <a:rPr lang="en-GB" sz="3000" dirty="0"/>
              <a:t> of the data from a particular sample</a:t>
            </a:r>
          </a:p>
          <a:p>
            <a:pPr algn="just"/>
            <a:endParaRPr lang="en-GB" sz="3000" dirty="0"/>
          </a:p>
          <a:p>
            <a:pPr algn="just"/>
            <a:r>
              <a:rPr lang="en-GB" sz="3000" dirty="0"/>
              <a:t>Hence the </a:t>
            </a:r>
            <a:r>
              <a:rPr lang="en-GB" sz="3000" i="1" dirty="0"/>
              <a:t>conclusion</a:t>
            </a:r>
            <a:r>
              <a:rPr lang="en-GB" sz="3000" dirty="0"/>
              <a:t> must refer only to the sample</a:t>
            </a:r>
          </a:p>
        </p:txBody>
      </p:sp>
    </p:spTree>
    <p:extLst>
      <p:ext uri="{BB962C8B-B14F-4D97-AF65-F5344CB8AC3E}">
        <p14:creationId xmlns:p14="http://schemas.microsoft.com/office/powerpoint/2010/main" val="2346645885"/>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9CBFA-3545-4676-B74A-C5DAD85B197C}"/>
              </a:ext>
            </a:extLst>
          </p:cNvPr>
          <p:cNvSpPr>
            <a:spLocks noGrp="1"/>
          </p:cNvSpPr>
          <p:nvPr>
            <p:ph type="title"/>
          </p:nvPr>
        </p:nvSpPr>
        <p:spPr/>
        <p:txBody>
          <a:bodyPr/>
          <a:lstStyle/>
          <a:p>
            <a:pPr algn="ctr"/>
            <a:r>
              <a:rPr lang="en-GB" sz="3300" b="1" cap="none" dirty="0"/>
              <a:t>Classification of Descriptive </a:t>
            </a:r>
            <a:r>
              <a:rPr lang="en-GB" sz="3300" b="1" dirty="0"/>
              <a:t>A</a:t>
            </a:r>
            <a:r>
              <a:rPr lang="en-GB" sz="3300" b="1" cap="none" dirty="0"/>
              <a:t>nalysis</a:t>
            </a:r>
            <a:endParaRPr lang="en-GB" sz="3300" b="1" dirty="0"/>
          </a:p>
        </p:txBody>
      </p:sp>
      <p:sp>
        <p:nvSpPr>
          <p:cNvPr id="3" name="Content Placeholder 2">
            <a:extLst>
              <a:ext uri="{FF2B5EF4-FFF2-40B4-BE49-F238E27FC236}">
                <a16:creationId xmlns:a16="http://schemas.microsoft.com/office/drawing/2014/main" id="{CCC807A2-7783-4E80-9743-56DD78B20C04}"/>
              </a:ext>
            </a:extLst>
          </p:cNvPr>
          <p:cNvSpPr>
            <a:spLocks noGrp="1"/>
          </p:cNvSpPr>
          <p:nvPr>
            <p:ph sz="quarter" idx="13"/>
          </p:nvPr>
        </p:nvSpPr>
        <p:spPr>
          <a:xfrm>
            <a:off x="934616" y="1268760"/>
            <a:ext cx="7274768" cy="4114800"/>
          </a:xfrm>
        </p:spPr>
        <p:txBody>
          <a:bodyPr>
            <a:normAutofit/>
          </a:bodyPr>
          <a:lstStyle/>
          <a:p>
            <a:endParaRPr lang="en-GB" sz="3000" dirty="0"/>
          </a:p>
          <a:p>
            <a:endParaRPr lang="en-GB" sz="3000" dirty="0"/>
          </a:p>
          <a:p>
            <a:pPr marL="514350" indent="-514350">
              <a:buAutoNum type="alphaUcPeriod"/>
            </a:pPr>
            <a:r>
              <a:rPr lang="en-GB" sz="3000" dirty="0"/>
              <a:t>Frequency Distribution</a:t>
            </a:r>
          </a:p>
          <a:p>
            <a:pPr marL="514350" indent="-514350">
              <a:buAutoNum type="alphaUcPeriod"/>
            </a:pPr>
            <a:r>
              <a:rPr lang="en-GB" sz="3000" dirty="0"/>
              <a:t>Measure of Central Tendency</a:t>
            </a:r>
          </a:p>
          <a:p>
            <a:pPr marL="514350" indent="-514350">
              <a:buAutoNum type="alphaUcPeriod"/>
            </a:pPr>
            <a:r>
              <a:rPr lang="en-GB" sz="3000" dirty="0"/>
              <a:t>Measure of Variability</a:t>
            </a:r>
          </a:p>
          <a:p>
            <a:endParaRPr lang="en-GB" sz="3000" dirty="0"/>
          </a:p>
          <a:p>
            <a:endParaRPr lang="en-GB" sz="3000" dirty="0"/>
          </a:p>
          <a:p>
            <a:endParaRPr lang="en-GB" sz="3000" dirty="0"/>
          </a:p>
        </p:txBody>
      </p:sp>
    </p:spTree>
    <p:extLst>
      <p:ext uri="{BB962C8B-B14F-4D97-AF65-F5344CB8AC3E}">
        <p14:creationId xmlns:p14="http://schemas.microsoft.com/office/powerpoint/2010/main" val="239853790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06839-06B9-45D1-8E7A-7DB67972CF91}"/>
              </a:ext>
            </a:extLst>
          </p:cNvPr>
          <p:cNvSpPr>
            <a:spLocks noGrp="1"/>
          </p:cNvSpPr>
          <p:nvPr>
            <p:ph type="title"/>
          </p:nvPr>
        </p:nvSpPr>
        <p:spPr>
          <a:xfrm>
            <a:off x="609600" y="188640"/>
            <a:ext cx="7924800" cy="648072"/>
          </a:xfrm>
        </p:spPr>
        <p:txBody>
          <a:bodyPr/>
          <a:lstStyle/>
          <a:p>
            <a:pPr algn="ctr"/>
            <a:r>
              <a:rPr lang="en-GB" sz="3200" b="1" cap="none" dirty="0"/>
              <a:t>Classification of a Descriptive </a:t>
            </a:r>
            <a:r>
              <a:rPr lang="en-GB" sz="3200" b="1" dirty="0"/>
              <a:t>A</a:t>
            </a:r>
            <a:r>
              <a:rPr lang="en-GB" sz="3200" b="1" cap="none" dirty="0"/>
              <a:t>nalysis</a:t>
            </a:r>
          </a:p>
        </p:txBody>
      </p:sp>
      <p:sp>
        <p:nvSpPr>
          <p:cNvPr id="3" name="Content Placeholder 2">
            <a:extLst>
              <a:ext uri="{FF2B5EF4-FFF2-40B4-BE49-F238E27FC236}">
                <a16:creationId xmlns:a16="http://schemas.microsoft.com/office/drawing/2014/main" id="{C064C233-8F3E-4161-997E-765AAC0C35F7}"/>
              </a:ext>
            </a:extLst>
          </p:cNvPr>
          <p:cNvSpPr>
            <a:spLocks noGrp="1"/>
          </p:cNvSpPr>
          <p:nvPr>
            <p:ph sz="quarter" idx="13"/>
          </p:nvPr>
        </p:nvSpPr>
        <p:spPr>
          <a:xfrm>
            <a:off x="588516" y="1066912"/>
            <a:ext cx="7924800" cy="4724176"/>
          </a:xfrm>
        </p:spPr>
        <p:txBody>
          <a:bodyPr>
            <a:noAutofit/>
          </a:bodyPr>
          <a:lstStyle/>
          <a:p>
            <a:pPr marL="457200" indent="-457200" algn="just">
              <a:buFont typeface="+mj-lt"/>
              <a:buAutoNum type="alphaUcPeriod"/>
            </a:pPr>
            <a:r>
              <a:rPr lang="en-GB" sz="2700" b="1" dirty="0"/>
              <a:t>Frequency Distribution</a:t>
            </a:r>
          </a:p>
          <a:p>
            <a:pPr lvl="1" algn="just"/>
            <a:r>
              <a:rPr lang="en-GB" sz="2700" dirty="0">
                <a:solidFill>
                  <a:schemeClr val="tx1"/>
                </a:solidFill>
              </a:rPr>
              <a:t>A systematic arrangement of numeric values from the lowest to the highest or highest lowest</a:t>
            </a:r>
          </a:p>
          <a:p>
            <a:pPr lvl="1" algn="just"/>
            <a:r>
              <a:rPr lang="en-GB" sz="2700" dirty="0">
                <a:solidFill>
                  <a:schemeClr val="tx1"/>
                </a:solidFill>
              </a:rPr>
              <a:t>Formula: ∑f = N</a:t>
            </a:r>
          </a:p>
          <a:p>
            <a:pPr marL="857250" lvl="2" indent="0" algn="just">
              <a:buNone/>
            </a:pPr>
            <a:r>
              <a:rPr lang="en-GB" sz="2700" dirty="0"/>
              <a:t>Where:</a:t>
            </a:r>
          </a:p>
          <a:p>
            <a:pPr lvl="2" algn="just"/>
            <a:r>
              <a:rPr lang="en-GB" sz="2700" dirty="0"/>
              <a:t>∑ : sum of</a:t>
            </a:r>
          </a:p>
          <a:p>
            <a:pPr lvl="2" algn="just"/>
            <a:r>
              <a:rPr lang="en-GB" sz="2700" dirty="0"/>
              <a:t>F= frequency</a:t>
            </a:r>
          </a:p>
          <a:p>
            <a:pPr lvl="2" algn="just"/>
            <a:r>
              <a:rPr lang="en-GB" sz="2700" dirty="0"/>
              <a:t>N= sample size</a:t>
            </a:r>
          </a:p>
          <a:p>
            <a:pPr algn="just"/>
            <a:endParaRPr lang="en-GB" sz="2700" dirty="0"/>
          </a:p>
          <a:p>
            <a:pPr algn="just"/>
            <a:endParaRPr lang="en-GB" sz="2700" dirty="0"/>
          </a:p>
        </p:txBody>
      </p:sp>
    </p:spTree>
    <p:extLst>
      <p:ext uri="{BB962C8B-B14F-4D97-AF65-F5344CB8AC3E}">
        <p14:creationId xmlns:p14="http://schemas.microsoft.com/office/powerpoint/2010/main" val="680891039"/>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793874"/>
          </a:xfrm>
        </p:spPr>
        <p:txBody>
          <a:bodyPr/>
          <a:lstStyle/>
          <a:p>
            <a:r>
              <a:rPr lang="en-GB" b="1" dirty="0"/>
              <a:t>Frequency Distribution</a:t>
            </a:r>
          </a:p>
        </p:txBody>
      </p:sp>
      <p:sp>
        <p:nvSpPr>
          <p:cNvPr id="3" name="Content Placeholder 2"/>
          <p:cNvSpPr>
            <a:spLocks noGrp="1"/>
          </p:cNvSpPr>
          <p:nvPr>
            <p:ph sz="quarter" idx="13"/>
          </p:nvPr>
        </p:nvSpPr>
        <p:spPr>
          <a:xfrm>
            <a:off x="609600" y="1371600"/>
            <a:ext cx="7924800" cy="4114800"/>
          </a:xfrm>
        </p:spPr>
        <p:txBody>
          <a:bodyPr>
            <a:normAutofit/>
          </a:bodyPr>
          <a:lstStyle/>
          <a:p>
            <a:r>
              <a:rPr lang="en-US" altLang="en-US" sz="2400" dirty="0">
                <a:latin typeface="Calibri" panose="020F0502020204030204" pitchFamily="34" charset="0"/>
              </a:rPr>
              <a:t>The calls made in a month of 30 days</a:t>
            </a:r>
            <a:br>
              <a:rPr lang="en-US" altLang="en-US" sz="2000" dirty="0">
                <a:latin typeface="Calibri" panose="020F0502020204030204" pitchFamily="34" charset="0"/>
              </a:rPr>
            </a:br>
            <a:r>
              <a:rPr lang="en-US" altLang="en-US" sz="2000" dirty="0">
                <a:latin typeface="Calibri" panose="020F0502020204030204" pitchFamily="34" charset="0"/>
              </a:rPr>
              <a:t>            </a:t>
            </a:r>
          </a:p>
          <a:p>
            <a:pPr>
              <a:buFont typeface="Wingdings" panose="05000000000000000000" pitchFamily="2" charset="2"/>
              <a:buNone/>
            </a:pPr>
            <a:r>
              <a:rPr lang="en-US" altLang="en-US" sz="2000" dirty="0">
                <a:latin typeface="Calibri" panose="020F0502020204030204" pitchFamily="34" charset="0"/>
              </a:rPr>
              <a:t>				</a:t>
            </a:r>
            <a:r>
              <a:rPr lang="en-US" altLang="en-US" sz="2000" u="sng" dirty="0">
                <a:latin typeface="Calibri" panose="020F0502020204030204" pitchFamily="34" charset="0"/>
              </a:rPr>
              <a:t> </a:t>
            </a:r>
            <a:r>
              <a:rPr lang="en-US" altLang="en-US" sz="2400" u="sng" dirty="0">
                <a:latin typeface="Calibri" panose="020F0502020204030204" pitchFamily="34" charset="0"/>
              </a:rPr>
              <a:t>Calls made per day</a:t>
            </a:r>
          </a:p>
          <a:p>
            <a:endParaRPr lang="en-GB" sz="2000" dirty="0"/>
          </a:p>
        </p:txBody>
      </p:sp>
      <p:pic>
        <p:nvPicPr>
          <p:cNvPr id="4" name="Picture 3" descr="Screen shot 2011-10-09 at 12.39.02.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236109" y="2514600"/>
            <a:ext cx="6671781" cy="2668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3261610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sz="quarter" idx="13"/>
          </p:nvPr>
        </p:nvPicPr>
        <p:blipFill>
          <a:blip r:embed="rId2"/>
          <a:stretch>
            <a:fillRect/>
          </a:stretch>
        </p:blipFill>
        <p:spPr>
          <a:xfrm>
            <a:off x="5763446" y="1417638"/>
            <a:ext cx="3163753" cy="4099594"/>
          </a:xfrm>
          <a:prstGeom prst="rect">
            <a:avLst/>
          </a:prstGeom>
        </p:spPr>
      </p:pic>
      <p:sp>
        <p:nvSpPr>
          <p:cNvPr id="5" name="Rectangle 4"/>
          <p:cNvSpPr/>
          <p:nvPr/>
        </p:nvSpPr>
        <p:spPr>
          <a:xfrm>
            <a:off x="4945256" y="3828365"/>
            <a:ext cx="4001415" cy="369332"/>
          </a:xfrm>
          <a:prstGeom prst="rect">
            <a:avLst/>
          </a:prstGeom>
        </p:spPr>
        <p:txBody>
          <a:bodyPr wrap="none">
            <a:spAutoFit/>
          </a:bodyPr>
          <a:lstStyle/>
          <a:p>
            <a:pPr>
              <a:buFont typeface="Wingdings" panose="05000000000000000000" pitchFamily="2" charset="2"/>
              <a:buNone/>
            </a:pPr>
            <a:r>
              <a:rPr lang="en-GB" altLang="en-US" dirty="0">
                <a:solidFill>
                  <a:schemeClr val="bg1"/>
                </a:solidFill>
                <a:latin typeface="Calibri" panose="020F0502020204030204" pitchFamily="34" charset="0"/>
              </a:rPr>
              <a:t>Calls per day		No. of days</a:t>
            </a:r>
          </a:p>
        </p:txBody>
      </p:sp>
      <p:sp>
        <p:nvSpPr>
          <p:cNvPr id="7" name="Rectangle 6"/>
          <p:cNvSpPr/>
          <p:nvPr/>
        </p:nvSpPr>
        <p:spPr>
          <a:xfrm>
            <a:off x="395536" y="1197620"/>
            <a:ext cx="5526360" cy="4462760"/>
          </a:xfrm>
          <a:prstGeom prst="rect">
            <a:avLst/>
          </a:prstGeom>
        </p:spPr>
        <p:txBody>
          <a:bodyPr wrap="square">
            <a:spAutoFit/>
          </a:bodyPr>
          <a:lstStyle/>
          <a:p>
            <a:pPr algn="l"/>
            <a:r>
              <a:rPr lang="en-US" altLang="en-US" sz="2000" b="1" dirty="0">
                <a:latin typeface="Calibri" panose="020F0502020204030204" pitchFamily="34" charset="0"/>
              </a:rPr>
              <a:t>Frequency Distribution Rules:</a:t>
            </a:r>
          </a:p>
          <a:p>
            <a:pPr lvl="1" algn="l"/>
            <a:r>
              <a:rPr lang="en-US" altLang="en-US" sz="2400" dirty="0"/>
              <a:t>Classes of equal size</a:t>
            </a:r>
          </a:p>
          <a:p>
            <a:pPr lvl="1" algn="l"/>
            <a:r>
              <a:rPr lang="en-US" altLang="en-US" sz="2400" dirty="0"/>
              <a:t>Classes should not overlap</a:t>
            </a:r>
          </a:p>
          <a:p>
            <a:pPr lvl="2" algn="l"/>
            <a:r>
              <a:rPr lang="en-US" altLang="en-US" sz="2400" dirty="0"/>
              <a:t>Not 3-5 and 5-7</a:t>
            </a:r>
          </a:p>
          <a:p>
            <a:pPr lvl="2" algn="l"/>
            <a:r>
              <a:rPr lang="en-US" altLang="en-US" sz="2400" dirty="0"/>
              <a:t>3-5 and 6-8 instead</a:t>
            </a:r>
          </a:p>
          <a:p>
            <a:pPr lvl="1" algn="l"/>
            <a:r>
              <a:rPr lang="en-US" altLang="en-US" sz="2400" dirty="0"/>
              <a:t>Try to have no fewer than 5 classes and no more than 15 classes</a:t>
            </a:r>
          </a:p>
          <a:p>
            <a:pPr lvl="2" algn="l"/>
            <a:r>
              <a:rPr lang="en-US" altLang="en-US" sz="2400" dirty="0"/>
              <a:t>Too few or too many can hide true characteristics</a:t>
            </a:r>
          </a:p>
          <a:p>
            <a:pPr lvl="1" algn="l"/>
            <a:r>
              <a:rPr lang="en-US" altLang="en-US" sz="2400" dirty="0"/>
              <a:t>Avoid open ended classes i.e. 15+</a:t>
            </a:r>
          </a:p>
          <a:p>
            <a:pPr lvl="1" algn="l"/>
            <a:r>
              <a:rPr lang="en-US" altLang="en-US" sz="2400" dirty="0"/>
              <a:t>Include all the values of data tables in a class</a:t>
            </a:r>
          </a:p>
        </p:txBody>
      </p:sp>
      <p:sp>
        <p:nvSpPr>
          <p:cNvPr id="6" name="Title 1">
            <a:extLst>
              <a:ext uri="{FF2B5EF4-FFF2-40B4-BE49-F238E27FC236}">
                <a16:creationId xmlns:a16="http://schemas.microsoft.com/office/drawing/2014/main" id="{CF4F8CDE-0ECB-A04F-BD79-DC7CC2714037}"/>
              </a:ext>
            </a:extLst>
          </p:cNvPr>
          <p:cNvSpPr>
            <a:spLocks noGrp="1"/>
          </p:cNvSpPr>
          <p:nvPr>
            <p:ph type="title"/>
          </p:nvPr>
        </p:nvSpPr>
        <p:spPr>
          <a:xfrm>
            <a:off x="609600" y="274638"/>
            <a:ext cx="7924800" cy="779834"/>
          </a:xfrm>
        </p:spPr>
        <p:txBody>
          <a:bodyPr/>
          <a:lstStyle/>
          <a:p>
            <a:r>
              <a:rPr lang="en-GB" b="1" dirty="0"/>
              <a:t>Frequency Distribution</a:t>
            </a:r>
          </a:p>
        </p:txBody>
      </p:sp>
    </p:spTree>
    <p:extLst>
      <p:ext uri="{BB962C8B-B14F-4D97-AF65-F5344CB8AC3E}">
        <p14:creationId xmlns:p14="http://schemas.microsoft.com/office/powerpoint/2010/main" val="2197103898"/>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96E6C9-01E8-4C79-BC89-99C45E5B1C03}"/>
              </a:ext>
            </a:extLst>
          </p:cNvPr>
          <p:cNvSpPr>
            <a:spLocks noGrp="1"/>
          </p:cNvSpPr>
          <p:nvPr>
            <p:ph type="title"/>
          </p:nvPr>
        </p:nvSpPr>
        <p:spPr>
          <a:xfrm>
            <a:off x="609600" y="85428"/>
            <a:ext cx="7924800" cy="864096"/>
          </a:xfrm>
        </p:spPr>
        <p:txBody>
          <a:bodyPr/>
          <a:lstStyle/>
          <a:p>
            <a:pPr algn="ctr"/>
            <a:r>
              <a:rPr lang="en-GB" sz="3200" b="1" cap="none" dirty="0"/>
              <a:t>Classification of a Descriptive </a:t>
            </a:r>
            <a:r>
              <a:rPr lang="en-GB" sz="3200" b="1" dirty="0"/>
              <a:t>A</a:t>
            </a:r>
            <a:r>
              <a:rPr lang="en-GB" sz="3200" b="1" cap="none" dirty="0"/>
              <a:t>nalysis</a:t>
            </a:r>
          </a:p>
        </p:txBody>
      </p:sp>
      <p:sp>
        <p:nvSpPr>
          <p:cNvPr id="3" name="Content Placeholder 2">
            <a:extLst>
              <a:ext uri="{FF2B5EF4-FFF2-40B4-BE49-F238E27FC236}">
                <a16:creationId xmlns:a16="http://schemas.microsoft.com/office/drawing/2014/main" id="{708CC9D4-3B67-4758-9D5E-9B6521750444}"/>
              </a:ext>
            </a:extLst>
          </p:cNvPr>
          <p:cNvSpPr>
            <a:spLocks noGrp="1"/>
          </p:cNvSpPr>
          <p:nvPr>
            <p:ph sz="quarter" idx="13"/>
          </p:nvPr>
        </p:nvSpPr>
        <p:spPr>
          <a:xfrm>
            <a:off x="476300" y="980729"/>
            <a:ext cx="8058100" cy="4680520"/>
          </a:xfrm>
        </p:spPr>
        <p:txBody>
          <a:bodyPr>
            <a:noAutofit/>
          </a:bodyPr>
          <a:lstStyle/>
          <a:p>
            <a:pPr marL="457200" indent="-457200" algn="just">
              <a:buFont typeface="+mj-lt"/>
              <a:buAutoNum type="alphaUcPeriod" startAt="2"/>
            </a:pPr>
            <a:r>
              <a:rPr lang="en-GB" sz="2400" b="1" dirty="0"/>
              <a:t>Measure of Central Tendency</a:t>
            </a:r>
          </a:p>
          <a:p>
            <a:pPr lvl="1" algn="just"/>
            <a:r>
              <a:rPr lang="en-GB" sz="2400" dirty="0">
                <a:solidFill>
                  <a:schemeClr val="tx1"/>
                </a:solidFill>
              </a:rPr>
              <a:t>A statistical index that describes the average of the set values</a:t>
            </a:r>
          </a:p>
          <a:p>
            <a:pPr lvl="1" algn="just"/>
            <a:endParaRPr lang="en-GB" sz="2400" dirty="0">
              <a:solidFill>
                <a:schemeClr val="tx1"/>
              </a:solidFill>
            </a:endParaRPr>
          </a:p>
          <a:p>
            <a:pPr marL="57150" indent="0" algn="just">
              <a:buNone/>
            </a:pPr>
            <a:r>
              <a:rPr lang="en-GB" sz="2400" dirty="0"/>
              <a:t>Kinds of Averages</a:t>
            </a:r>
          </a:p>
          <a:p>
            <a:pPr marL="800100" lvl="1" indent="-342900" algn="just">
              <a:buFont typeface="+mj-lt"/>
              <a:buAutoNum type="arabicPeriod"/>
            </a:pPr>
            <a:r>
              <a:rPr lang="en-GB" sz="2400" b="1" dirty="0">
                <a:solidFill>
                  <a:schemeClr val="tx1"/>
                </a:solidFill>
              </a:rPr>
              <a:t>Mode</a:t>
            </a:r>
            <a:r>
              <a:rPr lang="en-GB" sz="2400" dirty="0">
                <a:solidFill>
                  <a:schemeClr val="tx1"/>
                </a:solidFill>
              </a:rPr>
              <a:t> – a numeric value in a distribution that occurs most frequently</a:t>
            </a:r>
          </a:p>
          <a:p>
            <a:pPr marL="800100" lvl="1" indent="-342900" algn="just">
              <a:buFont typeface="+mj-lt"/>
              <a:buAutoNum type="arabicPeriod"/>
            </a:pPr>
            <a:r>
              <a:rPr lang="en-GB" sz="2400" b="1" dirty="0">
                <a:solidFill>
                  <a:schemeClr val="tx1"/>
                </a:solidFill>
              </a:rPr>
              <a:t>Median</a:t>
            </a:r>
            <a:r>
              <a:rPr lang="en-GB" sz="2400" dirty="0">
                <a:solidFill>
                  <a:schemeClr val="tx1"/>
                </a:solidFill>
              </a:rPr>
              <a:t> – an index of average position in a distribution of numbers</a:t>
            </a:r>
          </a:p>
          <a:p>
            <a:pPr marL="800100" lvl="1" indent="-342900" algn="just">
              <a:buFont typeface="+mj-lt"/>
              <a:buAutoNum type="arabicPeriod"/>
            </a:pPr>
            <a:r>
              <a:rPr lang="en-GB" sz="2400" b="1" dirty="0">
                <a:solidFill>
                  <a:schemeClr val="tx1"/>
                </a:solidFill>
              </a:rPr>
              <a:t>Mean</a:t>
            </a:r>
            <a:r>
              <a:rPr lang="en-GB" sz="2400" dirty="0">
                <a:solidFill>
                  <a:schemeClr val="tx1"/>
                </a:solidFill>
              </a:rPr>
              <a:t> -  the point the score scale that is equal to the sum of the scores divided by the total number of scores</a:t>
            </a:r>
          </a:p>
          <a:p>
            <a:pPr algn="just"/>
            <a:endParaRPr lang="en-GB" sz="2400" dirty="0"/>
          </a:p>
          <a:p>
            <a:pPr algn="just"/>
            <a:endParaRPr lang="en-GB" sz="2400" dirty="0"/>
          </a:p>
          <a:p>
            <a:pPr algn="just"/>
            <a:endParaRPr lang="en-GB" sz="2400" dirty="0"/>
          </a:p>
        </p:txBody>
      </p:sp>
    </p:spTree>
    <p:extLst>
      <p:ext uri="{BB962C8B-B14F-4D97-AF65-F5344CB8AC3E}">
        <p14:creationId xmlns:p14="http://schemas.microsoft.com/office/powerpoint/2010/main" val="417156607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69571-A03F-4D03-A015-E858928B9BA3}"/>
              </a:ext>
            </a:extLst>
          </p:cNvPr>
          <p:cNvSpPr>
            <a:spLocks noGrp="1"/>
          </p:cNvSpPr>
          <p:nvPr>
            <p:ph type="title"/>
          </p:nvPr>
        </p:nvSpPr>
        <p:spPr>
          <a:xfrm>
            <a:off x="609600" y="274638"/>
            <a:ext cx="7924800" cy="634082"/>
          </a:xfrm>
        </p:spPr>
        <p:txBody>
          <a:bodyPr/>
          <a:lstStyle/>
          <a:p>
            <a:r>
              <a:rPr lang="en-GB" sz="3200" b="1" cap="none" dirty="0"/>
              <a:t>An exercise – </a:t>
            </a:r>
            <a:r>
              <a:rPr lang="en-GB" sz="3200" b="1" dirty="0"/>
              <a:t>T</a:t>
            </a:r>
            <a:r>
              <a:rPr lang="en-GB" sz="3200" b="1" cap="none" dirty="0"/>
              <a:t>he Median</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C276DE93-A86C-40EE-AFA9-E463C848035A}"/>
                  </a:ext>
                </a:extLst>
              </p:cNvPr>
              <p:cNvSpPr>
                <a:spLocks noGrp="1"/>
              </p:cNvSpPr>
              <p:nvPr>
                <p:ph sz="quarter" idx="13"/>
              </p:nvPr>
            </p:nvSpPr>
            <p:spPr>
              <a:xfrm>
                <a:off x="609600" y="890464"/>
                <a:ext cx="8066856" cy="4914800"/>
              </a:xfrm>
            </p:spPr>
            <p:txBody>
              <a:bodyPr>
                <a:normAutofit lnSpcReduction="10000"/>
              </a:bodyPr>
              <a:lstStyle/>
              <a:p>
                <a:pPr marL="214313" indent="-214313">
                  <a:lnSpc>
                    <a:spcPct val="150000"/>
                  </a:lnSpc>
                  <a:spcBef>
                    <a:spcPts val="500"/>
                  </a:spcBef>
                  <a:buFont typeface="Calibri" pitchFamily="34" charset="0"/>
                  <a:buChar char="•"/>
                </a:pPr>
                <a:r>
                  <a:rPr lang="en-US" sz="2400" dirty="0">
                    <a:solidFill>
                      <a:schemeClr val="tx1"/>
                    </a:solidFill>
                  </a:rPr>
                  <a:t>10 students were asked how many hours they spent online in a week</a:t>
                </a:r>
              </a:p>
              <a:p>
                <a:pPr marL="214313" indent="-214313">
                  <a:lnSpc>
                    <a:spcPct val="150000"/>
                  </a:lnSpc>
                  <a:spcBef>
                    <a:spcPts val="500"/>
                  </a:spcBef>
                  <a:buFont typeface="Calibri" pitchFamily="34" charset="0"/>
                  <a:buChar char="•"/>
                </a:pPr>
                <a:r>
                  <a:rPr lang="en-US" sz="2400" dirty="0">
                    <a:solidFill>
                      <a:schemeClr val="tx1"/>
                    </a:solidFill>
                  </a:rPr>
                  <a:t> The answers were: 3 7 4 9 5 4 6 17 4 7 </a:t>
                </a:r>
              </a:p>
              <a:p>
                <a:pPr marL="214313" indent="-214313">
                  <a:lnSpc>
                    <a:spcPct val="150000"/>
                  </a:lnSpc>
                  <a:spcBef>
                    <a:spcPts val="500"/>
                  </a:spcBef>
                  <a:buFont typeface="Calibri" pitchFamily="34" charset="0"/>
                  <a:buChar char="•"/>
                </a:pPr>
                <a:r>
                  <a:rPr lang="en-US" sz="2400" dirty="0">
                    <a:solidFill>
                      <a:schemeClr val="tx1"/>
                    </a:solidFill>
                  </a:rPr>
                  <a:t>Rearrange these into ascending order:</a:t>
                </a:r>
              </a:p>
              <a:p>
                <a:pPr marL="214313" indent="-214313">
                  <a:lnSpc>
                    <a:spcPct val="150000"/>
                  </a:lnSpc>
                  <a:spcBef>
                    <a:spcPts val="500"/>
                  </a:spcBef>
                </a:pPr>
                <a:r>
                  <a:rPr lang="en-US" sz="2400" b="1" dirty="0">
                    <a:solidFill>
                      <a:schemeClr val="tx1"/>
                    </a:solidFill>
                  </a:rPr>
                  <a:t>3 4 4 4 5 6 7 7 9 17 </a:t>
                </a:r>
              </a:p>
              <a:p>
                <a:pPr marL="214313" indent="-214313">
                  <a:lnSpc>
                    <a:spcPct val="150000"/>
                  </a:lnSpc>
                  <a:spcBef>
                    <a:spcPts val="500"/>
                  </a:spcBef>
                </a:pPr>
                <a:r>
                  <a:rPr lang="en-US" sz="2400" dirty="0">
                    <a:solidFill>
                      <a:schemeClr val="tx1"/>
                    </a:solidFill>
                  </a:rPr>
                  <a:t>What is the median?    </a:t>
                </a:r>
              </a:p>
              <a:p>
                <a:pPr marL="214313" indent="-214313">
                  <a:lnSpc>
                    <a:spcPct val="150000"/>
                  </a:lnSpc>
                  <a:spcBef>
                    <a:spcPts val="500"/>
                  </a:spcBef>
                </a:pPr>
                <a:r>
                  <a:rPr lang="en-US" sz="2400" dirty="0">
                    <a:solidFill>
                      <a:schemeClr val="tx1"/>
                    </a:solidFill>
                  </a:rPr>
                  <a:t>Pick the </a:t>
                </a:r>
                <a14:m>
                  <m:oMath xmlns:m="http://schemas.openxmlformats.org/officeDocument/2006/math">
                    <m:d>
                      <m:dPr>
                        <m:ctrlPr>
                          <a:rPr lang="en-US" sz="2400" i="1" smtClean="0">
                            <a:solidFill>
                              <a:schemeClr val="tx1"/>
                            </a:solidFill>
                            <a:latin typeface="Cambria Math" panose="02040503050406030204" pitchFamily="18" charset="0"/>
                          </a:rPr>
                        </m:ctrlPr>
                      </m:dPr>
                      <m:e>
                        <m:f>
                          <m:fPr>
                            <m:ctrlPr>
                              <a:rPr lang="en-US" sz="2400" i="1">
                                <a:solidFill>
                                  <a:schemeClr val="tx1"/>
                                </a:solidFill>
                                <a:latin typeface="Cambria Math" panose="02040503050406030204" pitchFamily="18" charset="0"/>
                              </a:rPr>
                            </m:ctrlPr>
                          </m:fPr>
                          <m:num>
                            <m:r>
                              <a:rPr lang="en-GB" sz="2400" i="1">
                                <a:solidFill>
                                  <a:schemeClr val="tx1"/>
                                </a:solidFill>
                                <a:latin typeface="Cambria Math" panose="02040503050406030204" pitchFamily="18" charset="0"/>
                              </a:rPr>
                              <m:t>𝑁</m:t>
                            </m:r>
                            <m:r>
                              <a:rPr lang="en-GB" sz="2400" i="1">
                                <a:solidFill>
                                  <a:schemeClr val="tx1"/>
                                </a:solidFill>
                                <a:latin typeface="Cambria Math" panose="02040503050406030204" pitchFamily="18" charset="0"/>
                              </a:rPr>
                              <m:t>+1</m:t>
                            </m:r>
                          </m:num>
                          <m:den>
                            <m:r>
                              <a:rPr lang="en-GB" sz="2400" i="1">
                                <a:solidFill>
                                  <a:schemeClr val="tx1"/>
                                </a:solidFill>
                                <a:latin typeface="Cambria Math" panose="02040503050406030204" pitchFamily="18" charset="0"/>
                              </a:rPr>
                              <m:t>2</m:t>
                            </m:r>
                          </m:den>
                        </m:f>
                      </m:e>
                    </m:d>
                    <m:r>
                      <m:rPr>
                        <m:sty m:val="p"/>
                      </m:rPr>
                      <a:rPr lang="en-GB" sz="2400" b="0" i="0" baseline="30000" smtClean="0">
                        <a:solidFill>
                          <a:schemeClr val="tx1"/>
                        </a:solidFill>
                        <a:latin typeface="Cambria Math" panose="02040503050406030204" pitchFamily="18" charset="0"/>
                      </a:rPr>
                      <m:t>th</m:t>
                    </m:r>
                  </m:oMath>
                </a14:m>
                <a:r>
                  <a:rPr lang="en-GB" sz="2400" b="0" dirty="0">
                    <a:solidFill>
                      <a:schemeClr val="tx1"/>
                    </a:solidFill>
                  </a:rPr>
                  <a:t> item, where N is the total number of items in the lis</a:t>
                </a:r>
                <a:r>
                  <a:rPr lang="en-GB" sz="2400" dirty="0">
                    <a:solidFill>
                      <a:schemeClr val="tx1"/>
                    </a:solidFill>
                  </a:rPr>
                  <a:t>t.  There are 10 elements in the given list.</a:t>
                </a:r>
                <a:endParaRPr lang="en-GB" sz="2400" b="0" dirty="0">
                  <a:solidFill>
                    <a:schemeClr val="tx1"/>
                  </a:solidFill>
                </a:endParaRPr>
              </a:p>
              <a:p>
                <a:pPr marL="214313" indent="-214313">
                  <a:lnSpc>
                    <a:spcPct val="150000"/>
                  </a:lnSpc>
                  <a:spcBef>
                    <a:spcPts val="500"/>
                  </a:spcBef>
                </a:pPr>
                <a:endParaRPr lang="en-GB" sz="2400" dirty="0">
                  <a:solidFill>
                    <a:schemeClr val="tx1"/>
                  </a:solidFill>
                </a:endParaRPr>
              </a:p>
            </p:txBody>
          </p:sp>
        </mc:Choice>
        <mc:Fallback xmlns="">
          <p:sp>
            <p:nvSpPr>
              <p:cNvPr id="3" name="Content Placeholder 2">
                <a:extLst>
                  <a:ext uri="{FF2B5EF4-FFF2-40B4-BE49-F238E27FC236}">
                    <a16:creationId xmlns:a16="http://schemas.microsoft.com/office/drawing/2014/main" id="{C276DE93-A86C-40EE-AFA9-E463C848035A}"/>
                  </a:ext>
                </a:extLst>
              </p:cNvPr>
              <p:cNvSpPr>
                <a:spLocks noGrp="1" noRot="1" noChangeAspect="1" noMove="1" noResize="1" noEditPoints="1" noAdjustHandles="1" noChangeArrowheads="1" noChangeShapeType="1" noTextEdit="1"/>
              </p:cNvSpPr>
              <p:nvPr>
                <p:ph sz="quarter" idx="13"/>
              </p:nvPr>
            </p:nvSpPr>
            <p:spPr>
              <a:xfrm>
                <a:off x="609600" y="890464"/>
                <a:ext cx="8066856" cy="4914800"/>
              </a:xfrm>
              <a:blipFill>
                <a:blip r:embed="rId3"/>
                <a:stretch>
                  <a:fillRect l="-1260" r="-1890"/>
                </a:stretch>
              </a:blipFill>
            </p:spPr>
            <p:txBody>
              <a:bodyPr/>
              <a:lstStyle/>
              <a:p>
                <a:r>
                  <a:rPr lang="en-US">
                    <a:noFill/>
                  </a:rPr>
                  <a:t> </a:t>
                </a:r>
              </a:p>
            </p:txBody>
          </p:sp>
        </mc:Fallback>
      </mc:AlternateContent>
    </p:spTree>
    <p:extLst>
      <p:ext uri="{BB962C8B-B14F-4D97-AF65-F5344CB8AC3E}">
        <p14:creationId xmlns:p14="http://schemas.microsoft.com/office/powerpoint/2010/main" val="2182539492"/>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092176-43C6-4911-93A8-E76E4CD8E3AA}"/>
              </a:ext>
            </a:extLst>
          </p:cNvPr>
          <p:cNvSpPr>
            <a:spLocks noGrp="1"/>
          </p:cNvSpPr>
          <p:nvPr>
            <p:ph sz="quarter" idx="13"/>
          </p:nvPr>
        </p:nvSpPr>
        <p:spPr>
          <a:xfrm>
            <a:off x="609600" y="1142746"/>
            <a:ext cx="7924800" cy="4572508"/>
          </a:xfrm>
        </p:spPr>
        <p:txBody>
          <a:bodyPr>
            <a:noAutofit/>
          </a:bodyPr>
          <a:lstStyle/>
          <a:p>
            <a:pPr marL="300038" indent="-300038" algn="just">
              <a:lnSpc>
                <a:spcPct val="150000"/>
              </a:lnSpc>
              <a:spcBef>
                <a:spcPts val="600"/>
              </a:spcBef>
              <a:buFont typeface="Calibri" pitchFamily="34" charset="0"/>
              <a:buChar char="•"/>
            </a:pPr>
            <a:r>
              <a:rPr lang="en-US" sz="2400" dirty="0"/>
              <a:t>Because we have an even number of data, 11/2 which is 5.5. So, the median is the average of the 5</a:t>
            </a:r>
            <a:r>
              <a:rPr lang="en-US" sz="2400" baseline="30000" dirty="0"/>
              <a:t>th</a:t>
            </a:r>
            <a:r>
              <a:rPr lang="en-US" sz="2400" dirty="0"/>
              <a:t> and 6</a:t>
            </a:r>
            <a:r>
              <a:rPr lang="en-US" sz="2400" baseline="30000" dirty="0"/>
              <a:t>th</a:t>
            </a:r>
            <a:r>
              <a:rPr lang="en-US" sz="2400" dirty="0"/>
              <a:t> element from the list(the values 5 and 6) which is 5.5 hours per week.</a:t>
            </a:r>
          </a:p>
          <a:p>
            <a:pPr marL="300038" indent="-300038" algn="just">
              <a:lnSpc>
                <a:spcPct val="150000"/>
              </a:lnSpc>
              <a:spcBef>
                <a:spcPts val="600"/>
              </a:spcBef>
              <a:buFont typeface="Calibri" pitchFamily="34" charset="0"/>
              <a:buChar char="•"/>
            </a:pPr>
            <a:r>
              <a:rPr lang="en-US" sz="2400" dirty="0"/>
              <a:t>If we had an odd number of data, the median would simply be the middle element of the list.  It’s the value in the data set for which half the observations are higher and half are lower</a:t>
            </a:r>
          </a:p>
          <a:p>
            <a:pPr algn="just"/>
            <a:endParaRPr lang="en-GB" sz="2400" dirty="0"/>
          </a:p>
        </p:txBody>
      </p:sp>
      <p:sp>
        <p:nvSpPr>
          <p:cNvPr id="4" name="Title 1">
            <a:extLst>
              <a:ext uri="{FF2B5EF4-FFF2-40B4-BE49-F238E27FC236}">
                <a16:creationId xmlns:a16="http://schemas.microsoft.com/office/drawing/2014/main" id="{9795DB48-398B-4F4B-ABDD-F5D6F5B5D19B}"/>
              </a:ext>
            </a:extLst>
          </p:cNvPr>
          <p:cNvSpPr>
            <a:spLocks noGrp="1"/>
          </p:cNvSpPr>
          <p:nvPr>
            <p:ph type="title"/>
          </p:nvPr>
        </p:nvSpPr>
        <p:spPr>
          <a:xfrm>
            <a:off x="609600" y="274638"/>
            <a:ext cx="7924800" cy="634082"/>
          </a:xfrm>
        </p:spPr>
        <p:txBody>
          <a:bodyPr/>
          <a:lstStyle/>
          <a:p>
            <a:r>
              <a:rPr lang="en-GB" sz="3200" b="1" cap="none" dirty="0"/>
              <a:t>Median Continued..</a:t>
            </a:r>
          </a:p>
        </p:txBody>
      </p:sp>
    </p:spTree>
    <p:extLst>
      <p:ext uri="{BB962C8B-B14F-4D97-AF65-F5344CB8AC3E}">
        <p14:creationId xmlns:p14="http://schemas.microsoft.com/office/powerpoint/2010/main" val="4039905927"/>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MODE</a:t>
            </a:r>
          </a:p>
        </p:txBody>
      </p:sp>
      <p:sp>
        <p:nvSpPr>
          <p:cNvPr id="3" name="Content Placeholder 2"/>
          <p:cNvSpPr>
            <a:spLocks noGrp="1"/>
          </p:cNvSpPr>
          <p:nvPr>
            <p:ph sz="quarter" idx="13"/>
          </p:nvPr>
        </p:nvSpPr>
        <p:spPr>
          <a:xfrm>
            <a:off x="609600" y="1700808"/>
            <a:ext cx="7924800" cy="2448272"/>
          </a:xfrm>
        </p:spPr>
        <p:txBody>
          <a:bodyPr>
            <a:normAutofit/>
          </a:bodyPr>
          <a:lstStyle/>
          <a:p>
            <a:r>
              <a:rPr lang="en-GB" altLang="en-US" sz="2400" dirty="0"/>
              <a:t>Mode is the most common number</a:t>
            </a:r>
          </a:p>
          <a:p>
            <a:r>
              <a:rPr lang="en-GB" altLang="en-US" sz="2400" dirty="0"/>
              <a:t>Put the numbers in order</a:t>
            </a:r>
          </a:p>
          <a:p>
            <a:r>
              <a:rPr lang="en-GB" altLang="en-US" sz="2400" dirty="0"/>
              <a:t>Choose the number that appears the most frequently.</a:t>
            </a:r>
          </a:p>
          <a:p>
            <a:r>
              <a:rPr lang="en-GB" altLang="en-US" sz="2400" dirty="0"/>
              <a:t>Sometimes there may be more than one mode.</a:t>
            </a:r>
          </a:p>
          <a:p>
            <a:pPr marL="0" indent="0">
              <a:buNone/>
            </a:pPr>
            <a:endParaRPr lang="en-GB" sz="2400" dirty="0"/>
          </a:p>
        </p:txBody>
      </p:sp>
    </p:spTree>
    <p:extLst>
      <p:ext uri="{BB962C8B-B14F-4D97-AF65-F5344CB8AC3E}">
        <p14:creationId xmlns:p14="http://schemas.microsoft.com/office/powerpoint/2010/main" val="2868932834"/>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1A54F-515E-45B7-8035-937A47F46CE1}"/>
              </a:ext>
            </a:extLst>
          </p:cNvPr>
          <p:cNvSpPr>
            <a:spLocks noGrp="1"/>
          </p:cNvSpPr>
          <p:nvPr>
            <p:ph type="title"/>
          </p:nvPr>
        </p:nvSpPr>
        <p:spPr>
          <a:xfrm>
            <a:off x="609600" y="274638"/>
            <a:ext cx="7924800" cy="634082"/>
          </a:xfrm>
        </p:spPr>
        <p:txBody>
          <a:bodyPr>
            <a:normAutofit fontScale="90000"/>
          </a:bodyPr>
          <a:lstStyle/>
          <a:p>
            <a:r>
              <a:rPr lang="en-GB" b="1" cap="none" dirty="0"/>
              <a:t>An exercise – The Mode</a:t>
            </a:r>
            <a:endParaRPr lang="en-GB" b="1" dirty="0"/>
          </a:p>
        </p:txBody>
      </p:sp>
      <p:sp>
        <p:nvSpPr>
          <p:cNvPr id="3" name="Content Placeholder 2">
            <a:extLst>
              <a:ext uri="{FF2B5EF4-FFF2-40B4-BE49-F238E27FC236}">
                <a16:creationId xmlns:a16="http://schemas.microsoft.com/office/drawing/2014/main" id="{AF05376A-7A85-4D83-A9BA-7B3015968B9F}"/>
              </a:ext>
            </a:extLst>
          </p:cNvPr>
          <p:cNvSpPr>
            <a:spLocks noGrp="1"/>
          </p:cNvSpPr>
          <p:nvPr>
            <p:ph sz="quarter" idx="13"/>
          </p:nvPr>
        </p:nvSpPr>
        <p:spPr>
          <a:xfrm>
            <a:off x="609600" y="1052736"/>
            <a:ext cx="7924800" cy="4662264"/>
          </a:xfrm>
        </p:spPr>
        <p:txBody>
          <a:bodyPr>
            <a:noAutofit/>
          </a:bodyPr>
          <a:lstStyle/>
          <a:p>
            <a:pPr marL="214313" indent="-214313" algn="just">
              <a:lnSpc>
                <a:spcPct val="150000"/>
              </a:lnSpc>
              <a:spcBef>
                <a:spcPts val="500"/>
              </a:spcBef>
              <a:buFont typeface="Calibri" pitchFamily="34" charset="0"/>
              <a:buChar char="•"/>
            </a:pPr>
            <a:r>
              <a:rPr lang="en-US" sz="2400" dirty="0"/>
              <a:t>10 students were asked how many hours they spent online in a week</a:t>
            </a:r>
          </a:p>
          <a:p>
            <a:pPr marL="214313" indent="-214313" algn="just">
              <a:lnSpc>
                <a:spcPct val="150000"/>
              </a:lnSpc>
              <a:spcBef>
                <a:spcPts val="500"/>
              </a:spcBef>
              <a:buFont typeface="Calibri" pitchFamily="34" charset="0"/>
              <a:buChar char="•"/>
            </a:pPr>
            <a:r>
              <a:rPr lang="en-US" sz="2400" dirty="0"/>
              <a:t> The answers were: 3 7 4 9 5 4 6 17 4 7 </a:t>
            </a:r>
          </a:p>
          <a:p>
            <a:pPr marL="214313" indent="-214313" algn="just">
              <a:lnSpc>
                <a:spcPct val="150000"/>
              </a:lnSpc>
              <a:spcBef>
                <a:spcPts val="500"/>
              </a:spcBef>
              <a:buFont typeface="Calibri" pitchFamily="34" charset="0"/>
              <a:buChar char="•"/>
            </a:pPr>
            <a:r>
              <a:rPr lang="en-US" sz="2400" dirty="0"/>
              <a:t>Rearrange these into ascending order:</a:t>
            </a:r>
          </a:p>
          <a:p>
            <a:pPr marL="214313" indent="-214313" algn="just">
              <a:lnSpc>
                <a:spcPct val="150000"/>
              </a:lnSpc>
              <a:spcBef>
                <a:spcPts val="500"/>
              </a:spcBef>
            </a:pPr>
            <a:r>
              <a:rPr lang="en-US" sz="2400" b="1" dirty="0"/>
              <a:t>3 4 4 4 5 6 7 7 9 17 </a:t>
            </a:r>
          </a:p>
          <a:p>
            <a:pPr marL="214313" indent="-214313" algn="just">
              <a:lnSpc>
                <a:spcPct val="150000"/>
              </a:lnSpc>
              <a:spcBef>
                <a:spcPts val="500"/>
              </a:spcBef>
            </a:pPr>
            <a:r>
              <a:rPr lang="en-US" sz="2400" dirty="0"/>
              <a:t>What is the mode?</a:t>
            </a:r>
          </a:p>
          <a:p>
            <a:pPr marL="214313" indent="-214313" algn="just">
              <a:lnSpc>
                <a:spcPct val="150000"/>
              </a:lnSpc>
              <a:spcBef>
                <a:spcPts val="500"/>
              </a:spcBef>
            </a:pPr>
            <a:r>
              <a:rPr lang="en-US" sz="2400" dirty="0"/>
              <a:t>Mode is : 4</a:t>
            </a:r>
          </a:p>
          <a:p>
            <a:pPr algn="just"/>
            <a:endParaRPr lang="en-GB" sz="2400" dirty="0"/>
          </a:p>
        </p:txBody>
      </p:sp>
    </p:spTree>
    <p:extLst>
      <p:ext uri="{BB962C8B-B14F-4D97-AF65-F5344CB8AC3E}">
        <p14:creationId xmlns:p14="http://schemas.microsoft.com/office/powerpoint/2010/main" val="3193613867"/>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Mean</a:t>
            </a:r>
          </a:p>
        </p:txBody>
      </p:sp>
      <p:sp>
        <p:nvSpPr>
          <p:cNvPr id="3" name="Content Placeholder 2"/>
          <p:cNvSpPr>
            <a:spLocks noGrp="1"/>
          </p:cNvSpPr>
          <p:nvPr>
            <p:ph sz="quarter" idx="13"/>
          </p:nvPr>
        </p:nvSpPr>
        <p:spPr>
          <a:xfrm>
            <a:off x="609600" y="1268760"/>
            <a:ext cx="7924800" cy="4114800"/>
          </a:xfrm>
        </p:spPr>
        <p:txBody>
          <a:bodyPr>
            <a:normAutofit fontScale="92500" lnSpcReduction="10000"/>
          </a:bodyPr>
          <a:lstStyle/>
          <a:p>
            <a:pPr algn="just"/>
            <a:r>
              <a:rPr lang="en-GB" altLang="en-US" sz="2600" dirty="0"/>
              <a:t>Average often means the ‘mean’</a:t>
            </a:r>
          </a:p>
          <a:p>
            <a:pPr algn="just"/>
            <a:r>
              <a:rPr lang="en-GB" altLang="en-US" sz="2600" dirty="0"/>
              <a:t>Mean = total of the numbers divided by how many numbers.</a:t>
            </a:r>
          </a:p>
          <a:p>
            <a:pPr marL="214313" indent="-214313" algn="just">
              <a:lnSpc>
                <a:spcPct val="150000"/>
              </a:lnSpc>
              <a:spcBef>
                <a:spcPts val="500"/>
              </a:spcBef>
              <a:buFont typeface="Calibri" pitchFamily="34" charset="0"/>
              <a:buChar char="•"/>
            </a:pPr>
            <a:r>
              <a:rPr lang="en-US" sz="2600" dirty="0"/>
              <a:t>10 students were asked how many hours they spent online in a week</a:t>
            </a:r>
          </a:p>
          <a:p>
            <a:pPr marL="214313" indent="-214313" algn="just">
              <a:lnSpc>
                <a:spcPct val="150000"/>
              </a:lnSpc>
              <a:spcBef>
                <a:spcPts val="500"/>
              </a:spcBef>
              <a:buFont typeface="Calibri" pitchFamily="34" charset="0"/>
              <a:buChar char="•"/>
            </a:pPr>
            <a:r>
              <a:rPr lang="en-US" sz="2600" dirty="0"/>
              <a:t> The answers were: 3 7 4 9 5 4 6 17 4 7 </a:t>
            </a:r>
          </a:p>
          <a:p>
            <a:pPr marL="214313" indent="-214313" algn="just">
              <a:lnSpc>
                <a:spcPct val="150000"/>
              </a:lnSpc>
              <a:spcBef>
                <a:spcPts val="500"/>
              </a:spcBef>
            </a:pPr>
            <a:r>
              <a:rPr lang="en-US" sz="2600" dirty="0"/>
              <a:t>What is the mean?</a:t>
            </a:r>
          </a:p>
          <a:p>
            <a:pPr marL="0" indent="0" algn="just">
              <a:buNone/>
            </a:pPr>
            <a:endParaRPr lang="en-GB" altLang="en-US" sz="2000" dirty="0"/>
          </a:p>
          <a:p>
            <a:pPr marL="0" indent="0" algn="just">
              <a:buNone/>
            </a:pPr>
            <a:r>
              <a:rPr lang="en-GB" sz="2600" dirty="0"/>
              <a:t>Average number of hours spent online is : 6.6 hours</a:t>
            </a:r>
          </a:p>
        </p:txBody>
      </p:sp>
    </p:spTree>
    <p:extLst>
      <p:ext uri="{BB962C8B-B14F-4D97-AF65-F5344CB8AC3E}">
        <p14:creationId xmlns:p14="http://schemas.microsoft.com/office/powerpoint/2010/main" val="3898137051"/>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1A54F-515E-45B7-8035-937A47F46CE1}"/>
              </a:ext>
            </a:extLst>
          </p:cNvPr>
          <p:cNvSpPr>
            <a:spLocks noGrp="1"/>
          </p:cNvSpPr>
          <p:nvPr>
            <p:ph type="title"/>
          </p:nvPr>
        </p:nvSpPr>
        <p:spPr>
          <a:xfrm>
            <a:off x="635124" y="315633"/>
            <a:ext cx="7924800" cy="634082"/>
          </a:xfrm>
        </p:spPr>
        <p:txBody>
          <a:bodyPr>
            <a:normAutofit/>
          </a:bodyPr>
          <a:lstStyle/>
          <a:p>
            <a:r>
              <a:rPr lang="en-GB" sz="3200" b="1" cap="none" dirty="0"/>
              <a:t>The Mean of a Frequency Distribution </a:t>
            </a:r>
            <a:endParaRPr lang="en-GB" sz="3200" b="1"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AF05376A-7A85-4D83-A9BA-7B3015968B9F}"/>
                  </a:ext>
                </a:extLst>
              </p:cNvPr>
              <p:cNvSpPr>
                <a:spLocks noGrp="1"/>
              </p:cNvSpPr>
              <p:nvPr>
                <p:ph sz="quarter" idx="13"/>
              </p:nvPr>
            </p:nvSpPr>
            <p:spPr>
              <a:xfrm>
                <a:off x="609600" y="1052736"/>
                <a:ext cx="8167512" cy="5040560"/>
              </a:xfrm>
            </p:spPr>
            <p:txBody>
              <a:bodyPr>
                <a:noAutofit/>
              </a:bodyPr>
              <a:lstStyle/>
              <a:p>
                <a:r>
                  <a:rPr lang="en-US" altLang="en-US" sz="2000" dirty="0">
                    <a:solidFill>
                      <a:schemeClr val="tx1"/>
                    </a:solidFill>
                  </a:rPr>
                  <a:t>To calculate the mean of this distribution, we first need to determine the midpoint of each class: </a:t>
                </a:r>
              </a:p>
              <a:p>
                <a:r>
                  <a:rPr lang="en-US" altLang="en-US" sz="2000" dirty="0">
                    <a:solidFill>
                      <a:schemeClr val="tx1"/>
                    </a:solidFill>
                  </a:rPr>
                  <a:t>Class midpoint = </a:t>
                </a:r>
                <a:r>
                  <a:rPr lang="en-US" altLang="en-US" sz="2000" u="sng" dirty="0">
                    <a:solidFill>
                      <a:schemeClr val="tx1"/>
                    </a:solidFill>
                  </a:rPr>
                  <a:t>Lower Value + Upper Value</a:t>
                </a:r>
              </a:p>
              <a:p>
                <a:pPr>
                  <a:buNone/>
                </a:pPr>
                <a:r>
                  <a:rPr lang="en-US" altLang="en-US" sz="2000" dirty="0">
                    <a:solidFill>
                      <a:schemeClr val="tx1"/>
                    </a:solidFill>
                  </a:rPr>
                  <a:t>				        2</a:t>
                </a:r>
              </a:p>
              <a:p>
                <a:pPr>
                  <a:buNone/>
                </a:pPr>
                <a:endParaRPr lang="en-US" altLang="en-US" sz="1800" dirty="0">
                  <a:solidFill>
                    <a:schemeClr val="tx1"/>
                  </a:solidFill>
                  <a:latin typeface="Calibri" panose="020F0502020204030204" pitchFamily="34" charset="0"/>
                </a:endParaRPr>
              </a:p>
              <a:p>
                <a:pPr>
                  <a:buNone/>
                </a:pPr>
                <a:endParaRPr lang="en-US" altLang="en-US" sz="1800" dirty="0">
                  <a:solidFill>
                    <a:schemeClr val="tx1"/>
                  </a:solidFill>
                  <a:latin typeface="Calibri" panose="020F0502020204030204" pitchFamily="34" charset="0"/>
                </a:endParaRPr>
              </a:p>
              <a:p>
                <a:pPr>
                  <a:buNone/>
                </a:pPr>
                <a:endParaRPr lang="en-US" altLang="en-US" sz="1800" dirty="0">
                  <a:solidFill>
                    <a:schemeClr val="tx1"/>
                  </a:solidFill>
                  <a:latin typeface="Calibri" panose="020F0502020204030204" pitchFamily="34" charset="0"/>
                </a:endParaRPr>
              </a:p>
              <a:p>
                <a:pPr>
                  <a:buNone/>
                </a:pPr>
                <a:endParaRPr lang="en-US" altLang="en-US" sz="1800" dirty="0">
                  <a:solidFill>
                    <a:schemeClr val="tx1"/>
                  </a:solidFill>
                  <a:latin typeface="Calibri" panose="020F0502020204030204" pitchFamily="34" charset="0"/>
                </a:endParaRPr>
              </a:p>
              <a:p>
                <a:pPr>
                  <a:buNone/>
                </a:pPr>
                <a:endParaRPr lang="en-US" altLang="en-US" sz="1800" dirty="0">
                  <a:solidFill>
                    <a:schemeClr val="tx1"/>
                  </a:solidFill>
                  <a:latin typeface="Calibri" panose="020F0502020204030204" pitchFamily="34" charset="0"/>
                </a:endParaRPr>
              </a:p>
              <a:p>
                <a:pPr>
                  <a:buNone/>
                </a:pPr>
                <a:endParaRPr lang="en-US" altLang="en-US" sz="1800" dirty="0">
                  <a:solidFill>
                    <a:schemeClr val="tx1"/>
                  </a:solidFill>
                  <a:latin typeface="Calibri" panose="020F0502020204030204" pitchFamily="34" charset="0"/>
                </a:endParaRPr>
              </a:p>
              <a:p>
                <a:pPr>
                  <a:buNone/>
                </a:pPr>
                <a:endParaRPr lang="en-US" altLang="en-US" sz="1800" dirty="0">
                  <a:solidFill>
                    <a:schemeClr val="tx1"/>
                  </a:solidFill>
                  <a:latin typeface="Calibri" panose="020F0502020204030204" pitchFamily="34" charset="0"/>
                </a:endParaRPr>
              </a:p>
              <a:p>
                <a:pPr>
                  <a:buNone/>
                </a:pPr>
                <a:r>
                  <a:rPr lang="en-US" altLang="en-US" sz="1800" dirty="0">
                    <a:solidFill>
                      <a:schemeClr val="tx1"/>
                    </a:solidFill>
                  </a:rPr>
                  <a:t>Mean Formula is =</a:t>
                </a:r>
                <a:r>
                  <a:rPr lang="en-US" altLang="en-US" sz="2800" dirty="0">
                    <a:solidFill>
                      <a:schemeClr val="tx1"/>
                    </a:solidFill>
                  </a:rPr>
                  <a:t> </a:t>
                </a:r>
                <a14:m>
                  <m:oMath xmlns:m="http://schemas.openxmlformats.org/officeDocument/2006/math">
                    <m:f>
                      <m:fPr>
                        <m:ctrlPr>
                          <a:rPr lang="en-US" altLang="en-US" sz="2800" i="1" dirty="0" smtClean="0">
                            <a:solidFill>
                              <a:schemeClr val="tx1"/>
                            </a:solidFill>
                            <a:latin typeface="Cambria Math" panose="02040503050406030204" pitchFamily="18" charset="0"/>
                          </a:rPr>
                        </m:ctrlPr>
                      </m:fPr>
                      <m:num>
                        <m:r>
                          <a:rPr lang="en-US" altLang="en-US" sz="2800" i="1" dirty="0">
                            <a:solidFill>
                              <a:schemeClr val="tx1"/>
                            </a:solidFill>
                            <a:latin typeface="Cambria Math" panose="02040503050406030204" pitchFamily="18" charset="0"/>
                          </a:rPr>
                          <m:t>∑(</m:t>
                        </m:r>
                        <m:r>
                          <a:rPr lang="en-US" altLang="en-US" sz="2800" i="1" dirty="0" err="1">
                            <a:solidFill>
                              <a:schemeClr val="tx1"/>
                            </a:solidFill>
                            <a:latin typeface="Cambria Math" panose="02040503050406030204" pitchFamily="18" charset="0"/>
                          </a:rPr>
                          <m:t>𝑓𝑥</m:t>
                        </m:r>
                        <m:r>
                          <a:rPr lang="en-US" altLang="en-US" sz="2800" i="1" dirty="0">
                            <a:solidFill>
                              <a:schemeClr val="tx1"/>
                            </a:solidFill>
                            <a:latin typeface="Cambria Math" panose="02040503050406030204" pitchFamily="18" charset="0"/>
                          </a:rPr>
                          <m:t>)</m:t>
                        </m:r>
                      </m:num>
                      <m:den>
                        <m:r>
                          <a:rPr lang="en-US" altLang="en-US" sz="2800" i="1" dirty="0">
                            <a:solidFill>
                              <a:schemeClr val="tx1"/>
                            </a:solidFill>
                            <a:latin typeface="Cambria Math" panose="02040503050406030204" pitchFamily="18" charset="0"/>
                          </a:rPr>
                          <m:t>𝑁</m:t>
                        </m:r>
                        <m:r>
                          <m:rPr>
                            <m:nor/>
                          </m:rPr>
                          <a:rPr lang="en-US" altLang="en-US" sz="2800" dirty="0">
                            <a:solidFill>
                              <a:schemeClr val="tx1"/>
                            </a:solidFill>
                          </a:rPr>
                          <m:t> </m:t>
                        </m:r>
                      </m:den>
                    </m:f>
                  </m:oMath>
                </a14:m>
                <a:r>
                  <a:rPr lang="en-GB" sz="2800" dirty="0">
                    <a:solidFill>
                      <a:schemeClr val="tx1"/>
                    </a:solidFill>
                  </a:rPr>
                  <a:t>    </a:t>
                </a:r>
                <a:r>
                  <a:rPr lang="en-US" altLang="en-US" sz="2400" dirty="0">
                    <a:solidFill>
                      <a:schemeClr val="tx1"/>
                    </a:solidFill>
                  </a:rPr>
                  <a:t>Mean = 137/30 = 4.6 calls</a:t>
                </a:r>
              </a:p>
              <a:p>
                <a:pPr>
                  <a:buNone/>
                </a:pPr>
                <a:endParaRPr lang="en-GB" sz="2800" dirty="0">
                  <a:solidFill>
                    <a:schemeClr val="tx1"/>
                  </a:solidFill>
                </a:endParaRPr>
              </a:p>
            </p:txBody>
          </p:sp>
        </mc:Choice>
        <mc:Fallback xmlns="">
          <p:sp>
            <p:nvSpPr>
              <p:cNvPr id="3" name="Content Placeholder 2">
                <a:extLst>
                  <a:ext uri="{FF2B5EF4-FFF2-40B4-BE49-F238E27FC236}">
                    <a16:creationId xmlns:a16="http://schemas.microsoft.com/office/drawing/2014/main" id="{AF05376A-7A85-4D83-A9BA-7B3015968B9F}"/>
                  </a:ext>
                </a:extLst>
              </p:cNvPr>
              <p:cNvSpPr>
                <a:spLocks noGrp="1" noRot="1" noChangeAspect="1" noMove="1" noResize="1" noEditPoints="1" noAdjustHandles="1" noChangeArrowheads="1" noChangeShapeType="1" noTextEdit="1"/>
              </p:cNvSpPr>
              <p:nvPr>
                <p:ph sz="quarter" idx="13"/>
              </p:nvPr>
            </p:nvSpPr>
            <p:spPr>
              <a:xfrm>
                <a:off x="609600" y="1052736"/>
                <a:ext cx="8167512" cy="5040560"/>
              </a:xfrm>
              <a:blipFill>
                <a:blip r:embed="rId3"/>
                <a:stretch>
                  <a:fillRect l="-622" t="-503"/>
                </a:stretch>
              </a:blipFill>
            </p:spPr>
            <p:txBody>
              <a:bodyPr/>
              <a:lstStyle/>
              <a:p>
                <a:r>
                  <a:rPr lang="en-US">
                    <a:noFill/>
                  </a:rPr>
                  <a:t> </a:t>
                </a:r>
              </a:p>
            </p:txBody>
          </p:sp>
        </mc:Fallback>
      </mc:AlternateContent>
      <p:pic>
        <p:nvPicPr>
          <p:cNvPr id="4" name="Picture 3"/>
          <p:cNvPicPr>
            <a:picLocks noChangeAspect="1"/>
          </p:cNvPicPr>
          <p:nvPr/>
        </p:nvPicPr>
        <p:blipFill>
          <a:blip r:embed="rId4"/>
          <a:stretch>
            <a:fillRect/>
          </a:stretch>
        </p:blipFill>
        <p:spPr>
          <a:xfrm>
            <a:off x="584572" y="2249379"/>
            <a:ext cx="7860160" cy="2547773"/>
          </a:xfrm>
          <a:prstGeom prst="rect">
            <a:avLst/>
          </a:prstGeom>
        </p:spPr>
      </p:pic>
    </p:spTree>
    <p:extLst>
      <p:ext uri="{BB962C8B-B14F-4D97-AF65-F5344CB8AC3E}">
        <p14:creationId xmlns:p14="http://schemas.microsoft.com/office/powerpoint/2010/main" val="168415235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4B3F9D-CCDB-4AC4-B788-B7ABEC8720D8}"/>
              </a:ext>
            </a:extLst>
          </p:cNvPr>
          <p:cNvSpPr>
            <a:spLocks noGrp="1"/>
          </p:cNvSpPr>
          <p:nvPr>
            <p:ph sz="quarter" idx="13"/>
          </p:nvPr>
        </p:nvSpPr>
        <p:spPr>
          <a:xfrm>
            <a:off x="609600" y="1196752"/>
            <a:ext cx="7924800" cy="3816424"/>
          </a:xfrm>
        </p:spPr>
        <p:txBody>
          <a:bodyPr>
            <a:normAutofit/>
          </a:bodyPr>
          <a:lstStyle/>
          <a:p>
            <a:pPr marL="0" indent="0">
              <a:buNone/>
            </a:pPr>
            <a:r>
              <a:rPr lang="en-GB" sz="2400" b="1" dirty="0"/>
              <a:t>C. Measure of Variability:</a:t>
            </a:r>
          </a:p>
          <a:p>
            <a:pPr lvl="1"/>
            <a:r>
              <a:rPr lang="en-GB" sz="2400" dirty="0">
                <a:solidFill>
                  <a:schemeClr val="tx1"/>
                </a:solidFill>
              </a:rPr>
              <a:t>Statistics that concern the degree to which the scores in a distribution are different or similar to each other</a:t>
            </a:r>
          </a:p>
          <a:p>
            <a:endParaRPr lang="en-GB" sz="2400" dirty="0"/>
          </a:p>
          <a:p>
            <a:r>
              <a:rPr lang="en-GB" sz="2400" dirty="0"/>
              <a:t>Two commonly used measures</a:t>
            </a:r>
          </a:p>
          <a:p>
            <a:pPr lvl="1"/>
            <a:r>
              <a:rPr lang="en-GB" sz="2400" dirty="0">
                <a:solidFill>
                  <a:schemeClr val="tx1"/>
                </a:solidFill>
              </a:rPr>
              <a:t>Range</a:t>
            </a:r>
          </a:p>
          <a:p>
            <a:pPr lvl="1"/>
            <a:r>
              <a:rPr lang="en-GB" sz="2400" dirty="0">
                <a:solidFill>
                  <a:schemeClr val="tx1"/>
                </a:solidFill>
              </a:rPr>
              <a:t>Standard deviation</a:t>
            </a:r>
          </a:p>
        </p:txBody>
      </p:sp>
      <p:sp>
        <p:nvSpPr>
          <p:cNvPr id="2" name="Title 1">
            <a:extLst>
              <a:ext uri="{FF2B5EF4-FFF2-40B4-BE49-F238E27FC236}">
                <a16:creationId xmlns:a16="http://schemas.microsoft.com/office/drawing/2014/main" id="{FFEF599F-063A-4395-9BF5-9F8959537733}"/>
              </a:ext>
            </a:extLst>
          </p:cNvPr>
          <p:cNvSpPr>
            <a:spLocks noGrp="1"/>
          </p:cNvSpPr>
          <p:nvPr>
            <p:ph type="title"/>
          </p:nvPr>
        </p:nvSpPr>
        <p:spPr>
          <a:xfrm>
            <a:off x="584940" y="152053"/>
            <a:ext cx="7924800" cy="908720"/>
          </a:xfrm>
        </p:spPr>
        <p:txBody>
          <a:bodyPr/>
          <a:lstStyle/>
          <a:p>
            <a:pPr algn="ctr"/>
            <a:r>
              <a:rPr lang="en-GB" sz="3200" b="1" cap="none" dirty="0"/>
              <a:t>Classification of a Descriptive </a:t>
            </a:r>
            <a:r>
              <a:rPr lang="en-GB" sz="3200" b="1" dirty="0"/>
              <a:t>A</a:t>
            </a:r>
            <a:r>
              <a:rPr lang="en-GB" sz="3200" b="1" cap="none" dirty="0"/>
              <a:t>nalysis</a:t>
            </a:r>
          </a:p>
        </p:txBody>
      </p:sp>
    </p:spTree>
    <p:extLst>
      <p:ext uri="{BB962C8B-B14F-4D97-AF65-F5344CB8AC3E}">
        <p14:creationId xmlns:p14="http://schemas.microsoft.com/office/powerpoint/2010/main" val="2530860703"/>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310A3-AA6E-4865-8ADD-97EDFE8F8EFE}"/>
              </a:ext>
            </a:extLst>
          </p:cNvPr>
          <p:cNvSpPr>
            <a:spLocks noGrp="1"/>
          </p:cNvSpPr>
          <p:nvPr>
            <p:ph type="title"/>
          </p:nvPr>
        </p:nvSpPr>
        <p:spPr>
          <a:xfrm>
            <a:off x="609600" y="116632"/>
            <a:ext cx="7924800" cy="922114"/>
          </a:xfrm>
        </p:spPr>
        <p:txBody>
          <a:bodyPr>
            <a:noAutofit/>
          </a:bodyPr>
          <a:lstStyle/>
          <a:p>
            <a:pPr algn="ctr"/>
            <a:r>
              <a:rPr lang="en-GB" sz="3200" b="1" cap="none" dirty="0"/>
              <a:t>Two commonly used measures</a:t>
            </a:r>
            <a:br>
              <a:rPr lang="en-GB" sz="3200" b="1" cap="none" dirty="0"/>
            </a:br>
            <a:r>
              <a:rPr lang="en-GB" sz="3200" b="1" cap="none" dirty="0"/>
              <a:t>for variability</a:t>
            </a:r>
          </a:p>
        </p:txBody>
      </p:sp>
      <p:sp>
        <p:nvSpPr>
          <p:cNvPr id="3" name="Content Placeholder 2">
            <a:extLst>
              <a:ext uri="{FF2B5EF4-FFF2-40B4-BE49-F238E27FC236}">
                <a16:creationId xmlns:a16="http://schemas.microsoft.com/office/drawing/2014/main" id="{C864D29A-557E-467D-B98C-1F879A1891F9}"/>
              </a:ext>
            </a:extLst>
          </p:cNvPr>
          <p:cNvSpPr>
            <a:spLocks noGrp="1"/>
          </p:cNvSpPr>
          <p:nvPr>
            <p:ph sz="quarter" idx="13"/>
          </p:nvPr>
        </p:nvSpPr>
        <p:spPr>
          <a:xfrm>
            <a:off x="609600" y="908720"/>
            <a:ext cx="7778824" cy="5256584"/>
          </a:xfrm>
        </p:spPr>
        <p:txBody>
          <a:bodyPr>
            <a:noAutofit/>
          </a:bodyPr>
          <a:lstStyle/>
          <a:p>
            <a:pPr marL="514350" indent="-514350" algn="just">
              <a:buFont typeface="+mj-lt"/>
              <a:buAutoNum type="romanUcPeriod"/>
            </a:pPr>
            <a:r>
              <a:rPr lang="en-GB" sz="2600" b="1" dirty="0"/>
              <a:t>Range</a:t>
            </a:r>
          </a:p>
          <a:p>
            <a:pPr lvl="1" algn="just"/>
            <a:r>
              <a:rPr lang="en-GB" sz="2600" dirty="0">
                <a:solidFill>
                  <a:schemeClr val="tx1"/>
                </a:solidFill>
              </a:rPr>
              <a:t>The distance between the highest score and the lowest score in a distribution</a:t>
            </a:r>
          </a:p>
          <a:p>
            <a:pPr lvl="1" algn="just"/>
            <a:r>
              <a:rPr lang="en-GB" sz="2600" dirty="0">
                <a:solidFill>
                  <a:schemeClr val="tx1"/>
                </a:solidFill>
              </a:rPr>
              <a:t>Example: the range for learning center A 500 (750 – 250) and the range for learning center B is about 300 (650 – 350)</a:t>
            </a:r>
          </a:p>
          <a:p>
            <a:pPr lvl="1" algn="just"/>
            <a:endParaRPr lang="en-GB" sz="2600" dirty="0">
              <a:solidFill>
                <a:schemeClr val="tx1"/>
              </a:solidFill>
            </a:endParaRPr>
          </a:p>
          <a:p>
            <a:pPr marL="457200" indent="-457200" algn="just">
              <a:buFont typeface="+mj-lt"/>
              <a:buAutoNum type="romanUcPeriod"/>
            </a:pPr>
            <a:r>
              <a:rPr lang="en-GB" sz="2600" b="1" dirty="0"/>
              <a:t>Standard Deviation</a:t>
            </a:r>
          </a:p>
          <a:p>
            <a:pPr lvl="1" algn="just"/>
            <a:r>
              <a:rPr lang="en-GB" sz="2600" dirty="0">
                <a:solidFill>
                  <a:schemeClr val="tx1"/>
                </a:solidFill>
              </a:rPr>
              <a:t>The most commonly used measure of variability that indicates the average to which the </a:t>
            </a:r>
            <a:r>
              <a:rPr lang="en-GB" sz="2600" u="sng" dirty="0">
                <a:solidFill>
                  <a:schemeClr val="tx1"/>
                </a:solidFill>
              </a:rPr>
              <a:t>scores deviate from the mean</a:t>
            </a:r>
          </a:p>
          <a:p>
            <a:pPr algn="just"/>
            <a:endParaRPr lang="en-GB" sz="2600" dirty="0"/>
          </a:p>
          <a:p>
            <a:pPr algn="just"/>
            <a:endParaRPr lang="en-GB" sz="2600" dirty="0"/>
          </a:p>
        </p:txBody>
      </p:sp>
    </p:spTree>
    <p:extLst>
      <p:ext uri="{BB962C8B-B14F-4D97-AF65-F5344CB8AC3E}">
        <p14:creationId xmlns:p14="http://schemas.microsoft.com/office/powerpoint/2010/main" val="2099144606"/>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609600" y="259023"/>
            <a:ext cx="7924800" cy="634082"/>
          </a:xfrm>
        </p:spPr>
        <p:txBody>
          <a:bodyPr>
            <a:normAutofit fontScale="90000"/>
          </a:bodyPr>
          <a:lstStyle/>
          <a:p>
            <a:pPr algn="ctr" fontAlgn="auto">
              <a:spcAft>
                <a:spcPts val="0"/>
              </a:spcAft>
              <a:defRPr/>
            </a:pPr>
            <a:r>
              <a:rPr lang="en-GB" b="1" cap="none" dirty="0"/>
              <a:t>Descriptive Statistics</a:t>
            </a:r>
          </a:p>
        </p:txBody>
      </p:sp>
      <p:sp>
        <p:nvSpPr>
          <p:cNvPr id="23555" name="Content Placeholder 2"/>
          <p:cNvSpPr>
            <a:spLocks noGrp="1"/>
          </p:cNvSpPr>
          <p:nvPr>
            <p:ph sz="quarter" idx="13"/>
          </p:nvPr>
        </p:nvSpPr>
        <p:spPr>
          <a:xfrm>
            <a:off x="611560" y="980728"/>
            <a:ext cx="7848872" cy="4752528"/>
          </a:xfrm>
        </p:spPr>
        <p:txBody>
          <a:bodyPr>
            <a:noAutofit/>
          </a:bodyPr>
          <a:lstStyle/>
          <a:p>
            <a:pPr marL="525463" indent="-457200" algn="just">
              <a:lnSpc>
                <a:spcPct val="150000"/>
              </a:lnSpc>
            </a:pPr>
            <a:r>
              <a:rPr lang="en-US" sz="2400" dirty="0"/>
              <a:t>The Beatles released 12 albums between 1963 and 1969: this is descriptive as it is based on the entire population (all the albums released in that time frame)</a:t>
            </a:r>
          </a:p>
          <a:p>
            <a:pPr marL="525463" indent="-457200" algn="just">
              <a:lnSpc>
                <a:spcPct val="150000"/>
              </a:lnSpc>
            </a:pPr>
            <a:r>
              <a:rPr lang="en-US" sz="2400" dirty="0"/>
              <a:t>The average A level grades for incoming students to Carmarthen Campus in 2011 was CCD: this is also based on the entire population - all incoming students to that campus in that time frame.</a:t>
            </a:r>
          </a:p>
          <a:p>
            <a:pPr marL="68263" indent="0" algn="just">
              <a:buNone/>
            </a:pPr>
            <a:endParaRPr lang="en-US" sz="2400" dirty="0">
              <a:latin typeface="Calibri" pitchFamily="34" charset="0"/>
            </a:endParaRPr>
          </a:p>
        </p:txBody>
      </p:sp>
    </p:spTree>
    <p:extLst>
      <p:ext uri="{BB962C8B-B14F-4D97-AF65-F5344CB8AC3E}">
        <p14:creationId xmlns:p14="http://schemas.microsoft.com/office/powerpoint/2010/main" val="249952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57200" y="284431"/>
            <a:ext cx="8229600" cy="634082"/>
          </a:xfrm>
        </p:spPr>
        <p:txBody>
          <a:bodyPr>
            <a:noAutofit/>
          </a:bodyPr>
          <a:lstStyle/>
          <a:p>
            <a:pPr algn="ctr" fontAlgn="auto">
              <a:spcAft>
                <a:spcPts val="0"/>
              </a:spcAft>
              <a:defRPr/>
            </a:pPr>
            <a:r>
              <a:rPr lang="en-US" sz="3200" b="1" cap="none" dirty="0"/>
              <a:t>Inferential</a:t>
            </a:r>
            <a:r>
              <a:rPr lang="en-US" sz="3200" b="1" dirty="0"/>
              <a:t> </a:t>
            </a:r>
            <a:r>
              <a:rPr lang="en-GB" sz="3200" b="1" cap="none" dirty="0"/>
              <a:t>Statistics</a:t>
            </a:r>
          </a:p>
        </p:txBody>
      </p:sp>
      <p:sp>
        <p:nvSpPr>
          <p:cNvPr id="13314" name="Content Placeholder 2"/>
          <p:cNvSpPr>
            <a:spLocks noGrp="1"/>
          </p:cNvSpPr>
          <p:nvPr>
            <p:ph sz="quarter" idx="13"/>
          </p:nvPr>
        </p:nvSpPr>
        <p:spPr>
          <a:xfrm>
            <a:off x="431304" y="1088231"/>
            <a:ext cx="8229600" cy="4681537"/>
          </a:xfrm>
        </p:spPr>
        <p:txBody>
          <a:bodyPr>
            <a:normAutofit/>
          </a:bodyPr>
          <a:lstStyle/>
          <a:p>
            <a:pPr algn="just">
              <a:lnSpc>
                <a:spcPct val="150000"/>
              </a:lnSpc>
            </a:pPr>
            <a:r>
              <a:rPr lang="en-US" sz="2800" dirty="0"/>
              <a:t>Inferential statistics uses variety of tests to allow us to make claims or form conclusions about a population based on a sample of data from that population.</a:t>
            </a:r>
          </a:p>
          <a:p>
            <a:pPr marL="457200" lvl="1" indent="0" algn="just">
              <a:buNone/>
            </a:pPr>
            <a:endParaRPr lang="en-US" sz="2400" dirty="0">
              <a:solidFill>
                <a:schemeClr val="tx1"/>
              </a:solidFill>
              <a:latin typeface="Calibri" pitchFamily="34" charset="0"/>
            </a:endParaRPr>
          </a:p>
          <a:p>
            <a:pPr algn="just"/>
            <a:r>
              <a:rPr lang="en-US" sz="2800" dirty="0"/>
              <a:t>Regards the level of significance</a:t>
            </a:r>
          </a:p>
        </p:txBody>
      </p:sp>
    </p:spTree>
    <p:extLst>
      <p:ext uri="{BB962C8B-B14F-4D97-AF65-F5344CB8AC3E}">
        <p14:creationId xmlns:p14="http://schemas.microsoft.com/office/powerpoint/2010/main" val="2549786137"/>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90C92-9AFB-4F72-9C27-3BDF6D030306}"/>
              </a:ext>
            </a:extLst>
          </p:cNvPr>
          <p:cNvSpPr>
            <a:spLocks noGrp="1"/>
          </p:cNvSpPr>
          <p:nvPr>
            <p:ph type="title"/>
          </p:nvPr>
        </p:nvSpPr>
        <p:spPr>
          <a:xfrm>
            <a:off x="597024" y="188640"/>
            <a:ext cx="7924800" cy="648072"/>
          </a:xfrm>
        </p:spPr>
        <p:txBody>
          <a:bodyPr/>
          <a:lstStyle/>
          <a:p>
            <a:pPr algn="ctr">
              <a:defRPr/>
            </a:pPr>
            <a:r>
              <a:rPr lang="en-GB" sz="3200" b="1" cap="none" dirty="0"/>
              <a:t>Level of significance</a:t>
            </a:r>
          </a:p>
        </p:txBody>
      </p:sp>
      <p:sp>
        <p:nvSpPr>
          <p:cNvPr id="3" name="Content Placeholder 2">
            <a:extLst>
              <a:ext uri="{FF2B5EF4-FFF2-40B4-BE49-F238E27FC236}">
                <a16:creationId xmlns:a16="http://schemas.microsoft.com/office/drawing/2014/main" id="{ACC15F2D-E1D2-43CE-81FC-A8413BECB455}"/>
              </a:ext>
            </a:extLst>
          </p:cNvPr>
          <p:cNvSpPr>
            <a:spLocks noGrp="1"/>
          </p:cNvSpPr>
          <p:nvPr>
            <p:ph sz="quarter" idx="13"/>
          </p:nvPr>
        </p:nvSpPr>
        <p:spPr>
          <a:xfrm>
            <a:off x="609600" y="1052736"/>
            <a:ext cx="7912224" cy="4392488"/>
          </a:xfrm>
        </p:spPr>
        <p:txBody>
          <a:bodyPr>
            <a:noAutofit/>
          </a:bodyPr>
          <a:lstStyle/>
          <a:p>
            <a:pPr algn="just"/>
            <a:r>
              <a:rPr lang="en-GB" sz="2600" dirty="0"/>
              <a:t>Is an important factor in determining the representativeness of the sample population and the degree to which the chance affects the findings</a:t>
            </a:r>
          </a:p>
          <a:p>
            <a:pPr algn="just"/>
            <a:endParaRPr lang="en-GB" sz="2600" dirty="0"/>
          </a:p>
          <a:p>
            <a:pPr algn="just"/>
            <a:r>
              <a:rPr lang="en-GB" sz="2600" dirty="0"/>
              <a:t>The level of significance is a numerical value selected before the data collection to indicate the probability of erroneous findings being accepted as true</a:t>
            </a:r>
          </a:p>
          <a:p>
            <a:pPr algn="just"/>
            <a:r>
              <a:rPr lang="en-GB" sz="2600" dirty="0"/>
              <a:t>This value is represented typically as 0.01 (99%) or 0.05 (95%)</a:t>
            </a:r>
          </a:p>
          <a:p>
            <a:pPr algn="just"/>
            <a:endParaRPr lang="en-GB" sz="2600" dirty="0"/>
          </a:p>
          <a:p>
            <a:pPr algn="just"/>
            <a:endParaRPr lang="en-GB" sz="2600" dirty="0"/>
          </a:p>
        </p:txBody>
      </p:sp>
    </p:spTree>
    <p:extLst>
      <p:ext uri="{BB962C8B-B14F-4D97-AF65-F5344CB8AC3E}">
        <p14:creationId xmlns:p14="http://schemas.microsoft.com/office/powerpoint/2010/main" val="3086758393"/>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a:xfrm>
            <a:off x="467544" y="324036"/>
            <a:ext cx="8280920" cy="504056"/>
          </a:xfrm>
        </p:spPr>
        <p:txBody>
          <a:bodyPr>
            <a:noAutofit/>
          </a:bodyPr>
          <a:lstStyle/>
          <a:p>
            <a:pPr algn="ctr">
              <a:defRPr/>
            </a:pPr>
            <a:r>
              <a:rPr lang="en-US" sz="3200" b="1" cap="none" dirty="0"/>
              <a:t>Inferential Statistics</a:t>
            </a:r>
            <a:endParaRPr lang="en-GB" sz="3200" b="1" cap="none" dirty="0"/>
          </a:p>
        </p:txBody>
      </p:sp>
      <p:sp>
        <p:nvSpPr>
          <p:cNvPr id="23555" name="Content Placeholder 2"/>
          <p:cNvSpPr>
            <a:spLocks noGrp="1"/>
          </p:cNvSpPr>
          <p:nvPr>
            <p:ph sz="quarter" idx="13"/>
          </p:nvPr>
        </p:nvSpPr>
        <p:spPr>
          <a:xfrm>
            <a:off x="467544" y="908720"/>
            <a:ext cx="8208912" cy="4752528"/>
          </a:xfrm>
        </p:spPr>
        <p:txBody>
          <a:bodyPr lIns="46800" rIns="46800">
            <a:noAutofit/>
          </a:bodyPr>
          <a:lstStyle/>
          <a:p>
            <a:pPr marL="411163" algn="just">
              <a:lnSpc>
                <a:spcPct val="160000"/>
              </a:lnSpc>
            </a:pPr>
            <a:r>
              <a:rPr lang="en-US" sz="2400" dirty="0"/>
              <a:t>Seventy-three percent of Asian American households in the United States own a computer.</a:t>
            </a:r>
          </a:p>
          <a:p>
            <a:pPr marL="411163" algn="just">
              <a:lnSpc>
                <a:spcPct val="160000"/>
              </a:lnSpc>
            </a:pPr>
            <a:r>
              <a:rPr lang="en-US" sz="2400" dirty="0"/>
              <a:t>Households with children under the age of 18 are more likely to have access to the internet (62 percent) than households with no children (53 percent).</a:t>
            </a:r>
          </a:p>
          <a:p>
            <a:pPr marL="411163" algn="just">
              <a:lnSpc>
                <a:spcPct val="160000"/>
              </a:lnSpc>
            </a:pPr>
            <a:r>
              <a:rPr lang="en-US" sz="2400" dirty="0"/>
              <a:t>It is not feasible (practical or possible) to survey all these people individually so a ‘sample’ must be used to obtain this information.</a:t>
            </a:r>
          </a:p>
        </p:txBody>
      </p:sp>
    </p:spTree>
    <p:extLst>
      <p:ext uri="{BB962C8B-B14F-4D97-AF65-F5344CB8AC3E}">
        <p14:creationId xmlns:p14="http://schemas.microsoft.com/office/powerpoint/2010/main" val="3460256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AutoShape 2"/>
          <p:cNvSpPr>
            <a:spLocks noGrp="1" noChangeArrowheads="1"/>
          </p:cNvSpPr>
          <p:nvPr>
            <p:ph type="title"/>
          </p:nvPr>
        </p:nvSpPr>
        <p:spPr>
          <a:xfrm>
            <a:off x="683568" y="188640"/>
            <a:ext cx="8136904" cy="1008112"/>
          </a:xfrm>
        </p:spPr>
        <p:txBody>
          <a:bodyPr>
            <a:noAutofit/>
          </a:bodyPr>
          <a:lstStyle/>
          <a:p>
            <a:pPr algn="ctr" fontAlgn="auto">
              <a:spcAft>
                <a:spcPts val="0"/>
              </a:spcAft>
              <a:defRPr/>
            </a:pPr>
            <a:r>
              <a:rPr lang="en-GB" sz="3200" b="1" cap="none" dirty="0"/>
              <a:t>Once you have collected data, what do you do?</a:t>
            </a:r>
          </a:p>
        </p:txBody>
      </p:sp>
      <p:sp>
        <p:nvSpPr>
          <p:cNvPr id="8" name="AutoShape 2">
            <a:extLst>
              <a:ext uri="{FF2B5EF4-FFF2-40B4-BE49-F238E27FC236}">
                <a16:creationId xmlns:a16="http://schemas.microsoft.com/office/drawing/2014/main" id="{1C526622-8673-4F32-BAAF-FC320E54BBBC}"/>
              </a:ext>
            </a:extLst>
          </p:cNvPr>
          <p:cNvSpPr txBox="1">
            <a:spLocks noChangeArrowheads="1"/>
          </p:cNvSpPr>
          <p:nvPr/>
        </p:nvSpPr>
        <p:spPr>
          <a:xfrm>
            <a:off x="683320" y="1458910"/>
            <a:ext cx="7772400" cy="3940180"/>
          </a:xfrm>
          <a:prstGeom prst="rect">
            <a:avLst/>
          </a:prstGeom>
        </p:spPr>
        <p:txBody>
          <a:bodyPr vert="horz" lIns="91440" tIns="45720" rIns="91440" bIns="45720" rtlCol="0" anchor="b" anchorCtr="0">
            <a:noAutofit/>
          </a:bodyPr>
          <a:lstStyle>
            <a:lvl1pPr algn="l" defTabSz="914400" rtl="0" eaLnBrk="1" latinLnBrk="0" hangingPunct="1">
              <a:spcBef>
                <a:spcPct val="0"/>
              </a:spcBef>
              <a:buNone/>
              <a:defRPr sz="3000" kern="1200" cap="all" spc="5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fontAlgn="auto">
              <a:spcAft>
                <a:spcPts val="0"/>
              </a:spcAft>
              <a:defRPr/>
            </a:pPr>
            <a:endParaRPr lang="en-GB" cap="none" dirty="0"/>
          </a:p>
          <a:p>
            <a:pPr algn="just" fontAlgn="auto">
              <a:spcAft>
                <a:spcPts val="0"/>
              </a:spcAft>
              <a:defRPr/>
            </a:pPr>
            <a:r>
              <a:rPr lang="en-GB" cap="none" dirty="0"/>
              <a:t>Analyse your data and present in different forms e.g</a:t>
            </a:r>
            <a:r>
              <a:rPr lang="en-GB" sz="3200" cap="none" dirty="0"/>
              <a:t>.</a:t>
            </a:r>
          </a:p>
          <a:p>
            <a:pPr algn="just" fontAlgn="auto">
              <a:spcAft>
                <a:spcPts val="0"/>
              </a:spcAft>
              <a:defRPr/>
            </a:pPr>
            <a:endParaRPr lang="en-GB" sz="3200" cap="none" dirty="0">
              <a:solidFill>
                <a:schemeClr val="tx2">
                  <a:satMod val="200000"/>
                </a:schemeClr>
              </a:solidFill>
            </a:endParaRPr>
          </a:p>
          <a:p>
            <a:pPr marL="514350" indent="-514350" algn="just" fontAlgn="auto">
              <a:spcAft>
                <a:spcPts val="0"/>
              </a:spcAft>
              <a:buAutoNum type="arabicPeriod"/>
              <a:defRPr/>
            </a:pPr>
            <a:r>
              <a:rPr lang="en-GB" b="1" cap="none" dirty="0"/>
              <a:t>Narrative or textual form</a:t>
            </a:r>
          </a:p>
          <a:p>
            <a:pPr marL="971550" lvl="1" indent="-514350" algn="just" fontAlgn="auto">
              <a:spcAft>
                <a:spcPts val="0"/>
              </a:spcAft>
              <a:buFont typeface="Arial" panose="020B0604020202020204" pitchFamily="34" charset="0"/>
              <a:buChar char="•"/>
              <a:defRPr/>
            </a:pPr>
            <a:r>
              <a:rPr lang="en-GB" sz="2200" cap="none" dirty="0">
                <a:solidFill>
                  <a:schemeClr val="tx1"/>
                </a:solidFill>
              </a:rPr>
              <a:t>This is composed of summary of findings, direct quotations and implications</a:t>
            </a:r>
          </a:p>
          <a:p>
            <a:pPr lvl="1" algn="just" fontAlgn="auto">
              <a:spcAft>
                <a:spcPts val="0"/>
              </a:spcAft>
              <a:defRPr/>
            </a:pPr>
            <a:endParaRPr lang="en-GB" sz="2200" cap="none" dirty="0">
              <a:solidFill>
                <a:schemeClr val="tx1"/>
              </a:solidFill>
            </a:endParaRPr>
          </a:p>
          <a:p>
            <a:pPr marL="514350" indent="-514350" algn="just" fontAlgn="auto">
              <a:spcAft>
                <a:spcPts val="0"/>
              </a:spcAft>
              <a:buFont typeface="+mj-lt"/>
              <a:buAutoNum type="arabicPeriod"/>
              <a:defRPr/>
            </a:pPr>
            <a:r>
              <a:rPr lang="en-GB" b="1" cap="none" dirty="0"/>
              <a:t>Tables</a:t>
            </a:r>
          </a:p>
          <a:p>
            <a:pPr marL="971550" lvl="1" indent="-514350" algn="just" fontAlgn="auto">
              <a:spcAft>
                <a:spcPts val="0"/>
              </a:spcAft>
              <a:buFont typeface="Arial" panose="020B0604020202020204" pitchFamily="34" charset="0"/>
              <a:buChar char="•"/>
              <a:defRPr/>
            </a:pPr>
            <a:r>
              <a:rPr lang="en-GB" sz="2200" dirty="0">
                <a:solidFill>
                  <a:schemeClr val="tx1"/>
                </a:solidFill>
              </a:rPr>
              <a:t>Tables are used to present a clear and organized</a:t>
            </a:r>
            <a:r>
              <a:rPr lang="en-GB" sz="2200" dirty="0">
                <a:solidFill>
                  <a:schemeClr val="tx2">
                    <a:satMod val="200000"/>
                  </a:schemeClr>
                </a:solidFill>
              </a:rPr>
              <a:t> </a:t>
            </a:r>
            <a:r>
              <a:rPr lang="en-GB" sz="2200" dirty="0">
                <a:solidFill>
                  <a:schemeClr val="tx1"/>
                </a:solidFill>
              </a:rPr>
              <a:t>data</a:t>
            </a:r>
          </a:p>
          <a:p>
            <a:pPr marL="971550" lvl="1" indent="-514350" algn="just" fontAlgn="auto">
              <a:spcAft>
                <a:spcPts val="0"/>
              </a:spcAft>
              <a:buFont typeface="Arial" panose="020B0604020202020204" pitchFamily="34" charset="0"/>
              <a:buChar char="•"/>
              <a:defRPr/>
            </a:pPr>
            <a:r>
              <a:rPr lang="en-GB" sz="2200" cap="none" dirty="0">
                <a:solidFill>
                  <a:schemeClr val="tx1"/>
                </a:solidFill>
              </a:rPr>
              <a:t>This utilized for easy analysis and interpretation of data</a:t>
            </a:r>
          </a:p>
        </p:txBody>
      </p:sp>
    </p:spTree>
    <p:extLst>
      <p:ext uri="{BB962C8B-B14F-4D97-AF65-F5344CB8AC3E}">
        <p14:creationId xmlns:p14="http://schemas.microsoft.com/office/powerpoint/2010/main" val="2091149668"/>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t>What is Data Visualization?</a:t>
            </a:r>
          </a:p>
        </p:txBody>
      </p:sp>
      <p:sp>
        <p:nvSpPr>
          <p:cNvPr id="3" name="Content Placeholder 2"/>
          <p:cNvSpPr>
            <a:spLocks noGrp="1"/>
          </p:cNvSpPr>
          <p:nvPr>
            <p:ph idx="1"/>
          </p:nvPr>
        </p:nvSpPr>
        <p:spPr>
          <a:xfrm>
            <a:off x="431552" y="1268760"/>
            <a:ext cx="8229600" cy="4464496"/>
          </a:xfrm>
        </p:spPr>
        <p:txBody>
          <a:bodyPr>
            <a:normAutofit/>
          </a:bodyPr>
          <a:lstStyle/>
          <a:p>
            <a:pPr algn="just"/>
            <a:r>
              <a:rPr lang="en-GB" sz="2400" dirty="0"/>
              <a:t>Data visualization uses statistical graphs, plots, information graphics and other tools to create visual representation of data</a:t>
            </a:r>
          </a:p>
          <a:p>
            <a:pPr algn="just"/>
            <a:r>
              <a:rPr lang="en-GB" sz="2400" dirty="0"/>
              <a:t>Data visualization is a graphic representation that expresses the significance of data </a:t>
            </a:r>
          </a:p>
          <a:p>
            <a:pPr algn="just"/>
            <a:r>
              <a:rPr lang="en-GB" sz="2400" dirty="0"/>
              <a:t>Data visualization is an art through which information, numbers, and measurements can be made more understandable</a:t>
            </a:r>
          </a:p>
          <a:p>
            <a:pPr algn="just"/>
            <a:r>
              <a:rPr lang="en-GB" sz="2400" dirty="0"/>
              <a:t>Data visualization is a generic term used which describes any attempt to help understanding of data by providing visual representation </a:t>
            </a:r>
          </a:p>
        </p:txBody>
      </p:sp>
    </p:spTree>
    <p:extLst>
      <p:ext uri="{BB962C8B-B14F-4D97-AF65-F5344CB8AC3E}">
        <p14:creationId xmlns:p14="http://schemas.microsoft.com/office/powerpoint/2010/main" val="1415203981"/>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t>What is Data Visualization?</a:t>
            </a:r>
          </a:p>
        </p:txBody>
      </p:sp>
      <p:sp>
        <p:nvSpPr>
          <p:cNvPr id="3" name="Content Placeholder 2"/>
          <p:cNvSpPr>
            <a:spLocks noGrp="1"/>
          </p:cNvSpPr>
          <p:nvPr>
            <p:ph idx="1"/>
          </p:nvPr>
        </p:nvSpPr>
        <p:spPr>
          <a:xfrm>
            <a:off x="431552" y="1196752"/>
            <a:ext cx="8229600" cy="4464496"/>
          </a:xfrm>
        </p:spPr>
        <p:txBody>
          <a:bodyPr>
            <a:normAutofit/>
          </a:bodyPr>
          <a:lstStyle/>
          <a:p>
            <a:pPr algn="just"/>
            <a:r>
              <a:rPr lang="en-GB" sz="2400" dirty="0"/>
              <a:t>Visualization of data makes it much easier to analyse and understand the textual and numeric data </a:t>
            </a:r>
          </a:p>
          <a:p>
            <a:pPr algn="just"/>
            <a:endParaRPr lang="en-GB" sz="2400" dirty="0"/>
          </a:p>
          <a:p>
            <a:pPr algn="just"/>
            <a:r>
              <a:rPr lang="en-GB" sz="2400" dirty="0"/>
              <a:t>Data visualization techniques unlocks the potential to give your data a completely new meaning and revealing some hidden trends and information, which otherwise would go unnoticed </a:t>
            </a:r>
          </a:p>
          <a:p>
            <a:pPr algn="just"/>
            <a:endParaRPr lang="en-GB" sz="2400" dirty="0"/>
          </a:p>
          <a:p>
            <a:pPr algn="just"/>
            <a:r>
              <a:rPr lang="en-GB" sz="2400" dirty="0"/>
              <a:t>Apart from saving time, increased used of data for decision-making further adds to the importance and need of visualization</a:t>
            </a:r>
          </a:p>
        </p:txBody>
      </p:sp>
    </p:spTree>
    <p:extLst>
      <p:ext uri="{BB962C8B-B14F-4D97-AF65-F5344CB8AC3E}">
        <p14:creationId xmlns:p14="http://schemas.microsoft.com/office/powerpoint/2010/main" val="1285981864"/>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t>Goals of Data Visualization?</a:t>
            </a:r>
          </a:p>
        </p:txBody>
      </p:sp>
      <p:sp>
        <p:nvSpPr>
          <p:cNvPr id="3" name="Content Placeholder 2"/>
          <p:cNvSpPr>
            <a:spLocks noGrp="1"/>
          </p:cNvSpPr>
          <p:nvPr>
            <p:ph idx="1"/>
          </p:nvPr>
        </p:nvSpPr>
        <p:spPr>
          <a:xfrm>
            <a:off x="431552" y="1196752"/>
            <a:ext cx="8229600" cy="4464496"/>
          </a:xfrm>
        </p:spPr>
        <p:txBody>
          <a:bodyPr>
            <a:normAutofit lnSpcReduction="10000"/>
          </a:bodyPr>
          <a:lstStyle/>
          <a:p>
            <a:pPr algn="just"/>
            <a:r>
              <a:rPr lang="en-GB" sz="2400" dirty="0"/>
              <a:t>The primary goal of data visualization is to communicate information clearly and effectively through graphical means </a:t>
            </a:r>
          </a:p>
          <a:p>
            <a:pPr algn="just"/>
            <a:endParaRPr lang="en-GB" sz="2400" dirty="0"/>
          </a:p>
          <a:p>
            <a:pPr algn="just"/>
            <a:r>
              <a:rPr lang="en-GB" sz="2400" dirty="0"/>
              <a:t>Data visualization does not mean that it needs to look boring to be functional or extremely sophisticated to look beautiful </a:t>
            </a:r>
          </a:p>
          <a:p>
            <a:pPr algn="just"/>
            <a:endParaRPr lang="en-GB" sz="2400" dirty="0"/>
          </a:p>
          <a:p>
            <a:pPr algn="just"/>
            <a:r>
              <a:rPr lang="en-GB" sz="2400" dirty="0"/>
              <a:t>To convey ideas effectively, both aesthetic form and functionality need to go hand in hand, providing insights into a rather sparse and complex data set by communicating its key-aspects in a more intuitive way</a:t>
            </a:r>
          </a:p>
        </p:txBody>
      </p:sp>
    </p:spTree>
    <p:extLst>
      <p:ext uri="{BB962C8B-B14F-4D97-AF65-F5344CB8AC3E}">
        <p14:creationId xmlns:p14="http://schemas.microsoft.com/office/powerpoint/2010/main" val="42204640"/>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200" b="1" dirty="0"/>
              <a:t>Importance of Data Visualization?</a:t>
            </a:r>
          </a:p>
        </p:txBody>
      </p:sp>
      <p:sp>
        <p:nvSpPr>
          <p:cNvPr id="3" name="Content Placeholder 2"/>
          <p:cNvSpPr>
            <a:spLocks noGrp="1"/>
          </p:cNvSpPr>
          <p:nvPr>
            <p:ph idx="1"/>
          </p:nvPr>
        </p:nvSpPr>
        <p:spPr>
          <a:xfrm>
            <a:off x="431552" y="1196752"/>
            <a:ext cx="8229600" cy="4608512"/>
          </a:xfrm>
        </p:spPr>
        <p:txBody>
          <a:bodyPr>
            <a:normAutofit fontScale="92500" lnSpcReduction="10000"/>
          </a:bodyPr>
          <a:lstStyle/>
          <a:p>
            <a:pPr algn="just"/>
            <a:r>
              <a:rPr lang="en-GB" sz="2400" dirty="0"/>
              <a:t>Data visualization is important as it saves time required for reading long reports </a:t>
            </a:r>
          </a:p>
          <a:p>
            <a:pPr algn="just"/>
            <a:r>
              <a:rPr lang="en-GB" sz="2400" dirty="0"/>
              <a:t>It helps you in delivering much effective and crisp presentations thus saving everyone time and increasing productivity </a:t>
            </a:r>
          </a:p>
          <a:p>
            <a:pPr algn="just"/>
            <a:r>
              <a:rPr lang="en-GB" sz="2400" dirty="0"/>
              <a:t>Data visualization software provides flexibility to convert raw data/information to chart and make changes to specific data, which needs to be modified </a:t>
            </a:r>
          </a:p>
          <a:p>
            <a:pPr algn="just"/>
            <a:r>
              <a:rPr lang="en-GB" sz="2400" dirty="0"/>
              <a:t>Data visualization enables decision-makers to see analytics presented visually, so they can grasp difficult concepts or identify new patterns </a:t>
            </a:r>
          </a:p>
          <a:p>
            <a:pPr algn="just"/>
            <a:r>
              <a:rPr lang="en-GB" sz="2400" dirty="0"/>
              <a:t>With interactive visualization, you can take the concept a step further by using technology to drill down into charts and graphs for detail </a:t>
            </a:r>
          </a:p>
        </p:txBody>
      </p:sp>
    </p:spTree>
    <p:extLst>
      <p:ext uri="{BB962C8B-B14F-4D97-AF65-F5344CB8AC3E}">
        <p14:creationId xmlns:p14="http://schemas.microsoft.com/office/powerpoint/2010/main" val="2932258432"/>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a:bodyPr>
          <a:lstStyle/>
          <a:p>
            <a:r>
              <a:rPr lang="en-GB" sz="3200" b="1" dirty="0"/>
              <a:t>Advantages of Data Visualization?</a:t>
            </a:r>
          </a:p>
        </p:txBody>
      </p:sp>
      <p:sp>
        <p:nvSpPr>
          <p:cNvPr id="3" name="Content Placeholder 2"/>
          <p:cNvSpPr>
            <a:spLocks noGrp="1"/>
          </p:cNvSpPr>
          <p:nvPr>
            <p:ph idx="1"/>
          </p:nvPr>
        </p:nvSpPr>
        <p:spPr>
          <a:xfrm>
            <a:off x="431552" y="1052736"/>
            <a:ext cx="8229600" cy="4968552"/>
          </a:xfrm>
        </p:spPr>
        <p:txBody>
          <a:bodyPr>
            <a:normAutofit lnSpcReduction="10000"/>
          </a:bodyPr>
          <a:lstStyle/>
          <a:p>
            <a:pPr algn="just"/>
            <a:r>
              <a:rPr lang="en-GB" sz="2400" dirty="0"/>
              <a:t>By designing data visualizations, you will get an idea which product to place where</a:t>
            </a:r>
          </a:p>
          <a:p>
            <a:pPr algn="just"/>
            <a:r>
              <a:rPr lang="en-GB" sz="2400" dirty="0"/>
              <a:t>Visualization tool can predict the sales, plot trends and thus help in decision-making </a:t>
            </a:r>
          </a:p>
          <a:p>
            <a:pPr algn="just"/>
            <a:r>
              <a:rPr lang="en-GB" sz="2400" dirty="0"/>
              <a:t>By using the best interactive data visualization software, it is quite easy to understand the factors that influence customers behaviour </a:t>
            </a:r>
          </a:p>
          <a:p>
            <a:pPr algn="just"/>
            <a:r>
              <a:rPr lang="en-GB" sz="2400" dirty="0"/>
              <a:t>A big data visualization tool also helps to understand the areas that need improvement </a:t>
            </a:r>
          </a:p>
          <a:p>
            <a:pPr algn="just"/>
            <a:r>
              <a:rPr lang="en-GB" sz="2400" dirty="0"/>
              <a:t>Brings out the correlations and key details from data which often goes unnoticed </a:t>
            </a:r>
          </a:p>
          <a:p>
            <a:pPr algn="just"/>
            <a:r>
              <a:rPr lang="en-GB" sz="2400" dirty="0"/>
              <a:t>By using visualization the data engineers can track their data sources and make an analysis report </a:t>
            </a:r>
          </a:p>
          <a:p>
            <a:pPr algn="just"/>
            <a:endParaRPr lang="en-GB" sz="2400" dirty="0"/>
          </a:p>
        </p:txBody>
      </p:sp>
    </p:spTree>
    <p:extLst>
      <p:ext uri="{BB962C8B-B14F-4D97-AF65-F5344CB8AC3E}">
        <p14:creationId xmlns:p14="http://schemas.microsoft.com/office/powerpoint/2010/main" val="3504502190"/>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a:bodyPr>
          <a:lstStyle/>
          <a:p>
            <a:r>
              <a:rPr lang="en-GB" sz="3200" b="1" dirty="0"/>
              <a:t>Process of Data Visualization?</a:t>
            </a:r>
          </a:p>
        </p:txBody>
      </p:sp>
      <p:sp>
        <p:nvSpPr>
          <p:cNvPr id="3" name="Content Placeholder 2"/>
          <p:cNvSpPr>
            <a:spLocks noGrp="1"/>
          </p:cNvSpPr>
          <p:nvPr>
            <p:ph idx="1"/>
          </p:nvPr>
        </p:nvSpPr>
        <p:spPr>
          <a:xfrm>
            <a:off x="431552" y="1052736"/>
            <a:ext cx="8229600" cy="4608512"/>
          </a:xfrm>
        </p:spPr>
        <p:txBody>
          <a:bodyPr>
            <a:normAutofit/>
          </a:bodyPr>
          <a:lstStyle/>
          <a:p>
            <a:pPr marL="0" indent="0" algn="just">
              <a:buNone/>
            </a:pPr>
            <a:r>
              <a:rPr lang="en-GB" sz="2400" dirty="0"/>
              <a:t>There are number of options available while visualizing data. Therefore, careful consideration should be given to the method being used. </a:t>
            </a:r>
          </a:p>
          <a:p>
            <a:pPr marL="0" indent="0" algn="just">
              <a:buNone/>
            </a:pPr>
            <a:endParaRPr lang="en-GB" sz="2400" dirty="0"/>
          </a:p>
          <a:p>
            <a:pPr marL="0" indent="0" algn="just">
              <a:buNone/>
            </a:pPr>
            <a:r>
              <a:rPr lang="en-GB" sz="2400" dirty="0"/>
              <a:t>Some of the popular ways of data visualization includes: </a:t>
            </a:r>
          </a:p>
          <a:p>
            <a:pPr marL="0" indent="0" algn="just">
              <a:buNone/>
            </a:pPr>
            <a:r>
              <a:rPr lang="en-GB" sz="2400" b="1" dirty="0"/>
              <a:t>	</a:t>
            </a:r>
            <a:r>
              <a:rPr lang="en-GB" sz="2400" dirty="0"/>
              <a:t>- graph </a:t>
            </a:r>
          </a:p>
          <a:p>
            <a:pPr marL="0" indent="0" algn="just">
              <a:buNone/>
            </a:pPr>
            <a:r>
              <a:rPr lang="en-GB" sz="2400" dirty="0"/>
              <a:t>	- chart</a:t>
            </a:r>
          </a:p>
          <a:p>
            <a:pPr marL="0" indent="0" algn="just">
              <a:buNone/>
            </a:pPr>
            <a:r>
              <a:rPr lang="en-GB" sz="2400" dirty="0"/>
              <a:t>	-  box pot </a:t>
            </a:r>
          </a:p>
          <a:p>
            <a:pPr marL="0" indent="0" algn="just">
              <a:buNone/>
            </a:pPr>
            <a:r>
              <a:rPr lang="en-GB" sz="2400" dirty="0"/>
              <a:t>	- diagram</a:t>
            </a:r>
          </a:p>
          <a:p>
            <a:pPr marL="0" indent="0" algn="just">
              <a:buNone/>
            </a:pPr>
            <a:r>
              <a:rPr lang="en-GB" sz="2400" dirty="0"/>
              <a:t>	- scatter plot. </a:t>
            </a:r>
          </a:p>
        </p:txBody>
      </p:sp>
    </p:spTree>
    <p:extLst>
      <p:ext uri="{BB962C8B-B14F-4D97-AF65-F5344CB8AC3E}">
        <p14:creationId xmlns:p14="http://schemas.microsoft.com/office/powerpoint/2010/main" val="2864068921"/>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a:bodyPr>
          <a:lstStyle/>
          <a:p>
            <a:r>
              <a:rPr lang="en-GB" sz="3200" b="1" dirty="0"/>
              <a:t>Process of Data Visualization - Chart</a:t>
            </a:r>
          </a:p>
        </p:txBody>
      </p:sp>
      <p:sp>
        <p:nvSpPr>
          <p:cNvPr id="3" name="Content Placeholder 2"/>
          <p:cNvSpPr>
            <a:spLocks noGrp="1"/>
          </p:cNvSpPr>
          <p:nvPr>
            <p:ph idx="1"/>
          </p:nvPr>
        </p:nvSpPr>
        <p:spPr>
          <a:xfrm>
            <a:off x="431552" y="1052736"/>
            <a:ext cx="8229600" cy="4608512"/>
          </a:xfrm>
        </p:spPr>
        <p:txBody>
          <a:bodyPr>
            <a:normAutofit/>
          </a:bodyPr>
          <a:lstStyle/>
          <a:p>
            <a:pPr marL="0" indent="0" algn="just">
              <a:buNone/>
            </a:pPr>
            <a:r>
              <a:rPr lang="en-GB" sz="2400" dirty="0"/>
              <a:t>Charts can be classified as: </a:t>
            </a:r>
          </a:p>
          <a:p>
            <a:pPr marL="0" indent="0" algn="just">
              <a:buNone/>
            </a:pPr>
            <a:endParaRPr lang="en-GB" sz="2400" dirty="0"/>
          </a:p>
          <a:p>
            <a:pPr algn="just"/>
            <a:r>
              <a:rPr lang="en-GB" sz="2400" b="1" dirty="0"/>
              <a:t>Histogram</a:t>
            </a:r>
            <a:r>
              <a:rPr lang="en-GB" sz="2400" dirty="0"/>
              <a:t> </a:t>
            </a:r>
          </a:p>
          <a:p>
            <a:pPr algn="just"/>
            <a:r>
              <a:rPr lang="en-GB" sz="2400" b="1" dirty="0"/>
              <a:t>Bar chart </a:t>
            </a:r>
          </a:p>
          <a:p>
            <a:pPr lvl="1" algn="just">
              <a:buFontTx/>
              <a:buChar char="-"/>
            </a:pPr>
            <a:r>
              <a:rPr lang="en-GB" sz="2000" b="1" dirty="0"/>
              <a:t>Simple Bar Chart</a:t>
            </a:r>
          </a:p>
          <a:p>
            <a:pPr lvl="1" algn="just">
              <a:buFontTx/>
              <a:buChar char="-"/>
            </a:pPr>
            <a:r>
              <a:rPr lang="en-GB" sz="2000" b="1" dirty="0"/>
              <a:t>Stacked Bar Chart</a:t>
            </a:r>
          </a:p>
          <a:p>
            <a:pPr lvl="1" algn="just">
              <a:buFontTx/>
              <a:buChar char="-"/>
            </a:pPr>
            <a:r>
              <a:rPr lang="en-GB" sz="2000" b="1" dirty="0"/>
              <a:t>Multiple Bar Chart</a:t>
            </a:r>
          </a:p>
          <a:p>
            <a:pPr algn="just"/>
            <a:r>
              <a:rPr lang="en-GB" sz="2400" b="1" dirty="0"/>
              <a:t>Pie chart</a:t>
            </a:r>
          </a:p>
          <a:p>
            <a:pPr algn="just"/>
            <a:r>
              <a:rPr lang="en-GB" sz="2400" b="1" dirty="0"/>
              <a:t>Scatter diagrams</a:t>
            </a:r>
          </a:p>
        </p:txBody>
      </p:sp>
    </p:spTree>
    <p:extLst>
      <p:ext uri="{BB962C8B-B14F-4D97-AF65-F5344CB8AC3E}">
        <p14:creationId xmlns:p14="http://schemas.microsoft.com/office/powerpoint/2010/main" val="804709966"/>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a:bodyPr>
          <a:lstStyle/>
          <a:p>
            <a:r>
              <a:rPr lang="en-GB" sz="3200" b="1" dirty="0"/>
              <a:t>Charts - Histogram</a:t>
            </a:r>
          </a:p>
        </p:txBody>
      </p:sp>
      <p:sp>
        <p:nvSpPr>
          <p:cNvPr id="3" name="Content Placeholder 2"/>
          <p:cNvSpPr>
            <a:spLocks noGrp="1"/>
          </p:cNvSpPr>
          <p:nvPr>
            <p:ph idx="1"/>
          </p:nvPr>
        </p:nvSpPr>
        <p:spPr>
          <a:xfrm>
            <a:off x="431552" y="1052736"/>
            <a:ext cx="8229600" cy="4104456"/>
          </a:xfrm>
        </p:spPr>
        <p:txBody>
          <a:bodyPr>
            <a:normAutofit/>
          </a:bodyPr>
          <a:lstStyle/>
          <a:p>
            <a:pPr marL="0" indent="0" algn="just">
              <a:buNone/>
            </a:pPr>
            <a:r>
              <a:rPr lang="en-GB" sz="2400" b="1" dirty="0"/>
              <a:t>Histogram: </a:t>
            </a:r>
          </a:p>
          <a:p>
            <a:pPr marL="0" indent="0" algn="just">
              <a:buNone/>
            </a:pPr>
            <a:r>
              <a:rPr lang="en-GB" sz="2400" dirty="0"/>
              <a:t>A histogram is a graph used to represent data from a frequency table, where each frequency is represented by a block </a:t>
            </a:r>
          </a:p>
          <a:p>
            <a:pPr marL="0" indent="0" algn="just">
              <a:buNone/>
            </a:pPr>
            <a:endParaRPr lang="en-GB" sz="2400" dirty="0"/>
          </a:p>
        </p:txBody>
      </p:sp>
      <p:sp>
        <p:nvSpPr>
          <p:cNvPr id="4" name="Rectangle 4">
            <a:extLst>
              <a:ext uri="{FF2B5EF4-FFF2-40B4-BE49-F238E27FC236}">
                <a16:creationId xmlns:a16="http://schemas.microsoft.com/office/drawing/2014/main" id="{6AF77FF7-13AE-F842-835F-D2A5CE2FC5DA}"/>
              </a:ext>
            </a:extLst>
          </p:cNvPr>
          <p:cNvSpPr txBox="1">
            <a:spLocks/>
          </p:cNvSpPr>
          <p:nvPr/>
        </p:nvSpPr>
        <p:spPr>
          <a:xfrm>
            <a:off x="453256" y="2924944"/>
            <a:ext cx="8207896" cy="1772793"/>
          </a:xfrm>
          <a:prstGeom prst="rect">
            <a:avLst/>
          </a:prstGeom>
        </p:spPr>
        <p:txBody>
          <a:bodyPr vert="horz" wrap="square" lIns="91440" tIns="45720" rIns="91440" bIns="45720" rtlCol="0">
            <a:sp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90000"/>
              </a:lnSpc>
              <a:buFont typeface="Wingdings" pitchFamily="2" charset="2"/>
              <a:buNone/>
            </a:pPr>
            <a:r>
              <a:rPr lang="en-US" altLang="en-US" sz="2400" b="1" dirty="0"/>
              <a:t>Example: </a:t>
            </a:r>
            <a:r>
              <a:rPr lang="en-US" altLang="en-US" sz="2400" dirty="0"/>
              <a:t>A manufacturer of insulation randomly selects 20 winter days and records the daily high temperature</a:t>
            </a:r>
          </a:p>
          <a:p>
            <a:pPr>
              <a:spcBef>
                <a:spcPct val="55000"/>
              </a:spcBef>
              <a:buFont typeface="Wingdings" pitchFamily="2" charset="2"/>
              <a:buNone/>
            </a:pPr>
            <a:r>
              <a:rPr lang="en-US" altLang="en-US" sz="2400" b="1" dirty="0">
                <a:solidFill>
                  <a:schemeClr val="hlink"/>
                </a:solidFill>
              </a:rPr>
              <a:t>		   </a:t>
            </a:r>
            <a:r>
              <a:rPr lang="en-US" altLang="en-US" sz="2400" b="1" dirty="0"/>
              <a:t>24, 35, 17, 21, 24, 37, 26, 46, 58, 30, </a:t>
            </a:r>
          </a:p>
          <a:p>
            <a:pPr>
              <a:buFont typeface="Wingdings" pitchFamily="2" charset="2"/>
              <a:buNone/>
            </a:pPr>
            <a:r>
              <a:rPr lang="en-US" altLang="en-US" sz="2400" b="1" dirty="0"/>
              <a:t>		   32, 13, 12, 38, 41, 43, 44, 27, 53, 27</a:t>
            </a:r>
            <a:endParaRPr lang="en-US" altLang="en-US" sz="2400" dirty="0"/>
          </a:p>
        </p:txBody>
      </p:sp>
    </p:spTree>
    <p:extLst>
      <p:ext uri="{BB962C8B-B14F-4D97-AF65-F5344CB8AC3E}">
        <p14:creationId xmlns:p14="http://schemas.microsoft.com/office/powerpoint/2010/main" val="3156519865"/>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a:bodyPr>
          <a:lstStyle/>
          <a:p>
            <a:r>
              <a:rPr lang="en-GB" sz="3200" b="1" dirty="0"/>
              <a:t>Charts - Histogram</a:t>
            </a:r>
          </a:p>
        </p:txBody>
      </p:sp>
      <p:grpSp>
        <p:nvGrpSpPr>
          <p:cNvPr id="16" name="Group 15">
            <a:extLst>
              <a:ext uri="{FF2B5EF4-FFF2-40B4-BE49-F238E27FC236}">
                <a16:creationId xmlns:a16="http://schemas.microsoft.com/office/drawing/2014/main" id="{D1BE1EBF-BAEB-4D43-94E7-E62275EA2DB1}"/>
              </a:ext>
            </a:extLst>
          </p:cNvPr>
          <p:cNvGrpSpPr/>
          <p:nvPr/>
        </p:nvGrpSpPr>
        <p:grpSpPr>
          <a:xfrm>
            <a:off x="440772" y="1340768"/>
            <a:ext cx="3902628" cy="3888432"/>
            <a:chOff x="440772" y="1988840"/>
            <a:chExt cx="3902628" cy="1937643"/>
          </a:xfrm>
        </p:grpSpPr>
        <p:grpSp>
          <p:nvGrpSpPr>
            <p:cNvPr id="15" name="Group 14">
              <a:extLst>
                <a:ext uri="{FF2B5EF4-FFF2-40B4-BE49-F238E27FC236}">
                  <a16:creationId xmlns:a16="http://schemas.microsoft.com/office/drawing/2014/main" id="{81C3922F-247C-3E40-ABBD-68814E52E2CB}"/>
                </a:ext>
              </a:extLst>
            </p:cNvPr>
            <p:cNvGrpSpPr/>
            <p:nvPr/>
          </p:nvGrpSpPr>
          <p:grpSpPr>
            <a:xfrm>
              <a:off x="457200" y="1988840"/>
              <a:ext cx="3886200" cy="1937643"/>
              <a:chOff x="0" y="1812032"/>
              <a:chExt cx="3886200" cy="1937643"/>
            </a:xfrm>
          </p:grpSpPr>
          <p:sp>
            <p:nvSpPr>
              <p:cNvPr id="7" name="Rectangle 6">
                <a:extLst>
                  <a:ext uri="{FF2B5EF4-FFF2-40B4-BE49-F238E27FC236}">
                    <a16:creationId xmlns:a16="http://schemas.microsoft.com/office/drawing/2014/main" id="{CA0423AE-AD50-8F40-AF2F-3AB98352D364}"/>
                  </a:ext>
                </a:extLst>
              </p:cNvPr>
              <p:cNvSpPr>
                <a:spLocks noChangeArrowheads="1"/>
              </p:cNvSpPr>
              <p:nvPr/>
            </p:nvSpPr>
            <p:spPr bwMode="auto">
              <a:xfrm>
                <a:off x="0" y="1844675"/>
                <a:ext cx="3810000" cy="1889125"/>
              </a:xfrm>
              <a:prstGeom prst="rect">
                <a:avLst/>
              </a:prstGeom>
              <a:solidFill>
                <a:srgbClr val="CBDDF7"/>
              </a:solidFill>
              <a:ln w="12700">
                <a:solidFill>
                  <a:srgbClr val="000000"/>
                </a:solidFill>
                <a:miter lim="800000"/>
                <a:headEnd/>
                <a:tailEnd/>
              </a:ln>
            </p:spPr>
            <p:txBody>
              <a:bodyPr wrap="none" anchor="ctr"/>
              <a:lstStyle>
                <a:lvl1pPr algn="r">
                  <a:defRPr>
                    <a:solidFill>
                      <a:schemeClr val="tx1"/>
                    </a:solidFill>
                    <a:latin typeface="Arial" panose="020B0604020202020204" pitchFamily="34" charset="0"/>
                    <a:ea typeface="ＭＳ Ｐゴシック" panose="020B0600070205080204" pitchFamily="34" charset="-128"/>
                  </a:defRPr>
                </a:lvl1pPr>
                <a:lvl2pPr marL="742950" indent="-285750" algn="r">
                  <a:defRPr>
                    <a:solidFill>
                      <a:schemeClr val="tx1"/>
                    </a:solidFill>
                    <a:latin typeface="Arial" panose="020B0604020202020204" pitchFamily="34" charset="0"/>
                    <a:ea typeface="ＭＳ Ｐゴシック" panose="020B0600070205080204" pitchFamily="34" charset="-128"/>
                  </a:defRPr>
                </a:lvl2pPr>
                <a:lvl3pPr marL="1143000" indent="-228600" algn="r">
                  <a:defRPr>
                    <a:solidFill>
                      <a:schemeClr val="tx1"/>
                    </a:solidFill>
                    <a:latin typeface="Arial" panose="020B0604020202020204" pitchFamily="34" charset="0"/>
                    <a:ea typeface="ＭＳ Ｐゴシック" panose="020B0600070205080204" pitchFamily="34" charset="-128"/>
                  </a:defRPr>
                </a:lvl3pPr>
                <a:lvl4pPr marL="1600200" indent="-228600" algn="r">
                  <a:defRPr>
                    <a:solidFill>
                      <a:schemeClr val="tx1"/>
                    </a:solidFill>
                    <a:latin typeface="Arial" panose="020B0604020202020204" pitchFamily="34" charset="0"/>
                    <a:ea typeface="ＭＳ Ｐゴシック" panose="020B0600070205080204" pitchFamily="34" charset="-128"/>
                  </a:defRPr>
                </a:lvl4pPr>
                <a:lvl5pPr marL="2057400" indent="-228600" algn="r">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a:latin typeface="Calibri" panose="020F0502020204030204" pitchFamily="34" charset="0"/>
                </a:endParaRPr>
              </a:p>
            </p:txBody>
          </p:sp>
          <p:sp>
            <p:nvSpPr>
              <p:cNvPr id="8" name="Rectangle 10">
                <a:extLst>
                  <a:ext uri="{FF2B5EF4-FFF2-40B4-BE49-F238E27FC236}">
                    <a16:creationId xmlns:a16="http://schemas.microsoft.com/office/drawing/2014/main" id="{1E84ED53-1B0F-8045-A1A4-43F650E703B7}"/>
                  </a:ext>
                </a:extLst>
              </p:cNvPr>
              <p:cNvSpPr>
                <a:spLocks noChangeArrowheads="1"/>
              </p:cNvSpPr>
              <p:nvPr/>
            </p:nvSpPr>
            <p:spPr bwMode="auto">
              <a:xfrm>
                <a:off x="76200" y="2438400"/>
                <a:ext cx="3587750" cy="1274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lgn="r">
                  <a:defRPr>
                    <a:solidFill>
                      <a:schemeClr val="tx1"/>
                    </a:solidFill>
                    <a:latin typeface="Arial" panose="020B0604020202020204" pitchFamily="34" charset="0"/>
                    <a:ea typeface="ＭＳ Ｐゴシック" panose="020B0600070205080204" pitchFamily="34" charset="-128"/>
                  </a:defRPr>
                </a:lvl1pPr>
                <a:lvl2pPr marL="742950" indent="-285750" algn="r">
                  <a:defRPr>
                    <a:solidFill>
                      <a:schemeClr val="tx1"/>
                    </a:solidFill>
                    <a:latin typeface="Arial" panose="020B0604020202020204" pitchFamily="34" charset="0"/>
                    <a:ea typeface="ＭＳ Ｐゴシック" panose="020B0600070205080204" pitchFamily="34" charset="-128"/>
                  </a:defRPr>
                </a:lvl2pPr>
                <a:lvl3pPr marL="1143000" indent="-228600" algn="r">
                  <a:defRPr>
                    <a:solidFill>
                      <a:schemeClr val="tx1"/>
                    </a:solidFill>
                    <a:latin typeface="Arial" panose="020B0604020202020204" pitchFamily="34" charset="0"/>
                    <a:ea typeface="ＭＳ Ｐゴシック" panose="020B0600070205080204" pitchFamily="34" charset="-128"/>
                  </a:defRPr>
                </a:lvl3pPr>
                <a:lvl4pPr marL="1600200" indent="-228600" algn="r">
                  <a:defRPr>
                    <a:solidFill>
                      <a:schemeClr val="tx1"/>
                    </a:solidFill>
                    <a:latin typeface="Arial" panose="020B0604020202020204" pitchFamily="34" charset="0"/>
                    <a:ea typeface="ＭＳ Ｐゴシック" panose="020B0600070205080204" pitchFamily="34" charset="-128"/>
                  </a:defRPr>
                </a:lvl4pPr>
                <a:lvl5pPr marL="2057400" indent="-228600" algn="r">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l">
                  <a:lnSpc>
                    <a:spcPct val="70000"/>
                  </a:lnSpc>
                  <a:spcBef>
                    <a:spcPct val="50000"/>
                  </a:spcBef>
                </a:pPr>
                <a:r>
                  <a:rPr lang="en-US" altLang="en-US" sz="1400" b="1" dirty="0">
                    <a:latin typeface="Calibri" panose="020F0502020204030204" pitchFamily="34" charset="0"/>
                  </a:rPr>
                  <a:t>10 but less than 20                  15                3</a:t>
                </a:r>
              </a:p>
              <a:p>
                <a:pPr algn="l">
                  <a:lnSpc>
                    <a:spcPct val="70000"/>
                  </a:lnSpc>
                  <a:spcBef>
                    <a:spcPct val="50000"/>
                  </a:spcBef>
                </a:pPr>
                <a:r>
                  <a:rPr lang="en-US" altLang="en-US" sz="1400" b="1" dirty="0">
                    <a:latin typeface="Calibri" panose="020F0502020204030204" pitchFamily="34" charset="0"/>
                  </a:rPr>
                  <a:t>20 but less than 30                  25                6</a:t>
                </a:r>
              </a:p>
              <a:p>
                <a:pPr algn="l">
                  <a:lnSpc>
                    <a:spcPct val="70000"/>
                  </a:lnSpc>
                  <a:spcBef>
                    <a:spcPct val="50000"/>
                  </a:spcBef>
                </a:pPr>
                <a:r>
                  <a:rPr lang="en-US" altLang="en-US" sz="1400" b="1" dirty="0">
                    <a:latin typeface="Calibri" panose="020F0502020204030204" pitchFamily="34" charset="0"/>
                  </a:rPr>
                  <a:t>30 but less than 40                  35                5</a:t>
                </a:r>
              </a:p>
              <a:p>
                <a:pPr algn="l">
                  <a:lnSpc>
                    <a:spcPct val="70000"/>
                  </a:lnSpc>
                  <a:spcBef>
                    <a:spcPct val="50000"/>
                  </a:spcBef>
                </a:pPr>
                <a:r>
                  <a:rPr lang="en-US" altLang="en-US" sz="1400" b="1" dirty="0">
                    <a:latin typeface="Calibri" panose="020F0502020204030204" pitchFamily="34" charset="0"/>
                  </a:rPr>
                  <a:t>40 but less than 50                  45                4</a:t>
                </a:r>
              </a:p>
              <a:p>
                <a:pPr algn="l">
                  <a:lnSpc>
                    <a:spcPct val="70000"/>
                  </a:lnSpc>
                  <a:spcBef>
                    <a:spcPct val="50000"/>
                  </a:spcBef>
                </a:pPr>
                <a:r>
                  <a:rPr lang="en-US" altLang="en-US" sz="1400" b="1" dirty="0">
                    <a:latin typeface="Calibri" panose="020F0502020204030204" pitchFamily="34" charset="0"/>
                  </a:rPr>
                  <a:t>50 but less than 60                  55                2</a:t>
                </a:r>
              </a:p>
            </p:txBody>
          </p:sp>
          <p:sp>
            <p:nvSpPr>
              <p:cNvPr id="9" name="Rectangle 9">
                <a:extLst>
                  <a:ext uri="{FF2B5EF4-FFF2-40B4-BE49-F238E27FC236}">
                    <a16:creationId xmlns:a16="http://schemas.microsoft.com/office/drawing/2014/main" id="{48036D47-EC62-EF46-B095-0C3941C125B9}"/>
                  </a:ext>
                </a:extLst>
              </p:cNvPr>
              <p:cNvSpPr>
                <a:spLocks noChangeArrowheads="1"/>
              </p:cNvSpPr>
              <p:nvPr/>
            </p:nvSpPr>
            <p:spPr bwMode="auto">
              <a:xfrm>
                <a:off x="381000" y="2000250"/>
                <a:ext cx="1066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lgn="r">
                  <a:defRPr>
                    <a:solidFill>
                      <a:schemeClr val="tx1"/>
                    </a:solidFill>
                    <a:latin typeface="Arial" panose="020B0604020202020204" pitchFamily="34" charset="0"/>
                    <a:ea typeface="ＭＳ Ｐゴシック" panose="020B0600070205080204" pitchFamily="34" charset="-128"/>
                  </a:defRPr>
                </a:lvl1pPr>
                <a:lvl2pPr marL="742950" indent="-285750" algn="r">
                  <a:defRPr>
                    <a:solidFill>
                      <a:schemeClr val="tx1"/>
                    </a:solidFill>
                    <a:latin typeface="Arial" panose="020B0604020202020204" pitchFamily="34" charset="0"/>
                    <a:ea typeface="ＭＳ Ｐゴシック" panose="020B0600070205080204" pitchFamily="34" charset="-128"/>
                  </a:defRPr>
                </a:lvl2pPr>
                <a:lvl3pPr marL="1143000" indent="-228600" algn="r">
                  <a:defRPr>
                    <a:solidFill>
                      <a:schemeClr val="tx1"/>
                    </a:solidFill>
                    <a:latin typeface="Arial" panose="020B0604020202020204" pitchFamily="34" charset="0"/>
                    <a:ea typeface="ＭＳ Ｐゴシック" panose="020B0600070205080204" pitchFamily="34" charset="-128"/>
                  </a:defRPr>
                </a:lvl3pPr>
                <a:lvl4pPr marL="1600200" indent="-228600" algn="r">
                  <a:defRPr>
                    <a:solidFill>
                      <a:schemeClr val="tx1"/>
                    </a:solidFill>
                    <a:latin typeface="Arial" panose="020B0604020202020204" pitchFamily="34" charset="0"/>
                    <a:ea typeface="ＭＳ Ｐゴシック" panose="020B0600070205080204" pitchFamily="34" charset="-128"/>
                  </a:defRPr>
                </a:lvl4pPr>
                <a:lvl5pPr marL="2057400" indent="-228600" algn="r">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l">
                  <a:spcBef>
                    <a:spcPct val="50000"/>
                  </a:spcBef>
                </a:pPr>
                <a:r>
                  <a:rPr lang="en-US" altLang="en-US" sz="1400" b="1" dirty="0">
                    <a:solidFill>
                      <a:srgbClr val="CC0000"/>
                    </a:solidFill>
                    <a:latin typeface="Calibri" panose="020F0502020204030204" pitchFamily="34" charset="0"/>
                  </a:rPr>
                  <a:t>Class</a:t>
                </a:r>
              </a:p>
            </p:txBody>
          </p:sp>
          <p:sp>
            <p:nvSpPr>
              <p:cNvPr id="10" name="Rectangle 13">
                <a:extLst>
                  <a:ext uri="{FF2B5EF4-FFF2-40B4-BE49-F238E27FC236}">
                    <a16:creationId xmlns:a16="http://schemas.microsoft.com/office/drawing/2014/main" id="{2B312694-7697-DE49-B75C-CB8B22983367}"/>
                  </a:ext>
                </a:extLst>
              </p:cNvPr>
              <p:cNvSpPr>
                <a:spLocks noChangeArrowheads="1"/>
              </p:cNvSpPr>
              <p:nvPr/>
            </p:nvSpPr>
            <p:spPr bwMode="auto">
              <a:xfrm>
                <a:off x="1691680" y="2000250"/>
                <a:ext cx="1295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lgn="r">
                  <a:defRPr>
                    <a:solidFill>
                      <a:schemeClr val="tx1"/>
                    </a:solidFill>
                    <a:latin typeface="Arial" panose="020B0604020202020204" pitchFamily="34" charset="0"/>
                    <a:ea typeface="ＭＳ Ｐゴシック" panose="020B0600070205080204" pitchFamily="34" charset="-128"/>
                  </a:defRPr>
                </a:lvl1pPr>
                <a:lvl2pPr marL="742950" indent="-285750" algn="r">
                  <a:defRPr>
                    <a:solidFill>
                      <a:schemeClr val="tx1"/>
                    </a:solidFill>
                    <a:latin typeface="Arial" panose="020B0604020202020204" pitchFamily="34" charset="0"/>
                    <a:ea typeface="ＭＳ Ｐゴシック" panose="020B0600070205080204" pitchFamily="34" charset="-128"/>
                  </a:defRPr>
                </a:lvl2pPr>
                <a:lvl3pPr marL="1143000" indent="-228600" algn="r">
                  <a:defRPr>
                    <a:solidFill>
                      <a:schemeClr val="tx1"/>
                    </a:solidFill>
                    <a:latin typeface="Arial" panose="020B0604020202020204" pitchFamily="34" charset="0"/>
                    <a:ea typeface="ＭＳ Ｐゴシック" panose="020B0600070205080204" pitchFamily="34" charset="-128"/>
                  </a:defRPr>
                </a:lvl3pPr>
                <a:lvl4pPr marL="1600200" indent="-228600" algn="r">
                  <a:defRPr>
                    <a:solidFill>
                      <a:schemeClr val="tx1"/>
                    </a:solidFill>
                    <a:latin typeface="Arial" panose="020B0604020202020204" pitchFamily="34" charset="0"/>
                    <a:ea typeface="ＭＳ Ｐゴシック" panose="020B0600070205080204" pitchFamily="34" charset="-128"/>
                  </a:defRPr>
                </a:lvl4pPr>
                <a:lvl5pPr marL="2057400" indent="-228600" algn="r">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spcBef>
                    <a:spcPct val="50000"/>
                  </a:spcBef>
                </a:pPr>
                <a:r>
                  <a:rPr lang="en-US" altLang="en-US" sz="1400" b="1" dirty="0">
                    <a:solidFill>
                      <a:srgbClr val="CC0000"/>
                    </a:solidFill>
                    <a:latin typeface="Calibri" panose="020F0502020204030204" pitchFamily="34" charset="0"/>
                  </a:rPr>
                  <a:t>Midpoint</a:t>
                </a:r>
              </a:p>
            </p:txBody>
          </p:sp>
          <p:sp>
            <p:nvSpPr>
              <p:cNvPr id="11" name="Rectangle 12">
                <a:extLst>
                  <a:ext uri="{FF2B5EF4-FFF2-40B4-BE49-F238E27FC236}">
                    <a16:creationId xmlns:a16="http://schemas.microsoft.com/office/drawing/2014/main" id="{6A61C902-A4B8-284B-B8FC-38900DECCECA}"/>
                  </a:ext>
                </a:extLst>
              </p:cNvPr>
              <p:cNvSpPr>
                <a:spLocks noChangeArrowheads="1"/>
              </p:cNvSpPr>
              <p:nvPr/>
            </p:nvSpPr>
            <p:spPr bwMode="auto">
              <a:xfrm>
                <a:off x="2514600" y="2000250"/>
                <a:ext cx="1371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lgn="r">
                  <a:defRPr>
                    <a:solidFill>
                      <a:schemeClr val="tx1"/>
                    </a:solidFill>
                    <a:latin typeface="Arial" panose="020B0604020202020204" pitchFamily="34" charset="0"/>
                    <a:ea typeface="ＭＳ Ｐゴシック" panose="020B0600070205080204" pitchFamily="34" charset="-128"/>
                  </a:defRPr>
                </a:lvl1pPr>
                <a:lvl2pPr marL="742950" indent="-285750" algn="r">
                  <a:defRPr>
                    <a:solidFill>
                      <a:schemeClr val="tx1"/>
                    </a:solidFill>
                    <a:latin typeface="Arial" panose="020B0604020202020204" pitchFamily="34" charset="0"/>
                    <a:ea typeface="ＭＳ Ｐゴシック" panose="020B0600070205080204" pitchFamily="34" charset="-128"/>
                  </a:defRPr>
                </a:lvl2pPr>
                <a:lvl3pPr marL="1143000" indent="-228600" algn="r">
                  <a:defRPr>
                    <a:solidFill>
                      <a:schemeClr val="tx1"/>
                    </a:solidFill>
                    <a:latin typeface="Arial" panose="020B0604020202020204" pitchFamily="34" charset="0"/>
                    <a:ea typeface="ＭＳ Ｐゴシック" panose="020B0600070205080204" pitchFamily="34" charset="-128"/>
                  </a:defRPr>
                </a:lvl3pPr>
                <a:lvl4pPr marL="1600200" indent="-228600" algn="r">
                  <a:defRPr>
                    <a:solidFill>
                      <a:schemeClr val="tx1"/>
                    </a:solidFill>
                    <a:latin typeface="Arial" panose="020B0604020202020204" pitchFamily="34" charset="0"/>
                    <a:ea typeface="ＭＳ Ｐゴシック" panose="020B0600070205080204" pitchFamily="34" charset="-128"/>
                  </a:defRPr>
                </a:lvl4pPr>
                <a:lvl5pPr marL="2057400" indent="-228600" algn="r">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spcBef>
                    <a:spcPct val="50000"/>
                  </a:spcBef>
                </a:pPr>
                <a:r>
                  <a:rPr lang="en-US" altLang="en-US" sz="1400" b="1" dirty="0">
                    <a:solidFill>
                      <a:srgbClr val="CC0000"/>
                    </a:solidFill>
                    <a:latin typeface="Calibri" panose="020F0502020204030204" pitchFamily="34" charset="0"/>
                  </a:rPr>
                  <a:t>Frequency</a:t>
                </a:r>
              </a:p>
            </p:txBody>
          </p:sp>
          <p:sp>
            <p:nvSpPr>
              <p:cNvPr id="12" name="Line 11">
                <a:extLst>
                  <a:ext uri="{FF2B5EF4-FFF2-40B4-BE49-F238E27FC236}">
                    <a16:creationId xmlns:a16="http://schemas.microsoft.com/office/drawing/2014/main" id="{DA89EC29-286C-1D47-81E5-9A2210848295}"/>
                  </a:ext>
                </a:extLst>
              </p:cNvPr>
              <p:cNvSpPr>
                <a:spLocks noChangeShapeType="1"/>
              </p:cNvSpPr>
              <p:nvPr/>
            </p:nvSpPr>
            <p:spPr bwMode="auto">
              <a:xfrm>
                <a:off x="2743200" y="1812032"/>
                <a:ext cx="0" cy="19050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 name="Line 11">
                <a:extLst>
                  <a:ext uri="{FF2B5EF4-FFF2-40B4-BE49-F238E27FC236}">
                    <a16:creationId xmlns:a16="http://schemas.microsoft.com/office/drawing/2014/main" id="{9D31FB84-D820-4C41-91FA-B87B70002C89}"/>
                  </a:ext>
                </a:extLst>
              </p:cNvPr>
              <p:cNvSpPr>
                <a:spLocks noChangeShapeType="1"/>
              </p:cNvSpPr>
              <p:nvPr/>
            </p:nvSpPr>
            <p:spPr bwMode="auto">
              <a:xfrm>
                <a:off x="1691680" y="1844675"/>
                <a:ext cx="0" cy="190500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grpSp>
        <p:sp>
          <p:nvSpPr>
            <p:cNvPr id="14" name="Line 11">
              <a:extLst>
                <a:ext uri="{FF2B5EF4-FFF2-40B4-BE49-F238E27FC236}">
                  <a16:creationId xmlns:a16="http://schemas.microsoft.com/office/drawing/2014/main" id="{7C0B2636-12C2-5E4C-85C7-AFAFA730CAD1}"/>
                </a:ext>
              </a:extLst>
            </p:cNvPr>
            <p:cNvSpPr>
              <a:spLocks noChangeShapeType="1"/>
            </p:cNvSpPr>
            <p:nvPr/>
          </p:nvSpPr>
          <p:spPr bwMode="auto">
            <a:xfrm flipV="1">
              <a:off x="440772" y="2495651"/>
              <a:ext cx="3773006" cy="1885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grpSp>
      <p:graphicFrame>
        <p:nvGraphicFramePr>
          <p:cNvPr id="17" name="Object 2">
            <a:hlinkClick r:id="" action="ppaction://ole?verb=0"/>
            <a:extLst>
              <a:ext uri="{FF2B5EF4-FFF2-40B4-BE49-F238E27FC236}">
                <a16:creationId xmlns:a16="http://schemas.microsoft.com/office/drawing/2014/main" id="{FB6CE348-5A7E-664C-868A-0CD6E58B8D70}"/>
              </a:ext>
            </a:extLst>
          </p:cNvPr>
          <p:cNvGraphicFramePr>
            <a:graphicFrameLocks/>
          </p:cNvGraphicFramePr>
          <p:nvPr/>
        </p:nvGraphicFramePr>
        <p:xfrm>
          <a:off x="4310555" y="966738"/>
          <a:ext cx="4147020" cy="4476750"/>
        </p:xfrm>
        <a:graphic>
          <a:graphicData uri="http://schemas.openxmlformats.org/presentationml/2006/ole">
            <mc:AlternateContent xmlns:mc="http://schemas.openxmlformats.org/markup-compatibility/2006">
              <mc:Choice xmlns:v="urn:schemas-microsoft-com:vml" Requires="v">
                <p:oleObj name="Worksheet" r:id="rId3" imgW="2463800" imgH="1816100" progId="Excel.Sheet.8">
                  <p:embed/>
                </p:oleObj>
              </mc:Choice>
              <mc:Fallback>
                <p:oleObj name="Worksheet" r:id="rId3" imgW="2463800" imgH="1816100" progId="Excel.Sheet.8">
                  <p:embed/>
                  <p:pic>
                    <p:nvPicPr>
                      <p:cNvPr id="17" name="Object 2">
                        <a:hlinkClick r:id="" action="ppaction://ole?verb=0"/>
                        <a:extLst>
                          <a:ext uri="{FF2B5EF4-FFF2-40B4-BE49-F238E27FC236}">
                            <a16:creationId xmlns:a16="http://schemas.microsoft.com/office/drawing/2014/main" id="{FB6CE348-5A7E-664C-868A-0CD6E58B8D70}"/>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10555" y="966738"/>
                        <a:ext cx="4147020" cy="4476750"/>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1134110757"/>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a:bodyPr>
          <a:lstStyle/>
          <a:p>
            <a:r>
              <a:rPr lang="en-GB" sz="3200" b="1" dirty="0"/>
              <a:t>Bar Charts </a:t>
            </a:r>
          </a:p>
        </p:txBody>
      </p:sp>
      <p:sp>
        <p:nvSpPr>
          <p:cNvPr id="3" name="Content Placeholder 2"/>
          <p:cNvSpPr>
            <a:spLocks noGrp="1"/>
          </p:cNvSpPr>
          <p:nvPr>
            <p:ph idx="1"/>
          </p:nvPr>
        </p:nvSpPr>
        <p:spPr>
          <a:xfrm>
            <a:off x="431552" y="1052736"/>
            <a:ext cx="8229600" cy="4464496"/>
          </a:xfrm>
        </p:spPr>
        <p:txBody>
          <a:bodyPr>
            <a:normAutofit lnSpcReduction="10000"/>
          </a:bodyPr>
          <a:lstStyle/>
          <a:p>
            <a:pPr marL="0" indent="0" algn="just">
              <a:buNone/>
            </a:pPr>
            <a:r>
              <a:rPr lang="en-GB" sz="2400" b="1" dirty="0"/>
              <a:t>Bar Charts: </a:t>
            </a:r>
          </a:p>
          <a:p>
            <a:pPr algn="just"/>
            <a:r>
              <a:rPr lang="en-GB" sz="2400" dirty="0"/>
              <a:t>These are one of the most widely used charts for showing the grown of a company over a period</a:t>
            </a:r>
          </a:p>
          <a:p>
            <a:pPr algn="just"/>
            <a:r>
              <a:rPr lang="en-GB" altLang="en-US" sz="2400" dirty="0">
                <a:cs typeface="Times New Roman" panose="02020603050405020304" pitchFamily="18" charset="0"/>
              </a:rPr>
              <a:t>Y-axis should start at 0, or comparisons can become distorted</a:t>
            </a:r>
          </a:p>
          <a:p>
            <a:pPr algn="just"/>
            <a:r>
              <a:rPr lang="en-GB" altLang="en-US" sz="2400" dirty="0">
                <a:cs typeface="Times New Roman" panose="02020603050405020304" pitchFamily="18" charset="0"/>
              </a:rPr>
              <a:t>The width of the bars does not matter, but should be similar for each bar</a:t>
            </a:r>
          </a:p>
          <a:p>
            <a:pPr algn="just"/>
            <a:r>
              <a:rPr lang="en-GB" altLang="en-US" sz="2400" dirty="0">
                <a:cs typeface="Times New Roman" panose="02020603050405020304" pitchFamily="18" charset="0"/>
              </a:rPr>
              <a:t>Gaps between the bars emphasise the trends in the data</a:t>
            </a:r>
          </a:p>
          <a:p>
            <a:pPr algn="just"/>
            <a:r>
              <a:rPr lang="en-GB" altLang="en-US" sz="2400" dirty="0">
                <a:cs typeface="Times New Roman" panose="02020603050405020304" pitchFamily="18" charset="0"/>
              </a:rPr>
              <a:t>Can be vertical or horizontal </a:t>
            </a:r>
          </a:p>
          <a:p>
            <a:pPr algn="just"/>
            <a:r>
              <a:rPr lang="en-US" altLang="en-US" sz="2400" dirty="0"/>
              <a:t>Bar charts are more useful when you want to highlight the actual data values.</a:t>
            </a:r>
            <a:endParaRPr lang="en-GB" altLang="en-US" sz="2400" dirty="0">
              <a:cs typeface="Times New Roman" panose="02020603050405020304" pitchFamily="18" charset="0"/>
            </a:endParaRPr>
          </a:p>
          <a:p>
            <a:pPr algn="just"/>
            <a:endParaRPr lang="en-GB" sz="2400" dirty="0"/>
          </a:p>
          <a:p>
            <a:pPr marL="0" indent="0" algn="just">
              <a:buNone/>
            </a:pPr>
            <a:endParaRPr lang="en-GB" sz="2400" dirty="0"/>
          </a:p>
        </p:txBody>
      </p:sp>
    </p:spTree>
    <p:extLst>
      <p:ext uri="{BB962C8B-B14F-4D97-AF65-F5344CB8AC3E}">
        <p14:creationId xmlns:p14="http://schemas.microsoft.com/office/powerpoint/2010/main" val="1194384780"/>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a:bodyPr>
          <a:lstStyle/>
          <a:p>
            <a:r>
              <a:rPr lang="en-GB" sz="3200" b="1" dirty="0"/>
              <a:t>Bar Charts - Example</a:t>
            </a:r>
          </a:p>
        </p:txBody>
      </p:sp>
      <p:sp>
        <p:nvSpPr>
          <p:cNvPr id="7" name="Content Placeholder 2">
            <a:extLst>
              <a:ext uri="{FF2B5EF4-FFF2-40B4-BE49-F238E27FC236}">
                <a16:creationId xmlns:a16="http://schemas.microsoft.com/office/drawing/2014/main" id="{24BFD506-8A9B-0946-8FED-20E4C1B23895}"/>
              </a:ext>
            </a:extLst>
          </p:cNvPr>
          <p:cNvSpPr>
            <a:spLocks noGrp="1"/>
          </p:cNvSpPr>
          <p:nvPr>
            <p:ph idx="1"/>
          </p:nvPr>
        </p:nvSpPr>
        <p:spPr>
          <a:xfrm>
            <a:off x="431552" y="1052736"/>
            <a:ext cx="3924424" cy="4464496"/>
          </a:xfrm>
        </p:spPr>
        <p:txBody>
          <a:bodyPr>
            <a:normAutofit/>
          </a:bodyPr>
          <a:lstStyle/>
          <a:p>
            <a:pPr marL="0" indent="0" algn="just">
              <a:buNone/>
            </a:pPr>
            <a:r>
              <a:rPr lang="en-GB" sz="2400" dirty="0"/>
              <a:t>Let us have following data table showing the number of times each continent has hosted to summer games. </a:t>
            </a:r>
            <a:endParaRPr lang="en-GB" altLang="en-US" sz="2400" dirty="0">
              <a:cs typeface="Times New Roman" panose="02020603050405020304" pitchFamily="18" charset="0"/>
            </a:endParaRPr>
          </a:p>
          <a:p>
            <a:pPr algn="just"/>
            <a:endParaRPr lang="en-GB" sz="2400" dirty="0"/>
          </a:p>
          <a:p>
            <a:pPr marL="0" indent="0" algn="just">
              <a:buNone/>
            </a:pPr>
            <a:endParaRPr lang="en-GB" sz="2400" dirty="0"/>
          </a:p>
        </p:txBody>
      </p:sp>
      <p:pic>
        <p:nvPicPr>
          <p:cNvPr id="8" name="Picture 7">
            <a:extLst>
              <a:ext uri="{FF2B5EF4-FFF2-40B4-BE49-F238E27FC236}">
                <a16:creationId xmlns:a16="http://schemas.microsoft.com/office/drawing/2014/main" id="{AA063D1F-DFD4-8D4D-A314-36DCFA28BCFC}"/>
              </a:ext>
            </a:extLst>
          </p:cNvPr>
          <p:cNvPicPr>
            <a:picLocks noChangeAspect="1"/>
          </p:cNvPicPr>
          <p:nvPr/>
        </p:nvPicPr>
        <p:blipFill>
          <a:blip r:embed="rId3"/>
          <a:stretch>
            <a:fillRect/>
          </a:stretch>
        </p:blipFill>
        <p:spPr>
          <a:xfrm>
            <a:off x="431552" y="2566764"/>
            <a:ext cx="3924424" cy="2950468"/>
          </a:xfrm>
          <a:prstGeom prst="rect">
            <a:avLst/>
          </a:prstGeom>
        </p:spPr>
      </p:pic>
      <p:pic>
        <p:nvPicPr>
          <p:cNvPr id="9" name="Picture 8">
            <a:extLst>
              <a:ext uri="{FF2B5EF4-FFF2-40B4-BE49-F238E27FC236}">
                <a16:creationId xmlns:a16="http://schemas.microsoft.com/office/drawing/2014/main" id="{BD25E7B2-9CD2-C64A-9D89-8D73D98659DD}"/>
              </a:ext>
            </a:extLst>
          </p:cNvPr>
          <p:cNvPicPr>
            <a:picLocks noChangeAspect="1"/>
          </p:cNvPicPr>
          <p:nvPr/>
        </p:nvPicPr>
        <p:blipFill>
          <a:blip r:embed="rId4"/>
          <a:stretch>
            <a:fillRect/>
          </a:stretch>
        </p:blipFill>
        <p:spPr>
          <a:xfrm>
            <a:off x="4572000" y="1052736"/>
            <a:ext cx="4023444" cy="4464496"/>
          </a:xfrm>
          <a:prstGeom prst="rect">
            <a:avLst/>
          </a:prstGeom>
          <a:ln w="25400">
            <a:solidFill>
              <a:schemeClr val="tx1">
                <a:alpha val="98000"/>
              </a:schemeClr>
            </a:solidFill>
          </a:ln>
        </p:spPr>
      </p:pic>
    </p:spTree>
    <p:extLst>
      <p:ext uri="{BB962C8B-B14F-4D97-AF65-F5344CB8AC3E}">
        <p14:creationId xmlns:p14="http://schemas.microsoft.com/office/powerpoint/2010/main" val="1656315110"/>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a:bodyPr>
          <a:lstStyle/>
          <a:p>
            <a:r>
              <a:rPr lang="en-GB" sz="3200" b="1" dirty="0"/>
              <a:t>Multiple Bar Charts</a:t>
            </a:r>
          </a:p>
        </p:txBody>
      </p:sp>
      <p:sp>
        <p:nvSpPr>
          <p:cNvPr id="4" name="Content Placeholder 2">
            <a:extLst>
              <a:ext uri="{FF2B5EF4-FFF2-40B4-BE49-F238E27FC236}">
                <a16:creationId xmlns:a16="http://schemas.microsoft.com/office/drawing/2014/main" id="{F51337EB-D669-7745-B889-645CA382BF15}"/>
              </a:ext>
            </a:extLst>
          </p:cNvPr>
          <p:cNvSpPr>
            <a:spLocks noGrp="1"/>
          </p:cNvSpPr>
          <p:nvPr>
            <p:ph idx="1"/>
          </p:nvPr>
        </p:nvSpPr>
        <p:spPr>
          <a:xfrm>
            <a:off x="431552" y="1052736"/>
            <a:ext cx="4500488" cy="4464496"/>
          </a:xfrm>
        </p:spPr>
        <p:txBody>
          <a:bodyPr>
            <a:normAutofit/>
          </a:bodyPr>
          <a:lstStyle/>
          <a:p>
            <a:pPr marL="0" indent="0" algn="just">
              <a:buNone/>
            </a:pPr>
            <a:r>
              <a:rPr lang="en-GB" sz="2400" b="1" dirty="0"/>
              <a:t>Multiple Bar Charts: </a:t>
            </a:r>
          </a:p>
          <a:p>
            <a:pPr algn="just"/>
            <a:r>
              <a:rPr lang="en-GB" sz="2400" dirty="0"/>
              <a:t>In a multiple bar chart, two or more sets of inter-related data are represented </a:t>
            </a:r>
          </a:p>
          <a:p>
            <a:pPr algn="just"/>
            <a:r>
              <a:rPr lang="en-GB" sz="2400" dirty="0"/>
              <a:t>Example: </a:t>
            </a:r>
          </a:p>
          <a:p>
            <a:pPr marL="0" indent="0" algn="just">
              <a:buNone/>
            </a:pPr>
            <a:endParaRPr lang="en-GB" sz="2400" dirty="0"/>
          </a:p>
        </p:txBody>
      </p:sp>
      <p:pic>
        <p:nvPicPr>
          <p:cNvPr id="3" name="Picture 2">
            <a:extLst>
              <a:ext uri="{FF2B5EF4-FFF2-40B4-BE49-F238E27FC236}">
                <a16:creationId xmlns:a16="http://schemas.microsoft.com/office/drawing/2014/main" id="{772BED08-B8D5-F946-92AC-F50F898FDD22}"/>
              </a:ext>
            </a:extLst>
          </p:cNvPr>
          <p:cNvPicPr>
            <a:picLocks noChangeAspect="1"/>
          </p:cNvPicPr>
          <p:nvPr/>
        </p:nvPicPr>
        <p:blipFill>
          <a:blip r:embed="rId3"/>
          <a:stretch>
            <a:fillRect/>
          </a:stretch>
        </p:blipFill>
        <p:spPr>
          <a:xfrm>
            <a:off x="555774" y="3135706"/>
            <a:ext cx="4376266" cy="2381526"/>
          </a:xfrm>
          <a:prstGeom prst="rect">
            <a:avLst/>
          </a:prstGeom>
          <a:ln w="25400">
            <a:solidFill>
              <a:schemeClr val="tx1">
                <a:alpha val="98000"/>
              </a:schemeClr>
            </a:solidFill>
          </a:ln>
        </p:spPr>
      </p:pic>
      <p:pic>
        <p:nvPicPr>
          <p:cNvPr id="5" name="Picture 4">
            <a:extLst>
              <a:ext uri="{FF2B5EF4-FFF2-40B4-BE49-F238E27FC236}">
                <a16:creationId xmlns:a16="http://schemas.microsoft.com/office/drawing/2014/main" id="{6F81E3A0-C5C2-0847-A4BB-781D6E6582F9}"/>
              </a:ext>
            </a:extLst>
          </p:cNvPr>
          <p:cNvPicPr>
            <a:picLocks noChangeAspect="1"/>
          </p:cNvPicPr>
          <p:nvPr/>
        </p:nvPicPr>
        <p:blipFill>
          <a:blip r:embed="rId4"/>
          <a:stretch>
            <a:fillRect/>
          </a:stretch>
        </p:blipFill>
        <p:spPr>
          <a:xfrm>
            <a:off x="5056262" y="1054100"/>
            <a:ext cx="3656186" cy="4607148"/>
          </a:xfrm>
          <a:prstGeom prst="rect">
            <a:avLst/>
          </a:prstGeom>
        </p:spPr>
      </p:pic>
    </p:spTree>
    <p:extLst>
      <p:ext uri="{BB962C8B-B14F-4D97-AF65-F5344CB8AC3E}">
        <p14:creationId xmlns:p14="http://schemas.microsoft.com/office/powerpoint/2010/main" val="1822513166"/>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a:bodyPr>
          <a:lstStyle/>
          <a:p>
            <a:r>
              <a:rPr lang="en-GB" sz="3200" b="1" dirty="0"/>
              <a:t>Stacked Bar Charts</a:t>
            </a:r>
          </a:p>
        </p:txBody>
      </p:sp>
      <p:sp>
        <p:nvSpPr>
          <p:cNvPr id="4" name="Content Placeholder 2">
            <a:extLst>
              <a:ext uri="{FF2B5EF4-FFF2-40B4-BE49-F238E27FC236}">
                <a16:creationId xmlns:a16="http://schemas.microsoft.com/office/drawing/2014/main" id="{F51337EB-D669-7745-B889-645CA382BF15}"/>
              </a:ext>
            </a:extLst>
          </p:cNvPr>
          <p:cNvSpPr>
            <a:spLocks noGrp="1"/>
          </p:cNvSpPr>
          <p:nvPr>
            <p:ph idx="1"/>
          </p:nvPr>
        </p:nvSpPr>
        <p:spPr>
          <a:xfrm>
            <a:off x="431552" y="1052736"/>
            <a:ext cx="3708400" cy="4392488"/>
          </a:xfrm>
        </p:spPr>
        <p:txBody>
          <a:bodyPr>
            <a:normAutofit/>
          </a:bodyPr>
          <a:lstStyle/>
          <a:p>
            <a:pPr marL="0" indent="0" algn="just">
              <a:buNone/>
            </a:pPr>
            <a:r>
              <a:rPr lang="en-GB" sz="2400" b="1" dirty="0"/>
              <a:t>Stacked Bar Charts: </a:t>
            </a:r>
          </a:p>
          <a:p>
            <a:pPr algn="just"/>
            <a:r>
              <a:rPr lang="en-GB" sz="2400" dirty="0"/>
              <a:t>In a stacked bar chart, parts of the data are adjacent or stacked</a:t>
            </a:r>
          </a:p>
          <a:p>
            <a:pPr marL="0" indent="0" algn="just">
              <a:buNone/>
            </a:pPr>
            <a:endParaRPr lang="en-GB" sz="2400" dirty="0"/>
          </a:p>
          <a:p>
            <a:pPr algn="just"/>
            <a:r>
              <a:rPr lang="en-GB" sz="2400" dirty="0"/>
              <a:t>Each bar displays a total amount, broken down into sub-amounts </a:t>
            </a:r>
          </a:p>
          <a:p>
            <a:pPr marL="0" indent="0" algn="just">
              <a:buNone/>
            </a:pPr>
            <a:endParaRPr lang="en-GB" sz="2400" dirty="0"/>
          </a:p>
        </p:txBody>
      </p:sp>
      <p:pic>
        <p:nvPicPr>
          <p:cNvPr id="9" name="Picture 8">
            <a:extLst>
              <a:ext uri="{FF2B5EF4-FFF2-40B4-BE49-F238E27FC236}">
                <a16:creationId xmlns:a16="http://schemas.microsoft.com/office/drawing/2014/main" id="{825A710A-D57B-6C46-A20B-624BBFB74F2D}"/>
              </a:ext>
            </a:extLst>
          </p:cNvPr>
          <p:cNvPicPr>
            <a:picLocks noChangeAspect="1"/>
          </p:cNvPicPr>
          <p:nvPr/>
        </p:nvPicPr>
        <p:blipFill>
          <a:blip r:embed="rId3"/>
          <a:stretch>
            <a:fillRect/>
          </a:stretch>
        </p:blipFill>
        <p:spPr>
          <a:xfrm>
            <a:off x="4572000" y="1196752"/>
            <a:ext cx="3816424" cy="4016598"/>
          </a:xfrm>
          <a:prstGeom prst="rect">
            <a:avLst/>
          </a:prstGeom>
          <a:ln w="25400">
            <a:solidFill>
              <a:schemeClr val="tx1">
                <a:alpha val="98000"/>
              </a:schemeClr>
            </a:solidFill>
          </a:ln>
        </p:spPr>
      </p:pic>
    </p:spTree>
    <p:extLst>
      <p:ext uri="{BB962C8B-B14F-4D97-AF65-F5344CB8AC3E}">
        <p14:creationId xmlns:p14="http://schemas.microsoft.com/office/powerpoint/2010/main" val="4137574869"/>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a:bodyPr>
          <a:lstStyle/>
          <a:p>
            <a:r>
              <a:rPr lang="en-GB" sz="3200" b="1" dirty="0"/>
              <a:t>Pie Charts</a:t>
            </a:r>
          </a:p>
        </p:txBody>
      </p:sp>
      <p:sp>
        <p:nvSpPr>
          <p:cNvPr id="4" name="Content Placeholder 2">
            <a:extLst>
              <a:ext uri="{FF2B5EF4-FFF2-40B4-BE49-F238E27FC236}">
                <a16:creationId xmlns:a16="http://schemas.microsoft.com/office/drawing/2014/main" id="{F51337EB-D669-7745-B889-645CA382BF15}"/>
              </a:ext>
            </a:extLst>
          </p:cNvPr>
          <p:cNvSpPr>
            <a:spLocks noGrp="1"/>
          </p:cNvSpPr>
          <p:nvPr>
            <p:ph idx="1"/>
          </p:nvPr>
        </p:nvSpPr>
        <p:spPr>
          <a:xfrm>
            <a:off x="431552" y="1052736"/>
            <a:ext cx="8100888" cy="4392488"/>
          </a:xfrm>
        </p:spPr>
        <p:txBody>
          <a:bodyPr>
            <a:normAutofit fontScale="92500" lnSpcReduction="10000"/>
          </a:bodyPr>
          <a:lstStyle/>
          <a:p>
            <a:pPr marL="0" indent="0" algn="just">
              <a:buNone/>
            </a:pPr>
            <a:r>
              <a:rPr lang="en-GB" sz="2400" b="1" dirty="0"/>
              <a:t>Pie Charts: </a:t>
            </a:r>
          </a:p>
          <a:p>
            <a:pPr marL="452628" algn="just">
              <a:lnSpc>
                <a:spcPct val="90000"/>
              </a:lnSpc>
              <a:defRPr/>
            </a:pPr>
            <a:r>
              <a:rPr lang="en-GB" sz="2400" dirty="0">
                <a:latin typeface="Calibri" pitchFamily="34" charset="0"/>
                <a:cs typeface="Times New Roman" charset="0"/>
              </a:rPr>
              <a:t>Pie charts use simple data to </a:t>
            </a:r>
            <a:r>
              <a:rPr lang="en-US" sz="2400" dirty="0">
                <a:latin typeface="Calibri" pitchFamily="34" charset="0"/>
                <a:cs typeface="Times New Roman" charset="0"/>
              </a:rPr>
              <a:t>emphasize</a:t>
            </a:r>
            <a:r>
              <a:rPr lang="en-GB" sz="2400" dirty="0">
                <a:latin typeface="Calibri" pitchFamily="34" charset="0"/>
                <a:cs typeface="Times New Roman" charset="0"/>
              </a:rPr>
              <a:t> differences or similarities</a:t>
            </a:r>
          </a:p>
          <a:p>
            <a:pPr marL="452628" algn="just">
              <a:lnSpc>
                <a:spcPct val="90000"/>
              </a:lnSpc>
              <a:defRPr/>
            </a:pPr>
            <a:r>
              <a:rPr lang="en-GB" sz="2400" dirty="0">
                <a:latin typeface="Calibri" pitchFamily="34" charset="0"/>
                <a:cs typeface="Times New Roman" charset="0"/>
              </a:rPr>
              <a:t>Six categories of data is the maximum that can realistically be accommodated in a pie-chart</a:t>
            </a:r>
          </a:p>
          <a:p>
            <a:pPr marL="452628" algn="just">
              <a:lnSpc>
                <a:spcPct val="90000"/>
              </a:lnSpc>
              <a:defRPr/>
            </a:pPr>
            <a:r>
              <a:rPr lang="en-US" sz="2400" dirty="0">
                <a:latin typeface="Calibri" pitchFamily="34" charset="0"/>
                <a:cs typeface="Times New Roman" charset="0"/>
              </a:rPr>
              <a:t>Pie charts are commonly used to describe data from relative frequency distributions</a:t>
            </a:r>
          </a:p>
          <a:p>
            <a:pPr marL="452628" algn="just">
              <a:lnSpc>
                <a:spcPct val="90000"/>
              </a:lnSpc>
              <a:defRPr/>
            </a:pPr>
            <a:r>
              <a:rPr lang="en-GB" sz="2400" dirty="0">
                <a:latin typeface="Calibri" pitchFamily="34" charset="0"/>
                <a:cs typeface="Times New Roman" charset="0"/>
              </a:rPr>
              <a:t>Firstly,  data must be converted to degrees of a full circle</a:t>
            </a:r>
          </a:p>
          <a:p>
            <a:pPr marL="452628" algn="just">
              <a:lnSpc>
                <a:spcPct val="90000"/>
              </a:lnSpc>
              <a:defRPr/>
            </a:pPr>
            <a:r>
              <a:rPr lang="en-GB" sz="2400" dirty="0">
                <a:latin typeface="Calibri" pitchFamily="34" charset="0"/>
                <a:cs typeface="Times New Roman" charset="0"/>
              </a:rPr>
              <a:t>Full circle = 360 degrees</a:t>
            </a:r>
          </a:p>
          <a:p>
            <a:pPr marL="452628" algn="just">
              <a:lnSpc>
                <a:spcPct val="90000"/>
              </a:lnSpc>
              <a:defRPr/>
            </a:pPr>
            <a:r>
              <a:rPr lang="en-GB" sz="2400" dirty="0">
                <a:latin typeface="Calibri" pitchFamily="34" charset="0"/>
                <a:cs typeface="Times New Roman" charset="0"/>
              </a:rPr>
              <a:t>Add all the values to be represented on pie-chart</a:t>
            </a:r>
          </a:p>
          <a:p>
            <a:pPr marL="452628" algn="just">
              <a:lnSpc>
                <a:spcPct val="90000"/>
              </a:lnSpc>
              <a:defRPr/>
            </a:pPr>
            <a:r>
              <a:rPr lang="en-GB" sz="2400" dirty="0">
                <a:latin typeface="Calibri" pitchFamily="34" charset="0"/>
                <a:cs typeface="Times New Roman" charset="0"/>
              </a:rPr>
              <a:t>The sector to represent the first value  </a:t>
            </a:r>
          </a:p>
          <a:p>
            <a:pPr marL="365760" indent="-256032" algn="just">
              <a:lnSpc>
                <a:spcPct val="90000"/>
              </a:lnSpc>
              <a:buNone/>
              <a:defRPr/>
            </a:pPr>
            <a:r>
              <a:rPr lang="en-GB" sz="2400" dirty="0">
                <a:latin typeface="Calibri" pitchFamily="34" charset="0"/>
                <a:cs typeface="Times New Roman" charset="0"/>
              </a:rPr>
              <a:t>				=      first value         x 360 degrees, etc.</a:t>
            </a:r>
          </a:p>
          <a:p>
            <a:pPr marL="365760" indent="-256032" algn="just">
              <a:lnSpc>
                <a:spcPct val="90000"/>
              </a:lnSpc>
              <a:buNone/>
              <a:defRPr/>
            </a:pPr>
            <a:r>
              <a:rPr lang="en-GB" sz="2400" dirty="0">
                <a:latin typeface="Calibri" pitchFamily="34" charset="0"/>
                <a:cs typeface="Times New Roman" charset="0"/>
              </a:rPr>
              <a:t>				   Total of all values</a:t>
            </a:r>
          </a:p>
          <a:p>
            <a:pPr marL="452628" algn="just">
              <a:lnSpc>
                <a:spcPct val="90000"/>
              </a:lnSpc>
              <a:defRPr/>
            </a:pPr>
            <a:r>
              <a:rPr lang="en-GB" sz="2400" dirty="0">
                <a:latin typeface="Calibri" pitchFamily="34" charset="0"/>
                <a:cs typeface="Times New Roman" charset="0"/>
              </a:rPr>
              <a:t>Exploded pie charts allow you to emphasise particular elements</a:t>
            </a:r>
          </a:p>
          <a:p>
            <a:pPr marL="0" indent="0" algn="just">
              <a:buNone/>
            </a:pPr>
            <a:endParaRPr lang="en-GB" sz="2400" dirty="0"/>
          </a:p>
          <a:p>
            <a:pPr marL="0" indent="0" algn="just">
              <a:buNone/>
            </a:pPr>
            <a:endParaRPr lang="en-GB" sz="2400" dirty="0"/>
          </a:p>
        </p:txBody>
      </p:sp>
    </p:spTree>
    <p:extLst>
      <p:ext uri="{BB962C8B-B14F-4D97-AF65-F5344CB8AC3E}">
        <p14:creationId xmlns:p14="http://schemas.microsoft.com/office/powerpoint/2010/main" val="2763113889"/>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a:bodyPr>
          <a:lstStyle/>
          <a:p>
            <a:r>
              <a:rPr lang="en-GB" sz="3200" b="1" dirty="0"/>
              <a:t>Pie Charts – Example</a:t>
            </a:r>
          </a:p>
        </p:txBody>
      </p:sp>
      <p:sp>
        <p:nvSpPr>
          <p:cNvPr id="4" name="Content Placeholder 2">
            <a:extLst>
              <a:ext uri="{FF2B5EF4-FFF2-40B4-BE49-F238E27FC236}">
                <a16:creationId xmlns:a16="http://schemas.microsoft.com/office/drawing/2014/main" id="{F51337EB-D669-7745-B889-645CA382BF15}"/>
              </a:ext>
            </a:extLst>
          </p:cNvPr>
          <p:cNvSpPr>
            <a:spLocks noGrp="1"/>
          </p:cNvSpPr>
          <p:nvPr>
            <p:ph idx="1"/>
          </p:nvPr>
        </p:nvSpPr>
        <p:spPr>
          <a:xfrm>
            <a:off x="431552" y="1052736"/>
            <a:ext cx="3706168" cy="4392488"/>
          </a:xfrm>
        </p:spPr>
        <p:txBody>
          <a:bodyPr>
            <a:normAutofit/>
          </a:bodyPr>
          <a:lstStyle/>
          <a:p>
            <a:pPr marL="0" indent="0" algn="just">
              <a:buNone/>
            </a:pPr>
            <a:r>
              <a:rPr lang="en-GB" sz="2400" b="1" dirty="0"/>
              <a:t>Example: </a:t>
            </a:r>
            <a:endParaRPr lang="en-GB" sz="2400" dirty="0"/>
          </a:p>
          <a:p>
            <a:pPr marL="0" indent="0" algn="just">
              <a:buNone/>
            </a:pPr>
            <a:r>
              <a:rPr lang="en-GB" sz="2400" dirty="0"/>
              <a:t>A lecturer asked his class to pick who would win a battle of superheroes. </a:t>
            </a:r>
          </a:p>
          <a:p>
            <a:pPr marL="0" indent="0" algn="just">
              <a:buNone/>
            </a:pPr>
            <a:endParaRPr lang="en-GB" sz="2400" dirty="0"/>
          </a:p>
          <a:p>
            <a:pPr marL="0" indent="0" algn="just">
              <a:buNone/>
            </a:pPr>
            <a:r>
              <a:rPr lang="en-GB" sz="2400" dirty="0"/>
              <a:t>Below is a frequency table: </a:t>
            </a:r>
          </a:p>
          <a:p>
            <a:pPr marL="0" indent="0" algn="just">
              <a:buNone/>
            </a:pPr>
            <a:endParaRPr lang="en-GB" sz="2400" dirty="0"/>
          </a:p>
        </p:txBody>
      </p:sp>
      <p:pic>
        <p:nvPicPr>
          <p:cNvPr id="3" name="Picture 2">
            <a:extLst>
              <a:ext uri="{FF2B5EF4-FFF2-40B4-BE49-F238E27FC236}">
                <a16:creationId xmlns:a16="http://schemas.microsoft.com/office/drawing/2014/main" id="{BC5B8625-87AA-6F4F-BFCD-FD0150ECE778}"/>
              </a:ext>
            </a:extLst>
          </p:cNvPr>
          <p:cNvPicPr>
            <a:picLocks noChangeAspect="1"/>
          </p:cNvPicPr>
          <p:nvPr/>
        </p:nvPicPr>
        <p:blipFill>
          <a:blip r:embed="rId3"/>
          <a:stretch>
            <a:fillRect/>
          </a:stretch>
        </p:blipFill>
        <p:spPr>
          <a:xfrm>
            <a:off x="457200" y="3861048"/>
            <a:ext cx="3680520" cy="977900"/>
          </a:xfrm>
          <a:prstGeom prst="rect">
            <a:avLst/>
          </a:prstGeom>
        </p:spPr>
      </p:pic>
      <p:pic>
        <p:nvPicPr>
          <p:cNvPr id="5" name="Picture 4">
            <a:extLst>
              <a:ext uri="{FF2B5EF4-FFF2-40B4-BE49-F238E27FC236}">
                <a16:creationId xmlns:a16="http://schemas.microsoft.com/office/drawing/2014/main" id="{976DB2C6-3BDE-D744-96DD-91B3BA29BF6A}"/>
              </a:ext>
            </a:extLst>
          </p:cNvPr>
          <p:cNvPicPr>
            <a:picLocks noChangeAspect="1"/>
          </p:cNvPicPr>
          <p:nvPr/>
        </p:nvPicPr>
        <p:blipFill>
          <a:blip r:embed="rId4"/>
          <a:stretch>
            <a:fillRect/>
          </a:stretch>
        </p:blipFill>
        <p:spPr>
          <a:xfrm>
            <a:off x="4427984" y="1196752"/>
            <a:ext cx="4104456" cy="3816424"/>
          </a:xfrm>
          <a:prstGeom prst="rect">
            <a:avLst/>
          </a:prstGeom>
          <a:ln w="25400">
            <a:solidFill>
              <a:schemeClr val="tx1">
                <a:alpha val="98000"/>
              </a:schemeClr>
            </a:solidFill>
          </a:ln>
        </p:spPr>
      </p:pic>
    </p:spTree>
    <p:extLst>
      <p:ext uri="{BB962C8B-B14F-4D97-AF65-F5344CB8AC3E}">
        <p14:creationId xmlns:p14="http://schemas.microsoft.com/office/powerpoint/2010/main" val="4051277831"/>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a:bodyPr>
          <a:lstStyle/>
          <a:p>
            <a:r>
              <a:rPr lang="en-GB" sz="3200" b="1" dirty="0"/>
              <a:t>Graphs</a:t>
            </a:r>
          </a:p>
        </p:txBody>
      </p:sp>
      <p:sp>
        <p:nvSpPr>
          <p:cNvPr id="4" name="Content Placeholder 2">
            <a:extLst>
              <a:ext uri="{FF2B5EF4-FFF2-40B4-BE49-F238E27FC236}">
                <a16:creationId xmlns:a16="http://schemas.microsoft.com/office/drawing/2014/main" id="{F51337EB-D669-7745-B889-645CA382BF15}"/>
              </a:ext>
            </a:extLst>
          </p:cNvPr>
          <p:cNvSpPr>
            <a:spLocks noGrp="1"/>
          </p:cNvSpPr>
          <p:nvPr>
            <p:ph idx="1"/>
          </p:nvPr>
        </p:nvSpPr>
        <p:spPr>
          <a:xfrm>
            <a:off x="431552" y="1052736"/>
            <a:ext cx="8229600" cy="4392488"/>
          </a:xfrm>
        </p:spPr>
        <p:txBody>
          <a:bodyPr>
            <a:normAutofit fontScale="92500"/>
          </a:bodyPr>
          <a:lstStyle/>
          <a:p>
            <a:pPr marL="0" indent="0" algn="just">
              <a:buNone/>
            </a:pPr>
            <a:r>
              <a:rPr lang="en-GB" sz="2400" dirty="0"/>
              <a:t>There are mainly two types of graphs, namely: </a:t>
            </a:r>
          </a:p>
          <a:p>
            <a:pPr marL="0" indent="0" algn="just">
              <a:buNone/>
            </a:pPr>
            <a:endParaRPr lang="en-GB" sz="2400" dirty="0"/>
          </a:p>
          <a:p>
            <a:pPr algn="just">
              <a:lnSpc>
                <a:spcPct val="90000"/>
              </a:lnSpc>
            </a:pPr>
            <a:r>
              <a:rPr lang="en-GB" sz="2400" b="1" dirty="0"/>
              <a:t>Line graph: </a:t>
            </a:r>
            <a:r>
              <a:rPr lang="en-GB" altLang="en-US" sz="2400" dirty="0">
                <a:cs typeface="Times New Roman" panose="02020603050405020304" pitchFamily="18" charset="0"/>
              </a:rPr>
              <a:t>The line graph can be used to illustrate data in two situations. </a:t>
            </a:r>
          </a:p>
          <a:p>
            <a:pPr lvl="1" algn="just">
              <a:lnSpc>
                <a:spcPct val="90000"/>
              </a:lnSpc>
            </a:pPr>
            <a:r>
              <a:rPr lang="en-GB" altLang="en-US" sz="2400" dirty="0">
                <a:cs typeface="Times New Roman" panose="02020603050405020304" pitchFamily="18" charset="0"/>
              </a:rPr>
              <a:t>Firstly, the line graph is often used to illustrate data that is given over a certain time period</a:t>
            </a:r>
          </a:p>
          <a:p>
            <a:pPr lvl="1" algn="just">
              <a:lnSpc>
                <a:spcPct val="90000"/>
              </a:lnSpc>
            </a:pPr>
            <a:endParaRPr lang="en-GB" altLang="en-US" sz="2400" dirty="0">
              <a:cs typeface="Times New Roman" panose="02020603050405020304" pitchFamily="18" charset="0"/>
            </a:endParaRPr>
          </a:p>
          <a:p>
            <a:pPr lvl="1" algn="just">
              <a:lnSpc>
                <a:spcPct val="90000"/>
              </a:lnSpc>
            </a:pPr>
            <a:r>
              <a:rPr lang="en-US" altLang="en-US" sz="2400" dirty="0"/>
              <a:t>Line charts also prove very useful when you are interested in exploring patterns between two different types of data</a:t>
            </a:r>
          </a:p>
          <a:p>
            <a:pPr lvl="1" algn="just">
              <a:lnSpc>
                <a:spcPct val="90000"/>
              </a:lnSpc>
            </a:pPr>
            <a:endParaRPr lang="en-US" altLang="en-US" sz="2400" dirty="0"/>
          </a:p>
          <a:p>
            <a:pPr lvl="1" algn="just">
              <a:lnSpc>
                <a:spcPct val="90000"/>
              </a:lnSpc>
            </a:pPr>
            <a:r>
              <a:rPr lang="en-US" altLang="en-US" sz="2400" dirty="0"/>
              <a:t>They are also helpful when you have many data points and want to show all of them on one graph.</a:t>
            </a:r>
            <a:r>
              <a:rPr lang="en-GB" altLang="en-US" sz="2400" dirty="0">
                <a:cs typeface="Times New Roman" panose="02020603050405020304" pitchFamily="18" charset="0"/>
              </a:rPr>
              <a:t> </a:t>
            </a:r>
          </a:p>
          <a:p>
            <a:pPr marL="0" indent="0" algn="just">
              <a:buNone/>
            </a:pPr>
            <a:endParaRPr lang="en-GB" sz="2400" b="1" dirty="0"/>
          </a:p>
        </p:txBody>
      </p:sp>
    </p:spTree>
    <p:extLst>
      <p:ext uri="{BB962C8B-B14F-4D97-AF65-F5344CB8AC3E}">
        <p14:creationId xmlns:p14="http://schemas.microsoft.com/office/powerpoint/2010/main" val="1912966191"/>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a:bodyPr>
          <a:lstStyle/>
          <a:p>
            <a:r>
              <a:rPr lang="en-GB" sz="3200" b="1" dirty="0"/>
              <a:t>Line graphs - Example</a:t>
            </a:r>
          </a:p>
        </p:txBody>
      </p:sp>
      <p:sp>
        <p:nvSpPr>
          <p:cNvPr id="6" name="Rectangle 2">
            <a:extLst>
              <a:ext uri="{FF2B5EF4-FFF2-40B4-BE49-F238E27FC236}">
                <a16:creationId xmlns:a16="http://schemas.microsoft.com/office/drawing/2014/main" id="{2F4FD4BD-4FB4-CE43-953E-DEF025468385}"/>
              </a:ext>
            </a:extLst>
          </p:cNvPr>
          <p:cNvSpPr>
            <a:spLocks noChangeArrowheads="1"/>
          </p:cNvSpPr>
          <p:nvPr/>
        </p:nvSpPr>
        <p:spPr bwMode="auto">
          <a:xfrm>
            <a:off x="1692275" y="908050"/>
            <a:ext cx="6019800" cy="1196975"/>
          </a:xfrm>
          <a:prstGeom prst="rect">
            <a:avLst/>
          </a:prstGeom>
          <a:noFill/>
          <a:ln w="25400">
            <a:solidFill>
              <a:schemeClr val="tx1">
                <a:alpha val="98000"/>
              </a:schemeClr>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lgn="r">
              <a:defRPr>
                <a:solidFill>
                  <a:schemeClr val="tx1"/>
                </a:solidFill>
                <a:latin typeface="Arial" panose="020B0604020202020204" pitchFamily="34" charset="0"/>
                <a:ea typeface="ＭＳ Ｐゴシック" panose="020B0600070205080204" pitchFamily="34" charset="-128"/>
              </a:defRPr>
            </a:lvl1pPr>
            <a:lvl2pPr marL="742950" indent="-285750" algn="r">
              <a:defRPr>
                <a:solidFill>
                  <a:schemeClr val="tx1"/>
                </a:solidFill>
                <a:latin typeface="Arial" panose="020B0604020202020204" pitchFamily="34" charset="0"/>
                <a:ea typeface="ＭＳ Ｐゴシック" panose="020B0600070205080204" pitchFamily="34" charset="-128"/>
              </a:defRPr>
            </a:lvl2pPr>
            <a:lvl3pPr marL="1143000" indent="-228600" algn="r">
              <a:defRPr>
                <a:solidFill>
                  <a:schemeClr val="tx1"/>
                </a:solidFill>
                <a:latin typeface="Arial" panose="020B0604020202020204" pitchFamily="34" charset="0"/>
                <a:ea typeface="ＭＳ Ｐゴシック" panose="020B0600070205080204" pitchFamily="34" charset="-128"/>
              </a:defRPr>
            </a:lvl3pPr>
            <a:lvl4pPr marL="1600200" indent="-228600" algn="r">
              <a:defRPr>
                <a:solidFill>
                  <a:schemeClr val="tx1"/>
                </a:solidFill>
                <a:latin typeface="Arial" panose="020B0604020202020204" pitchFamily="34" charset="0"/>
                <a:ea typeface="ＭＳ Ｐゴシック" panose="020B0600070205080204" pitchFamily="34" charset="-128"/>
              </a:defRPr>
            </a:lvl4pPr>
            <a:lvl5pPr marL="2057400" indent="-228600" algn="r">
              <a:defRPr>
                <a:solidFill>
                  <a:schemeClr val="tx1"/>
                </a:solidFill>
                <a:latin typeface="Arial" panose="020B0604020202020204" pitchFamily="34" charset="0"/>
                <a:ea typeface="ＭＳ Ｐゴシック" panose="020B0600070205080204" pitchFamily="34" charset="-128"/>
              </a:defRPr>
            </a:lvl5pPr>
            <a:lvl6pPr marL="25146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algn="r"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just" eaLnBrk="1" hangingPunct="1"/>
            <a:r>
              <a:rPr lang="en-GB" altLang="en-US" b="1" dirty="0">
                <a:latin typeface="Calibri" panose="020F0502020204030204" pitchFamily="34" charset="0"/>
                <a:cs typeface="Times New Roman" panose="02020603050405020304" pitchFamily="18" charset="0"/>
              </a:rPr>
              <a:t> </a:t>
            </a:r>
            <a:r>
              <a:rPr lang="en-US" altLang="en-US" b="1" dirty="0">
                <a:latin typeface="Calibri" panose="020F0502020204030204" pitchFamily="34" charset="0"/>
                <a:cs typeface="Times New Roman" panose="02020603050405020304" pitchFamily="18" charset="0"/>
              </a:rPr>
              <a:t>                                           </a:t>
            </a:r>
            <a:r>
              <a:rPr lang="en-GB" altLang="en-US" b="1" u="sng" dirty="0">
                <a:latin typeface="Calibri" panose="020F0502020204030204" pitchFamily="34" charset="0"/>
                <a:cs typeface="Times New Roman" panose="02020603050405020304" pitchFamily="18" charset="0"/>
              </a:rPr>
              <a:t>Number of employees</a:t>
            </a:r>
            <a:endParaRPr lang="en-US" altLang="en-US" b="1" u="sng" dirty="0">
              <a:latin typeface="Calibri" panose="020F0502020204030204" pitchFamily="34" charset="0"/>
              <a:cs typeface="Times New Roman" panose="02020603050405020304" pitchFamily="18" charset="0"/>
            </a:endParaRPr>
          </a:p>
          <a:p>
            <a:pPr algn="just" eaLnBrk="1" hangingPunct="1"/>
            <a:r>
              <a:rPr lang="en-GB" altLang="en-US" b="1" dirty="0">
                <a:latin typeface="Calibri" panose="020F0502020204030204" pitchFamily="34" charset="0"/>
                <a:cs typeface="Times New Roman" panose="02020603050405020304" pitchFamily="18" charset="0"/>
              </a:rPr>
              <a:t>Weekly </a:t>
            </a:r>
            <a:r>
              <a:rPr lang="en-US" altLang="en-US" b="1" dirty="0">
                <a:latin typeface="Calibri" panose="020F0502020204030204" pitchFamily="34" charset="0"/>
                <a:cs typeface="Times New Roman" panose="02020603050405020304" pitchFamily="18" charset="0"/>
              </a:rPr>
              <a:t>earnings</a:t>
            </a:r>
            <a:r>
              <a:rPr lang="en-GB" altLang="en-US" b="1" dirty="0">
                <a:latin typeface="Calibri" panose="020F0502020204030204" pitchFamily="34" charset="0"/>
                <a:cs typeface="Times New Roman" panose="02020603050405020304" pitchFamily="18" charset="0"/>
              </a:rPr>
              <a:t> (£)  </a:t>
            </a:r>
            <a:r>
              <a:rPr lang="en-US" altLang="en-US" b="1" dirty="0">
                <a:latin typeface="Calibri" panose="020F0502020204030204" pitchFamily="34" charset="0"/>
                <a:cs typeface="Times New Roman" panose="02020603050405020304" pitchFamily="18" charset="0"/>
              </a:rPr>
              <a:t>  </a:t>
            </a:r>
            <a:r>
              <a:rPr lang="en-GB" altLang="en-US" b="1" dirty="0">
                <a:latin typeface="Calibri" panose="020F0502020204030204" pitchFamily="34" charset="0"/>
                <a:cs typeface="Times New Roman" panose="02020603050405020304" pitchFamily="18" charset="0"/>
              </a:rPr>
              <a:t>300    400     500      600     700     800</a:t>
            </a:r>
          </a:p>
          <a:p>
            <a:pPr algn="just" eaLnBrk="1" hangingPunct="1"/>
            <a:r>
              <a:rPr lang="en-GB" altLang="en-US" b="1" dirty="0">
                <a:latin typeface="Calibri" panose="020F0502020204030204" pitchFamily="34" charset="0"/>
                <a:cs typeface="Times New Roman" panose="02020603050405020304" pitchFamily="18" charset="0"/>
              </a:rPr>
              <a:t>Company a                    </a:t>
            </a:r>
            <a:r>
              <a:rPr lang="en-US" altLang="en-US" b="1" dirty="0">
                <a:latin typeface="Calibri" panose="020F0502020204030204" pitchFamily="34" charset="0"/>
                <a:cs typeface="Times New Roman" panose="02020603050405020304" pitchFamily="18" charset="0"/>
              </a:rPr>
              <a:t>  </a:t>
            </a:r>
            <a:r>
              <a:rPr lang="en-GB" altLang="en-US" b="1" dirty="0">
                <a:latin typeface="Calibri" panose="020F0502020204030204" pitchFamily="34" charset="0"/>
                <a:cs typeface="Times New Roman" panose="02020603050405020304" pitchFamily="18" charset="0"/>
              </a:rPr>
              <a:t> 2         5         9  </a:t>
            </a:r>
            <a:r>
              <a:rPr lang="en-US" altLang="en-US" b="1" dirty="0">
                <a:latin typeface="Calibri" panose="020F0502020204030204" pitchFamily="34" charset="0"/>
                <a:cs typeface="Times New Roman" panose="02020603050405020304" pitchFamily="18" charset="0"/>
              </a:rPr>
              <a:t> </a:t>
            </a:r>
            <a:r>
              <a:rPr lang="en-GB" altLang="en-US" b="1" dirty="0">
                <a:latin typeface="Calibri" panose="020F0502020204030204" pitchFamily="34" charset="0"/>
                <a:cs typeface="Times New Roman" panose="02020603050405020304" pitchFamily="18" charset="0"/>
              </a:rPr>
              <a:t>      12        8        4</a:t>
            </a:r>
          </a:p>
          <a:p>
            <a:pPr algn="l" eaLnBrk="1" hangingPunct="1"/>
            <a:r>
              <a:rPr lang="en-GB" altLang="en-US" b="1" dirty="0">
                <a:latin typeface="Calibri" panose="020F0502020204030204" pitchFamily="34" charset="0"/>
                <a:cs typeface="Times New Roman" panose="02020603050405020304" pitchFamily="18" charset="0"/>
              </a:rPr>
              <a:t>Company b                    </a:t>
            </a:r>
            <a:r>
              <a:rPr lang="en-US" altLang="en-US" b="1" dirty="0">
                <a:latin typeface="Calibri" panose="020F0502020204030204" pitchFamily="34" charset="0"/>
                <a:cs typeface="Times New Roman" panose="02020603050405020304" pitchFamily="18" charset="0"/>
              </a:rPr>
              <a:t> </a:t>
            </a:r>
            <a:r>
              <a:rPr lang="en-GB" altLang="en-US" b="1" dirty="0">
                <a:latin typeface="Calibri" panose="020F0502020204030204" pitchFamily="34" charset="0"/>
                <a:cs typeface="Times New Roman" panose="02020603050405020304" pitchFamily="18" charset="0"/>
              </a:rPr>
              <a:t>  7    </a:t>
            </a:r>
            <a:r>
              <a:rPr lang="en-US" altLang="en-US" b="1" dirty="0">
                <a:latin typeface="Calibri" panose="020F0502020204030204" pitchFamily="34" charset="0"/>
                <a:cs typeface="Times New Roman" panose="02020603050405020304" pitchFamily="18" charset="0"/>
              </a:rPr>
              <a:t> </a:t>
            </a:r>
            <a:r>
              <a:rPr lang="en-GB" altLang="en-US" b="1" dirty="0">
                <a:latin typeface="Calibri" panose="020F0502020204030204" pitchFamily="34" charset="0"/>
                <a:cs typeface="Times New Roman" panose="02020603050405020304" pitchFamily="18" charset="0"/>
              </a:rPr>
              <a:t>  14         8          7         3  </a:t>
            </a:r>
            <a:r>
              <a:rPr lang="en-US" altLang="en-US" b="1" dirty="0">
                <a:latin typeface="Calibri" panose="020F0502020204030204" pitchFamily="34" charset="0"/>
                <a:cs typeface="Times New Roman" panose="02020603050405020304" pitchFamily="18" charset="0"/>
              </a:rPr>
              <a:t> </a:t>
            </a:r>
            <a:r>
              <a:rPr lang="en-GB" altLang="en-US" b="1" dirty="0">
                <a:latin typeface="Calibri" panose="020F0502020204030204" pitchFamily="34" charset="0"/>
                <a:cs typeface="Times New Roman" panose="02020603050405020304" pitchFamily="18" charset="0"/>
              </a:rPr>
              <a:t>     1 </a:t>
            </a:r>
          </a:p>
        </p:txBody>
      </p:sp>
      <p:graphicFrame>
        <p:nvGraphicFramePr>
          <p:cNvPr id="7" name="Object 3">
            <a:extLst>
              <a:ext uri="{FF2B5EF4-FFF2-40B4-BE49-F238E27FC236}">
                <a16:creationId xmlns:a16="http://schemas.microsoft.com/office/drawing/2014/main" id="{93F79BB6-FC2E-DC4C-BFFB-3FDF92D90218}"/>
              </a:ext>
            </a:extLst>
          </p:cNvPr>
          <p:cNvGraphicFramePr>
            <a:graphicFrameLocks noChangeAspect="1"/>
          </p:cNvGraphicFramePr>
          <p:nvPr/>
        </p:nvGraphicFramePr>
        <p:xfrm>
          <a:off x="914400" y="2308225"/>
          <a:ext cx="7618040" cy="3281015"/>
        </p:xfrm>
        <a:graphic>
          <a:graphicData uri="http://schemas.openxmlformats.org/presentationml/2006/ole">
            <mc:AlternateContent xmlns:mc="http://schemas.openxmlformats.org/markup-compatibility/2006">
              <mc:Choice xmlns:v="urn:schemas-microsoft-com:vml" Requires="v">
                <p:oleObj name="Worksheet" r:id="rId3" imgW="4356100" imgH="2159000" progId="Excel.Sheet.8">
                  <p:embed/>
                </p:oleObj>
              </mc:Choice>
              <mc:Fallback>
                <p:oleObj name="Worksheet" r:id="rId3" imgW="4356100" imgH="2159000" progId="Excel.Sheet.8">
                  <p:embed/>
                  <p:pic>
                    <p:nvPicPr>
                      <p:cNvPr id="7" name="Object 3">
                        <a:extLst>
                          <a:ext uri="{FF2B5EF4-FFF2-40B4-BE49-F238E27FC236}">
                            <a16:creationId xmlns:a16="http://schemas.microsoft.com/office/drawing/2014/main" id="{93F79BB6-FC2E-DC4C-BFFB-3FDF92D902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4400" y="2308225"/>
                        <a:ext cx="7618040" cy="3281015"/>
                      </a:xfrm>
                      <a:prstGeom prst="rect">
                        <a:avLst/>
                      </a:prstGeom>
                      <a:noFill/>
                      <a:ln>
                        <a:noFill/>
                      </a:ln>
                    </p:spPr>
                  </p:pic>
                </p:oleObj>
              </mc:Fallback>
            </mc:AlternateContent>
          </a:graphicData>
        </a:graphic>
      </p:graphicFrame>
    </p:spTree>
    <p:extLst>
      <p:ext uri="{BB962C8B-B14F-4D97-AF65-F5344CB8AC3E}">
        <p14:creationId xmlns:p14="http://schemas.microsoft.com/office/powerpoint/2010/main" val="1457540838"/>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46646"/>
            <a:ext cx="8229600" cy="850106"/>
          </a:xfrm>
        </p:spPr>
        <p:txBody>
          <a:bodyPr>
            <a:normAutofit/>
          </a:bodyPr>
          <a:lstStyle/>
          <a:p>
            <a:r>
              <a:rPr lang="en-GB" sz="3200" b="1" dirty="0"/>
              <a:t>Scatter Diagram</a:t>
            </a:r>
          </a:p>
        </p:txBody>
      </p:sp>
      <p:sp>
        <p:nvSpPr>
          <p:cNvPr id="4" name="Content Placeholder 2">
            <a:extLst>
              <a:ext uri="{FF2B5EF4-FFF2-40B4-BE49-F238E27FC236}">
                <a16:creationId xmlns:a16="http://schemas.microsoft.com/office/drawing/2014/main" id="{F51337EB-D669-7745-B889-645CA382BF15}"/>
              </a:ext>
            </a:extLst>
          </p:cNvPr>
          <p:cNvSpPr>
            <a:spLocks noGrp="1"/>
          </p:cNvSpPr>
          <p:nvPr>
            <p:ph idx="1"/>
          </p:nvPr>
        </p:nvSpPr>
        <p:spPr>
          <a:xfrm>
            <a:off x="431552" y="1052736"/>
            <a:ext cx="7956872" cy="4392488"/>
          </a:xfrm>
        </p:spPr>
        <p:txBody>
          <a:bodyPr>
            <a:normAutofit/>
          </a:bodyPr>
          <a:lstStyle/>
          <a:p>
            <a:pPr marL="0" indent="0" algn="just">
              <a:buNone/>
            </a:pPr>
            <a:endParaRPr lang="en-GB" sz="2400" dirty="0"/>
          </a:p>
          <a:p>
            <a:pPr algn="just"/>
            <a:r>
              <a:rPr lang="en-GB" sz="2400" b="1" dirty="0"/>
              <a:t>Scatter Diagram: </a:t>
            </a:r>
            <a:r>
              <a:rPr lang="en-US" altLang="en-US" sz="2400" dirty="0"/>
              <a:t>are used to examine possible relationships between two numerical variables </a:t>
            </a:r>
          </a:p>
          <a:p>
            <a:pPr algn="just"/>
            <a:endParaRPr lang="en-US" altLang="en-US" sz="2400" dirty="0"/>
          </a:p>
          <a:p>
            <a:pPr algn="just"/>
            <a:r>
              <a:rPr lang="en-US" altLang="en-US" sz="2400" b="1" dirty="0"/>
              <a:t>The Scatter Diagram:</a:t>
            </a:r>
          </a:p>
          <a:p>
            <a:pPr lvl="1" algn="just"/>
            <a:r>
              <a:rPr lang="en-US" altLang="en-US" sz="2400" dirty="0"/>
              <a:t>one variable is measured on the vertical axis and the other variable is measured on the horizontal axis</a:t>
            </a:r>
          </a:p>
          <a:p>
            <a:pPr algn="just">
              <a:lnSpc>
                <a:spcPct val="90000"/>
              </a:lnSpc>
            </a:pPr>
            <a:endParaRPr lang="en-GB" altLang="en-US" sz="2400" dirty="0">
              <a:cs typeface="Times New Roman" panose="02020603050405020304" pitchFamily="18" charset="0"/>
            </a:endParaRPr>
          </a:p>
          <a:p>
            <a:pPr marL="0" indent="0" algn="just">
              <a:buNone/>
            </a:pPr>
            <a:endParaRPr lang="en-GB" sz="2400" b="1" dirty="0"/>
          </a:p>
        </p:txBody>
      </p:sp>
    </p:spTree>
    <p:extLst>
      <p:ext uri="{BB962C8B-B14F-4D97-AF65-F5344CB8AC3E}">
        <p14:creationId xmlns:p14="http://schemas.microsoft.com/office/powerpoint/2010/main" val="567893740"/>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46646"/>
            <a:ext cx="8229600" cy="850106"/>
          </a:xfrm>
        </p:spPr>
        <p:txBody>
          <a:bodyPr>
            <a:normAutofit/>
          </a:bodyPr>
          <a:lstStyle/>
          <a:p>
            <a:r>
              <a:rPr lang="en-GB" sz="3200" b="1" dirty="0"/>
              <a:t>Scatter Diagram - Example</a:t>
            </a:r>
          </a:p>
        </p:txBody>
      </p:sp>
      <p:graphicFrame>
        <p:nvGraphicFramePr>
          <p:cNvPr id="6" name="Group 167">
            <a:extLst>
              <a:ext uri="{FF2B5EF4-FFF2-40B4-BE49-F238E27FC236}">
                <a16:creationId xmlns:a16="http://schemas.microsoft.com/office/drawing/2014/main" id="{64BA10FC-86AD-E04F-AB88-FDAB79DE8D8E}"/>
              </a:ext>
            </a:extLst>
          </p:cNvPr>
          <p:cNvGraphicFramePr>
            <a:graphicFrameLocks noGrp="1"/>
          </p:cNvGraphicFramePr>
          <p:nvPr/>
        </p:nvGraphicFramePr>
        <p:xfrm>
          <a:off x="683568" y="1196752"/>
          <a:ext cx="1905000" cy="4267200"/>
        </p:xfrm>
        <a:graphic>
          <a:graphicData uri="http://schemas.openxmlformats.org/drawingml/2006/table">
            <a:tbl>
              <a:tblPr/>
              <a:tblGrid>
                <a:gridCol w="939800">
                  <a:extLst>
                    <a:ext uri="{9D8B030D-6E8A-4147-A177-3AD203B41FA5}">
                      <a16:colId xmlns:a16="http://schemas.microsoft.com/office/drawing/2014/main" val="20000"/>
                    </a:ext>
                  </a:extLst>
                </a:gridCol>
                <a:gridCol w="965200">
                  <a:extLst>
                    <a:ext uri="{9D8B030D-6E8A-4147-A177-3AD203B41FA5}">
                      <a16:colId xmlns:a16="http://schemas.microsoft.com/office/drawing/2014/main" val="20001"/>
                    </a:ext>
                  </a:extLst>
                </a:gridCol>
              </a:tblGrid>
              <a:tr h="530658">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dirty="0">
                          <a:ln>
                            <a:noFill/>
                          </a:ln>
                          <a:solidFill>
                            <a:srgbClr val="000000"/>
                          </a:solidFill>
                          <a:effectLst/>
                          <a:latin typeface="Arial" charset="0"/>
                          <a:ea typeface="ＭＳ Ｐゴシック" charset="-128"/>
                          <a:cs typeface="Arial" charset="0"/>
                        </a:rPr>
                        <a:t>Volume per day</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FDE0BD"/>
                    </a:solid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charset="0"/>
                          <a:ea typeface="ＭＳ Ｐゴシック" charset="-128"/>
                          <a:cs typeface="Arial" charset="0"/>
                        </a:rPr>
                        <a:t>Cost per day</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FDE0BD"/>
                    </a:solidFill>
                  </a:tcPr>
                </a:tc>
                <a:extLst>
                  <a:ext uri="{0D108BD9-81ED-4DB2-BD59-A6C34878D82A}">
                    <a16:rowId xmlns:a16="http://schemas.microsoft.com/office/drawing/2014/main" val="10000"/>
                  </a:ext>
                </a:extLst>
              </a:tr>
              <a:tr h="307223">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charset="0"/>
                          <a:ea typeface="ＭＳ Ｐゴシック" charset="-128"/>
                          <a:cs typeface="Arial" charset="0"/>
                        </a:rPr>
                        <a:t>23</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a:noFill/>
                    </a:lnB>
                    <a:lnTlToBr>
                      <a:noFill/>
                    </a:lnTlToBr>
                    <a:lnBlToTr>
                      <a:noFill/>
                    </a:lnBlToTr>
                    <a:solidFill>
                      <a:srgbClr val="CBDDF7"/>
                    </a:solid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charset="0"/>
                          <a:ea typeface="ＭＳ Ｐゴシック" charset="-128"/>
                          <a:cs typeface="Arial" charset="0"/>
                        </a:rPr>
                        <a:t>131</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a:noFill/>
                    </a:lnB>
                    <a:lnTlToBr>
                      <a:noFill/>
                    </a:lnTlToBr>
                    <a:lnBlToTr>
                      <a:noFill/>
                    </a:lnBlToTr>
                    <a:solidFill>
                      <a:srgbClr val="CBDDF7"/>
                    </a:solidFill>
                  </a:tcPr>
                </a:tc>
                <a:extLst>
                  <a:ext uri="{0D108BD9-81ED-4DB2-BD59-A6C34878D82A}">
                    <a16:rowId xmlns:a16="http://schemas.microsoft.com/office/drawing/2014/main" val="10001"/>
                  </a:ext>
                </a:extLst>
              </a:tr>
              <a:tr h="307223">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dirty="0">
                          <a:ln>
                            <a:noFill/>
                          </a:ln>
                          <a:solidFill>
                            <a:srgbClr val="000000"/>
                          </a:solidFill>
                          <a:effectLst/>
                          <a:latin typeface="Arial" charset="0"/>
                          <a:ea typeface="ＭＳ Ｐゴシック" charset="-128"/>
                          <a:cs typeface="Arial" charset="0"/>
                        </a:rPr>
                        <a:t>24</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a:noFill/>
                    </a:lnT>
                    <a:lnB>
                      <a:noFill/>
                    </a:lnB>
                    <a:lnTlToBr>
                      <a:noFill/>
                    </a:lnTlToBr>
                    <a:lnBlToTr>
                      <a:noFill/>
                    </a:lnBlToTr>
                    <a:solidFill>
                      <a:srgbClr val="CBDDF7"/>
                    </a:solid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charset="0"/>
                          <a:ea typeface="ＭＳ Ｐゴシック" charset="-128"/>
                          <a:cs typeface="Arial" charset="0"/>
                        </a:rPr>
                        <a:t>120</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a:noFill/>
                    </a:lnT>
                    <a:lnB>
                      <a:noFill/>
                    </a:lnB>
                    <a:lnTlToBr>
                      <a:noFill/>
                    </a:lnTlToBr>
                    <a:lnBlToTr>
                      <a:noFill/>
                    </a:lnBlToTr>
                    <a:solidFill>
                      <a:srgbClr val="CBDDF7"/>
                    </a:solidFill>
                  </a:tcPr>
                </a:tc>
                <a:extLst>
                  <a:ext uri="{0D108BD9-81ED-4DB2-BD59-A6C34878D82A}">
                    <a16:rowId xmlns:a16="http://schemas.microsoft.com/office/drawing/2014/main" val="10002"/>
                  </a:ext>
                </a:extLst>
              </a:tr>
              <a:tr h="307223">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charset="0"/>
                          <a:ea typeface="ＭＳ Ｐゴシック" charset="-128"/>
                          <a:cs typeface="Arial" charset="0"/>
                        </a:rPr>
                        <a:t>26</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a:noFill/>
                    </a:lnT>
                    <a:lnB>
                      <a:noFill/>
                    </a:lnB>
                    <a:lnTlToBr>
                      <a:noFill/>
                    </a:lnTlToBr>
                    <a:lnBlToTr>
                      <a:noFill/>
                    </a:lnBlToTr>
                    <a:solidFill>
                      <a:srgbClr val="CBDDF7"/>
                    </a:solid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dirty="0">
                          <a:ln>
                            <a:noFill/>
                          </a:ln>
                          <a:solidFill>
                            <a:srgbClr val="000000"/>
                          </a:solidFill>
                          <a:effectLst/>
                          <a:latin typeface="Arial" charset="0"/>
                          <a:ea typeface="ＭＳ Ｐゴシック" charset="-128"/>
                          <a:cs typeface="Arial" charset="0"/>
                        </a:rPr>
                        <a:t>140</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a:noFill/>
                    </a:lnT>
                    <a:lnB>
                      <a:noFill/>
                    </a:lnB>
                    <a:lnTlToBr>
                      <a:noFill/>
                    </a:lnTlToBr>
                    <a:lnBlToTr>
                      <a:noFill/>
                    </a:lnBlToTr>
                    <a:solidFill>
                      <a:srgbClr val="CBDDF7"/>
                    </a:solidFill>
                  </a:tcPr>
                </a:tc>
                <a:extLst>
                  <a:ext uri="{0D108BD9-81ED-4DB2-BD59-A6C34878D82A}">
                    <a16:rowId xmlns:a16="http://schemas.microsoft.com/office/drawing/2014/main" val="10003"/>
                  </a:ext>
                </a:extLst>
              </a:tr>
              <a:tr h="307223">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charset="0"/>
                          <a:ea typeface="ＭＳ Ｐゴシック" charset="-128"/>
                          <a:cs typeface="Arial" charset="0"/>
                        </a:rPr>
                        <a:t>29</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a:noFill/>
                    </a:lnT>
                    <a:lnB>
                      <a:noFill/>
                    </a:lnB>
                    <a:lnTlToBr>
                      <a:noFill/>
                    </a:lnTlToBr>
                    <a:lnBlToTr>
                      <a:noFill/>
                    </a:lnBlToTr>
                    <a:solidFill>
                      <a:srgbClr val="CBDDF7"/>
                    </a:solid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charset="0"/>
                          <a:ea typeface="ＭＳ Ｐゴシック" charset="-128"/>
                          <a:cs typeface="Arial" charset="0"/>
                        </a:rPr>
                        <a:t>151</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a:noFill/>
                    </a:lnT>
                    <a:lnB>
                      <a:noFill/>
                    </a:lnB>
                    <a:lnTlToBr>
                      <a:noFill/>
                    </a:lnTlToBr>
                    <a:lnBlToTr>
                      <a:noFill/>
                    </a:lnBlToTr>
                    <a:solidFill>
                      <a:srgbClr val="CBDDF7"/>
                    </a:solidFill>
                  </a:tcPr>
                </a:tc>
                <a:extLst>
                  <a:ext uri="{0D108BD9-81ED-4DB2-BD59-A6C34878D82A}">
                    <a16:rowId xmlns:a16="http://schemas.microsoft.com/office/drawing/2014/main" val="10004"/>
                  </a:ext>
                </a:extLst>
              </a:tr>
              <a:tr h="307223">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charset="0"/>
                          <a:ea typeface="ＭＳ Ｐゴシック" charset="-128"/>
                          <a:cs typeface="Arial" charset="0"/>
                        </a:rPr>
                        <a:t>33</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a:noFill/>
                    </a:lnT>
                    <a:lnB>
                      <a:noFill/>
                    </a:lnB>
                    <a:lnTlToBr>
                      <a:noFill/>
                    </a:lnTlToBr>
                    <a:lnBlToTr>
                      <a:noFill/>
                    </a:lnBlToTr>
                    <a:solidFill>
                      <a:srgbClr val="CBDDF7"/>
                    </a:solid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charset="0"/>
                          <a:ea typeface="ＭＳ Ｐゴシック" charset="-128"/>
                          <a:cs typeface="Arial" charset="0"/>
                        </a:rPr>
                        <a:t>160</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a:noFill/>
                    </a:lnT>
                    <a:lnB>
                      <a:noFill/>
                    </a:lnB>
                    <a:lnTlToBr>
                      <a:noFill/>
                    </a:lnTlToBr>
                    <a:lnBlToTr>
                      <a:noFill/>
                    </a:lnBlToTr>
                    <a:solidFill>
                      <a:srgbClr val="CBDDF7"/>
                    </a:solidFill>
                  </a:tcPr>
                </a:tc>
                <a:extLst>
                  <a:ext uri="{0D108BD9-81ED-4DB2-BD59-A6C34878D82A}">
                    <a16:rowId xmlns:a16="http://schemas.microsoft.com/office/drawing/2014/main" val="10005"/>
                  </a:ext>
                </a:extLst>
              </a:tr>
              <a:tr h="307223">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charset="0"/>
                          <a:ea typeface="ＭＳ Ｐゴシック" charset="-128"/>
                          <a:cs typeface="Arial" charset="0"/>
                        </a:rPr>
                        <a:t>38</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a:noFill/>
                    </a:lnT>
                    <a:lnB>
                      <a:noFill/>
                    </a:lnB>
                    <a:lnTlToBr>
                      <a:noFill/>
                    </a:lnTlToBr>
                    <a:lnBlToTr>
                      <a:noFill/>
                    </a:lnBlToTr>
                    <a:solidFill>
                      <a:srgbClr val="CBDDF7"/>
                    </a:solid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charset="0"/>
                          <a:ea typeface="ＭＳ Ｐゴシック" charset="-128"/>
                          <a:cs typeface="Arial" charset="0"/>
                        </a:rPr>
                        <a:t>167</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a:noFill/>
                    </a:lnT>
                    <a:lnB>
                      <a:noFill/>
                    </a:lnB>
                    <a:lnTlToBr>
                      <a:noFill/>
                    </a:lnTlToBr>
                    <a:lnBlToTr>
                      <a:noFill/>
                    </a:lnBlToTr>
                    <a:solidFill>
                      <a:srgbClr val="CBDDF7"/>
                    </a:solidFill>
                  </a:tcPr>
                </a:tc>
                <a:extLst>
                  <a:ext uri="{0D108BD9-81ED-4DB2-BD59-A6C34878D82A}">
                    <a16:rowId xmlns:a16="http://schemas.microsoft.com/office/drawing/2014/main" val="10006"/>
                  </a:ext>
                </a:extLst>
              </a:tr>
              <a:tr h="307223">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charset="0"/>
                          <a:ea typeface="ＭＳ Ｐゴシック" charset="-128"/>
                          <a:cs typeface="Arial" charset="0"/>
                        </a:rPr>
                        <a:t>41</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a:noFill/>
                    </a:lnT>
                    <a:lnB>
                      <a:noFill/>
                    </a:lnB>
                    <a:lnTlToBr>
                      <a:noFill/>
                    </a:lnTlToBr>
                    <a:lnBlToTr>
                      <a:noFill/>
                    </a:lnBlToTr>
                    <a:solidFill>
                      <a:srgbClr val="CBDDF7"/>
                    </a:solid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charset="0"/>
                          <a:ea typeface="ＭＳ Ｐゴシック" charset="-128"/>
                          <a:cs typeface="Arial" charset="0"/>
                        </a:rPr>
                        <a:t>185</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a:noFill/>
                    </a:lnT>
                    <a:lnB>
                      <a:noFill/>
                    </a:lnB>
                    <a:lnTlToBr>
                      <a:noFill/>
                    </a:lnTlToBr>
                    <a:lnBlToTr>
                      <a:noFill/>
                    </a:lnBlToTr>
                    <a:solidFill>
                      <a:srgbClr val="CBDDF7"/>
                    </a:solidFill>
                  </a:tcPr>
                </a:tc>
                <a:extLst>
                  <a:ext uri="{0D108BD9-81ED-4DB2-BD59-A6C34878D82A}">
                    <a16:rowId xmlns:a16="http://schemas.microsoft.com/office/drawing/2014/main" val="10007"/>
                  </a:ext>
                </a:extLst>
              </a:tr>
              <a:tr h="307223">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charset="0"/>
                          <a:ea typeface="ＭＳ Ｐゴシック" charset="-128"/>
                          <a:cs typeface="Arial" charset="0"/>
                        </a:rPr>
                        <a:t>42</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a:noFill/>
                    </a:lnT>
                    <a:lnB>
                      <a:noFill/>
                    </a:lnB>
                    <a:lnTlToBr>
                      <a:noFill/>
                    </a:lnTlToBr>
                    <a:lnBlToTr>
                      <a:noFill/>
                    </a:lnBlToTr>
                    <a:solidFill>
                      <a:srgbClr val="CBDDF7"/>
                    </a:solid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charset="0"/>
                          <a:ea typeface="ＭＳ Ｐゴシック" charset="-128"/>
                          <a:cs typeface="Arial" charset="0"/>
                        </a:rPr>
                        <a:t>170</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a:noFill/>
                    </a:lnT>
                    <a:lnB>
                      <a:noFill/>
                    </a:lnB>
                    <a:lnTlToBr>
                      <a:noFill/>
                    </a:lnTlToBr>
                    <a:lnBlToTr>
                      <a:noFill/>
                    </a:lnBlToTr>
                    <a:solidFill>
                      <a:srgbClr val="CBDDF7"/>
                    </a:solidFill>
                  </a:tcPr>
                </a:tc>
                <a:extLst>
                  <a:ext uri="{0D108BD9-81ED-4DB2-BD59-A6C34878D82A}">
                    <a16:rowId xmlns:a16="http://schemas.microsoft.com/office/drawing/2014/main" val="10008"/>
                  </a:ext>
                </a:extLst>
              </a:tr>
              <a:tr h="307223">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charset="0"/>
                          <a:ea typeface="ＭＳ Ｐゴシック" charset="-128"/>
                          <a:cs typeface="Arial" charset="0"/>
                        </a:rPr>
                        <a:t>50</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a:noFill/>
                    </a:lnT>
                    <a:lnB>
                      <a:noFill/>
                    </a:lnB>
                    <a:lnTlToBr>
                      <a:noFill/>
                    </a:lnTlToBr>
                    <a:lnBlToTr>
                      <a:noFill/>
                    </a:lnBlToTr>
                    <a:solidFill>
                      <a:srgbClr val="CBDDF7"/>
                    </a:solid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charset="0"/>
                          <a:ea typeface="ＭＳ Ｐゴシック" charset="-128"/>
                          <a:cs typeface="Arial" charset="0"/>
                        </a:rPr>
                        <a:t>188</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a:noFill/>
                    </a:lnT>
                    <a:lnB>
                      <a:noFill/>
                    </a:lnB>
                    <a:lnTlToBr>
                      <a:noFill/>
                    </a:lnTlToBr>
                    <a:lnBlToTr>
                      <a:noFill/>
                    </a:lnBlToTr>
                    <a:solidFill>
                      <a:srgbClr val="CBDDF7"/>
                    </a:solidFill>
                  </a:tcPr>
                </a:tc>
                <a:extLst>
                  <a:ext uri="{0D108BD9-81ED-4DB2-BD59-A6C34878D82A}">
                    <a16:rowId xmlns:a16="http://schemas.microsoft.com/office/drawing/2014/main" val="10009"/>
                  </a:ext>
                </a:extLst>
              </a:tr>
              <a:tr h="307223">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charset="0"/>
                          <a:ea typeface="ＭＳ Ｐゴシック" charset="-128"/>
                          <a:cs typeface="Arial" charset="0"/>
                        </a:rPr>
                        <a:t>55</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a:noFill/>
                    </a:lnT>
                    <a:lnB>
                      <a:noFill/>
                    </a:lnB>
                    <a:lnTlToBr>
                      <a:noFill/>
                    </a:lnTlToBr>
                    <a:lnBlToTr>
                      <a:noFill/>
                    </a:lnBlToTr>
                    <a:solidFill>
                      <a:srgbClr val="CBDDF7"/>
                    </a:solid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charset="0"/>
                          <a:ea typeface="ＭＳ Ｐゴシック" charset="-128"/>
                          <a:cs typeface="Arial" charset="0"/>
                        </a:rPr>
                        <a:t>195</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a:noFill/>
                    </a:lnT>
                    <a:lnB>
                      <a:noFill/>
                    </a:lnB>
                    <a:lnTlToBr>
                      <a:noFill/>
                    </a:lnTlToBr>
                    <a:lnBlToTr>
                      <a:noFill/>
                    </a:lnBlToTr>
                    <a:solidFill>
                      <a:srgbClr val="CBDDF7"/>
                    </a:solidFill>
                  </a:tcPr>
                </a:tc>
                <a:extLst>
                  <a:ext uri="{0D108BD9-81ED-4DB2-BD59-A6C34878D82A}">
                    <a16:rowId xmlns:a16="http://schemas.microsoft.com/office/drawing/2014/main" val="10010"/>
                  </a:ext>
                </a:extLst>
              </a:tr>
              <a:tr h="307223">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a:ln>
                            <a:noFill/>
                          </a:ln>
                          <a:solidFill>
                            <a:srgbClr val="000000"/>
                          </a:solidFill>
                          <a:effectLst/>
                          <a:latin typeface="Arial" charset="0"/>
                          <a:ea typeface="ＭＳ Ｐゴシック" charset="-128"/>
                          <a:cs typeface="Arial" charset="0"/>
                        </a:rPr>
                        <a:t>60</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a:noFill/>
                    </a:lnT>
                    <a:lnB w="12700" cap="flat" cmpd="sng" algn="ctr">
                      <a:solidFill>
                        <a:schemeClr val="tx1"/>
                      </a:solidFill>
                      <a:prstDash val="solid"/>
                      <a:miter lim="800000"/>
                      <a:headEnd type="none" w="med" len="med"/>
                      <a:tailEnd type="none" w="med" len="med"/>
                    </a:lnB>
                    <a:lnTlToBr>
                      <a:noFill/>
                    </a:lnTlToBr>
                    <a:lnBlToTr>
                      <a:noFill/>
                    </a:lnBlToTr>
                    <a:solidFill>
                      <a:srgbClr val="CBDDF7"/>
                    </a:solidFill>
                  </a:tcPr>
                </a:tc>
                <a:tc>
                  <a:txBody>
                    <a:bodyPr/>
                    <a:lstStyle/>
                    <a:p>
                      <a:pPr marL="0" marR="0" lvl="0" indent="0" algn="ctr" defTabSz="914400" rtl="0" eaLnBrk="0" fontAlgn="b" latinLnBrk="0" hangingPunct="0">
                        <a:lnSpc>
                          <a:spcPct val="100000"/>
                        </a:lnSpc>
                        <a:spcBef>
                          <a:spcPct val="0"/>
                        </a:spcBef>
                        <a:spcAft>
                          <a:spcPct val="0"/>
                        </a:spcAft>
                        <a:buClrTx/>
                        <a:buSzTx/>
                        <a:buFontTx/>
                        <a:buNone/>
                        <a:tabLst/>
                      </a:pPr>
                      <a:r>
                        <a:rPr kumimoji="0" lang="en-US" sz="1600" b="0" i="0" u="none" strike="noStrike" cap="none" normalizeH="0" baseline="0" dirty="0">
                          <a:ln>
                            <a:noFill/>
                          </a:ln>
                          <a:solidFill>
                            <a:srgbClr val="000000"/>
                          </a:solidFill>
                          <a:effectLst/>
                          <a:latin typeface="Arial" charset="0"/>
                          <a:ea typeface="ＭＳ Ｐゴシック" charset="-128"/>
                          <a:cs typeface="Arial" charset="0"/>
                        </a:rPr>
                        <a:t>200</a:t>
                      </a:r>
                    </a:p>
                  </a:txBody>
                  <a:tcPr anchor="b" horzOverflow="overflow">
                    <a:lnL w="12700"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a:noFill/>
                    </a:lnT>
                    <a:lnB w="12700" cap="flat" cmpd="sng" algn="ctr">
                      <a:solidFill>
                        <a:schemeClr val="tx1"/>
                      </a:solidFill>
                      <a:prstDash val="solid"/>
                      <a:miter lim="800000"/>
                      <a:headEnd type="none" w="med" len="med"/>
                      <a:tailEnd type="none" w="med" len="med"/>
                    </a:lnB>
                    <a:lnTlToBr>
                      <a:noFill/>
                    </a:lnTlToBr>
                    <a:lnBlToTr>
                      <a:noFill/>
                    </a:lnBlToTr>
                    <a:solidFill>
                      <a:srgbClr val="CBDDF7"/>
                    </a:solidFill>
                  </a:tcPr>
                </a:tc>
                <a:extLst>
                  <a:ext uri="{0D108BD9-81ED-4DB2-BD59-A6C34878D82A}">
                    <a16:rowId xmlns:a16="http://schemas.microsoft.com/office/drawing/2014/main" val="10011"/>
                  </a:ext>
                </a:extLst>
              </a:tr>
            </a:tbl>
          </a:graphicData>
        </a:graphic>
      </p:graphicFrame>
      <p:graphicFrame>
        <p:nvGraphicFramePr>
          <p:cNvPr id="8" name="Object 2">
            <a:extLst>
              <a:ext uri="{FF2B5EF4-FFF2-40B4-BE49-F238E27FC236}">
                <a16:creationId xmlns:a16="http://schemas.microsoft.com/office/drawing/2014/main" id="{67BDA957-1192-BC4C-880F-BB9ACCF7CAFB}"/>
              </a:ext>
            </a:extLst>
          </p:cNvPr>
          <p:cNvGraphicFramePr>
            <a:graphicFrameLocks noChangeAspect="1"/>
          </p:cNvGraphicFramePr>
          <p:nvPr/>
        </p:nvGraphicFramePr>
        <p:xfrm>
          <a:off x="3046413" y="1196752"/>
          <a:ext cx="5640387" cy="42672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739184350"/>
      </p:ext>
    </p:extLst>
  </p:cSld>
  <p:clrMapOvr>
    <a:masterClrMapping/>
  </p:clrMapOvr>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88640"/>
            <a:ext cx="7920880" cy="850106"/>
          </a:xfrm>
        </p:spPr>
        <p:txBody>
          <a:bodyPr>
            <a:normAutofit/>
          </a:bodyPr>
          <a:lstStyle/>
          <a:p>
            <a:r>
              <a:rPr lang="en-GB" sz="3200" b="1" dirty="0"/>
              <a:t>References</a:t>
            </a:r>
          </a:p>
        </p:txBody>
      </p:sp>
      <p:sp>
        <p:nvSpPr>
          <p:cNvPr id="5" name="Content Placeholder 2">
            <a:extLst>
              <a:ext uri="{FF2B5EF4-FFF2-40B4-BE49-F238E27FC236}">
                <a16:creationId xmlns:a16="http://schemas.microsoft.com/office/drawing/2014/main" id="{011639B6-AADC-984E-AED6-74524C5DC173}"/>
              </a:ext>
            </a:extLst>
          </p:cNvPr>
          <p:cNvSpPr>
            <a:spLocks noGrp="1"/>
          </p:cNvSpPr>
          <p:nvPr>
            <p:ph idx="1"/>
          </p:nvPr>
        </p:nvSpPr>
        <p:spPr>
          <a:xfrm>
            <a:off x="457200" y="1196752"/>
            <a:ext cx="8229600" cy="4752528"/>
          </a:xfrm>
        </p:spPr>
        <p:txBody>
          <a:bodyPr>
            <a:normAutofit fontScale="77500" lnSpcReduction="20000"/>
          </a:bodyPr>
          <a:lstStyle/>
          <a:p>
            <a:pPr algn="just"/>
            <a:r>
              <a:rPr lang="en-GB" altLang="en-US" sz="2000" dirty="0" err="1">
                <a:cs typeface="Times New Roman" panose="02020603050405020304" pitchFamily="18" charset="0"/>
              </a:rPr>
              <a:t>Radionov</a:t>
            </a:r>
            <a:r>
              <a:rPr lang="en-GB" altLang="en-US" sz="2000" dirty="0">
                <a:cs typeface="Times New Roman" panose="02020603050405020304" pitchFamily="18" charset="0"/>
              </a:rPr>
              <a:t>, V. (2017). Understanding Stacked Bar Charts: The Worst Or The Best. [Online] </a:t>
            </a:r>
            <a:r>
              <a:rPr lang="en-GB" sz="2000" dirty="0">
                <a:hlinkClick r:id="rId3"/>
              </a:rPr>
              <a:t>https://www.smashingmagazine.com/2017/03/understanding-stacked-bar-charts/</a:t>
            </a:r>
            <a:endParaRPr lang="en-GB" sz="2000" dirty="0"/>
          </a:p>
          <a:p>
            <a:pPr algn="just"/>
            <a:endParaRPr lang="en-GB" altLang="en-US" sz="2000" dirty="0">
              <a:cs typeface="Times New Roman" panose="02020603050405020304" pitchFamily="18" charset="0"/>
            </a:endParaRPr>
          </a:p>
          <a:p>
            <a:pPr algn="just"/>
            <a:r>
              <a:rPr lang="en-GB" altLang="en-US" sz="2000" dirty="0">
                <a:cs typeface="Times New Roman" panose="02020603050405020304" pitchFamily="18" charset="0"/>
              </a:rPr>
              <a:t>Planning Tank (2020). Data presentation and analysis (with Examples &amp; Images) [Online] </a:t>
            </a:r>
            <a:r>
              <a:rPr lang="en-GB" sz="2000" dirty="0">
                <a:hlinkClick r:id="rId4"/>
              </a:rPr>
              <a:t>https://planningtank.com/planning-techniques/data-presentation-and-analysis</a:t>
            </a:r>
            <a:endParaRPr lang="en-GB" sz="2000" dirty="0"/>
          </a:p>
          <a:p>
            <a:pPr algn="just"/>
            <a:endParaRPr lang="en-GB" sz="2000" dirty="0"/>
          </a:p>
          <a:p>
            <a:pPr algn="just"/>
            <a:r>
              <a:rPr lang="en-GB" altLang="en-US" sz="2000" dirty="0">
                <a:cs typeface="Times New Roman" panose="02020603050405020304" pitchFamily="18" charset="0"/>
              </a:rPr>
              <a:t>Planning Tank (2020). Data Visualization Techniques | Importance, Tools &amp; Software [Online] </a:t>
            </a:r>
            <a:r>
              <a:rPr lang="en-GB" sz="2000" dirty="0">
                <a:hlinkClick r:id="rId5"/>
              </a:rPr>
              <a:t>https://planningtank.com/computer-applications/data-visualization-importance-techniques-tools</a:t>
            </a:r>
            <a:endParaRPr lang="en-GB" sz="2000" dirty="0"/>
          </a:p>
          <a:p>
            <a:pPr algn="just"/>
            <a:r>
              <a:rPr lang="en-GB" altLang="en-US" sz="2000" dirty="0" err="1">
                <a:cs typeface="Times New Roman" panose="02020603050405020304" pitchFamily="18" charset="0"/>
              </a:rPr>
              <a:t>SkillsYouNeed</a:t>
            </a:r>
            <a:r>
              <a:rPr lang="en-GB" altLang="en-US" sz="2000" dirty="0">
                <a:cs typeface="Times New Roman" panose="02020603050405020304" pitchFamily="18" charset="0"/>
              </a:rPr>
              <a:t> (2011). Graphs and Charts [Online] </a:t>
            </a:r>
            <a:r>
              <a:rPr lang="en-GB" sz="2000" dirty="0">
                <a:hlinkClick r:id="rId6"/>
              </a:rPr>
              <a:t>https://www.skillsyouneed.com/num/graphs-charts.html#:~:text=Graphs%20have%20two%20axes%2C%20the,bottom%20left%20of%20the%20graph.</a:t>
            </a:r>
            <a:endParaRPr lang="en-GB" sz="2000" dirty="0"/>
          </a:p>
          <a:p>
            <a:pPr algn="just"/>
            <a:endParaRPr lang="en-GB" sz="2000" dirty="0"/>
          </a:p>
          <a:p>
            <a:pPr algn="just"/>
            <a:r>
              <a:rPr lang="en-GB" altLang="en-US" sz="2000" dirty="0">
                <a:cs typeface="Times New Roman" panose="02020603050405020304" pitchFamily="18" charset="0"/>
              </a:rPr>
              <a:t>Statistics Online Support (2015). Frequency Tables, Pie Charts, and Bar Charts [Online] </a:t>
            </a:r>
            <a:r>
              <a:rPr lang="en-GB" sz="2000" dirty="0">
                <a:hlinkClick r:id="rId7"/>
              </a:rPr>
              <a:t>http://sites.utexas.edu/sos/guided/descriptive/descriptivec/frequency/</a:t>
            </a:r>
            <a:endParaRPr lang="en-GB" sz="2000" dirty="0"/>
          </a:p>
          <a:p>
            <a:pPr algn="just"/>
            <a:endParaRPr lang="en-GB" sz="2000" dirty="0"/>
          </a:p>
          <a:p>
            <a:pPr algn="just"/>
            <a:r>
              <a:rPr lang="en-GB" sz="2000" dirty="0" err="1"/>
              <a:t>eMathZone</a:t>
            </a:r>
            <a:r>
              <a:rPr lang="en-GB" sz="2000" dirty="0"/>
              <a:t> (2019). Multiple Bar Chart [Online] </a:t>
            </a:r>
            <a:r>
              <a:rPr lang="en-GB" sz="2000" dirty="0">
                <a:hlinkClick r:id="rId8"/>
              </a:rPr>
              <a:t>https://www.emathzone.com/tutorials/basic-statistics/multiple-bar-chart.html</a:t>
            </a:r>
            <a:endParaRPr lang="en-GB" sz="2000" dirty="0"/>
          </a:p>
          <a:p>
            <a:pPr algn="just"/>
            <a:endParaRPr lang="en-GB" sz="2000" dirty="0"/>
          </a:p>
          <a:p>
            <a:pPr algn="just"/>
            <a:endParaRPr lang="en-GB" sz="2000" dirty="0"/>
          </a:p>
          <a:p>
            <a:pPr algn="just"/>
            <a:endParaRPr lang="en-GB" altLang="en-US" sz="2000" dirty="0">
              <a:cs typeface="Times New Roman" panose="02020603050405020304" pitchFamily="18" charset="0"/>
            </a:endParaRPr>
          </a:p>
          <a:p>
            <a:pPr algn="just"/>
            <a:endParaRPr lang="en-GB" sz="2400" dirty="0"/>
          </a:p>
          <a:p>
            <a:pPr marL="0" indent="0" algn="just">
              <a:buNone/>
            </a:pPr>
            <a:endParaRPr lang="en-GB" sz="2400" dirty="0"/>
          </a:p>
        </p:txBody>
      </p:sp>
    </p:spTree>
    <p:extLst>
      <p:ext uri="{BB962C8B-B14F-4D97-AF65-F5344CB8AC3E}">
        <p14:creationId xmlns:p14="http://schemas.microsoft.com/office/powerpoint/2010/main" val="2513639397"/>
      </p:ext>
    </p:extLst>
  </p:cSld>
  <p:clrMapOvr>
    <a:masterClrMapping/>
  </p:clrMapOvr>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E492A-AF1E-459A-8BDF-7A99DCD0B5D8}"/>
              </a:ext>
            </a:extLst>
          </p:cNvPr>
          <p:cNvSpPr>
            <a:spLocks noGrp="1"/>
          </p:cNvSpPr>
          <p:nvPr>
            <p:ph type="title"/>
          </p:nvPr>
        </p:nvSpPr>
        <p:spPr>
          <a:xfrm>
            <a:off x="588764" y="295052"/>
            <a:ext cx="7924800" cy="908720"/>
          </a:xfrm>
        </p:spPr>
        <p:txBody>
          <a:bodyPr/>
          <a:lstStyle/>
          <a:p>
            <a:r>
              <a:rPr lang="en-GB" sz="4000" b="1" cap="none" dirty="0"/>
              <a:t>References</a:t>
            </a:r>
          </a:p>
        </p:txBody>
      </p:sp>
      <p:sp>
        <p:nvSpPr>
          <p:cNvPr id="3" name="Content Placeholder 2">
            <a:extLst>
              <a:ext uri="{FF2B5EF4-FFF2-40B4-BE49-F238E27FC236}">
                <a16:creationId xmlns:a16="http://schemas.microsoft.com/office/drawing/2014/main" id="{A325D1E3-C5C5-443B-BA97-5EBBDD96DE21}"/>
              </a:ext>
            </a:extLst>
          </p:cNvPr>
          <p:cNvSpPr>
            <a:spLocks noGrp="1"/>
          </p:cNvSpPr>
          <p:nvPr>
            <p:ph sz="quarter" idx="13"/>
          </p:nvPr>
        </p:nvSpPr>
        <p:spPr>
          <a:xfrm>
            <a:off x="588764" y="980728"/>
            <a:ext cx="7924800" cy="4114800"/>
          </a:xfrm>
        </p:spPr>
        <p:txBody>
          <a:bodyPr>
            <a:noAutofit/>
          </a:bodyPr>
          <a:lstStyle/>
          <a:p>
            <a:pPr algn="just"/>
            <a:r>
              <a:rPr lang="en-GB" sz="2000" dirty="0"/>
              <a:t>Binder, D.A. and Roberts, G. R. (2003). "Design-based methods for estimating model parameters."  In Analysis of Survey Data. R.L. Chambers and C.J. Skinner (eds.) Chichester. Wiley. p. 29-48</a:t>
            </a:r>
          </a:p>
          <a:p>
            <a:pPr algn="just"/>
            <a:r>
              <a:rPr lang="en-GB" sz="2000" dirty="0"/>
              <a:t>Chambers, R.L. and Skinner C. J. (eds.) (2003). Analysis of Survey Data. Chichester. Wiley. 398 p.</a:t>
            </a:r>
          </a:p>
          <a:p>
            <a:pPr algn="just"/>
            <a:r>
              <a:rPr lang="en-GB" sz="2000" dirty="0"/>
              <a:t>Korn, E.L. and </a:t>
            </a:r>
            <a:r>
              <a:rPr lang="en-GB" sz="2000" dirty="0" err="1"/>
              <a:t>Graubard</a:t>
            </a:r>
            <a:r>
              <a:rPr lang="en-GB" sz="2000" dirty="0"/>
              <a:t>, B. I. (1999). Analysis of Health Surveys. New York. Wiley. 408 p.</a:t>
            </a:r>
          </a:p>
          <a:p>
            <a:pPr algn="just"/>
            <a:r>
              <a:rPr lang="en-GB" sz="2000" dirty="0" err="1"/>
              <a:t>Hoyles</a:t>
            </a:r>
            <a:r>
              <a:rPr lang="en-GB" sz="2000" dirty="0"/>
              <a:t>, C., </a:t>
            </a:r>
            <a:r>
              <a:rPr lang="en-GB" sz="2000" dirty="0" err="1"/>
              <a:t>Noss</a:t>
            </a:r>
            <a:r>
              <a:rPr lang="en-GB" sz="2000" dirty="0"/>
              <a:t>, R., Kent, P. &amp; Bakker, A. (2010) Improving Mathematics at Work The Need for Techno-Mathematical Literacies, Abingdon, Oxon: </a:t>
            </a:r>
            <a:r>
              <a:rPr lang="en-GB" sz="2000" dirty="0" err="1"/>
              <a:t>Routledg</a:t>
            </a:r>
            <a:endParaRPr lang="en-US" altLang="en-US" sz="2000" dirty="0"/>
          </a:p>
          <a:p>
            <a:pPr algn="just"/>
            <a:r>
              <a:rPr lang="en-GB" sz="2000" dirty="0"/>
              <a:t>Creswell, J. W. (2003). </a:t>
            </a:r>
            <a:r>
              <a:rPr lang="en-GB" sz="2000" i="1" dirty="0"/>
              <a:t>Qualitative Inquiry &amp; Research Design: Choosing Among Five Approaches. </a:t>
            </a:r>
            <a:r>
              <a:rPr lang="en-GB" sz="2000" dirty="0"/>
              <a:t>London, Sage Publications Ltd. </a:t>
            </a:r>
            <a:r>
              <a:rPr lang="en-GB" sz="2000" dirty="0" err="1"/>
              <a:t>Edn</a:t>
            </a:r>
            <a:r>
              <a:rPr lang="en-GB" sz="2000" dirty="0"/>
              <a:t>. 3. </a:t>
            </a:r>
          </a:p>
          <a:p>
            <a:pPr algn="just"/>
            <a:r>
              <a:rPr lang="en-GB" sz="2000" dirty="0"/>
              <a:t>Skinner, C.K., Holt D. and Smith, T.M.F. (1989). Analysis of Complex Surveys. Chichester. Wiley. 328 p.</a:t>
            </a:r>
          </a:p>
        </p:txBody>
      </p:sp>
    </p:spTree>
    <p:extLst>
      <p:ext uri="{BB962C8B-B14F-4D97-AF65-F5344CB8AC3E}">
        <p14:creationId xmlns:p14="http://schemas.microsoft.com/office/powerpoint/2010/main" val="3519762244"/>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A994C5C-8352-4272-9B00-71979491D2EE}"/>
              </a:ext>
            </a:extLst>
          </p:cNvPr>
          <p:cNvSpPr>
            <a:spLocks noGrp="1"/>
          </p:cNvSpPr>
          <p:nvPr>
            <p:ph idx="1"/>
          </p:nvPr>
        </p:nvSpPr>
        <p:spPr>
          <a:xfrm>
            <a:off x="457200" y="1280796"/>
            <a:ext cx="8229600" cy="4380452"/>
          </a:xfrm>
        </p:spPr>
        <p:txBody>
          <a:bodyPr>
            <a:normAutofit fontScale="62500" lnSpcReduction="20000"/>
          </a:bodyPr>
          <a:lstStyle/>
          <a:p>
            <a:r>
              <a:rPr lang="nl-NL" dirty="0" err="1"/>
              <a:t>McLeod</a:t>
            </a:r>
            <a:r>
              <a:rPr lang="nl-NL" dirty="0"/>
              <a:t>, S. A. (2019). </a:t>
            </a:r>
            <a:r>
              <a:rPr lang="nl-NL" i="1" dirty="0" err="1"/>
              <a:t>Likert</a:t>
            </a:r>
            <a:r>
              <a:rPr lang="nl-NL" i="1" dirty="0"/>
              <a:t> </a:t>
            </a:r>
            <a:r>
              <a:rPr lang="nl-NL" i="1" dirty="0" err="1"/>
              <a:t>Scale</a:t>
            </a:r>
            <a:r>
              <a:rPr lang="nl-NL" i="1" dirty="0"/>
              <a:t>. </a:t>
            </a:r>
            <a:r>
              <a:rPr lang="nl-NL" dirty="0"/>
              <a:t>Simple </a:t>
            </a:r>
            <a:r>
              <a:rPr lang="nl-NL" dirty="0" err="1"/>
              <a:t>Psychology</a:t>
            </a:r>
            <a:r>
              <a:rPr lang="nl-NL" dirty="0"/>
              <a:t>. [Online: </a:t>
            </a:r>
            <a:r>
              <a:rPr lang="nl-NL" dirty="0">
                <a:hlinkClick r:id="rId2"/>
              </a:rPr>
              <a:t>https://www.simplypsychology.org/likert-scale.html</a:t>
            </a:r>
            <a:r>
              <a:rPr lang="nl-NL" dirty="0"/>
              <a:t>] </a:t>
            </a:r>
          </a:p>
          <a:p>
            <a:r>
              <a:rPr lang="nl-NL" dirty="0" err="1"/>
              <a:t>Fraley</a:t>
            </a:r>
            <a:r>
              <a:rPr lang="nl-NL" dirty="0"/>
              <a:t>, R. C., </a:t>
            </a:r>
            <a:r>
              <a:rPr lang="nl-NL" dirty="0" err="1"/>
              <a:t>Waller</a:t>
            </a:r>
            <a:r>
              <a:rPr lang="nl-NL" dirty="0"/>
              <a:t>, N. G., &amp; </a:t>
            </a:r>
            <a:r>
              <a:rPr lang="nl-NL" dirty="0" err="1"/>
              <a:t>Grennan</a:t>
            </a:r>
            <a:r>
              <a:rPr lang="nl-NL" dirty="0"/>
              <a:t>, K. A. (2000). An item-response </a:t>
            </a:r>
            <a:r>
              <a:rPr lang="nl-NL" dirty="0" err="1"/>
              <a:t>theory</a:t>
            </a:r>
            <a:r>
              <a:rPr lang="nl-NL" dirty="0"/>
              <a:t> analysis of </a:t>
            </a:r>
            <a:r>
              <a:rPr lang="nl-NL" dirty="0" err="1"/>
              <a:t>self</a:t>
            </a:r>
            <a:r>
              <a:rPr lang="nl-NL" dirty="0"/>
              <a:t>-report </a:t>
            </a:r>
            <a:r>
              <a:rPr lang="nl-NL" dirty="0" err="1"/>
              <a:t>measures</a:t>
            </a:r>
            <a:r>
              <a:rPr lang="nl-NL" dirty="0"/>
              <a:t> of adult attachment. </a:t>
            </a:r>
            <a:r>
              <a:rPr lang="nl-NL" i="1" dirty="0"/>
              <a:t>Journal of </a:t>
            </a:r>
            <a:r>
              <a:rPr lang="nl-NL" i="1" dirty="0" err="1"/>
              <a:t>Personality</a:t>
            </a:r>
            <a:r>
              <a:rPr lang="nl-NL" i="1" dirty="0"/>
              <a:t> </a:t>
            </a:r>
            <a:r>
              <a:rPr lang="nl-NL" i="1" dirty="0" err="1"/>
              <a:t>and</a:t>
            </a:r>
            <a:r>
              <a:rPr lang="nl-NL" i="1" dirty="0"/>
              <a:t> </a:t>
            </a:r>
            <a:r>
              <a:rPr lang="nl-NL" i="1" dirty="0" err="1"/>
              <a:t>Social</a:t>
            </a:r>
            <a:r>
              <a:rPr lang="nl-NL" i="1" dirty="0"/>
              <a:t> </a:t>
            </a:r>
            <a:r>
              <a:rPr lang="nl-NL" i="1" dirty="0" err="1"/>
              <a:t>Psychology</a:t>
            </a:r>
            <a:r>
              <a:rPr lang="nl-NL" i="1" dirty="0"/>
              <a:t>, </a:t>
            </a:r>
            <a:r>
              <a:rPr lang="nl-NL" dirty="0"/>
              <a:t>78, 350 - 365</a:t>
            </a:r>
          </a:p>
          <a:p>
            <a:r>
              <a:rPr lang="nl-NL" dirty="0"/>
              <a:t>Bowling, A. (1997). </a:t>
            </a:r>
            <a:r>
              <a:rPr lang="nl-NL" i="1" dirty="0"/>
              <a:t>Research </a:t>
            </a:r>
            <a:r>
              <a:rPr lang="nl-NL" i="1" dirty="0" err="1"/>
              <a:t>Methods</a:t>
            </a:r>
            <a:r>
              <a:rPr lang="nl-NL" i="1" dirty="0"/>
              <a:t> in Health. </a:t>
            </a:r>
            <a:r>
              <a:rPr lang="nl-NL" dirty="0" err="1"/>
              <a:t>Buckingham</a:t>
            </a:r>
            <a:r>
              <a:rPr lang="nl-NL" dirty="0"/>
              <a:t>, Open University Press</a:t>
            </a:r>
          </a:p>
          <a:p>
            <a:r>
              <a:rPr lang="nl-NL" dirty="0"/>
              <a:t>Creswell, J. W. (2003). </a:t>
            </a:r>
            <a:r>
              <a:rPr lang="nl-NL" i="1" dirty="0" err="1"/>
              <a:t>Qualitative</a:t>
            </a:r>
            <a:r>
              <a:rPr lang="nl-NL" i="1" dirty="0"/>
              <a:t> </a:t>
            </a:r>
            <a:r>
              <a:rPr lang="nl-NL" i="1" dirty="0" err="1"/>
              <a:t>Inquiry</a:t>
            </a:r>
            <a:r>
              <a:rPr lang="nl-NL" i="1" dirty="0"/>
              <a:t> &amp; Research Design. </a:t>
            </a:r>
            <a:r>
              <a:rPr lang="nl-NL" dirty="0"/>
              <a:t>London, Sage Publications Ltd. (3rd </a:t>
            </a:r>
            <a:r>
              <a:rPr lang="nl-NL" dirty="0" err="1"/>
              <a:t>edn</a:t>
            </a:r>
            <a:r>
              <a:rPr lang="nl-NL" dirty="0"/>
              <a:t>)</a:t>
            </a:r>
            <a:r>
              <a:rPr lang="nl-NL" i="1" dirty="0"/>
              <a:t> </a:t>
            </a:r>
          </a:p>
          <a:p>
            <a:r>
              <a:rPr lang="nl-NL" dirty="0" err="1"/>
              <a:t>Kvale</a:t>
            </a:r>
            <a:r>
              <a:rPr lang="nl-NL" dirty="0"/>
              <a:t>, S. (2007). </a:t>
            </a:r>
            <a:r>
              <a:rPr lang="nl-NL" i="1" dirty="0" err="1"/>
              <a:t>Doing</a:t>
            </a:r>
            <a:r>
              <a:rPr lang="nl-NL" i="1" dirty="0"/>
              <a:t> Interviews. </a:t>
            </a:r>
            <a:r>
              <a:rPr lang="nl-NL" dirty="0"/>
              <a:t>London, Sage Publications Ltd.</a:t>
            </a:r>
          </a:p>
          <a:p>
            <a:r>
              <a:rPr lang="nl-NL" dirty="0" err="1"/>
              <a:t>Nalzaro</a:t>
            </a:r>
            <a:r>
              <a:rPr lang="nl-NL" dirty="0"/>
              <a:t>, L. (2010) </a:t>
            </a:r>
            <a:r>
              <a:rPr lang="nl-NL" dirty="0" err="1"/>
              <a:t>Methods</a:t>
            </a:r>
            <a:r>
              <a:rPr lang="nl-NL" dirty="0"/>
              <a:t> of Data Collection [Online:</a:t>
            </a:r>
            <a:r>
              <a:rPr lang="en-GB" dirty="0">
                <a:hlinkClick r:id="rId3"/>
              </a:rPr>
              <a:t>https://www.slideshare.net/ludymae/chapter-9methods-of-data-collection</a:t>
            </a:r>
            <a:r>
              <a:rPr lang="en-GB" dirty="0"/>
              <a:t>]</a:t>
            </a:r>
          </a:p>
          <a:p>
            <a:r>
              <a:rPr lang="en-GB" dirty="0"/>
              <a:t>Ali, S. (2012). </a:t>
            </a:r>
            <a:r>
              <a:rPr lang="en-GB" i="1" dirty="0"/>
              <a:t>Questionnaire design &amp; admin. </a:t>
            </a:r>
            <a:r>
              <a:rPr lang="en-GB" dirty="0"/>
              <a:t>[Online: </a:t>
            </a:r>
            <a:r>
              <a:rPr lang="en-GB" dirty="0">
                <a:hlinkClick r:id="rId4"/>
              </a:rPr>
              <a:t>https://www.slideshare.net/cadella49/questionnaire-design-admin</a:t>
            </a:r>
            <a:r>
              <a:rPr lang="en-GB" dirty="0"/>
              <a:t>]</a:t>
            </a:r>
          </a:p>
          <a:p>
            <a:pPr marL="0" indent="0">
              <a:buNone/>
            </a:pPr>
            <a:endParaRPr lang="en-GB" dirty="0"/>
          </a:p>
          <a:p>
            <a:pPr marL="0" indent="0">
              <a:buNone/>
            </a:pPr>
            <a:endParaRPr lang="en-GB" dirty="0"/>
          </a:p>
        </p:txBody>
      </p:sp>
      <p:sp>
        <p:nvSpPr>
          <p:cNvPr id="4" name="Title 3">
            <a:extLst>
              <a:ext uri="{FF2B5EF4-FFF2-40B4-BE49-F238E27FC236}">
                <a16:creationId xmlns:a16="http://schemas.microsoft.com/office/drawing/2014/main" id="{59A20822-6FFB-49A3-8CFD-E73F611E73B4}"/>
              </a:ext>
            </a:extLst>
          </p:cNvPr>
          <p:cNvSpPr>
            <a:spLocks noGrp="1"/>
          </p:cNvSpPr>
          <p:nvPr>
            <p:ph type="title"/>
          </p:nvPr>
        </p:nvSpPr>
        <p:spPr/>
        <p:txBody>
          <a:bodyPr/>
          <a:lstStyle/>
          <a:p>
            <a:r>
              <a:rPr lang="en-GB" dirty="0"/>
              <a:t>References</a:t>
            </a:r>
          </a:p>
        </p:txBody>
      </p:sp>
      <p:sp>
        <p:nvSpPr>
          <p:cNvPr id="3" name="Slide Number Placeholder 2">
            <a:extLst>
              <a:ext uri="{FF2B5EF4-FFF2-40B4-BE49-F238E27FC236}">
                <a16:creationId xmlns:a16="http://schemas.microsoft.com/office/drawing/2014/main" id="{5580B20E-9AD6-43F4-A04D-C9154A0566EA}"/>
              </a:ext>
            </a:extLst>
          </p:cNvPr>
          <p:cNvSpPr>
            <a:spLocks noGrp="1"/>
          </p:cNvSpPr>
          <p:nvPr>
            <p:ph type="sldNum" sz="quarter" idx="12"/>
          </p:nvPr>
        </p:nvSpPr>
        <p:spPr/>
        <p:txBody>
          <a:bodyPr/>
          <a:lstStyle/>
          <a:p>
            <a:fld id="{C9C16E22-1D5B-4835-B085-B12956A0FD91}" type="slidenum">
              <a:rPr lang="en-GB" altLang="en-US" smtClean="0"/>
              <a:pPr/>
              <a:t>121</a:t>
            </a:fld>
            <a:endParaRPr lang="en-GB" altLang="en-US"/>
          </a:p>
        </p:txBody>
      </p:sp>
      <p:sp>
        <p:nvSpPr>
          <p:cNvPr id="2" name="TextBox 1">
            <a:extLst>
              <a:ext uri="{FF2B5EF4-FFF2-40B4-BE49-F238E27FC236}">
                <a16:creationId xmlns:a16="http://schemas.microsoft.com/office/drawing/2014/main" id="{37F04A77-D05B-CE4D-86B5-62A53C955E57}"/>
              </a:ext>
            </a:extLst>
          </p:cNvPr>
          <p:cNvSpPr txBox="1"/>
          <p:nvPr/>
        </p:nvSpPr>
        <p:spPr>
          <a:xfrm>
            <a:off x="2286000" y="368808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669118336"/>
      </p:ext>
    </p:extLst>
  </p:cSld>
  <p:clrMapOvr>
    <a:masterClrMapping/>
  </p:clrMapOvr>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A994C5C-8352-4272-9B00-71979491D2EE}"/>
              </a:ext>
            </a:extLst>
          </p:cNvPr>
          <p:cNvSpPr>
            <a:spLocks noGrp="1"/>
          </p:cNvSpPr>
          <p:nvPr>
            <p:ph idx="1"/>
          </p:nvPr>
        </p:nvSpPr>
        <p:spPr>
          <a:xfrm>
            <a:off x="457200" y="1280796"/>
            <a:ext cx="8229600" cy="4380452"/>
          </a:xfrm>
        </p:spPr>
        <p:txBody>
          <a:bodyPr>
            <a:normAutofit fontScale="62500" lnSpcReduction="20000"/>
          </a:bodyPr>
          <a:lstStyle/>
          <a:p>
            <a:r>
              <a:rPr lang="nl-NL" dirty="0" err="1"/>
              <a:t>McLeod</a:t>
            </a:r>
            <a:r>
              <a:rPr lang="nl-NL" dirty="0"/>
              <a:t>, S. A. (2019). </a:t>
            </a:r>
            <a:r>
              <a:rPr lang="nl-NL" i="1" dirty="0" err="1"/>
              <a:t>Likert</a:t>
            </a:r>
            <a:r>
              <a:rPr lang="nl-NL" i="1" dirty="0"/>
              <a:t> </a:t>
            </a:r>
            <a:r>
              <a:rPr lang="nl-NL" i="1" dirty="0" err="1"/>
              <a:t>Scale</a:t>
            </a:r>
            <a:r>
              <a:rPr lang="nl-NL" i="1" dirty="0"/>
              <a:t>. </a:t>
            </a:r>
            <a:r>
              <a:rPr lang="nl-NL" dirty="0"/>
              <a:t>Simple </a:t>
            </a:r>
            <a:r>
              <a:rPr lang="nl-NL" dirty="0" err="1"/>
              <a:t>Psychology</a:t>
            </a:r>
            <a:r>
              <a:rPr lang="nl-NL" dirty="0"/>
              <a:t>. [Online: </a:t>
            </a:r>
            <a:r>
              <a:rPr lang="nl-NL" dirty="0">
                <a:hlinkClick r:id="rId2"/>
              </a:rPr>
              <a:t>https://www.simplypsychology.org/likert-scale.html</a:t>
            </a:r>
            <a:r>
              <a:rPr lang="nl-NL" dirty="0"/>
              <a:t>] </a:t>
            </a:r>
          </a:p>
          <a:p>
            <a:r>
              <a:rPr lang="nl-NL" dirty="0" err="1"/>
              <a:t>Fraley</a:t>
            </a:r>
            <a:r>
              <a:rPr lang="nl-NL" dirty="0"/>
              <a:t>, R. C., </a:t>
            </a:r>
            <a:r>
              <a:rPr lang="nl-NL" dirty="0" err="1"/>
              <a:t>Waller</a:t>
            </a:r>
            <a:r>
              <a:rPr lang="nl-NL" dirty="0"/>
              <a:t>, N. G., &amp; </a:t>
            </a:r>
            <a:r>
              <a:rPr lang="nl-NL" dirty="0" err="1"/>
              <a:t>Grennan</a:t>
            </a:r>
            <a:r>
              <a:rPr lang="nl-NL" dirty="0"/>
              <a:t>, K. A. (2000). An item-response </a:t>
            </a:r>
            <a:r>
              <a:rPr lang="nl-NL" dirty="0" err="1"/>
              <a:t>theory</a:t>
            </a:r>
            <a:r>
              <a:rPr lang="nl-NL" dirty="0"/>
              <a:t> analysis of </a:t>
            </a:r>
            <a:r>
              <a:rPr lang="nl-NL" dirty="0" err="1"/>
              <a:t>self</a:t>
            </a:r>
            <a:r>
              <a:rPr lang="nl-NL" dirty="0"/>
              <a:t>-report </a:t>
            </a:r>
            <a:r>
              <a:rPr lang="nl-NL" dirty="0" err="1"/>
              <a:t>measures</a:t>
            </a:r>
            <a:r>
              <a:rPr lang="nl-NL" dirty="0"/>
              <a:t> of adult attachment. </a:t>
            </a:r>
            <a:r>
              <a:rPr lang="nl-NL" i="1" dirty="0"/>
              <a:t>Journal of </a:t>
            </a:r>
            <a:r>
              <a:rPr lang="nl-NL" i="1" dirty="0" err="1"/>
              <a:t>Personality</a:t>
            </a:r>
            <a:r>
              <a:rPr lang="nl-NL" i="1" dirty="0"/>
              <a:t> </a:t>
            </a:r>
            <a:r>
              <a:rPr lang="nl-NL" i="1" dirty="0" err="1"/>
              <a:t>and</a:t>
            </a:r>
            <a:r>
              <a:rPr lang="nl-NL" i="1" dirty="0"/>
              <a:t> </a:t>
            </a:r>
            <a:r>
              <a:rPr lang="nl-NL" i="1" dirty="0" err="1"/>
              <a:t>Social</a:t>
            </a:r>
            <a:r>
              <a:rPr lang="nl-NL" i="1" dirty="0"/>
              <a:t> </a:t>
            </a:r>
            <a:r>
              <a:rPr lang="nl-NL" i="1" dirty="0" err="1"/>
              <a:t>Psychology</a:t>
            </a:r>
            <a:r>
              <a:rPr lang="nl-NL" i="1" dirty="0"/>
              <a:t>, </a:t>
            </a:r>
            <a:r>
              <a:rPr lang="nl-NL" dirty="0"/>
              <a:t>78, 350 - 365</a:t>
            </a:r>
          </a:p>
          <a:p>
            <a:r>
              <a:rPr lang="nl-NL" dirty="0"/>
              <a:t>Bowling, A. (1997). </a:t>
            </a:r>
            <a:r>
              <a:rPr lang="nl-NL" i="1" dirty="0"/>
              <a:t>Research </a:t>
            </a:r>
            <a:r>
              <a:rPr lang="nl-NL" i="1" dirty="0" err="1"/>
              <a:t>Methods</a:t>
            </a:r>
            <a:r>
              <a:rPr lang="nl-NL" i="1" dirty="0"/>
              <a:t> in Health. </a:t>
            </a:r>
            <a:r>
              <a:rPr lang="nl-NL" dirty="0" err="1"/>
              <a:t>Buckingham</a:t>
            </a:r>
            <a:r>
              <a:rPr lang="nl-NL" dirty="0"/>
              <a:t>, Open University Press</a:t>
            </a:r>
          </a:p>
          <a:p>
            <a:r>
              <a:rPr lang="nl-NL" dirty="0"/>
              <a:t>Creswell, J. W. (2003). </a:t>
            </a:r>
            <a:r>
              <a:rPr lang="nl-NL" i="1" dirty="0" err="1"/>
              <a:t>Qualitative</a:t>
            </a:r>
            <a:r>
              <a:rPr lang="nl-NL" i="1" dirty="0"/>
              <a:t> </a:t>
            </a:r>
            <a:r>
              <a:rPr lang="nl-NL" i="1" dirty="0" err="1"/>
              <a:t>Inquiry</a:t>
            </a:r>
            <a:r>
              <a:rPr lang="nl-NL" i="1" dirty="0"/>
              <a:t> &amp; Research Design. </a:t>
            </a:r>
            <a:r>
              <a:rPr lang="nl-NL" dirty="0"/>
              <a:t>London, Sage Publications Ltd. (3rd </a:t>
            </a:r>
            <a:r>
              <a:rPr lang="nl-NL" dirty="0" err="1"/>
              <a:t>edn</a:t>
            </a:r>
            <a:r>
              <a:rPr lang="nl-NL" dirty="0"/>
              <a:t>)</a:t>
            </a:r>
            <a:r>
              <a:rPr lang="nl-NL" i="1" dirty="0"/>
              <a:t> </a:t>
            </a:r>
          </a:p>
          <a:p>
            <a:r>
              <a:rPr lang="nl-NL" dirty="0" err="1"/>
              <a:t>Kvale</a:t>
            </a:r>
            <a:r>
              <a:rPr lang="nl-NL" dirty="0"/>
              <a:t>, S. (2007). </a:t>
            </a:r>
            <a:r>
              <a:rPr lang="nl-NL" i="1" dirty="0" err="1"/>
              <a:t>Doing</a:t>
            </a:r>
            <a:r>
              <a:rPr lang="nl-NL" i="1" dirty="0"/>
              <a:t> Interviews. </a:t>
            </a:r>
            <a:r>
              <a:rPr lang="nl-NL" dirty="0"/>
              <a:t>London, Sage Publications Ltd.</a:t>
            </a:r>
          </a:p>
          <a:p>
            <a:r>
              <a:rPr lang="nl-NL" dirty="0" err="1"/>
              <a:t>Nalzaro</a:t>
            </a:r>
            <a:r>
              <a:rPr lang="nl-NL" dirty="0"/>
              <a:t>, L. (2010) </a:t>
            </a:r>
            <a:r>
              <a:rPr lang="nl-NL" dirty="0" err="1"/>
              <a:t>Methods</a:t>
            </a:r>
            <a:r>
              <a:rPr lang="nl-NL" dirty="0"/>
              <a:t> of Data Collection [Online:</a:t>
            </a:r>
            <a:r>
              <a:rPr lang="en-GB" dirty="0">
                <a:hlinkClick r:id="rId3"/>
              </a:rPr>
              <a:t>https://www.slideshare.net/ludymae/chapter-9methods-of-data-collection</a:t>
            </a:r>
            <a:r>
              <a:rPr lang="en-GB" dirty="0"/>
              <a:t>]</a:t>
            </a:r>
          </a:p>
          <a:p>
            <a:r>
              <a:rPr lang="en-GB" dirty="0"/>
              <a:t>Ali, S. (2012). </a:t>
            </a:r>
            <a:r>
              <a:rPr lang="en-GB" i="1" dirty="0"/>
              <a:t>Questionnaire design &amp; admin. </a:t>
            </a:r>
            <a:r>
              <a:rPr lang="en-GB" dirty="0"/>
              <a:t>[Online: </a:t>
            </a:r>
            <a:r>
              <a:rPr lang="en-GB" dirty="0">
                <a:hlinkClick r:id="rId4"/>
              </a:rPr>
              <a:t>https://www.slideshare.net/cadella49/questionnaire-design-admin</a:t>
            </a:r>
            <a:r>
              <a:rPr lang="en-GB" dirty="0"/>
              <a:t>]</a:t>
            </a:r>
          </a:p>
          <a:p>
            <a:pPr marL="0" indent="0">
              <a:buNone/>
            </a:pPr>
            <a:endParaRPr lang="en-GB" dirty="0"/>
          </a:p>
          <a:p>
            <a:pPr marL="0" indent="0">
              <a:buNone/>
            </a:pPr>
            <a:endParaRPr lang="en-GB" dirty="0"/>
          </a:p>
        </p:txBody>
      </p:sp>
      <p:sp>
        <p:nvSpPr>
          <p:cNvPr id="4" name="Title 3">
            <a:extLst>
              <a:ext uri="{FF2B5EF4-FFF2-40B4-BE49-F238E27FC236}">
                <a16:creationId xmlns:a16="http://schemas.microsoft.com/office/drawing/2014/main" id="{59A20822-6FFB-49A3-8CFD-E73F611E73B4}"/>
              </a:ext>
            </a:extLst>
          </p:cNvPr>
          <p:cNvSpPr>
            <a:spLocks noGrp="1"/>
          </p:cNvSpPr>
          <p:nvPr>
            <p:ph type="title"/>
          </p:nvPr>
        </p:nvSpPr>
        <p:spPr/>
        <p:txBody>
          <a:bodyPr/>
          <a:lstStyle/>
          <a:p>
            <a:r>
              <a:rPr lang="en-GB" dirty="0"/>
              <a:t>References</a:t>
            </a:r>
          </a:p>
        </p:txBody>
      </p:sp>
      <p:sp>
        <p:nvSpPr>
          <p:cNvPr id="3" name="Slide Number Placeholder 2">
            <a:extLst>
              <a:ext uri="{FF2B5EF4-FFF2-40B4-BE49-F238E27FC236}">
                <a16:creationId xmlns:a16="http://schemas.microsoft.com/office/drawing/2014/main" id="{5580B20E-9AD6-43F4-A04D-C9154A0566EA}"/>
              </a:ext>
            </a:extLst>
          </p:cNvPr>
          <p:cNvSpPr>
            <a:spLocks noGrp="1"/>
          </p:cNvSpPr>
          <p:nvPr>
            <p:ph type="sldNum" sz="quarter" idx="12"/>
          </p:nvPr>
        </p:nvSpPr>
        <p:spPr/>
        <p:txBody>
          <a:bodyPr/>
          <a:lstStyle/>
          <a:p>
            <a:fld id="{C9C16E22-1D5B-4835-B085-B12956A0FD91}" type="slidenum">
              <a:rPr lang="en-GB" altLang="en-US" smtClean="0"/>
              <a:pPr/>
              <a:t>122</a:t>
            </a:fld>
            <a:endParaRPr lang="en-GB" altLang="en-US"/>
          </a:p>
        </p:txBody>
      </p:sp>
      <p:sp>
        <p:nvSpPr>
          <p:cNvPr id="2" name="TextBox 1">
            <a:extLst>
              <a:ext uri="{FF2B5EF4-FFF2-40B4-BE49-F238E27FC236}">
                <a16:creationId xmlns:a16="http://schemas.microsoft.com/office/drawing/2014/main" id="{37F04A77-D05B-CE4D-86B5-62A53C955E57}"/>
              </a:ext>
            </a:extLst>
          </p:cNvPr>
          <p:cNvSpPr txBox="1"/>
          <p:nvPr/>
        </p:nvSpPr>
        <p:spPr>
          <a:xfrm>
            <a:off x="2286000" y="368808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791826211"/>
      </p:ext>
    </p:extLst>
  </p:cSld>
  <p:clrMapOvr>
    <a:masterClrMapping/>
  </p:clrMapOvr>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A994C5C-8352-4272-9B00-71979491D2EE}"/>
              </a:ext>
            </a:extLst>
          </p:cNvPr>
          <p:cNvSpPr>
            <a:spLocks noGrp="1"/>
          </p:cNvSpPr>
          <p:nvPr>
            <p:ph idx="1"/>
          </p:nvPr>
        </p:nvSpPr>
        <p:spPr/>
        <p:txBody>
          <a:bodyPr>
            <a:normAutofit fontScale="85000" lnSpcReduction="20000"/>
          </a:bodyPr>
          <a:lstStyle/>
          <a:p>
            <a:r>
              <a:rPr lang="nl-NL" dirty="0"/>
              <a:t>Cottrell, S. The Study Skills Handbook (2nd edition). Hampshire: Palgrave MacMillan, 2003</a:t>
            </a:r>
          </a:p>
          <a:p>
            <a:r>
              <a:rPr lang="nl-NL" dirty="0"/>
              <a:t>John Fatteros, Market Research The Basics, 2017, Business Owners Playbook, </a:t>
            </a:r>
            <a:r>
              <a:rPr lang="nl-NL" dirty="0">
                <a:hlinkClick r:id="rId2"/>
              </a:rPr>
              <a:t>https://www.thehartford.com/business-playbook/in-depth/business-primary-second-research</a:t>
            </a:r>
            <a:endParaRPr lang="nl-NL" dirty="0"/>
          </a:p>
          <a:p>
            <a:r>
              <a:rPr lang="nl-NL" dirty="0"/>
              <a:t>Hox, J &amp; Boeije H (2005) Data Collection Primary vs Secondary, Encyclopedia of Social Measurement, (1), 593-599.</a:t>
            </a:r>
          </a:p>
          <a:p>
            <a:endParaRPr lang="nl-NL" dirty="0"/>
          </a:p>
          <a:p>
            <a:endParaRPr lang="en-GB" dirty="0"/>
          </a:p>
        </p:txBody>
      </p:sp>
      <p:sp>
        <p:nvSpPr>
          <p:cNvPr id="4" name="Title 3">
            <a:extLst>
              <a:ext uri="{FF2B5EF4-FFF2-40B4-BE49-F238E27FC236}">
                <a16:creationId xmlns:a16="http://schemas.microsoft.com/office/drawing/2014/main" id="{59A20822-6FFB-49A3-8CFD-E73F611E73B4}"/>
              </a:ext>
            </a:extLst>
          </p:cNvPr>
          <p:cNvSpPr>
            <a:spLocks noGrp="1"/>
          </p:cNvSpPr>
          <p:nvPr>
            <p:ph type="title"/>
          </p:nvPr>
        </p:nvSpPr>
        <p:spPr/>
        <p:txBody>
          <a:bodyPr/>
          <a:lstStyle/>
          <a:p>
            <a:r>
              <a:rPr lang="en-GB" dirty="0"/>
              <a:t>More..</a:t>
            </a:r>
          </a:p>
        </p:txBody>
      </p:sp>
      <p:sp>
        <p:nvSpPr>
          <p:cNvPr id="3" name="Slide Number Placeholder 2">
            <a:extLst>
              <a:ext uri="{FF2B5EF4-FFF2-40B4-BE49-F238E27FC236}">
                <a16:creationId xmlns:a16="http://schemas.microsoft.com/office/drawing/2014/main" id="{5580B20E-9AD6-43F4-A04D-C9154A0566EA}"/>
              </a:ext>
            </a:extLst>
          </p:cNvPr>
          <p:cNvSpPr>
            <a:spLocks noGrp="1"/>
          </p:cNvSpPr>
          <p:nvPr>
            <p:ph type="sldNum" sz="quarter" idx="12"/>
          </p:nvPr>
        </p:nvSpPr>
        <p:spPr/>
        <p:txBody>
          <a:bodyPr/>
          <a:lstStyle/>
          <a:p>
            <a:fld id="{C9C16E22-1D5B-4835-B085-B12956A0FD91}" type="slidenum">
              <a:rPr lang="en-GB" altLang="en-US" smtClean="0"/>
              <a:pPr/>
              <a:t>123</a:t>
            </a:fld>
            <a:endParaRPr lang="en-GB" altLang="en-US"/>
          </a:p>
        </p:txBody>
      </p:sp>
    </p:spTree>
    <p:extLst>
      <p:ext uri="{BB962C8B-B14F-4D97-AF65-F5344CB8AC3E}">
        <p14:creationId xmlns:p14="http://schemas.microsoft.com/office/powerpoint/2010/main" val="187412779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38083</TotalTime>
  <Words>9340</Words>
  <Application>Microsoft Office PowerPoint</Application>
  <PresentationFormat>On-screen Show (4:3)</PresentationFormat>
  <Paragraphs>1175</Paragraphs>
  <Slides>123</Slides>
  <Notes>83</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123</vt:i4>
      </vt:variant>
    </vt:vector>
  </HeadingPairs>
  <TitlesOfParts>
    <vt:vector size="133" baseType="lpstr">
      <vt:lpstr>Myriad Pro</vt:lpstr>
      <vt:lpstr>Arial</vt:lpstr>
      <vt:lpstr>Calibri</vt:lpstr>
      <vt:lpstr>Cambria Math</vt:lpstr>
      <vt:lpstr>Perpetua</vt:lpstr>
      <vt:lpstr>Times New Roman</vt:lpstr>
      <vt:lpstr>Wingdings</vt:lpstr>
      <vt:lpstr>Wingdings 3</vt:lpstr>
      <vt:lpstr>20140311PresentationUWTSDTemplate</vt:lpstr>
      <vt:lpstr>Worksheet</vt:lpstr>
      <vt:lpstr>Changemaker Creativity and Value Creation(CCV) </vt:lpstr>
      <vt:lpstr>Data</vt:lpstr>
      <vt:lpstr>Data</vt:lpstr>
      <vt:lpstr>Information</vt:lpstr>
      <vt:lpstr>Knowledge</vt:lpstr>
      <vt:lpstr>Knowledge</vt:lpstr>
      <vt:lpstr>Wisdom</vt:lpstr>
      <vt:lpstr> </vt:lpstr>
      <vt:lpstr> </vt:lpstr>
      <vt:lpstr> </vt:lpstr>
      <vt:lpstr>Types of Research</vt:lpstr>
      <vt:lpstr>PowerPoint Presentation</vt:lpstr>
      <vt:lpstr>PowerPoint Presentation</vt:lpstr>
      <vt:lpstr>PowerPoint Presentation</vt:lpstr>
      <vt:lpstr>Where do we get data?</vt:lpstr>
      <vt:lpstr>Examples of Primary Sources</vt:lpstr>
      <vt:lpstr>Formats of Primary Sources</vt:lpstr>
      <vt:lpstr>Using primary sources</vt:lpstr>
      <vt:lpstr>Using secondary sources</vt:lpstr>
      <vt:lpstr>Some sources of secondary data  for business</vt:lpstr>
      <vt:lpstr>How do we organise data?</vt:lpstr>
      <vt:lpstr>Types of variables</vt:lpstr>
      <vt:lpstr>Levels of measurement</vt:lpstr>
      <vt:lpstr>Nominal categorical variables</vt:lpstr>
      <vt:lpstr>Ordinal categorical variables</vt:lpstr>
      <vt:lpstr>Exercises</vt:lpstr>
      <vt:lpstr>What is Data Collection?</vt:lpstr>
      <vt:lpstr>Purposes of Data Collection?</vt:lpstr>
      <vt:lpstr>Methods of Collecting Primary Data</vt:lpstr>
      <vt:lpstr>Experiments</vt:lpstr>
      <vt:lpstr>Telephone Surveys</vt:lpstr>
      <vt:lpstr>Written Questionnaires and Surveys</vt:lpstr>
      <vt:lpstr>Some uses of questionnaires in business:</vt:lpstr>
      <vt:lpstr>Observations</vt:lpstr>
      <vt:lpstr>Direct Observation</vt:lpstr>
      <vt:lpstr>Personal Interviews</vt:lpstr>
      <vt:lpstr>Methods of Collecting Secondary Data</vt:lpstr>
      <vt:lpstr>Which method to use?</vt:lpstr>
      <vt:lpstr>Examples</vt:lpstr>
      <vt:lpstr>What is Questionnaire?</vt:lpstr>
      <vt:lpstr>What is Questionnaire?</vt:lpstr>
      <vt:lpstr>Types/Format of Questions</vt:lpstr>
      <vt:lpstr>Types/Format of Questions</vt:lpstr>
      <vt:lpstr>Strengths &amp; Weakness of Closed Questions</vt:lpstr>
      <vt:lpstr>Types/Format of Questions</vt:lpstr>
      <vt:lpstr>Strengths &amp; Weakness of Open Questions</vt:lpstr>
      <vt:lpstr>Important Factors in Questionnaire Design</vt:lpstr>
      <vt:lpstr>Important Factors in Questionnaire Design</vt:lpstr>
      <vt:lpstr>Important Factors in Questionnaire Design</vt:lpstr>
      <vt:lpstr>Important Factors in Questionnaire Design</vt:lpstr>
      <vt:lpstr>Important Factors in Questionnaire Design</vt:lpstr>
      <vt:lpstr>Important Factors in Questionnaire Design</vt:lpstr>
      <vt:lpstr>Important Factors in Questionnaire Design</vt:lpstr>
      <vt:lpstr>Techniques for Designing Questionnaire</vt:lpstr>
      <vt:lpstr>Criteria of a Good Questionnaire</vt:lpstr>
      <vt:lpstr>Criteria of a Good Questionnaire</vt:lpstr>
      <vt:lpstr>Types of Closed-ended Questions</vt:lpstr>
      <vt:lpstr>Types of Closed-ended Questions</vt:lpstr>
      <vt:lpstr>Types of Closed-ended Questions</vt:lpstr>
      <vt:lpstr>What is Population?</vt:lpstr>
      <vt:lpstr>Types of Population?</vt:lpstr>
      <vt:lpstr>What is Sample?</vt:lpstr>
      <vt:lpstr>Sample Frame?</vt:lpstr>
      <vt:lpstr>Understanding Sample &amp; Population?</vt:lpstr>
      <vt:lpstr>Sample Size &amp; Sample Unit</vt:lpstr>
      <vt:lpstr>Sampling</vt:lpstr>
      <vt:lpstr>Sampling Types</vt:lpstr>
      <vt:lpstr>Sampling Techniques</vt:lpstr>
      <vt:lpstr>Simple Random Sampling</vt:lpstr>
      <vt:lpstr>Sampling Techniques</vt:lpstr>
      <vt:lpstr>Stratified Sampling</vt:lpstr>
      <vt:lpstr>Sampling Techniques</vt:lpstr>
      <vt:lpstr>Sampling Techniques</vt:lpstr>
      <vt:lpstr>Sampling Techniques</vt:lpstr>
      <vt:lpstr>Sampling Techniques</vt:lpstr>
      <vt:lpstr>Purposive Sampling</vt:lpstr>
      <vt:lpstr>Sampling Techniques</vt:lpstr>
      <vt:lpstr>Data analysis</vt:lpstr>
      <vt:lpstr>Steps of Data Analysis</vt:lpstr>
      <vt:lpstr>Types of Data Analysis</vt:lpstr>
      <vt:lpstr>Descriptive analysis</vt:lpstr>
      <vt:lpstr>Classification of Descriptive Analysis</vt:lpstr>
      <vt:lpstr>Classification of a Descriptive Analysis</vt:lpstr>
      <vt:lpstr>Frequency Distribution</vt:lpstr>
      <vt:lpstr>Frequency Distribution</vt:lpstr>
      <vt:lpstr>Classification of a Descriptive Analysis</vt:lpstr>
      <vt:lpstr>An exercise – The Median</vt:lpstr>
      <vt:lpstr>Median Continued..</vt:lpstr>
      <vt:lpstr>MODE</vt:lpstr>
      <vt:lpstr>An exercise – The Mode</vt:lpstr>
      <vt:lpstr>Mean</vt:lpstr>
      <vt:lpstr>The Mean of a Frequency Distribution </vt:lpstr>
      <vt:lpstr>Classification of a Descriptive Analysis</vt:lpstr>
      <vt:lpstr>Two commonly used measures for variability</vt:lpstr>
      <vt:lpstr>Descriptive Statistics</vt:lpstr>
      <vt:lpstr>Inferential Statistics</vt:lpstr>
      <vt:lpstr>Level of significance</vt:lpstr>
      <vt:lpstr>Inferential Statistics</vt:lpstr>
      <vt:lpstr>Once you have collected data, what do you do?</vt:lpstr>
      <vt:lpstr>What is Data Visualization?</vt:lpstr>
      <vt:lpstr>What is Data Visualization?</vt:lpstr>
      <vt:lpstr>Goals of Data Visualization?</vt:lpstr>
      <vt:lpstr>Importance of Data Visualization?</vt:lpstr>
      <vt:lpstr>Advantages of Data Visualization?</vt:lpstr>
      <vt:lpstr>Process of Data Visualization?</vt:lpstr>
      <vt:lpstr>Process of Data Visualization - Chart</vt:lpstr>
      <vt:lpstr>Charts - Histogram</vt:lpstr>
      <vt:lpstr>Charts - Histogram</vt:lpstr>
      <vt:lpstr>Bar Charts </vt:lpstr>
      <vt:lpstr>Bar Charts - Example</vt:lpstr>
      <vt:lpstr>Multiple Bar Charts</vt:lpstr>
      <vt:lpstr>Stacked Bar Charts</vt:lpstr>
      <vt:lpstr>Pie Charts</vt:lpstr>
      <vt:lpstr>Pie Charts – Example</vt:lpstr>
      <vt:lpstr>Graphs</vt:lpstr>
      <vt:lpstr>Line graphs - Example</vt:lpstr>
      <vt:lpstr>Scatter Diagram</vt:lpstr>
      <vt:lpstr>Scatter Diagram - Example</vt:lpstr>
      <vt:lpstr>References</vt:lpstr>
      <vt:lpstr>References</vt:lpstr>
      <vt:lpstr>References</vt:lpstr>
      <vt:lpstr>References</vt:lpstr>
      <vt:lpstr>More..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Koushik Modak</cp:lastModifiedBy>
  <cp:revision>127</cp:revision>
  <dcterms:created xsi:type="dcterms:W3CDTF">2015-04-14T15:21:28Z</dcterms:created>
  <dcterms:modified xsi:type="dcterms:W3CDTF">2022-11-08T12:49:19Z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