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260" r:id="rId24"/>
    <p:sldId id="326" r:id="rId25"/>
    <p:sldId id="304" r:id="rId26"/>
    <p:sldId id="316" r:id="rId27"/>
    <p:sldId id="305" r:id="rId28"/>
    <p:sldId id="317" r:id="rId29"/>
    <p:sldId id="306" r:id="rId30"/>
    <p:sldId id="318" r:id="rId31"/>
    <p:sldId id="314" r:id="rId32"/>
    <p:sldId id="319" r:id="rId33"/>
    <p:sldId id="307" r:id="rId34"/>
    <p:sldId id="320" r:id="rId35"/>
    <p:sldId id="308" r:id="rId36"/>
    <p:sldId id="321" r:id="rId37"/>
    <p:sldId id="309" r:id="rId38"/>
    <p:sldId id="322" r:id="rId39"/>
    <p:sldId id="310" r:id="rId40"/>
    <p:sldId id="323" r:id="rId41"/>
    <p:sldId id="311" r:id="rId42"/>
    <p:sldId id="324" r:id="rId43"/>
    <p:sldId id="312" r:id="rId44"/>
    <p:sldId id="325" r:id="rId45"/>
    <p:sldId id="315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702B71-78BC-4486-8FB2-FDEF86F4E7B7}" v="10" dt="2023-02-06T09:02:23.563"/>
    <p1510:client id="{2C3E04E0-40BE-4E78-8FF8-980FA1A91E0C}" v="25" dt="2023-02-05T13:45:59.799"/>
    <p1510:client id="{8F47E8B5-661B-D531-EBFA-F6C9111BDCC6}" v="326" dt="2023-02-05T19:05:12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573" autoAdjust="0"/>
    <p:restoredTop sz="71505" autoAdjust="0"/>
  </p:normalViewPr>
  <p:slideViewPr>
    <p:cSldViewPr snapToGrid="0">
      <p:cViewPr>
        <p:scale>
          <a:sx n="60" d="100"/>
          <a:sy n="60" d="100"/>
        </p:scale>
        <p:origin x="504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27702B71-78BC-4486-8FB2-FDEF86F4E7B7}"/>
    <pc:docChg chg="addSld modSld sldOrd">
      <pc:chgData name="Heddwen Davies" userId="S::heddwen.davies@uwtsd.ac.uk::b3b4628a-d1d7-4a79-b47e-b6ca4059bab0" providerId="AD" clId="Web-{27702B71-78BC-4486-8FB2-FDEF86F4E7B7}" dt="2023-02-06T09:02:23.563" v="9" actId="20577"/>
      <pc:docMkLst>
        <pc:docMk/>
      </pc:docMkLst>
      <pc:sldChg chg="modSp new ord">
        <pc:chgData name="Heddwen Davies" userId="S::heddwen.davies@uwtsd.ac.uk::b3b4628a-d1d7-4a79-b47e-b6ca4059bab0" providerId="AD" clId="Web-{27702B71-78BC-4486-8FB2-FDEF86F4E7B7}" dt="2023-02-06T09:02:23.563" v="9" actId="20577"/>
        <pc:sldMkLst>
          <pc:docMk/>
          <pc:sldMk cId="3783910523" sldId="326"/>
        </pc:sldMkLst>
        <pc:spChg chg="mod">
          <ac:chgData name="Heddwen Davies" userId="S::heddwen.davies@uwtsd.ac.uk::b3b4628a-d1d7-4a79-b47e-b6ca4059bab0" providerId="AD" clId="Web-{27702B71-78BC-4486-8FB2-FDEF86F4E7B7}" dt="2023-02-06T09:02:23.563" v="9" actId="20577"/>
          <ac:spMkLst>
            <pc:docMk/>
            <pc:sldMk cId="3783910523" sldId="326"/>
            <ac:spMk id="2" creationId="{72D68062-FC3A-9D1C-244F-5B025567583B}"/>
          </ac:spMkLst>
        </pc:spChg>
      </pc:sldChg>
    </pc:docChg>
  </pc:docChgLst>
  <pc:docChgLst>
    <pc:chgData name="Heddwen Davies" userId="S::heddwen.davies@uwtsd.ac.uk::b3b4628a-d1d7-4a79-b47e-b6ca4059bab0" providerId="AD" clId="Web-{8F47E8B5-661B-D531-EBFA-F6C9111BDCC6}"/>
    <pc:docChg chg="addSld modSld">
      <pc:chgData name="Heddwen Davies" userId="S::heddwen.davies@uwtsd.ac.uk::b3b4628a-d1d7-4a79-b47e-b6ca4059bab0" providerId="AD" clId="Web-{8F47E8B5-661B-D531-EBFA-F6C9111BDCC6}" dt="2023-02-05T19:05:12.297" v="327" actId="14100"/>
      <pc:docMkLst>
        <pc:docMk/>
      </pc:docMkLst>
      <pc:sldChg chg="addSp delSp modSp">
        <pc:chgData name="Heddwen Davies" userId="S::heddwen.davies@uwtsd.ac.uk::b3b4628a-d1d7-4a79-b47e-b6ca4059bab0" providerId="AD" clId="Web-{8F47E8B5-661B-D531-EBFA-F6C9111BDCC6}" dt="2023-02-05T18:57:53.408" v="131"/>
        <pc:sldMkLst>
          <pc:docMk/>
          <pc:sldMk cId="1758948692" sldId="311"/>
        </pc:sldMkLst>
        <pc:spChg chg="add del">
          <ac:chgData name="Heddwen Davies" userId="S::heddwen.davies@uwtsd.ac.uk::b3b4628a-d1d7-4a79-b47e-b6ca4059bab0" providerId="AD" clId="Web-{8F47E8B5-661B-D531-EBFA-F6C9111BDCC6}" dt="2023-02-05T18:57:53.408" v="131"/>
          <ac:spMkLst>
            <pc:docMk/>
            <pc:sldMk cId="1758948692" sldId="311"/>
            <ac:spMk id="3" creationId="{2DFD21B1-59BC-6382-C65A-1040AC215E70}"/>
          </ac:spMkLst>
        </pc:spChg>
        <pc:spChg chg="add del mod">
          <ac:chgData name="Heddwen Davies" userId="S::heddwen.davies@uwtsd.ac.uk::b3b4628a-d1d7-4a79-b47e-b6ca4059bab0" providerId="AD" clId="Web-{8F47E8B5-661B-D531-EBFA-F6C9111BDCC6}" dt="2023-02-05T18:57:53.408" v="131"/>
          <ac:spMkLst>
            <pc:docMk/>
            <pc:sldMk cId="1758948692" sldId="311"/>
            <ac:spMk id="13" creationId="{3AD713CE-177A-D33F-725B-CED9A7DFC0CA}"/>
          </ac:spMkLst>
        </pc:spChg>
      </pc:sldChg>
      <pc:sldChg chg="addSp delSp modSp">
        <pc:chgData name="Heddwen Davies" userId="S::heddwen.davies@uwtsd.ac.uk::b3b4628a-d1d7-4a79-b47e-b6ca4059bab0" providerId="AD" clId="Web-{8F47E8B5-661B-D531-EBFA-F6C9111BDCC6}" dt="2023-02-05T18:57:04.875" v="114" actId="14100"/>
        <pc:sldMkLst>
          <pc:docMk/>
          <pc:sldMk cId="3071298866" sldId="323"/>
        </pc:sldMkLst>
        <pc:spChg chg="mod">
          <ac:chgData name="Heddwen Davies" userId="S::heddwen.davies@uwtsd.ac.uk::b3b4628a-d1d7-4a79-b47e-b6ca4059bab0" providerId="AD" clId="Web-{8F47E8B5-661B-D531-EBFA-F6C9111BDCC6}" dt="2023-02-05T18:57:02.266" v="113" actId="1076"/>
          <ac:spMkLst>
            <pc:docMk/>
            <pc:sldMk cId="3071298866" sldId="323"/>
            <ac:spMk id="2" creationId="{DB28AF31-92E9-FD49-B526-74D3E03A0260}"/>
          </ac:spMkLst>
        </pc:spChg>
        <pc:spChg chg="del">
          <ac:chgData name="Heddwen Davies" userId="S::heddwen.davies@uwtsd.ac.uk::b3b4628a-d1d7-4a79-b47e-b6ca4059bab0" providerId="AD" clId="Web-{8F47E8B5-661B-D531-EBFA-F6C9111BDCC6}" dt="2023-02-05T18:53:43.447" v="3"/>
          <ac:spMkLst>
            <pc:docMk/>
            <pc:sldMk cId="3071298866" sldId="323"/>
            <ac:spMk id="3" creationId="{077BFADE-39AB-7B4C-A824-F174C4C014A4}"/>
          </ac:spMkLst>
        </pc:spChg>
        <pc:spChg chg="add del">
          <ac:chgData name="Heddwen Davies" userId="S::heddwen.davies@uwtsd.ac.uk::b3b4628a-d1d7-4a79-b47e-b6ca4059bab0" providerId="AD" clId="Web-{8F47E8B5-661B-D531-EBFA-F6C9111BDCC6}" dt="2023-02-05T18:53:35.619" v="1"/>
          <ac:spMkLst>
            <pc:docMk/>
            <pc:sldMk cId="3071298866" sldId="323"/>
            <ac:spMk id="7" creationId="{B2D509A1-6DAB-D427-E64B-B28B925B1CBC}"/>
          </ac:spMkLst>
        </pc:spChg>
        <pc:spChg chg="add mod">
          <ac:chgData name="Heddwen Davies" userId="S::heddwen.davies@uwtsd.ac.uk::b3b4628a-d1d7-4a79-b47e-b6ca4059bab0" providerId="AD" clId="Web-{8F47E8B5-661B-D531-EBFA-F6C9111BDCC6}" dt="2023-02-05T18:57:04.875" v="114" actId="14100"/>
          <ac:spMkLst>
            <pc:docMk/>
            <pc:sldMk cId="3071298866" sldId="323"/>
            <ac:spMk id="9" creationId="{BC1BF849-84CB-A129-4B8F-5C2F62D7B286}"/>
          </ac:spMkLst>
        </pc:spChg>
      </pc:sldChg>
      <pc:sldChg chg="addSp delSp modSp new">
        <pc:chgData name="Heddwen Davies" userId="S::heddwen.davies@uwtsd.ac.uk::b3b4628a-d1d7-4a79-b47e-b6ca4059bab0" providerId="AD" clId="Web-{8F47E8B5-661B-D531-EBFA-F6C9111BDCC6}" dt="2023-02-05T18:59:59.303" v="175" actId="20577"/>
        <pc:sldMkLst>
          <pc:docMk/>
          <pc:sldMk cId="1741379835" sldId="324"/>
        </pc:sldMkLst>
        <pc:spChg chg="mod">
          <ac:chgData name="Heddwen Davies" userId="S::heddwen.davies@uwtsd.ac.uk::b3b4628a-d1d7-4a79-b47e-b6ca4059bab0" providerId="AD" clId="Web-{8F47E8B5-661B-D531-EBFA-F6C9111BDCC6}" dt="2023-02-05T18:57:44.189" v="129" actId="20577"/>
          <ac:spMkLst>
            <pc:docMk/>
            <pc:sldMk cId="1741379835" sldId="324"/>
            <ac:spMk id="2" creationId="{4E32B5C1-F2A1-04D9-CC63-67FEB344FFD9}"/>
          </ac:spMkLst>
        </pc:spChg>
        <pc:spChg chg="del">
          <ac:chgData name="Heddwen Davies" userId="S::heddwen.davies@uwtsd.ac.uk::b3b4628a-d1d7-4a79-b47e-b6ca4059bab0" providerId="AD" clId="Web-{8F47E8B5-661B-D531-EBFA-F6C9111BDCC6}" dt="2023-02-05T18:58:03.877" v="133"/>
          <ac:spMkLst>
            <pc:docMk/>
            <pc:sldMk cId="1741379835" sldId="324"/>
            <ac:spMk id="3" creationId="{7527F8A6-51EA-B538-FF4F-BC75D496B0A4}"/>
          </ac:spMkLst>
        </pc:spChg>
        <pc:spChg chg="add">
          <ac:chgData name="Heddwen Davies" userId="S::heddwen.davies@uwtsd.ac.uk::b3b4628a-d1d7-4a79-b47e-b6ca4059bab0" providerId="AD" clId="Web-{8F47E8B5-661B-D531-EBFA-F6C9111BDCC6}" dt="2023-02-05T18:57:20.923" v="116"/>
          <ac:spMkLst>
            <pc:docMk/>
            <pc:sldMk cId="1741379835" sldId="324"/>
            <ac:spMk id="5" creationId="{72590867-773A-8D61-36FD-30B09D5EBF94}"/>
          </ac:spMkLst>
        </pc:spChg>
        <pc:spChg chg="add mod">
          <ac:chgData name="Heddwen Davies" userId="S::heddwen.davies@uwtsd.ac.uk::b3b4628a-d1d7-4a79-b47e-b6ca4059bab0" providerId="AD" clId="Web-{8F47E8B5-661B-D531-EBFA-F6C9111BDCC6}" dt="2023-02-05T18:57:35.033" v="118" actId="1076"/>
          <ac:spMkLst>
            <pc:docMk/>
            <pc:sldMk cId="1741379835" sldId="324"/>
            <ac:spMk id="7" creationId="{F7D300AD-28E0-C184-3434-4536FA2278F1}"/>
          </ac:spMkLst>
        </pc:spChg>
        <pc:spChg chg="add mod">
          <ac:chgData name="Heddwen Davies" userId="S::heddwen.davies@uwtsd.ac.uk::b3b4628a-d1d7-4a79-b47e-b6ca4059bab0" providerId="AD" clId="Web-{8F47E8B5-661B-D531-EBFA-F6C9111BDCC6}" dt="2023-02-05T18:59:59.303" v="175" actId="20577"/>
          <ac:spMkLst>
            <pc:docMk/>
            <pc:sldMk cId="1741379835" sldId="324"/>
            <ac:spMk id="8" creationId="{F16DF950-15E1-1B58-EEE6-27F8580C4BC4}"/>
          </ac:spMkLst>
        </pc:spChg>
      </pc:sldChg>
      <pc:sldChg chg="addSp delSp modSp new">
        <pc:chgData name="Heddwen Davies" userId="S::heddwen.davies@uwtsd.ac.uk::b3b4628a-d1d7-4a79-b47e-b6ca4059bab0" providerId="AD" clId="Web-{8F47E8B5-661B-D531-EBFA-F6C9111BDCC6}" dt="2023-02-05T19:05:12.297" v="327" actId="14100"/>
        <pc:sldMkLst>
          <pc:docMk/>
          <pc:sldMk cId="547851404" sldId="325"/>
        </pc:sldMkLst>
        <pc:spChg chg="del">
          <ac:chgData name="Heddwen Davies" userId="S::heddwen.davies@uwtsd.ac.uk::b3b4628a-d1d7-4a79-b47e-b6ca4059bab0" providerId="AD" clId="Web-{8F47E8B5-661B-D531-EBFA-F6C9111BDCC6}" dt="2023-02-05T19:00:57.523" v="180"/>
          <ac:spMkLst>
            <pc:docMk/>
            <pc:sldMk cId="547851404" sldId="325"/>
            <ac:spMk id="2" creationId="{74A3050A-4138-F395-DF32-8761F0FB0101}"/>
          </ac:spMkLst>
        </pc:spChg>
        <pc:spChg chg="del">
          <ac:chgData name="Heddwen Davies" userId="S::heddwen.davies@uwtsd.ac.uk::b3b4628a-d1d7-4a79-b47e-b6ca4059bab0" providerId="AD" clId="Web-{8F47E8B5-661B-D531-EBFA-F6C9111BDCC6}" dt="2023-02-05T19:00:55.059" v="179"/>
          <ac:spMkLst>
            <pc:docMk/>
            <pc:sldMk cId="547851404" sldId="325"/>
            <ac:spMk id="3" creationId="{EB4C4E4B-2F53-2511-E47E-3706AA13FB56}"/>
          </ac:spMkLst>
        </pc:spChg>
        <pc:spChg chg="add">
          <ac:chgData name="Heddwen Davies" userId="S::heddwen.davies@uwtsd.ac.uk::b3b4628a-d1d7-4a79-b47e-b6ca4059bab0" providerId="AD" clId="Web-{8F47E8B5-661B-D531-EBFA-F6C9111BDCC6}" dt="2023-02-05T19:00:39.976" v="177"/>
          <ac:spMkLst>
            <pc:docMk/>
            <pc:sldMk cId="547851404" sldId="325"/>
            <ac:spMk id="5" creationId="{82E815E8-0036-F19A-CB66-D7C2D4A26393}"/>
          </ac:spMkLst>
        </pc:spChg>
        <pc:spChg chg="add mod">
          <ac:chgData name="Heddwen Davies" userId="S::heddwen.davies@uwtsd.ac.uk::b3b4628a-d1d7-4a79-b47e-b6ca4059bab0" providerId="AD" clId="Web-{8F47E8B5-661B-D531-EBFA-F6C9111BDCC6}" dt="2023-02-05T19:05:12.297" v="327" actId="14100"/>
          <ac:spMkLst>
            <pc:docMk/>
            <pc:sldMk cId="547851404" sldId="325"/>
            <ac:spMk id="7" creationId="{CB4ED483-70CF-D337-2B27-947B7DE1535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67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78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58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rheoli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/ neu </a:t>
            </a:r>
            <a:r>
              <a:rPr lang="en-US" dirty="0" err="1"/>
              <a:t>Arweinwyd</a:t>
            </a:r>
            <a:r>
              <a:rPr lang="en-US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2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Writing a blog, youth work, charity work, community work, working with children, activism,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49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12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sake of this assessment give the name of your reference and the job description/ relationship. Just to demonstrate you understand appropriate and relevant reference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358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Building your own personal brand</a:t>
            </a:r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r>
              <a:rPr lang="en-GB" dirty="0"/>
              <a:t>Personal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8062-FC3A-9D1C-244F-5B0255675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Holiadur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F2674-5B3D-14AF-6095-72D4A80D4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10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005" y="2664824"/>
            <a:ext cx="7956222" cy="198555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1951193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AABC-C4D6-D146-AF7B-D31D931E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–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tudalen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F4E0-74BD-5E41-8B9F-1853387FF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762" y="1817082"/>
            <a:ext cx="7956222" cy="1985554"/>
          </a:xfrm>
        </p:spPr>
        <p:txBody>
          <a:bodyPr>
            <a:normAutofit/>
          </a:bodyPr>
          <a:lstStyle/>
          <a:p>
            <a:pPr algn="l" rtl="0" fontAlgn="base"/>
            <a:r>
              <a:rPr lang="cy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</a:t>
            </a:r>
            <a:r>
              <a:rPr lang="cy-GB" sz="3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cy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Crynhowch eich diddordebau personol, eich cymwysterau a’ch profiadau er mwyn eich cyflwyno eich hun fel yr ymgeisydd gorau.  </a:t>
            </a:r>
            <a:endParaRPr lang="cy-GB" sz="3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4FE23-5D7F-DD43-9136-6D4A6FC90E8C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D6E2D5-8B3D-654C-AEFE-411F1513F29D}"/>
              </a:ext>
            </a:extLst>
          </p:cNvPr>
          <p:cNvSpPr txBox="1">
            <a:spLocks/>
          </p:cNvSpPr>
          <p:nvPr/>
        </p:nvSpPr>
        <p:spPr>
          <a:xfrm>
            <a:off x="5150178" y="3809338"/>
            <a:ext cx="7956222" cy="1985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3731820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Education and professional qualifications</a:t>
            </a:r>
          </a:p>
          <a:p>
            <a:endParaRPr lang="en-GB" dirty="0"/>
          </a:p>
          <a:p>
            <a:r>
              <a:rPr lang="en-GB" dirty="0"/>
              <a:t>Dates, qualification type, and grade</a:t>
            </a:r>
          </a:p>
          <a:p>
            <a:endParaRPr lang="en-GB" dirty="0"/>
          </a:p>
          <a:p>
            <a:r>
              <a:rPr lang="en-GB" dirty="0"/>
              <a:t>Specific modules/ relevant coursework only when relevant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F1F422-0DB5-8F30-33DD-28F4776023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961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2A3-F1D5-5F4C-9AFE-886DBA50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Addysg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EEFCB-70D6-6E41-8782-3987774B640D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2CE7E126-90C3-9845-A1CB-37ADB03BA5A5}"/>
              </a:ext>
            </a:extLst>
          </p:cNvPr>
          <p:cNvSpPr/>
          <p:nvPr/>
        </p:nvSpPr>
        <p:spPr>
          <a:xfrm>
            <a:off x="0" y="2381693"/>
            <a:ext cx="2254103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ED612B-4F4E-3B43-92BF-48F78F286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chymwysterau</a:t>
            </a:r>
            <a:r>
              <a:rPr lang="en-GB" dirty="0"/>
              <a:t> </a:t>
            </a:r>
            <a:r>
              <a:rPr lang="en-GB" dirty="0" err="1"/>
              <a:t>proffesiynnol</a:t>
            </a:r>
            <a:r>
              <a:rPr lang="en-GB" dirty="0"/>
              <a:t> / Education and professional qualifications</a:t>
            </a:r>
          </a:p>
          <a:p>
            <a:endParaRPr lang="en-GB" dirty="0"/>
          </a:p>
          <a:p>
            <a:r>
              <a:rPr lang="en-GB" dirty="0" err="1"/>
              <a:t>Dyddiadai</a:t>
            </a:r>
            <a:r>
              <a:rPr lang="en-GB" dirty="0"/>
              <a:t>, </a:t>
            </a:r>
            <a:r>
              <a:rPr lang="en-GB" dirty="0" err="1"/>
              <a:t>cymwysterau</a:t>
            </a:r>
            <a:r>
              <a:rPr lang="en-GB" dirty="0"/>
              <a:t>, math a </a:t>
            </a:r>
            <a:r>
              <a:rPr lang="en-GB" dirty="0" err="1"/>
              <a:t>gradd</a:t>
            </a:r>
            <a:r>
              <a:rPr lang="en-GB" dirty="0"/>
              <a:t> / Dates, qualification type, and grade</a:t>
            </a:r>
          </a:p>
          <a:p>
            <a:endParaRPr lang="en-GB" dirty="0"/>
          </a:p>
          <a:p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/  Specific modules/ relevant coursework only when relevant</a:t>
            </a:r>
          </a:p>
        </p:txBody>
      </p:sp>
    </p:spTree>
    <p:extLst>
      <p:ext uri="{BB962C8B-B14F-4D97-AF65-F5344CB8AC3E}">
        <p14:creationId xmlns:p14="http://schemas.microsoft.com/office/powerpoint/2010/main" val="1008754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Anything listed needs to be relevant to the job</a:t>
            </a:r>
          </a:p>
          <a:p>
            <a:endParaRPr lang="en-GB" dirty="0"/>
          </a:p>
          <a:p>
            <a:r>
              <a:rPr lang="en-GB" dirty="0"/>
              <a:t>Date, job title, company, key responsibilities</a:t>
            </a:r>
          </a:p>
          <a:p>
            <a:endParaRPr lang="en-GB" dirty="0"/>
          </a:p>
          <a:p>
            <a:r>
              <a:rPr lang="en-GB" dirty="0"/>
              <a:t>Before education section if more important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3437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1E31-ED30-9D4F-B18C-64A71CB26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US" dirty="0" err="1"/>
              <a:t>Profiad</a:t>
            </a:r>
            <a:r>
              <a:rPr lang="en-US" dirty="0"/>
              <a:t>  Gwaith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ECA223-DA45-0D4A-810E-B482FC3EBC0F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F75B7823-2134-854B-857E-E7E470D9FC94}"/>
              </a:ext>
            </a:extLst>
          </p:cNvPr>
          <p:cNvSpPr/>
          <p:nvPr/>
        </p:nvSpPr>
        <p:spPr>
          <a:xfrm>
            <a:off x="0" y="3046227"/>
            <a:ext cx="2530549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417FFD-85E2-BD41-A207-4E94B2933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6232" y="1478147"/>
            <a:ext cx="7956222" cy="4667250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rhestrwyd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Anything listed needs to be relevant to the job</a:t>
            </a:r>
          </a:p>
          <a:p>
            <a:endParaRPr lang="en-GB" dirty="0"/>
          </a:p>
          <a:p>
            <a:r>
              <a:rPr lang="en-GB" dirty="0" err="1"/>
              <a:t>Dyddiad</a:t>
            </a:r>
            <a:r>
              <a:rPr lang="en-GB" dirty="0"/>
              <a:t>, </a:t>
            </a:r>
            <a:r>
              <a:rPr lang="en-GB" dirty="0" err="1"/>
              <a:t>teitl</a:t>
            </a:r>
            <a:r>
              <a:rPr lang="en-GB" dirty="0"/>
              <a:t> y </a:t>
            </a:r>
            <a:r>
              <a:rPr lang="en-GB" dirty="0" err="1"/>
              <a:t>swydd</a:t>
            </a:r>
            <a:r>
              <a:rPr lang="en-GB" dirty="0"/>
              <a:t>,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 Date, job title, company, key responsibilities</a:t>
            </a:r>
          </a:p>
          <a:p>
            <a:endParaRPr lang="en-GB" dirty="0"/>
          </a:p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/ Before education section if more important</a:t>
            </a:r>
          </a:p>
        </p:txBody>
      </p:sp>
    </p:spTree>
    <p:extLst>
      <p:ext uri="{BB962C8B-B14F-4D97-AF65-F5344CB8AC3E}">
        <p14:creationId xmlns:p14="http://schemas.microsoft.com/office/powerpoint/2010/main" val="3094265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F927-1051-263C-1998-D0D66586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06474"/>
          </a:xfrm>
        </p:spPr>
        <p:txBody>
          <a:bodyPr/>
          <a:lstStyle/>
          <a:p>
            <a:r>
              <a:rPr lang="en-GB" dirty="0"/>
              <a:t>Active verbs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87104A-C117-9CC4-5127-2A2B0E981534}"/>
              </a:ext>
            </a:extLst>
          </p:cNvPr>
          <p:cNvSpPr txBox="1">
            <a:spLocks/>
          </p:cNvSpPr>
          <p:nvPr/>
        </p:nvSpPr>
        <p:spPr>
          <a:xfrm>
            <a:off x="522514" y="1371600"/>
            <a:ext cx="11573691" cy="3820953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/>
              <a:t>Analysed</a:t>
            </a:r>
          </a:p>
          <a:p>
            <a:pPr>
              <a:lnSpc>
                <a:spcPct val="110000"/>
              </a:lnSpc>
            </a:pPr>
            <a:r>
              <a:rPr lang="en-GB" dirty="0"/>
              <a:t>Devised</a:t>
            </a:r>
          </a:p>
          <a:p>
            <a:pPr>
              <a:lnSpc>
                <a:spcPct val="110000"/>
              </a:lnSpc>
            </a:pPr>
            <a:r>
              <a:rPr lang="en-GB" dirty="0"/>
              <a:t>Created</a:t>
            </a:r>
          </a:p>
          <a:p>
            <a:pPr>
              <a:lnSpc>
                <a:spcPct val="110000"/>
              </a:lnSpc>
            </a:pPr>
            <a:r>
              <a:rPr lang="en-GB" dirty="0"/>
              <a:t>Managing </a:t>
            </a:r>
          </a:p>
          <a:p>
            <a:pPr>
              <a:lnSpc>
                <a:spcPct val="110000"/>
              </a:lnSpc>
            </a:pPr>
            <a:r>
              <a:rPr lang="en-GB" dirty="0"/>
              <a:t>Leading</a:t>
            </a:r>
          </a:p>
          <a:p>
            <a:pPr>
              <a:lnSpc>
                <a:spcPct val="110000"/>
              </a:lnSpc>
            </a:pPr>
            <a:r>
              <a:rPr lang="en-GB" dirty="0"/>
              <a:t>Assisting</a:t>
            </a:r>
          </a:p>
          <a:p>
            <a:pPr>
              <a:lnSpc>
                <a:spcPct val="110000"/>
              </a:lnSpc>
            </a:pPr>
            <a:r>
              <a:rPr lang="en-GB" dirty="0"/>
              <a:t>Preparing</a:t>
            </a:r>
          </a:p>
          <a:p>
            <a:pPr>
              <a:lnSpc>
                <a:spcPct val="110000"/>
              </a:lnSpc>
            </a:pPr>
            <a:r>
              <a:rPr lang="en-GB" dirty="0"/>
              <a:t>Established</a:t>
            </a:r>
          </a:p>
          <a:p>
            <a:pPr>
              <a:lnSpc>
                <a:spcPct val="110000"/>
              </a:lnSpc>
            </a:pPr>
            <a:r>
              <a:rPr lang="en-GB" dirty="0"/>
              <a:t>Liaised</a:t>
            </a:r>
          </a:p>
          <a:p>
            <a:pPr>
              <a:lnSpc>
                <a:spcPct val="110000"/>
              </a:lnSpc>
            </a:pPr>
            <a:r>
              <a:rPr lang="en-GB" dirty="0"/>
              <a:t>Organised</a:t>
            </a:r>
          </a:p>
          <a:p>
            <a:pPr>
              <a:lnSpc>
                <a:spcPct val="110000"/>
              </a:lnSpc>
            </a:pPr>
            <a:r>
              <a:rPr lang="en-GB" dirty="0"/>
              <a:t>Supported</a:t>
            </a:r>
          </a:p>
          <a:p>
            <a:pPr>
              <a:lnSpc>
                <a:spcPct val="110000"/>
              </a:lnSpc>
            </a:pPr>
            <a:r>
              <a:rPr lang="en-GB" dirty="0"/>
              <a:t>Facilitated</a:t>
            </a:r>
          </a:p>
          <a:p>
            <a:pPr>
              <a:lnSpc>
                <a:spcPct val="110000"/>
              </a:lnSpc>
            </a:pPr>
            <a:r>
              <a:rPr lang="en-GB" dirty="0"/>
              <a:t>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3073300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0A6E-4379-494E-BDCA-CD69417F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–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brawddegau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BDCA3-577E-8442-8664-D45AF478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825625"/>
            <a:ext cx="12358321" cy="35759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 err="1"/>
              <a:t>Dadansoddwyd</a:t>
            </a:r>
            <a:r>
              <a:rPr lang="en-GB" dirty="0"/>
              <a:t> / Analysed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Dyfeisio</a:t>
            </a:r>
            <a:r>
              <a:rPr lang="en-GB" dirty="0"/>
              <a:t> – </a:t>
            </a:r>
            <a:r>
              <a:rPr lang="en-GB" dirty="0" err="1"/>
              <a:t>Trefnu</a:t>
            </a:r>
            <a:r>
              <a:rPr lang="en-GB" dirty="0"/>
              <a:t> / Devised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Creu</a:t>
            </a:r>
            <a:r>
              <a:rPr lang="en-GB" dirty="0"/>
              <a:t> - </a:t>
            </a:r>
            <a:r>
              <a:rPr lang="en-GB" dirty="0" err="1"/>
              <a:t>Creuwyd</a:t>
            </a:r>
            <a:r>
              <a:rPr lang="en-GB" dirty="0"/>
              <a:t> / Created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Rheoli</a:t>
            </a:r>
            <a:r>
              <a:rPr lang="en-GB" dirty="0"/>
              <a:t> – </a:t>
            </a:r>
            <a:r>
              <a:rPr lang="en-GB" dirty="0" err="1"/>
              <a:t>Rheolwyd</a:t>
            </a:r>
            <a:r>
              <a:rPr lang="en-GB" dirty="0"/>
              <a:t> / Managing 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Arwain</a:t>
            </a:r>
            <a:r>
              <a:rPr lang="en-GB" dirty="0"/>
              <a:t> - </a:t>
            </a:r>
            <a:r>
              <a:rPr lang="en-GB" dirty="0" err="1"/>
              <a:t>Arweinwyd</a:t>
            </a:r>
            <a:r>
              <a:rPr lang="en-GB" dirty="0"/>
              <a:t> / Leading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Cynorthwyo</a:t>
            </a:r>
            <a:r>
              <a:rPr lang="en-GB" dirty="0"/>
              <a:t> / Assisting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Paratoi</a:t>
            </a:r>
            <a:r>
              <a:rPr lang="en-GB" dirty="0"/>
              <a:t> – </a:t>
            </a:r>
            <a:r>
              <a:rPr lang="en-GB" dirty="0" err="1"/>
              <a:t>Paratowyd</a:t>
            </a:r>
            <a:r>
              <a:rPr lang="en-GB" dirty="0"/>
              <a:t> / Preparing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Sefydlwyd</a:t>
            </a:r>
            <a:r>
              <a:rPr lang="en-GB" dirty="0"/>
              <a:t> / Established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Cysylltu</a:t>
            </a:r>
            <a:r>
              <a:rPr lang="en-GB" dirty="0"/>
              <a:t> – </a:t>
            </a:r>
            <a:r>
              <a:rPr lang="en-GB" dirty="0" err="1"/>
              <a:t>Cysylltwyd</a:t>
            </a:r>
            <a:r>
              <a:rPr lang="en-GB" dirty="0"/>
              <a:t> / Liaised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Trefnwyd</a:t>
            </a:r>
            <a:r>
              <a:rPr lang="en-GB" dirty="0"/>
              <a:t> / Organised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Cefnogwyd</a:t>
            </a:r>
            <a:r>
              <a:rPr lang="en-GB" dirty="0"/>
              <a:t> / Supported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Hwyluswyd</a:t>
            </a:r>
            <a:r>
              <a:rPr lang="en-GB" dirty="0"/>
              <a:t> / Facilitated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/ 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284548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and Achievements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37055"/>
            <a:ext cx="7956222" cy="30206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Hard skills</a:t>
            </a:r>
          </a:p>
          <a:p>
            <a:r>
              <a:rPr lang="en-GB" dirty="0"/>
              <a:t>Competencies – IT software</a:t>
            </a:r>
          </a:p>
          <a:p>
            <a:endParaRPr lang="en-GB" dirty="0"/>
          </a:p>
          <a:p>
            <a:r>
              <a:rPr lang="en-GB" dirty="0"/>
              <a:t>Soft skills</a:t>
            </a:r>
          </a:p>
          <a:p>
            <a:endParaRPr lang="en-GB" dirty="0"/>
          </a:p>
          <a:p>
            <a:r>
              <a:rPr lang="en-GB" dirty="0"/>
              <a:t>Job specific skills – Skills-based CV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C101A2B-9D87-9E80-E132-D39A1C8D3FCE}"/>
              </a:ext>
            </a:extLst>
          </p:cNvPr>
          <p:cNvSpPr txBox="1">
            <a:spLocks/>
          </p:cNvSpPr>
          <p:nvPr/>
        </p:nvSpPr>
        <p:spPr>
          <a:xfrm>
            <a:off x="4153988" y="4457750"/>
            <a:ext cx="7582381" cy="22304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Languages</a:t>
            </a:r>
          </a:p>
          <a:p>
            <a:r>
              <a:rPr lang="en-GB" sz="2000" dirty="0"/>
              <a:t>Organisation</a:t>
            </a:r>
          </a:p>
          <a:p>
            <a:r>
              <a:rPr lang="en-GB" sz="2000" dirty="0"/>
              <a:t>Negotiation</a:t>
            </a:r>
          </a:p>
          <a:p>
            <a:r>
              <a:rPr lang="en-GB" sz="2000" dirty="0"/>
              <a:t>Working as a team</a:t>
            </a:r>
          </a:p>
          <a:p>
            <a:r>
              <a:rPr lang="en-GB" sz="2000" dirty="0"/>
              <a:t>Written communication</a:t>
            </a:r>
          </a:p>
          <a:p>
            <a:r>
              <a:rPr lang="en-GB" sz="2000" dirty="0"/>
              <a:t>Verbal communication</a:t>
            </a:r>
          </a:p>
          <a:p>
            <a:r>
              <a:rPr lang="en-GB" sz="2000" dirty="0"/>
              <a:t>IT Skills</a:t>
            </a:r>
          </a:p>
          <a:p>
            <a:r>
              <a:rPr lang="en-GB" sz="2000" dirty="0"/>
              <a:t>Customer service </a:t>
            </a:r>
          </a:p>
          <a:p>
            <a:r>
              <a:rPr lang="en-GB" sz="2000" dirty="0"/>
              <a:t>Working under pressure</a:t>
            </a:r>
          </a:p>
          <a:p>
            <a:r>
              <a:rPr lang="en-GB" sz="2000" dirty="0"/>
              <a:t>Resilience</a:t>
            </a:r>
          </a:p>
          <a:p>
            <a:r>
              <a:rPr lang="en-GB" sz="2000" dirty="0"/>
              <a:t>Responsible</a:t>
            </a:r>
          </a:p>
          <a:p>
            <a:r>
              <a:rPr lang="en-GB" sz="2000" dirty="0"/>
              <a:t>Adaptable</a:t>
            </a:r>
          </a:p>
          <a:p>
            <a:r>
              <a:rPr lang="en-GB" sz="2000" dirty="0"/>
              <a:t>Innovative</a:t>
            </a:r>
          </a:p>
        </p:txBody>
      </p:sp>
    </p:spTree>
    <p:extLst>
      <p:ext uri="{BB962C8B-B14F-4D97-AF65-F5344CB8AC3E}">
        <p14:creationId xmlns:p14="http://schemas.microsoft.com/office/powerpoint/2010/main" val="2693948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40C75-04E1-7B47-86A3-5F75AC8E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9848" y="-326103"/>
            <a:ext cx="7956222" cy="1325563"/>
          </a:xfrm>
        </p:spPr>
        <p:txBody>
          <a:bodyPr/>
          <a:lstStyle/>
          <a:p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Chyflawniadau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EEC1F-88E0-4A49-959B-9FEEA3070358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08CC46F6-53F3-DE49-871E-F93D2FDB42D4}"/>
              </a:ext>
            </a:extLst>
          </p:cNvPr>
          <p:cNvSpPr/>
          <p:nvPr/>
        </p:nvSpPr>
        <p:spPr>
          <a:xfrm>
            <a:off x="0" y="3776477"/>
            <a:ext cx="2530549" cy="1561067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1B1F90-E2B8-2241-8733-67BB12496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821" y="981866"/>
            <a:ext cx="8232667" cy="2842400"/>
          </a:xfrm>
        </p:spPr>
        <p:txBody>
          <a:bodyPr>
            <a:normAutofit/>
          </a:bodyPr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Cadarn</a:t>
            </a:r>
            <a:r>
              <a:rPr lang="en-GB" dirty="0"/>
              <a:t> / Hard skills</a:t>
            </a:r>
          </a:p>
          <a:p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chymwyseddau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meddalwedd</a:t>
            </a:r>
            <a:r>
              <a:rPr lang="en-GB" dirty="0"/>
              <a:t> </a:t>
            </a:r>
            <a:r>
              <a:rPr lang="en-GB" dirty="0" err="1"/>
              <a:t>TGCh</a:t>
            </a:r>
            <a:r>
              <a:rPr lang="en-GB" dirty="0"/>
              <a:t> / Competencies – IT software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/ Soft skills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Job specific skills – Skills-based CV</a:t>
            </a:r>
          </a:p>
          <a:p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C2C9385-A0E0-4849-99D8-E1179FE17C57}"/>
              </a:ext>
            </a:extLst>
          </p:cNvPr>
          <p:cNvSpPr txBox="1">
            <a:spLocks/>
          </p:cNvSpPr>
          <p:nvPr/>
        </p:nvSpPr>
        <p:spPr>
          <a:xfrm>
            <a:off x="2977116" y="4167963"/>
            <a:ext cx="9781954" cy="2520221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Ieithoedd</a:t>
            </a:r>
            <a:r>
              <a:rPr lang="en-GB" sz="2000" dirty="0"/>
              <a:t> / Languages</a:t>
            </a:r>
          </a:p>
          <a:p>
            <a:r>
              <a:rPr lang="en-GB" sz="2000" dirty="0"/>
              <a:t>Person </a:t>
            </a:r>
            <a:r>
              <a:rPr lang="en-GB" sz="2000" dirty="0" err="1"/>
              <a:t>Trefnus</a:t>
            </a:r>
            <a:r>
              <a:rPr lang="en-GB" sz="2000" dirty="0"/>
              <a:t> / Organisation</a:t>
            </a:r>
          </a:p>
          <a:p>
            <a:r>
              <a:rPr lang="en-GB" sz="2000" dirty="0" err="1"/>
              <a:t>Trafod</a:t>
            </a:r>
            <a:r>
              <a:rPr lang="en-GB" sz="2000" dirty="0"/>
              <a:t> / Negotiation</a:t>
            </a:r>
          </a:p>
          <a:p>
            <a:r>
              <a:rPr lang="en-GB" sz="2000" dirty="0" err="1"/>
              <a:t>Cydweithio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/ Working as a team</a:t>
            </a:r>
          </a:p>
          <a:p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/ Written communication</a:t>
            </a:r>
          </a:p>
          <a:p>
            <a:r>
              <a:rPr lang="en-GB" sz="2000" dirty="0" err="1"/>
              <a:t>Cyfathrebu’n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r>
              <a:rPr lang="en-GB" sz="2000" dirty="0"/>
              <a:t> / Verbal communication</a:t>
            </a:r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TGCh</a:t>
            </a:r>
            <a:r>
              <a:rPr lang="en-GB" sz="2000" dirty="0"/>
              <a:t> / IT Skills</a:t>
            </a:r>
          </a:p>
          <a:p>
            <a:r>
              <a:rPr lang="en-GB" sz="2000" dirty="0" err="1"/>
              <a:t>Gwasanaeth</a:t>
            </a:r>
            <a:r>
              <a:rPr lang="en-GB" sz="2000" dirty="0"/>
              <a:t> </a:t>
            </a:r>
            <a:r>
              <a:rPr lang="en-GB" sz="2000" dirty="0" err="1"/>
              <a:t>cwsmer</a:t>
            </a:r>
            <a:r>
              <a:rPr lang="en-GB" sz="2000" dirty="0"/>
              <a:t> / Customer service </a:t>
            </a:r>
          </a:p>
          <a:p>
            <a:r>
              <a:rPr lang="en-GB" sz="2000" dirty="0" err="1"/>
              <a:t>Gweithio’n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o dan </a:t>
            </a:r>
            <a:r>
              <a:rPr lang="en-GB" sz="2000" dirty="0" err="1"/>
              <a:t>pwysau</a:t>
            </a:r>
            <a:r>
              <a:rPr lang="en-GB" sz="2000" dirty="0"/>
              <a:t> / Working under pressure</a:t>
            </a:r>
          </a:p>
          <a:p>
            <a:r>
              <a:rPr lang="en-GB" sz="2000" dirty="0" err="1"/>
              <a:t>Gwytnwch</a:t>
            </a:r>
            <a:r>
              <a:rPr lang="en-GB" sz="2000" dirty="0"/>
              <a:t> / Resilience</a:t>
            </a:r>
          </a:p>
          <a:p>
            <a:r>
              <a:rPr lang="en-GB" sz="2000" dirty="0" err="1"/>
              <a:t>Cyfrifol</a:t>
            </a:r>
            <a:r>
              <a:rPr lang="en-GB" sz="2000" dirty="0"/>
              <a:t> / Responsible</a:t>
            </a:r>
          </a:p>
          <a:p>
            <a:r>
              <a:rPr lang="en-GB" sz="2000" dirty="0" err="1"/>
              <a:t>Medru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r>
              <a:rPr lang="en-GB" sz="2000" dirty="0"/>
              <a:t> / Adaptable</a:t>
            </a:r>
          </a:p>
          <a:p>
            <a:r>
              <a:rPr lang="en-GB" sz="2000" dirty="0" err="1"/>
              <a:t>Arloesol</a:t>
            </a:r>
            <a:r>
              <a:rPr lang="en-GB" sz="2000" dirty="0"/>
              <a:t> / Innovative</a:t>
            </a:r>
          </a:p>
        </p:txBody>
      </p:sp>
    </p:spTree>
    <p:extLst>
      <p:ext uri="{BB962C8B-B14F-4D97-AF65-F5344CB8AC3E}">
        <p14:creationId xmlns:p14="http://schemas.microsoft.com/office/powerpoint/2010/main" val="3998572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/>
              <a:t>Volunteering</a:t>
            </a:r>
          </a:p>
          <a:p>
            <a:r>
              <a:rPr lang="en-GB" dirty="0"/>
              <a:t>Hobbies that have relevance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Leave out if you have nothing to say</a:t>
            </a:r>
          </a:p>
          <a:p>
            <a:endParaRPr lang="en-GB" dirty="0"/>
          </a:p>
          <a:p>
            <a:r>
              <a:rPr lang="en-GB" dirty="0"/>
              <a:t>(maybe get involved with something)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7285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B7D7-F75B-5C46-96B9-F007C9905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Diddordebau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CE9D9-6A21-794A-87DD-A8D4D0EFB3F2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10DF74A4-8140-7348-985B-5DC92B6E5059}"/>
              </a:ext>
            </a:extLst>
          </p:cNvPr>
          <p:cNvSpPr/>
          <p:nvPr/>
        </p:nvSpPr>
        <p:spPr>
          <a:xfrm>
            <a:off x="0" y="5307566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A95D868-6F3C-E745-A147-A8AABF12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67293"/>
            <a:ext cx="7956222" cy="50255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DIM : </a:t>
            </a:r>
            <a:r>
              <a:rPr lang="en-GB" dirty="0" err="1"/>
              <a:t>cyndeithasu</a:t>
            </a:r>
            <a:r>
              <a:rPr lang="en-GB" dirty="0"/>
              <a:t>, ce5rddoriaeth, </a:t>
            </a: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cerdded</a:t>
            </a:r>
            <a:r>
              <a:rPr lang="en-GB" dirty="0"/>
              <a:t>! NA!</a:t>
            </a:r>
          </a:p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 err="1"/>
              <a:t>Gwirfyddoli</a:t>
            </a:r>
            <a:r>
              <a:rPr lang="en-GB" dirty="0"/>
              <a:t> / Volunteering</a:t>
            </a:r>
          </a:p>
          <a:p>
            <a:r>
              <a:rPr lang="en-GB" dirty="0" err="1"/>
              <a:t>Hobiau</a:t>
            </a:r>
            <a:r>
              <a:rPr lang="en-GB" dirty="0"/>
              <a:t> a </a:t>
            </a:r>
            <a:r>
              <a:rPr lang="en-GB" dirty="0" err="1"/>
              <a:t>pherthnasedd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Hobbies that have relevance</a:t>
            </a:r>
          </a:p>
          <a:p>
            <a:endParaRPr lang="en-GB" dirty="0"/>
          </a:p>
          <a:p>
            <a:r>
              <a:rPr lang="en-GB" dirty="0" err="1"/>
              <a:t>Hepgor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dim </a:t>
            </a:r>
            <a:r>
              <a:rPr lang="en-GB" dirty="0" err="1"/>
              <a:t>byd</a:t>
            </a:r>
            <a:r>
              <a:rPr lang="en-GB" dirty="0"/>
              <a:t> addas </a:t>
            </a:r>
            <a:r>
              <a:rPr lang="en-GB" dirty="0" err="1"/>
              <a:t>i</a:t>
            </a:r>
            <a:r>
              <a:rPr lang="en-GB" dirty="0"/>
              <a:t> nodi / Leave out if you have nothing to say</a:t>
            </a:r>
          </a:p>
          <a:p>
            <a:endParaRPr lang="en-GB" dirty="0"/>
          </a:p>
          <a:p>
            <a:r>
              <a:rPr lang="en-GB" dirty="0"/>
              <a:t>(Beth am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?) / (maybe get involved with something)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948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39"/>
            <a:ext cx="7956222" cy="3815635"/>
          </a:xfrm>
        </p:spPr>
        <p:txBody>
          <a:bodyPr/>
          <a:lstStyle/>
          <a:p>
            <a:r>
              <a:rPr lang="en-GB" dirty="0"/>
              <a:t>On request</a:t>
            </a:r>
          </a:p>
          <a:p>
            <a:endParaRPr lang="en-GB" dirty="0"/>
          </a:p>
          <a:p>
            <a:r>
              <a:rPr lang="en-GB" dirty="0"/>
              <a:t>Name </a:t>
            </a:r>
          </a:p>
          <a:p>
            <a:r>
              <a:rPr lang="en-GB" dirty="0"/>
              <a:t>Job description/ relationship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3008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B4A5-FDD5-DA42-8BA2-2DB369ACC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Enwebau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3E853-072F-D243-9602-E00BC8D97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angen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Enw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swydd</a:t>
            </a:r>
            <a:r>
              <a:rPr lang="en-US" dirty="0"/>
              <a:t> / </a:t>
            </a:r>
            <a:r>
              <a:rPr lang="en-US" dirty="0" err="1"/>
              <a:t>perthynas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F5202B-75D4-974E-9BE8-2826EFA39F26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B198F63-D043-C944-9926-76FD802E9DAB}"/>
              </a:ext>
            </a:extLst>
          </p:cNvPr>
          <p:cNvSpPr/>
          <p:nvPr/>
        </p:nvSpPr>
        <p:spPr>
          <a:xfrm>
            <a:off x="0" y="5998682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768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Profile/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6918332" cy="4667250"/>
          </a:xfrm>
        </p:spPr>
        <p:txBody>
          <a:bodyPr/>
          <a:lstStyle/>
          <a:p>
            <a:r>
              <a:rPr lang="en-GB" dirty="0"/>
              <a:t>Beginning of the CV</a:t>
            </a:r>
          </a:p>
          <a:p>
            <a:r>
              <a:rPr lang="en-GB" dirty="0"/>
              <a:t>Key Attributes/ strengths</a:t>
            </a:r>
          </a:p>
          <a:p>
            <a:r>
              <a:rPr lang="en-GB" dirty="0"/>
              <a:t>Achievement and skills</a:t>
            </a:r>
          </a:p>
          <a:p>
            <a:r>
              <a:rPr lang="en-GB" dirty="0"/>
              <a:t>Career Aim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 depending on focus on the industry/ Job specific (</a:t>
            </a:r>
            <a:r>
              <a:rPr lang="en-GB"/>
              <a:t>job descriptions)</a:t>
            </a:r>
            <a:endParaRPr lang="en-GB" dirty="0"/>
          </a:p>
          <a:p>
            <a:r>
              <a:rPr lang="en-GB" dirty="0"/>
              <a:t>100 words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443B7A-6C67-BB03-B001-8CC8CD84E2C5}"/>
              </a:ext>
            </a:extLst>
          </p:cNvPr>
          <p:cNvSpPr txBox="1"/>
          <p:nvPr/>
        </p:nvSpPr>
        <p:spPr>
          <a:xfrm>
            <a:off x="8725989" y="2581714"/>
            <a:ext cx="2865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Who you are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you can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Your career aims</a:t>
            </a:r>
          </a:p>
        </p:txBody>
      </p:sp>
    </p:spTree>
    <p:extLst>
      <p:ext uri="{BB962C8B-B14F-4D97-AF65-F5344CB8AC3E}">
        <p14:creationId xmlns:p14="http://schemas.microsoft.com/office/powerpoint/2010/main" val="4243544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AF31-92E9-FD49-B526-74D3E03A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988" y="-229235"/>
            <a:ext cx="7956222" cy="1325563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Datganiad</a:t>
            </a:r>
            <a:r>
              <a:rPr lang="en-US" dirty="0">
                <a:cs typeface="Calibri Light"/>
              </a:rPr>
              <a:t> </a:t>
            </a:r>
            <a:r>
              <a:rPr lang="en-US" dirty="0" err="1">
                <a:cs typeface="Calibri Light"/>
              </a:rPr>
              <a:t>Personol</a:t>
            </a:r>
            <a:endParaRPr lang="en-US" dirty="0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831C88-E029-244E-B875-1236C78B8C50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50D7DDAE-E861-4643-B055-9537FFA5E31E}"/>
              </a:ext>
            </a:extLst>
          </p:cNvPr>
          <p:cNvSpPr/>
          <p:nvPr/>
        </p:nvSpPr>
        <p:spPr>
          <a:xfrm>
            <a:off x="0" y="169068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C1BF849-84CB-A129-4B8F-5C2F62D7B286}"/>
              </a:ext>
            </a:extLst>
          </p:cNvPr>
          <p:cNvSpPr txBox="1">
            <a:spLocks/>
          </p:cNvSpPr>
          <p:nvPr/>
        </p:nvSpPr>
        <p:spPr>
          <a:xfrm>
            <a:off x="3460108" y="1078865"/>
            <a:ext cx="8419472" cy="5414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Dechrau</a:t>
            </a:r>
            <a:r>
              <a:rPr lang="en-GB" dirty="0"/>
              <a:t> y CV / Beginning of the CV</a:t>
            </a:r>
            <a:endParaRPr lang="en-US" dirty="0">
              <a:cs typeface="Calibri" panose="020F0502020204030204"/>
            </a:endParaRPr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– </a:t>
            </a:r>
            <a:r>
              <a:rPr lang="en-GB" dirty="0" err="1"/>
              <a:t>Cryfderau</a:t>
            </a:r>
            <a:r>
              <a:rPr lang="en-GB" dirty="0"/>
              <a:t> / Key Attributes/ strengths</a:t>
            </a:r>
            <a:endParaRPr lang="en-GB" dirty="0">
              <a:cs typeface="Calibri"/>
            </a:endParaRPr>
          </a:p>
          <a:p>
            <a:r>
              <a:rPr lang="en-GB" dirty="0" err="1"/>
              <a:t>Llwyddiannai</a:t>
            </a:r>
            <a:r>
              <a:rPr lang="en-GB" dirty="0"/>
              <a:t> a </a:t>
            </a:r>
            <a:r>
              <a:rPr lang="en-GB" dirty="0" err="1"/>
              <a:t>Sgilliau</a:t>
            </a:r>
            <a:r>
              <a:rPr lang="en-GB" dirty="0"/>
              <a:t> / Achievement and skills</a:t>
            </a:r>
            <a:endParaRPr lang="en-GB" dirty="0">
              <a:cs typeface="Calibri"/>
            </a:endParaRPr>
          </a:p>
          <a:p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Gyrfaol</a:t>
            </a:r>
            <a:r>
              <a:rPr lang="en-GB" dirty="0"/>
              <a:t> / Career Aim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 </a:t>
            </a:r>
            <a:r>
              <a:rPr lang="en-GB" dirty="0" err="1"/>
              <a:t>ffocws</a:t>
            </a:r>
            <a:r>
              <a:rPr lang="en-GB" dirty="0"/>
              <a:t> y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Manyleb</a:t>
            </a:r>
            <a:r>
              <a:rPr lang="en-GB" dirty="0"/>
              <a:t> </a:t>
            </a:r>
            <a:r>
              <a:rPr lang="en-GB" dirty="0" err="1"/>
              <a:t>Swydd</a:t>
            </a:r>
            <a:r>
              <a:rPr lang="en-GB" dirty="0"/>
              <a:t> (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) / Alter depending on focus on the industry - Job specific (job descriptions)</a:t>
            </a:r>
          </a:p>
          <a:p>
            <a:r>
              <a:rPr lang="en-GB" dirty="0"/>
              <a:t>100 gair / words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98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41"/>
            <a:ext cx="7956222" cy="3815634"/>
          </a:xfrm>
        </p:spPr>
        <p:txBody>
          <a:bodyPr/>
          <a:lstStyle/>
          <a:p>
            <a:r>
              <a:rPr lang="en-GB" dirty="0"/>
              <a:t>Use your name as the title</a:t>
            </a:r>
          </a:p>
          <a:p>
            <a:r>
              <a:rPr lang="en-GB" dirty="0"/>
              <a:t>Email address </a:t>
            </a:r>
          </a:p>
          <a:p>
            <a:r>
              <a:rPr lang="en-GB" dirty="0"/>
              <a:t>Contact number</a:t>
            </a:r>
          </a:p>
          <a:p>
            <a:r>
              <a:rPr lang="en-GB" dirty="0"/>
              <a:t>Address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89486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B5C1-F2A1-04D9-CC63-67FEB344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Manylion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Cyswllt</a:t>
            </a:r>
            <a:endParaRPr lang="en-US" dirty="0" err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590867-773A-8D61-36FD-30B09D5EBF94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F7D300AD-28E0-C184-3434-4536FA2278F1}"/>
              </a:ext>
            </a:extLst>
          </p:cNvPr>
          <p:cNvSpPr/>
          <p:nvPr/>
        </p:nvSpPr>
        <p:spPr>
          <a:xfrm>
            <a:off x="0" y="89820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6DF950-15E1-1B58-EEE6-27F8580C4BC4}"/>
              </a:ext>
            </a:extLst>
          </p:cNvPr>
          <p:cNvSpPr>
            <a:spLocks noGrp="1"/>
          </p:cNvSpPr>
          <p:nvPr/>
        </p:nvSpPr>
        <p:spPr>
          <a:xfrm>
            <a:off x="3490588" y="2105741"/>
            <a:ext cx="7956222" cy="381563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Defnyddiwch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teitl</a:t>
            </a:r>
            <a:r>
              <a:rPr lang="en-GB" dirty="0"/>
              <a:t> / Use your name as the title</a:t>
            </a: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(addas) / Email address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/ Contact number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/ Address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3798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796" y="1246910"/>
            <a:ext cx="7956222" cy="6163597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CV – two pages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Complements covering letter,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details should not repeat over both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 panose="020F0502020204030204" pitchFamily="34" charset="0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Document name [K PIPER-CV]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Always change it to fit the job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9E2077-1618-1A6C-3BEE-04648DEE1882}"/>
              </a:ext>
            </a:extLst>
          </p:cNvPr>
          <p:cNvSpPr txBox="1">
            <a:spLocks/>
          </p:cNvSpPr>
          <p:nvPr/>
        </p:nvSpPr>
        <p:spPr>
          <a:xfrm>
            <a:off x="9270274" y="1502229"/>
            <a:ext cx="3039291" cy="1182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www.uwtsd.ac.uk/careers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FD1466-0D6E-93AF-FBA3-B040E89D1D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22" t="36579" r="71393" b="37355"/>
          <a:stretch/>
        </p:blipFill>
        <p:spPr>
          <a:xfrm>
            <a:off x="9776054" y="109219"/>
            <a:ext cx="1728196" cy="173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80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E815E8-0036-F19A-CB66-D7C2D4A26393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B4ED483-70CF-D337-2B27-947B7DE15352}"/>
              </a:ext>
            </a:extLst>
          </p:cNvPr>
          <p:cNvSpPr txBox="1">
            <a:spLocks/>
          </p:cNvSpPr>
          <p:nvPr/>
        </p:nvSpPr>
        <p:spPr>
          <a:xfrm>
            <a:off x="3600996" y="385850"/>
            <a:ext cx="8428662" cy="6087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u="sng" dirty="0">
                <a:latin typeface="+mn-lt"/>
              </a:rPr>
              <a:t>CV – </a:t>
            </a:r>
            <a:r>
              <a:rPr lang="en-GB" sz="4000" b="1" u="sng" dirty="0" err="1">
                <a:latin typeface="+mn-lt"/>
              </a:rPr>
              <a:t>dau</a:t>
            </a:r>
            <a:r>
              <a:rPr lang="en-GB" sz="4000" b="1" u="sng" dirty="0">
                <a:latin typeface="+mn-lt"/>
              </a:rPr>
              <a:t> </a:t>
            </a:r>
            <a:r>
              <a:rPr lang="en-GB" sz="4000" b="1" u="sng" dirty="0" err="1">
                <a:latin typeface="+mn-lt"/>
              </a:rPr>
              <a:t>tudalen</a:t>
            </a:r>
            <a:r>
              <a:rPr lang="en-GB" sz="4000" b="1" u="sng" dirty="0">
                <a:latin typeface="+mn-lt"/>
              </a:rPr>
              <a:t> 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Ategu</a:t>
            </a:r>
            <a:r>
              <a:rPr lang="en-GB" sz="4000" b="1" dirty="0">
                <a:latin typeface="+mn-lt"/>
              </a:rPr>
              <a:t> / </a:t>
            </a:r>
            <a:r>
              <a:rPr lang="en-GB" sz="4000" b="1" dirty="0" err="1">
                <a:latin typeface="+mn-lt"/>
              </a:rPr>
              <a:t>Cefnogi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llythyr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Datganiad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Personol</a:t>
            </a:r>
            <a:r>
              <a:rPr lang="en-GB" sz="4000" b="1" dirty="0">
                <a:latin typeface="+mn-lt"/>
              </a:rPr>
              <a:t>.  Ni </a:t>
            </a:r>
            <a:r>
              <a:rPr lang="en-GB" sz="4000" b="1" dirty="0" err="1">
                <a:latin typeface="+mn-lt"/>
              </a:rPr>
              <a:t>ddylid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ailadrodd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manylion</a:t>
            </a:r>
            <a:r>
              <a:rPr lang="en-GB" sz="4000" b="1" dirty="0">
                <a:latin typeface="+mn-lt"/>
              </a:rPr>
              <a:t>.  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Is-</a:t>
            </a:r>
            <a:r>
              <a:rPr lang="en-GB" sz="4000" b="1" dirty="0" err="1">
                <a:latin typeface="+mn-lt"/>
              </a:rPr>
              <a:t>deitlau</a:t>
            </a:r>
            <a:r>
              <a:rPr lang="en-GB" sz="4000" b="1" dirty="0">
                <a:latin typeface="+mn-lt"/>
              </a:rPr>
              <a:t> / 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Ffont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sylfaenol</a:t>
            </a:r>
            <a:r>
              <a:rPr lang="en-GB" sz="4000" b="1" dirty="0">
                <a:latin typeface="+mn-lt"/>
              </a:rPr>
              <a:t> / 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Enw</a:t>
            </a:r>
            <a:r>
              <a:rPr lang="en-GB" sz="4000" b="1" dirty="0">
                <a:latin typeface="+mn-lt"/>
              </a:rPr>
              <a:t> addas </a:t>
            </a:r>
            <a:r>
              <a:rPr lang="en-GB" sz="4000" b="1" dirty="0" err="1">
                <a:latin typeface="+mn-lt"/>
              </a:rPr>
              <a:t>i'r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ddogfen</a:t>
            </a:r>
            <a:r>
              <a:rPr lang="en-GB" sz="4000" b="1" dirty="0">
                <a:latin typeface="+mn-lt"/>
              </a:rPr>
              <a:t> / Document name [K PIPER-CV]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Addaswch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ôl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yr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angen</a:t>
            </a:r>
            <a:r>
              <a:rPr lang="en-GB" sz="4000" b="1" dirty="0">
                <a:latin typeface="+mn-lt"/>
              </a:rPr>
              <a:t> / Always change it to fit the job</a:t>
            </a:r>
          </a:p>
        </p:txBody>
      </p:sp>
    </p:spTree>
    <p:extLst>
      <p:ext uri="{BB962C8B-B14F-4D97-AF65-F5344CB8AC3E}">
        <p14:creationId xmlns:p14="http://schemas.microsoft.com/office/powerpoint/2010/main" val="547851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CE1DD-7CB0-81E0-601F-D2040BC4E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59106-F011-28AF-70B0-199723C00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5D3526-1F65-A370-0612-D02DB637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50" t="18572" r="15679" b="8286"/>
          <a:stretch/>
        </p:blipFill>
        <p:spPr>
          <a:xfrm>
            <a:off x="4676504" y="147203"/>
            <a:ext cx="5606403" cy="656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11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1112</Words>
  <Application>Microsoft Office PowerPoint</Application>
  <PresentationFormat>Widescreen</PresentationFormat>
  <Paragraphs>333</Paragraphs>
  <Slides>23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3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Holiadur</vt:lpstr>
      <vt:lpstr>CV – two pages Complements covering letter,  details should not repeat over both   Word  → Canva</vt:lpstr>
      <vt:lpstr>CV – dau tudalen</vt:lpstr>
      <vt:lpstr>Education</vt:lpstr>
      <vt:lpstr>Addysg</vt:lpstr>
      <vt:lpstr>Work Experience</vt:lpstr>
      <vt:lpstr>Profiad  Gwaith</vt:lpstr>
      <vt:lpstr>Active verbs</vt:lpstr>
      <vt:lpstr>Berfau – geiriau gwneud i ddechrau brawddegau</vt:lpstr>
      <vt:lpstr>Skills and Achievements</vt:lpstr>
      <vt:lpstr>Sgiliau a Chyflawniadau</vt:lpstr>
      <vt:lpstr>Interests</vt:lpstr>
      <vt:lpstr>Diddordebau</vt:lpstr>
      <vt:lpstr>References</vt:lpstr>
      <vt:lpstr>Enwebau</vt:lpstr>
      <vt:lpstr>Profile/ Personal Statement</vt:lpstr>
      <vt:lpstr>Datganiad Personol</vt:lpstr>
      <vt:lpstr>Contact details</vt:lpstr>
      <vt:lpstr>Manylion Cyswllt</vt:lpstr>
      <vt:lpstr>CV – two pages Complements covering letter,  details should not repeat over both  Word  → Canva Subheadings Basic fonts Document name [K PIPER-CV] Always change it to fit the job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92</cp:revision>
  <dcterms:created xsi:type="dcterms:W3CDTF">2021-03-09T15:35:42Z</dcterms:created>
  <dcterms:modified xsi:type="dcterms:W3CDTF">2023-02-06T09:02:24Z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