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3" r:id="rId1"/>
  </p:sldMasterIdLst>
  <p:notesMasterIdLst>
    <p:notesMasterId r:id="rId14"/>
  </p:notesMasterIdLst>
  <p:sldIdLst>
    <p:sldId id="256" r:id="rId2"/>
    <p:sldId id="259" r:id="rId3"/>
    <p:sldId id="257" r:id="rId4"/>
    <p:sldId id="263" r:id="rId5"/>
    <p:sldId id="260" r:id="rId6"/>
    <p:sldId id="261" r:id="rId7"/>
    <p:sldId id="262" r:id="rId8"/>
    <p:sldId id="266" r:id="rId9"/>
    <p:sldId id="264" r:id="rId10"/>
    <p:sldId id="267"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F5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5118" autoAdjust="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32F5BA-636B-4D39-9DDE-53A90A4D076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E9033DF-A37E-4ACF-9EC5-13A3BFF0AB8F}">
      <dgm:prSet/>
      <dgm:spPr/>
      <dgm:t>
        <a:bodyPr/>
        <a:lstStyle/>
        <a:p>
          <a:r>
            <a:rPr lang="en-GB" b="1" dirty="0">
              <a:solidFill>
                <a:schemeClr val="tx1"/>
              </a:solidFill>
              <a:latin typeface="Arial" panose="020B0604020202020204" pitchFamily="34" charset="0"/>
              <a:cs typeface="Arial" panose="020B0604020202020204" pitchFamily="34" charset="0"/>
            </a:rPr>
            <a:t>Aim: Summarise last lesson. Define Student Engagement and how can we actively and effectively engage learners. How can this affect a learner? How can engagement go from empowerment to self- directed study ? </a:t>
          </a:r>
          <a:endParaRPr lang="en-US" b="1" dirty="0">
            <a:solidFill>
              <a:schemeClr val="tx1"/>
            </a:solidFill>
            <a:latin typeface="Arial" panose="020B0604020202020204" pitchFamily="34" charset="0"/>
            <a:cs typeface="Arial" panose="020B0604020202020204" pitchFamily="34" charset="0"/>
          </a:endParaRPr>
        </a:p>
      </dgm:t>
    </dgm:pt>
    <dgm:pt modelId="{D403A5B2-9CB4-4986-8B2F-9CFEEF7BE263}" type="parTrans" cxnId="{4F25EC3E-563B-43C9-B9C5-9D2512D9DABB}">
      <dgm:prSet/>
      <dgm:spPr/>
      <dgm:t>
        <a:bodyPr/>
        <a:lstStyle/>
        <a:p>
          <a:endParaRPr lang="en-US"/>
        </a:p>
      </dgm:t>
    </dgm:pt>
    <dgm:pt modelId="{C19A01A6-0E1C-4B05-8F44-9B46553A3672}" type="sibTrans" cxnId="{4F25EC3E-563B-43C9-B9C5-9D2512D9DABB}">
      <dgm:prSet/>
      <dgm:spPr/>
      <dgm:t>
        <a:bodyPr/>
        <a:lstStyle/>
        <a:p>
          <a:endParaRPr lang="en-US"/>
        </a:p>
      </dgm:t>
    </dgm:pt>
    <dgm:pt modelId="{775821E3-5C86-48DB-B085-E5485AF72855}">
      <dgm:prSet/>
      <dgm:spPr/>
      <dgm:t>
        <a:bodyPr/>
        <a:lstStyle/>
        <a:p>
          <a:r>
            <a:rPr lang="en-GB" b="1" dirty="0">
              <a:solidFill>
                <a:schemeClr val="tx1"/>
              </a:solidFill>
              <a:latin typeface="Arial" panose="020B0604020202020204" pitchFamily="34" charset="0"/>
              <a:cs typeface="Arial" panose="020B0604020202020204" pitchFamily="34" charset="0"/>
            </a:rPr>
            <a:t>Objective 1. Summarise last lesson</a:t>
          </a:r>
          <a:endParaRPr lang="en-US" b="1" dirty="0">
            <a:solidFill>
              <a:schemeClr val="tx1"/>
            </a:solidFill>
            <a:latin typeface="Arial" panose="020B0604020202020204" pitchFamily="34" charset="0"/>
            <a:cs typeface="Arial" panose="020B0604020202020204" pitchFamily="34" charset="0"/>
          </a:endParaRPr>
        </a:p>
      </dgm:t>
    </dgm:pt>
    <dgm:pt modelId="{39C09513-9287-4B65-A13D-BDC5127888AD}" type="parTrans" cxnId="{16C27C30-1405-4878-ACBC-D185DC48F71D}">
      <dgm:prSet/>
      <dgm:spPr/>
      <dgm:t>
        <a:bodyPr/>
        <a:lstStyle/>
        <a:p>
          <a:endParaRPr lang="en-US"/>
        </a:p>
      </dgm:t>
    </dgm:pt>
    <dgm:pt modelId="{FB6DA9F3-0FE2-43B3-8E43-152E7A2C7262}" type="sibTrans" cxnId="{16C27C30-1405-4878-ACBC-D185DC48F71D}">
      <dgm:prSet/>
      <dgm:spPr/>
      <dgm:t>
        <a:bodyPr/>
        <a:lstStyle/>
        <a:p>
          <a:endParaRPr lang="en-US"/>
        </a:p>
      </dgm:t>
    </dgm:pt>
    <dgm:pt modelId="{11AE704B-E3BE-450F-A9A1-6B05E91C210A}">
      <dgm:prSet/>
      <dgm:spPr/>
      <dgm:t>
        <a:bodyPr/>
        <a:lstStyle/>
        <a:p>
          <a:r>
            <a:rPr lang="en-GB" b="1" dirty="0">
              <a:solidFill>
                <a:schemeClr val="tx1"/>
              </a:solidFill>
              <a:latin typeface="Arial" panose="020B0604020202020204" pitchFamily="34" charset="0"/>
              <a:cs typeface="Arial" panose="020B0604020202020204" pitchFamily="34" charset="0"/>
            </a:rPr>
            <a:t>Objective 2. Define student engagement?</a:t>
          </a:r>
          <a:endParaRPr lang="en-US" b="1" dirty="0">
            <a:solidFill>
              <a:schemeClr val="tx1"/>
            </a:solidFill>
            <a:latin typeface="Arial" panose="020B0604020202020204" pitchFamily="34" charset="0"/>
            <a:cs typeface="Arial" panose="020B0604020202020204" pitchFamily="34" charset="0"/>
          </a:endParaRPr>
        </a:p>
      </dgm:t>
    </dgm:pt>
    <dgm:pt modelId="{0501F8F3-1B89-479D-9533-70ACC95B7C66}" type="parTrans" cxnId="{4237206B-9D55-45B2-81F6-5EBED79119B7}">
      <dgm:prSet/>
      <dgm:spPr/>
      <dgm:t>
        <a:bodyPr/>
        <a:lstStyle/>
        <a:p>
          <a:endParaRPr lang="en-US"/>
        </a:p>
      </dgm:t>
    </dgm:pt>
    <dgm:pt modelId="{4DFBDE57-0794-474A-928E-91460BC3C260}" type="sibTrans" cxnId="{4237206B-9D55-45B2-81F6-5EBED79119B7}">
      <dgm:prSet/>
      <dgm:spPr/>
      <dgm:t>
        <a:bodyPr/>
        <a:lstStyle/>
        <a:p>
          <a:endParaRPr lang="en-US"/>
        </a:p>
      </dgm:t>
    </dgm:pt>
    <dgm:pt modelId="{CAB2C98A-93EA-42FC-A462-07072ABABD91}">
      <dgm:prSet/>
      <dgm:spPr/>
      <dgm:t>
        <a:bodyPr/>
        <a:lstStyle/>
        <a:p>
          <a:r>
            <a:rPr lang="en-GB" b="1" dirty="0">
              <a:solidFill>
                <a:schemeClr val="tx1"/>
              </a:solidFill>
              <a:latin typeface="Arial" panose="020B0604020202020204" pitchFamily="34" charset="0"/>
              <a:cs typeface="Arial" panose="020B0604020202020204" pitchFamily="34" charset="0"/>
            </a:rPr>
            <a:t>Objective 3. How can we engage students effectively and actively? What are the effects?</a:t>
          </a:r>
          <a:endParaRPr lang="en-US" b="1" dirty="0">
            <a:solidFill>
              <a:schemeClr val="tx1"/>
            </a:solidFill>
            <a:latin typeface="Arial" panose="020B0604020202020204" pitchFamily="34" charset="0"/>
            <a:cs typeface="Arial" panose="020B0604020202020204" pitchFamily="34" charset="0"/>
          </a:endParaRPr>
        </a:p>
      </dgm:t>
    </dgm:pt>
    <dgm:pt modelId="{56C02017-506C-4A9C-9C85-C5336618EF8D}" type="parTrans" cxnId="{69C98920-492F-4473-AC43-057D9D39551C}">
      <dgm:prSet/>
      <dgm:spPr/>
      <dgm:t>
        <a:bodyPr/>
        <a:lstStyle/>
        <a:p>
          <a:endParaRPr lang="en-US"/>
        </a:p>
      </dgm:t>
    </dgm:pt>
    <dgm:pt modelId="{839DD6F1-0A69-4711-8D94-CA5DC397BC93}" type="sibTrans" cxnId="{69C98920-492F-4473-AC43-057D9D39551C}">
      <dgm:prSet/>
      <dgm:spPr/>
      <dgm:t>
        <a:bodyPr/>
        <a:lstStyle/>
        <a:p>
          <a:endParaRPr lang="en-US"/>
        </a:p>
      </dgm:t>
    </dgm:pt>
    <dgm:pt modelId="{54E638E0-641F-47BD-8EBA-C266CB1301AF}">
      <dgm:prSet/>
      <dgm:spPr/>
      <dgm:t>
        <a:bodyPr/>
        <a:lstStyle/>
        <a:p>
          <a:r>
            <a:rPr lang="en-GB" b="1" dirty="0">
              <a:solidFill>
                <a:schemeClr val="tx1"/>
              </a:solidFill>
              <a:latin typeface="Arial" panose="020B0604020202020204" pitchFamily="34" charset="0"/>
              <a:cs typeface="Arial" panose="020B0604020202020204" pitchFamily="34" charset="0"/>
            </a:rPr>
            <a:t>Objective 4. When does engagement go from engagement into empowerment ? Can this change again?</a:t>
          </a:r>
          <a:endParaRPr lang="en-US" b="1" dirty="0">
            <a:solidFill>
              <a:schemeClr val="tx1"/>
            </a:solidFill>
            <a:latin typeface="Arial" panose="020B0604020202020204" pitchFamily="34" charset="0"/>
            <a:cs typeface="Arial" panose="020B0604020202020204" pitchFamily="34" charset="0"/>
          </a:endParaRPr>
        </a:p>
      </dgm:t>
    </dgm:pt>
    <dgm:pt modelId="{4A3D487C-8C04-4345-80C4-01BB55061F56}" type="parTrans" cxnId="{2A7EB4EA-9EDB-4E50-B526-F225A65563BD}">
      <dgm:prSet/>
      <dgm:spPr/>
      <dgm:t>
        <a:bodyPr/>
        <a:lstStyle/>
        <a:p>
          <a:endParaRPr lang="en-US"/>
        </a:p>
      </dgm:t>
    </dgm:pt>
    <dgm:pt modelId="{608CB1DC-5BE5-4F4A-B296-45351ABFD028}" type="sibTrans" cxnId="{2A7EB4EA-9EDB-4E50-B526-F225A65563BD}">
      <dgm:prSet/>
      <dgm:spPr/>
      <dgm:t>
        <a:bodyPr/>
        <a:lstStyle/>
        <a:p>
          <a:endParaRPr lang="en-US"/>
        </a:p>
      </dgm:t>
    </dgm:pt>
    <dgm:pt modelId="{CEB65239-00FE-498D-9C61-12A865B4F7C6}" type="pres">
      <dgm:prSet presAssocID="{8432F5BA-636B-4D39-9DDE-53A90A4D0766}" presName="linear" presStyleCnt="0">
        <dgm:presLayoutVars>
          <dgm:animLvl val="lvl"/>
          <dgm:resizeHandles val="exact"/>
        </dgm:presLayoutVars>
      </dgm:prSet>
      <dgm:spPr/>
    </dgm:pt>
    <dgm:pt modelId="{DCDB97DB-374C-4756-AA06-96DE2ED595B2}" type="pres">
      <dgm:prSet presAssocID="{CE9033DF-A37E-4ACF-9EC5-13A3BFF0AB8F}" presName="parentText" presStyleLbl="node1" presStyleIdx="0" presStyleCnt="5" custScaleX="99330" custScaleY="202113">
        <dgm:presLayoutVars>
          <dgm:chMax val="0"/>
          <dgm:bulletEnabled val="1"/>
        </dgm:presLayoutVars>
      </dgm:prSet>
      <dgm:spPr/>
    </dgm:pt>
    <dgm:pt modelId="{43687D58-D679-4E40-8A02-134B57403F2E}" type="pres">
      <dgm:prSet presAssocID="{C19A01A6-0E1C-4B05-8F44-9B46553A3672}" presName="spacer" presStyleCnt="0"/>
      <dgm:spPr/>
    </dgm:pt>
    <dgm:pt modelId="{0F960682-7008-4AAA-B7D8-750E083EB06F}" type="pres">
      <dgm:prSet presAssocID="{775821E3-5C86-48DB-B085-E5485AF72855}" presName="parentText" presStyleLbl="node1" presStyleIdx="1" presStyleCnt="5" custScaleY="131495">
        <dgm:presLayoutVars>
          <dgm:chMax val="0"/>
          <dgm:bulletEnabled val="1"/>
        </dgm:presLayoutVars>
      </dgm:prSet>
      <dgm:spPr/>
    </dgm:pt>
    <dgm:pt modelId="{DFE524D4-478D-4A0B-8489-280493C4B162}" type="pres">
      <dgm:prSet presAssocID="{FB6DA9F3-0FE2-43B3-8E43-152E7A2C7262}" presName="spacer" presStyleCnt="0"/>
      <dgm:spPr/>
    </dgm:pt>
    <dgm:pt modelId="{C9086556-A08F-418E-90A2-5B6F67002998}" type="pres">
      <dgm:prSet presAssocID="{11AE704B-E3BE-450F-A9A1-6B05E91C210A}" presName="parentText" presStyleLbl="node1" presStyleIdx="2" presStyleCnt="5" custScaleY="103323">
        <dgm:presLayoutVars>
          <dgm:chMax val="0"/>
          <dgm:bulletEnabled val="1"/>
        </dgm:presLayoutVars>
      </dgm:prSet>
      <dgm:spPr/>
    </dgm:pt>
    <dgm:pt modelId="{B4EB021F-5E0F-4AB9-971B-7806530C2770}" type="pres">
      <dgm:prSet presAssocID="{4DFBDE57-0794-474A-928E-91460BC3C260}" presName="spacer" presStyleCnt="0"/>
      <dgm:spPr/>
    </dgm:pt>
    <dgm:pt modelId="{4CC825C9-4A40-4A9A-B6CB-0898AE8215F6}" type="pres">
      <dgm:prSet presAssocID="{CAB2C98A-93EA-42FC-A462-07072ABABD91}" presName="parentText" presStyleLbl="node1" presStyleIdx="3" presStyleCnt="5">
        <dgm:presLayoutVars>
          <dgm:chMax val="0"/>
          <dgm:bulletEnabled val="1"/>
        </dgm:presLayoutVars>
      </dgm:prSet>
      <dgm:spPr/>
    </dgm:pt>
    <dgm:pt modelId="{1D5595FF-6DE9-46E2-A69B-C501B91715F8}" type="pres">
      <dgm:prSet presAssocID="{839DD6F1-0A69-4711-8D94-CA5DC397BC93}" presName="spacer" presStyleCnt="0"/>
      <dgm:spPr/>
    </dgm:pt>
    <dgm:pt modelId="{AC7DD0F6-8E68-4CE9-8197-AE9F8FD58597}" type="pres">
      <dgm:prSet presAssocID="{54E638E0-641F-47BD-8EBA-C266CB1301AF}" presName="parentText" presStyleLbl="node1" presStyleIdx="4" presStyleCnt="5">
        <dgm:presLayoutVars>
          <dgm:chMax val="0"/>
          <dgm:bulletEnabled val="1"/>
        </dgm:presLayoutVars>
      </dgm:prSet>
      <dgm:spPr/>
    </dgm:pt>
  </dgm:ptLst>
  <dgm:cxnLst>
    <dgm:cxn modelId="{69C98920-492F-4473-AC43-057D9D39551C}" srcId="{8432F5BA-636B-4D39-9DDE-53A90A4D0766}" destId="{CAB2C98A-93EA-42FC-A462-07072ABABD91}" srcOrd="3" destOrd="0" parTransId="{56C02017-506C-4A9C-9C85-C5336618EF8D}" sibTransId="{839DD6F1-0A69-4711-8D94-CA5DC397BC93}"/>
    <dgm:cxn modelId="{4CB27E25-6F63-44A4-A264-6DD7B259D3E6}" type="presOf" srcId="{8432F5BA-636B-4D39-9DDE-53A90A4D0766}" destId="{CEB65239-00FE-498D-9C61-12A865B4F7C6}" srcOrd="0" destOrd="0" presId="urn:microsoft.com/office/officeart/2005/8/layout/vList2"/>
    <dgm:cxn modelId="{16C27C30-1405-4878-ACBC-D185DC48F71D}" srcId="{8432F5BA-636B-4D39-9DDE-53A90A4D0766}" destId="{775821E3-5C86-48DB-B085-E5485AF72855}" srcOrd="1" destOrd="0" parTransId="{39C09513-9287-4B65-A13D-BDC5127888AD}" sibTransId="{FB6DA9F3-0FE2-43B3-8E43-152E7A2C7262}"/>
    <dgm:cxn modelId="{1CA50B37-591E-403A-8347-4D4BB3B7360D}" type="presOf" srcId="{CE9033DF-A37E-4ACF-9EC5-13A3BFF0AB8F}" destId="{DCDB97DB-374C-4756-AA06-96DE2ED595B2}" srcOrd="0" destOrd="0" presId="urn:microsoft.com/office/officeart/2005/8/layout/vList2"/>
    <dgm:cxn modelId="{4F25EC3E-563B-43C9-B9C5-9D2512D9DABB}" srcId="{8432F5BA-636B-4D39-9DDE-53A90A4D0766}" destId="{CE9033DF-A37E-4ACF-9EC5-13A3BFF0AB8F}" srcOrd="0" destOrd="0" parTransId="{D403A5B2-9CB4-4986-8B2F-9CFEEF7BE263}" sibTransId="{C19A01A6-0E1C-4B05-8F44-9B46553A3672}"/>
    <dgm:cxn modelId="{9B2A8943-CE78-413F-A411-3B4B78536A70}" type="presOf" srcId="{775821E3-5C86-48DB-B085-E5485AF72855}" destId="{0F960682-7008-4AAA-B7D8-750E083EB06F}" srcOrd="0" destOrd="0" presId="urn:microsoft.com/office/officeart/2005/8/layout/vList2"/>
    <dgm:cxn modelId="{4237206B-9D55-45B2-81F6-5EBED79119B7}" srcId="{8432F5BA-636B-4D39-9DDE-53A90A4D0766}" destId="{11AE704B-E3BE-450F-A9A1-6B05E91C210A}" srcOrd="2" destOrd="0" parTransId="{0501F8F3-1B89-479D-9533-70ACC95B7C66}" sibTransId="{4DFBDE57-0794-474A-928E-91460BC3C260}"/>
    <dgm:cxn modelId="{D9E05AA6-A2E8-4F05-AAC5-7507442E7DD9}" type="presOf" srcId="{CAB2C98A-93EA-42FC-A462-07072ABABD91}" destId="{4CC825C9-4A40-4A9A-B6CB-0898AE8215F6}" srcOrd="0" destOrd="0" presId="urn:microsoft.com/office/officeart/2005/8/layout/vList2"/>
    <dgm:cxn modelId="{17E6EEDF-AC6B-4F5A-996E-B6DE7C0141FB}" type="presOf" srcId="{11AE704B-E3BE-450F-A9A1-6B05E91C210A}" destId="{C9086556-A08F-418E-90A2-5B6F67002998}" srcOrd="0" destOrd="0" presId="urn:microsoft.com/office/officeart/2005/8/layout/vList2"/>
    <dgm:cxn modelId="{AA28A6E0-7963-4FF3-9D5C-CC9ACE84A61B}" type="presOf" srcId="{54E638E0-641F-47BD-8EBA-C266CB1301AF}" destId="{AC7DD0F6-8E68-4CE9-8197-AE9F8FD58597}" srcOrd="0" destOrd="0" presId="urn:microsoft.com/office/officeart/2005/8/layout/vList2"/>
    <dgm:cxn modelId="{2A7EB4EA-9EDB-4E50-B526-F225A65563BD}" srcId="{8432F5BA-636B-4D39-9DDE-53A90A4D0766}" destId="{54E638E0-641F-47BD-8EBA-C266CB1301AF}" srcOrd="4" destOrd="0" parTransId="{4A3D487C-8C04-4345-80C4-01BB55061F56}" sibTransId="{608CB1DC-5BE5-4F4A-B296-45351ABFD028}"/>
    <dgm:cxn modelId="{A73C4EFE-9A35-44B2-8462-6B65A2E10409}" type="presParOf" srcId="{CEB65239-00FE-498D-9C61-12A865B4F7C6}" destId="{DCDB97DB-374C-4756-AA06-96DE2ED595B2}" srcOrd="0" destOrd="0" presId="urn:microsoft.com/office/officeart/2005/8/layout/vList2"/>
    <dgm:cxn modelId="{916C0D96-A876-4A8C-A6CE-21138A58A277}" type="presParOf" srcId="{CEB65239-00FE-498D-9C61-12A865B4F7C6}" destId="{43687D58-D679-4E40-8A02-134B57403F2E}" srcOrd="1" destOrd="0" presId="urn:microsoft.com/office/officeart/2005/8/layout/vList2"/>
    <dgm:cxn modelId="{D42D8BC9-1A40-4183-9453-F350440F56D5}" type="presParOf" srcId="{CEB65239-00FE-498D-9C61-12A865B4F7C6}" destId="{0F960682-7008-4AAA-B7D8-750E083EB06F}" srcOrd="2" destOrd="0" presId="urn:microsoft.com/office/officeart/2005/8/layout/vList2"/>
    <dgm:cxn modelId="{583D771A-D248-4CF2-8BA0-F25712411AEA}" type="presParOf" srcId="{CEB65239-00FE-498D-9C61-12A865B4F7C6}" destId="{DFE524D4-478D-4A0B-8489-280493C4B162}" srcOrd="3" destOrd="0" presId="urn:microsoft.com/office/officeart/2005/8/layout/vList2"/>
    <dgm:cxn modelId="{659F1680-8BAD-4250-8BBD-73162C97C7AF}" type="presParOf" srcId="{CEB65239-00FE-498D-9C61-12A865B4F7C6}" destId="{C9086556-A08F-418E-90A2-5B6F67002998}" srcOrd="4" destOrd="0" presId="urn:microsoft.com/office/officeart/2005/8/layout/vList2"/>
    <dgm:cxn modelId="{CC8FD8CB-270B-4AAC-9FB9-E6EFA80252C5}" type="presParOf" srcId="{CEB65239-00FE-498D-9C61-12A865B4F7C6}" destId="{B4EB021F-5E0F-4AB9-971B-7806530C2770}" srcOrd="5" destOrd="0" presId="urn:microsoft.com/office/officeart/2005/8/layout/vList2"/>
    <dgm:cxn modelId="{521190FA-0A0F-4394-A222-A95B1DC0C0D9}" type="presParOf" srcId="{CEB65239-00FE-498D-9C61-12A865B4F7C6}" destId="{4CC825C9-4A40-4A9A-B6CB-0898AE8215F6}" srcOrd="6" destOrd="0" presId="urn:microsoft.com/office/officeart/2005/8/layout/vList2"/>
    <dgm:cxn modelId="{E719A574-731A-486C-A989-60BAB4DA0257}" type="presParOf" srcId="{CEB65239-00FE-498D-9C61-12A865B4F7C6}" destId="{1D5595FF-6DE9-46E2-A69B-C501B91715F8}" srcOrd="7" destOrd="0" presId="urn:microsoft.com/office/officeart/2005/8/layout/vList2"/>
    <dgm:cxn modelId="{3DBB6FCE-3411-4071-B053-2F55C93966EB}" type="presParOf" srcId="{CEB65239-00FE-498D-9C61-12A865B4F7C6}" destId="{AC7DD0F6-8E68-4CE9-8197-AE9F8FD5859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374AEC-AD37-4A9B-B156-6DE511C680E9}"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0389FFEC-BF10-43B8-B726-2C1C5C8BCADC}">
      <dgm:prSet/>
      <dgm:spPr/>
      <dgm:t>
        <a:bodyPr/>
        <a:lstStyle/>
        <a:p>
          <a:r>
            <a:rPr lang="en-GB" dirty="0"/>
            <a:t>What are the effects of student engagement ? Positive and negative ? Think about your time within education and the effects it has had on you ? Think about when you're teaching and the effects you feel this has on your students ? </a:t>
          </a:r>
          <a:endParaRPr lang="en-US" dirty="0"/>
        </a:p>
      </dgm:t>
    </dgm:pt>
    <dgm:pt modelId="{25146846-DD0B-4954-BCB8-92D1F37A5908}" type="parTrans" cxnId="{2B3CEB13-AE68-4AC8-86BF-D11A180DAC98}">
      <dgm:prSet/>
      <dgm:spPr/>
      <dgm:t>
        <a:bodyPr/>
        <a:lstStyle/>
        <a:p>
          <a:endParaRPr lang="en-US"/>
        </a:p>
      </dgm:t>
    </dgm:pt>
    <dgm:pt modelId="{3A77286B-7C0A-4DC7-982E-50FAF3E437BA}" type="sibTrans" cxnId="{2B3CEB13-AE68-4AC8-86BF-D11A180DAC98}">
      <dgm:prSet/>
      <dgm:spPr/>
      <dgm:t>
        <a:bodyPr/>
        <a:lstStyle/>
        <a:p>
          <a:endParaRPr lang="en-US"/>
        </a:p>
      </dgm:t>
    </dgm:pt>
    <dgm:pt modelId="{84E43895-B6D4-4F2E-B7B6-4C2CC80C0A28}">
      <dgm:prSet/>
      <dgm:spPr/>
      <dgm:t>
        <a:bodyPr/>
        <a:lstStyle/>
        <a:p>
          <a:r>
            <a:rPr lang="en-GB" dirty="0"/>
            <a:t>Creating a mind map/ list, whichever you prefer, can you list these effects ? Also think about social, cultural, economic and mental health etc ? Could engagement help social exclusion ? Could this help mental health issues ? </a:t>
          </a:r>
          <a:endParaRPr lang="en-US" dirty="0"/>
        </a:p>
      </dgm:t>
    </dgm:pt>
    <dgm:pt modelId="{7BBEE544-0553-4B47-B2E5-E2C1326E90A1}" type="parTrans" cxnId="{9073438F-769D-40C3-93AE-00D6F798D534}">
      <dgm:prSet/>
      <dgm:spPr/>
      <dgm:t>
        <a:bodyPr/>
        <a:lstStyle/>
        <a:p>
          <a:endParaRPr lang="en-US"/>
        </a:p>
      </dgm:t>
    </dgm:pt>
    <dgm:pt modelId="{A65152B4-F1EE-4C5F-88E1-0E45F71DD19C}" type="sibTrans" cxnId="{9073438F-769D-40C3-93AE-00D6F798D534}">
      <dgm:prSet/>
      <dgm:spPr/>
      <dgm:t>
        <a:bodyPr/>
        <a:lstStyle/>
        <a:p>
          <a:endParaRPr lang="en-US"/>
        </a:p>
      </dgm:t>
    </dgm:pt>
    <dgm:pt modelId="{0721B011-4B99-4723-8FE7-C4113095D3AC}">
      <dgm:prSet/>
      <dgm:spPr/>
      <dgm:t>
        <a:bodyPr/>
        <a:lstStyle/>
        <a:p>
          <a:r>
            <a:rPr lang="en-GB" dirty="0"/>
            <a:t>What are your own thoughts on this? </a:t>
          </a:r>
          <a:endParaRPr lang="en-US" dirty="0"/>
        </a:p>
      </dgm:t>
    </dgm:pt>
    <dgm:pt modelId="{7777AF96-350A-4CDA-9DD1-4026CDB0C94B}" type="parTrans" cxnId="{7EA77932-0B94-4194-8164-27E2E983EA14}">
      <dgm:prSet/>
      <dgm:spPr/>
      <dgm:t>
        <a:bodyPr/>
        <a:lstStyle/>
        <a:p>
          <a:endParaRPr lang="en-US"/>
        </a:p>
      </dgm:t>
    </dgm:pt>
    <dgm:pt modelId="{27CA9B05-B3B1-4CCE-A73E-BA54E0D02761}" type="sibTrans" cxnId="{7EA77932-0B94-4194-8164-27E2E983EA14}">
      <dgm:prSet/>
      <dgm:spPr/>
      <dgm:t>
        <a:bodyPr/>
        <a:lstStyle/>
        <a:p>
          <a:endParaRPr lang="en-US"/>
        </a:p>
      </dgm:t>
    </dgm:pt>
    <dgm:pt modelId="{03911101-6BCC-4018-AB56-870A9664EA39}" type="pres">
      <dgm:prSet presAssocID="{DD374AEC-AD37-4A9B-B156-6DE511C680E9}" presName="outerComposite" presStyleCnt="0">
        <dgm:presLayoutVars>
          <dgm:chMax val="5"/>
          <dgm:dir/>
          <dgm:resizeHandles val="exact"/>
        </dgm:presLayoutVars>
      </dgm:prSet>
      <dgm:spPr/>
    </dgm:pt>
    <dgm:pt modelId="{42E89248-8161-4C48-B6DF-EDA1C5B91C99}" type="pres">
      <dgm:prSet presAssocID="{DD374AEC-AD37-4A9B-B156-6DE511C680E9}" presName="dummyMaxCanvas" presStyleCnt="0">
        <dgm:presLayoutVars/>
      </dgm:prSet>
      <dgm:spPr/>
    </dgm:pt>
    <dgm:pt modelId="{F78A6499-5F1B-4A08-A3B1-1E60B505AD0E}" type="pres">
      <dgm:prSet presAssocID="{DD374AEC-AD37-4A9B-B156-6DE511C680E9}" presName="ThreeNodes_1" presStyleLbl="node1" presStyleIdx="0" presStyleCnt="3" custScaleX="104343" custLinFactNeighborX="1543" custLinFactNeighborY="1643">
        <dgm:presLayoutVars>
          <dgm:bulletEnabled val="1"/>
        </dgm:presLayoutVars>
      </dgm:prSet>
      <dgm:spPr/>
    </dgm:pt>
    <dgm:pt modelId="{F8AE1AEA-6824-4BCD-A290-309B7BC517EA}" type="pres">
      <dgm:prSet presAssocID="{DD374AEC-AD37-4A9B-B156-6DE511C680E9}" presName="ThreeNodes_2" presStyleLbl="node1" presStyleIdx="1" presStyleCnt="3">
        <dgm:presLayoutVars>
          <dgm:bulletEnabled val="1"/>
        </dgm:presLayoutVars>
      </dgm:prSet>
      <dgm:spPr/>
    </dgm:pt>
    <dgm:pt modelId="{0E7EF260-20BB-4EFB-900A-08398C167511}" type="pres">
      <dgm:prSet presAssocID="{DD374AEC-AD37-4A9B-B156-6DE511C680E9}" presName="ThreeNodes_3" presStyleLbl="node1" presStyleIdx="2" presStyleCnt="3" custScaleX="99227" custLinFactNeighborX="-4961" custLinFactNeighborY="-6742">
        <dgm:presLayoutVars>
          <dgm:bulletEnabled val="1"/>
        </dgm:presLayoutVars>
      </dgm:prSet>
      <dgm:spPr/>
    </dgm:pt>
    <dgm:pt modelId="{ABDE3F6C-22B9-4EF6-955F-ADF854A8E57F}" type="pres">
      <dgm:prSet presAssocID="{DD374AEC-AD37-4A9B-B156-6DE511C680E9}" presName="ThreeConn_1-2" presStyleLbl="fgAccFollowNode1" presStyleIdx="0" presStyleCnt="2">
        <dgm:presLayoutVars>
          <dgm:bulletEnabled val="1"/>
        </dgm:presLayoutVars>
      </dgm:prSet>
      <dgm:spPr/>
    </dgm:pt>
    <dgm:pt modelId="{633B4418-5B3F-4935-880E-53725FD7BDE8}" type="pres">
      <dgm:prSet presAssocID="{DD374AEC-AD37-4A9B-B156-6DE511C680E9}" presName="ThreeConn_2-3" presStyleLbl="fgAccFollowNode1" presStyleIdx="1" presStyleCnt="2">
        <dgm:presLayoutVars>
          <dgm:bulletEnabled val="1"/>
        </dgm:presLayoutVars>
      </dgm:prSet>
      <dgm:spPr/>
    </dgm:pt>
    <dgm:pt modelId="{2A335425-2B61-4027-BA58-A0BCDF27B813}" type="pres">
      <dgm:prSet presAssocID="{DD374AEC-AD37-4A9B-B156-6DE511C680E9}" presName="ThreeNodes_1_text" presStyleLbl="node1" presStyleIdx="2" presStyleCnt="3">
        <dgm:presLayoutVars>
          <dgm:bulletEnabled val="1"/>
        </dgm:presLayoutVars>
      </dgm:prSet>
      <dgm:spPr/>
    </dgm:pt>
    <dgm:pt modelId="{F2162CF7-945A-435B-97FE-27324795CC8A}" type="pres">
      <dgm:prSet presAssocID="{DD374AEC-AD37-4A9B-B156-6DE511C680E9}" presName="ThreeNodes_2_text" presStyleLbl="node1" presStyleIdx="2" presStyleCnt="3">
        <dgm:presLayoutVars>
          <dgm:bulletEnabled val="1"/>
        </dgm:presLayoutVars>
      </dgm:prSet>
      <dgm:spPr/>
    </dgm:pt>
    <dgm:pt modelId="{966E0882-FDA7-472A-BCAE-ACCC1B160607}" type="pres">
      <dgm:prSet presAssocID="{DD374AEC-AD37-4A9B-B156-6DE511C680E9}" presName="ThreeNodes_3_text" presStyleLbl="node1" presStyleIdx="2" presStyleCnt="3">
        <dgm:presLayoutVars>
          <dgm:bulletEnabled val="1"/>
        </dgm:presLayoutVars>
      </dgm:prSet>
      <dgm:spPr/>
    </dgm:pt>
  </dgm:ptLst>
  <dgm:cxnLst>
    <dgm:cxn modelId="{9403420D-E6F5-479F-8D2F-9768A2A09D83}" type="presOf" srcId="{84E43895-B6D4-4F2E-B7B6-4C2CC80C0A28}" destId="{F2162CF7-945A-435B-97FE-27324795CC8A}" srcOrd="1" destOrd="0" presId="urn:microsoft.com/office/officeart/2005/8/layout/vProcess5"/>
    <dgm:cxn modelId="{588AA611-79DB-4CC9-8643-0076217B29CB}" type="presOf" srcId="{A65152B4-F1EE-4C5F-88E1-0E45F71DD19C}" destId="{633B4418-5B3F-4935-880E-53725FD7BDE8}" srcOrd="0" destOrd="0" presId="urn:microsoft.com/office/officeart/2005/8/layout/vProcess5"/>
    <dgm:cxn modelId="{2B3CEB13-AE68-4AC8-86BF-D11A180DAC98}" srcId="{DD374AEC-AD37-4A9B-B156-6DE511C680E9}" destId="{0389FFEC-BF10-43B8-B726-2C1C5C8BCADC}" srcOrd="0" destOrd="0" parTransId="{25146846-DD0B-4954-BCB8-92D1F37A5908}" sibTransId="{3A77286B-7C0A-4DC7-982E-50FAF3E437BA}"/>
    <dgm:cxn modelId="{42E6441A-1728-43BF-B6E0-63E0566B9E5D}" type="presOf" srcId="{0721B011-4B99-4723-8FE7-C4113095D3AC}" destId="{966E0882-FDA7-472A-BCAE-ACCC1B160607}" srcOrd="1" destOrd="0" presId="urn:microsoft.com/office/officeart/2005/8/layout/vProcess5"/>
    <dgm:cxn modelId="{26C4A622-7F8B-401F-925C-67C9177AF07F}" type="presOf" srcId="{0721B011-4B99-4723-8FE7-C4113095D3AC}" destId="{0E7EF260-20BB-4EFB-900A-08398C167511}" srcOrd="0" destOrd="0" presId="urn:microsoft.com/office/officeart/2005/8/layout/vProcess5"/>
    <dgm:cxn modelId="{7EA77932-0B94-4194-8164-27E2E983EA14}" srcId="{DD374AEC-AD37-4A9B-B156-6DE511C680E9}" destId="{0721B011-4B99-4723-8FE7-C4113095D3AC}" srcOrd="2" destOrd="0" parTransId="{7777AF96-350A-4CDA-9DD1-4026CDB0C94B}" sibTransId="{27CA9B05-B3B1-4CCE-A73E-BA54E0D02761}"/>
    <dgm:cxn modelId="{EE9F498E-AE00-4103-AFAF-6705B5551A77}" type="presOf" srcId="{3A77286B-7C0A-4DC7-982E-50FAF3E437BA}" destId="{ABDE3F6C-22B9-4EF6-955F-ADF854A8E57F}" srcOrd="0" destOrd="0" presId="urn:microsoft.com/office/officeart/2005/8/layout/vProcess5"/>
    <dgm:cxn modelId="{9073438F-769D-40C3-93AE-00D6F798D534}" srcId="{DD374AEC-AD37-4A9B-B156-6DE511C680E9}" destId="{84E43895-B6D4-4F2E-B7B6-4C2CC80C0A28}" srcOrd="1" destOrd="0" parTransId="{7BBEE544-0553-4B47-B2E5-E2C1326E90A1}" sibTransId="{A65152B4-F1EE-4C5F-88E1-0E45F71DD19C}"/>
    <dgm:cxn modelId="{4825D4C3-DA2F-44F5-ADC3-401FE4B635B6}" type="presOf" srcId="{DD374AEC-AD37-4A9B-B156-6DE511C680E9}" destId="{03911101-6BCC-4018-AB56-870A9664EA39}" srcOrd="0" destOrd="0" presId="urn:microsoft.com/office/officeart/2005/8/layout/vProcess5"/>
    <dgm:cxn modelId="{49866ACB-9255-485D-91CF-486A41DD1724}" type="presOf" srcId="{0389FFEC-BF10-43B8-B726-2C1C5C8BCADC}" destId="{F78A6499-5F1B-4A08-A3B1-1E60B505AD0E}" srcOrd="0" destOrd="0" presId="urn:microsoft.com/office/officeart/2005/8/layout/vProcess5"/>
    <dgm:cxn modelId="{4809BED2-290C-4421-BEBD-F0D2414D09C2}" type="presOf" srcId="{0389FFEC-BF10-43B8-B726-2C1C5C8BCADC}" destId="{2A335425-2B61-4027-BA58-A0BCDF27B813}" srcOrd="1" destOrd="0" presId="urn:microsoft.com/office/officeart/2005/8/layout/vProcess5"/>
    <dgm:cxn modelId="{805874D7-CC14-4CD8-A87F-02D655F0318A}" type="presOf" srcId="{84E43895-B6D4-4F2E-B7B6-4C2CC80C0A28}" destId="{F8AE1AEA-6824-4BCD-A290-309B7BC517EA}" srcOrd="0" destOrd="0" presId="urn:microsoft.com/office/officeart/2005/8/layout/vProcess5"/>
    <dgm:cxn modelId="{54A59D2E-2699-4E7B-B69C-449EF256B99F}" type="presParOf" srcId="{03911101-6BCC-4018-AB56-870A9664EA39}" destId="{42E89248-8161-4C48-B6DF-EDA1C5B91C99}" srcOrd="0" destOrd="0" presId="urn:microsoft.com/office/officeart/2005/8/layout/vProcess5"/>
    <dgm:cxn modelId="{50263463-1FBD-41A5-A84C-7FBB748FFFBA}" type="presParOf" srcId="{03911101-6BCC-4018-AB56-870A9664EA39}" destId="{F78A6499-5F1B-4A08-A3B1-1E60B505AD0E}" srcOrd="1" destOrd="0" presId="urn:microsoft.com/office/officeart/2005/8/layout/vProcess5"/>
    <dgm:cxn modelId="{94D96066-BA70-4AD5-B05F-13505BE2E183}" type="presParOf" srcId="{03911101-6BCC-4018-AB56-870A9664EA39}" destId="{F8AE1AEA-6824-4BCD-A290-309B7BC517EA}" srcOrd="2" destOrd="0" presId="urn:microsoft.com/office/officeart/2005/8/layout/vProcess5"/>
    <dgm:cxn modelId="{C43B2036-0DF2-455F-84CE-C1E4924CDF95}" type="presParOf" srcId="{03911101-6BCC-4018-AB56-870A9664EA39}" destId="{0E7EF260-20BB-4EFB-900A-08398C167511}" srcOrd="3" destOrd="0" presId="urn:microsoft.com/office/officeart/2005/8/layout/vProcess5"/>
    <dgm:cxn modelId="{5CB6000D-AB90-4245-A560-D38F6D679486}" type="presParOf" srcId="{03911101-6BCC-4018-AB56-870A9664EA39}" destId="{ABDE3F6C-22B9-4EF6-955F-ADF854A8E57F}" srcOrd="4" destOrd="0" presId="urn:microsoft.com/office/officeart/2005/8/layout/vProcess5"/>
    <dgm:cxn modelId="{52258D81-BBE6-446F-8B5E-02C3807B4DB1}" type="presParOf" srcId="{03911101-6BCC-4018-AB56-870A9664EA39}" destId="{633B4418-5B3F-4935-880E-53725FD7BDE8}" srcOrd="5" destOrd="0" presId="urn:microsoft.com/office/officeart/2005/8/layout/vProcess5"/>
    <dgm:cxn modelId="{431A3760-3F3A-4251-BE6E-2F4DB34D02EA}" type="presParOf" srcId="{03911101-6BCC-4018-AB56-870A9664EA39}" destId="{2A335425-2B61-4027-BA58-A0BCDF27B813}" srcOrd="6" destOrd="0" presId="urn:microsoft.com/office/officeart/2005/8/layout/vProcess5"/>
    <dgm:cxn modelId="{02800512-A54C-4E3E-8278-AE23F0D9E62E}" type="presParOf" srcId="{03911101-6BCC-4018-AB56-870A9664EA39}" destId="{F2162CF7-945A-435B-97FE-27324795CC8A}" srcOrd="7" destOrd="0" presId="urn:microsoft.com/office/officeart/2005/8/layout/vProcess5"/>
    <dgm:cxn modelId="{A6F7DEA3-31E2-4D3D-B04D-CE8BC5C44603}" type="presParOf" srcId="{03911101-6BCC-4018-AB56-870A9664EA39}" destId="{966E0882-FDA7-472A-BCAE-ACCC1B16060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B97DB-374C-4756-AA06-96DE2ED595B2}">
      <dsp:nvSpPr>
        <dsp:cNvPr id="0" name=""/>
        <dsp:cNvSpPr/>
      </dsp:nvSpPr>
      <dsp:spPr>
        <a:xfrm>
          <a:off x="39059" y="127882"/>
          <a:ext cx="11581354" cy="191542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Summarise last lesson. Define Student Engagement and how can we actively and effectively engage learners. How can this affect a learner? How can engagement go from empowerment to self- directed study ? </a:t>
          </a:r>
          <a:endParaRPr lang="en-US" sz="1800" b="1" kern="1200" dirty="0">
            <a:solidFill>
              <a:schemeClr val="tx1"/>
            </a:solidFill>
            <a:latin typeface="Arial" panose="020B0604020202020204" pitchFamily="34" charset="0"/>
            <a:cs typeface="Arial" panose="020B0604020202020204" pitchFamily="34" charset="0"/>
          </a:endParaRPr>
        </a:p>
      </dsp:txBody>
      <dsp:txXfrm>
        <a:off x="132562" y="221385"/>
        <a:ext cx="11394348" cy="1728418"/>
      </dsp:txXfrm>
    </dsp:sp>
    <dsp:sp modelId="{0F960682-7008-4AAA-B7D8-750E083EB06F}">
      <dsp:nvSpPr>
        <dsp:cNvPr id="0" name=""/>
        <dsp:cNvSpPr/>
      </dsp:nvSpPr>
      <dsp:spPr>
        <a:xfrm>
          <a:off x="0" y="2095147"/>
          <a:ext cx="11659473" cy="1246178"/>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Objective 1. Summarise last lesson</a:t>
          </a:r>
          <a:endParaRPr lang="en-US" sz="1800" b="1" kern="1200" dirty="0">
            <a:solidFill>
              <a:schemeClr val="tx1"/>
            </a:solidFill>
            <a:latin typeface="Arial" panose="020B0604020202020204" pitchFamily="34" charset="0"/>
            <a:cs typeface="Arial" panose="020B0604020202020204" pitchFamily="34" charset="0"/>
          </a:endParaRPr>
        </a:p>
      </dsp:txBody>
      <dsp:txXfrm>
        <a:off x="60833" y="2155980"/>
        <a:ext cx="11537807" cy="1124512"/>
      </dsp:txXfrm>
    </dsp:sp>
    <dsp:sp modelId="{C9086556-A08F-418E-90A2-5B6F67002998}">
      <dsp:nvSpPr>
        <dsp:cNvPr id="0" name=""/>
        <dsp:cNvSpPr/>
      </dsp:nvSpPr>
      <dsp:spPr>
        <a:xfrm>
          <a:off x="0" y="3393165"/>
          <a:ext cx="11659473" cy="97919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Objective 2. Define student engagement?</a:t>
          </a:r>
          <a:endParaRPr lang="en-US" sz="1800" b="1" kern="1200" dirty="0">
            <a:solidFill>
              <a:schemeClr val="tx1"/>
            </a:solidFill>
            <a:latin typeface="Arial" panose="020B0604020202020204" pitchFamily="34" charset="0"/>
            <a:cs typeface="Arial" panose="020B0604020202020204" pitchFamily="34" charset="0"/>
          </a:endParaRPr>
        </a:p>
      </dsp:txBody>
      <dsp:txXfrm>
        <a:off x="47800" y="3440965"/>
        <a:ext cx="11563873" cy="883592"/>
      </dsp:txXfrm>
    </dsp:sp>
    <dsp:sp modelId="{4CC825C9-4A40-4A9A-B6CB-0898AE8215F6}">
      <dsp:nvSpPr>
        <dsp:cNvPr id="0" name=""/>
        <dsp:cNvSpPr/>
      </dsp:nvSpPr>
      <dsp:spPr>
        <a:xfrm>
          <a:off x="0" y="4424197"/>
          <a:ext cx="11659473" cy="94769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Objective 3. How can we engage students effectively and actively? What are the effects?</a:t>
          </a:r>
          <a:endParaRPr lang="en-US" sz="1800" b="1" kern="1200" dirty="0">
            <a:solidFill>
              <a:schemeClr val="tx1"/>
            </a:solidFill>
            <a:latin typeface="Arial" panose="020B0604020202020204" pitchFamily="34" charset="0"/>
            <a:cs typeface="Arial" panose="020B0604020202020204" pitchFamily="34" charset="0"/>
          </a:endParaRPr>
        </a:p>
      </dsp:txBody>
      <dsp:txXfrm>
        <a:off x="46263" y="4470460"/>
        <a:ext cx="11566947" cy="855173"/>
      </dsp:txXfrm>
    </dsp:sp>
    <dsp:sp modelId="{AC7DD0F6-8E68-4CE9-8197-AE9F8FD58597}">
      <dsp:nvSpPr>
        <dsp:cNvPr id="0" name=""/>
        <dsp:cNvSpPr/>
      </dsp:nvSpPr>
      <dsp:spPr>
        <a:xfrm>
          <a:off x="0" y="5423737"/>
          <a:ext cx="11659473" cy="947699"/>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Objective 4. When does engagement go from engagement into empowerment ? Can this change again?</a:t>
          </a:r>
          <a:endParaRPr lang="en-US" sz="1800" b="1" kern="1200" dirty="0">
            <a:solidFill>
              <a:schemeClr val="tx1"/>
            </a:solidFill>
            <a:latin typeface="Arial" panose="020B0604020202020204" pitchFamily="34" charset="0"/>
            <a:cs typeface="Arial" panose="020B0604020202020204" pitchFamily="34" charset="0"/>
          </a:endParaRPr>
        </a:p>
      </dsp:txBody>
      <dsp:txXfrm>
        <a:off x="46263" y="5470000"/>
        <a:ext cx="11566947" cy="855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A6499-5F1B-4A08-A3B1-1E60B505AD0E}">
      <dsp:nvSpPr>
        <dsp:cNvPr id="0" name=""/>
        <dsp:cNvSpPr/>
      </dsp:nvSpPr>
      <dsp:spPr>
        <a:xfrm>
          <a:off x="36943" y="31605"/>
          <a:ext cx="8430349" cy="192365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are the effects of student engagement ? Positive and negative ? Think about your time within education and the effects it has had on you ? Think about when you're teaching and the effects you feel this has on your students ? </a:t>
          </a:r>
          <a:endParaRPr lang="en-US" sz="2000" kern="1200" dirty="0"/>
        </a:p>
      </dsp:txBody>
      <dsp:txXfrm>
        <a:off x="93285" y="87947"/>
        <a:ext cx="6269317" cy="1810972"/>
      </dsp:txXfrm>
    </dsp:sp>
    <dsp:sp modelId="{F8AE1AEA-6824-4BCD-A290-309B7BC517EA}">
      <dsp:nvSpPr>
        <dsp:cNvPr id="0" name=""/>
        <dsp:cNvSpPr/>
      </dsp:nvSpPr>
      <dsp:spPr>
        <a:xfrm>
          <a:off x="800616" y="2244265"/>
          <a:ext cx="8079458" cy="192365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Creating a mind map/ list, whichever you prefer, can you list these effects ? Also think about social, cultural, economic and mental health etc ? Could engagement help social exclusion ? Could this help mental health issues ? </a:t>
          </a:r>
          <a:endParaRPr lang="en-US" sz="2000" kern="1200" dirty="0"/>
        </a:p>
      </dsp:txBody>
      <dsp:txXfrm>
        <a:off x="856958" y="2300607"/>
        <a:ext cx="6003504" cy="1810972"/>
      </dsp:txXfrm>
    </dsp:sp>
    <dsp:sp modelId="{0E7EF260-20BB-4EFB-900A-08398C167511}">
      <dsp:nvSpPr>
        <dsp:cNvPr id="0" name=""/>
        <dsp:cNvSpPr/>
      </dsp:nvSpPr>
      <dsp:spPr>
        <a:xfrm>
          <a:off x="1143914" y="4358838"/>
          <a:ext cx="8017004" cy="192365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are your own thoughts on this? </a:t>
          </a:r>
          <a:endParaRPr lang="en-US" sz="2000" kern="1200" dirty="0"/>
        </a:p>
      </dsp:txBody>
      <dsp:txXfrm>
        <a:off x="1200256" y="4415180"/>
        <a:ext cx="5956226" cy="1810972"/>
      </dsp:txXfrm>
    </dsp:sp>
    <dsp:sp modelId="{ABDE3F6C-22B9-4EF6-955F-ADF854A8E57F}">
      <dsp:nvSpPr>
        <dsp:cNvPr id="0" name=""/>
        <dsp:cNvSpPr/>
      </dsp:nvSpPr>
      <dsp:spPr>
        <a:xfrm>
          <a:off x="6916804" y="1458772"/>
          <a:ext cx="1250376" cy="1250376"/>
        </a:xfrm>
        <a:prstGeom prst="downArrow">
          <a:avLst>
            <a:gd name="adj1" fmla="val 55000"/>
            <a:gd name="adj2" fmla="val 45000"/>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98139" y="1458772"/>
        <a:ext cx="687706" cy="940908"/>
      </dsp:txXfrm>
    </dsp:sp>
    <dsp:sp modelId="{633B4418-5B3F-4935-880E-53725FD7BDE8}">
      <dsp:nvSpPr>
        <dsp:cNvPr id="0" name=""/>
        <dsp:cNvSpPr/>
      </dsp:nvSpPr>
      <dsp:spPr>
        <a:xfrm>
          <a:off x="7629697" y="3690213"/>
          <a:ext cx="1250376" cy="1250376"/>
        </a:xfrm>
        <a:prstGeom prst="downArrow">
          <a:avLst>
            <a:gd name="adj1" fmla="val 55000"/>
            <a:gd name="adj2" fmla="val 45000"/>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11032" y="3690213"/>
        <a:ext cx="687706" cy="9409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82C2B-4A28-4D04-B9C3-4345658F2820}" type="datetimeFigureOut">
              <a:rPr lang="en-GB" smtClean="0"/>
              <a:t>17/11/2019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B52FB-02CC-4179-AFF5-A2D3F595CA6F}" type="slidenum">
              <a:rPr lang="en-GB" smtClean="0"/>
              <a:t>‹#›</a:t>
            </a:fld>
            <a:endParaRPr lang="en-GB"/>
          </a:p>
        </p:txBody>
      </p:sp>
    </p:spTree>
    <p:extLst>
      <p:ext uri="{BB962C8B-B14F-4D97-AF65-F5344CB8AC3E}">
        <p14:creationId xmlns:p14="http://schemas.microsoft.com/office/powerpoint/2010/main" val="2957859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know about the Micro/Macro System ?</a:t>
            </a:r>
          </a:p>
          <a:p>
            <a:r>
              <a:rPr lang="en-GB" dirty="0"/>
              <a:t>How do think this theory will effect Engagement ?</a:t>
            </a:r>
          </a:p>
          <a:p>
            <a:r>
              <a:rPr lang="en-GB" dirty="0"/>
              <a:t>Can it help change Engagement ? Is it consistent ? Can it evolve ?</a:t>
            </a:r>
          </a:p>
        </p:txBody>
      </p:sp>
      <p:sp>
        <p:nvSpPr>
          <p:cNvPr id="4" name="Slide Number Placeholder 3"/>
          <p:cNvSpPr>
            <a:spLocks noGrp="1"/>
          </p:cNvSpPr>
          <p:nvPr>
            <p:ph type="sldNum" sz="quarter" idx="5"/>
          </p:nvPr>
        </p:nvSpPr>
        <p:spPr/>
        <p:txBody>
          <a:bodyPr/>
          <a:lstStyle/>
          <a:p>
            <a:fld id="{F82B52FB-02CC-4179-AFF5-A2D3F595CA6F}" type="slidenum">
              <a:rPr lang="en-GB" smtClean="0"/>
              <a:t>8</a:t>
            </a:fld>
            <a:endParaRPr lang="en-GB"/>
          </a:p>
        </p:txBody>
      </p:sp>
    </p:spTree>
    <p:extLst>
      <p:ext uri="{BB962C8B-B14F-4D97-AF65-F5344CB8AC3E}">
        <p14:creationId xmlns:p14="http://schemas.microsoft.com/office/powerpoint/2010/main" val="3270148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2B52FB-02CC-4179-AFF5-A2D3F595CA6F}" type="slidenum">
              <a:rPr lang="en-GB" smtClean="0"/>
              <a:t>11</a:t>
            </a:fld>
            <a:endParaRPr lang="en-GB"/>
          </a:p>
        </p:txBody>
      </p:sp>
    </p:spTree>
    <p:extLst>
      <p:ext uri="{BB962C8B-B14F-4D97-AF65-F5344CB8AC3E}">
        <p14:creationId xmlns:p14="http://schemas.microsoft.com/office/powerpoint/2010/main" val="309988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1268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580932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6900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56164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42059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2221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730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053533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11/17/2019</a:t>
            </a:fld>
            <a:endParaRPr lang="en-US" dirty="0"/>
          </a:p>
        </p:txBody>
      </p:sp>
    </p:spTree>
    <p:extLst>
      <p:ext uri="{BB962C8B-B14F-4D97-AF65-F5344CB8AC3E}">
        <p14:creationId xmlns:p14="http://schemas.microsoft.com/office/powerpoint/2010/main" val="2334674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3735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80643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9040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03959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8145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923988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7633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11/17/2019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3772351"/>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AVrRlAFH_3U&amp;t=39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asperger-syndrome.me.uk/people.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BYBJQ5rIFjA&amp;t=11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0DDED-C47B-4C6A-AE5A-D7BB5CA49496}"/>
              </a:ext>
            </a:extLst>
          </p:cNvPr>
          <p:cNvSpPr>
            <a:spLocks noGrp="1"/>
          </p:cNvSpPr>
          <p:nvPr>
            <p:ph type="ctrTitle"/>
          </p:nvPr>
        </p:nvSpPr>
        <p:spPr>
          <a:xfrm>
            <a:off x="748993" y="739422"/>
            <a:ext cx="8643363" cy="6118578"/>
          </a:xfrm>
        </p:spPr>
        <p:txBody>
          <a:bodyPr/>
          <a:lstStyle/>
          <a:p>
            <a:r>
              <a:rPr lang="en-GB" sz="4800" dirty="0">
                <a:solidFill>
                  <a:schemeClr val="tx1"/>
                </a:solidFill>
                <a:latin typeface="Arial" panose="020B0604020202020204" pitchFamily="34" charset="0"/>
                <a:cs typeface="Arial" panose="020B0604020202020204" pitchFamily="34" charset="0"/>
              </a:rPr>
              <a:t>Engagement in Education and How this can develop into Empowerment</a:t>
            </a:r>
            <a:br>
              <a:rPr lang="en-GB" sz="4800" dirty="0">
                <a:solidFill>
                  <a:schemeClr val="tx1"/>
                </a:solidFill>
                <a:latin typeface="Arial" panose="020B0604020202020204" pitchFamily="34" charset="0"/>
                <a:cs typeface="Arial" panose="020B0604020202020204" pitchFamily="34" charset="0"/>
              </a:rPr>
            </a:br>
            <a:r>
              <a:rPr lang="en-GB" sz="4800" dirty="0">
                <a:solidFill>
                  <a:schemeClr val="tx1"/>
                </a:solidFill>
                <a:latin typeface="Arial" panose="020B0604020202020204" pitchFamily="34" charset="0"/>
                <a:cs typeface="Arial" panose="020B0604020202020204" pitchFamily="34" charset="0"/>
              </a:rPr>
              <a:t> ETLA</a:t>
            </a:r>
            <a:br>
              <a:rPr lang="en-GB" sz="4800" dirty="0">
                <a:solidFill>
                  <a:schemeClr val="tx1"/>
                </a:solidFill>
                <a:latin typeface="Arial" panose="020B0604020202020204" pitchFamily="34" charset="0"/>
                <a:cs typeface="Arial" panose="020B0604020202020204" pitchFamily="34" charset="0"/>
              </a:rPr>
            </a:br>
            <a:r>
              <a:rPr lang="en-GB" sz="4800" dirty="0">
                <a:solidFill>
                  <a:schemeClr val="tx1"/>
                </a:solidFill>
                <a:latin typeface="Arial" panose="020B0604020202020204" pitchFamily="34" charset="0"/>
                <a:cs typeface="Arial" panose="020B0604020202020204" pitchFamily="34" charset="0"/>
              </a:rPr>
              <a:t>Alys Wines </a:t>
            </a:r>
            <a:br>
              <a:rPr lang="en-GB" sz="4800" dirty="0">
                <a:solidFill>
                  <a:schemeClr val="tx1"/>
                </a:solidFill>
                <a:latin typeface="Arial" panose="020B0604020202020204" pitchFamily="34" charset="0"/>
                <a:cs typeface="Arial" panose="020B0604020202020204" pitchFamily="34" charset="0"/>
              </a:rPr>
            </a:br>
            <a:r>
              <a:rPr lang="en-GB" sz="4800" dirty="0">
                <a:solidFill>
                  <a:schemeClr val="tx1"/>
                </a:solidFill>
                <a:latin typeface="Arial" panose="020B0604020202020204" pitchFamily="34" charset="0"/>
                <a:cs typeface="Arial" panose="020B0604020202020204" pitchFamily="34" charset="0"/>
              </a:rPr>
              <a:t>1501684</a:t>
            </a:r>
            <a:br>
              <a:rPr lang="en-GB" dirty="0">
                <a:solidFill>
                  <a:schemeClr val="tx1"/>
                </a:solidFill>
                <a:latin typeface="Arial" panose="020B0604020202020204" pitchFamily="34" charset="0"/>
                <a:cs typeface="Arial" panose="020B0604020202020204" pitchFamily="34" charset="0"/>
              </a:rPr>
            </a:br>
            <a:br>
              <a:rPr lang="en-GB" dirty="0">
                <a:solidFill>
                  <a:schemeClr val="tx1"/>
                </a:solidFill>
              </a:rPr>
            </a:br>
            <a:endParaRPr lang="en-GB" dirty="0">
              <a:solidFill>
                <a:schemeClr val="tx1"/>
              </a:solidFill>
            </a:endParaRPr>
          </a:p>
        </p:txBody>
      </p:sp>
    </p:spTree>
    <p:extLst>
      <p:ext uri="{BB962C8B-B14F-4D97-AF65-F5344CB8AC3E}">
        <p14:creationId xmlns:p14="http://schemas.microsoft.com/office/powerpoint/2010/main" val="1115964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CDC45-F51D-4C3D-9683-D601CE3AD54C}"/>
              </a:ext>
            </a:extLst>
          </p:cNvPr>
          <p:cNvSpPr>
            <a:spLocks noGrp="1"/>
          </p:cNvSpPr>
          <p:nvPr>
            <p:ph type="title"/>
          </p:nvPr>
        </p:nvSpPr>
        <p:spPr>
          <a:xfrm>
            <a:off x="1974573" y="0"/>
            <a:ext cx="7169427" cy="596349"/>
          </a:xfrm>
        </p:spPr>
        <p:txBody>
          <a:bodyPr>
            <a:normAutofit fontScale="90000"/>
          </a:bodyPr>
          <a:lstStyle/>
          <a:p>
            <a:pPr algn="ctr"/>
            <a:r>
              <a:rPr lang="en-GB" dirty="0">
                <a:solidFill>
                  <a:schemeClr val="tx1"/>
                </a:solidFill>
                <a:latin typeface="Arial" panose="020B0604020202020204" pitchFamily="34" charset="0"/>
                <a:cs typeface="Arial" panose="020B0604020202020204" pitchFamily="34" charset="0"/>
              </a:rPr>
              <a:t>Summary of last lesson </a:t>
            </a:r>
          </a:p>
        </p:txBody>
      </p:sp>
      <p:sp>
        <p:nvSpPr>
          <p:cNvPr id="3" name="Content Placeholder 2">
            <a:extLst>
              <a:ext uri="{FF2B5EF4-FFF2-40B4-BE49-F238E27FC236}">
                <a16:creationId xmlns:a16="http://schemas.microsoft.com/office/drawing/2014/main" id="{3012F5B1-B178-4368-ABF8-A7F41B110696}"/>
              </a:ext>
            </a:extLst>
          </p:cNvPr>
          <p:cNvSpPr>
            <a:spLocks noGrp="1"/>
          </p:cNvSpPr>
          <p:nvPr>
            <p:ph idx="1"/>
          </p:nvPr>
        </p:nvSpPr>
        <p:spPr>
          <a:xfrm>
            <a:off x="583095" y="715617"/>
            <a:ext cx="9647583" cy="5850835"/>
          </a:xfrm>
        </p:spPr>
        <p:txBody>
          <a:bodyPr>
            <a:normAutofit lnSpcReduction="10000"/>
          </a:bodyPr>
          <a:lstStyle/>
          <a:p>
            <a:pPr marL="0" indent="0" algn="ctr">
              <a:buNone/>
            </a:pPr>
            <a:r>
              <a:rPr lang="en-GB" b="1" dirty="0">
                <a:highlight>
                  <a:srgbClr val="FFFF00"/>
                </a:highlight>
                <a:latin typeface="Arial" panose="020B0604020202020204" pitchFamily="34" charset="0"/>
                <a:cs typeface="Arial" panose="020B0604020202020204" pitchFamily="34" charset="0"/>
              </a:rPr>
              <a:t>Social exclusion can be defined as ‘lack of basic rights, lack of access to political and legal systems to make those rights a reality’. – Agulnik (2002). </a:t>
            </a:r>
          </a:p>
          <a:p>
            <a:pPr marL="0" indent="0">
              <a:buNone/>
            </a:pPr>
            <a:r>
              <a:rPr lang="en-GB" b="1" dirty="0">
                <a:latin typeface="Arial" panose="020B0604020202020204" pitchFamily="34" charset="0"/>
                <a:cs typeface="Arial" panose="020B0604020202020204" pitchFamily="34" charset="0"/>
              </a:rPr>
              <a:t>Signs of social: </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Depression</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Negativity </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Loneliness/isolation  </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Mental health issues</a:t>
            </a:r>
          </a:p>
          <a:p>
            <a:pPr marL="0" indent="0">
              <a:buNone/>
            </a:pPr>
            <a:r>
              <a:rPr lang="en-GB" b="1" dirty="0">
                <a:latin typeface="Arial" panose="020B0604020202020204" pitchFamily="34" charset="0"/>
                <a:cs typeface="Arial" panose="020B0604020202020204" pitchFamily="34" charset="0"/>
              </a:rPr>
              <a:t>Effects of social exclusion:</a:t>
            </a:r>
          </a:p>
          <a:p>
            <a:r>
              <a:rPr lang="en-GB" b="1" dirty="0">
                <a:latin typeface="Arial" panose="020B0604020202020204" pitchFamily="34" charset="0"/>
                <a:cs typeface="Arial" panose="020B0604020202020204" pitchFamily="34" charset="0"/>
              </a:rPr>
              <a:t>Poverty                                                             </a:t>
            </a:r>
          </a:p>
          <a:p>
            <a:r>
              <a:rPr lang="en-GB" b="1" dirty="0">
                <a:latin typeface="Arial" panose="020B0604020202020204" pitchFamily="34" charset="0"/>
                <a:cs typeface="Arial" panose="020B0604020202020204" pitchFamily="34" charset="0"/>
              </a:rPr>
              <a:t>Poor housing</a:t>
            </a:r>
          </a:p>
          <a:p>
            <a:r>
              <a:rPr lang="en-GB" b="1" dirty="0">
                <a:latin typeface="Arial" panose="020B0604020202020204" pitchFamily="34" charset="0"/>
                <a:cs typeface="Arial" panose="020B0604020202020204" pitchFamily="34" charset="0"/>
              </a:rPr>
              <a:t>Reliant on benefits </a:t>
            </a:r>
          </a:p>
          <a:p>
            <a:r>
              <a:rPr lang="en-GB" b="1" dirty="0">
                <a:latin typeface="Arial" panose="020B0604020202020204" pitchFamily="34" charset="0"/>
                <a:cs typeface="Arial" panose="020B0604020202020204" pitchFamily="34" charset="0"/>
              </a:rPr>
              <a:t>Empowerment</a:t>
            </a:r>
          </a:p>
          <a:p>
            <a:r>
              <a:rPr lang="en-GB" b="1" dirty="0">
                <a:latin typeface="Arial" panose="020B0604020202020204" pitchFamily="34" charset="0"/>
                <a:cs typeface="Arial" panose="020B0604020202020204" pitchFamily="34" charset="0"/>
              </a:rPr>
              <a:t>Access to health </a:t>
            </a:r>
          </a:p>
          <a:p>
            <a:r>
              <a:rPr lang="en-GB" b="1" dirty="0">
                <a:latin typeface="Arial" panose="020B0604020202020204" pitchFamily="34" charset="0"/>
                <a:cs typeface="Arial" panose="020B0604020202020204" pitchFamily="34" charset="0"/>
              </a:rPr>
              <a:t>Better education </a:t>
            </a:r>
          </a:p>
          <a:p>
            <a:r>
              <a:rPr lang="en-GB" b="1" dirty="0">
                <a:latin typeface="Arial" panose="020B0604020202020204" pitchFamily="34" charset="0"/>
                <a:cs typeface="Arial" panose="020B0604020202020204" pitchFamily="34" charset="0"/>
              </a:rPr>
              <a:t>Engagement </a:t>
            </a:r>
          </a:p>
          <a:p>
            <a:pPr marL="0" indent="0">
              <a:buNone/>
            </a:pPr>
            <a:endParaRPr lang="en-GB" b="1" dirty="0"/>
          </a:p>
          <a:p>
            <a:endParaRPr lang="en-GB" b="1" dirty="0"/>
          </a:p>
        </p:txBody>
      </p:sp>
      <p:pic>
        <p:nvPicPr>
          <p:cNvPr id="4" name="Picture 3">
            <a:extLst>
              <a:ext uri="{FF2B5EF4-FFF2-40B4-BE49-F238E27FC236}">
                <a16:creationId xmlns:a16="http://schemas.microsoft.com/office/drawing/2014/main" id="{7C8192D1-ECDA-4C10-A508-6B481BF255C4}"/>
              </a:ext>
            </a:extLst>
          </p:cNvPr>
          <p:cNvPicPr>
            <a:picLocks noChangeAspect="1"/>
          </p:cNvPicPr>
          <p:nvPr/>
        </p:nvPicPr>
        <p:blipFill>
          <a:blip r:embed="rId2"/>
          <a:stretch>
            <a:fillRect/>
          </a:stretch>
        </p:blipFill>
        <p:spPr>
          <a:xfrm>
            <a:off x="4955404" y="2088715"/>
            <a:ext cx="6746266" cy="4769285"/>
          </a:xfrm>
          <a:prstGeom prst="rect">
            <a:avLst/>
          </a:prstGeom>
        </p:spPr>
      </p:pic>
    </p:spTree>
    <p:extLst>
      <p:ext uri="{BB962C8B-B14F-4D97-AF65-F5344CB8AC3E}">
        <p14:creationId xmlns:p14="http://schemas.microsoft.com/office/powerpoint/2010/main" val="319680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DC3-BE99-4F1A-8338-E081733667DA}"/>
              </a:ext>
            </a:extLst>
          </p:cNvPr>
          <p:cNvSpPr>
            <a:spLocks noGrp="1"/>
          </p:cNvSpPr>
          <p:nvPr>
            <p:ph type="title"/>
          </p:nvPr>
        </p:nvSpPr>
        <p:spPr>
          <a:xfrm>
            <a:off x="677334" y="4765972"/>
            <a:ext cx="8596668" cy="1320800"/>
          </a:xfrm>
        </p:spPr>
        <p:txBody>
          <a:bodyPr vert="horz" lIns="91440" tIns="45720" rIns="91440" bIns="45720" rtlCol="0" anchor="ctr">
            <a:normAutofit fontScale="90000"/>
          </a:bodyPr>
          <a:lstStyle/>
          <a:p>
            <a:pPr>
              <a:lnSpc>
                <a:spcPct val="90000"/>
              </a:lnSpc>
            </a:pPr>
            <a:r>
              <a:rPr lang="en-US" sz="3700" dirty="0">
                <a:solidFill>
                  <a:schemeClr val="bg1"/>
                </a:solidFill>
              </a:rPr>
              <a:t>Student engagement, empowerment and self-directed learning within education  </a:t>
            </a:r>
          </a:p>
        </p:txBody>
      </p:sp>
      <p:graphicFrame>
        <p:nvGraphicFramePr>
          <p:cNvPr id="53" name="TextBox 2">
            <a:extLst>
              <a:ext uri="{FF2B5EF4-FFF2-40B4-BE49-F238E27FC236}">
                <a16:creationId xmlns:a16="http://schemas.microsoft.com/office/drawing/2014/main" id="{683528BC-3546-419F-88F8-CC3151865DF7}"/>
              </a:ext>
            </a:extLst>
          </p:cNvPr>
          <p:cNvGraphicFramePr/>
          <p:nvPr>
            <p:extLst>
              <p:ext uri="{D42A27DB-BD31-4B8C-83A1-F6EECF244321}">
                <p14:modId xmlns:p14="http://schemas.microsoft.com/office/powerpoint/2010/main" val="4002734722"/>
              </p:ext>
            </p:extLst>
          </p:nvPr>
        </p:nvGraphicFramePr>
        <p:xfrm>
          <a:off x="251790" y="106017"/>
          <a:ext cx="11659473" cy="6499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2455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2CB2-F080-48FA-8A62-B2286981C138}"/>
              </a:ext>
            </a:extLst>
          </p:cNvPr>
          <p:cNvSpPr>
            <a:spLocks noGrp="1"/>
          </p:cNvSpPr>
          <p:nvPr>
            <p:ph type="title"/>
          </p:nvPr>
        </p:nvSpPr>
        <p:spPr>
          <a:xfrm>
            <a:off x="2690191" y="122582"/>
            <a:ext cx="7169425" cy="844827"/>
          </a:xfrm>
        </p:spPr>
        <p:txBody>
          <a:bodyPr anchor="t">
            <a:normAutofit/>
          </a:bodyPr>
          <a:lstStyle/>
          <a:p>
            <a:pPr algn="ctr"/>
            <a:r>
              <a:rPr lang="en-GB" dirty="0">
                <a:solidFill>
                  <a:schemeClr val="tx1"/>
                </a:solidFill>
                <a:latin typeface="Arial" panose="020B0604020202020204" pitchFamily="34" charset="0"/>
                <a:cs typeface="Arial" panose="020B0604020202020204" pitchFamily="34" charset="0"/>
              </a:rPr>
              <a:t>Activity – Class Set Up  </a:t>
            </a:r>
          </a:p>
        </p:txBody>
      </p:sp>
      <p:sp>
        <p:nvSpPr>
          <p:cNvPr id="3" name="Content Placeholder 2">
            <a:extLst>
              <a:ext uri="{FF2B5EF4-FFF2-40B4-BE49-F238E27FC236}">
                <a16:creationId xmlns:a16="http://schemas.microsoft.com/office/drawing/2014/main" id="{F1619E38-2E24-4577-A43E-F013120862BF}"/>
              </a:ext>
            </a:extLst>
          </p:cNvPr>
          <p:cNvSpPr>
            <a:spLocks noGrp="1"/>
          </p:cNvSpPr>
          <p:nvPr>
            <p:ph idx="1"/>
          </p:nvPr>
        </p:nvSpPr>
        <p:spPr>
          <a:xfrm>
            <a:off x="3809219" y="1126435"/>
            <a:ext cx="6050398" cy="4598503"/>
          </a:xfrm>
        </p:spPr>
        <p:txBody>
          <a:bodyPr>
            <a:normAutofit/>
          </a:bodyPr>
          <a:lstStyle/>
          <a:p>
            <a:endParaRPr lang="en-GB"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about this classroom set up do you not like ? </a:t>
            </a:r>
          </a:p>
          <a:p>
            <a:r>
              <a:rPr lang="en-GB" sz="2000" dirty="0">
                <a:latin typeface="Arial" panose="020B0604020202020204" pitchFamily="34" charset="0"/>
                <a:cs typeface="Arial" panose="020B0604020202020204" pitchFamily="34" charset="0"/>
              </a:rPr>
              <a:t>In a class discussion, what aspects do you dislike/like ? How can this effect your engagement ? </a:t>
            </a:r>
          </a:p>
          <a:p>
            <a:r>
              <a:rPr lang="en-GB" sz="2000" dirty="0">
                <a:latin typeface="Arial" panose="020B0604020202020204" pitchFamily="34" charset="0"/>
                <a:cs typeface="Arial" panose="020B0604020202020204" pitchFamily="34" charset="0"/>
              </a:rPr>
              <a:t>Would you be able to learn effectively like this and actively take part within a session ? </a:t>
            </a:r>
          </a:p>
          <a:p>
            <a:r>
              <a:rPr lang="en-GB" sz="2000" dirty="0">
                <a:latin typeface="Arial" panose="020B0604020202020204" pitchFamily="34" charset="0"/>
                <a:cs typeface="Arial" panose="020B0604020202020204" pitchFamily="34" charset="0"/>
              </a:rPr>
              <a:t>Reflecting on this, what recommendations would you make for when you are teaching, making your necessary arrangements to classroom set ups ? </a:t>
            </a:r>
          </a:p>
          <a:p>
            <a:endParaRPr lang="en-GB" sz="2000" dirty="0">
              <a:latin typeface="Arial" panose="020B0604020202020204" pitchFamily="34" charset="0"/>
              <a:cs typeface="Arial" panose="020B0604020202020204" pitchFamily="34" charset="0"/>
            </a:endParaRPr>
          </a:p>
        </p:txBody>
      </p:sp>
      <p:pic>
        <p:nvPicPr>
          <p:cNvPr id="7" name="Graphic 6" descr="Classroom">
            <a:extLst>
              <a:ext uri="{FF2B5EF4-FFF2-40B4-BE49-F238E27FC236}">
                <a16:creationId xmlns:a16="http://schemas.microsoft.com/office/drawing/2014/main" id="{C9E65DCF-7570-479D-85F9-3F086A6589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126435"/>
            <a:ext cx="3949148" cy="3949148"/>
          </a:xfrm>
          <a:prstGeom prst="rect">
            <a:avLst/>
          </a:prstGeom>
        </p:spPr>
      </p:pic>
    </p:spTree>
    <p:extLst>
      <p:ext uri="{BB962C8B-B14F-4D97-AF65-F5344CB8AC3E}">
        <p14:creationId xmlns:p14="http://schemas.microsoft.com/office/powerpoint/2010/main" val="1255262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0EDD7-316C-45B5-BD09-67B885E2737F}"/>
              </a:ext>
            </a:extLst>
          </p:cNvPr>
          <p:cNvSpPr>
            <a:spLocks noGrp="1"/>
          </p:cNvSpPr>
          <p:nvPr>
            <p:ph type="title"/>
          </p:nvPr>
        </p:nvSpPr>
        <p:spPr>
          <a:xfrm>
            <a:off x="383822" y="0"/>
            <a:ext cx="9268178" cy="541867"/>
          </a:xfrm>
        </p:spPr>
        <p:txBody>
          <a:bodyPr>
            <a:normAutofit fontScale="90000"/>
          </a:bodyPr>
          <a:lstStyle/>
          <a:p>
            <a:pPr algn="ctr"/>
            <a:r>
              <a:rPr lang="en-GB" dirty="0">
                <a:solidFill>
                  <a:schemeClr val="tx2">
                    <a:lumMod val="50000"/>
                  </a:schemeClr>
                </a:solidFill>
              </a:rPr>
              <a:t>Video 1- Define student engagement </a:t>
            </a:r>
          </a:p>
        </p:txBody>
      </p:sp>
      <p:sp>
        <p:nvSpPr>
          <p:cNvPr id="3" name="Content Placeholder 2">
            <a:extLst>
              <a:ext uri="{FF2B5EF4-FFF2-40B4-BE49-F238E27FC236}">
                <a16:creationId xmlns:a16="http://schemas.microsoft.com/office/drawing/2014/main" id="{78C9AB47-8775-429C-8E2B-D21D0827AEE2}"/>
              </a:ext>
            </a:extLst>
          </p:cNvPr>
          <p:cNvSpPr>
            <a:spLocks noGrp="1"/>
          </p:cNvSpPr>
          <p:nvPr>
            <p:ph idx="1"/>
          </p:nvPr>
        </p:nvSpPr>
        <p:spPr>
          <a:xfrm>
            <a:off x="383821" y="1075056"/>
            <a:ext cx="11277601" cy="5258012"/>
          </a:xfrm>
        </p:spPr>
        <p:txBody>
          <a:bodyPr>
            <a:normAutofit/>
          </a:bodyPr>
          <a:lstStyle/>
          <a:p>
            <a:pPr marL="0" indent="0">
              <a:buNone/>
            </a:pPr>
            <a:r>
              <a:rPr lang="en-GB" sz="2000" dirty="0">
                <a:hlinkClick r:id="rId2"/>
              </a:rPr>
              <a:t>https://www.youtube.com/watch?v=AVrRlAFH_3U&amp;t=39s</a:t>
            </a:r>
            <a:br>
              <a:rPr lang="en-GB" sz="2000" dirty="0"/>
            </a:br>
            <a:endParaRPr lang="en-GB" sz="2000" dirty="0"/>
          </a:p>
          <a:p>
            <a:r>
              <a:rPr lang="en-GB" sz="2000" dirty="0"/>
              <a:t>What are your thoughts ?</a:t>
            </a:r>
            <a:br>
              <a:rPr lang="en-GB" sz="2000" dirty="0"/>
            </a:br>
            <a:endParaRPr lang="en-GB" sz="2000" dirty="0"/>
          </a:p>
          <a:p>
            <a:r>
              <a:rPr lang="en-GB" sz="2000" dirty="0"/>
              <a:t>Dunne et al(2013) states that student engagement can be defined as ‘being all about involving and empowering students in the process of shaping the students learning experiences’. </a:t>
            </a:r>
          </a:p>
          <a:p>
            <a:endParaRPr lang="en-GB" sz="2000" dirty="0"/>
          </a:p>
          <a:p>
            <a:r>
              <a:rPr lang="en-GB" sz="2000" dirty="0"/>
              <a:t>In a group, discuss how would you define student engagement ? You can use your phones and discuss how you engage within a lesson and what is important for you within your own previous experiences, this could include placements. </a:t>
            </a:r>
          </a:p>
          <a:p>
            <a:r>
              <a:rPr lang="en-GB" sz="2000" dirty="0"/>
              <a:t>How do you engage your students within a lesson ? Do you use emergent technologies ? Do you use regular breaks ? Lots of animations ? Opportunities to talk ? </a:t>
            </a:r>
          </a:p>
          <a:p>
            <a:endParaRPr lang="en-GB" dirty="0"/>
          </a:p>
          <a:p>
            <a:endParaRPr lang="en-GB" dirty="0"/>
          </a:p>
        </p:txBody>
      </p:sp>
    </p:spTree>
    <p:extLst>
      <p:ext uri="{BB962C8B-B14F-4D97-AF65-F5344CB8AC3E}">
        <p14:creationId xmlns:p14="http://schemas.microsoft.com/office/powerpoint/2010/main" val="2452916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A35EC-5F1B-46B0-9C83-47C649077EF6}"/>
              </a:ext>
            </a:extLst>
          </p:cNvPr>
          <p:cNvSpPr>
            <a:spLocks noGrp="1"/>
          </p:cNvSpPr>
          <p:nvPr>
            <p:ph type="title"/>
          </p:nvPr>
        </p:nvSpPr>
        <p:spPr>
          <a:xfrm>
            <a:off x="677334" y="4765972"/>
            <a:ext cx="8596668" cy="1320800"/>
          </a:xfrm>
        </p:spPr>
        <p:txBody>
          <a:bodyPr anchor="ctr">
            <a:normAutofit/>
          </a:bodyPr>
          <a:lstStyle/>
          <a:p>
            <a:pPr>
              <a:lnSpc>
                <a:spcPct val="90000"/>
              </a:lnSpc>
            </a:pPr>
            <a:r>
              <a:rPr lang="en-GB" sz="3100">
                <a:solidFill>
                  <a:schemeClr val="bg1"/>
                </a:solidFill>
              </a:rPr>
              <a:t>What are the effects of student engagement ?</a:t>
            </a:r>
            <a:br>
              <a:rPr lang="en-GB" sz="3100">
                <a:solidFill>
                  <a:schemeClr val="bg1"/>
                </a:solidFill>
              </a:rPr>
            </a:br>
            <a:endParaRPr lang="en-GB" sz="3100">
              <a:solidFill>
                <a:schemeClr val="bg1"/>
              </a:solidFill>
            </a:endParaRPr>
          </a:p>
        </p:txBody>
      </p:sp>
      <p:graphicFrame>
        <p:nvGraphicFramePr>
          <p:cNvPr id="5" name="Content Placeholder 2">
            <a:extLst>
              <a:ext uri="{FF2B5EF4-FFF2-40B4-BE49-F238E27FC236}">
                <a16:creationId xmlns:a16="http://schemas.microsoft.com/office/drawing/2014/main" id="{347A1578-A54E-40F5-8FC6-C120805D4EBD}"/>
              </a:ext>
            </a:extLst>
          </p:cNvPr>
          <p:cNvGraphicFramePr>
            <a:graphicFrameLocks noGrp="1"/>
          </p:cNvGraphicFramePr>
          <p:nvPr>
            <p:ph idx="1"/>
            <p:extLst>
              <p:ext uri="{D42A27DB-BD31-4B8C-83A1-F6EECF244321}">
                <p14:modId xmlns:p14="http://schemas.microsoft.com/office/powerpoint/2010/main" val="3618038394"/>
              </p:ext>
            </p:extLst>
          </p:nvPr>
        </p:nvGraphicFramePr>
        <p:xfrm>
          <a:off x="169332" y="270933"/>
          <a:ext cx="9505245" cy="6412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362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B16C4F-5C9E-47DB-A887-B764C91DE7DA}"/>
              </a:ext>
            </a:extLst>
          </p:cNvPr>
          <p:cNvSpPr>
            <a:spLocks noGrp="1"/>
          </p:cNvSpPr>
          <p:nvPr>
            <p:ph idx="1"/>
          </p:nvPr>
        </p:nvSpPr>
        <p:spPr>
          <a:xfrm>
            <a:off x="344556" y="172278"/>
            <a:ext cx="11383618" cy="6506818"/>
          </a:xfrm>
        </p:spPr>
        <p:txBody>
          <a:bodyPr>
            <a:normAutofit/>
          </a:bodyPr>
          <a:lstStyle/>
          <a:p>
            <a:pPr marL="0" indent="0">
              <a:buNone/>
            </a:pPr>
            <a:r>
              <a:rPr lang="en-GB" sz="2000" b="1" dirty="0">
                <a:latin typeface="Arial" panose="020B0604020202020204" pitchFamily="34" charset="0"/>
                <a:cs typeface="Arial" panose="020B0604020202020204" pitchFamily="34" charset="0"/>
              </a:rPr>
              <a:t>What have you come with for effects of student engagement ? </a:t>
            </a:r>
          </a:p>
          <a:p>
            <a:pPr marL="0" indent="0">
              <a:buNone/>
            </a:pPr>
            <a:r>
              <a:rPr lang="en-GB" sz="2000"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Marazono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(2010) suggests that the effects of student engagement are:</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Enjoyment                                                         </a:t>
            </a:r>
          </a:p>
          <a:p>
            <a:r>
              <a:rPr lang="en-GB" dirty="0">
                <a:latin typeface="Arial" panose="020B0604020202020204" pitchFamily="34" charset="0"/>
                <a:cs typeface="Arial" panose="020B0604020202020204" pitchFamily="34" charset="0"/>
              </a:rPr>
              <a:t>Empowerment </a:t>
            </a:r>
          </a:p>
          <a:p>
            <a:r>
              <a:rPr lang="en-GB" dirty="0">
                <a:latin typeface="Arial" panose="020B0604020202020204" pitchFamily="34" charset="0"/>
                <a:cs typeface="Arial" panose="020B0604020202020204" pitchFamily="34" charset="0"/>
              </a:rPr>
              <a:t>Enthusiasm</a:t>
            </a:r>
          </a:p>
          <a:p>
            <a:r>
              <a:rPr lang="en-GB" dirty="0">
                <a:latin typeface="Arial" panose="020B0604020202020204" pitchFamily="34" charset="0"/>
                <a:cs typeface="Arial" panose="020B0604020202020204" pitchFamily="34" charset="0"/>
              </a:rPr>
              <a:t>Satisfaction </a:t>
            </a:r>
          </a:p>
          <a:p>
            <a:r>
              <a:rPr lang="en-GB" dirty="0">
                <a:latin typeface="Arial" panose="020B0604020202020204" pitchFamily="34" charset="0"/>
                <a:cs typeface="Arial" panose="020B0604020202020204" pitchFamily="34" charset="0"/>
              </a:rPr>
              <a:t>Pride </a:t>
            </a:r>
          </a:p>
          <a:p>
            <a:r>
              <a:rPr lang="en-GB" dirty="0">
                <a:latin typeface="Arial" panose="020B0604020202020204" pitchFamily="34" charset="0"/>
                <a:cs typeface="Arial" panose="020B0604020202020204" pitchFamily="34" charset="0"/>
              </a:rPr>
              <a:t>Interest </a:t>
            </a:r>
          </a:p>
          <a:p>
            <a:r>
              <a:rPr lang="en-GB" dirty="0">
                <a:latin typeface="Arial" panose="020B0604020202020204" pitchFamily="34" charset="0"/>
                <a:cs typeface="Arial" panose="020B0604020202020204" pitchFamily="34" charset="0"/>
              </a:rPr>
              <a:t>Self pride </a:t>
            </a:r>
          </a:p>
          <a:p>
            <a:r>
              <a:rPr lang="en-GB" dirty="0">
                <a:latin typeface="Arial" panose="020B0604020202020204" pitchFamily="34" charset="0"/>
                <a:cs typeface="Arial" panose="020B0604020202020204" pitchFamily="34" charset="0"/>
              </a:rPr>
              <a:t>Academic</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78E7C06-FA76-4A44-B3E7-D597E7E5B646}"/>
              </a:ext>
            </a:extLst>
          </p:cNvPr>
          <p:cNvSpPr txBox="1"/>
          <p:nvPr/>
        </p:nvSpPr>
        <p:spPr>
          <a:xfrm>
            <a:off x="4343401" y="1318269"/>
            <a:ext cx="5307496" cy="3693319"/>
          </a:xfrm>
          <a:prstGeom prst="rect">
            <a:avLst/>
          </a:prstGeom>
          <a:noFill/>
        </p:spPr>
        <p:txBody>
          <a:bodyPr wrap="square" rtlCol="0">
            <a:spAutoFit/>
          </a:bodyPr>
          <a:lstStyle/>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Anxiety </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Critical of their self</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Anger </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Frustration </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Bad marks </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Playing up in a class</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Boredom </a:t>
            </a:r>
          </a:p>
          <a:p>
            <a:pPr marL="285750" indent="-285750">
              <a:lnSpc>
                <a:spcPct val="150000"/>
              </a:lnSpc>
              <a:buClr>
                <a:schemeClr val="accent1">
                  <a:lumMod val="75000"/>
                </a:schemeClr>
              </a:buClr>
              <a:buFont typeface="Wingdings" panose="05000000000000000000" pitchFamily="2" charset="2"/>
              <a:buChar char="Ø"/>
            </a:pPr>
            <a:r>
              <a:rPr lang="en-GB" dirty="0">
                <a:latin typeface="Arial" panose="020B0604020202020204" pitchFamily="34" charset="0"/>
                <a:cs typeface="Arial" panose="020B0604020202020204" pitchFamily="34" charset="0"/>
              </a:rPr>
              <a:t>Attainment </a:t>
            </a:r>
          </a:p>
          <a:p>
            <a:pPr marL="285750" indent="-285750">
              <a:buClr>
                <a:schemeClr val="accent1">
                  <a:lumMod val="60000"/>
                  <a:lumOff val="40000"/>
                </a:schemeClr>
              </a:buClr>
              <a:buFont typeface="Wingdings" panose="05000000000000000000" pitchFamily="2" charset="2"/>
              <a:buChar char="Ø"/>
            </a:pPr>
            <a:endParaRPr lang="en-GB" dirty="0"/>
          </a:p>
        </p:txBody>
      </p:sp>
    </p:spTree>
    <p:extLst>
      <p:ext uri="{BB962C8B-B14F-4D97-AF65-F5344CB8AC3E}">
        <p14:creationId xmlns:p14="http://schemas.microsoft.com/office/powerpoint/2010/main" val="4057256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A247D-75E6-4FC0-8741-33638C9E102D}"/>
              </a:ext>
            </a:extLst>
          </p:cNvPr>
          <p:cNvSpPr>
            <a:spLocks noGrp="1"/>
          </p:cNvSpPr>
          <p:nvPr>
            <p:ph type="title"/>
          </p:nvPr>
        </p:nvSpPr>
        <p:spPr>
          <a:xfrm>
            <a:off x="1106312" y="101600"/>
            <a:ext cx="9657466" cy="767644"/>
          </a:xfrm>
        </p:spPr>
        <p:txBody>
          <a:bodyPr>
            <a:normAutofit fontScale="90000"/>
          </a:bodyPr>
          <a:lstStyle/>
          <a:p>
            <a:pPr algn="ctr"/>
            <a:r>
              <a:rPr lang="en-GB" sz="2400" dirty="0">
                <a:solidFill>
                  <a:schemeClr val="tx1"/>
                </a:solidFill>
              </a:rPr>
              <a:t>Theory – How does the Bronfenbrenner ecological systems theory (1979) link into engagement ? What are the impacts ?  </a:t>
            </a:r>
          </a:p>
        </p:txBody>
      </p:sp>
      <p:pic>
        <p:nvPicPr>
          <p:cNvPr id="6" name="Picture 5">
            <a:extLst>
              <a:ext uri="{FF2B5EF4-FFF2-40B4-BE49-F238E27FC236}">
                <a16:creationId xmlns:a16="http://schemas.microsoft.com/office/drawing/2014/main" id="{A29F5EEE-00F3-482C-879C-868B68B91159}"/>
              </a:ext>
            </a:extLst>
          </p:cNvPr>
          <p:cNvPicPr>
            <a:picLocks noChangeAspect="1"/>
          </p:cNvPicPr>
          <p:nvPr/>
        </p:nvPicPr>
        <p:blipFill>
          <a:blip r:embed="rId3"/>
          <a:stretch>
            <a:fillRect/>
          </a:stretch>
        </p:blipFill>
        <p:spPr>
          <a:xfrm>
            <a:off x="3194756" y="1031928"/>
            <a:ext cx="5012266" cy="4206115"/>
          </a:xfrm>
          <a:prstGeom prst="rect">
            <a:avLst/>
          </a:prstGeom>
        </p:spPr>
      </p:pic>
    </p:spTree>
    <p:extLst>
      <p:ext uri="{BB962C8B-B14F-4D97-AF65-F5344CB8AC3E}">
        <p14:creationId xmlns:p14="http://schemas.microsoft.com/office/powerpoint/2010/main" val="1145013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85148-6FFD-4A70-A34C-50526BC35B27}"/>
              </a:ext>
            </a:extLst>
          </p:cNvPr>
          <p:cNvSpPr>
            <a:spLocks noGrp="1"/>
          </p:cNvSpPr>
          <p:nvPr>
            <p:ph type="title"/>
          </p:nvPr>
        </p:nvSpPr>
        <p:spPr>
          <a:xfrm>
            <a:off x="2610678" y="0"/>
            <a:ext cx="6042991" cy="755374"/>
          </a:xfrm>
        </p:spPr>
        <p:txBody>
          <a:bodyPr/>
          <a:lstStyle/>
          <a:p>
            <a:pPr algn="ctr"/>
            <a:r>
              <a:rPr lang="en-GB" dirty="0">
                <a:solidFill>
                  <a:schemeClr val="tx1"/>
                </a:solidFill>
              </a:rPr>
              <a:t>Case study </a:t>
            </a:r>
          </a:p>
        </p:txBody>
      </p:sp>
      <p:sp>
        <p:nvSpPr>
          <p:cNvPr id="3" name="Content Placeholder 2">
            <a:extLst>
              <a:ext uri="{FF2B5EF4-FFF2-40B4-BE49-F238E27FC236}">
                <a16:creationId xmlns:a16="http://schemas.microsoft.com/office/drawing/2014/main" id="{017258B8-1696-43B7-9C5E-25E78E53A815}"/>
              </a:ext>
            </a:extLst>
          </p:cNvPr>
          <p:cNvSpPr>
            <a:spLocks noGrp="1"/>
          </p:cNvSpPr>
          <p:nvPr>
            <p:ph idx="1"/>
          </p:nvPr>
        </p:nvSpPr>
        <p:spPr>
          <a:xfrm>
            <a:off x="185530" y="622852"/>
            <a:ext cx="10787270" cy="6135756"/>
          </a:xfrm>
        </p:spPr>
        <p:txBody>
          <a:bodyPr>
            <a:normAutofit/>
          </a:bodyPr>
          <a:lstStyle/>
          <a:p>
            <a:pPr marL="0" indent="0">
              <a:buNone/>
            </a:pPr>
            <a:r>
              <a:rPr lang="en-GB" sz="2400" dirty="0"/>
              <a:t>Case study: This Learner has several Additional Learning Needs. Some Additional Learning needs this learner has are: </a:t>
            </a:r>
          </a:p>
          <a:p>
            <a:r>
              <a:rPr lang="en-GB" sz="2400" dirty="0">
                <a:highlight>
                  <a:srgbClr val="FFFF00"/>
                </a:highlight>
              </a:rPr>
              <a:t>Low to mild Autism </a:t>
            </a:r>
          </a:p>
          <a:p>
            <a:r>
              <a:rPr lang="en-GB" sz="2400" dirty="0">
                <a:highlight>
                  <a:srgbClr val="FFFF00"/>
                </a:highlight>
              </a:rPr>
              <a:t>ADD (Attention Deficit disorder)</a:t>
            </a:r>
          </a:p>
          <a:p>
            <a:r>
              <a:rPr lang="en-GB" sz="2400" dirty="0">
                <a:highlight>
                  <a:srgbClr val="FFFF00"/>
                </a:highlight>
              </a:rPr>
              <a:t>Aspergers</a:t>
            </a:r>
          </a:p>
          <a:p>
            <a:r>
              <a:rPr lang="en-GB" sz="2400" dirty="0">
                <a:highlight>
                  <a:srgbClr val="FFFF00"/>
                </a:highlight>
              </a:rPr>
              <a:t>Dyslexia</a:t>
            </a:r>
          </a:p>
          <a:p>
            <a:pPr marL="0" indent="0">
              <a:buNone/>
            </a:pPr>
            <a:r>
              <a:rPr lang="en-GB" sz="2400" dirty="0"/>
              <a:t>Class Discussion: When I say these words, What do you know about this words ? How can we this learner within education to engage and get the best out of lessons ? Can this Learner socialise and associate with members of your class ? Can they engage within a lesson ? What measures would you put in place ? Within your experiences where you may have come across these, how can you aim to engage the learner within your lesson. </a:t>
            </a:r>
          </a:p>
          <a:p>
            <a:pPr marL="0" indent="0">
              <a:buNone/>
            </a:pPr>
            <a:br>
              <a:rPr lang="en-GB" sz="2400" dirty="0"/>
            </a:br>
            <a:r>
              <a:rPr lang="en-GB" sz="2400" dirty="0"/>
              <a:t>What kind of person are you picturing ?  </a:t>
            </a:r>
          </a:p>
          <a:p>
            <a:endParaRPr lang="en-GB" sz="2400" dirty="0"/>
          </a:p>
        </p:txBody>
      </p:sp>
    </p:spTree>
    <p:extLst>
      <p:ext uri="{BB962C8B-B14F-4D97-AF65-F5344CB8AC3E}">
        <p14:creationId xmlns:p14="http://schemas.microsoft.com/office/powerpoint/2010/main" val="565338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47433F-5917-428E-AF7D-5BF29C6C9B96}"/>
              </a:ext>
            </a:extLst>
          </p:cNvPr>
          <p:cNvSpPr>
            <a:spLocks noGrp="1"/>
          </p:cNvSpPr>
          <p:nvPr>
            <p:ph idx="1"/>
          </p:nvPr>
        </p:nvSpPr>
        <p:spPr>
          <a:xfrm>
            <a:off x="304800" y="447307"/>
            <a:ext cx="8969202" cy="5594056"/>
          </a:xfrm>
        </p:spPr>
        <p:txBody>
          <a:bodyPr/>
          <a:lstStyle/>
          <a:p>
            <a:r>
              <a:rPr lang="en-GB" dirty="0"/>
              <a:t>Sir Anthony Hopkins</a:t>
            </a:r>
          </a:p>
          <a:p>
            <a:r>
              <a:rPr lang="en-GB" dirty="0"/>
              <a:t>Guy martin</a:t>
            </a:r>
          </a:p>
          <a:p>
            <a:r>
              <a:rPr lang="en-GB" dirty="0"/>
              <a:t>Tim burton </a:t>
            </a:r>
          </a:p>
          <a:p>
            <a:r>
              <a:rPr lang="en-GB" dirty="0"/>
              <a:t>Lewis Carroll </a:t>
            </a:r>
          </a:p>
          <a:p>
            <a:r>
              <a:rPr lang="en-GB" dirty="0"/>
              <a:t>Charles Darwin </a:t>
            </a:r>
          </a:p>
          <a:p>
            <a:r>
              <a:rPr lang="en-GB" dirty="0"/>
              <a:t>Emily Dickinson</a:t>
            </a:r>
          </a:p>
          <a:p>
            <a:r>
              <a:rPr lang="en-GB" dirty="0"/>
              <a:t>Albert Einstein</a:t>
            </a:r>
          </a:p>
          <a:p>
            <a:r>
              <a:rPr lang="en-GB" dirty="0"/>
              <a:t>Bill Gates</a:t>
            </a:r>
          </a:p>
          <a:p>
            <a:r>
              <a:rPr lang="en-GB" dirty="0"/>
              <a:t>Steve jobs </a:t>
            </a:r>
          </a:p>
          <a:p>
            <a:r>
              <a:rPr lang="en-GB" dirty="0"/>
              <a:t>Thomas Jefferson </a:t>
            </a:r>
          </a:p>
          <a:p>
            <a:r>
              <a:rPr lang="en-GB" dirty="0"/>
              <a:t>Michelangelo </a:t>
            </a:r>
          </a:p>
          <a:p>
            <a:r>
              <a:rPr lang="en-GB" dirty="0"/>
              <a:t>Sir Isaac Newton</a:t>
            </a:r>
          </a:p>
          <a:p>
            <a:r>
              <a:rPr lang="en-GB" dirty="0"/>
              <a:t>Andy Warhol </a:t>
            </a:r>
          </a:p>
          <a:p>
            <a:pPr algn="r"/>
            <a:endParaRPr lang="en-GB" dirty="0"/>
          </a:p>
          <a:p>
            <a:pPr algn="r"/>
            <a:endParaRPr lang="en-GB" dirty="0"/>
          </a:p>
          <a:p>
            <a:pPr algn="r"/>
            <a:endParaRPr lang="en-GB" dirty="0"/>
          </a:p>
          <a:p>
            <a:pPr algn="r"/>
            <a:endParaRPr lang="en-GB" dirty="0"/>
          </a:p>
          <a:p>
            <a:pPr algn="r"/>
            <a:endParaRPr lang="en-GB" dirty="0"/>
          </a:p>
          <a:p>
            <a:pPr algn="r"/>
            <a:endParaRPr lang="en-GB" dirty="0"/>
          </a:p>
          <a:p>
            <a:pPr marL="0" indent="0" algn="r">
              <a:buNone/>
            </a:pPr>
            <a:endParaRPr lang="en-GB" dirty="0"/>
          </a:p>
        </p:txBody>
      </p:sp>
      <p:sp>
        <p:nvSpPr>
          <p:cNvPr id="4" name="Rectangle 3">
            <a:extLst>
              <a:ext uri="{FF2B5EF4-FFF2-40B4-BE49-F238E27FC236}">
                <a16:creationId xmlns:a16="http://schemas.microsoft.com/office/drawing/2014/main" id="{2BA4B00A-D510-4C3F-8169-2DDC68783D44}"/>
              </a:ext>
            </a:extLst>
          </p:cNvPr>
          <p:cNvSpPr/>
          <p:nvPr/>
        </p:nvSpPr>
        <p:spPr>
          <a:xfrm>
            <a:off x="936978" y="5791200"/>
            <a:ext cx="11255022" cy="923330"/>
          </a:xfrm>
          <a:prstGeom prst="rect">
            <a:avLst/>
          </a:prstGeom>
        </p:spPr>
        <p:txBody>
          <a:bodyPr wrap="square">
            <a:spAutoFit/>
          </a:bodyPr>
          <a:lstStyle/>
          <a:p>
            <a:r>
              <a:rPr lang="en-GB" dirty="0">
                <a:solidFill>
                  <a:schemeClr val="tx2"/>
                </a:solidFill>
                <a:hlinkClick r:id="rId2">
                  <a:extLst>
                    <a:ext uri="{A12FA001-AC4F-418D-AE19-62706E023703}">
                      <ahyp:hlinkClr xmlns:ahyp="http://schemas.microsoft.com/office/drawing/2018/hyperlinkcolor" val="tx"/>
                    </a:ext>
                  </a:extLst>
                </a:hlinkClick>
              </a:rPr>
              <a:t>http://www.asperger-syndrome.me.uk/people.htm</a:t>
            </a:r>
            <a:endParaRPr lang="en-GB" dirty="0">
              <a:solidFill>
                <a:schemeClr val="tx2"/>
              </a:solidFill>
            </a:endParaRPr>
          </a:p>
          <a:p>
            <a:r>
              <a:rPr lang="en-GB" dirty="0">
                <a:solidFill>
                  <a:schemeClr val="tx2"/>
                </a:solidFill>
              </a:rPr>
              <a:t>https://www.appliedbehavioranalysisprograms.com/historys-30-most-inspiring-people-on-the-autism-spectrum/</a:t>
            </a:r>
          </a:p>
        </p:txBody>
      </p:sp>
    </p:spTree>
    <p:extLst>
      <p:ext uri="{BB962C8B-B14F-4D97-AF65-F5344CB8AC3E}">
        <p14:creationId xmlns:p14="http://schemas.microsoft.com/office/powerpoint/2010/main" val="234584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wipe(down)">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AEEF-B3D5-4F38-9B86-68D83F6EF6FC}"/>
              </a:ext>
            </a:extLst>
          </p:cNvPr>
          <p:cNvSpPr>
            <a:spLocks noGrp="1"/>
          </p:cNvSpPr>
          <p:nvPr>
            <p:ph type="title"/>
          </p:nvPr>
        </p:nvSpPr>
        <p:spPr>
          <a:xfrm>
            <a:off x="384313" y="66797"/>
            <a:ext cx="10873495" cy="1259648"/>
          </a:xfrm>
        </p:spPr>
        <p:txBody>
          <a:bodyPr/>
          <a:lstStyle/>
          <a:p>
            <a:pPr algn="ctr"/>
            <a:r>
              <a:rPr lang="en-GB" dirty="0">
                <a:solidFill>
                  <a:schemeClr val="tx1"/>
                </a:solidFill>
              </a:rPr>
              <a:t>Video 2- Opposing view- Does Engagement Change to Empowerment ?</a:t>
            </a:r>
          </a:p>
        </p:txBody>
      </p:sp>
      <p:sp>
        <p:nvSpPr>
          <p:cNvPr id="3" name="Content Placeholder 2">
            <a:extLst>
              <a:ext uri="{FF2B5EF4-FFF2-40B4-BE49-F238E27FC236}">
                <a16:creationId xmlns:a16="http://schemas.microsoft.com/office/drawing/2014/main" id="{C51FB670-A285-40DA-B124-BF8DF841979C}"/>
              </a:ext>
            </a:extLst>
          </p:cNvPr>
          <p:cNvSpPr>
            <a:spLocks noGrp="1"/>
          </p:cNvSpPr>
          <p:nvPr>
            <p:ph idx="1"/>
          </p:nvPr>
        </p:nvSpPr>
        <p:spPr>
          <a:xfrm>
            <a:off x="384313" y="1840832"/>
            <a:ext cx="10215508" cy="4271210"/>
          </a:xfrm>
        </p:spPr>
        <p:txBody>
          <a:bodyPr>
            <a:normAutofit/>
          </a:bodyPr>
          <a:lstStyle/>
          <a:p>
            <a:pPr marL="0" indent="0">
              <a:buNone/>
            </a:pPr>
            <a:r>
              <a:rPr lang="en-GB" sz="2000" dirty="0"/>
              <a:t>Questions within Q&amp;A to discuss before the video: </a:t>
            </a:r>
          </a:p>
          <a:p>
            <a:pPr marL="0" indent="0">
              <a:buNone/>
            </a:pPr>
            <a:endParaRPr lang="en-GB" sz="2000" dirty="0"/>
          </a:p>
          <a:p>
            <a:r>
              <a:rPr lang="en-GB" sz="2000" dirty="0"/>
              <a:t>Do you think that engagement change to empowerment ? Why ? How ? Impacts? </a:t>
            </a:r>
          </a:p>
          <a:p>
            <a:endParaRPr lang="en-GB" sz="2000" dirty="0"/>
          </a:p>
          <a:p>
            <a:r>
              <a:rPr lang="en-GB" sz="2000" dirty="0">
                <a:hlinkClick r:id="rId3"/>
              </a:rPr>
              <a:t>https://www.youtube.com/watch?v=BYBJQ5rIFjA&amp;t=11s</a:t>
            </a:r>
            <a:endParaRPr lang="en-GB" sz="2000" dirty="0"/>
          </a:p>
          <a:p>
            <a:endParaRPr lang="en-GB" sz="2000" dirty="0"/>
          </a:p>
          <a:p>
            <a:r>
              <a:rPr lang="en-GB" sz="2000" dirty="0"/>
              <a:t>Now that you have watched the video, How has your view changed ? Can this change again ? Why ? How ? Impacts ? </a:t>
            </a:r>
          </a:p>
          <a:p>
            <a:pPr marL="0" indent="0">
              <a:buNone/>
            </a:pPr>
            <a:endParaRPr lang="en-GB" sz="2000" dirty="0"/>
          </a:p>
        </p:txBody>
      </p:sp>
    </p:spTree>
    <p:extLst>
      <p:ext uri="{BB962C8B-B14F-4D97-AF65-F5344CB8AC3E}">
        <p14:creationId xmlns:p14="http://schemas.microsoft.com/office/powerpoint/2010/main" val="4077804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3993F-4751-44F3-BC9B-3D19AE37FE88}"/>
              </a:ext>
            </a:extLst>
          </p:cNvPr>
          <p:cNvSpPr>
            <a:spLocks noGrp="1"/>
          </p:cNvSpPr>
          <p:nvPr>
            <p:ph type="title"/>
          </p:nvPr>
        </p:nvSpPr>
        <p:spPr/>
        <p:txBody>
          <a:bodyPr/>
          <a:lstStyle/>
          <a:p>
            <a:r>
              <a:rPr lang="en-GB" dirty="0">
                <a:solidFill>
                  <a:schemeClr val="tx2"/>
                </a:solidFill>
              </a:rPr>
              <a:t>Next session..</a:t>
            </a:r>
          </a:p>
        </p:txBody>
      </p:sp>
      <p:sp>
        <p:nvSpPr>
          <p:cNvPr id="3" name="Content Placeholder 2">
            <a:extLst>
              <a:ext uri="{FF2B5EF4-FFF2-40B4-BE49-F238E27FC236}">
                <a16:creationId xmlns:a16="http://schemas.microsoft.com/office/drawing/2014/main" id="{8445273F-61E6-4CED-96A5-84C5D6021B0A}"/>
              </a:ext>
            </a:extLst>
          </p:cNvPr>
          <p:cNvSpPr>
            <a:spLocks noGrp="1"/>
          </p:cNvSpPr>
          <p:nvPr>
            <p:ph idx="1"/>
          </p:nvPr>
        </p:nvSpPr>
        <p:spPr>
          <a:xfrm>
            <a:off x="677334" y="1930400"/>
            <a:ext cx="9731022" cy="1498600"/>
          </a:xfrm>
        </p:spPr>
        <p:txBody>
          <a:bodyPr>
            <a:normAutofit/>
          </a:bodyPr>
          <a:lstStyle/>
          <a:p>
            <a:pPr marL="0" indent="0">
              <a:buNone/>
            </a:pPr>
            <a:r>
              <a:rPr lang="en-GB" sz="2000" dirty="0"/>
              <a:t>Next session we will discuss how we can empower our students within education and how we can lead this into self directed study and how can we help to facilitate our learners to get the most out of their learning experiences.  </a:t>
            </a:r>
          </a:p>
        </p:txBody>
      </p:sp>
    </p:spTree>
    <p:extLst>
      <p:ext uri="{BB962C8B-B14F-4D97-AF65-F5344CB8AC3E}">
        <p14:creationId xmlns:p14="http://schemas.microsoft.com/office/powerpoint/2010/main" val="11218840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369</TotalTime>
  <Words>904</Words>
  <Application>Microsoft Office PowerPoint</Application>
  <PresentationFormat>Widescreen</PresentationFormat>
  <Paragraphs>107</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Trebuchet MS</vt:lpstr>
      <vt:lpstr>Wingdings</vt:lpstr>
      <vt:lpstr>Wingdings 3</vt:lpstr>
      <vt:lpstr>Facet</vt:lpstr>
      <vt:lpstr>Engagement in Education and How this can develop into Empowerment  ETLA Alys Wines  1501684  </vt:lpstr>
      <vt:lpstr>Summary of last lesson </vt:lpstr>
      <vt:lpstr>Student engagement, empowerment and self-directed learning within education  </vt:lpstr>
      <vt:lpstr>Activity – Class Set Up  </vt:lpstr>
      <vt:lpstr>Video 1- Define student engagement </vt:lpstr>
      <vt:lpstr>What are the effects of student engagement ? </vt:lpstr>
      <vt:lpstr>PowerPoint Presentation</vt:lpstr>
      <vt:lpstr>Theory – How does the Bronfenbrenner ecological systems theory (1979) link into engagement ? What are the impacts ?  </vt:lpstr>
      <vt:lpstr>Case study </vt:lpstr>
      <vt:lpstr>PowerPoint Presentation</vt:lpstr>
      <vt:lpstr>Video 2- Opposing view- Does Engagement Change to Empowerment ?</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ETLA Alys Wines  1501684 Engagement in Education  </dc:title>
  <dc:creator>Huw Wines</dc:creator>
  <cp:lastModifiedBy>Huw Wines</cp:lastModifiedBy>
  <cp:revision>46</cp:revision>
  <dcterms:created xsi:type="dcterms:W3CDTF">2019-11-13T13:21:51Z</dcterms:created>
  <dcterms:modified xsi:type="dcterms:W3CDTF">2019-11-17T22:48:50Z</dcterms:modified>
</cp:coreProperties>
</file>