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85" autoAdjust="0"/>
    <p:restoredTop sz="67761" autoAdjust="0"/>
  </p:normalViewPr>
  <p:slideViewPr>
    <p:cSldViewPr snapToGrid="0">
      <p:cViewPr varScale="1">
        <p:scale>
          <a:sx n="62" d="100"/>
          <a:sy n="62" d="100"/>
        </p:scale>
        <p:origin x="846" y="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51C2C-BA94-447C-98F6-44F090EADEF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DD6E2-4E48-46AF-B602-E7A5159E9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888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DD6E2-4E48-46AF-B602-E7A5159E94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652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GB" baseline="0" dirty="0" smtClean="0"/>
          </a:p>
          <a:p>
            <a:pPr marL="228600" indent="-228600">
              <a:buAutoNum type="arabicPeriod"/>
            </a:pPr>
            <a:endParaRPr lang="en-GB" baseline="0" dirty="0" smtClean="0"/>
          </a:p>
          <a:p>
            <a:pPr marL="228600" indent="-228600">
              <a:buAutoNum type="arabicPeriod"/>
            </a:pPr>
            <a:endParaRPr lang="en-GB" baseline="0" dirty="0" smtClean="0"/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DD6E2-4E48-46AF-B602-E7A5159E94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511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DD6E2-4E48-46AF-B602-E7A5159E94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1613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DD6E2-4E48-46AF-B602-E7A5159E94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6857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DD6E2-4E48-46AF-B602-E7A5159E94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4326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DD6E2-4E48-46AF-B602-E7A5159E94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342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DD6E2-4E48-46AF-B602-E7A5159E94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955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DD6E2-4E48-46AF-B602-E7A5159E94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5688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DD6E2-4E48-46AF-B602-E7A5159E94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899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133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79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977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98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876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656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9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444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385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684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9093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81826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4483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51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2281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6136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539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C3FD1BB-58AF-4FCE-A21F-09B1405E58BF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8495-92C3-4ABA-96F1-1A1733F3E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3525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Case Formulation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949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case formulation?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9007" y="2052638"/>
            <a:ext cx="4195762" cy="4195762"/>
          </a:xfrm>
        </p:spPr>
      </p:pic>
    </p:spTree>
    <p:extLst>
      <p:ext uri="{BB962C8B-B14F-4D97-AF65-F5344CB8AC3E}">
        <p14:creationId xmlns:p14="http://schemas.microsoft.com/office/powerpoint/2010/main" val="2755293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Formulation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“..the elicitation of appropriate information and the application and integration of a body of theoretical psychological knowledge to a specific clinical problem in order to understand the origins, development and </a:t>
            </a:r>
            <a:r>
              <a:rPr lang="en-GB" dirty="0" err="1" smtClean="0"/>
              <a:t>maintainance</a:t>
            </a:r>
            <a:r>
              <a:rPr lang="en-GB" dirty="0" smtClean="0"/>
              <a:t> of that problem”</a:t>
            </a:r>
          </a:p>
          <a:p>
            <a:pPr marL="0" indent="0" algn="r">
              <a:buNone/>
            </a:pPr>
            <a:r>
              <a:rPr lang="en-GB" dirty="0" err="1" smtClean="0"/>
              <a:t>Tarrier</a:t>
            </a:r>
            <a:r>
              <a:rPr lang="en-GB" dirty="0" smtClean="0"/>
              <a:t> and </a:t>
            </a:r>
            <a:r>
              <a:rPr lang="en-GB" dirty="0" err="1" smtClean="0"/>
              <a:t>Calam</a:t>
            </a:r>
            <a:r>
              <a:rPr lang="en-GB" dirty="0"/>
              <a:t> </a:t>
            </a:r>
            <a:r>
              <a:rPr lang="en-GB" dirty="0" smtClean="0"/>
              <a:t>(2002)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542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Trainee Practitioner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can often feel daunting, because clients often come to us with complex and profound needs and it can feel difficult trying to unpick the themes of the client’s story.</a:t>
            </a:r>
          </a:p>
          <a:p>
            <a:r>
              <a:rPr lang="en-GB" dirty="0" smtClean="0"/>
              <a:t>This is where the case formulation can help..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694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Formulation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Client’s story</a:t>
            </a:r>
          </a:p>
          <a:p>
            <a:r>
              <a:rPr lang="en-GB" dirty="0" smtClean="0"/>
              <a:t>Our underpinning theory</a:t>
            </a:r>
          </a:p>
          <a:p>
            <a:r>
              <a:rPr lang="en-GB" dirty="0" smtClean="0"/>
              <a:t>Therapeutic approach</a:t>
            </a:r>
          </a:p>
          <a:p>
            <a:r>
              <a:rPr lang="en-GB" dirty="0" smtClean="0"/>
              <a:t>How we work as counsellors.</a:t>
            </a:r>
          </a:p>
          <a:p>
            <a:endParaRPr lang="en-GB" dirty="0"/>
          </a:p>
          <a:p>
            <a:r>
              <a:rPr lang="en-GB" dirty="0" smtClean="0"/>
              <a:t>Good formulations will demonstrate a deep understanding of theory, as well as reflection and sensitivity.</a:t>
            </a:r>
          </a:p>
          <a:p>
            <a:r>
              <a:rPr lang="en-GB" dirty="0" smtClean="0"/>
              <a:t>There will be an integration of different elements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47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might the case study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the client’s story</a:t>
            </a:r>
          </a:p>
          <a:p>
            <a:r>
              <a:rPr lang="en-GB" dirty="0" smtClean="0"/>
              <a:t>Any assessments you might have undertaken (e.g. CORE-OM)</a:t>
            </a:r>
          </a:p>
          <a:p>
            <a:r>
              <a:rPr lang="en-GB" dirty="0" smtClean="0"/>
              <a:t>Any reports received by particular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506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questions you might consider within a case formulation..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factors that might have contributed to the client’s issue?</a:t>
            </a:r>
          </a:p>
          <a:p>
            <a:r>
              <a:rPr lang="en-GB" dirty="0" smtClean="0"/>
              <a:t>What have been the triggers?</a:t>
            </a:r>
          </a:p>
          <a:p>
            <a:r>
              <a:rPr lang="en-GB" dirty="0" smtClean="0"/>
              <a:t>How has the problem progressed or changed?</a:t>
            </a:r>
          </a:p>
          <a:p>
            <a:r>
              <a:rPr lang="en-GB" dirty="0" smtClean="0"/>
              <a:t>How is the problem staying the same? Is it changing or has it changed at all?</a:t>
            </a:r>
          </a:p>
          <a:p>
            <a:r>
              <a:rPr lang="en-GB" dirty="0" smtClean="0"/>
              <a:t>How is the client coping with the issue</a:t>
            </a:r>
          </a:p>
          <a:p>
            <a:r>
              <a:rPr lang="en-GB" dirty="0" smtClean="0"/>
              <a:t>How might the client’s social, religious, cultural or familial circumstances be helping or hindering the situation</a:t>
            </a:r>
          </a:p>
          <a:p>
            <a:r>
              <a:rPr lang="en-GB" dirty="0" smtClean="0"/>
              <a:t>What interventions might be helpful?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601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balance of theory and intuition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have to base your work on theory, but it’s also important to acknowledge that every client is different and so you can’t squeeze them into a theoretical box!</a:t>
            </a:r>
          </a:p>
          <a:p>
            <a:r>
              <a:rPr lang="en-GB" dirty="0" smtClean="0"/>
              <a:t>So, you have to ensure that your work is rigorous, but also makes sense.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040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 we need case formulations?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9007" y="2052638"/>
            <a:ext cx="4195762" cy="4195762"/>
          </a:xfrm>
        </p:spPr>
      </p:pic>
    </p:spTree>
    <p:extLst>
      <p:ext uri="{BB962C8B-B14F-4D97-AF65-F5344CB8AC3E}">
        <p14:creationId xmlns:p14="http://schemas.microsoft.com/office/powerpoint/2010/main" val="1373780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might it be contentious within Humanistic Practice?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9007" y="2052638"/>
            <a:ext cx="4195762" cy="4195762"/>
          </a:xfrm>
        </p:spPr>
      </p:pic>
    </p:spTree>
    <p:extLst>
      <p:ext uri="{BB962C8B-B14F-4D97-AF65-F5344CB8AC3E}">
        <p14:creationId xmlns:p14="http://schemas.microsoft.com/office/powerpoint/2010/main" val="3851648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might we construct a formulation without it imposing the therapist’s world view on the client?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9007" y="2052638"/>
            <a:ext cx="4195762" cy="4195762"/>
          </a:xfrm>
        </p:spPr>
      </p:pic>
    </p:spTree>
    <p:extLst>
      <p:ext uri="{BB962C8B-B14F-4D97-AF65-F5344CB8AC3E}">
        <p14:creationId xmlns:p14="http://schemas.microsoft.com/office/powerpoint/2010/main" val="53069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develop a formulation?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might a person-centred counsellor approach working with a client with depression or anxiety?</a:t>
            </a:r>
          </a:p>
          <a:p>
            <a:endParaRPr lang="en-GB" dirty="0"/>
          </a:p>
          <a:p>
            <a:r>
              <a:rPr lang="en-GB" dirty="0" smtClean="0"/>
              <a:t>Working in small groups, consider how you might work with this client…case formulation.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5905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Putting together a formulation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 of all you need to consider what it is you are actually formulating.</a:t>
            </a:r>
          </a:p>
          <a:p>
            <a:pPr lvl="1"/>
            <a:r>
              <a:rPr lang="en-GB" dirty="0" smtClean="0"/>
              <a:t>Is it to do with the client’s life story, or is to explore particular triggers, or to look at the relationships.</a:t>
            </a:r>
          </a:p>
          <a:p>
            <a:pPr lvl="2"/>
            <a:r>
              <a:rPr lang="en-GB" dirty="0" smtClean="0"/>
              <a:t>What is your thinking behind this? Why are you doing this? What is the reason for this formulation?</a:t>
            </a:r>
          </a:p>
          <a:p>
            <a:r>
              <a:rPr lang="en-GB" dirty="0" smtClean="0"/>
              <a:t>Next, you need to consider the context of the formulation</a:t>
            </a:r>
          </a:p>
          <a:p>
            <a:r>
              <a:rPr lang="en-GB" dirty="0" smtClean="0"/>
              <a:t>What are the primary concerns of the client that you need to take into consideration?</a:t>
            </a:r>
          </a:p>
        </p:txBody>
      </p:sp>
    </p:spTree>
    <p:extLst>
      <p:ext uri="{BB962C8B-B14F-4D97-AF65-F5344CB8AC3E}">
        <p14:creationId xmlns:p14="http://schemas.microsoft.com/office/powerpoint/2010/main" val="27114610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about your therapeutic approach. Consider your own theoretical knowledge and how might you apply this to your client?</a:t>
            </a:r>
          </a:p>
          <a:p>
            <a:r>
              <a:rPr lang="en-GB" dirty="0" smtClean="0"/>
              <a:t>Obviously be mindful which approach you are using and avoid using techniques that might be drawn from an incompatible approach.</a:t>
            </a:r>
          </a:p>
          <a:p>
            <a:r>
              <a:rPr lang="en-GB" dirty="0" smtClean="0"/>
              <a:t>Think of this as a triangle: Theory, Client’s story and Action</a:t>
            </a:r>
          </a:p>
          <a:p>
            <a:r>
              <a:rPr lang="en-GB" dirty="0" smtClean="0"/>
              <a:t>Finally, does this actually make sense to the client!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372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Case Formulation?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a framework</a:t>
            </a:r>
            <a:r>
              <a:rPr lang="en-GB" dirty="0"/>
              <a:t> </a:t>
            </a:r>
            <a:r>
              <a:rPr lang="en-GB" dirty="0" smtClean="0"/>
              <a:t>within which you have acknowledged:</a:t>
            </a:r>
          </a:p>
          <a:p>
            <a:r>
              <a:rPr lang="en-GB" dirty="0" smtClean="0"/>
              <a:t>Key issues of the client’s story</a:t>
            </a:r>
          </a:p>
          <a:p>
            <a:r>
              <a:rPr lang="en-GB" dirty="0" smtClean="0"/>
              <a:t>A theoretical approach (e.g. PCA) </a:t>
            </a:r>
          </a:p>
          <a:p>
            <a:r>
              <a:rPr lang="en-GB" dirty="0" smtClean="0"/>
              <a:t>Appropriate intervention plan (Appropriate to chosen therapeutic model)</a:t>
            </a:r>
          </a:p>
          <a:p>
            <a:r>
              <a:rPr lang="en-GB" dirty="0" smtClean="0"/>
              <a:t>Linked to aims of therapy (these may have been decided during initial session with client)</a:t>
            </a:r>
          </a:p>
          <a:p>
            <a:r>
              <a:rPr lang="en-GB" dirty="0" smtClean="0"/>
              <a:t>You considered the potential challenges.</a:t>
            </a:r>
          </a:p>
        </p:txBody>
      </p:sp>
    </p:spTree>
    <p:extLst>
      <p:ext uri="{BB962C8B-B14F-4D97-AF65-F5344CB8AC3E}">
        <p14:creationId xmlns:p14="http://schemas.microsoft.com/office/powerpoint/2010/main" val="41045126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46</TotalTime>
  <Words>605</Words>
  <Application>Microsoft Office PowerPoint</Application>
  <PresentationFormat>Widescreen</PresentationFormat>
  <Paragraphs>67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Wingdings 3</vt:lpstr>
      <vt:lpstr>Ion</vt:lpstr>
      <vt:lpstr>Case Formulation</vt:lpstr>
      <vt:lpstr>What is case formulation?</vt:lpstr>
      <vt:lpstr>Case Formulation</vt:lpstr>
      <vt:lpstr>Trainee Practitioner</vt:lpstr>
      <vt:lpstr>Case Formulation</vt:lpstr>
      <vt:lpstr>What might the case study look like?</vt:lpstr>
      <vt:lpstr>Some questions you might consider within a case formulation..</vt:lpstr>
      <vt:lpstr>The balance of theory and intuition</vt:lpstr>
      <vt:lpstr>Why do we need case formulations?</vt:lpstr>
      <vt:lpstr>Why might it be contentious within Humanistic Practice?</vt:lpstr>
      <vt:lpstr>How might we construct a formulation without it imposing the therapist’s world view on the client?</vt:lpstr>
      <vt:lpstr>How do we develop a formulation?</vt:lpstr>
      <vt:lpstr>Putting together a formulation</vt:lpstr>
      <vt:lpstr>Cont..</vt:lpstr>
      <vt:lpstr>What is Case Formulation?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Formulation</dc:title>
  <dc:creator>Catherine Slade</dc:creator>
  <cp:lastModifiedBy>Catherine Slade</cp:lastModifiedBy>
  <cp:revision>8</cp:revision>
  <dcterms:created xsi:type="dcterms:W3CDTF">2018-10-22T11:28:02Z</dcterms:created>
  <dcterms:modified xsi:type="dcterms:W3CDTF">2018-10-22T12:14:32Z</dcterms:modified>
</cp:coreProperties>
</file>