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2" r:id="rId9"/>
    <p:sldId id="273" r:id="rId10"/>
    <p:sldId id="274" r:id="rId11"/>
    <p:sldId id="27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2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25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09600-DF52-4A33-9AE0-22963161810F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C6EC1-601C-4DC9-BDA1-D0671DEB5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41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4A2BB2-4A92-4E61-A9F9-4AD79E3E7C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036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C6A09-DE4D-79F3-5EA2-417137695C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9FAE12-1FA9-D806-E835-E2A6ABDC4F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563BE-AD5A-FDC1-9372-ECFCF9F91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43D64-7A2A-91D2-BB24-F6DBBF785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1A9F3-C1E1-9377-C84C-652CF0158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787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2585D-769E-617B-A678-6C620FAF9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18A35-1ABF-46B1-01E1-A672B1F3E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646E8-91D5-6866-24C8-5DCA6226B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85A46-F04A-AF90-657D-5A0669E6E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CF018-AED4-0988-C42F-85F1F332F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113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3C155-6048-0876-486D-77F3D457D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EC138F-BCA8-A091-1D0E-CEBC0A56C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C4DF6B-44E2-9661-DE1D-0AB3052EC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C62F5-6014-3CA0-ACBD-1C4521732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798B0-01AB-9399-5803-CAF84DC51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574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C1A10-2CEB-0A25-6421-28B975D46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F967C-1847-44D3-EAC6-494D79E132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71FD9-CF81-AFCC-8A04-3E1A0D46D5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CDEA3-523D-73C7-D4B6-1284DA8A2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1CBEC0-85AF-DBD6-D9C7-B8BC80143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6E3976-7038-F342-A3A3-B12CF1655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526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2856A-FD31-D4B6-504C-096E366BB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E0226-0047-2388-418D-5C20A053A7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2F260-B65A-B780-1BB3-1A10B6D51D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19E56E-18FC-4D61-2A0D-7AE59C7B32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89A1B4-CAB4-1B4B-D4D2-67B5307C56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F9C1D5-D9DD-3282-ACBB-020E79199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F1ECE0-425B-8F98-D1C3-815C6D42A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85E762-5D12-6B55-B936-48D2EE3EF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98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C986F-7D63-0320-FCB0-28BB8A42C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BD25FA-3A53-2050-0C8A-5AF457B27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2CB86B-C439-D3F2-2BF7-10D7F76CE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D5BFA-F82B-DBAB-D7D4-E99F1E3F7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37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B9AD29-6AE5-AD92-4AF0-0C971BFD4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AD3FAC-496A-2AB2-AED0-0FE272018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BFF20F-C648-7A97-8232-FEC91C256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94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A3C9B-DCC8-0918-7F41-FDE4A41AC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89EA3-0952-F8AB-9006-E7DBD797B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4919F0-2CCC-48CC-B0EC-74790CC806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E01D95-8105-F141-1054-F240ACC4D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102A1F-F097-ECF9-D96A-59A237520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CA5CD3-54A7-E415-0360-01F0318A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366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72983-1BBD-B925-3D75-724E3C426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98EC6F-8B77-652D-3616-0EBFB35C22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10A258-185D-A267-62EB-96ECE5442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9E081F-20A9-9A3B-AA44-158B60537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808F66-B811-2A6A-BCFF-9790A9436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BCF4C-1537-C9A5-92A8-31AFF6E85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458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9BBAC-7497-0F3F-4A5E-B0643DF9B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7D0133-E1FA-2564-A428-9ACA2D21C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521DF-D1C7-81D6-C98B-219134CFA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DB3C7-2FC6-25F3-4017-C29F60D7C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87960-8423-96D8-20F0-568894484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15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C7583D-981D-0F0C-0B85-EEFA70DF6C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A86A58-3BEF-3B65-0368-BDB70ABC23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3ACC1-8017-8DD9-C3DB-166A0EE64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A5CA8-FB08-CC1A-8F56-F70BA9138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8A0F7-EA2A-2293-6D30-84A95703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8212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CC11F-ECA9-FAB8-60B3-21C19ADD0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B2892-59F7-B1E1-7789-4881A7F4DD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DE445-6F7F-6606-89E7-8E7E8773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18CAB-3121-45F0-89BD-F755C4DA06D3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F3C915-28CD-29DC-1744-83AF2B12D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541A8-728B-1494-C32B-6BBF890AA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4CAC-508E-4D6E-9812-0486FDD41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94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A0CE8A-40BA-9481-07A3-41174ED4F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81808E-0763-2674-D394-7FF5D10E8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6EAFF-BE5B-0807-7499-48927B57AB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C05648-329B-4FA9-BDBB-57AD34441C5E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774AE-AA06-70A1-BA4C-0CE3BD63C8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25246-6064-15C1-423E-3AFC6BD212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7A597B-11FE-4063-8E4F-92CE2282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691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0152272@student.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5.mp4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2.xml"/><Relationship Id="rId4" Type="http://schemas.openxmlformats.org/officeDocument/2006/relationships/video" Target="../media/media5.mp4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38D281-C9F1-18DE-D34B-202FD858D8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07" b="7707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49C411-7E36-A74F-54BD-1E5C824C8745}"/>
              </a:ext>
            </a:extLst>
          </p:cNvPr>
          <p:cNvSpPr txBox="1"/>
          <p:nvPr/>
        </p:nvSpPr>
        <p:spPr>
          <a:xfrm>
            <a:off x="940192" y="1505244"/>
            <a:ext cx="100724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</a:rPr>
              <a:t>Approaches for Identifying Vulnerabilities and Enhancing Security</a:t>
            </a: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 in a Virtual Network</a:t>
            </a: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kern="1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Written By James Ajayi Taylor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D24B19-25A8-88C3-D357-CAE0640F6248}"/>
              </a:ext>
            </a:extLst>
          </p:cNvPr>
          <p:cNvSpPr txBox="1"/>
          <p:nvPr/>
        </p:nvSpPr>
        <p:spPr>
          <a:xfrm>
            <a:off x="1324708" y="3329354"/>
            <a:ext cx="8745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kern="100" dirty="0">
                <a:solidFill>
                  <a:srgbClr val="FFFF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Computer Networks and Cybersecurity BS-Hons</a:t>
            </a:r>
          </a:p>
          <a:p>
            <a:pPr algn="ctr"/>
            <a:r>
              <a:rPr lang="en-GB" u="sng" kern="100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0152272@student.uwtsd.ac.uk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73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99FF3-8BCA-071D-2836-BFC252523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251311E-FD79-FE7E-AA8C-78C8DC9287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707" b="7707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pic>
        <p:nvPicPr>
          <p:cNvPr id="2" name="Cyber Presentation test 1">
            <a:hlinkClick r:id="" action="ppaction://media"/>
            <a:extLst>
              <a:ext uri="{FF2B5EF4-FFF2-40B4-BE49-F238E27FC236}">
                <a16:creationId xmlns:a16="http://schemas.microsoft.com/office/drawing/2014/main" id="{B431BF22-CB58-5BE3-E862-CD16FC223B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82295" y="0"/>
            <a:ext cx="122742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51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88A0D-47C0-BD01-759C-8EDF9A3C0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EDC437-E625-0DDF-FE2B-F1657C599E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07" b="7707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9CBD81-16AF-B5CA-89A2-98EC562DB92D}"/>
              </a:ext>
            </a:extLst>
          </p:cNvPr>
          <p:cNvSpPr txBox="1"/>
          <p:nvPr/>
        </p:nvSpPr>
        <p:spPr>
          <a:xfrm>
            <a:off x="1312985" y="3317631"/>
            <a:ext cx="87454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solidFill>
                  <a:schemeClr val="bg1"/>
                </a:solidFill>
              </a:rPr>
              <a:t>Host are Vulnerable to attacks</a:t>
            </a:r>
          </a:p>
          <a:p>
            <a:pPr algn="ctr"/>
            <a:r>
              <a:rPr lang="en-GB" sz="1800" b="1" dirty="0">
                <a:solidFill>
                  <a:schemeClr val="bg1"/>
                </a:solidFill>
              </a:rPr>
              <a:t>Firewalls Disable</a:t>
            </a:r>
          </a:p>
          <a:p>
            <a:pPr algn="ctr"/>
            <a:r>
              <a:rPr lang="en-GB" sz="1800" b="1" dirty="0">
                <a:solidFill>
                  <a:schemeClr val="bg1"/>
                </a:solidFill>
              </a:rPr>
              <a:t>Updates disable</a:t>
            </a:r>
          </a:p>
          <a:p>
            <a:pPr algn="ctr"/>
            <a:r>
              <a:rPr lang="en-GB" sz="1800" b="1" dirty="0">
                <a:solidFill>
                  <a:schemeClr val="bg1"/>
                </a:solidFill>
              </a:rPr>
              <a:t>SSH and FTP configured with weak credentials</a:t>
            </a:r>
          </a:p>
          <a:p>
            <a:pPr algn="ctr"/>
            <a:r>
              <a:rPr lang="en-GB" sz="1800" b="1" dirty="0">
                <a:solidFill>
                  <a:schemeClr val="bg1"/>
                </a:solidFill>
              </a:rPr>
              <a:t>Weak passwords have to configured Via Group Policy</a:t>
            </a:r>
          </a:p>
          <a:p>
            <a:pPr algn="ctr"/>
            <a:r>
              <a:rPr lang="en-GB" sz="1800" b="1" dirty="0">
                <a:solidFill>
                  <a:schemeClr val="bg1"/>
                </a:solidFill>
              </a:rPr>
              <a:t>SMBv1 Enabled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F45783-F6C2-E322-EBA0-F8A4C6E23C9C}"/>
              </a:ext>
            </a:extLst>
          </p:cNvPr>
          <p:cNvSpPr txBox="1"/>
          <p:nvPr/>
        </p:nvSpPr>
        <p:spPr>
          <a:xfrm>
            <a:off x="2356338" y="1409416"/>
            <a:ext cx="669470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Local Domain DHCP Created and Service is up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All devices can ping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DNS and Active Directory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created ACCB6000.local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4EFE53-399A-76D9-9B68-AC32A9E91C3E}"/>
              </a:ext>
            </a:extLst>
          </p:cNvPr>
          <p:cNvSpPr txBox="1"/>
          <p:nvPr/>
        </p:nvSpPr>
        <p:spPr>
          <a:xfrm>
            <a:off x="1887416" y="672500"/>
            <a:ext cx="79247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Network Implementation: Results and Analysis</a:t>
            </a:r>
          </a:p>
        </p:txBody>
      </p:sp>
    </p:spTree>
    <p:extLst>
      <p:ext uri="{BB962C8B-B14F-4D97-AF65-F5344CB8AC3E}">
        <p14:creationId xmlns:p14="http://schemas.microsoft.com/office/powerpoint/2010/main" val="810792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yber Presentation 2">
            <a:hlinkClick r:id="" action="ppaction://media"/>
            <a:extLst>
              <a:ext uri="{FF2B5EF4-FFF2-40B4-BE49-F238E27FC236}">
                <a16:creationId xmlns:a16="http://schemas.microsoft.com/office/drawing/2014/main" id="{90FDD041-6A1E-C600-CE2F-18A8006B7E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56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84C11-5B5A-22EE-41EE-934F20B38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C31A51-6131-5CAB-A2EF-8ACC370708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07" b="7707"/>
          <a:stretch/>
        </p:blipFill>
        <p:spPr>
          <a:xfrm>
            <a:off x="1" y="0"/>
            <a:ext cx="1219199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83F6DB-F263-8F54-9BF9-9341BBFD9660}"/>
              </a:ext>
            </a:extLst>
          </p:cNvPr>
          <p:cNvSpPr txBox="1"/>
          <p:nvPr/>
        </p:nvSpPr>
        <p:spPr>
          <a:xfrm>
            <a:off x="679938" y="2825188"/>
            <a:ext cx="494713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u="sng" dirty="0">
                <a:solidFill>
                  <a:schemeClr val="bg1"/>
                </a:solidFill>
              </a:rPr>
              <a:t>Findings and Results</a:t>
            </a:r>
          </a:p>
          <a:p>
            <a:pPr algn="ctr"/>
            <a:endParaRPr lang="en-GB" sz="1800" u="sng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Network Host Detection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Determine the authoritative name server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Enumerated Subdomains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Discovered host using Recon-ng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Open ports using Nmap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SMBv1 not disabled</a:t>
            </a:r>
          </a:p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endParaRPr lang="en-GB" sz="1800" b="1" u="sng" dirty="0">
              <a:solidFill>
                <a:schemeClr val="bg1"/>
              </a:solidFill>
            </a:endParaRPr>
          </a:p>
          <a:p>
            <a:pPr algn="ctr"/>
            <a:r>
              <a:rPr lang="en-GB" sz="1800" b="1" u="sng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262331-2679-0123-B55E-32DB1D10673C}"/>
              </a:ext>
            </a:extLst>
          </p:cNvPr>
          <p:cNvSpPr txBox="1"/>
          <p:nvPr/>
        </p:nvSpPr>
        <p:spPr>
          <a:xfrm>
            <a:off x="6307014" y="2655911"/>
            <a:ext cx="53457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u="sng" dirty="0">
                <a:solidFill>
                  <a:schemeClr val="bg1"/>
                </a:solidFill>
              </a:rPr>
              <a:t>Consequentiality</a:t>
            </a:r>
            <a:br>
              <a:rPr lang="en-GB" sz="1800" b="1" u="sng" dirty="0">
                <a:solidFill>
                  <a:schemeClr val="bg1"/>
                </a:solidFill>
              </a:rPr>
            </a:br>
            <a:endParaRPr lang="en-GB" sz="1800" b="1" u="sng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</a:rPr>
              <a:t>Identify prospective targets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</a:rPr>
              <a:t>Contains A,MX,TXT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</a:rPr>
              <a:t>Expose additional security risks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</a:rPr>
              <a:t>Exposes emails and names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</a:rPr>
              <a:t>Provides information on exposed ports etc..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</a:rPr>
              <a:t>SMBv1 is high risk and should be disable or updated to latest version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71E361-8653-DE28-4F8F-14DA2D8CB5AB}"/>
              </a:ext>
            </a:extLst>
          </p:cNvPr>
          <p:cNvSpPr txBox="1"/>
          <p:nvPr/>
        </p:nvSpPr>
        <p:spPr>
          <a:xfrm>
            <a:off x="1465385" y="627769"/>
            <a:ext cx="79247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Results of Information Gathering: Key Findings</a:t>
            </a:r>
          </a:p>
        </p:txBody>
      </p:sp>
    </p:spTree>
    <p:extLst>
      <p:ext uri="{BB962C8B-B14F-4D97-AF65-F5344CB8AC3E}">
        <p14:creationId xmlns:p14="http://schemas.microsoft.com/office/powerpoint/2010/main" val="2464750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yber presentation test 3">
            <a:hlinkClick r:id="" action="ppaction://media"/>
            <a:extLst>
              <a:ext uri="{FF2B5EF4-FFF2-40B4-BE49-F238E27FC236}">
                <a16:creationId xmlns:a16="http://schemas.microsoft.com/office/drawing/2014/main" id="{75DD532D-747F-EC02-D27E-2BCC58595F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26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3A859-DBEE-9CB9-521E-EAA1A6F5C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972A4B-4E84-4F27-9B4D-9177BD2CA3C6}"/>
              </a:ext>
            </a:extLst>
          </p:cNvPr>
          <p:cNvSpPr txBox="1"/>
          <p:nvPr/>
        </p:nvSpPr>
        <p:spPr>
          <a:xfrm>
            <a:off x="6307014" y="2655911"/>
            <a:ext cx="53457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u="sng" dirty="0">
                <a:solidFill>
                  <a:schemeClr val="bg1"/>
                </a:solidFill>
              </a:rPr>
              <a:t>Consequentiality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Identify prospective targets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Contains A,MX,TXT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Expose additional security risks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Exposes emails and names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Provides information on exposed ports etc..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SMBv1 is high risk and should be disable or updated to latest version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FE191B-74DE-82BE-B270-62F4510D2749}"/>
              </a:ext>
            </a:extLst>
          </p:cNvPr>
          <p:cNvSpPr txBox="1"/>
          <p:nvPr/>
        </p:nvSpPr>
        <p:spPr>
          <a:xfrm>
            <a:off x="152399" y="212772"/>
            <a:ext cx="63890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Vulnerability Evaluation Findings and Conclusions Findings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B56A96-4CC0-3CBE-E6A2-5FD1CB15DE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69" r="35448" b="-1"/>
          <a:stretch/>
        </p:blipFill>
        <p:spPr>
          <a:xfrm>
            <a:off x="6857796" y="0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952842-1315-EB93-5DB1-3187C61B61D8}"/>
              </a:ext>
            </a:extLst>
          </p:cNvPr>
          <p:cNvSpPr txBox="1"/>
          <p:nvPr/>
        </p:nvSpPr>
        <p:spPr>
          <a:xfrm>
            <a:off x="404446" y="1424805"/>
            <a:ext cx="613703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Nessus: Advanced Feature-Packed Vulnerability Scanner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Nmap: Open-Source Network Exploration Tool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Tools for Detecting Vulnerabilities Through Scanning and Enumeration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Determine risk levels and outline mitigation actions</a:t>
            </a:r>
          </a:p>
        </p:txBody>
      </p:sp>
    </p:spTree>
    <p:extLst>
      <p:ext uri="{BB962C8B-B14F-4D97-AF65-F5344CB8AC3E}">
        <p14:creationId xmlns:p14="http://schemas.microsoft.com/office/powerpoint/2010/main" val="146994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60123DB0-BF61-5FC0-AAD7-D5E691E9C0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Presentation  test 4">
            <a:hlinkClick r:id="" action="ppaction://media"/>
            <a:extLst>
              <a:ext uri="{FF2B5EF4-FFF2-40B4-BE49-F238E27FC236}">
                <a16:creationId xmlns:a16="http://schemas.microsoft.com/office/drawing/2014/main" id="{ADD64A8E-6CB0-6E91-2DED-3490A155D68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5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13"/>
    </mc:Choice>
    <mc:Fallback xmlns="">
      <p:transition spd="slow" advTm="16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51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B6611-AF26-BD14-20B4-25413285DA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65F81C-29C2-F121-D1F7-3E9DEE43BD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07" b="7707"/>
          <a:stretch/>
        </p:blipFill>
        <p:spPr>
          <a:xfrm>
            <a:off x="0" y="10"/>
            <a:ext cx="1219199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E690D9-3981-98BF-163A-91B8521CE52B}"/>
              </a:ext>
            </a:extLst>
          </p:cNvPr>
          <p:cNvSpPr txBox="1"/>
          <p:nvPr/>
        </p:nvSpPr>
        <p:spPr>
          <a:xfrm>
            <a:off x="679938" y="2825188"/>
            <a:ext cx="49471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endParaRPr lang="en-GB" sz="1800" b="1" u="sng" dirty="0">
              <a:solidFill>
                <a:schemeClr val="bg1"/>
              </a:solidFill>
            </a:endParaRPr>
          </a:p>
          <a:p>
            <a:pPr algn="ctr"/>
            <a:r>
              <a:rPr lang="en-GB" sz="1800" b="1" u="sng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0595D1-8CC1-520A-3CF1-F3A841946E47}"/>
              </a:ext>
            </a:extLst>
          </p:cNvPr>
          <p:cNvSpPr txBox="1"/>
          <p:nvPr/>
        </p:nvSpPr>
        <p:spPr>
          <a:xfrm>
            <a:off x="679938" y="240907"/>
            <a:ext cx="10738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Network Exploitation: Results and Insights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1B4657-187E-59BF-556E-B1A0292EF763}"/>
              </a:ext>
            </a:extLst>
          </p:cNvPr>
          <p:cNvSpPr txBox="1"/>
          <p:nvPr/>
        </p:nvSpPr>
        <p:spPr>
          <a:xfrm>
            <a:off x="1090246" y="1948025"/>
            <a:ext cx="93667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Utilizing Metasploit to create payloads for remote backdoor entry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Employing </a:t>
            </a:r>
            <a:r>
              <a:rPr lang="en-GB" sz="2000" b="1" dirty="0" err="1">
                <a:solidFill>
                  <a:schemeClr val="bg1"/>
                </a:solidFill>
              </a:rPr>
              <a:t>Hashcat</a:t>
            </a:r>
            <a:r>
              <a:rPr lang="en-GB" sz="2000" b="1" dirty="0">
                <a:solidFill>
                  <a:schemeClr val="bg1"/>
                </a:solidFill>
              </a:rPr>
              <a:t> and Hydra for password extraction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Nmap to scan the network for open ports and to run scripts to attack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Firewalls will get alerts if discovered</a:t>
            </a:r>
            <a:endParaRPr lang="en-US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735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6DB01-A7F0-0319-AC03-8C8B63633D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9EC7FAF-C720-FBE3-984F-43CDA7CD0F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07" b="7707"/>
          <a:stretch/>
        </p:blipFill>
        <p:spPr>
          <a:xfrm>
            <a:off x="0" y="0"/>
            <a:ext cx="1219199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B476D2-1A19-5DFD-AE18-DAF8A40D7C78}"/>
              </a:ext>
            </a:extLst>
          </p:cNvPr>
          <p:cNvSpPr txBox="1"/>
          <p:nvPr/>
        </p:nvSpPr>
        <p:spPr>
          <a:xfrm>
            <a:off x="679938" y="2825188"/>
            <a:ext cx="49471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endParaRPr lang="en-GB" sz="1800" b="1" u="sng" dirty="0">
              <a:solidFill>
                <a:schemeClr val="bg1"/>
              </a:solidFill>
            </a:endParaRPr>
          </a:p>
          <a:p>
            <a:pPr algn="ctr"/>
            <a:r>
              <a:rPr lang="en-GB" sz="1800" b="1" u="sng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B18B9F-480A-AF50-B7AE-2A7B58B5C6E1}"/>
              </a:ext>
            </a:extLst>
          </p:cNvPr>
          <p:cNvSpPr txBox="1"/>
          <p:nvPr/>
        </p:nvSpPr>
        <p:spPr>
          <a:xfrm>
            <a:off x="609600" y="240907"/>
            <a:ext cx="107383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Exposure and Threat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7E4A70-D018-F559-2C68-B58081FDF499}"/>
              </a:ext>
            </a:extLst>
          </p:cNvPr>
          <p:cNvSpPr txBox="1"/>
          <p:nvPr/>
        </p:nvSpPr>
        <p:spPr>
          <a:xfrm>
            <a:off x="1031631" y="1948025"/>
            <a:ext cx="494713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Vulnerability 				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SMBv1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Firewall Disabled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Windows Updates Disabled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SSH set up with insecure configurations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RDP  Remote Desktop not secured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EF18E5-0DB4-0606-3797-CECD6E10933F}"/>
              </a:ext>
            </a:extLst>
          </p:cNvPr>
          <p:cNvSpPr txBox="1"/>
          <p:nvPr/>
        </p:nvSpPr>
        <p:spPr>
          <a:xfrm>
            <a:off x="6330463" y="1855692"/>
            <a:ext cx="388033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Threat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“ SMBv1” Legacy protocol with insecure encryption</a:t>
            </a:r>
          </a:p>
          <a:p>
            <a:r>
              <a:rPr lang="en-GB" b="1" dirty="0">
                <a:solidFill>
                  <a:schemeClr val="bg1"/>
                </a:solidFill>
              </a:rPr>
              <a:t>“Firewall disabled” System compromised to surface attacks</a:t>
            </a:r>
          </a:p>
          <a:p>
            <a:r>
              <a:rPr lang="en-GB" b="1" dirty="0">
                <a:solidFill>
                  <a:schemeClr val="bg1"/>
                </a:solidFill>
              </a:rPr>
              <a:t>“Windows updates” Open to know and unknow security issues</a:t>
            </a:r>
          </a:p>
          <a:p>
            <a:r>
              <a:rPr lang="en-GB" b="1" dirty="0">
                <a:solidFill>
                  <a:schemeClr val="bg1"/>
                </a:solidFill>
              </a:rPr>
              <a:t>“SSH” Open to Brute Force attacks</a:t>
            </a:r>
          </a:p>
          <a:p>
            <a:r>
              <a:rPr lang="en-GB" b="1" dirty="0">
                <a:solidFill>
                  <a:schemeClr val="bg1"/>
                </a:solidFill>
              </a:rPr>
              <a:t>“RDP” Open to Brute force attacks</a:t>
            </a:r>
          </a:p>
        </p:txBody>
      </p:sp>
    </p:spTree>
    <p:extLst>
      <p:ext uri="{BB962C8B-B14F-4D97-AF65-F5344CB8AC3E}">
        <p14:creationId xmlns:p14="http://schemas.microsoft.com/office/powerpoint/2010/main" val="3754370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37545-041D-4B74-351D-442087CB4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BAF751-FECB-A845-978B-FAAA426E1C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07" b="7707"/>
          <a:stretch/>
        </p:blipFill>
        <p:spPr>
          <a:xfrm>
            <a:off x="0" y="0"/>
            <a:ext cx="1219199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F48EDF-3148-6F44-B5FD-F6F6C303B942}"/>
              </a:ext>
            </a:extLst>
          </p:cNvPr>
          <p:cNvSpPr txBox="1"/>
          <p:nvPr/>
        </p:nvSpPr>
        <p:spPr>
          <a:xfrm>
            <a:off x="679938" y="2825188"/>
            <a:ext cx="49471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endParaRPr lang="en-GB" sz="1800" b="1" u="sng" dirty="0">
              <a:solidFill>
                <a:schemeClr val="bg1"/>
              </a:solidFill>
            </a:endParaRPr>
          </a:p>
          <a:p>
            <a:pPr algn="ctr"/>
            <a:r>
              <a:rPr lang="en-GB" sz="1800" b="1" u="sng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F72704-6652-9666-284A-6B6CCDB905CE}"/>
              </a:ext>
            </a:extLst>
          </p:cNvPr>
          <p:cNvSpPr txBox="1"/>
          <p:nvPr/>
        </p:nvSpPr>
        <p:spPr>
          <a:xfrm>
            <a:off x="679938" y="240907"/>
            <a:ext cx="10738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Risk Reduction Approaches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A57DC2-2216-560C-C2F9-1BB829DC4BAA}"/>
              </a:ext>
            </a:extLst>
          </p:cNvPr>
          <p:cNvSpPr txBox="1"/>
          <p:nvPr/>
        </p:nvSpPr>
        <p:spPr>
          <a:xfrm>
            <a:off x="1031631" y="1948025"/>
            <a:ext cx="940190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SMBv1                          &gt; Disable and impermeant SMBv2 /v3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Firewalls Disabled  &gt; Re-enabled on all devices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Antivirus Disabled   &gt; Activated and updated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Inadequate Password Policy &gt; Adopt Complex Password Standards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RDP not secure &gt; Open to unauthorized access and cyberattacks </a:t>
            </a:r>
          </a:p>
        </p:txBody>
      </p:sp>
    </p:spTree>
    <p:extLst>
      <p:ext uri="{BB962C8B-B14F-4D97-AF65-F5344CB8AC3E}">
        <p14:creationId xmlns:p14="http://schemas.microsoft.com/office/powerpoint/2010/main" val="1657376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388</Words>
  <Application>Microsoft Office PowerPoint</Application>
  <PresentationFormat>Widescreen</PresentationFormat>
  <Paragraphs>82</Paragraphs>
  <Slides>11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Segoe UI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Taylor (0152272)</dc:creator>
  <cp:lastModifiedBy>James Taylor (0152272)</cp:lastModifiedBy>
  <cp:revision>1</cp:revision>
  <dcterms:created xsi:type="dcterms:W3CDTF">2025-03-28T14:52:42Z</dcterms:created>
  <dcterms:modified xsi:type="dcterms:W3CDTF">2025-03-28T15:23:33Z</dcterms:modified>
</cp:coreProperties>
</file>